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tags/tag6.xml" ContentType="application/vnd.openxmlformats-officedocument.presentationml.tags+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7.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86.jpg" ContentType="image/jpeg"/>
  <Override PartName="/ppt/media/image87.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9" r:id="rId5"/>
    <p:sldMasterId id="2147483705" r:id="rId6"/>
    <p:sldMasterId id="2147483731" r:id="rId7"/>
    <p:sldMasterId id="2147483757" r:id="rId8"/>
    <p:sldMasterId id="2147483770" r:id="rId9"/>
    <p:sldMasterId id="2147483783" r:id="rId10"/>
    <p:sldMasterId id="2147483803" r:id="rId11"/>
    <p:sldMasterId id="2147483823" r:id="rId12"/>
    <p:sldMasterId id="2147483835" r:id="rId13"/>
    <p:sldMasterId id="2147483847" r:id="rId14"/>
    <p:sldMasterId id="2147483860" r:id="rId15"/>
    <p:sldMasterId id="2147483875" r:id="rId16"/>
    <p:sldMasterId id="2147483890" r:id="rId17"/>
    <p:sldMasterId id="2147483905" r:id="rId18"/>
  </p:sldMasterIdLst>
  <p:notesMasterIdLst>
    <p:notesMasterId r:id="rId91"/>
  </p:notesMasterIdLst>
  <p:sldIdLst>
    <p:sldId id="256" r:id="rId19"/>
    <p:sldId id="257" r:id="rId20"/>
    <p:sldId id="258" r:id="rId21"/>
    <p:sldId id="259" r:id="rId22"/>
    <p:sldId id="260" r:id="rId23"/>
    <p:sldId id="261" r:id="rId24"/>
    <p:sldId id="458" r:id="rId25"/>
    <p:sldId id="330" r:id="rId26"/>
    <p:sldId id="459" r:id="rId27"/>
    <p:sldId id="447" r:id="rId28"/>
    <p:sldId id="508" r:id="rId29"/>
    <p:sldId id="454" r:id="rId30"/>
    <p:sldId id="507" r:id="rId31"/>
    <p:sldId id="455" r:id="rId32"/>
    <p:sldId id="452" r:id="rId33"/>
    <p:sldId id="266" r:id="rId34"/>
    <p:sldId id="267" r:id="rId35"/>
    <p:sldId id="268" r:id="rId36"/>
    <p:sldId id="435" r:id="rId37"/>
    <p:sldId id="269" r:id="rId38"/>
    <p:sldId id="374" r:id="rId39"/>
    <p:sldId id="349" r:id="rId40"/>
    <p:sldId id="350" r:id="rId41"/>
    <p:sldId id="400" r:id="rId42"/>
    <p:sldId id="320" r:id="rId43"/>
    <p:sldId id="341" r:id="rId44"/>
    <p:sldId id="382" r:id="rId45"/>
    <p:sldId id="524" r:id="rId46"/>
    <p:sldId id="386" r:id="rId47"/>
    <p:sldId id="440" r:id="rId48"/>
    <p:sldId id="389" r:id="rId49"/>
    <p:sldId id="462" r:id="rId50"/>
    <p:sldId id="469" r:id="rId51"/>
    <p:sldId id="528" r:id="rId52"/>
    <p:sldId id="525" r:id="rId53"/>
    <p:sldId id="278" r:id="rId54"/>
    <p:sldId id="279" r:id="rId55"/>
    <p:sldId id="506" r:id="rId56"/>
    <p:sldId id="529" r:id="rId57"/>
    <p:sldId id="530" r:id="rId58"/>
    <p:sldId id="531" r:id="rId59"/>
    <p:sldId id="532" r:id="rId60"/>
    <p:sldId id="463" r:id="rId61"/>
    <p:sldId id="464" r:id="rId62"/>
    <p:sldId id="465" r:id="rId63"/>
    <p:sldId id="467" r:id="rId64"/>
    <p:sldId id="393" r:id="rId65"/>
    <p:sldId id="370" r:id="rId66"/>
    <p:sldId id="431" r:id="rId67"/>
    <p:sldId id="432" r:id="rId68"/>
    <p:sldId id="526" r:id="rId69"/>
    <p:sldId id="527" r:id="rId70"/>
    <p:sldId id="292" r:id="rId71"/>
    <p:sldId id="475" r:id="rId72"/>
    <p:sldId id="474" r:id="rId73"/>
    <p:sldId id="409" r:id="rId74"/>
    <p:sldId id="511" r:id="rId75"/>
    <p:sldId id="512" r:id="rId76"/>
    <p:sldId id="513" r:id="rId77"/>
    <p:sldId id="514" r:id="rId78"/>
    <p:sldId id="515" r:id="rId79"/>
    <p:sldId id="516" r:id="rId80"/>
    <p:sldId id="517" r:id="rId81"/>
    <p:sldId id="518" r:id="rId82"/>
    <p:sldId id="519" r:id="rId83"/>
    <p:sldId id="520" r:id="rId84"/>
    <p:sldId id="521" r:id="rId85"/>
    <p:sldId id="522" r:id="rId86"/>
    <p:sldId id="523" r:id="rId87"/>
    <p:sldId id="299" r:id="rId88"/>
    <p:sldId id="436" r:id="rId89"/>
    <p:sldId id="309" r:id="rId9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302" autoAdjust="0"/>
    <p:restoredTop sz="84029" autoAdjust="0"/>
  </p:normalViewPr>
  <p:slideViewPr>
    <p:cSldViewPr>
      <p:cViewPr varScale="1">
        <p:scale>
          <a:sx n="74" d="100"/>
          <a:sy n="74" d="100"/>
        </p:scale>
        <p:origin x="658" y="58"/>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2.xml"/><Relationship Id="rId90" Type="http://schemas.openxmlformats.org/officeDocument/2006/relationships/slide" Target="slides/slide72.xml"/><Relationship Id="rId95" Type="http://schemas.openxmlformats.org/officeDocument/2006/relationships/tableStyles" Target="tableStyles.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4.xml"/><Relationship Id="rId71" Type="http://schemas.openxmlformats.org/officeDocument/2006/relationships/slide" Target="slides/slide53.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1.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B18531F-8FA5-4094-B373-8435A036A80D}" type="datetimeFigureOut">
              <a:rPr lang="en-US" smtClean="0"/>
              <a:t>2/11/2022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D93A2DF-5EF6-45A8-9110-52FEC159A15F}" type="slidenum">
              <a:rPr lang="en-US" smtClean="0"/>
              <a:t>‹#›</a:t>
            </a:fld>
            <a:endParaRPr lang="en-US"/>
          </a:p>
        </p:txBody>
      </p:sp>
    </p:spTree>
    <p:extLst>
      <p:ext uri="{BB962C8B-B14F-4D97-AF65-F5344CB8AC3E}">
        <p14:creationId xmlns:p14="http://schemas.microsoft.com/office/powerpoint/2010/main" val="278468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s3.amazonaws.com/cdn.smfm.org/media/3040/COVID_vaccine__Patients_JULY_29_2021_final.pdf" TargetMode="External"/><Relationship Id="rId3" Type="http://schemas.openxmlformats.org/officeDocument/2006/relationships/hyperlink" Target="https://www.acog.org/news/news-releases/2021/08/statement-of-strong-medical-consensus-for-vaccination-of-pregnant-individuals-against-covid-19" TargetMode="External"/><Relationship Id="rId7" Type="http://schemas.openxmlformats.org/officeDocument/2006/relationships/hyperlink" Target="https://s3.amazonaws.com/cdn.smfm.org/media/3039/Provider_Considerations_for_Engaging_in_COVID_Vaccination_Considerations_7-30-21_(final)_.pdf"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acog.org/covid-19/covid-19-vaccines-and-pregnancy-conversation-guide-for-clinicians" TargetMode="External"/><Relationship Id="rId5" Type="http://schemas.openxmlformats.org/officeDocument/2006/relationships/hyperlink" Target="https://www.acog.org/covid-19/vaccination-site-recommendations-pregnant-individuals" TargetMode="External"/><Relationship Id="rId10" Type="http://schemas.openxmlformats.org/officeDocument/2006/relationships/hyperlink" Target="https://www.acog.org/search#sort=relevancy&amp;f:topic=[Coronavirus]" TargetMode="External"/><Relationship Id="rId4" Type="http://schemas.openxmlformats.org/officeDocument/2006/relationships/hyperlink" Target="https://www.acog.org/clinical/clinical-guidance/practice-advisory/articles/2020/12/covid-19-vaccination-considerations-for-obstetric-gynecologic-care" TargetMode="External"/><Relationship Id="rId9" Type="http://schemas.openxmlformats.org/officeDocument/2006/relationships/hyperlink" Target="https://www.acog.org/search#sort=relevancy&amp;f:topic=[COVID-1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5</a:t>
            </a:fld>
            <a:endParaRPr lang="en-US"/>
          </a:p>
        </p:txBody>
      </p:sp>
    </p:spTree>
    <p:extLst>
      <p:ext uri="{BB962C8B-B14F-4D97-AF65-F5344CB8AC3E}">
        <p14:creationId xmlns:p14="http://schemas.microsoft.com/office/powerpoint/2010/main" val="237671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a:solidFill>
                  <a:schemeClr val="tx1"/>
                </a:solidFill>
                <a:latin typeface="Heebo" pitchFamily="2" charset="-79"/>
                <a:cs typeface="Heebo" pitchFamily="2" charset="-79"/>
              </a:rPr>
              <a:t>each tailored to providers serving different patient populations, i.e.,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A7998D-3138-497A-9DE0-8744E70E3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43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A7998D-3138-497A-9DE0-8744E70E3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43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solidFill>
                  <a:srgbClr val="000000"/>
                </a:solidFill>
                <a:latin typeface="Calibri" panose="020F0502020204030204" pitchFamily="34" charset="0"/>
              </a:rPr>
              <a:t>Supplemental materials, materials to support project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A7998D-3138-497A-9DE0-8744E70E3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94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solidFill>
                  <a:srgbClr val="000000"/>
                </a:solidFill>
                <a:latin typeface="Calibri" panose="020F0502020204030204" pitchFamily="34" charset="0"/>
              </a:rPr>
              <a:t>Supplemental materials, materials to support project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A7998D-3138-497A-9DE0-8744E70E3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5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A7998D-3138-497A-9DE0-8744E70E3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691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2d70de15c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g112d70de15c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93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2d70de15c_0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Presented to primary OB due to CVA tenderness and abdominal pain. She had proteinuria with subsequent preeclampsia work up. Pain worsened and she presented to SMD L&amp;D.  </a:t>
            </a:r>
            <a:endParaRPr/>
          </a:p>
          <a:p>
            <a:pPr marL="0" lvl="0" indent="0" algn="l" rtl="0">
              <a:spcBef>
                <a:spcPts val="0"/>
              </a:spcBef>
              <a:spcAft>
                <a:spcPts val="0"/>
              </a:spcAft>
              <a:buNone/>
            </a:pPr>
            <a:r>
              <a:rPr lang="en"/>
              <a:t>Transported from St. Mary’s Decatur to SJH due to shock, pancytopenia, thrombocytopenia, and transaminitis</a:t>
            </a:r>
            <a:endParaRPr/>
          </a:p>
          <a:p>
            <a:pPr marL="0" lvl="0" indent="0" algn="l" rtl="0">
              <a:spcBef>
                <a:spcPts val="0"/>
              </a:spcBef>
              <a:spcAft>
                <a:spcPts val="0"/>
              </a:spcAft>
              <a:buNone/>
            </a:pPr>
            <a:r>
              <a:rPr lang="en"/>
              <a:t>COVID+, on 2L NC</a:t>
            </a:r>
            <a:endParaRPr/>
          </a:p>
          <a:p>
            <a:pPr marL="0" lvl="0" indent="0" algn="l" rtl="0">
              <a:spcBef>
                <a:spcPts val="0"/>
              </a:spcBef>
              <a:spcAft>
                <a:spcPts val="0"/>
              </a:spcAft>
              <a:buNone/>
            </a:pPr>
            <a:r>
              <a:rPr lang="en"/>
              <a:t>PT 22.0</a:t>
            </a:r>
            <a:endParaRPr/>
          </a:p>
          <a:p>
            <a:pPr marL="0" lvl="0" indent="0" algn="l" rtl="0">
              <a:spcBef>
                <a:spcPts val="0"/>
              </a:spcBef>
              <a:spcAft>
                <a:spcPts val="0"/>
              </a:spcAft>
              <a:buNone/>
            </a:pPr>
            <a:r>
              <a:rPr lang="en"/>
              <a:t>INR 1.9</a:t>
            </a:r>
            <a:endParaRPr/>
          </a:p>
          <a:p>
            <a:pPr marL="0" lvl="0" indent="0" algn="l" rtl="0">
              <a:spcBef>
                <a:spcPts val="0"/>
              </a:spcBef>
              <a:spcAft>
                <a:spcPts val="0"/>
              </a:spcAft>
              <a:buNone/>
            </a:pPr>
            <a:r>
              <a:rPr lang="en"/>
              <a:t>BNP 12,517</a:t>
            </a:r>
            <a:endParaRPr/>
          </a:p>
          <a:p>
            <a:pPr marL="0" lvl="0" indent="0" algn="l" rtl="0">
              <a:spcBef>
                <a:spcPts val="0"/>
              </a:spcBef>
              <a:spcAft>
                <a:spcPts val="0"/>
              </a:spcAft>
              <a:buNone/>
            </a:pPr>
            <a:r>
              <a:rPr lang="en"/>
              <a:t>Glucose 55</a:t>
            </a:r>
            <a:endParaRPr/>
          </a:p>
          <a:p>
            <a:pPr marL="0" lvl="0" indent="0" algn="l" rtl="0">
              <a:spcBef>
                <a:spcPts val="0"/>
              </a:spcBef>
              <a:spcAft>
                <a:spcPts val="0"/>
              </a:spcAft>
              <a:buNone/>
            </a:pPr>
            <a:r>
              <a:rPr lang="en"/>
              <a:t>CT chest/abd/pelvis- mild diffuse right hydroureter, diffuse hepatic steatosis</a:t>
            </a:r>
            <a:endParaRPr/>
          </a:p>
          <a:p>
            <a:pPr marL="0" lvl="0" indent="0" algn="l" rtl="0">
              <a:spcBef>
                <a:spcPts val="0"/>
              </a:spcBef>
              <a:spcAft>
                <a:spcPts val="0"/>
              </a:spcAft>
              <a:buNone/>
            </a:pPr>
            <a:r>
              <a:rPr lang="en"/>
              <a:t>IV vancomycin and zosyn</a:t>
            </a:r>
            <a:endParaRPr/>
          </a:p>
          <a:p>
            <a:pPr marL="0" lvl="0" indent="0" algn="l" rtl="0">
              <a:spcBef>
                <a:spcPts val="0"/>
              </a:spcBef>
              <a:spcAft>
                <a:spcPts val="0"/>
              </a:spcAft>
              <a:buNone/>
            </a:pPr>
            <a:r>
              <a:rPr lang="en"/>
              <a:t>Hypotensive to normotensive, Headache, hypoglycemic</a:t>
            </a:r>
            <a:endParaRPr/>
          </a:p>
          <a:p>
            <a:pPr marL="0" lvl="0" indent="0" algn="l" rtl="0">
              <a:spcBef>
                <a:spcPts val="0"/>
              </a:spcBef>
              <a:spcAft>
                <a:spcPts val="0"/>
              </a:spcAft>
              <a:buNone/>
            </a:pPr>
            <a:r>
              <a:rPr lang="en"/>
              <a:t>Ucx positive for e coli</a:t>
            </a:r>
            <a:endParaRPr/>
          </a:p>
          <a:p>
            <a:pPr marL="0" lvl="0" indent="0" algn="l" rtl="0">
              <a:spcBef>
                <a:spcPts val="0"/>
              </a:spcBef>
              <a:spcAft>
                <a:spcPts val="0"/>
              </a:spcAft>
              <a:buNone/>
            </a:pPr>
            <a:r>
              <a:rPr lang="en"/>
              <a:t>Blood culture no growth</a:t>
            </a:r>
            <a:endParaRPr/>
          </a:p>
          <a:p>
            <a:pPr marL="0" lvl="0" indent="0" algn="l" rtl="0">
              <a:spcBef>
                <a:spcPts val="0"/>
              </a:spcBef>
              <a:spcAft>
                <a:spcPts val="0"/>
              </a:spcAft>
              <a:buNone/>
            </a:pPr>
            <a:r>
              <a:rPr lang="en"/>
              <a:t>TTP- peripheral smear does not indicate TTP</a:t>
            </a:r>
            <a:endParaRPr/>
          </a:p>
          <a:p>
            <a:pPr marL="0" lvl="0" indent="0" algn="l" rtl="0">
              <a:spcBef>
                <a:spcPts val="0"/>
              </a:spcBef>
              <a:spcAft>
                <a:spcPts val="0"/>
              </a:spcAft>
              <a:buNone/>
            </a:pPr>
            <a:r>
              <a:rPr lang="en"/>
              <a:t>HELLP unlikely due to hypotension and low WBC</a:t>
            </a:r>
            <a:endParaRPr/>
          </a:p>
          <a:p>
            <a:pPr marL="0" lvl="0" indent="0" algn="l" rtl="0">
              <a:spcBef>
                <a:spcPts val="0"/>
              </a:spcBef>
              <a:spcAft>
                <a:spcPts val="0"/>
              </a:spcAft>
              <a:buNone/>
            </a:pPr>
            <a:r>
              <a:rPr lang="en"/>
              <a:t>AFLP low likelihood due to gestational age</a:t>
            </a:r>
            <a:endParaRPr/>
          </a:p>
          <a:p>
            <a:pPr marL="0" lvl="0" indent="0" algn="l" rtl="0">
              <a:spcBef>
                <a:spcPts val="0"/>
              </a:spcBef>
              <a:spcAft>
                <a:spcPts val="0"/>
              </a:spcAft>
              <a:buNone/>
            </a:pPr>
            <a:endParaRPr/>
          </a:p>
          <a:p>
            <a:pPr marL="0" lvl="0" indent="0" algn="l" rtl="0">
              <a:spcBef>
                <a:spcPts val="0"/>
              </a:spcBef>
              <a:spcAft>
                <a:spcPts val="0"/>
              </a:spcAft>
              <a:buNone/>
            </a:pPr>
            <a:r>
              <a:rPr lang="en"/>
              <a:t>Counseled her that given her extremely early gestational age as well as critical maternal status, would not recommend continuous fetal monitoring or intervention on fetal behalf. </a:t>
            </a:r>
            <a:endParaRPr/>
          </a:p>
          <a:p>
            <a:pPr marL="0" lvl="0" indent="0" algn="l" rtl="0">
              <a:spcBef>
                <a:spcPts val="0"/>
              </a:spcBef>
              <a:spcAft>
                <a:spcPts val="0"/>
              </a:spcAft>
              <a:buNone/>
            </a:pPr>
            <a:r>
              <a:rPr lang="en"/>
              <a:t>Initiated dexamethasone</a:t>
            </a:r>
            <a:endParaRPr/>
          </a:p>
        </p:txBody>
      </p:sp>
      <p:sp>
        <p:nvSpPr>
          <p:cNvPr id="70" name="Google Shape;70;g112d70de15c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143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1e6227894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Presented to primary OB due to CVA tenderness and abdominal pain. She had proteinuria with subsequent preeclampsia work up. Pain worsened and she presented to SMD L&amp;D.  </a:t>
            </a:r>
            <a:endParaRPr/>
          </a:p>
          <a:p>
            <a:pPr marL="0" lvl="0" indent="0" algn="l" rtl="0">
              <a:spcBef>
                <a:spcPts val="0"/>
              </a:spcBef>
              <a:spcAft>
                <a:spcPts val="0"/>
              </a:spcAft>
              <a:buNone/>
            </a:pPr>
            <a:r>
              <a:rPr lang="en"/>
              <a:t>Transported from St. Mary’s Decatur to SJH due to shock, pancytopenia, thrombocytopenia, and transaminitis</a:t>
            </a:r>
            <a:endParaRPr/>
          </a:p>
          <a:p>
            <a:pPr marL="0" lvl="0" indent="0" algn="l" rtl="0">
              <a:spcBef>
                <a:spcPts val="0"/>
              </a:spcBef>
              <a:spcAft>
                <a:spcPts val="0"/>
              </a:spcAft>
              <a:buNone/>
            </a:pPr>
            <a:r>
              <a:rPr lang="en"/>
              <a:t>COVID+, on 2L NC</a:t>
            </a:r>
            <a:endParaRPr/>
          </a:p>
          <a:p>
            <a:pPr marL="0" lvl="0" indent="0" algn="l" rtl="0">
              <a:spcBef>
                <a:spcPts val="0"/>
              </a:spcBef>
              <a:spcAft>
                <a:spcPts val="0"/>
              </a:spcAft>
              <a:buNone/>
            </a:pPr>
            <a:r>
              <a:rPr lang="en"/>
              <a:t>PT 22.0</a:t>
            </a:r>
            <a:endParaRPr/>
          </a:p>
          <a:p>
            <a:pPr marL="0" lvl="0" indent="0" algn="l" rtl="0">
              <a:spcBef>
                <a:spcPts val="0"/>
              </a:spcBef>
              <a:spcAft>
                <a:spcPts val="0"/>
              </a:spcAft>
              <a:buNone/>
            </a:pPr>
            <a:r>
              <a:rPr lang="en"/>
              <a:t>INR 1.9</a:t>
            </a:r>
            <a:endParaRPr/>
          </a:p>
          <a:p>
            <a:pPr marL="0" lvl="0" indent="0" algn="l" rtl="0">
              <a:spcBef>
                <a:spcPts val="0"/>
              </a:spcBef>
              <a:spcAft>
                <a:spcPts val="0"/>
              </a:spcAft>
              <a:buNone/>
            </a:pPr>
            <a:r>
              <a:rPr lang="en"/>
              <a:t>BNP 12,517</a:t>
            </a:r>
            <a:endParaRPr/>
          </a:p>
          <a:p>
            <a:pPr marL="0" lvl="0" indent="0" algn="l" rtl="0">
              <a:spcBef>
                <a:spcPts val="0"/>
              </a:spcBef>
              <a:spcAft>
                <a:spcPts val="0"/>
              </a:spcAft>
              <a:buNone/>
            </a:pPr>
            <a:r>
              <a:rPr lang="en"/>
              <a:t>Glucose 55</a:t>
            </a:r>
            <a:endParaRPr/>
          </a:p>
          <a:p>
            <a:pPr marL="0" lvl="0" indent="0" algn="l" rtl="0">
              <a:spcBef>
                <a:spcPts val="0"/>
              </a:spcBef>
              <a:spcAft>
                <a:spcPts val="0"/>
              </a:spcAft>
              <a:buNone/>
            </a:pPr>
            <a:r>
              <a:rPr lang="en"/>
              <a:t>CT chest/abd/pelvis- mild diffuse right hydroureter, diffuse hepatic steatosis</a:t>
            </a:r>
            <a:endParaRPr/>
          </a:p>
          <a:p>
            <a:pPr marL="0" lvl="0" indent="0" algn="l" rtl="0">
              <a:spcBef>
                <a:spcPts val="0"/>
              </a:spcBef>
              <a:spcAft>
                <a:spcPts val="0"/>
              </a:spcAft>
              <a:buNone/>
            </a:pPr>
            <a:r>
              <a:rPr lang="en"/>
              <a:t>IV vancomycin and zosyn</a:t>
            </a:r>
            <a:endParaRPr/>
          </a:p>
          <a:p>
            <a:pPr marL="0" lvl="0" indent="0" algn="l" rtl="0">
              <a:spcBef>
                <a:spcPts val="0"/>
              </a:spcBef>
              <a:spcAft>
                <a:spcPts val="0"/>
              </a:spcAft>
              <a:buNone/>
            </a:pPr>
            <a:r>
              <a:rPr lang="en"/>
              <a:t>Hypotensive to normotensive, Headache, hypoglycemic</a:t>
            </a:r>
            <a:endParaRPr/>
          </a:p>
          <a:p>
            <a:pPr marL="0" lvl="0" indent="0" algn="l" rtl="0">
              <a:spcBef>
                <a:spcPts val="0"/>
              </a:spcBef>
              <a:spcAft>
                <a:spcPts val="0"/>
              </a:spcAft>
              <a:buNone/>
            </a:pPr>
            <a:r>
              <a:rPr lang="en"/>
              <a:t>Ucx positive for e coli</a:t>
            </a:r>
            <a:endParaRPr/>
          </a:p>
          <a:p>
            <a:pPr marL="0" lvl="0" indent="0" algn="l" rtl="0">
              <a:spcBef>
                <a:spcPts val="0"/>
              </a:spcBef>
              <a:spcAft>
                <a:spcPts val="0"/>
              </a:spcAft>
              <a:buNone/>
            </a:pPr>
            <a:r>
              <a:rPr lang="en"/>
              <a:t>Blood culture no growth</a:t>
            </a:r>
            <a:endParaRPr/>
          </a:p>
          <a:p>
            <a:pPr marL="0" lvl="0" indent="0" algn="l" rtl="0">
              <a:spcBef>
                <a:spcPts val="0"/>
              </a:spcBef>
              <a:spcAft>
                <a:spcPts val="0"/>
              </a:spcAft>
              <a:buNone/>
            </a:pPr>
            <a:r>
              <a:rPr lang="en"/>
              <a:t>TTP- peripheral smear does not indicate TTP</a:t>
            </a:r>
            <a:endParaRPr/>
          </a:p>
          <a:p>
            <a:pPr marL="0" lvl="0" indent="0" algn="l" rtl="0">
              <a:spcBef>
                <a:spcPts val="0"/>
              </a:spcBef>
              <a:spcAft>
                <a:spcPts val="0"/>
              </a:spcAft>
              <a:buNone/>
            </a:pPr>
            <a:r>
              <a:rPr lang="en"/>
              <a:t>HELLP unlikely due to hypotension and low WBC</a:t>
            </a:r>
            <a:endParaRPr/>
          </a:p>
          <a:p>
            <a:pPr marL="0" lvl="0" indent="0" algn="l" rtl="0">
              <a:spcBef>
                <a:spcPts val="0"/>
              </a:spcBef>
              <a:spcAft>
                <a:spcPts val="0"/>
              </a:spcAft>
              <a:buNone/>
            </a:pPr>
            <a:r>
              <a:rPr lang="en"/>
              <a:t>AFLP low likelihood due to gestational age</a:t>
            </a:r>
            <a:endParaRPr/>
          </a:p>
          <a:p>
            <a:pPr marL="0" lvl="0" indent="0" algn="l" rtl="0">
              <a:spcBef>
                <a:spcPts val="0"/>
              </a:spcBef>
              <a:spcAft>
                <a:spcPts val="0"/>
              </a:spcAft>
              <a:buNone/>
            </a:pPr>
            <a:endParaRPr/>
          </a:p>
          <a:p>
            <a:pPr marL="0" lvl="0" indent="0" algn="l" rtl="0">
              <a:spcBef>
                <a:spcPts val="0"/>
              </a:spcBef>
              <a:spcAft>
                <a:spcPts val="0"/>
              </a:spcAft>
              <a:buNone/>
            </a:pPr>
            <a:r>
              <a:rPr lang="en"/>
              <a:t>Counseled her that given her extremely early gestational age as well as critical maternal status, would not recommend continuous fetal monitoring or intervention on fetal behalf. </a:t>
            </a:r>
            <a:endParaRPr/>
          </a:p>
          <a:p>
            <a:pPr marL="0" lvl="0" indent="0" algn="l" rtl="0">
              <a:spcBef>
                <a:spcPts val="0"/>
              </a:spcBef>
              <a:spcAft>
                <a:spcPts val="0"/>
              </a:spcAft>
              <a:buNone/>
            </a:pPr>
            <a:r>
              <a:rPr lang="en"/>
              <a:t>Initiated dexamethasone</a:t>
            </a:r>
            <a:endParaRPr/>
          </a:p>
        </p:txBody>
      </p:sp>
      <p:sp>
        <p:nvSpPr>
          <p:cNvPr id="77" name="Google Shape;77;g111e622789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102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2d70de15c_0_1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g112d70de15c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273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Executive Medical Director, Family Birth Center</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Chief of Obstetric Quality</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70</a:t>
            </a:fld>
            <a:endParaRPr lang="en-US"/>
          </a:p>
        </p:txBody>
      </p:sp>
    </p:spTree>
    <p:extLst>
      <p:ext uri="{BB962C8B-B14F-4D97-AF65-F5344CB8AC3E}">
        <p14:creationId xmlns:p14="http://schemas.microsoft.com/office/powerpoint/2010/main" val="149654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the updated</a:t>
            </a:r>
            <a:r>
              <a:rPr lang="en-US" baseline="0" dirty="0" smtClean="0"/>
              <a:t> link for this graph?</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21</a:t>
            </a:fld>
            <a:endParaRPr lang="en-US"/>
          </a:p>
        </p:txBody>
      </p:sp>
    </p:spTree>
    <p:extLst>
      <p:ext uri="{BB962C8B-B14F-4D97-AF65-F5344CB8AC3E}">
        <p14:creationId xmlns:p14="http://schemas.microsoft.com/office/powerpoint/2010/main" val="343202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https://urldefense.com/v3/__https://covid.cdc.gov/covid-data-tracker/*vaccinations-pregnant-women__;Iw!!Dq0X2DkFhyF93HkjWTBQKhk!BRT8JkbGHSHMqUvlHo57UsXRx3oQL6Au0KIaOe8oN7qp9yWGe1oyTAFdCw-PzSyj1gqEUOSiCw$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3E985-C584-4D2E-A1E3-FFBA6BE0F6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22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https://urldefense.com/v3/__https://covid.cdc.gov/covid-data-tracker/*vaccinations-pregnant-women__;Iw!!Dq0X2DkFhyF93HkjWTBQKhk!AZLmkCzjPqbpDlw3HSvzpeV2yHLjASTwFArm1NOsQ1zqBmsgYQCTjWJcfL5ZsjyF2-lUxyxYPA$</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23</a:t>
            </a:fld>
            <a:endParaRPr lang="en-US"/>
          </a:p>
        </p:txBody>
      </p:sp>
    </p:spTree>
    <p:extLst>
      <p:ext uri="{BB962C8B-B14F-4D97-AF65-F5344CB8AC3E}">
        <p14:creationId xmlns:p14="http://schemas.microsoft.com/office/powerpoint/2010/main" val="48364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SMFM supports the NIH COVID-19 treatment guidelines and suggests that shared decision-making and acknowledgment of the limitations of the existing data should occur when considering monoclonal antibody treatment for pregnant patients. However, therapies that would otherwise be given should not be withheld specifically due to pregnancy or lactation. Therapies including monoclonal antibodies, </a:t>
            </a:r>
            <a:r>
              <a:rPr lang="en-US" dirty="0" err="1" smtClean="0"/>
              <a:t>remdesivir</a:t>
            </a:r>
            <a:r>
              <a:rPr lang="en-US" dirty="0" smtClean="0"/>
              <a:t>, dexamethasone, </a:t>
            </a:r>
            <a:r>
              <a:rPr lang="en-US" dirty="0" err="1" smtClean="0"/>
              <a:t>baricitinib</a:t>
            </a:r>
            <a:r>
              <a:rPr lang="en-US" dirty="0" smtClean="0"/>
              <a:t>, and </a:t>
            </a:r>
            <a:r>
              <a:rPr lang="en-US" dirty="0" err="1" smtClean="0"/>
              <a:t>tocilizumab</a:t>
            </a:r>
            <a:r>
              <a:rPr lang="en-US" dirty="0" smtClean="0"/>
              <a:t>, can and should be provided to pregnant patients with COVID-19 who meet clinical qualifications. The NIH guidelines also recommend that monoclonal antibody therapy be offered as a treatment for infected individuals and that </a:t>
            </a:r>
            <a:r>
              <a:rPr lang="en-US" dirty="0" err="1" smtClean="0"/>
              <a:t>postexposure</a:t>
            </a:r>
            <a:r>
              <a:rPr lang="en-US" dirty="0" smtClean="0"/>
              <a:t> prophylaxis should be considered for inadequately vaccinated individuals exposed to SARS-CoV-2; this should also include pregnant individuals.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3"/>
              </a:rPr>
              <a:t>Statement of Strong Medical Consensus for Vaccination of Pregnant Individuals Against COVID-19</a:t>
            </a:r>
            <a:r>
              <a:rPr lang="en-US" sz="1200" b="0" i="0" kern="1200" dirty="0" smtClean="0">
                <a:solidFill>
                  <a:schemeClr val="tx1"/>
                </a:solidFill>
                <a:effectLst/>
                <a:latin typeface="+mn-lt"/>
                <a:ea typeface="+mn-ea"/>
                <a:cs typeface="+mn-cs"/>
              </a:rPr>
              <a:t>. (Updated 9.14.21)</a:t>
            </a:r>
          </a:p>
          <a:p>
            <a:r>
              <a:rPr lang="en-US" sz="1200" b="0" i="0" kern="1200" dirty="0" smtClean="0">
                <a:solidFill>
                  <a:schemeClr val="tx1"/>
                </a:solidFill>
                <a:effectLst/>
                <a:latin typeface="+mn-lt"/>
                <a:ea typeface="+mn-ea"/>
                <a:cs typeface="+mn-cs"/>
              </a:rPr>
              <a:t>ACOG’s </a:t>
            </a:r>
            <a:r>
              <a:rPr lang="en-US" sz="1200" b="0" i="0" u="none" strike="noStrike" kern="1200" dirty="0" smtClean="0">
                <a:solidFill>
                  <a:schemeClr val="tx1"/>
                </a:solidFill>
                <a:effectLst/>
                <a:latin typeface="+mn-lt"/>
                <a:ea typeface="+mn-ea"/>
                <a:cs typeface="+mn-cs"/>
                <a:hlinkClick r:id="rId4"/>
              </a:rPr>
              <a:t>Practice Advisory: COVID-19 Vaccination Considerations for Obstetric-Gynecologic Care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ACOG’s </a:t>
            </a:r>
            <a:r>
              <a:rPr lang="en-US" sz="1200" b="0" i="0" u="none" strike="noStrike" kern="1200" dirty="0" smtClean="0">
                <a:solidFill>
                  <a:schemeClr val="tx1"/>
                </a:solidFill>
                <a:effectLst/>
                <a:latin typeface="+mn-lt"/>
                <a:ea typeface="+mn-ea"/>
                <a:cs typeface="+mn-cs"/>
                <a:hlinkClick r:id="rId5"/>
              </a:rPr>
              <a:t>Vaccinating Pregnant Individuals: Eight Key Recommendations for COVID-19 Vaccination Sites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ACOG’s </a:t>
            </a:r>
            <a:r>
              <a:rPr lang="en-US" sz="1200" b="0" i="0" u="none" strike="noStrike" kern="1200" dirty="0" smtClean="0">
                <a:solidFill>
                  <a:schemeClr val="tx1"/>
                </a:solidFill>
                <a:effectLst/>
                <a:latin typeface="+mn-lt"/>
                <a:ea typeface="+mn-ea"/>
                <a:cs typeface="+mn-cs"/>
                <a:hlinkClick r:id="rId6"/>
              </a:rPr>
              <a:t>COVID-19 Vaccines and Pregnancy: Conversation Guide for Clinicians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SMFM’s </a:t>
            </a:r>
            <a:r>
              <a:rPr lang="en-US" sz="1200" b="0" i="0" u="none" strike="noStrike" kern="1200" dirty="0" smtClean="0">
                <a:solidFill>
                  <a:schemeClr val="tx1"/>
                </a:solidFill>
                <a:effectLst/>
                <a:latin typeface="+mn-lt"/>
                <a:ea typeface="+mn-ea"/>
                <a:cs typeface="+mn-cs"/>
                <a:hlinkClick r:id="rId7"/>
              </a:rPr>
              <a:t>Provider Considerations for Engaging in COVID-19 Vaccine Counseling With Pregnant and Lactating Patients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SMFM’s </a:t>
            </a:r>
            <a:r>
              <a:rPr lang="en-US" sz="1200" b="0" i="0" u="none" strike="noStrike" kern="1200" dirty="0" err="1" smtClean="0">
                <a:solidFill>
                  <a:schemeClr val="tx1"/>
                </a:solidFill>
                <a:effectLst/>
                <a:latin typeface="+mn-lt"/>
                <a:ea typeface="+mn-ea"/>
                <a:cs typeface="+mn-cs"/>
                <a:hlinkClick r:id="rId8"/>
              </a:rPr>
              <a:t>Covid</a:t>
            </a:r>
            <a:r>
              <a:rPr lang="en-US" sz="1200" b="0" i="0" u="none" strike="noStrike" kern="1200" dirty="0" smtClean="0">
                <a:solidFill>
                  <a:schemeClr val="tx1"/>
                </a:solidFill>
                <a:effectLst/>
                <a:latin typeface="+mn-lt"/>
                <a:ea typeface="+mn-ea"/>
                <a:cs typeface="+mn-cs"/>
                <a:hlinkClick r:id="rId8"/>
              </a:rPr>
              <a:t> Vaccination if you are Pregnant or Breastfeeding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Topics</a:t>
            </a:r>
            <a:r>
              <a:rPr lang="en-US" sz="1200" b="0" i="0" u="none" strike="noStrike" kern="1200" dirty="0" smtClean="0">
                <a:solidFill>
                  <a:schemeClr val="tx1"/>
                </a:solidFill>
                <a:effectLst/>
                <a:latin typeface="+mn-lt"/>
                <a:ea typeface="+mn-ea"/>
                <a:cs typeface="+mn-cs"/>
                <a:hlinkClick r:id="rId9"/>
              </a:rPr>
              <a:t>COVID-19</a:t>
            </a:r>
            <a:r>
              <a:rPr lang="en-US" sz="1200" b="0" i="0" u="none" strike="noStrike" kern="1200" dirty="0" smtClean="0">
                <a:solidFill>
                  <a:schemeClr val="tx1"/>
                </a:solidFill>
                <a:effectLst/>
                <a:latin typeface="+mn-lt"/>
                <a:ea typeface="+mn-ea"/>
                <a:cs typeface="+mn-cs"/>
                <a:hlinkClick r:id="rId10"/>
              </a:rPr>
              <a:t>Coronavirus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37</a:t>
            </a:fld>
            <a:endParaRPr lang="en-US"/>
          </a:p>
        </p:txBody>
      </p:sp>
    </p:spTree>
    <p:extLst>
      <p:ext uri="{BB962C8B-B14F-4D97-AF65-F5344CB8AC3E}">
        <p14:creationId xmlns:p14="http://schemas.microsoft.com/office/powerpoint/2010/main" val="61158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3A2DF-5EF6-45A8-9110-52FEC159A1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68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a:latin typeface="Heebo" pitchFamily="2" charset="-79"/>
                <a:cs typeface="Heebo" pitchFamily="2" charset="-79"/>
              </a:rPr>
              <a:t>Sub-grantees</a:t>
            </a:r>
          </a:p>
          <a:p>
            <a:pPr lvl="1">
              <a:buFont typeface="Arial" panose="020B0604020202020204" pitchFamily="34" charset="0"/>
              <a:buChar char="•"/>
            </a:pPr>
            <a:r>
              <a:rPr lang="en-US" sz="2100">
                <a:latin typeface="Heebo" pitchFamily="2" charset="-79"/>
                <a:cs typeface="Heebo" pitchFamily="2" charset="-79"/>
              </a:rPr>
              <a:t>The Extension for Community Health Outcomes (ECHO)-Chicago at the University of Chicago </a:t>
            </a:r>
          </a:p>
          <a:p>
            <a:pPr lvl="1">
              <a:buFont typeface="Arial" panose="020B0604020202020204" pitchFamily="34" charset="0"/>
              <a:buChar char="•"/>
            </a:pPr>
            <a:r>
              <a:rPr lang="en-US" sz="2100">
                <a:latin typeface="Heebo" pitchFamily="2" charset="-79"/>
                <a:cs typeface="Heebo" pitchFamily="2" charset="-79"/>
              </a:rPr>
              <a:t>The Illinois Academy of Family Physicians (IAFP)</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3FDC7F-D174-4217-B980-5BDB4A6C89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06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000000"/>
                </a:solidFill>
                <a:latin typeface="Calibri" panose="020F0502020204030204" pitchFamily="34" charset="0"/>
              </a:rPr>
              <a:t>The goal is to ensure Illinoisans are being immunized at every opportunity and trusted healthcare providers are prepared to immunize additional age-groups and special at-risk populations. </a:t>
            </a:r>
            <a:endParaRPr lang="en-US"/>
          </a:p>
          <a:p>
            <a:endParaRPr lang="en-US"/>
          </a:p>
          <a:p>
            <a:endParaRPr lang="en-US"/>
          </a:p>
          <a:p>
            <a:r>
              <a:rPr lang="en-US"/>
              <a:t>FREE PROGRAM FOR PROVDERS AND PROVIDER ORGANIZATIONS</a:t>
            </a:r>
          </a:p>
          <a:p>
            <a:endParaRPr lang="en-US"/>
          </a:p>
          <a:p>
            <a:r>
              <a:rPr lang="en-US"/>
              <a:t>data will be used to support I-VAC activities and prioritizations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A7998D-3138-497A-9DE0-8744E70E3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91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A7998D-3138-497A-9DE0-8744E70E3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023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2.xml"/><Relationship Id="rId4" Type="http://schemas.openxmlformats.org/officeDocument/2006/relationships/image" Target="../media/image3.svg"/></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2.xml"/><Relationship Id="rId1" Type="http://schemas.openxmlformats.org/officeDocument/2006/relationships/tags" Target="../tags/tag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3.xml"/><Relationship Id="rId1" Type="http://schemas.openxmlformats.org/officeDocument/2006/relationships/tags" Target="../tags/tag8.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3.xml"/><Relationship Id="rId1" Type="http://schemas.openxmlformats.org/officeDocument/2006/relationships/tags" Target="../tags/tag10.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3.xml"/><Relationship Id="rId1" Type="http://schemas.openxmlformats.org/officeDocument/2006/relationships/tags" Target="../tags/tag11.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3.xml"/><Relationship Id="rId1" Type="http://schemas.openxmlformats.org/officeDocument/2006/relationships/tags" Target="../tags/tag1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3.xml"/><Relationship Id="rId1" Type="http://schemas.openxmlformats.org/officeDocument/2006/relationships/tags" Target="../tags/tag1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3.xml"/><Relationship Id="rId1" Type="http://schemas.openxmlformats.org/officeDocument/2006/relationships/tags" Target="../tags/tag1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3.xml"/><Relationship Id="rId1" Type="http://schemas.openxmlformats.org/officeDocument/2006/relationships/tags" Target="../tags/tag1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3.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3.xml"/><Relationship Id="rId1" Type="http://schemas.openxmlformats.org/officeDocument/2006/relationships/tags" Target="../tags/tag1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3.xml"/><Relationship Id="rId1" Type="http://schemas.openxmlformats.org/officeDocument/2006/relationships/tags" Target="../tags/tag1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3.xml"/><Relationship Id="rId1" Type="http://schemas.openxmlformats.org/officeDocument/2006/relationships/tags" Target="../tags/tag1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3.xml"/><Relationship Id="rId1" Type="http://schemas.openxmlformats.org/officeDocument/2006/relationships/tags" Target="../tags/tag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22.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2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2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2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27.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28.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29.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30.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31.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4.xml"/><Relationship Id="rId1" Type="http://schemas.openxmlformats.org/officeDocument/2006/relationships/tags" Target="../tags/tag3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4.xml"/><Relationship Id="rId1" Type="http://schemas.openxmlformats.org/officeDocument/2006/relationships/tags" Target="../tags/tag3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4.xml"/><Relationship Id="rId1" Type="http://schemas.openxmlformats.org/officeDocument/2006/relationships/tags" Target="../tags/tag3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5.xml"/><Relationship Id="rId1" Type="http://schemas.openxmlformats.org/officeDocument/2006/relationships/tags" Target="../tags/tag3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7.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5.xml"/><Relationship Id="rId1" Type="http://schemas.openxmlformats.org/officeDocument/2006/relationships/tags" Target="../tags/tag38.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5.xml"/><Relationship Id="rId1" Type="http://schemas.openxmlformats.org/officeDocument/2006/relationships/tags" Target="../tags/tag39.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5.xml"/><Relationship Id="rId1" Type="http://schemas.openxmlformats.org/officeDocument/2006/relationships/tags" Target="../tags/tag4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5.xml"/><Relationship Id="rId1" Type="http://schemas.openxmlformats.org/officeDocument/2006/relationships/tags" Target="../tags/tag41.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5.xml"/><Relationship Id="rId1" Type="http://schemas.openxmlformats.org/officeDocument/2006/relationships/tags" Target="../tags/tag4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5.xml"/><Relationship Id="rId1" Type="http://schemas.openxmlformats.org/officeDocument/2006/relationships/tags" Target="../tags/tag4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5.xml"/><Relationship Id="rId1" Type="http://schemas.openxmlformats.org/officeDocument/2006/relationships/tags" Target="../tags/tag4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5.xml"/><Relationship Id="rId1" Type="http://schemas.openxmlformats.org/officeDocument/2006/relationships/tags" Target="../tags/tag4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5.xml"/><Relationship Id="rId1" Type="http://schemas.openxmlformats.org/officeDocument/2006/relationships/tags" Target="../tags/tag4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5.xml"/><Relationship Id="rId1" Type="http://schemas.openxmlformats.org/officeDocument/2006/relationships/tags" Target="../tags/tag47.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5.xml"/><Relationship Id="rId1" Type="http://schemas.openxmlformats.org/officeDocument/2006/relationships/tags" Target="../tags/tag4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0" y="5532120"/>
            <a:ext cx="2807207" cy="600456"/>
          </a:xfrm>
          <a:prstGeom prst="rect">
            <a:avLst/>
          </a:prstGeom>
        </p:spPr>
      </p:pic>
      <p:sp>
        <p:nvSpPr>
          <p:cNvPr id="18" name="bg object 18"/>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13587" y="4386072"/>
            <a:ext cx="2025395" cy="911351"/>
          </a:xfrm>
          <a:prstGeom prst="rect">
            <a:avLst/>
          </a:prstGeom>
        </p:spPr>
      </p:pic>
      <p:pic>
        <p:nvPicPr>
          <p:cNvPr id="20" name="bg object 20"/>
          <p:cNvPicPr/>
          <p:nvPr/>
        </p:nvPicPr>
        <p:blipFill>
          <a:blip r:embed="rId4" cstate="print"/>
          <a:stretch>
            <a:fillRect/>
          </a:stretch>
        </p:blipFill>
        <p:spPr>
          <a:xfrm>
            <a:off x="2395727" y="141731"/>
            <a:ext cx="9326880" cy="6217918"/>
          </a:xfrm>
          <a:prstGeom prst="rect">
            <a:avLst/>
          </a:prstGeom>
        </p:spPr>
      </p:pic>
      <p:sp>
        <p:nvSpPr>
          <p:cNvPr id="2" name="Holder 2"/>
          <p:cNvSpPr>
            <a:spLocks noGrp="1"/>
          </p:cNvSpPr>
          <p:nvPr>
            <p:ph type="ctrTitle"/>
          </p:nvPr>
        </p:nvSpPr>
        <p:spPr>
          <a:xfrm>
            <a:off x="535938" y="1135081"/>
            <a:ext cx="11120122" cy="7207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3901231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title option 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682507"/>
            <a:ext cx="7166999" cy="646331"/>
          </a:xfrm>
          <a:prstGeom prst="rect">
            <a:avLst/>
          </a:prstGeom>
        </p:spPr>
        <p:txBody>
          <a:bodyPr wrap="square">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3174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27810005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42607710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2425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977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3805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4009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2479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0195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19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8619336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1927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4485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5466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3723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7962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3180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0284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1324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6932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19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0521513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2001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637052"/>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63705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63705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072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5559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0895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9897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38584145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7041166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7672987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37029952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396552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3398096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7241363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16319820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21728908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38759241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20028644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3524123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1600"/>
              </a:spcBef>
              <a:spcAft>
                <a:spcPts val="0"/>
              </a:spcAft>
              <a:buClr>
                <a:schemeClr val="dk1"/>
              </a:buClr>
              <a:buSzPts val="1400"/>
              <a:buChar char="○"/>
              <a:defRPr/>
            </a:lvl2pPr>
            <a:lvl3pPr marL="1828754" lvl="2" indent="-423323" algn="l" rtl="0">
              <a:lnSpc>
                <a:spcPct val="90000"/>
              </a:lnSpc>
              <a:spcBef>
                <a:spcPts val="1600"/>
              </a:spcBef>
              <a:spcAft>
                <a:spcPts val="0"/>
              </a:spcAft>
              <a:buClr>
                <a:schemeClr val="dk1"/>
              </a:buClr>
              <a:buSzPts val="1400"/>
              <a:buChar char="■"/>
              <a:defRPr/>
            </a:lvl3pPr>
            <a:lvl4pPr marL="2438339" lvl="3" indent="-423323" algn="l" rtl="0">
              <a:lnSpc>
                <a:spcPct val="90000"/>
              </a:lnSpc>
              <a:spcBef>
                <a:spcPts val="1600"/>
              </a:spcBef>
              <a:spcAft>
                <a:spcPts val="0"/>
              </a:spcAft>
              <a:buClr>
                <a:schemeClr val="dk1"/>
              </a:buClr>
              <a:buSzPts val="1400"/>
              <a:buChar char="●"/>
              <a:defRPr/>
            </a:lvl4pPr>
            <a:lvl5pPr marL="3047924" lvl="4" indent="-423323" algn="l" rtl="0">
              <a:lnSpc>
                <a:spcPct val="90000"/>
              </a:lnSpc>
              <a:spcBef>
                <a:spcPts val="1600"/>
              </a:spcBef>
              <a:spcAft>
                <a:spcPts val="0"/>
              </a:spcAft>
              <a:buClr>
                <a:schemeClr val="dk1"/>
              </a:buClr>
              <a:buSzPts val="1400"/>
              <a:buChar char="○"/>
              <a:defRPr/>
            </a:lvl5pPr>
            <a:lvl6pPr marL="3657509" lvl="5" indent="-423323" algn="l" rtl="0">
              <a:lnSpc>
                <a:spcPct val="90000"/>
              </a:lnSpc>
              <a:spcBef>
                <a:spcPts val="1600"/>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pPr defTabSz="1219170">
              <a:buClr>
                <a:srgbClr val="000000"/>
              </a:buClr>
            </a:pPr>
            <a:endParaRPr lang="en-US" kern="0">
              <a:solidFill>
                <a:srgbClr val="000000"/>
              </a:solidFill>
              <a:cs typeface="Arial"/>
              <a:sym typeface="Aria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pPr defTabSz="1219170">
              <a:buClr>
                <a:srgbClr val="000000"/>
              </a:buClr>
            </a:pPr>
            <a:endParaRPr lang="en-US" kern="0">
              <a:solidFill>
                <a:srgbClr val="000000"/>
              </a:solidFill>
              <a:cs typeface="Arial"/>
              <a:sym typeface="Aria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3234015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5"/>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2" y="1561333"/>
            <a:ext cx="5194433" cy="1826339"/>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2" y="3766864"/>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5"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smtClean="0"/>
              <a:t>Click icon to add picture</a:t>
            </a:r>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50"/>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6802050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9"/>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1" y="701750"/>
            <a:ext cx="9365380" cy="2014679"/>
          </a:xfrm>
        </p:spPr>
        <p:txBody>
          <a:bodyPr anchor="b"/>
          <a:lstStyle/>
          <a:p>
            <a:r>
              <a:rPr lang="en-US" smtClean="0"/>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1" y="3081641"/>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566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201" y="1146258"/>
            <a:ext cx="2350169" cy="2971798"/>
          </a:xfrm>
          <a:noFill/>
        </p:spPr>
        <p:txBody>
          <a:bodyPr lIns="91440" rIns="91440" anchor="t" anchorCtr="0"/>
          <a:lstStyle>
            <a:lvl1pPr marL="0" indent="0">
              <a:buNone/>
              <a:defRPr b="0">
                <a:solidFill>
                  <a:schemeClr val="tx1"/>
                </a:solidFill>
              </a:defRPr>
            </a:lvl1pPr>
          </a:lstStyle>
          <a:p>
            <a:pPr lvl="0"/>
            <a:r>
              <a:rPr lang="en-US" smtClean="0"/>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8"/>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smtClean="0"/>
              <a:t>Click icon to add picture</a:t>
            </a:r>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9" y="4385538"/>
            <a:ext cx="2025315" cy="911940"/>
          </a:xfrm>
          <a:prstGeom prst="rect">
            <a:avLst/>
          </a:prstGeom>
        </p:spPr>
      </p:pic>
    </p:spTree>
    <p:extLst>
      <p:ext uri="{BB962C8B-B14F-4D97-AF65-F5344CB8AC3E}">
        <p14:creationId xmlns:p14="http://schemas.microsoft.com/office/powerpoint/2010/main" val="166299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062663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7"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7" y="1377235"/>
            <a:ext cx="10155043" cy="3506936"/>
          </a:xfrm>
        </p:spPr>
        <p:txBody>
          <a:bodyPr lIns="274320" tIns="274320" rIns="274320" bIns="274320"/>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7" y="5007456"/>
            <a:ext cx="10155044" cy="825192"/>
          </a:xfrm>
        </p:spPr>
        <p:txBody>
          <a:bodyPr/>
          <a:lstStyle>
            <a:lvl1pPr marL="0" indent="0">
              <a:buNone/>
              <a:defRPr/>
            </a:lvl1pPr>
          </a:lstStyle>
          <a:p>
            <a:pPr lvl="0"/>
            <a:r>
              <a:rPr lang="en-US" smtClean="0"/>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2"/>
            <a:ext cx="2743200" cy="365125"/>
          </a:xfrm>
          <a:prstGeom prst="rect">
            <a:avLst/>
          </a:prstGeom>
        </p:spPr>
        <p:txBody>
          <a:bodyPr/>
          <a:lstStyle>
            <a:lvl1pPr>
              <a:defRPr>
                <a:solidFill>
                  <a:schemeClr val="tx2">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3"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3" cy="2036762"/>
          </a:xfrm>
          <a:prstGeom prst="rect">
            <a:avLst/>
          </a:prstGeom>
        </p:spPr>
      </p:pic>
    </p:spTree>
    <p:extLst>
      <p:ext uri="{BB962C8B-B14F-4D97-AF65-F5344CB8AC3E}">
        <p14:creationId xmlns:p14="http://schemas.microsoft.com/office/powerpoint/2010/main" val="42031370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3"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2"/>
            <a:ext cx="2743200" cy="365125"/>
          </a:xfrm>
          <a:prstGeom prst="rect">
            <a:avLst/>
          </a:prstGeom>
        </p:spPr>
        <p:txBody>
          <a:bodyPr/>
          <a:lstStyle>
            <a:lvl1pPr>
              <a:defRPr>
                <a:solidFill>
                  <a:schemeClr val="tx2">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5"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152710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3"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201" y="1825625"/>
            <a:ext cx="5410199"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9"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5"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5105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3"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7"/>
            <a:ext cx="109728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2"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2"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38531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3"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smtClean="0"/>
              <a:t>Click to edit Master title style</a:t>
            </a:r>
            <a:endParaRPr lang="en-US"/>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95739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9"/>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7"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2" y="3429002"/>
            <a:ext cx="5582652" cy="1413563"/>
          </a:xfrm>
        </p:spPr>
        <p:txBody>
          <a:bodyPr numCol="2">
            <a:normAutofit/>
          </a:bodyPr>
          <a:lstStyle>
            <a:lvl1pPr marL="0" indent="0">
              <a:buNone/>
              <a:defRPr sz="2000"/>
            </a:lvl1pPr>
          </a:lstStyle>
          <a:p>
            <a:pPr lvl="0"/>
            <a:r>
              <a:rPr lang="en-US" smtClean="0"/>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1" y="1887490"/>
            <a:ext cx="5582652" cy="1078262"/>
          </a:xfrm>
        </p:spPr>
        <p:txBody>
          <a:bodyPr>
            <a:normAutofit/>
          </a:bodyPr>
          <a:lstStyle>
            <a:lvl1pPr>
              <a:defRPr sz="6000"/>
            </a:lvl1pPr>
          </a:lstStyle>
          <a:p>
            <a:r>
              <a:rPr lang="en-US" smtClean="0"/>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9"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5"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smtClean="0"/>
              <a:t>Click icon to add picture</a:t>
            </a:r>
            <a:endParaRPr lang="en-US"/>
          </a:p>
        </p:txBody>
      </p:sp>
    </p:spTree>
    <p:extLst>
      <p:ext uri="{BB962C8B-B14F-4D97-AF65-F5344CB8AC3E}">
        <p14:creationId xmlns:p14="http://schemas.microsoft.com/office/powerpoint/2010/main" val="25062219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2"/>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3"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25553536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9" y="2633534"/>
            <a:ext cx="5194433" cy="238760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9" y="5400327"/>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9" y="136525"/>
            <a:ext cx="1945207" cy="879974"/>
          </a:xfrm>
          <a:prstGeom prst="rect">
            <a:avLst/>
          </a:prstGeom>
        </p:spPr>
      </p:pic>
    </p:spTree>
    <p:extLst>
      <p:ext uri="{BB962C8B-B14F-4D97-AF65-F5344CB8AC3E}">
        <p14:creationId xmlns:p14="http://schemas.microsoft.com/office/powerpoint/2010/main" val="30720355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C53AD7-A772-4F83-850B-482C70935EA4}" type="datetime1">
              <a:rPr kumimoji="0" lang="en-US" altLang="ja-JP" sz="1800" b="0" i="0" u="none" strike="noStrike" kern="1200" cap="none" spc="0" normalizeH="0" baseline="0" noProof="0">
                <a:ln>
                  <a:noFill/>
                </a:ln>
                <a:solidFill>
                  <a:srgbClr val="444C55"/>
                </a:solidFill>
                <a:effectLst/>
                <a:uLnTx/>
                <a:uFillTx/>
                <a:latin typeface="Arial" panose="020B0604020202020204"/>
                <a:ea typeface="ＭＳ Ｐゴシック"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alt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DD8331-DEC2-4D1E-95D5-94283CB87E4D}" type="slidenum">
              <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10242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A51ED6-1809-467D-BA74-8EA1DF4B6FEF}" type="datetime1">
              <a:rPr kumimoji="0" lang="en-US" altLang="ja-JP" sz="1800" b="0" i="0" u="none" strike="noStrike" kern="1200" cap="none" spc="0" normalizeH="0" baseline="0" noProof="0">
                <a:ln>
                  <a:noFill/>
                </a:ln>
                <a:solidFill>
                  <a:srgbClr val="444C55"/>
                </a:solidFill>
                <a:effectLst/>
                <a:uLnTx/>
                <a:uFillTx/>
                <a:latin typeface="Arial" panose="020B0604020202020204"/>
                <a:ea typeface="ＭＳ Ｐゴシック"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alt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AF8077-2CE4-4A8C-806A-F9B27078C005}" type="slidenum">
              <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44333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7803799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3592747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9412049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365762" y="131266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334836" y="2839212"/>
            <a:ext cx="380390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6718852" y="1312663"/>
            <a:ext cx="5043465"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2137845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587460"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1146"/>
            <a:ext cx="114300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12987131" y="2623930"/>
            <a:ext cx="0" cy="0"/>
          </a:xfrm>
          <a:prstGeom prst="rect">
            <a:avLst/>
          </a:prstGeom>
        </p:spPr>
        <p:txBody>
          <a:bodyPr wrap="non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434443"/>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21069558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079382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624738" y="2491913"/>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4659143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68426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625841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16294136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624738"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6300790"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60199417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634604" y="3895712"/>
            <a:ext cx="8922792"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6096000" y="1871354"/>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6096000" y="4313172"/>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624738"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6300790"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5409645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34695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624738"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3469537" y="4429201"/>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194397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677846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3439975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278596"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6124203" y="1708150"/>
            <a:ext cx="5588000" cy="4502150"/>
          </a:xfrm>
        </p:spPr>
        <p:txBody>
          <a:bodyPr/>
          <a:lstStyle/>
          <a:p>
            <a:endParaRPr lang="en-US" dirty="0"/>
          </a:p>
        </p:txBody>
      </p:sp>
    </p:spTree>
    <p:custDataLst>
      <p:tags r:id="rId1"/>
    </p:custDataLst>
    <p:extLst>
      <p:ext uri="{BB962C8B-B14F-4D97-AF65-F5344CB8AC3E}">
        <p14:creationId xmlns:p14="http://schemas.microsoft.com/office/powerpoint/2010/main" val="7148024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609600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609600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2" y="0"/>
            <a:ext cx="6095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6312749" y="50241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6430836" y="1888744"/>
            <a:ext cx="5273485"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6430434" y="2925064"/>
            <a:ext cx="5273887"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0686541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1219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3"/>
            <a:ext cx="12191993"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832167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109034-D7B8-F84E-96DC-10C2BEA76970}" type="datetimeFigureOut">
              <a:rPr kumimoji="0" lang="en-US" sz="1800" b="0" i="0" u="none" strike="noStrike" kern="1200" cap="none" spc="0" normalizeH="0" baseline="0" noProof="0" smtClean="0">
                <a:ln>
                  <a:noFill/>
                </a:ln>
                <a:solidFill>
                  <a:srgbClr val="43444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BABA4-ACCE-D145-99DE-BED31C5C47A5}"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37104025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4885949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365762" y="131266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334836" y="2839212"/>
            <a:ext cx="380390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6718852" y="1312663"/>
            <a:ext cx="5043465"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39870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587460"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1146"/>
            <a:ext cx="114300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12987131" y="2623930"/>
            <a:ext cx="0" cy="0"/>
          </a:xfrm>
          <a:prstGeom prst="rect">
            <a:avLst/>
          </a:prstGeom>
        </p:spPr>
        <p:txBody>
          <a:bodyPr wrap="non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434443"/>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31911618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7224227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624738" y="2491913"/>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73030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471359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68426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625841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13821490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624738"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6300790"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435933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634604" y="3895712"/>
            <a:ext cx="8922792"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6096000" y="1871354"/>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6096000" y="4313172"/>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624738"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6300790"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2553728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34695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624738"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3469537" y="4429201"/>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5272961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1719007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278596"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6124203" y="1708150"/>
            <a:ext cx="5588000" cy="4502150"/>
          </a:xfrm>
        </p:spPr>
        <p:txBody>
          <a:bodyPr/>
          <a:lstStyle/>
          <a:p>
            <a:endParaRPr lang="en-US" dirty="0"/>
          </a:p>
        </p:txBody>
      </p:sp>
    </p:spTree>
    <p:custDataLst>
      <p:tags r:id="rId1"/>
    </p:custDataLst>
    <p:extLst>
      <p:ext uri="{BB962C8B-B14F-4D97-AF65-F5344CB8AC3E}">
        <p14:creationId xmlns:p14="http://schemas.microsoft.com/office/powerpoint/2010/main" val="29064603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609600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609600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2" y="0"/>
            <a:ext cx="6095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6312749" y="50241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6430836" y="1888744"/>
            <a:ext cx="5273485"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6430434" y="2925064"/>
            <a:ext cx="5273887"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4699158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1219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3"/>
            <a:ext cx="12191993"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46568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109034-D7B8-F84E-96DC-10C2BEA76970}" type="datetimeFigureOut">
              <a:rPr kumimoji="0" lang="en-US" sz="1800" b="0" i="0" u="none" strike="noStrike" kern="1200" cap="none" spc="0" normalizeH="0" baseline="0" noProof="0" smtClean="0">
                <a:ln>
                  <a:noFill/>
                </a:ln>
                <a:solidFill>
                  <a:srgbClr val="43444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BABA4-ACCE-D145-99DE-BED31C5C47A5}"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29736864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897070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79015206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365762" y="131266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334836" y="2839212"/>
            <a:ext cx="380390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6718852" y="1312663"/>
            <a:ext cx="5043465"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164145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587460"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1146"/>
            <a:ext cx="114300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12987131" y="2623930"/>
            <a:ext cx="0" cy="0"/>
          </a:xfrm>
          <a:prstGeom prst="rect">
            <a:avLst/>
          </a:prstGeom>
        </p:spPr>
        <p:txBody>
          <a:bodyPr wrap="non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434443"/>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40683459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51867116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624738" y="2491913"/>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10535221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68426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6258410" y="1746250"/>
            <a:ext cx="5249333"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19539745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624738"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6300790" y="4424556"/>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477631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07403"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6247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6300790"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624738"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6300790" y="24919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634604" y="3895712"/>
            <a:ext cx="8922792"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6096000" y="1871354"/>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6096000" y="4313172"/>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624738"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6300790" y="4422314"/>
            <a:ext cx="5249332"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60018969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624736"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6300790" y="2015788"/>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3469536" y="3941383"/>
            <a:ext cx="5249333"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624738"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6300790" y="2491914"/>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3469537" y="4429201"/>
            <a:ext cx="5249332"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2463221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903880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1" y="1707786"/>
            <a:ext cx="5278596"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9484240" y="170057"/>
            <a:ext cx="225056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304800" y="170056"/>
            <a:ext cx="11010709"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332187" y="953346"/>
            <a:ext cx="11380016"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6124203" y="1708150"/>
            <a:ext cx="5588000" cy="4502150"/>
          </a:xfrm>
        </p:spPr>
        <p:txBody>
          <a:bodyPr/>
          <a:lstStyle/>
          <a:p>
            <a:endParaRPr lang="en-US" dirty="0"/>
          </a:p>
        </p:txBody>
      </p:sp>
    </p:spTree>
    <p:custDataLst>
      <p:tags r:id="rId1"/>
    </p:custDataLst>
    <p:extLst>
      <p:ext uri="{BB962C8B-B14F-4D97-AF65-F5344CB8AC3E}">
        <p14:creationId xmlns:p14="http://schemas.microsoft.com/office/powerpoint/2010/main" val="2595590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4454160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6096000" y="0"/>
            <a:ext cx="6096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6096000" y="5564185"/>
            <a:ext cx="6096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2" y="0"/>
            <a:ext cx="6095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6312749" y="502412"/>
            <a:ext cx="1806855"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6430836" y="1888744"/>
            <a:ext cx="5273485"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6430434" y="2925064"/>
            <a:ext cx="5273887"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26973163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1219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3"/>
            <a:ext cx="12191993"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11311725" y="6447272"/>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1013015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109034-D7B8-F84E-96DC-10C2BEA76970}" type="datetimeFigureOut">
              <a:rPr kumimoji="0" lang="en-US" sz="1800" b="0" i="0" u="none" strike="noStrike" kern="1200" cap="none" spc="0" normalizeH="0" baseline="0" noProof="0" smtClean="0">
                <a:ln>
                  <a:noFill/>
                </a:ln>
                <a:solidFill>
                  <a:srgbClr val="43444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443"/>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BABA4-ACCE-D145-99DE-BED31C5C47A5}"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181760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83074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94820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3019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51763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116517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61548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579421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32957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58644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3288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sz="half" idx="2"/>
          </p:nvPr>
        </p:nvSpPr>
        <p:spPr>
          <a:xfrm>
            <a:off x="444497" y="2257974"/>
            <a:ext cx="3735704" cy="375666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sz="half" idx="3"/>
          </p:nvPr>
        </p:nvSpPr>
        <p:spPr>
          <a:xfrm>
            <a:off x="8012707" y="1532243"/>
            <a:ext cx="3526154" cy="4561205"/>
          </a:xfrm>
          <a:prstGeom prst="rect">
            <a:avLst/>
          </a:prstGeom>
        </p:spPr>
        <p:txBody>
          <a:bodyPr wrap="square" lIns="0" tIns="0" rIns="0" bIns="0">
            <a:spAutoFit/>
          </a:bodyPr>
          <a:lstStyle>
            <a:lvl1pPr>
              <a:defRPr sz="2400" b="1" i="0">
                <a:solidFill>
                  <a:srgbClr val="444A53"/>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7" name="Holder 7"/>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62000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589978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28127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071743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7407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96556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629343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289987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71700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2550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5" name="Holder 5"/>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060115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81171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873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749706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2650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69847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80653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887550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73343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2286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17" name="bg object 17"/>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0" y="5532119"/>
            <a:ext cx="2807207" cy="600455"/>
          </a:xfrm>
          <a:prstGeom prst="rect">
            <a:avLst/>
          </a:prstGeom>
        </p:spPr>
      </p:pic>
      <p:sp>
        <p:nvSpPr>
          <p:cNvPr id="19" name="bg object 19"/>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513587" y="4386071"/>
            <a:ext cx="2025395" cy="91135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4" name="Holder 4"/>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72768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0375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29703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61115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1497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890771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634844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24002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72859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57604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320746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750213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212817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9404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954594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6282716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450434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21281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799993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675" y="831049"/>
            <a:ext cx="9861493" cy="2387600"/>
          </a:xfrm>
          <a:prstGeom prst="rect">
            <a:avLst/>
          </a:prstGeom>
        </p:spPr>
        <p:txBody>
          <a:bodyPr anchor="b"/>
          <a:lstStyle>
            <a:lvl1pPr algn="l">
              <a:defRPr sz="5333"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1143675" y="3229439"/>
            <a:ext cx="9861493" cy="442759"/>
          </a:xfrm>
          <a:prstGeom prst="rect">
            <a:avLst/>
          </a:prstGeom>
        </p:spPr>
        <p:txBody>
          <a:bodyPr/>
          <a:lstStyle>
            <a:lvl1pPr marL="0" indent="0" algn="l">
              <a:buNone/>
              <a:defRPr sz="3200" baseline="0">
                <a:solidFill>
                  <a:srgbClr val="616364"/>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1143675" y="3882599"/>
            <a:ext cx="9861493" cy="450419"/>
          </a:xfrm>
          <a:prstGeom prst="rect">
            <a:avLst/>
          </a:prstGeom>
        </p:spPr>
        <p:txBody>
          <a:bodyPr/>
          <a:lstStyle>
            <a:lvl1pPr marL="0" indent="0">
              <a:buNone/>
              <a:defRPr sz="1600" b="0" i="0">
                <a:solidFill>
                  <a:srgbClr val="616364"/>
                </a:solidFill>
                <a:latin typeface="Verdana" charset="0"/>
                <a:ea typeface="Verdana" charset="0"/>
                <a:cs typeface="Verdana" charset="0"/>
              </a:defRPr>
            </a:lvl1pPr>
          </a:lstStyle>
          <a:p>
            <a:pPr marL="0" indent="0">
              <a:buNone/>
            </a:pPr>
            <a:r>
              <a:rPr lang="en-US" sz="1867" dirty="0">
                <a:solidFill>
                  <a:schemeClr val="tx1">
                    <a:lumMod val="65000"/>
                    <a:lumOff val="35000"/>
                  </a:schemeClr>
                </a:solidFill>
                <a:latin typeface="Verdana" charset="0"/>
                <a:ea typeface="Verdana" charset="0"/>
                <a:cs typeface="Verdana" charset="0"/>
              </a:rPr>
              <a:t>Date | Presenter Information (14 </a:t>
            </a:r>
            <a:r>
              <a:rPr lang="en-US" sz="1867" dirty="0" err="1">
                <a:solidFill>
                  <a:schemeClr val="tx1">
                    <a:lumMod val="65000"/>
                    <a:lumOff val="35000"/>
                  </a:schemeClr>
                </a:solidFill>
                <a:latin typeface="Verdana" charset="0"/>
                <a:ea typeface="Verdana" charset="0"/>
                <a:cs typeface="Verdana" charset="0"/>
              </a:rPr>
              <a:t>pt</a:t>
            </a:r>
            <a:r>
              <a:rPr lang="en-US" sz="1867"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64" y="5481477"/>
            <a:ext cx="5857320" cy="486027"/>
          </a:xfrm>
          <a:prstGeom prst="rect">
            <a:avLst/>
          </a:prstGeom>
        </p:spPr>
      </p:pic>
    </p:spTree>
    <p:extLst>
      <p:ext uri="{BB962C8B-B14F-4D97-AF65-F5344CB8AC3E}">
        <p14:creationId xmlns:p14="http://schemas.microsoft.com/office/powerpoint/2010/main" val="13987489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848989" y="849945"/>
            <a:ext cx="10156179"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3217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74923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2" name="Title 1"/>
          <p:cNvSpPr>
            <a:spLocks noGrp="1"/>
          </p:cNvSpPr>
          <p:nvPr>
            <p:ph type="title" hasCustomPrompt="1"/>
          </p:nvPr>
        </p:nvSpPr>
        <p:spPr>
          <a:xfrm>
            <a:off x="848989" y="849945"/>
            <a:ext cx="10156179"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2325142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26934"/>
            <a:ext cx="10177757"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a:defRPr sz="2133" b="1" baseline="0">
                <a:solidFill>
                  <a:srgbClr val="00314C"/>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22713687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26934"/>
            <a:ext cx="10177757"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4" name="Text Placeholder 3"/>
          <p:cNvSpPr>
            <a:spLocks noGrp="1"/>
          </p:cNvSpPr>
          <p:nvPr>
            <p:ph type="body" sz="quarter" idx="10" hasCustomPrompt="1"/>
          </p:nvPr>
        </p:nvSpPr>
        <p:spPr>
          <a:xfrm>
            <a:off x="850019" y="1614842"/>
            <a:ext cx="10176728" cy="3435349"/>
          </a:xfrm>
          <a:prstGeom prst="rect">
            <a:avLst/>
          </a:prstGeom>
        </p:spPr>
        <p:txBody>
          <a:bodyPr/>
          <a:lstStyle>
            <a:lvl1pPr>
              <a:defRPr sz="2133" b="1" baseline="0">
                <a:solidFill>
                  <a:srgbClr val="00314C"/>
                </a:solidFill>
                <a:latin typeface="Verdana" charset="0"/>
                <a:ea typeface="Verdana" charset="0"/>
                <a:cs typeface="Verdana" charset="0"/>
              </a:defRPr>
            </a:lvl1pPr>
            <a:lvl2pPr>
              <a:defRPr sz="2133" b="1">
                <a:solidFill>
                  <a:srgbClr val="00314C"/>
                </a:solidFill>
                <a:latin typeface="Verdana" charset="0"/>
                <a:ea typeface="Verdana" charset="0"/>
                <a:cs typeface="Verdana" charset="0"/>
              </a:defRPr>
            </a:lvl2pPr>
            <a:lvl3pPr>
              <a:defRPr sz="2133" b="1">
                <a:solidFill>
                  <a:srgbClr val="00314C"/>
                </a:solidFill>
                <a:latin typeface="Verdana" charset="0"/>
                <a:ea typeface="Verdana" charset="0"/>
                <a:cs typeface="Verdana" charset="0"/>
              </a:defRPr>
            </a:lvl3pPr>
            <a:lvl4pPr>
              <a:defRPr sz="2133" b="1">
                <a:solidFill>
                  <a:srgbClr val="00314C"/>
                </a:solidFill>
                <a:latin typeface="Verdana" charset="0"/>
                <a:ea typeface="Verdana" charset="0"/>
                <a:cs typeface="Verdana" charset="0"/>
              </a:defRPr>
            </a:lvl4pPr>
            <a:lvl5pPr>
              <a:defRPr sz="2133"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39765536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5549395" y="1197615"/>
            <a:ext cx="5466561"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21249686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32850"/>
            <a:ext cx="10767800" cy="757130"/>
          </a:xfrm>
          <a:prstGeom prst="rect">
            <a:avLst/>
          </a:prstGeom>
        </p:spPr>
        <p:txBody>
          <a:bodyPr wrap="square" anchor="t"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4477593" y="2211822"/>
            <a:ext cx="7142569" cy="364637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852361" y="2211823"/>
            <a:ext cx="3381297" cy="3646376"/>
          </a:xfrm>
          <a:prstGeom prst="rect">
            <a:avLst/>
          </a:prstGeom>
        </p:spPr>
        <p:txBody>
          <a:bodyPr/>
          <a:lstStyle>
            <a:lvl1pPr marL="0" indent="0">
              <a:buNone/>
              <a:defRPr sz="1867" b="1" i="0" baseline="0">
                <a:solidFill>
                  <a:srgbClr val="003B5C"/>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852361" y="1614803"/>
            <a:ext cx="10767801" cy="372533"/>
          </a:xfrm>
          <a:prstGeom prst="rect">
            <a:avLst/>
          </a:prstGeom>
        </p:spPr>
        <p:txBody>
          <a:bodyPr/>
          <a:lstStyle>
            <a:lvl1pPr marL="0" indent="0">
              <a:buNone/>
              <a:defRPr sz="2133" b="0" i="0">
                <a:solidFill>
                  <a:srgbClr val="003B5C"/>
                </a:solidFill>
                <a:latin typeface="Verdana" charset="0"/>
                <a:ea typeface="Verdana" charset="0"/>
                <a:cs typeface="Verdana" charset="0"/>
              </a:defRPr>
            </a:lvl1pPr>
          </a:lstStyle>
          <a:p>
            <a:pPr lvl="0"/>
            <a:r>
              <a:rPr lang="en-US"/>
              <a:t>Subhead</a:t>
            </a:r>
          </a:p>
        </p:txBody>
      </p:sp>
    </p:spTree>
    <p:extLst>
      <p:ext uri="{BB962C8B-B14F-4D97-AF65-F5344CB8AC3E}">
        <p14:creationId xmlns:p14="http://schemas.microsoft.com/office/powerpoint/2010/main" val="34344938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32850"/>
            <a:ext cx="10767801" cy="757130"/>
          </a:xfrm>
          <a:prstGeom prst="rect">
            <a:avLst/>
          </a:prstGeom>
        </p:spPr>
        <p:txBody>
          <a:bodyPr wrap="square" anchor="t"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2524716" y="2600007"/>
            <a:ext cx="7142569" cy="358998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852361" y="1620758"/>
            <a:ext cx="10767801" cy="860701"/>
          </a:xfrm>
          <a:prstGeom prst="rect">
            <a:avLst/>
          </a:prstGeom>
        </p:spPr>
        <p:txBody>
          <a:bodyPr/>
          <a:lstStyle>
            <a:lvl1pPr marL="0" indent="0">
              <a:buNone/>
              <a:defRPr sz="2133" b="0" i="0" baseline="0">
                <a:solidFill>
                  <a:srgbClr val="003B5C"/>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a:t>
            </a:r>
            <a:r>
              <a:rPr lang="en-US"/>
              <a:t>here.</a:t>
            </a:r>
            <a:endParaRPr lang="en-US" dirty="0"/>
          </a:p>
        </p:txBody>
      </p:sp>
    </p:spTree>
    <p:extLst>
      <p:ext uri="{BB962C8B-B14F-4D97-AF65-F5344CB8AC3E}">
        <p14:creationId xmlns:p14="http://schemas.microsoft.com/office/powerpoint/2010/main" val="41331820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6566049" y="2101540"/>
            <a:ext cx="4789339" cy="1939313"/>
          </a:xfrm>
          <a:prstGeom prst="rect">
            <a:avLst/>
          </a:prstGeom>
        </p:spPr>
        <p:txBody>
          <a:bodyPr anchor="t" anchorCtr="0">
            <a:spAutoFit/>
          </a:bodyPr>
          <a:lstStyle>
            <a:lvl1pPr marL="0" indent="0">
              <a:buNone/>
              <a:defRPr sz="2133" b="0" i="0" baseline="0">
                <a:latin typeface="Verdana" charset="0"/>
                <a:ea typeface="Verdana" charset="0"/>
                <a:cs typeface="Verdana"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Copy goes here. </a:t>
            </a:r>
            <a:r>
              <a:rPr lang="en-US" sz="1867" dirty="0" err="1">
                <a:latin typeface="Verdana" panose="020B0604030504040204" pitchFamily="34" charset="0"/>
                <a:ea typeface="Verdana" panose="020B0604030504040204" pitchFamily="34" charset="0"/>
                <a:cs typeface="Verdana" panose="020B0604030504040204" pitchFamily="34" charset="0"/>
              </a:rPr>
              <a:t>Voloratis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perrum</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repuda</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pelignis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nis</a:t>
            </a:r>
            <a:r>
              <a:rPr lang="en-US" sz="1867" dirty="0">
                <a:latin typeface="Verdana" panose="020B0604030504040204" pitchFamily="34" charset="0"/>
                <a:ea typeface="Verdana" panose="020B0604030504040204" pitchFamily="34" charset="0"/>
                <a:cs typeface="Verdana" panose="020B0604030504040204" pitchFamily="34" charset="0"/>
              </a:rPr>
              <a:t> pro </a:t>
            </a:r>
            <a:r>
              <a:rPr lang="en-US" sz="1867" dirty="0" err="1">
                <a:latin typeface="Verdana" panose="020B0604030504040204" pitchFamily="34" charset="0"/>
                <a:ea typeface="Verdana" panose="020B0604030504040204" pitchFamily="34" charset="0"/>
                <a:cs typeface="Verdana" panose="020B0604030504040204" pitchFamily="34" charset="0"/>
              </a:rPr>
              <a:t>consequos</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exped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niendi</a:t>
            </a:r>
            <a:r>
              <a:rPr lang="en-US" sz="1867" dirty="0">
                <a:latin typeface="Verdana" panose="020B0604030504040204" pitchFamily="34" charset="0"/>
                <a:ea typeface="Verdana" panose="020B0604030504040204" pitchFamily="34" charset="0"/>
                <a:cs typeface="Verdana" panose="020B0604030504040204" pitchFamily="34" charset="0"/>
              </a:rPr>
              <a:t> con </a:t>
            </a:r>
            <a:r>
              <a:rPr lang="en-US" sz="1867" dirty="0" err="1">
                <a:latin typeface="Verdana" panose="020B0604030504040204" pitchFamily="34" charset="0"/>
                <a:ea typeface="Verdana" panose="020B0604030504040204" pitchFamily="34" charset="0"/>
                <a:cs typeface="Verdana" panose="020B0604030504040204" pitchFamily="34" charset="0"/>
              </a:rPr>
              <a:t>plibusd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andero</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ex </a:t>
            </a:r>
            <a:r>
              <a:rPr lang="en-US" sz="1867" dirty="0" err="1">
                <a:latin typeface="Verdana" panose="020B0604030504040204" pitchFamily="34" charset="0"/>
                <a:ea typeface="Verdana" panose="020B0604030504040204" pitchFamily="34" charset="0"/>
                <a:cs typeface="Verdana" panose="020B0604030504040204" pitchFamily="34" charset="0"/>
              </a:rPr>
              <a:t>eatus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endus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adi</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denisit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soleser</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ovidiorum</a:t>
            </a:r>
            <a:r>
              <a:rPr lang="en-US" sz="1867" dirty="0">
                <a:latin typeface="Verdana" panose="020B0604030504040204" pitchFamily="34" charset="0"/>
                <a:ea typeface="Verdana" panose="020B0604030504040204" pitchFamily="34" charset="0"/>
                <a:cs typeface="Verdana" panose="020B0604030504040204" pitchFamily="34" charset="0"/>
              </a:rPr>
              <a:t> qui </a:t>
            </a:r>
            <a:r>
              <a:rPr lang="en-US" sz="1867" dirty="0" err="1">
                <a:latin typeface="Verdana" panose="020B0604030504040204" pitchFamily="34" charset="0"/>
                <a:ea typeface="Verdana" panose="020B0604030504040204" pitchFamily="34" charset="0"/>
                <a:cs typeface="Verdana" panose="020B0604030504040204" pitchFamily="34" charset="0"/>
              </a:rPr>
              <a:t>oditae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rerit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7" name="Date Placeholder 6"/>
          <p:cNvSpPr>
            <a:spLocks noGrp="1"/>
          </p:cNvSpPr>
          <p:nvPr>
            <p:ph type="dt" sz="half" idx="10"/>
          </p:nvPr>
        </p:nvSpPr>
        <p:spPr/>
        <p:txBody>
          <a:bodyPr/>
          <a:lstStyle/>
          <a:p>
            <a:pPr defTabSz="609585"/>
            <a:fld id="{D0199D4A-F6A9-EC46-A2DF-BB7FBC55CD1D}" type="datetimeFigureOut">
              <a:rPr lang="en-US" smtClean="0">
                <a:solidFill>
                  <a:srgbClr val="000000">
                    <a:tint val="75000"/>
                  </a:srgbClr>
                </a:solidFill>
              </a:rPr>
              <a:pPr defTabSz="609585"/>
              <a:t>2/11/2022</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defTabSz="609585"/>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609585"/>
            <a:fld id="{F20485A7-D857-9442-BA4B-B3E6D7DD0F39}" type="slidenum">
              <a:rPr lang="en-US" smtClean="0">
                <a:solidFill>
                  <a:srgbClr val="000000">
                    <a:tint val="75000"/>
                  </a:srgbClr>
                </a:solidFill>
              </a:rPr>
              <a:pPr defTabSz="609585"/>
              <a:t>‹#›</a:t>
            </a:fld>
            <a:endParaRPr lang="en-US" dirty="0">
              <a:solidFill>
                <a:srgbClr val="000000">
                  <a:tint val="75000"/>
                </a:srgbClr>
              </a:solidFill>
            </a:endParaRPr>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90661"/>
            <a:ext cx="3361812" cy="278955"/>
          </a:xfrm>
          <a:prstGeom prst="rect">
            <a:avLst/>
          </a:prstGeom>
        </p:spPr>
      </p:pic>
      <p:sp>
        <p:nvSpPr>
          <p:cNvPr id="12" name="TextBox 11">
            <a:extLst>
              <a:ext uri="{FF2B5EF4-FFF2-40B4-BE49-F238E27FC236}">
                <a16:creationId xmlns:a16="http://schemas.microsoft.com/office/drawing/2014/main" id="{68E91340-9F82-1343-84FF-2B876B81CBC9}"/>
              </a:ext>
            </a:extLst>
          </p:cNvPr>
          <p:cNvSpPr txBox="1"/>
          <p:nvPr/>
        </p:nvSpPr>
        <p:spPr>
          <a:xfrm>
            <a:off x="863601" y="2101541"/>
            <a:ext cx="4522751" cy="193899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t>Callout or </a:t>
            </a:r>
            <a:b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t>Headline goes </a:t>
            </a:r>
            <a:b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t>in this space.</a:t>
            </a:r>
            <a:endParaRPr kumimoji="0" lang="en-US" sz="28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6059849"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9923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9800" y="823154"/>
            <a:ext cx="4369301" cy="1497215"/>
          </a:xfrm>
          <a:prstGeom prst="rect">
            <a:avLst/>
          </a:prstGeom>
        </p:spPr>
        <p:txBody>
          <a:bodyPr anchor="b"/>
          <a:lstStyle>
            <a:lvl1pPr>
              <a:defRPr sz="48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6516786" y="1"/>
            <a:ext cx="5675213" cy="6292393"/>
          </a:xfrm>
          <a:prstGeom prst="rect">
            <a:avLst/>
          </a:prstGeom>
        </p:spPr>
        <p:txBody>
          <a:bodyPr anchor="t"/>
          <a:lstStyle>
            <a:lvl1pPr marL="0" indent="0">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129798" y="2320369"/>
            <a:ext cx="4369303" cy="3437697"/>
          </a:xfrm>
          <a:prstGeom prst="rect">
            <a:avLst/>
          </a:prstGeom>
        </p:spPr>
        <p:txBody>
          <a:bodyPr/>
          <a:lstStyle>
            <a:lvl1pPr marL="0" indent="0">
              <a:buNone/>
              <a:defRPr sz="1867" b="0" i="0" baseline="0">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p:txBody>
      </p:sp>
      <p:sp>
        <p:nvSpPr>
          <p:cNvPr id="5" name="Date Placeholder 4"/>
          <p:cNvSpPr>
            <a:spLocks noGrp="1"/>
          </p:cNvSpPr>
          <p:nvPr>
            <p:ph type="dt" sz="half" idx="10"/>
          </p:nvPr>
        </p:nvSpPr>
        <p:spPr/>
        <p:txBody>
          <a:bodyPr/>
          <a:lstStyle/>
          <a:p>
            <a:pPr defTabSz="609585"/>
            <a:fld id="{D0199D4A-F6A9-EC46-A2DF-BB7FBC55CD1D}" type="datetimeFigureOut">
              <a:rPr lang="en-US" smtClean="0">
                <a:solidFill>
                  <a:srgbClr val="000000">
                    <a:tint val="75000"/>
                  </a:srgbClr>
                </a:solidFill>
              </a:rPr>
              <a:pPr defTabSz="609585"/>
              <a:t>2/11/2022</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defTabSz="609585"/>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609585"/>
            <a:fld id="{F20485A7-D857-9442-BA4B-B3E6D7DD0F39}" type="slidenum">
              <a:rPr lang="en-US" smtClean="0">
                <a:solidFill>
                  <a:srgbClr val="000000">
                    <a:tint val="75000"/>
                  </a:srgbClr>
                </a:solidFill>
              </a:rPr>
              <a:pPr defTabSz="609585"/>
              <a:t>‹#›</a:t>
            </a:fld>
            <a:endParaRPr lang="en-US" dirty="0">
              <a:solidFill>
                <a:srgbClr val="000000">
                  <a:tint val="75000"/>
                </a:srgbClr>
              </a:solidFill>
            </a:endParaRP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4051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12191999" cy="6292393"/>
          </a:xfrm>
          <a:prstGeom prst="rect">
            <a:avLst/>
          </a:prstGeom>
        </p:spPr>
        <p:txBody>
          <a:bodyPr anchor="ctr"/>
          <a:lstStyle>
            <a:lvl1pPr marL="0" indent="0" algn="ctr">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454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405022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680396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2045073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314C"/>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682507"/>
            <a:ext cx="7166999" cy="646331"/>
          </a:xfrm>
          <a:prstGeom prst="rect">
            <a:avLst/>
          </a:prstGeom>
        </p:spPr>
        <p:txBody>
          <a:bodyPr wrap="square">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8356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682507"/>
            <a:ext cx="7166999" cy="646331"/>
          </a:xfrm>
          <a:prstGeom prst="rect">
            <a:avLst/>
          </a:prstGeom>
        </p:spPr>
        <p:txBody>
          <a:bodyPr wrap="square">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6884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37259219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3867435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6367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675" y="831049"/>
            <a:ext cx="9861493" cy="2387600"/>
          </a:xfrm>
          <a:prstGeom prst="rect">
            <a:avLst/>
          </a:prstGeom>
        </p:spPr>
        <p:txBody>
          <a:bodyPr anchor="b"/>
          <a:lstStyle>
            <a:lvl1pPr algn="l">
              <a:defRPr sz="5333"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1143675" y="3229439"/>
            <a:ext cx="9861493" cy="442759"/>
          </a:xfrm>
          <a:prstGeom prst="rect">
            <a:avLst/>
          </a:prstGeom>
        </p:spPr>
        <p:txBody>
          <a:bodyPr/>
          <a:lstStyle>
            <a:lvl1pPr marL="0" indent="0" algn="l">
              <a:buNone/>
              <a:defRPr sz="3200" baseline="0">
                <a:solidFill>
                  <a:srgbClr val="00314C"/>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1143675" y="3882599"/>
            <a:ext cx="9861493" cy="450419"/>
          </a:xfrm>
          <a:prstGeom prst="rect">
            <a:avLst/>
          </a:prstGeom>
        </p:spPr>
        <p:txBody>
          <a:bodyPr/>
          <a:lstStyle>
            <a:lvl1pPr marL="0" indent="0">
              <a:buNone/>
              <a:defRPr sz="1600" b="0" i="0">
                <a:solidFill>
                  <a:srgbClr val="616364"/>
                </a:solidFill>
                <a:latin typeface="Verdana" charset="0"/>
                <a:ea typeface="Verdana" charset="0"/>
                <a:cs typeface="Verdana" charset="0"/>
              </a:defRPr>
            </a:lvl1pPr>
          </a:lstStyle>
          <a:p>
            <a:pPr marL="0" indent="0">
              <a:buNone/>
            </a:pPr>
            <a:r>
              <a:rPr lang="en-US" sz="1867" dirty="0">
                <a:solidFill>
                  <a:schemeClr val="tx1">
                    <a:lumMod val="65000"/>
                    <a:lumOff val="35000"/>
                  </a:schemeClr>
                </a:solidFill>
                <a:latin typeface="Verdana" charset="0"/>
                <a:ea typeface="Verdana" charset="0"/>
                <a:cs typeface="Verdana" charset="0"/>
              </a:rPr>
              <a:t>Date | Presenter Information (14 </a:t>
            </a:r>
            <a:r>
              <a:rPr lang="en-US" sz="1867" dirty="0" err="1">
                <a:solidFill>
                  <a:schemeClr val="tx1">
                    <a:lumMod val="65000"/>
                    <a:lumOff val="35000"/>
                  </a:schemeClr>
                </a:solidFill>
                <a:latin typeface="Verdana" charset="0"/>
                <a:ea typeface="Verdana" charset="0"/>
                <a:cs typeface="Verdana" charset="0"/>
              </a:rPr>
              <a:t>pt</a:t>
            </a:r>
            <a:r>
              <a:rPr lang="en-US" sz="1867"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64" y="5481477"/>
            <a:ext cx="5857320" cy="486027"/>
          </a:xfrm>
          <a:prstGeom prst="rect">
            <a:avLst/>
          </a:prstGeom>
        </p:spPr>
      </p:pic>
    </p:spTree>
    <p:extLst>
      <p:ext uri="{BB962C8B-B14F-4D97-AF65-F5344CB8AC3E}">
        <p14:creationId xmlns:p14="http://schemas.microsoft.com/office/powerpoint/2010/main" val="16558460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848989" y="880723"/>
            <a:ext cx="10156179"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solidFill>
                  <a:schemeClr val="tx1"/>
                </a:solidFill>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9621439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2" name="Title 1"/>
          <p:cNvSpPr>
            <a:spLocks noGrp="1"/>
          </p:cNvSpPr>
          <p:nvPr>
            <p:ph type="title" hasCustomPrompt="1"/>
          </p:nvPr>
        </p:nvSpPr>
        <p:spPr>
          <a:xfrm>
            <a:off x="848989" y="880723"/>
            <a:ext cx="10156179"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00518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57712"/>
            <a:ext cx="10177757"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dirty="0"/>
              <a:t>Copy goes here</a:t>
            </a:r>
          </a:p>
          <a:p>
            <a:pPr lvl="0"/>
            <a:endParaRPr lang="en-US" dirty="0"/>
          </a:p>
        </p:txBody>
      </p:sp>
    </p:spTree>
    <p:extLst>
      <p:ext uri="{BB962C8B-B14F-4D97-AF65-F5344CB8AC3E}">
        <p14:creationId xmlns:p14="http://schemas.microsoft.com/office/powerpoint/2010/main" val="365166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608311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57712"/>
            <a:ext cx="10177757"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4" name="Text Placeholder 3"/>
          <p:cNvSpPr>
            <a:spLocks noGrp="1"/>
          </p:cNvSpPr>
          <p:nvPr>
            <p:ph type="body" sz="quarter" idx="10" hasCustomPrompt="1"/>
          </p:nvPr>
        </p:nvSpPr>
        <p:spPr>
          <a:xfrm>
            <a:off x="850019" y="1614842"/>
            <a:ext cx="10176728" cy="3435349"/>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b="1">
                <a:solidFill>
                  <a:srgbClr val="00314C"/>
                </a:solidFill>
                <a:latin typeface="Verdana" charset="0"/>
                <a:ea typeface="Verdana" charset="0"/>
                <a:cs typeface="Verdana" charset="0"/>
              </a:defRPr>
            </a:lvl2pPr>
            <a:lvl3pPr>
              <a:defRPr sz="2133" b="1">
                <a:solidFill>
                  <a:srgbClr val="00314C"/>
                </a:solidFill>
                <a:latin typeface="Verdana" charset="0"/>
                <a:ea typeface="Verdana" charset="0"/>
                <a:cs typeface="Verdana" charset="0"/>
              </a:defRPr>
            </a:lvl3pPr>
            <a:lvl4pPr>
              <a:defRPr sz="2133" b="1">
                <a:solidFill>
                  <a:srgbClr val="00314C"/>
                </a:solidFill>
                <a:latin typeface="Verdana" charset="0"/>
                <a:ea typeface="Verdana" charset="0"/>
                <a:cs typeface="Verdana" charset="0"/>
              </a:defRPr>
            </a:lvl4pPr>
            <a:lvl5pPr>
              <a:defRPr sz="2133"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30987435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5549395" y="1228393"/>
            <a:ext cx="5466561"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807590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63628"/>
            <a:ext cx="10767800"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4477593" y="2211822"/>
            <a:ext cx="7142569" cy="364637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852361" y="2211823"/>
            <a:ext cx="3381297" cy="3646376"/>
          </a:xfrm>
          <a:prstGeom prst="rect">
            <a:avLst/>
          </a:prstGeom>
        </p:spPr>
        <p:txBody>
          <a:bodyPr/>
          <a:lstStyle>
            <a:lvl1pPr marL="0" indent="0">
              <a:buNone/>
              <a:defRPr sz="1867" b="0" i="0" baseline="0">
                <a:solidFill>
                  <a:schemeClr val="tx1"/>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852361" y="1614803"/>
            <a:ext cx="10767801" cy="372533"/>
          </a:xfrm>
          <a:prstGeom prst="rect">
            <a:avLst/>
          </a:prstGeom>
        </p:spPr>
        <p:txBody>
          <a:bodyPr/>
          <a:lstStyle>
            <a:lvl1pPr marL="0" indent="0">
              <a:buNone/>
              <a:defRPr sz="2133" b="0" i="0">
                <a:solidFill>
                  <a:srgbClr val="003B5C"/>
                </a:solidFill>
                <a:latin typeface="Verdana" charset="0"/>
                <a:ea typeface="Verdana" charset="0"/>
                <a:cs typeface="Verdana" charset="0"/>
              </a:defRPr>
            </a:lvl1pPr>
          </a:lstStyle>
          <a:p>
            <a:pPr lvl="0"/>
            <a:r>
              <a:rPr lang="en-US" dirty="0"/>
              <a:t>Subhead</a:t>
            </a:r>
          </a:p>
        </p:txBody>
      </p:sp>
    </p:spTree>
    <p:extLst>
      <p:ext uri="{BB962C8B-B14F-4D97-AF65-F5344CB8AC3E}">
        <p14:creationId xmlns:p14="http://schemas.microsoft.com/office/powerpoint/2010/main" val="1200004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63628"/>
            <a:ext cx="10767801"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2524716" y="2600007"/>
            <a:ext cx="7142569" cy="358998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852361" y="1620758"/>
            <a:ext cx="10767801" cy="860701"/>
          </a:xfrm>
          <a:prstGeom prst="rect">
            <a:avLst/>
          </a:prstGeom>
        </p:spPr>
        <p:txBody>
          <a:bodyPr/>
          <a:lstStyle>
            <a:lvl1pPr marL="0" indent="0">
              <a:buNone/>
              <a:defRPr sz="2133" b="0" i="0" baseline="0">
                <a:solidFill>
                  <a:schemeClr val="tx1"/>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p:txBody>
      </p:sp>
    </p:spTree>
    <p:extLst>
      <p:ext uri="{BB962C8B-B14F-4D97-AF65-F5344CB8AC3E}">
        <p14:creationId xmlns:p14="http://schemas.microsoft.com/office/powerpoint/2010/main" val="2667673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6566049" y="2101540"/>
            <a:ext cx="4789339" cy="1939313"/>
          </a:xfrm>
          <a:prstGeom prst="rect">
            <a:avLst/>
          </a:prstGeom>
        </p:spPr>
        <p:txBody>
          <a:bodyPr anchor="t" anchorCtr="0">
            <a:spAutoFit/>
          </a:bodyPr>
          <a:lstStyle>
            <a:lvl1pPr marL="0" indent="0">
              <a:buNone/>
              <a:defRPr sz="2133" b="0" i="0" baseline="0">
                <a:latin typeface="Verdana" charset="0"/>
                <a:ea typeface="Verdana" charset="0"/>
                <a:cs typeface="Verdana"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Copy goes here. </a:t>
            </a:r>
            <a:r>
              <a:rPr lang="en-US" sz="1867" dirty="0" err="1">
                <a:latin typeface="Verdana" panose="020B0604030504040204" pitchFamily="34" charset="0"/>
                <a:ea typeface="Verdana" panose="020B0604030504040204" pitchFamily="34" charset="0"/>
                <a:cs typeface="Verdana" panose="020B0604030504040204" pitchFamily="34" charset="0"/>
              </a:rPr>
              <a:t>Voloratis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perrum</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repuda</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pelignis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nis</a:t>
            </a:r>
            <a:r>
              <a:rPr lang="en-US" sz="1867" dirty="0">
                <a:latin typeface="Verdana" panose="020B0604030504040204" pitchFamily="34" charset="0"/>
                <a:ea typeface="Verdana" panose="020B0604030504040204" pitchFamily="34" charset="0"/>
                <a:cs typeface="Verdana" panose="020B0604030504040204" pitchFamily="34" charset="0"/>
              </a:rPr>
              <a:t> pro </a:t>
            </a:r>
            <a:r>
              <a:rPr lang="en-US" sz="1867" dirty="0" err="1">
                <a:latin typeface="Verdana" panose="020B0604030504040204" pitchFamily="34" charset="0"/>
                <a:ea typeface="Verdana" panose="020B0604030504040204" pitchFamily="34" charset="0"/>
                <a:cs typeface="Verdana" panose="020B0604030504040204" pitchFamily="34" charset="0"/>
              </a:rPr>
              <a:t>consequos</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exped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niendi</a:t>
            </a:r>
            <a:r>
              <a:rPr lang="en-US" sz="1867" dirty="0">
                <a:latin typeface="Verdana" panose="020B0604030504040204" pitchFamily="34" charset="0"/>
                <a:ea typeface="Verdana" panose="020B0604030504040204" pitchFamily="34" charset="0"/>
                <a:cs typeface="Verdana" panose="020B0604030504040204" pitchFamily="34" charset="0"/>
              </a:rPr>
              <a:t> con </a:t>
            </a:r>
            <a:r>
              <a:rPr lang="en-US" sz="1867" dirty="0" err="1">
                <a:latin typeface="Verdana" panose="020B0604030504040204" pitchFamily="34" charset="0"/>
                <a:ea typeface="Verdana" panose="020B0604030504040204" pitchFamily="34" charset="0"/>
                <a:cs typeface="Verdana" panose="020B0604030504040204" pitchFamily="34" charset="0"/>
              </a:rPr>
              <a:t>plibusd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andero</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ex </a:t>
            </a:r>
            <a:r>
              <a:rPr lang="en-US" sz="1867" dirty="0" err="1">
                <a:latin typeface="Verdana" panose="020B0604030504040204" pitchFamily="34" charset="0"/>
                <a:ea typeface="Verdana" panose="020B0604030504040204" pitchFamily="34" charset="0"/>
                <a:cs typeface="Verdana" panose="020B0604030504040204" pitchFamily="34" charset="0"/>
              </a:rPr>
              <a:t>eatus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endus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adi</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denisit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soleser</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ovidiorum</a:t>
            </a:r>
            <a:r>
              <a:rPr lang="en-US" sz="1867" dirty="0">
                <a:latin typeface="Verdana" panose="020B0604030504040204" pitchFamily="34" charset="0"/>
                <a:ea typeface="Verdana" panose="020B0604030504040204" pitchFamily="34" charset="0"/>
                <a:cs typeface="Verdana" panose="020B0604030504040204" pitchFamily="34" charset="0"/>
              </a:rPr>
              <a:t> qui </a:t>
            </a:r>
            <a:r>
              <a:rPr lang="en-US" sz="1867" dirty="0" err="1">
                <a:latin typeface="Verdana" panose="020B0604030504040204" pitchFamily="34" charset="0"/>
                <a:ea typeface="Verdana" panose="020B0604030504040204" pitchFamily="34" charset="0"/>
                <a:cs typeface="Verdana" panose="020B0604030504040204" pitchFamily="34" charset="0"/>
              </a:rPr>
              <a:t>oditae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rerit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90661"/>
            <a:ext cx="3361812" cy="278955"/>
          </a:xfrm>
          <a:prstGeom prst="rect">
            <a:avLst/>
          </a:prstGeom>
        </p:spPr>
      </p:pic>
      <p:sp>
        <p:nvSpPr>
          <p:cNvPr id="13" name="Rectangle 12">
            <a:extLst>
              <a:ext uri="{FF2B5EF4-FFF2-40B4-BE49-F238E27FC236}">
                <a16:creationId xmlns:a16="http://schemas.microsoft.com/office/drawing/2014/main" id="{A999B04B-69FA-9748-A64D-1E52D36BD989}"/>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6059849"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858691" y="2179616"/>
            <a:ext cx="4479151" cy="1785104"/>
          </a:xfrm>
          <a:prstGeom prst="rect">
            <a:avLst/>
          </a:prstGeom>
        </p:spPr>
        <p:txBody>
          <a:bodyPr>
            <a:spAutoFit/>
          </a:bodyPr>
          <a:lstStyle>
            <a:lvl1pPr>
              <a:defRPr sz="4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Callout or Headline goes in this space.</a:t>
            </a:r>
          </a:p>
        </p:txBody>
      </p:sp>
    </p:spTree>
    <p:extLst>
      <p:ext uri="{BB962C8B-B14F-4D97-AF65-F5344CB8AC3E}">
        <p14:creationId xmlns:p14="http://schemas.microsoft.com/office/powerpoint/2010/main" val="27705218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9800" y="823154"/>
            <a:ext cx="4369301" cy="1497215"/>
          </a:xfrm>
          <a:prstGeom prst="rect">
            <a:avLst/>
          </a:prstGeom>
        </p:spPr>
        <p:txBody>
          <a:bodyPr anchor="b"/>
          <a:lstStyle>
            <a:lvl1pPr>
              <a:defRPr sz="48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6516786" y="1"/>
            <a:ext cx="5675213" cy="6292393"/>
          </a:xfrm>
          <a:prstGeom prst="rect">
            <a:avLst/>
          </a:prstGeom>
        </p:spPr>
        <p:txBody>
          <a:bodyPr anchor="t"/>
          <a:lstStyle>
            <a:lvl1pPr marL="0" indent="0">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129798" y="2320369"/>
            <a:ext cx="4369303" cy="3437697"/>
          </a:xfrm>
          <a:prstGeom prst="rect">
            <a:avLst/>
          </a:prstGeom>
        </p:spPr>
        <p:txBody>
          <a:bodyPr/>
          <a:lstStyle>
            <a:lvl1pPr marL="0" indent="0">
              <a:buNone/>
              <a:defRPr sz="1867" b="0" i="0" baseline="0">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p:txBody>
      </p:sp>
      <p:sp>
        <p:nvSpPr>
          <p:cNvPr id="5" name="Date Placeholder 4"/>
          <p:cNvSpPr>
            <a:spLocks noGrp="1"/>
          </p:cNvSpPr>
          <p:nvPr>
            <p:ph type="dt" sz="half" idx="10"/>
          </p:nvPr>
        </p:nvSpPr>
        <p:spPr/>
        <p:txBody>
          <a:bodyPr/>
          <a:lstStyle/>
          <a:p>
            <a:pPr defTabSz="609585"/>
            <a:fld id="{D0199D4A-F6A9-EC46-A2DF-BB7FBC55CD1D}" type="datetimeFigureOut">
              <a:rPr lang="en-US" smtClean="0">
                <a:solidFill>
                  <a:srgbClr val="000000">
                    <a:tint val="75000"/>
                  </a:srgbClr>
                </a:solidFill>
              </a:rPr>
              <a:pPr defTabSz="609585"/>
              <a:t>2/11/2022</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defTabSz="609585"/>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609585"/>
            <a:fld id="{F20485A7-D857-9442-BA4B-B3E6D7DD0F39}" type="slidenum">
              <a:rPr lang="en-US" smtClean="0">
                <a:solidFill>
                  <a:srgbClr val="000000">
                    <a:tint val="75000"/>
                  </a:srgbClr>
                </a:solidFill>
              </a:rPr>
              <a:pPr defTabSz="609585"/>
              <a:t>‹#›</a:t>
            </a:fld>
            <a:endParaRPr lang="en-US">
              <a:solidFill>
                <a:srgbClr val="000000">
                  <a:tint val="75000"/>
                </a:srgbClr>
              </a:solidFill>
            </a:endParaRP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322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12191999" cy="6292393"/>
          </a:xfrm>
          <a:prstGeom prst="rect">
            <a:avLst/>
          </a:prstGeom>
        </p:spPr>
        <p:txBody>
          <a:bodyPr anchor="ctr"/>
          <a:lstStyle>
            <a:lvl1pPr marL="0" indent="0" algn="ctr">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228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3827533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71872"/>
            <a:ext cx="10515600" cy="757130"/>
          </a:xfrm>
          <a:prstGeom prst="rect">
            <a:avLst/>
          </a:prstGeom>
        </p:spPr>
        <p:txBody>
          <a:bodyPr anchor="b"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8450552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314C"/>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713284"/>
            <a:ext cx="7166999" cy="646331"/>
          </a:xfrm>
          <a:prstGeom prst="rect">
            <a:avLst/>
          </a:prstGeom>
        </p:spPr>
        <p:txBody>
          <a:bodyPr wrap="square" anchor="b" anchorCtr="0">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96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theme" Target="../theme/theme12.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image" Target="../media/image18.pn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tags" Target="../tags/tag7.xml"/><Relationship Id="rId2" Type="http://schemas.openxmlformats.org/officeDocument/2006/relationships/slideLayout" Target="../slideLayouts/slideLayout152.xml"/><Relationship Id="rId16" Type="http://schemas.openxmlformats.org/officeDocument/2006/relationships/customXml" Target="../../customXml/item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theme" Target="../theme/theme13.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image" Target="../media/image18.pn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tags" Target="../tags/tag21.xml"/><Relationship Id="rId2" Type="http://schemas.openxmlformats.org/officeDocument/2006/relationships/slideLayout" Target="../slideLayouts/slideLayout166.xml"/><Relationship Id="rId16" Type="http://schemas.openxmlformats.org/officeDocument/2006/relationships/customXml" Target="../../customXml/item3.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4.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image" Target="../media/image18.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tags" Target="../tags/tag35.xml"/><Relationship Id="rId2" Type="http://schemas.openxmlformats.org/officeDocument/2006/relationships/slideLayout" Target="../slideLayouts/slideLayout180.xml"/><Relationship Id="rId16" Type="http://schemas.openxmlformats.org/officeDocument/2006/relationships/customXml" Target="../../customXml/item1.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theme" Target="../theme/theme15.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9698" y="54355"/>
            <a:ext cx="6654800" cy="878840"/>
          </a:xfrm>
          <a:prstGeom prst="rect">
            <a:avLst/>
          </a:prstGeom>
        </p:spPr>
        <p:txBody>
          <a:bodyPr wrap="square" lIns="0" tIns="0" rIns="0" bIns="0">
            <a:spAutoFit/>
          </a:bodyPr>
          <a:lstStyle>
            <a:lvl1pPr>
              <a:defRPr sz="2800" b="0" i="0">
                <a:solidFill>
                  <a:srgbClr val="FF0000"/>
                </a:solidFill>
                <a:latin typeface="Arial"/>
                <a:cs typeface="Arial"/>
              </a:defRPr>
            </a:lvl1pPr>
          </a:lstStyle>
          <a:p>
            <a:endParaRPr/>
          </a:p>
        </p:txBody>
      </p:sp>
      <p:sp>
        <p:nvSpPr>
          <p:cNvPr id="3" name="Holder 3"/>
          <p:cNvSpPr>
            <a:spLocks noGrp="1"/>
          </p:cNvSpPr>
          <p:nvPr>
            <p:ph type="body" idx="1"/>
          </p:nvPr>
        </p:nvSpPr>
        <p:spPr>
          <a:xfrm>
            <a:off x="901652" y="2091563"/>
            <a:ext cx="10388694" cy="1755139"/>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a:xfrm>
            <a:off x="11280647" y="6437227"/>
            <a:ext cx="259715" cy="196215"/>
          </a:xfrm>
          <a:prstGeom prst="rect">
            <a:avLst/>
          </a:prstGeom>
        </p:spPr>
        <p:txBody>
          <a:bodyPr wrap="square" lIns="0" tIns="0" rIns="0" bIns="0">
            <a:spAutoFit/>
          </a:bodyPr>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821" r:id="rId6"/>
    <p:sldLayoutId id="2147483822"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0C777CA-E18F-4483-AC96-F328F2582093}" type="datetimeFigureOut">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2/11/2022</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FCFC171-7A5C-4026-96FB-2D4B073B8B4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60672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1655666525"/>
      </p:ext>
    </p:extLst>
  </p:cSld>
  <p:clrMap bg1="lt1" tx1="dk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7"/>
            <a:ext cx="109728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264081-CCE9-434F-BC99-2EAB68E1AC8B}"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9252547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2931"/>
            <a:ext cx="114300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508538" y="1604789"/>
            <a:ext cx="11203665"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795131"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6"/>
      <p:tags r:id="rId17"/>
    </p:custDataLst>
    <p:extLst>
      <p:ext uri="{BB962C8B-B14F-4D97-AF65-F5344CB8AC3E}">
        <p14:creationId xmlns:p14="http://schemas.microsoft.com/office/powerpoint/2010/main" val="15942447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2931"/>
            <a:ext cx="114300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508538" y="1604789"/>
            <a:ext cx="11203665"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795131"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6"/>
      <p:tags r:id="rId17"/>
    </p:custDataLst>
    <p:extLst>
      <p:ext uri="{BB962C8B-B14F-4D97-AF65-F5344CB8AC3E}">
        <p14:creationId xmlns:p14="http://schemas.microsoft.com/office/powerpoint/2010/main" val="81811456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2931"/>
            <a:ext cx="114300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508538" y="1604789"/>
            <a:ext cx="11203665"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795131"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6"/>
      <p:tags r:id="rId17"/>
    </p:custDataLst>
    <p:extLst>
      <p:ext uri="{BB962C8B-B14F-4D97-AF65-F5344CB8AC3E}">
        <p14:creationId xmlns:p14="http://schemas.microsoft.com/office/powerpoint/2010/main" val="268184761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1471893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3420308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48117401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2785966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2/11/2022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1416454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09585"/>
            <a:fld id="{D0199D4A-F6A9-EC46-A2DF-BB7FBC55CD1D}" type="datetimeFigureOut">
              <a:rPr lang="en-US" smtClean="0">
                <a:solidFill>
                  <a:srgbClr val="000000">
                    <a:tint val="75000"/>
                  </a:srgbClr>
                </a:solidFill>
              </a:rPr>
              <a:pPr defTabSz="609585"/>
              <a:t>2/11/2022</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09585"/>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85"/>
            <a:fld id="{F20485A7-D857-9442-BA4B-B3E6D7DD0F39}" type="slidenum">
              <a:rPr lang="en-US" smtClean="0">
                <a:solidFill>
                  <a:srgbClr val="000000">
                    <a:tint val="75000"/>
                  </a:srgbClr>
                </a:solidFill>
              </a:rPr>
              <a:pPr defTabSz="609585"/>
              <a:t>‹#›</a:t>
            </a:fld>
            <a:endParaRPr lang="en-US" dirty="0">
              <a:solidFill>
                <a:srgbClr val="000000">
                  <a:tint val="75000"/>
                </a:srgbClr>
              </a:solidFill>
            </a:endParaRPr>
          </a:p>
        </p:txBody>
      </p:sp>
    </p:spTree>
    <p:extLst>
      <p:ext uri="{BB962C8B-B14F-4D97-AF65-F5344CB8AC3E}">
        <p14:creationId xmlns:p14="http://schemas.microsoft.com/office/powerpoint/2010/main" val="347308349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2" r:id="rId1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09585"/>
            <a:fld id="{D0199D4A-F6A9-EC46-A2DF-BB7FBC55CD1D}" type="datetimeFigureOut">
              <a:rPr lang="en-US" smtClean="0">
                <a:solidFill>
                  <a:srgbClr val="000000">
                    <a:tint val="75000"/>
                  </a:srgbClr>
                </a:solidFill>
              </a:rPr>
              <a:pPr defTabSz="609585"/>
              <a:t>2/11/2022</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09585"/>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85"/>
            <a:fld id="{F20485A7-D857-9442-BA4B-B3E6D7DD0F39}" type="slidenum">
              <a:rPr lang="en-US" smtClean="0">
                <a:solidFill>
                  <a:srgbClr val="000000">
                    <a:tint val="75000"/>
                  </a:srgbClr>
                </a:solidFill>
              </a:rPr>
              <a:pPr defTabSz="609585"/>
              <a:t>‹#›</a:t>
            </a:fld>
            <a:endParaRPr lang="en-US">
              <a:solidFill>
                <a:srgbClr val="000000">
                  <a:tint val="75000"/>
                </a:srgbClr>
              </a:solidFill>
            </a:endParaRPr>
          </a:p>
        </p:txBody>
      </p:sp>
    </p:spTree>
    <p:extLst>
      <p:ext uri="{BB962C8B-B14F-4D97-AF65-F5344CB8AC3E}">
        <p14:creationId xmlns:p14="http://schemas.microsoft.com/office/powerpoint/2010/main" val="367539448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4B72CE-13C8-4EBE-B722-36561F9870D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A71EBA-273E-498E-AD08-2DE40D0F4F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57773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www.dph.illinois.gov/covid19" TargetMode="External"/><Relationship Id="rId4" Type="http://schemas.openxmlformats.org/officeDocument/2006/relationships/hyperlink" Target="https://covid.cdc.gov/covid-data-tracker/#cases_totalcases" TargetMode="External"/><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beta.healthdata.gov/Hospital/COVID-19-Reported-Patient-Impact-and-Hospital-Capa/g62h-syeh"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www.dph.illinois.gov/covid1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mothertobaby.org/ask-an-exper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cdc.gov/coronavirus/2019-ncov/vaccines/safety/vsaf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30.xml.rels><?xml version="1.0" encoding="UTF-8" standalone="yes"?>
<Relationships xmlns="http://schemas.openxmlformats.org/package/2006/relationships"><Relationship Id="rId2" Type="http://schemas.openxmlformats.org/officeDocument/2006/relationships/hyperlink" Target="https://www.cdc.gov/mmwr/volumes/71/wr/mm7101e1.htm" TargetMode="Externa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s://www.acog.org/news/news-releases/2021/08/statement-of-strong-medical-consensus-for-vaccination-of-pregnant-individuals-against-covid-19" TargetMode="External"/><Relationship Id="rId2" Type="http://schemas.openxmlformats.org/officeDocument/2006/relationships/hyperlink" Target="https://www.acog.org/news/news-releases/2021/12/covid-19-vaccination-during-pregnancy-is-key-to-saving-lives-statement" TargetMode="Externa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hyperlink" Target="https://s3.amazonaws.com/cdn.smfm.org/media/3201/Provider_Considerations_for_Engaging_in_COVID_Vaccination_Considerations_10-26-21_(final).pdf" TargetMode="Externa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hyperlink" Target="https://mailview.bulletinhealthcare.com/mailview.aspx?m=2022021101acog&amp;r=7362569-10fa&amp;l=009-a76&amp;t=c" TargetMode="Externa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9.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ilpqc.org/covid-19-informatio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5.jpg"/><Relationship Id="rId5" Type="http://schemas.openxmlformats.org/officeDocument/2006/relationships/image" Target="../media/image64.png"/><Relationship Id="rId4" Type="http://schemas.openxmlformats.org/officeDocument/2006/relationships/hyperlink" Target="http://www.ilpqc.or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acog.org/news/news-releases/2021/12/covid-19-vaccination-during-pregnancy-is-key-to-saving-lives-statement" TargetMode="External"/><Relationship Id="rId13" Type="http://schemas.openxmlformats.org/officeDocument/2006/relationships/hyperlink" Target="https://vimeo.com/674866776?fbclid=IwAR06ivZzbI-pFzqGVhnSTO6LcKQ5v60aYEm5n0gfC2MIMheGCgZL1RVRJ_Q" TargetMode="External"/><Relationship Id="rId3" Type="http://schemas.openxmlformats.org/officeDocument/2006/relationships/image" Target="../media/image5.png"/><Relationship Id="rId7" Type="http://schemas.openxmlformats.org/officeDocument/2006/relationships/hyperlink" Target="https://www.acog.org/clinical/clinical-guidance/practice-advisory/articles/2020/12/covid-19-vaccination-considerations-for-obstetric-gynecologic-care" TargetMode="External"/><Relationship Id="rId12" Type="http://schemas.openxmlformats.org/officeDocument/2006/relationships/hyperlink" Target="https://s3.amazonaws.com/cdn.smfm.org/media/3290/Provider_Considerations_for_Engaging_in_COVID_Vaccination_Considerations_1-11-22_%28final%29_K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acog.org/news/news-releases/2021/09/statement-on-cdc-health-advisory-on-covid-19-vaccination" TargetMode="External"/><Relationship Id="rId11" Type="http://schemas.openxmlformats.org/officeDocument/2006/relationships/hyperlink" Target="https://www.acog.org/clinical-information/physician-faqs/covid-19-faqs-for-ob-gyns-obstetrics" TargetMode="External"/><Relationship Id="rId5" Type="http://schemas.openxmlformats.org/officeDocument/2006/relationships/hyperlink" Target="https://www.acog.org/news/news-releases/2021/08/statement-of-strong-medical-consensus-for-vaccination-of-pregnant-individuals-against-covid-19" TargetMode="External"/><Relationship Id="rId10" Type="http://schemas.openxmlformats.org/officeDocument/2006/relationships/hyperlink" Target="https://urldefense.com/v3/__https:/s3.amazonaws.com/cdn.smfm.org/media/3283/Treatment.pdf__;!!Dq0X2DkFhyF93HkjWTBQKhk!EIacZArL8fEMif9eY63HWLdMS-h4cgcMokJ0mzrUG6Trn5pBvNu-hxCA52i33I0QVjnU4I6LCA$" TargetMode="External"/><Relationship Id="rId4" Type="http://schemas.openxmlformats.org/officeDocument/2006/relationships/image" Target="../media/image22.png"/><Relationship Id="rId9" Type="http://schemas.openxmlformats.org/officeDocument/2006/relationships/hyperlink" Target="https://s3.amazonaws.com/cdn.smfm.org/media/3238/PDF.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67.jp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info@ilpqc.org" TargetMode="External"/><Relationship Id="rId4" Type="http://schemas.openxmlformats.org/officeDocument/2006/relationships/hyperlink" Target="https://ilpqc.org/covid-19-information/"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68.xml"/></Relationships>
</file>

<file path=ppt/slides/_rels/slide41.xml.rels><?xml version="1.0" encoding="UTF-8" standalone="yes"?>
<Relationships xmlns="http://schemas.openxmlformats.org/package/2006/relationships"><Relationship Id="rId2" Type="http://schemas.openxmlformats.org/officeDocument/2006/relationships/hyperlink" Target="https://www.covid19treatmentguidelines.nih.gov/therapies/statement-on-patient-prioritization-for-outpatient-therapies/" TargetMode="External"/><Relationship Id="rId1" Type="http://schemas.openxmlformats.org/officeDocument/2006/relationships/slideLayout" Target="../slideLayouts/slideLayout18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hyperlink" Target="https://www.acog.org/clinical-information/physician-faqs/covid-19-faqs-for-ob-gyns-obstetrics"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hyperlink" Target="https://www.fda.gov/media/155050/download" TargetMode="Externa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files.covid19treatmentguidelines.nih.gov/guidelines/section/section_119.pdf" TargetMode="External"/><Relationship Id="rId2" Type="http://schemas.openxmlformats.org/officeDocument/2006/relationships/hyperlink" Target="https://urldefense.com/v3/__https:/www.acog.org/clinical-information/physician-faqs/covid-19-faqs-for-ob-gyns-obstetrics__;!!Dq0X2DkFhyF93HkjWTBQKhk!DneVMkzFToMKZLCeKf_vWIT9sHldBIUYfK3_HFXW_S_T5nqknUHFVitXuAGMJlV2cyS5uqornw$" TargetMode="External"/><Relationship Id="rId1" Type="http://schemas.openxmlformats.org/officeDocument/2006/relationships/slideLayout" Target="../slideLayouts/slideLayout2.xml"/><Relationship Id="rId4" Type="http://schemas.openxmlformats.org/officeDocument/2006/relationships/hyperlink" Target="https://www.covid19treatmentguidelines.nih.gov/therapies/statement-on-casirivimab-plus-imdevimab-as-pep/"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s3.amazonaws.com/cdn.smfm.org/media/3217/COVID_vaccine__Patients_UPDATED_11-03-21_SPANISH.pdf" TargetMode="External"/><Relationship Id="rId2" Type="http://schemas.openxmlformats.org/officeDocument/2006/relationships/hyperlink" Target="https://s3.amazonaws.com/cdn.smfm.org/media/3218/COVID_vaccine__Patients_UPDATED_11-03-21_ENGLISH.pdf" TargetMode="External"/><Relationship Id="rId1" Type="http://schemas.openxmlformats.org/officeDocument/2006/relationships/slideLayout" Target="../slideLayouts/slideLayout33.xml"/><Relationship Id="rId6" Type="http://schemas.openxmlformats.org/officeDocument/2006/relationships/hyperlink" Target="https://s3.amazonaws.com/cdn.smfm.org/media/3234/Covid_Vaccine_Reasons.Spanish.2.pdf" TargetMode="External"/><Relationship Id="rId5" Type="http://schemas.openxmlformats.org/officeDocument/2006/relationships/hyperlink" Target="https://s3.amazonaws.com/cdn.smfm.org/media/3232/Covid_Vaccine_Reasons.FINAL_revised__11-29-21.pdf" TargetMode="External"/><Relationship Id="rId4" Type="http://schemas.openxmlformats.org/officeDocument/2006/relationships/hyperlink" Target="http://_wp_link_placeholder/"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s3.amazonaws.com/cdn.smfm.org/media/3234/Covid_Vaccine_Reasons.Spanish.2.pdf" TargetMode="External"/><Relationship Id="rId2" Type="http://schemas.openxmlformats.org/officeDocument/2006/relationships/hyperlink" Target="https://s3.amazonaws.com/cdn.smfm.org/media/3232/Covid_Vaccine_Reasons.FINAL_revised__11-29-21.pdf" TargetMode="Externa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8" Type="http://schemas.openxmlformats.org/officeDocument/2006/relationships/hyperlink" Target="https://foamcast.org/wp-content/uploads/2021/01/Vaccine-Info-for-Pregnant-People-_-Updated-12.28.2020-Nepali.pdf" TargetMode="External"/><Relationship Id="rId13" Type="http://schemas.openxmlformats.org/officeDocument/2006/relationships/hyperlink" Target="https://foamcast.org/wp-content/uploads/2021/01/Vaccine-Info-for-Pregnant-Women-Updated-12-28-2020-SimChi-Updated.pdf" TargetMode="External"/><Relationship Id="rId18" Type="http://schemas.openxmlformats.org/officeDocument/2006/relationships/hyperlink" Target="https://youtu.be/7bBmQaX2k4w" TargetMode="External"/><Relationship Id="rId3" Type="http://schemas.openxmlformats.org/officeDocument/2006/relationships/image" Target="../media/image22.png"/><Relationship Id="rId21" Type="http://schemas.openxmlformats.org/officeDocument/2006/relationships/image" Target="../media/image73.jpg"/><Relationship Id="rId7" Type="http://schemas.openxmlformats.org/officeDocument/2006/relationships/hyperlink" Target="https://foamcast.org/wp-content/uploads/2021/01/VaccineInfoPregnantPeopleUpdated12.28.2020-Spanish-2.pdf" TargetMode="External"/><Relationship Id="rId12" Type="http://schemas.openxmlformats.org/officeDocument/2006/relationships/hyperlink" Target="https://foamcast.org/wp-content/uploads/2021/01/Vaccine-Info-for-Pregnant-Women-Updated-12-28-2020-Somali.pdf" TargetMode="External"/><Relationship Id="rId17" Type="http://schemas.openxmlformats.org/officeDocument/2006/relationships/hyperlink" Target="https://www.cdc.gov/coronavirus/2019-ncov/vaccines/recommendations/pregnancy.html" TargetMode="External"/><Relationship Id="rId2" Type="http://schemas.openxmlformats.org/officeDocument/2006/relationships/image" Target="../media/image5.png"/><Relationship Id="rId16" Type="http://schemas.openxmlformats.org/officeDocument/2006/relationships/hyperlink" Target="https://www.highriskpregnancyinfo.org/covid-19" TargetMode="External"/><Relationship Id="rId20" Type="http://schemas.openxmlformats.org/officeDocument/2006/relationships/hyperlink" Target="https://ilpqc.org/ILPQC%202020+/COVID19/Spanish%20_%20Pregnant%20Vaccine%20PSA%20(2).pdf" TargetMode="External"/><Relationship Id="rId1" Type="http://schemas.openxmlformats.org/officeDocument/2006/relationships/slideLayout" Target="../slideLayouts/slideLayout2.xml"/><Relationship Id="rId6" Type="http://schemas.openxmlformats.org/officeDocument/2006/relationships/hyperlink" Target="https://foamcast.org/wp-content/uploads/2021/03/English-Decision-Aid.pdf" TargetMode="External"/><Relationship Id="rId11" Type="http://schemas.openxmlformats.org/officeDocument/2006/relationships/hyperlink" Target="https://foamcast.org/wp-content/uploads/2021/01/Vaccine-Info-for-Pregnant-People-Updated-12.28.2020-Turkish.pdf" TargetMode="External"/><Relationship Id="rId5" Type="http://schemas.openxmlformats.org/officeDocument/2006/relationships/image" Target="../media/image72.jpg"/><Relationship Id="rId15" Type="http://schemas.openxmlformats.org/officeDocument/2006/relationships/hyperlink" Target="https://foamcast.org/wp-content/uploads/2021/01/VaccineInfo0Women12-22-20-Russian.pdf" TargetMode="External"/><Relationship Id="rId10" Type="http://schemas.openxmlformats.org/officeDocument/2006/relationships/hyperlink" Target="https://foamcast.org/wp-content/uploads/2021/01/Vaccine-Info-for-Pregnant-People-Updated-12-28-2020-Arabic.pdf" TargetMode="External"/><Relationship Id="rId19" Type="http://schemas.openxmlformats.org/officeDocument/2006/relationships/hyperlink" Target="https://ilpqc.org/ILPQC%202020+/COVID19/Pregnant%20Vaccine%20PSA%20(1)%20(1).pdf" TargetMode="External"/><Relationship Id="rId4" Type="http://schemas.openxmlformats.org/officeDocument/2006/relationships/image" Target="../media/image71.jpg"/><Relationship Id="rId9" Type="http://schemas.openxmlformats.org/officeDocument/2006/relationships/hyperlink" Target="https://foamcast.org/wp-content/uploads/2021/01/Vaccine-Info-for-Pregnant-People-Updated-12-28-2020-Portuguese.pdf" TargetMode="External"/><Relationship Id="rId14" Type="http://schemas.openxmlformats.org/officeDocument/2006/relationships/hyperlink" Target="https://foamcast.org/wp-content/uploads/2021/01/Vaccine-Info-for-Pregnant-PERSON-Updated-12-28-2020-Vietnames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ilpqc.org/ILPQC%202020%2B/COVID19/22_Everthrive_Parents%20%26%20Caregivers%20Fact%20Sheet_English%20V010.pdf"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understand.everthriveil.org/es/" TargetMode="External"/><Relationship Id="rId5" Type="http://schemas.openxmlformats.org/officeDocument/2006/relationships/hyperlink" Target="https://understand.everthriveil.org/" TargetMode="External"/><Relationship Id="rId4" Type="http://schemas.openxmlformats.org/officeDocument/2006/relationships/hyperlink" Target="https://ilpqc.org/ILPQC%202020%2B/COVID19/22_Everthrive_Parents%20%26%20Caregivers%20Fact%20Sheet%20%28Spanish%29_V001.pdf"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s://mailview.bulletinhealthcare.com/mailview.aspx?m=2022021101acog&amp;r=7362569-10fa&amp;l=009-a76&amp;t=c"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8" Type="http://schemas.openxmlformats.org/officeDocument/2006/relationships/hyperlink" Target="https://www.cdc.gov/coronavirus/2019-ncov/need-extra-precautions/pregnant-people.html" TargetMode="External"/><Relationship Id="rId3" Type="http://schemas.openxmlformats.org/officeDocument/2006/relationships/image" Target="../media/image22.png"/><Relationship Id="rId7" Type="http://schemas.openxmlformats.org/officeDocument/2006/relationships/hyperlink" Target="https://www.cdc.gov/media/releases/2021/s1227-isolation-quarantine-guidance.html" TargetMode="External"/><Relationship Id="rId12" Type="http://schemas.openxmlformats.org/officeDocument/2006/relationships/hyperlink" Target="https://www.acog.org/clinical-information/physician-faqs/covid-19-faqs-for-ob-gyns-obstetric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cdc.gov/coronavirus/2019-ncov/vaccines/booster-shot.html?s_cid=11706:covid%20vaccine%20booster:sem.ga:p:RG:GM:gen:PTN:FY22" TargetMode="External"/><Relationship Id="rId11" Type="http://schemas.openxmlformats.org/officeDocument/2006/relationships/hyperlink" Target="https://www.acog.org/clinical/clinical-guidance/practice-advisory/articles/2020/12/covid-19-vaccination-considerations-for-obstetric-gynecologic-care" TargetMode="External"/><Relationship Id="rId5" Type="http://schemas.openxmlformats.org/officeDocument/2006/relationships/hyperlink" Target="https://www.cdc.gov/media/releases/2021/s1102-PediatricCOVID-19Vaccine.html" TargetMode="External"/><Relationship Id="rId10" Type="http://schemas.openxmlformats.org/officeDocument/2006/relationships/hyperlink" Target="https://www.acog.org/covid-19/covid-19-vaccines-tools-for-your-practice-and-your-patients" TargetMode="External"/><Relationship Id="rId4" Type="http://schemas.openxmlformats.org/officeDocument/2006/relationships/hyperlink" Target="https://emergency.cdc.gov/han/2021/han00453.asp" TargetMode="External"/><Relationship Id="rId9" Type="http://schemas.openxmlformats.org/officeDocument/2006/relationships/hyperlink" Target="https://www.cdc.gov/coronavirus/2019-ncov/vaccines/safety/vsafepregnancyregistry.html"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www.cdc.gov/media/releases/2021/s1227-isolation-quarantine-guidance.html"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hyperlink" Target="https://www.cdc.gov/coronavirus/2019-ncov/vaccines/booster-shot.html?s_cid=11706:covid%20vaccine%20booster:sem.ga:p:RG:GM:gen:PTN:FY22" TargetMode="Externa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8" Type="http://schemas.openxmlformats.org/officeDocument/2006/relationships/hyperlink" Target="https://ilpqc.org/ILPQC%202020+/COVID19/groff_2021_oi_210832_1633112280.05388.pdf" TargetMode="External"/><Relationship Id="rId3" Type="http://schemas.openxmlformats.org/officeDocument/2006/relationships/image" Target="../media/image22.png"/><Relationship Id="rId7" Type="http://schemas.openxmlformats.org/officeDocument/2006/relationships/hyperlink" Target="https://journals.plos.org/plosmedicine/article?id=10.1371/journal.pmed.1003773" TargetMode="External"/><Relationship Id="rId12" Type="http://schemas.openxmlformats.org/officeDocument/2006/relationships/hyperlink" Target="https://meridian.allenpress.com/aplm/article/doi/10.5858/arpa.2022-0029-SA/477699/Placental-Tissue-Destruction-and-Insufficiency" TargetMode="External"/><Relationship Id="rId2" Type="http://schemas.openxmlformats.org/officeDocument/2006/relationships/image" Target="../media/image5.png"/><Relationship Id="rId1" Type="http://schemas.openxmlformats.org/officeDocument/2006/relationships/slideLayout" Target="../slideLayouts/slideLayout57.xml"/><Relationship Id="rId6" Type="http://schemas.openxmlformats.org/officeDocument/2006/relationships/hyperlink" Target="https://ilpqc.org/ILPQC%202020+/COVID19/nihpp-rs798175v1%20(1)_NEJM.pdf" TargetMode="External"/><Relationship Id="rId11" Type="http://schemas.openxmlformats.org/officeDocument/2006/relationships/hyperlink" Target="https://jamanetwork.com/journals/jamapediatrics/fullarticle/2788938?guestAccessKey=5196f032-f324-4aaa-bcb1-3bcb2f23593f&amp;utm_source=silverchair&amp;utm_medium=email&amp;utm_campaign=article_alert-jamapediatrics&amp;utm_content=olf&amp;utm_term=021022" TargetMode="External"/><Relationship Id="rId5" Type="http://schemas.openxmlformats.org/officeDocument/2006/relationships/hyperlink" Target="https://ilpqc.org/ILPQC%202020+/COVID19/NEJMc2112981.pdf" TargetMode="External"/><Relationship Id="rId10" Type="http://schemas.openxmlformats.org/officeDocument/2006/relationships/hyperlink" Target="https://www.ajog.org/article/S0002-9378(21)00873-5/fulltext" TargetMode="External"/><Relationship Id="rId4" Type="http://schemas.openxmlformats.org/officeDocument/2006/relationships/hyperlink" Target="https://ilpqc.org/ILPQC%202020+/COVID19/mabs%20AJOG.pdf" TargetMode="External"/><Relationship Id="rId9" Type="http://schemas.openxmlformats.org/officeDocument/2006/relationships/hyperlink" Target="https://www.nytimes.com/interactive/2022/02/01/science/covid-deaths-united-states.html?referringSource=articleShar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114.xml"/><Relationship Id="rId5" Type="http://schemas.microsoft.com/office/2007/relationships/hdphoto" Target="../media/hdphoto1.wdp"/><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1.png"/><Relationship Id="rId2" Type="http://schemas.openxmlformats.org/officeDocument/2006/relationships/notesSlide" Target="../notesSlides/notesSlide8.xml"/><Relationship Id="rId1" Type="http://schemas.openxmlformats.org/officeDocument/2006/relationships/slideLayout" Target="../slideLayouts/slideLayout11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5.xml"/></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115.xml"/></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115.xml"/></Relationships>
</file>

<file path=ppt/slides/_rels/slide64.xml.rels><?xml version="1.0" encoding="UTF-8" standalone="yes"?>
<Relationships xmlns="http://schemas.openxmlformats.org/package/2006/relationships"><Relationship Id="rId3" Type="http://schemas.openxmlformats.org/officeDocument/2006/relationships/hyperlink" Target="https://www2.illinois.gov/hfs/SiteCollectionDocuments/COVID19FeeScheduleM0243M0245RatesEffective12292021Final.pdf" TargetMode="External"/><Relationship Id="rId2" Type="http://schemas.openxmlformats.org/officeDocument/2006/relationships/notesSlide" Target="../notesSlides/notesSlide13.xml"/><Relationship Id="rId1" Type="http://schemas.openxmlformats.org/officeDocument/2006/relationships/slideLayout" Target="../slideLayouts/slideLayout115.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15.xml"/><Relationship Id="rId6" Type="http://schemas.openxmlformats.org/officeDocument/2006/relationships/hyperlink" Target="mailto:satella@illinoisaap.com" TargetMode="External"/><Relationship Id="rId5" Type="http://schemas.openxmlformats.org/officeDocument/2006/relationships/hyperlink" Target="mailto:jpinkwater@illinoisaap.com" TargetMode="Externa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5.xml"/><Relationship Id="rId1" Type="http://schemas.openxmlformats.org/officeDocument/2006/relationships/slideLayout" Target="../slideLayouts/slideLayout125.xml"/><Relationship Id="rId6" Type="http://schemas.openxmlformats.org/officeDocument/2006/relationships/image" Target="../media/image87.jpg"/><Relationship Id="rId5" Type="http://schemas.openxmlformats.org/officeDocument/2006/relationships/image" Target="../media/image86.jpg"/><Relationship Id="rId4" Type="http://schemas.openxmlformats.org/officeDocument/2006/relationships/image" Target="../media/image85.gi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ilpqc.org/" TargetMode="External"/><Relationship Id="rId4" Type="http://schemas.openxmlformats.org/officeDocument/2006/relationships/hyperlink" Target="mailto:info@ilpqc.org"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image" Target="../media/image89.jp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jpg"/><Relationship Id="rId4" Type="http://schemas.openxmlformats.org/officeDocument/2006/relationships/image" Target="../media/image91.png"/><Relationship Id="rId9" Type="http://schemas.openxmlformats.org/officeDocument/2006/relationships/image" Target="../media/image96.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293875"/>
            <a:ext cx="12192000" cy="5564505"/>
            <a:chOff x="-1" y="1293875"/>
            <a:chExt cx="12192000" cy="5564505"/>
          </a:xfrm>
        </p:grpSpPr>
        <p:sp>
          <p:nvSpPr>
            <p:cNvPr id="3" name="object 3"/>
            <p:cNvSpPr/>
            <p:nvPr/>
          </p:nvSpPr>
          <p:spPr>
            <a:xfrm>
              <a:off x="902208" y="1293875"/>
              <a:ext cx="11289665" cy="3823970"/>
            </a:xfrm>
            <a:custGeom>
              <a:avLst/>
              <a:gdLst/>
              <a:ahLst/>
              <a:cxnLst/>
              <a:rect l="l" t="t" r="r" b="b"/>
              <a:pathLst>
                <a:path w="11289665" h="3823970">
                  <a:moveTo>
                    <a:pt x="11289284" y="0"/>
                  </a:moveTo>
                  <a:lnTo>
                    <a:pt x="0" y="0"/>
                  </a:lnTo>
                  <a:lnTo>
                    <a:pt x="0" y="3823462"/>
                  </a:lnTo>
                  <a:lnTo>
                    <a:pt x="11289284" y="3823462"/>
                  </a:lnTo>
                  <a:lnTo>
                    <a:pt x="11289284" y="0"/>
                  </a:lnTo>
                  <a:close/>
                </a:path>
              </a:pathLst>
            </a:custGeom>
            <a:solidFill>
              <a:srgbClr val="F3F6F9"/>
            </a:solidFill>
          </p:spPr>
          <p:txBody>
            <a:bodyPr wrap="square" lIns="0" tIns="0" rIns="0" bIns="0" rtlCol="0"/>
            <a:lstStyle/>
            <a:p>
              <a:endParaRPr/>
            </a:p>
          </p:txBody>
        </p:sp>
        <p:sp>
          <p:nvSpPr>
            <p:cNvPr id="4" name="object 4"/>
            <p:cNvSpPr/>
            <p:nvPr/>
          </p:nvSpPr>
          <p:spPr>
            <a:xfrm>
              <a:off x="1520190" y="3509009"/>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5041391"/>
              <a:ext cx="12191999" cy="1816607"/>
            </a:xfrm>
            <a:prstGeom prst="rect">
              <a:avLst/>
            </a:prstGeom>
          </p:spPr>
        </p:pic>
        <p:sp>
          <p:nvSpPr>
            <p:cNvPr id="6" name="object 6"/>
            <p:cNvSpPr/>
            <p:nvPr/>
          </p:nvSpPr>
          <p:spPr>
            <a:xfrm>
              <a:off x="-1" y="5020059"/>
              <a:ext cx="12192000" cy="1837689"/>
            </a:xfrm>
            <a:custGeom>
              <a:avLst/>
              <a:gdLst/>
              <a:ahLst/>
              <a:cxnLst/>
              <a:rect l="l" t="t" r="r" b="b"/>
              <a:pathLst>
                <a:path w="12192000" h="1837690">
                  <a:moveTo>
                    <a:pt x="682688" y="0"/>
                  </a:moveTo>
                  <a:lnTo>
                    <a:pt x="631977" y="190"/>
                  </a:lnTo>
                  <a:lnTo>
                    <a:pt x="584149" y="723"/>
                  </a:lnTo>
                  <a:lnTo>
                    <a:pt x="536384" y="1638"/>
                  </a:lnTo>
                  <a:lnTo>
                    <a:pt x="488696" y="2895"/>
                  </a:lnTo>
                  <a:lnTo>
                    <a:pt x="441058" y="4533"/>
                  </a:lnTo>
                  <a:lnTo>
                    <a:pt x="393484" y="6540"/>
                  </a:lnTo>
                  <a:lnTo>
                    <a:pt x="345998" y="8928"/>
                  </a:lnTo>
                  <a:lnTo>
                    <a:pt x="0" y="38150"/>
                  </a:lnTo>
                  <a:lnTo>
                    <a:pt x="0" y="105600"/>
                  </a:lnTo>
                  <a:lnTo>
                    <a:pt x="50444" y="101041"/>
                  </a:lnTo>
                  <a:lnTo>
                    <a:pt x="98767" y="97167"/>
                  </a:lnTo>
                  <a:lnTo>
                    <a:pt x="147167" y="93700"/>
                  </a:lnTo>
                  <a:lnTo>
                    <a:pt x="195681" y="90652"/>
                  </a:lnTo>
                  <a:lnTo>
                    <a:pt x="244284" y="87998"/>
                  </a:lnTo>
                  <a:lnTo>
                    <a:pt x="292976" y="85737"/>
                  </a:lnTo>
                  <a:lnTo>
                    <a:pt x="341769" y="83896"/>
                  </a:lnTo>
                  <a:lnTo>
                    <a:pt x="394500" y="82295"/>
                  </a:lnTo>
                  <a:lnTo>
                    <a:pt x="447103" y="81114"/>
                  </a:lnTo>
                  <a:lnTo>
                    <a:pt x="499567" y="80340"/>
                  </a:lnTo>
                  <a:lnTo>
                    <a:pt x="551903" y="79946"/>
                  </a:lnTo>
                  <a:lnTo>
                    <a:pt x="604126" y="79971"/>
                  </a:lnTo>
                  <a:lnTo>
                    <a:pt x="656209" y="80378"/>
                  </a:lnTo>
                  <a:lnTo>
                    <a:pt x="708164" y="81165"/>
                  </a:lnTo>
                  <a:lnTo>
                    <a:pt x="760006" y="82334"/>
                  </a:lnTo>
                  <a:lnTo>
                    <a:pt x="811720" y="83896"/>
                  </a:lnTo>
                  <a:lnTo>
                    <a:pt x="863320" y="85813"/>
                  </a:lnTo>
                  <a:lnTo>
                    <a:pt x="914793" y="88099"/>
                  </a:lnTo>
                  <a:lnTo>
                    <a:pt x="966127" y="90754"/>
                  </a:lnTo>
                  <a:lnTo>
                    <a:pt x="1017371" y="93751"/>
                  </a:lnTo>
                  <a:lnTo>
                    <a:pt x="1068476" y="97116"/>
                  </a:lnTo>
                  <a:lnTo>
                    <a:pt x="1119479" y="100825"/>
                  </a:lnTo>
                  <a:lnTo>
                    <a:pt x="1170368" y="104889"/>
                  </a:lnTo>
                  <a:lnTo>
                    <a:pt x="1221130" y="109283"/>
                  </a:lnTo>
                  <a:lnTo>
                    <a:pt x="1271778" y="114020"/>
                  </a:lnTo>
                  <a:lnTo>
                    <a:pt x="1322324" y="119087"/>
                  </a:lnTo>
                  <a:lnTo>
                    <a:pt x="1372755" y="124472"/>
                  </a:lnTo>
                  <a:lnTo>
                    <a:pt x="1423073" y="130187"/>
                  </a:lnTo>
                  <a:lnTo>
                    <a:pt x="1473288" y="136220"/>
                  </a:lnTo>
                  <a:lnTo>
                    <a:pt x="1523377" y="142557"/>
                  </a:lnTo>
                  <a:lnTo>
                    <a:pt x="1573377" y="149199"/>
                  </a:lnTo>
                  <a:lnTo>
                    <a:pt x="1623263" y="156159"/>
                  </a:lnTo>
                  <a:lnTo>
                    <a:pt x="1673059" y="163410"/>
                  </a:lnTo>
                  <a:lnTo>
                    <a:pt x="1722729" y="170954"/>
                  </a:lnTo>
                  <a:lnTo>
                    <a:pt x="1772310" y="178790"/>
                  </a:lnTo>
                  <a:lnTo>
                    <a:pt x="1821789" y="186905"/>
                  </a:lnTo>
                  <a:lnTo>
                    <a:pt x="1871167" y="195313"/>
                  </a:lnTo>
                  <a:lnTo>
                    <a:pt x="1920430" y="203987"/>
                  </a:lnTo>
                  <a:lnTo>
                    <a:pt x="1969617" y="212940"/>
                  </a:lnTo>
                  <a:lnTo>
                    <a:pt x="2018703" y="222148"/>
                  </a:lnTo>
                  <a:lnTo>
                    <a:pt x="2067687" y="231622"/>
                  </a:lnTo>
                  <a:lnTo>
                    <a:pt x="2116569" y="241363"/>
                  </a:lnTo>
                  <a:lnTo>
                    <a:pt x="2214067" y="261581"/>
                  </a:lnTo>
                  <a:lnTo>
                    <a:pt x="2262682" y="272059"/>
                  </a:lnTo>
                  <a:lnTo>
                    <a:pt x="2359634" y="293738"/>
                  </a:lnTo>
                  <a:lnTo>
                    <a:pt x="2456230" y="316331"/>
                  </a:lnTo>
                  <a:lnTo>
                    <a:pt x="2552484" y="339813"/>
                  </a:lnTo>
                  <a:lnTo>
                    <a:pt x="2648394" y="364134"/>
                  </a:lnTo>
                  <a:lnTo>
                    <a:pt x="2743987" y="389267"/>
                  </a:lnTo>
                  <a:lnTo>
                    <a:pt x="2839262" y="415175"/>
                  </a:lnTo>
                  <a:lnTo>
                    <a:pt x="2934208" y="441820"/>
                  </a:lnTo>
                  <a:lnTo>
                    <a:pt x="3028873" y="469176"/>
                  </a:lnTo>
                  <a:lnTo>
                    <a:pt x="3123222" y="497192"/>
                  </a:lnTo>
                  <a:lnTo>
                    <a:pt x="3217303" y="525830"/>
                  </a:lnTo>
                  <a:lnTo>
                    <a:pt x="3311105" y="555053"/>
                  </a:lnTo>
                  <a:lnTo>
                    <a:pt x="3404641" y="584847"/>
                  </a:lnTo>
                  <a:lnTo>
                    <a:pt x="3497910" y="615149"/>
                  </a:lnTo>
                  <a:lnTo>
                    <a:pt x="3590937" y="645934"/>
                  </a:lnTo>
                  <a:lnTo>
                    <a:pt x="3791775" y="713587"/>
                  </a:lnTo>
                  <a:lnTo>
                    <a:pt x="4040251" y="798855"/>
                  </a:lnTo>
                  <a:lnTo>
                    <a:pt x="4334992" y="901776"/>
                  </a:lnTo>
                  <a:lnTo>
                    <a:pt x="5625871" y="1359547"/>
                  </a:lnTo>
                  <a:lnTo>
                    <a:pt x="5907366" y="1456994"/>
                  </a:lnTo>
                  <a:lnTo>
                    <a:pt x="6094437" y="1520482"/>
                  </a:lnTo>
                  <a:lnTo>
                    <a:pt x="6281178" y="1582623"/>
                  </a:lnTo>
                  <a:lnTo>
                    <a:pt x="6421094" y="1628254"/>
                  </a:lnTo>
                  <a:lnTo>
                    <a:pt x="6560934" y="1672970"/>
                  </a:lnTo>
                  <a:lnTo>
                    <a:pt x="6700761" y="1716709"/>
                  </a:lnTo>
                  <a:lnTo>
                    <a:pt x="7111365" y="1837563"/>
                  </a:lnTo>
                  <a:lnTo>
                    <a:pt x="12192000" y="1837563"/>
                  </a:lnTo>
                  <a:lnTo>
                    <a:pt x="12192000" y="1008621"/>
                  </a:lnTo>
                  <a:lnTo>
                    <a:pt x="12147981" y="1027658"/>
                  </a:lnTo>
                  <a:lnTo>
                    <a:pt x="12103696" y="1046352"/>
                  </a:lnTo>
                  <a:lnTo>
                    <a:pt x="12059170" y="1064729"/>
                  </a:lnTo>
                  <a:lnTo>
                    <a:pt x="12014377" y="1082776"/>
                  </a:lnTo>
                  <a:lnTo>
                    <a:pt x="11969356" y="1100505"/>
                  </a:lnTo>
                  <a:lnTo>
                    <a:pt x="11924093" y="1117904"/>
                  </a:lnTo>
                  <a:lnTo>
                    <a:pt x="11878602" y="1134986"/>
                  </a:lnTo>
                  <a:lnTo>
                    <a:pt x="11832894" y="1151737"/>
                  </a:lnTo>
                  <a:lnTo>
                    <a:pt x="11786946" y="1168158"/>
                  </a:lnTo>
                  <a:lnTo>
                    <a:pt x="11740794" y="1184274"/>
                  </a:lnTo>
                  <a:lnTo>
                    <a:pt x="11694426" y="1200048"/>
                  </a:lnTo>
                  <a:lnTo>
                    <a:pt x="11647843" y="1215516"/>
                  </a:lnTo>
                  <a:lnTo>
                    <a:pt x="11601069" y="1230655"/>
                  </a:lnTo>
                  <a:lnTo>
                    <a:pt x="11554091" y="1245476"/>
                  </a:lnTo>
                  <a:lnTo>
                    <a:pt x="11506923" y="1259979"/>
                  </a:lnTo>
                  <a:lnTo>
                    <a:pt x="11459565" y="1274152"/>
                  </a:lnTo>
                  <a:lnTo>
                    <a:pt x="11412029" y="1288021"/>
                  </a:lnTo>
                  <a:lnTo>
                    <a:pt x="11364328" y="1301559"/>
                  </a:lnTo>
                  <a:lnTo>
                    <a:pt x="11316436" y="1314792"/>
                  </a:lnTo>
                  <a:lnTo>
                    <a:pt x="11268379" y="1327696"/>
                  </a:lnTo>
                  <a:lnTo>
                    <a:pt x="11220157" y="1340281"/>
                  </a:lnTo>
                  <a:lnTo>
                    <a:pt x="11171783" y="1352549"/>
                  </a:lnTo>
                  <a:lnTo>
                    <a:pt x="11123269" y="1364513"/>
                  </a:lnTo>
                  <a:lnTo>
                    <a:pt x="11074590" y="1376146"/>
                  </a:lnTo>
                  <a:lnTo>
                    <a:pt x="11025784" y="1387474"/>
                  </a:lnTo>
                  <a:lnTo>
                    <a:pt x="10976825" y="1398485"/>
                  </a:lnTo>
                  <a:lnTo>
                    <a:pt x="10927740" y="1409191"/>
                  </a:lnTo>
                  <a:lnTo>
                    <a:pt x="10878527" y="1419580"/>
                  </a:lnTo>
                  <a:lnTo>
                    <a:pt x="10829188" y="1429651"/>
                  </a:lnTo>
                  <a:lnTo>
                    <a:pt x="10779747" y="1439405"/>
                  </a:lnTo>
                  <a:lnTo>
                    <a:pt x="10730179" y="1448854"/>
                  </a:lnTo>
                  <a:lnTo>
                    <a:pt x="10680509" y="1457998"/>
                  </a:lnTo>
                  <a:lnTo>
                    <a:pt x="10630738" y="1466824"/>
                  </a:lnTo>
                  <a:lnTo>
                    <a:pt x="10580865" y="1475333"/>
                  </a:lnTo>
                  <a:lnTo>
                    <a:pt x="10530903" y="1483537"/>
                  </a:lnTo>
                  <a:lnTo>
                    <a:pt x="10480852" y="1491437"/>
                  </a:lnTo>
                  <a:lnTo>
                    <a:pt x="10430725" y="1499031"/>
                  </a:lnTo>
                  <a:lnTo>
                    <a:pt x="10380510" y="1506308"/>
                  </a:lnTo>
                  <a:lnTo>
                    <a:pt x="10330230" y="1513293"/>
                  </a:lnTo>
                  <a:lnTo>
                    <a:pt x="10279875" y="1519961"/>
                  </a:lnTo>
                  <a:lnTo>
                    <a:pt x="10229469" y="1526311"/>
                  </a:lnTo>
                  <a:lnTo>
                    <a:pt x="10179011" y="1532369"/>
                  </a:lnTo>
                  <a:lnTo>
                    <a:pt x="10128491" y="1538122"/>
                  </a:lnTo>
                  <a:lnTo>
                    <a:pt x="10077907" y="1543570"/>
                  </a:lnTo>
                  <a:lnTo>
                    <a:pt x="10027297" y="1548714"/>
                  </a:lnTo>
                  <a:lnTo>
                    <a:pt x="9976650" y="1553552"/>
                  </a:lnTo>
                  <a:lnTo>
                    <a:pt x="9925977" y="1558086"/>
                  </a:lnTo>
                  <a:lnTo>
                    <a:pt x="9875266" y="1562315"/>
                  </a:lnTo>
                  <a:lnTo>
                    <a:pt x="9824542" y="1566252"/>
                  </a:lnTo>
                  <a:lnTo>
                    <a:pt x="9773792" y="1569872"/>
                  </a:lnTo>
                  <a:lnTo>
                    <a:pt x="9723031" y="1573199"/>
                  </a:lnTo>
                  <a:lnTo>
                    <a:pt x="9672256" y="1576222"/>
                  </a:lnTo>
                  <a:lnTo>
                    <a:pt x="9621494" y="1578965"/>
                  </a:lnTo>
                  <a:lnTo>
                    <a:pt x="9570732" y="1581378"/>
                  </a:lnTo>
                  <a:lnTo>
                    <a:pt x="9519970" y="1583512"/>
                  </a:lnTo>
                  <a:lnTo>
                    <a:pt x="9469221" y="1585340"/>
                  </a:lnTo>
                  <a:lnTo>
                    <a:pt x="9418497" y="1586864"/>
                  </a:lnTo>
                  <a:lnTo>
                    <a:pt x="9367773" y="1588109"/>
                  </a:lnTo>
                  <a:lnTo>
                    <a:pt x="9317101" y="1589049"/>
                  </a:lnTo>
                  <a:lnTo>
                    <a:pt x="9266453" y="1589697"/>
                  </a:lnTo>
                  <a:lnTo>
                    <a:pt x="9215843" y="1590039"/>
                  </a:lnTo>
                  <a:lnTo>
                    <a:pt x="9165272" y="1590090"/>
                  </a:lnTo>
                  <a:lnTo>
                    <a:pt x="9114751" y="1589836"/>
                  </a:lnTo>
                  <a:lnTo>
                    <a:pt x="9064282" y="1589303"/>
                  </a:lnTo>
                  <a:lnTo>
                    <a:pt x="9013875" y="1588477"/>
                  </a:lnTo>
                  <a:lnTo>
                    <a:pt x="8963533" y="1587347"/>
                  </a:lnTo>
                  <a:lnTo>
                    <a:pt x="8913253" y="1585925"/>
                  </a:lnTo>
                  <a:lnTo>
                    <a:pt x="8863037" y="1584223"/>
                  </a:lnTo>
                  <a:lnTo>
                    <a:pt x="8812911" y="1582229"/>
                  </a:lnTo>
                  <a:lnTo>
                    <a:pt x="8762873" y="1579930"/>
                  </a:lnTo>
                  <a:lnTo>
                    <a:pt x="8712911" y="1577352"/>
                  </a:lnTo>
                  <a:lnTo>
                    <a:pt x="8663038" y="1574482"/>
                  </a:lnTo>
                  <a:lnTo>
                    <a:pt x="8613267" y="1571320"/>
                  </a:lnTo>
                  <a:lnTo>
                    <a:pt x="8563597" y="1567865"/>
                  </a:lnTo>
                  <a:lnTo>
                    <a:pt x="8514041" y="1564131"/>
                  </a:lnTo>
                  <a:lnTo>
                    <a:pt x="8464588" y="1560106"/>
                  </a:lnTo>
                  <a:lnTo>
                    <a:pt x="8415261" y="1555800"/>
                  </a:lnTo>
                  <a:lnTo>
                    <a:pt x="8366048" y="1551203"/>
                  </a:lnTo>
                  <a:lnTo>
                    <a:pt x="8316976" y="1546313"/>
                  </a:lnTo>
                  <a:lnTo>
                    <a:pt x="8268017" y="1541144"/>
                  </a:lnTo>
                  <a:lnTo>
                    <a:pt x="8219211" y="1535696"/>
                  </a:lnTo>
                  <a:lnTo>
                    <a:pt x="8170544" y="1529943"/>
                  </a:lnTo>
                  <a:lnTo>
                    <a:pt x="8122005" y="1523923"/>
                  </a:lnTo>
                  <a:lnTo>
                    <a:pt x="8073644" y="1517624"/>
                  </a:lnTo>
                  <a:lnTo>
                    <a:pt x="8025422" y="1511033"/>
                  </a:lnTo>
                  <a:lnTo>
                    <a:pt x="7977390" y="1504162"/>
                  </a:lnTo>
                  <a:lnTo>
                    <a:pt x="7929498" y="1496999"/>
                  </a:lnTo>
                  <a:lnTo>
                    <a:pt x="7881785" y="1489570"/>
                  </a:lnTo>
                  <a:lnTo>
                    <a:pt x="7834261" y="1481848"/>
                  </a:lnTo>
                  <a:lnTo>
                    <a:pt x="7786903" y="1473860"/>
                  </a:lnTo>
                  <a:lnTo>
                    <a:pt x="7738122" y="1465351"/>
                  </a:lnTo>
                  <a:lnTo>
                    <a:pt x="7640485" y="1447723"/>
                  </a:lnTo>
                  <a:lnTo>
                    <a:pt x="7542745" y="1429270"/>
                  </a:lnTo>
                  <a:lnTo>
                    <a:pt x="7444905" y="1410042"/>
                  </a:lnTo>
                  <a:lnTo>
                    <a:pt x="7346975" y="1390091"/>
                  </a:lnTo>
                  <a:lnTo>
                    <a:pt x="7248944" y="1369415"/>
                  </a:lnTo>
                  <a:lnTo>
                    <a:pt x="7150823" y="1348054"/>
                  </a:lnTo>
                  <a:lnTo>
                    <a:pt x="7052614" y="1326045"/>
                  </a:lnTo>
                  <a:lnTo>
                    <a:pt x="6954342" y="1303426"/>
                  </a:lnTo>
                  <a:lnTo>
                    <a:pt x="6855993" y="1280210"/>
                  </a:lnTo>
                  <a:lnTo>
                    <a:pt x="6757568" y="1256461"/>
                  </a:lnTo>
                  <a:lnTo>
                    <a:pt x="6609803" y="1219860"/>
                  </a:lnTo>
                  <a:lnTo>
                    <a:pt x="6461899" y="1182204"/>
                  </a:lnTo>
                  <a:lnTo>
                    <a:pt x="6313881" y="1143584"/>
                  </a:lnTo>
                  <a:lnTo>
                    <a:pt x="6116358" y="1090802"/>
                  </a:lnTo>
                  <a:lnTo>
                    <a:pt x="5918669" y="1036789"/>
                  </a:lnTo>
                  <a:lnTo>
                    <a:pt x="5671400" y="967905"/>
                  </a:lnTo>
                  <a:lnTo>
                    <a:pt x="4632325" y="673049"/>
                  </a:lnTo>
                  <a:lnTo>
                    <a:pt x="4335741" y="590626"/>
                  </a:lnTo>
                  <a:lnTo>
                    <a:pt x="4138193" y="536981"/>
                  </a:lnTo>
                  <a:lnTo>
                    <a:pt x="3940848" y="484644"/>
                  </a:lnTo>
                  <a:lnTo>
                    <a:pt x="3792969" y="446404"/>
                  </a:lnTo>
                  <a:lnTo>
                    <a:pt x="3645230" y="409181"/>
                  </a:lnTo>
                  <a:lnTo>
                    <a:pt x="3497643" y="373049"/>
                  </a:lnTo>
                  <a:lnTo>
                    <a:pt x="3399358" y="349630"/>
                  </a:lnTo>
                  <a:lnTo>
                    <a:pt x="3301136" y="326796"/>
                  </a:lnTo>
                  <a:lnTo>
                    <a:pt x="3202990" y="304545"/>
                  </a:lnTo>
                  <a:lnTo>
                    <a:pt x="3104946" y="282943"/>
                  </a:lnTo>
                  <a:lnTo>
                    <a:pt x="3006991" y="262000"/>
                  </a:lnTo>
                  <a:lnTo>
                    <a:pt x="2909125" y="241769"/>
                  </a:lnTo>
                  <a:lnTo>
                    <a:pt x="2811373" y="222275"/>
                  </a:lnTo>
                  <a:lnTo>
                    <a:pt x="2713710" y="203530"/>
                  </a:lnTo>
                  <a:lnTo>
                    <a:pt x="2616161" y="185597"/>
                  </a:lnTo>
                  <a:lnTo>
                    <a:pt x="2518727" y="168478"/>
                  </a:lnTo>
                  <a:lnTo>
                    <a:pt x="2421394" y="152234"/>
                  </a:lnTo>
                  <a:lnTo>
                    <a:pt x="2324201" y="136867"/>
                  </a:lnTo>
                  <a:lnTo>
                    <a:pt x="2227135" y="122440"/>
                  </a:lnTo>
                  <a:lnTo>
                    <a:pt x="2130183" y="108953"/>
                  </a:lnTo>
                  <a:lnTo>
                    <a:pt x="2033371" y="96469"/>
                  </a:lnTo>
                  <a:lnTo>
                    <a:pt x="1936711" y="85001"/>
                  </a:lnTo>
                  <a:lnTo>
                    <a:pt x="1840179" y="74587"/>
                  </a:lnTo>
                  <a:lnTo>
                    <a:pt x="1791970" y="69786"/>
                  </a:lnTo>
                  <a:lnTo>
                    <a:pt x="1743798" y="65265"/>
                  </a:lnTo>
                  <a:lnTo>
                    <a:pt x="1695665" y="61010"/>
                  </a:lnTo>
                  <a:lnTo>
                    <a:pt x="1647571" y="57048"/>
                  </a:lnTo>
                  <a:lnTo>
                    <a:pt x="1599514" y="53378"/>
                  </a:lnTo>
                  <a:lnTo>
                    <a:pt x="1551495" y="49987"/>
                  </a:lnTo>
                  <a:lnTo>
                    <a:pt x="1503514" y="46901"/>
                  </a:lnTo>
                  <a:lnTo>
                    <a:pt x="1451724" y="41414"/>
                  </a:lnTo>
                  <a:lnTo>
                    <a:pt x="1400009" y="36245"/>
                  </a:lnTo>
                  <a:lnTo>
                    <a:pt x="1348346" y="31394"/>
                  </a:lnTo>
                  <a:lnTo>
                    <a:pt x="1296733" y="26885"/>
                  </a:lnTo>
                  <a:lnTo>
                    <a:pt x="1245196" y="22682"/>
                  </a:lnTo>
                  <a:lnTo>
                    <a:pt x="1193723" y="18834"/>
                  </a:lnTo>
                  <a:lnTo>
                    <a:pt x="1142314" y="15341"/>
                  </a:lnTo>
                  <a:lnTo>
                    <a:pt x="1090968" y="12166"/>
                  </a:lnTo>
                  <a:lnTo>
                    <a:pt x="1039698" y="9359"/>
                  </a:lnTo>
                  <a:lnTo>
                    <a:pt x="988491" y="6908"/>
                  </a:lnTo>
                  <a:lnTo>
                    <a:pt x="937348" y="4825"/>
                  </a:lnTo>
                  <a:lnTo>
                    <a:pt x="886269" y="3111"/>
                  </a:lnTo>
                  <a:lnTo>
                    <a:pt x="835266" y="1752"/>
                  </a:lnTo>
                  <a:lnTo>
                    <a:pt x="784339" y="787"/>
                  </a:lnTo>
                  <a:lnTo>
                    <a:pt x="733488" y="190"/>
                  </a:lnTo>
                  <a:lnTo>
                    <a:pt x="682688" y="0"/>
                  </a:lnTo>
                  <a:close/>
                </a:path>
              </a:pathLst>
            </a:custGeom>
            <a:solidFill>
              <a:srgbClr val="1C4789"/>
            </a:solidFill>
          </p:spPr>
          <p:txBody>
            <a:bodyPr wrap="square" lIns="0" tIns="0" rIns="0" bIns="0" rtlCol="0"/>
            <a:lstStyle/>
            <a:p>
              <a:endParaRPr/>
            </a:p>
          </p:txBody>
        </p:sp>
        <p:pic>
          <p:nvPicPr>
            <p:cNvPr id="7" name="object 7"/>
            <p:cNvPicPr/>
            <p:nvPr/>
          </p:nvPicPr>
          <p:blipFill>
            <a:blip r:embed="rId3" cstate="print"/>
            <a:stretch>
              <a:fillRect/>
            </a:stretch>
          </p:blipFill>
          <p:spPr>
            <a:xfrm>
              <a:off x="313956" y="5564123"/>
              <a:ext cx="2025383" cy="911351"/>
            </a:xfrm>
            <a:prstGeom prst="rect">
              <a:avLst/>
            </a:prstGeom>
          </p:spPr>
        </p:pic>
      </p:grpSp>
      <p:sp>
        <p:nvSpPr>
          <p:cNvPr id="8" name="object 8"/>
          <p:cNvSpPr txBox="1">
            <a:spLocks noGrp="1"/>
          </p:cNvSpPr>
          <p:nvPr>
            <p:ph type="title"/>
          </p:nvPr>
        </p:nvSpPr>
        <p:spPr>
          <a:xfrm>
            <a:off x="1491035" y="1599510"/>
            <a:ext cx="4784090" cy="1727200"/>
          </a:xfrm>
          <a:prstGeom prst="rect">
            <a:avLst/>
          </a:prstGeom>
        </p:spPr>
        <p:txBody>
          <a:bodyPr vert="horz" wrap="square" lIns="0" tIns="75565" rIns="0" bIns="0" rtlCol="0">
            <a:spAutoFit/>
          </a:bodyPr>
          <a:lstStyle/>
          <a:p>
            <a:pPr marL="12700" marR="5080">
              <a:lnSpc>
                <a:spcPct val="89600"/>
              </a:lnSpc>
              <a:spcBef>
                <a:spcPts val="595"/>
              </a:spcBef>
            </a:pPr>
            <a:r>
              <a:rPr sz="4000" spc="-20" dirty="0">
                <a:solidFill>
                  <a:srgbClr val="444A53"/>
                </a:solidFill>
              </a:rPr>
              <a:t>COVID-19 </a:t>
            </a:r>
            <a:r>
              <a:rPr sz="4000" spc="-5" dirty="0">
                <a:solidFill>
                  <a:srgbClr val="444A53"/>
                </a:solidFill>
              </a:rPr>
              <a:t>Strategies </a:t>
            </a:r>
            <a:r>
              <a:rPr sz="4000" spc="-1100" dirty="0">
                <a:solidFill>
                  <a:srgbClr val="444A53"/>
                </a:solidFill>
              </a:rPr>
              <a:t> </a:t>
            </a:r>
            <a:r>
              <a:rPr sz="4000" spc="-5" dirty="0">
                <a:solidFill>
                  <a:srgbClr val="444A53"/>
                </a:solidFill>
              </a:rPr>
              <a:t>for OB &amp; </a:t>
            </a:r>
            <a:r>
              <a:rPr sz="4000" spc="-20" dirty="0">
                <a:solidFill>
                  <a:srgbClr val="444A53"/>
                </a:solidFill>
              </a:rPr>
              <a:t>Neonatal </a:t>
            </a:r>
            <a:r>
              <a:rPr sz="4000" spc="-15" dirty="0">
                <a:solidFill>
                  <a:srgbClr val="444A53"/>
                </a:solidFill>
              </a:rPr>
              <a:t> </a:t>
            </a:r>
            <a:r>
              <a:rPr sz="4000" spc="-5" dirty="0">
                <a:solidFill>
                  <a:srgbClr val="444A53"/>
                </a:solidFill>
              </a:rPr>
              <a:t>Units</a:t>
            </a:r>
            <a:endParaRPr sz="4000"/>
          </a:p>
        </p:txBody>
      </p:sp>
      <p:sp>
        <p:nvSpPr>
          <p:cNvPr id="9" name="object 9"/>
          <p:cNvSpPr txBox="1"/>
          <p:nvPr/>
        </p:nvSpPr>
        <p:spPr>
          <a:xfrm>
            <a:off x="1491542" y="3659291"/>
            <a:ext cx="3537658" cy="930383"/>
          </a:xfrm>
          <a:prstGeom prst="rect">
            <a:avLst/>
          </a:prstGeom>
        </p:spPr>
        <p:txBody>
          <a:bodyPr vert="horz" wrap="square" lIns="0" tIns="100965" rIns="0" bIns="0" rtlCol="0">
            <a:spAutoFit/>
          </a:bodyPr>
          <a:lstStyle/>
          <a:p>
            <a:pPr marL="12700">
              <a:lnSpc>
                <a:spcPct val="100000"/>
              </a:lnSpc>
              <a:spcBef>
                <a:spcPts val="795"/>
              </a:spcBef>
            </a:pPr>
            <a:r>
              <a:rPr lang="en-US" sz="2400" spc="-5" dirty="0" smtClean="0">
                <a:solidFill>
                  <a:srgbClr val="444A53"/>
                </a:solidFill>
                <a:latin typeface="Arial"/>
                <a:cs typeface="Arial"/>
              </a:rPr>
              <a:t>February</a:t>
            </a:r>
            <a:r>
              <a:rPr sz="2400" spc="-95" dirty="0" smtClean="0">
                <a:solidFill>
                  <a:srgbClr val="444A53"/>
                </a:solidFill>
                <a:latin typeface="Arial"/>
                <a:cs typeface="Arial"/>
              </a:rPr>
              <a:t> </a:t>
            </a:r>
            <a:r>
              <a:rPr lang="en-US" sz="2400" spc="-5" dirty="0" smtClean="0">
                <a:solidFill>
                  <a:srgbClr val="444A53"/>
                </a:solidFill>
                <a:latin typeface="Arial"/>
                <a:cs typeface="Arial"/>
              </a:rPr>
              <a:t>11</a:t>
            </a:r>
            <a:r>
              <a:rPr sz="2400" spc="-5" dirty="0" smtClean="0">
                <a:solidFill>
                  <a:srgbClr val="444A53"/>
                </a:solidFill>
                <a:latin typeface="Arial"/>
                <a:cs typeface="Arial"/>
              </a:rPr>
              <a:t>,</a:t>
            </a:r>
            <a:r>
              <a:rPr sz="2400" spc="-65" dirty="0" smtClean="0">
                <a:solidFill>
                  <a:srgbClr val="444A53"/>
                </a:solidFill>
                <a:latin typeface="Arial"/>
                <a:cs typeface="Arial"/>
              </a:rPr>
              <a:t> </a:t>
            </a:r>
            <a:r>
              <a:rPr sz="2400" spc="-20" dirty="0" smtClean="0">
                <a:solidFill>
                  <a:srgbClr val="444A53"/>
                </a:solidFill>
                <a:latin typeface="Arial"/>
                <a:cs typeface="Arial"/>
              </a:rPr>
              <a:t>202</a:t>
            </a:r>
            <a:r>
              <a:rPr lang="en-US" sz="2400" spc="-20" dirty="0" smtClean="0">
                <a:solidFill>
                  <a:srgbClr val="444A53"/>
                </a:solidFill>
                <a:latin typeface="Arial"/>
                <a:cs typeface="Arial"/>
              </a:rPr>
              <a:t>2</a:t>
            </a:r>
            <a:endParaRPr sz="2400" dirty="0">
              <a:latin typeface="Arial"/>
              <a:cs typeface="Arial"/>
            </a:endParaRPr>
          </a:p>
          <a:p>
            <a:pPr marL="12700">
              <a:lnSpc>
                <a:spcPct val="100000"/>
              </a:lnSpc>
              <a:spcBef>
                <a:spcPts val="695"/>
              </a:spcBef>
            </a:pPr>
            <a:r>
              <a:rPr sz="2400" spc="-5" dirty="0">
                <a:solidFill>
                  <a:srgbClr val="444A53"/>
                </a:solidFill>
                <a:latin typeface="Arial"/>
                <a:cs typeface="Arial"/>
              </a:rPr>
              <a:t>12:00</a:t>
            </a:r>
            <a:r>
              <a:rPr sz="2400" spc="-90" dirty="0">
                <a:solidFill>
                  <a:srgbClr val="444A53"/>
                </a:solidFill>
                <a:latin typeface="Arial"/>
                <a:cs typeface="Arial"/>
              </a:rPr>
              <a:t> </a:t>
            </a:r>
            <a:r>
              <a:rPr sz="2400" spc="-5" dirty="0">
                <a:solidFill>
                  <a:srgbClr val="444A53"/>
                </a:solidFill>
                <a:latin typeface="Arial"/>
                <a:cs typeface="Arial"/>
              </a:rPr>
              <a:t>–</a:t>
            </a:r>
            <a:r>
              <a:rPr sz="2400" spc="-75" dirty="0">
                <a:solidFill>
                  <a:srgbClr val="444A53"/>
                </a:solidFill>
                <a:latin typeface="Arial"/>
                <a:cs typeface="Arial"/>
              </a:rPr>
              <a:t> </a:t>
            </a:r>
            <a:r>
              <a:rPr sz="2400" spc="-5" dirty="0">
                <a:solidFill>
                  <a:srgbClr val="444A53"/>
                </a:solidFill>
                <a:latin typeface="Arial"/>
                <a:cs typeface="Arial"/>
              </a:rPr>
              <a:t>1:15pm</a:t>
            </a:r>
            <a:endParaRPr sz="2400" dirty="0">
              <a:latin typeface="Arial"/>
              <a:cs typeface="Arial"/>
            </a:endParaRPr>
          </a:p>
        </p:txBody>
      </p:sp>
      <p:pic>
        <p:nvPicPr>
          <p:cNvPr id="10" name="object 10"/>
          <p:cNvPicPr/>
          <p:nvPr/>
        </p:nvPicPr>
        <p:blipFill>
          <a:blip r:embed="rId4" cstate="print"/>
          <a:stretch>
            <a:fillRect/>
          </a:stretch>
        </p:blipFill>
        <p:spPr>
          <a:xfrm>
            <a:off x="7120128" y="368808"/>
            <a:ext cx="5071871" cy="59435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a:spLocks noGrp="1"/>
          </p:cNvSpPr>
          <p:nvPr>
            <p:ph type="title"/>
          </p:nvPr>
        </p:nvSpPr>
        <p:spPr>
          <a:xfrm>
            <a:off x="2521764" y="240226"/>
            <a:ext cx="5547360" cy="836294"/>
          </a:xfrm>
          <a:prstGeom prst="rect">
            <a:avLst/>
          </a:prstGeom>
        </p:spPr>
        <p:txBody>
          <a:bodyPr vert="horz" wrap="square" lIns="0" tIns="12065" rIns="0" bIns="0" rtlCol="0">
            <a:spAutoFit/>
          </a:bodyPr>
          <a:lstStyle/>
          <a:p>
            <a:pPr algn="ctr">
              <a:lnSpc>
                <a:spcPts val="3195"/>
              </a:lnSpc>
              <a:spcBef>
                <a:spcPts val="95"/>
              </a:spcBef>
            </a:pPr>
            <a:r>
              <a:rPr spc="-5" dirty="0">
                <a:solidFill>
                  <a:srgbClr val="444B54"/>
                </a:solidFill>
              </a:rPr>
              <a:t>Data</a:t>
            </a:r>
            <a:r>
              <a:rPr dirty="0">
                <a:solidFill>
                  <a:srgbClr val="444B54"/>
                </a:solidFill>
              </a:rPr>
              <a:t> </a:t>
            </a:r>
            <a:r>
              <a:rPr spc="-5" dirty="0">
                <a:solidFill>
                  <a:srgbClr val="444B54"/>
                </a:solidFill>
              </a:rPr>
              <a:t>Update:</a:t>
            </a:r>
            <a:r>
              <a:rPr spc="10" dirty="0">
                <a:solidFill>
                  <a:srgbClr val="444B54"/>
                </a:solidFill>
              </a:rPr>
              <a:t> </a:t>
            </a:r>
            <a:r>
              <a:rPr lang="en-US" b="1" spc="-5" dirty="0" smtClean="0">
                <a:solidFill>
                  <a:srgbClr val="C00000"/>
                </a:solidFill>
              </a:rPr>
              <a:t>February</a:t>
            </a:r>
            <a:r>
              <a:rPr b="1" spc="25" dirty="0" smtClean="0">
                <a:solidFill>
                  <a:srgbClr val="C00000"/>
                </a:solidFill>
                <a:latin typeface="Arial"/>
                <a:cs typeface="Arial"/>
              </a:rPr>
              <a:t> </a:t>
            </a:r>
            <a:r>
              <a:rPr lang="en-US" b="1" dirty="0">
                <a:solidFill>
                  <a:srgbClr val="C00000"/>
                </a:solidFill>
              </a:rPr>
              <a:t>9</a:t>
            </a:r>
            <a:r>
              <a:rPr dirty="0" smtClean="0">
                <a:solidFill>
                  <a:srgbClr val="C00000"/>
                </a:solidFill>
              </a:rPr>
              <a:t>,</a:t>
            </a:r>
            <a:r>
              <a:rPr spc="-20" dirty="0" smtClean="0">
                <a:solidFill>
                  <a:srgbClr val="C00000"/>
                </a:solidFill>
              </a:rPr>
              <a:t> </a:t>
            </a:r>
            <a:r>
              <a:rPr b="1" dirty="0" smtClean="0">
                <a:solidFill>
                  <a:srgbClr val="C00000"/>
                </a:solidFill>
                <a:latin typeface="Arial"/>
                <a:cs typeface="Arial"/>
              </a:rPr>
              <a:t>202</a:t>
            </a:r>
            <a:r>
              <a:rPr lang="en-US" b="1" dirty="0" smtClean="0">
                <a:solidFill>
                  <a:srgbClr val="C00000"/>
                </a:solidFill>
                <a:latin typeface="Arial"/>
                <a:cs typeface="Arial"/>
              </a:rPr>
              <a:t>2</a:t>
            </a:r>
            <a:endParaRPr b="1" dirty="0">
              <a:solidFill>
                <a:srgbClr val="C00000"/>
              </a:solidFill>
              <a:latin typeface="Arial"/>
              <a:cs typeface="Arial"/>
            </a:endParaRPr>
          </a:p>
          <a:p>
            <a:pPr algn="ctr">
              <a:lnSpc>
                <a:spcPts val="3195"/>
              </a:lnSpc>
            </a:pPr>
            <a:r>
              <a:rPr spc="-10" dirty="0">
                <a:solidFill>
                  <a:srgbClr val="444B54"/>
                </a:solidFill>
              </a:rPr>
              <a:t>CDC/IDPH:</a:t>
            </a:r>
            <a:r>
              <a:rPr spc="10" dirty="0">
                <a:solidFill>
                  <a:srgbClr val="444B54"/>
                </a:solidFill>
              </a:rPr>
              <a:t> </a:t>
            </a:r>
            <a:r>
              <a:rPr spc="-5" dirty="0">
                <a:solidFill>
                  <a:srgbClr val="444B54"/>
                </a:solidFill>
              </a:rPr>
              <a:t>COVID-19</a:t>
            </a:r>
            <a:r>
              <a:rPr spc="15" dirty="0">
                <a:solidFill>
                  <a:srgbClr val="444B54"/>
                </a:solidFill>
              </a:rPr>
              <a:t> </a:t>
            </a:r>
            <a:r>
              <a:rPr dirty="0">
                <a:solidFill>
                  <a:srgbClr val="444B54"/>
                </a:solidFill>
              </a:rPr>
              <a:t>Outbreak</a:t>
            </a:r>
          </a:p>
        </p:txBody>
      </p:sp>
      <p:grpSp>
        <p:nvGrpSpPr>
          <p:cNvPr id="7" name="object 7"/>
          <p:cNvGrpSpPr/>
          <p:nvPr/>
        </p:nvGrpSpPr>
        <p:grpSpPr>
          <a:xfrm>
            <a:off x="259735" y="1265492"/>
            <a:ext cx="11889105" cy="5267960"/>
            <a:chOff x="259735" y="1265492"/>
            <a:chExt cx="11889105" cy="5267960"/>
          </a:xfrm>
        </p:grpSpPr>
        <p:sp>
          <p:nvSpPr>
            <p:cNvPr id="8" name="object 8"/>
            <p:cNvSpPr/>
            <p:nvPr/>
          </p:nvSpPr>
          <p:spPr>
            <a:xfrm>
              <a:off x="285140" y="1278191"/>
              <a:ext cx="11838305" cy="617220"/>
            </a:xfrm>
            <a:custGeom>
              <a:avLst/>
              <a:gdLst/>
              <a:ahLst/>
              <a:cxnLst/>
              <a:rect l="l" t="t" r="r" b="b"/>
              <a:pathLst>
                <a:path w="11838305" h="617219">
                  <a:moveTo>
                    <a:pt x="11838013" y="0"/>
                  </a:moveTo>
                  <a:lnTo>
                    <a:pt x="6609575" y="0"/>
                  </a:lnTo>
                  <a:lnTo>
                    <a:pt x="0" y="0"/>
                  </a:lnTo>
                  <a:lnTo>
                    <a:pt x="0" y="617220"/>
                  </a:lnTo>
                  <a:lnTo>
                    <a:pt x="6609562" y="617220"/>
                  </a:lnTo>
                  <a:lnTo>
                    <a:pt x="11838013" y="617220"/>
                  </a:lnTo>
                  <a:lnTo>
                    <a:pt x="11838013"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85140" y="1895411"/>
              <a:ext cx="11838305" cy="4625340"/>
            </a:xfrm>
            <a:custGeom>
              <a:avLst/>
              <a:gdLst/>
              <a:ahLst/>
              <a:cxnLst/>
              <a:rect l="l" t="t" r="r" b="b"/>
              <a:pathLst>
                <a:path w="11838305" h="4625340">
                  <a:moveTo>
                    <a:pt x="11838013" y="0"/>
                  </a:moveTo>
                  <a:lnTo>
                    <a:pt x="6609575" y="0"/>
                  </a:lnTo>
                  <a:lnTo>
                    <a:pt x="0" y="0"/>
                  </a:lnTo>
                  <a:lnTo>
                    <a:pt x="0" y="4625124"/>
                  </a:lnTo>
                  <a:lnTo>
                    <a:pt x="6609562" y="4625124"/>
                  </a:lnTo>
                  <a:lnTo>
                    <a:pt x="11838013" y="4625124"/>
                  </a:lnTo>
                  <a:lnTo>
                    <a:pt x="11838013" y="0"/>
                  </a:lnTo>
                  <a:close/>
                </a:path>
              </a:pathLst>
            </a:custGeom>
            <a:solidFill>
              <a:srgbClr val="CCC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6894707"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278785" y="1895412"/>
              <a:ext cx="11851005" cy="0"/>
            </a:xfrm>
            <a:custGeom>
              <a:avLst/>
              <a:gdLst/>
              <a:ahLst/>
              <a:cxnLst/>
              <a:rect l="l" t="t" r="r" b="b"/>
              <a:pathLst>
                <a:path w="11851005">
                  <a:moveTo>
                    <a:pt x="0" y="0"/>
                  </a:moveTo>
                  <a:lnTo>
                    <a:pt x="11850738" y="0"/>
                  </a:lnTo>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285135"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2123174"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278785" y="1278192"/>
              <a:ext cx="11851005" cy="0"/>
            </a:xfrm>
            <a:custGeom>
              <a:avLst/>
              <a:gdLst/>
              <a:ahLst/>
              <a:cxnLst/>
              <a:rect l="l" t="t" r="r" b="b"/>
              <a:pathLst>
                <a:path w="11851005">
                  <a:moveTo>
                    <a:pt x="0" y="0"/>
                  </a:moveTo>
                  <a:lnTo>
                    <a:pt x="11850738"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278785" y="6520541"/>
              <a:ext cx="11851005" cy="0"/>
            </a:xfrm>
            <a:custGeom>
              <a:avLst/>
              <a:gdLst/>
              <a:ahLst/>
              <a:cxnLst/>
              <a:rect l="l" t="t" r="r" b="b"/>
              <a:pathLst>
                <a:path w="11851005">
                  <a:moveTo>
                    <a:pt x="0" y="0"/>
                  </a:moveTo>
                  <a:lnTo>
                    <a:pt x="11850738"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object 16"/>
          <p:cNvSpPr txBox="1"/>
          <p:nvPr/>
        </p:nvSpPr>
        <p:spPr>
          <a:xfrm>
            <a:off x="380377" y="1293686"/>
            <a:ext cx="6417310" cy="57404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0" normalizeH="0" baseline="0" noProof="0" dirty="0">
                <a:ln>
                  <a:noFill/>
                </a:ln>
                <a:solidFill>
                  <a:srgbClr val="FFFFFF"/>
                </a:solidFill>
                <a:effectLst/>
                <a:uLnTx/>
                <a:uFillTx/>
                <a:latin typeface="Arial"/>
                <a:ea typeface="+mn-ea"/>
                <a:cs typeface="Arial"/>
              </a:rPr>
              <a:t>CDC</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sng" strike="noStrike" kern="1200" cap="none" spc="-5" normalizeH="0" baseline="0" noProof="0" dirty="0">
                <a:ln>
                  <a:noFill/>
                </a:ln>
                <a:solidFill>
                  <a:srgbClr val="6B94FC"/>
                </a:solidFill>
                <a:effectLst/>
                <a:uLnTx/>
                <a:uFill>
                  <a:solidFill>
                    <a:srgbClr val="6B94FC"/>
                  </a:solidFill>
                </a:uFill>
                <a:latin typeface="Arial"/>
                <a:ea typeface="+mn-ea"/>
                <a:cs typeface="Arial"/>
                <a:hlinkClick r:id="rId4"/>
              </a:rPr>
              <a:t>https://covid.cdc.gov/covid-data-tracker/#cases_totalcases</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17"/>
          <p:cNvSpPr txBox="1"/>
          <p:nvPr/>
        </p:nvSpPr>
        <p:spPr>
          <a:xfrm>
            <a:off x="7527931" y="1293686"/>
            <a:ext cx="3963035" cy="57404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n-ea"/>
                <a:cs typeface="Arial"/>
              </a:rPr>
              <a:t>IDPH</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sng" strike="noStrike" kern="1200" cap="none" spc="-10" normalizeH="0" baseline="0" noProof="0" dirty="0">
                <a:ln>
                  <a:noFill/>
                </a:ln>
                <a:solidFill>
                  <a:srgbClr val="6B94FC"/>
                </a:solidFill>
                <a:effectLst/>
                <a:uLnTx/>
                <a:uFill>
                  <a:solidFill>
                    <a:srgbClr val="6B94FC"/>
                  </a:solidFill>
                </a:uFill>
                <a:latin typeface="Arial"/>
                <a:ea typeface="+mn-ea"/>
                <a:cs typeface="Arial"/>
                <a:hlinkClick r:id="rId5"/>
              </a:rPr>
              <a:t>https://www.dph.illinois.gov/covid19</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18"/>
          <p:cNvSpPr txBox="1"/>
          <p:nvPr/>
        </p:nvSpPr>
        <p:spPr>
          <a:xfrm>
            <a:off x="313011" y="1910906"/>
            <a:ext cx="3892550" cy="574040"/>
          </a:xfrm>
          <a:prstGeom prst="rect">
            <a:avLst/>
          </a:prstGeom>
        </p:spPr>
        <p:txBody>
          <a:bodyPr vert="horz" wrap="square" lIns="0" tIns="12700" rIns="0" bIns="0" rtlCol="0">
            <a:spAutoFit/>
          </a:bodyPr>
          <a:lstStyle/>
          <a:p>
            <a:pPr marL="299085" lvl="0" indent="-287020">
              <a:spcBef>
                <a:spcPts val="100"/>
              </a:spcBef>
              <a:buFontTx/>
              <a:buChar char="•"/>
              <a:tabLst>
                <a:tab pos="298450" algn="l"/>
                <a:tab pos="299720" algn="l"/>
              </a:tabLst>
              <a:defRPr/>
            </a:pPr>
            <a:r>
              <a:rPr kumimoji="0" sz="1800" b="0" i="0" u="none" strike="noStrike" kern="1200" cap="none" spc="-45" normalizeH="0" baseline="0" noProof="0" dirty="0">
                <a:ln>
                  <a:noFill/>
                </a:ln>
                <a:solidFill>
                  <a:srgbClr val="444B54"/>
                </a:solidFill>
                <a:effectLst/>
                <a:uLnTx/>
                <a:uFillTx/>
                <a:latin typeface="Arial"/>
                <a:ea typeface="+mn-ea"/>
                <a:cs typeface="Arial"/>
              </a:rPr>
              <a:t>Total</a:t>
            </a:r>
            <a:r>
              <a:rPr kumimoji="0" sz="1800" b="0" i="0" u="none" strike="noStrike" kern="1200" cap="none" spc="-25" normalizeH="0" baseline="0" noProof="0" dirty="0">
                <a:ln>
                  <a:noFill/>
                </a:ln>
                <a:solidFill>
                  <a:srgbClr val="444B54"/>
                </a:solidFill>
                <a:effectLst/>
                <a:uLnTx/>
                <a:uFillTx/>
                <a:latin typeface="Arial"/>
                <a:ea typeface="+mn-ea"/>
                <a:cs typeface="Arial"/>
              </a:rPr>
              <a:t> </a:t>
            </a:r>
            <a:r>
              <a:rPr kumimoji="0" sz="1800" b="0" i="0" u="none" strike="noStrike" kern="1200" cap="none" spc="-5" normalizeH="0" baseline="0" noProof="0" dirty="0">
                <a:ln>
                  <a:noFill/>
                </a:ln>
                <a:solidFill>
                  <a:srgbClr val="444B54"/>
                </a:solidFill>
                <a:effectLst/>
                <a:uLnTx/>
                <a:uFillTx/>
                <a:latin typeface="Arial"/>
                <a:ea typeface="+mn-ea"/>
                <a:cs typeface="Arial"/>
              </a:rPr>
              <a:t>cases: </a:t>
            </a:r>
            <a:r>
              <a:rPr lang="en-US" b="1" spc="-10" dirty="0">
                <a:solidFill>
                  <a:srgbClr val="444B54"/>
                </a:solidFill>
                <a:latin typeface="Arial"/>
                <a:cs typeface="Arial"/>
              </a:rPr>
              <a:t>76,782,002</a:t>
            </a:r>
            <a:r>
              <a:rPr kumimoji="0" sz="1800" b="1" i="0" u="none" strike="noStrike" kern="1200" cap="none" spc="15" normalizeH="0" baseline="0" noProof="0" dirty="0" smtClean="0">
                <a:ln>
                  <a:noFill/>
                </a:ln>
                <a:solidFill>
                  <a:srgbClr val="444B54"/>
                </a:solidFill>
                <a:effectLst/>
                <a:uLnTx/>
                <a:uFillTx/>
                <a:latin typeface="Arial"/>
                <a:ea typeface="+mn-ea"/>
                <a:cs typeface="Arial"/>
              </a:rPr>
              <a:t> </a:t>
            </a:r>
            <a:r>
              <a:rPr kumimoji="0" sz="1800" b="1" i="0" u="none" strike="noStrike" kern="1200" cap="none" spc="-5" normalizeH="0" baseline="0" noProof="0" dirty="0">
                <a:ln>
                  <a:noFill/>
                </a:ln>
                <a:solidFill>
                  <a:srgbClr val="444B54"/>
                </a:solidFill>
                <a:effectLst/>
                <a:uLnTx/>
                <a:uFillTx/>
                <a:latin typeface="Arial"/>
                <a:ea typeface="+mn-ea"/>
                <a:cs typeface="Arial"/>
              </a:rPr>
              <a:t>confirmed</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299085" lvl="0" indent="-287020">
              <a:buFontTx/>
              <a:buChar char="•"/>
              <a:tabLst>
                <a:tab pos="298450" algn="l"/>
                <a:tab pos="299720" algn="l"/>
              </a:tabLst>
              <a:defRPr/>
            </a:pPr>
            <a:r>
              <a:rPr kumimoji="0" sz="1800" b="0" i="0" u="none" strike="noStrike" kern="1200" cap="none" spc="-45" normalizeH="0" baseline="0" noProof="0" dirty="0">
                <a:ln>
                  <a:noFill/>
                </a:ln>
                <a:solidFill>
                  <a:srgbClr val="444B54"/>
                </a:solidFill>
                <a:effectLst/>
                <a:uLnTx/>
                <a:uFillTx/>
                <a:latin typeface="Arial"/>
                <a:ea typeface="+mn-ea"/>
                <a:cs typeface="Arial"/>
              </a:rPr>
              <a:t>Total</a:t>
            </a:r>
            <a:r>
              <a:rPr kumimoji="0" sz="1800" b="0" i="0" u="none" strike="noStrike" kern="1200" cap="none" spc="-30" normalizeH="0" baseline="0" noProof="0" dirty="0">
                <a:ln>
                  <a:noFill/>
                </a:ln>
                <a:solidFill>
                  <a:srgbClr val="444B54"/>
                </a:solidFill>
                <a:effectLst/>
                <a:uLnTx/>
                <a:uFillTx/>
                <a:latin typeface="Arial"/>
                <a:ea typeface="+mn-ea"/>
                <a:cs typeface="Arial"/>
              </a:rPr>
              <a:t> </a:t>
            </a:r>
            <a:r>
              <a:rPr kumimoji="0" sz="1800" b="0" i="0" u="none" strike="noStrike" kern="1200" cap="none" spc="-10" normalizeH="0" baseline="0" noProof="0" dirty="0">
                <a:ln>
                  <a:noFill/>
                </a:ln>
                <a:solidFill>
                  <a:srgbClr val="444B54"/>
                </a:solidFill>
                <a:effectLst/>
                <a:uLnTx/>
                <a:uFillTx/>
                <a:latin typeface="Arial"/>
                <a:ea typeface="+mn-ea"/>
                <a:cs typeface="Arial"/>
              </a:rPr>
              <a:t>deaths:</a:t>
            </a:r>
            <a:r>
              <a:rPr kumimoji="0" sz="1800" b="0" i="0" u="none" strike="noStrike" kern="1200" cap="none" spc="10" normalizeH="0" baseline="0" noProof="0" dirty="0">
                <a:ln>
                  <a:noFill/>
                </a:ln>
                <a:solidFill>
                  <a:srgbClr val="444B54"/>
                </a:solidFill>
                <a:effectLst/>
                <a:uLnTx/>
                <a:uFillTx/>
                <a:latin typeface="Arial"/>
                <a:ea typeface="+mn-ea"/>
                <a:cs typeface="Arial"/>
              </a:rPr>
              <a:t> </a:t>
            </a:r>
            <a:r>
              <a:rPr lang="en-US" b="1" spc="-10" dirty="0">
                <a:solidFill>
                  <a:srgbClr val="444B54"/>
                </a:solidFill>
                <a:latin typeface="Arial"/>
                <a:cs typeface="Arial"/>
              </a:rPr>
              <a:t>903,038</a:t>
            </a:r>
            <a:r>
              <a:rPr kumimoji="0" sz="1800" b="1" i="0" u="none" strike="noStrike" kern="1200" cap="none" spc="0" normalizeH="0" baseline="0" noProof="0" dirty="0" smtClean="0">
                <a:ln>
                  <a:noFill/>
                </a:ln>
                <a:solidFill>
                  <a:srgbClr val="444B54"/>
                </a:solidFill>
                <a:effectLst/>
                <a:uLnTx/>
                <a:uFillTx/>
                <a:latin typeface="Arial"/>
                <a:ea typeface="+mn-ea"/>
                <a:cs typeface="Arial"/>
              </a:rPr>
              <a:t> </a:t>
            </a:r>
            <a:r>
              <a:rPr kumimoji="0" sz="1800" b="1" i="0" u="none" strike="noStrike" kern="1200" cap="none" spc="-5" normalizeH="0" baseline="0" noProof="0" dirty="0">
                <a:ln>
                  <a:noFill/>
                </a:ln>
                <a:solidFill>
                  <a:srgbClr val="444B54"/>
                </a:solidFill>
                <a:effectLst/>
                <a:uLnTx/>
                <a:uFillTx/>
                <a:latin typeface="Arial"/>
                <a:ea typeface="+mn-ea"/>
                <a:cs typeface="Arial"/>
              </a:rPr>
              <a:t>confirmed</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19"/>
          <p:cNvSpPr txBox="1"/>
          <p:nvPr/>
        </p:nvSpPr>
        <p:spPr>
          <a:xfrm>
            <a:off x="6922584" y="1910906"/>
            <a:ext cx="5131766" cy="596958"/>
          </a:xfrm>
          <a:prstGeom prst="rect">
            <a:avLst/>
          </a:prstGeom>
        </p:spPr>
        <p:txBody>
          <a:bodyPr vert="horz" wrap="square" lIns="0" tIns="12065" rIns="0" bIns="0" rtlCol="0">
            <a:spAutoFit/>
          </a:bodyPr>
          <a:lstStyle/>
          <a:p>
            <a:pPr marL="299085" lvl="0" indent="-287020">
              <a:spcBef>
                <a:spcPts val="95"/>
              </a:spcBef>
              <a:buFont typeface="Arial"/>
              <a:buChar char="•"/>
              <a:tabLst>
                <a:tab pos="299085" algn="l"/>
                <a:tab pos="299720" algn="l"/>
              </a:tabLst>
              <a:defRPr/>
            </a:pPr>
            <a:r>
              <a:rPr lang="en-US" sz="1900" b="1" spc="-5" dirty="0" smtClean="0">
                <a:solidFill>
                  <a:srgbClr val="444B54"/>
                </a:solidFill>
                <a:latin typeface="Arial"/>
                <a:cs typeface="Arial"/>
              </a:rPr>
              <a:t>2,982,083 </a:t>
            </a:r>
            <a:r>
              <a:rPr kumimoji="0" sz="1900" b="0" i="0" u="none" strike="noStrike" kern="1200" cap="none" spc="-5" normalizeH="0" baseline="0" noProof="0" dirty="0" smtClean="0">
                <a:ln>
                  <a:noFill/>
                </a:ln>
                <a:solidFill>
                  <a:srgbClr val="444B54"/>
                </a:solidFill>
                <a:effectLst/>
                <a:uLnTx/>
                <a:uFillTx/>
                <a:latin typeface="Arial"/>
                <a:ea typeface="+mn-ea"/>
                <a:cs typeface="Arial"/>
              </a:rPr>
              <a:t>Confirmed</a:t>
            </a:r>
            <a:r>
              <a:rPr kumimoji="0" sz="1900" b="0" i="0" u="none" strike="noStrike" kern="1200" cap="none" spc="20" normalizeH="0" baseline="0" noProof="0" dirty="0" smtClean="0">
                <a:ln>
                  <a:noFill/>
                </a:ln>
                <a:solidFill>
                  <a:srgbClr val="444B54"/>
                </a:solidFill>
                <a:effectLst/>
                <a:uLnTx/>
                <a:uFillTx/>
                <a:latin typeface="Arial"/>
                <a:ea typeface="+mn-ea"/>
                <a:cs typeface="Arial"/>
              </a:rPr>
              <a:t> </a:t>
            </a:r>
            <a:r>
              <a:rPr kumimoji="0" sz="1900" b="0" i="0" u="none" strike="noStrike" kern="1200" cap="none" spc="-5" normalizeH="0" baseline="0" noProof="0" dirty="0">
                <a:ln>
                  <a:noFill/>
                </a:ln>
                <a:solidFill>
                  <a:srgbClr val="444B54"/>
                </a:solidFill>
                <a:effectLst/>
                <a:uLnTx/>
                <a:uFillTx/>
                <a:latin typeface="Arial"/>
                <a:ea typeface="+mn-ea"/>
                <a:cs typeface="Arial"/>
              </a:rPr>
              <a:t>Positive</a:t>
            </a:r>
            <a:r>
              <a:rPr kumimoji="0" sz="1900" b="0" i="0" u="none" strike="noStrike" kern="1200" cap="none" spc="10" normalizeH="0" baseline="0" noProof="0" dirty="0">
                <a:ln>
                  <a:noFill/>
                </a:ln>
                <a:solidFill>
                  <a:srgbClr val="444B54"/>
                </a:solidFill>
                <a:effectLst/>
                <a:uLnTx/>
                <a:uFillTx/>
                <a:latin typeface="Arial"/>
                <a:ea typeface="+mn-ea"/>
                <a:cs typeface="Arial"/>
              </a:rPr>
              <a:t> </a:t>
            </a:r>
            <a:r>
              <a:rPr kumimoji="0" sz="1900" b="0" i="0" u="none" strike="noStrike" kern="1200" cap="none" spc="-5" normalizeH="0" baseline="0" noProof="0" dirty="0">
                <a:ln>
                  <a:noFill/>
                </a:ln>
                <a:solidFill>
                  <a:srgbClr val="444B54"/>
                </a:solidFill>
                <a:effectLst/>
                <a:uLnTx/>
                <a:uFillTx/>
                <a:latin typeface="Arial"/>
                <a:ea typeface="+mn-ea"/>
                <a:cs typeface="Arial"/>
              </a:rPr>
              <a:t>Cases</a:t>
            </a:r>
            <a:endParaRPr kumimoji="0" sz="1900" b="0" i="0" u="none" strike="noStrike" kern="1200" cap="none" spc="0" normalizeH="0" baseline="0" noProof="0" dirty="0">
              <a:ln>
                <a:noFill/>
              </a:ln>
              <a:solidFill>
                <a:prstClr val="black"/>
              </a:solidFill>
              <a:effectLst/>
              <a:uLnTx/>
              <a:uFillTx/>
              <a:latin typeface="Arial"/>
              <a:ea typeface="+mn-ea"/>
              <a:cs typeface="Arial"/>
            </a:endParaRPr>
          </a:p>
          <a:p>
            <a:pPr marL="299085" lvl="0" indent="-287020">
              <a:buFont typeface="Arial"/>
              <a:buChar char="•"/>
              <a:tabLst>
                <a:tab pos="299085" algn="l"/>
                <a:tab pos="299720" algn="l"/>
              </a:tabLst>
              <a:defRPr/>
            </a:pPr>
            <a:r>
              <a:rPr lang="en-US" sz="1900" b="1" spc="-5" dirty="0">
                <a:solidFill>
                  <a:srgbClr val="444B54"/>
                </a:solidFill>
                <a:latin typeface="Arial"/>
                <a:cs typeface="Arial"/>
              </a:rPr>
              <a:t>31,679</a:t>
            </a:r>
            <a:r>
              <a:rPr kumimoji="0" sz="1900" b="1" i="0" u="none" strike="noStrike" kern="1200" cap="none" spc="-15" normalizeH="0" baseline="0" noProof="0" dirty="0" smtClean="0">
                <a:ln>
                  <a:noFill/>
                </a:ln>
                <a:solidFill>
                  <a:srgbClr val="444B54"/>
                </a:solidFill>
                <a:effectLst/>
                <a:uLnTx/>
                <a:uFillTx/>
                <a:latin typeface="Arial"/>
                <a:ea typeface="+mn-ea"/>
                <a:cs typeface="Arial"/>
              </a:rPr>
              <a:t> </a:t>
            </a:r>
            <a:r>
              <a:rPr kumimoji="0" sz="1900" b="0" i="0" u="none" strike="noStrike" kern="1200" cap="none" spc="-5" normalizeH="0" baseline="0" noProof="0" dirty="0">
                <a:ln>
                  <a:noFill/>
                </a:ln>
                <a:solidFill>
                  <a:srgbClr val="444B54"/>
                </a:solidFill>
                <a:effectLst/>
                <a:uLnTx/>
                <a:uFillTx/>
                <a:latin typeface="Arial"/>
                <a:ea typeface="+mn-ea"/>
                <a:cs typeface="Arial"/>
              </a:rPr>
              <a:t>Deaths</a:t>
            </a:r>
            <a:endParaRPr kumimoji="0" sz="1900" b="0" i="0" u="none" strike="noStrike" kern="1200" cap="none" spc="0" normalizeH="0" baseline="0" noProof="0" dirty="0">
              <a:ln>
                <a:noFill/>
              </a:ln>
              <a:solidFill>
                <a:prstClr val="black"/>
              </a:solidFill>
              <a:effectLst/>
              <a:uLnTx/>
              <a:uFillTx/>
              <a:latin typeface="Arial"/>
              <a:ea typeface="+mn-ea"/>
              <a:cs typeface="Arial"/>
            </a:endParaRPr>
          </a:p>
        </p:txBody>
      </p:sp>
      <p:sp>
        <p:nvSpPr>
          <p:cNvPr id="30" name="object 30"/>
          <p:cNvSpPr txBox="1"/>
          <p:nvPr/>
        </p:nvSpPr>
        <p:spPr>
          <a:xfrm>
            <a:off x="11391389" y="6444636"/>
            <a:ext cx="110489"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8</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pic>
        <p:nvPicPr>
          <p:cNvPr id="25" name="Picture 24"/>
          <p:cNvPicPr>
            <a:picLocks noChangeAspect="1"/>
          </p:cNvPicPr>
          <p:nvPr/>
        </p:nvPicPr>
        <p:blipFill rotWithShape="1">
          <a:blip r:embed="rId6"/>
          <a:srcRect l="2496" t="20908" r="1118"/>
          <a:stretch/>
        </p:blipFill>
        <p:spPr>
          <a:xfrm>
            <a:off x="6785720" y="6541096"/>
            <a:ext cx="5105045" cy="198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7"/>
          <a:stretch>
            <a:fillRect/>
          </a:stretch>
        </p:blipFill>
        <p:spPr>
          <a:xfrm>
            <a:off x="7870729" y="2556385"/>
            <a:ext cx="3435220" cy="3888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rotWithShape="1">
          <a:blip r:embed="rId8"/>
          <a:srcRect t="2107"/>
          <a:stretch/>
        </p:blipFill>
        <p:spPr>
          <a:xfrm>
            <a:off x="950999" y="2556385"/>
            <a:ext cx="5221133"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p:cNvPicPr>
            <a:picLocks noChangeAspect="1"/>
          </p:cNvPicPr>
          <p:nvPr/>
        </p:nvPicPr>
        <p:blipFill rotWithShape="1">
          <a:blip r:embed="rId9"/>
          <a:srcRect l="1424" t="12712" r="2025"/>
          <a:stretch/>
        </p:blipFill>
        <p:spPr>
          <a:xfrm>
            <a:off x="824884" y="6056825"/>
            <a:ext cx="5448527" cy="801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755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297" y="101482"/>
            <a:ext cx="8691155" cy="6643307"/>
          </a:xfrm>
          <a:prstGeom prst="rect">
            <a:avLst/>
          </a:prstGeom>
        </p:spPr>
      </p:pic>
      <p:sp>
        <p:nvSpPr>
          <p:cNvPr id="5" name="Rectangle 4"/>
          <p:cNvSpPr/>
          <p:nvPr/>
        </p:nvSpPr>
        <p:spPr>
          <a:xfrm>
            <a:off x="9344297" y="1912761"/>
            <a:ext cx="229035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U.S. Has Far Higher </a:t>
            </a:r>
            <a:r>
              <a:rPr kumimoji="0" lang="en-US" sz="2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Covid</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Death Rate Than Other Wealthy Countries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98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sp>
        <p:nvSpPr>
          <p:cNvPr id="4" name="object 4"/>
          <p:cNvSpPr txBox="1">
            <a:spLocks noGrp="1"/>
          </p:cNvSpPr>
          <p:nvPr>
            <p:ph type="title"/>
          </p:nvPr>
        </p:nvSpPr>
        <p:spPr>
          <a:xfrm>
            <a:off x="383031" y="436882"/>
            <a:ext cx="4354195" cy="513715"/>
          </a:xfrm>
          <a:prstGeom prst="rect">
            <a:avLst/>
          </a:prstGeom>
          <a:noFill/>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125" dirty="0">
                <a:solidFill>
                  <a:srgbClr val="FFFFFF"/>
                </a:solidFill>
                <a:latin typeface="Arial"/>
                <a:cs typeface="Arial"/>
              </a:rPr>
              <a:t> </a:t>
            </a:r>
            <a:r>
              <a:rPr sz="3200" b="1" spc="-5" dirty="0">
                <a:solidFill>
                  <a:srgbClr val="FFFFFF"/>
                </a:solidFill>
                <a:latin typeface="Arial"/>
                <a:cs typeface="Arial"/>
              </a:rPr>
              <a:t>Daily</a:t>
            </a:r>
            <a:r>
              <a:rPr sz="3200" b="1" spc="-110" dirty="0">
                <a:solidFill>
                  <a:srgbClr val="FFFFFF"/>
                </a:solidFill>
                <a:latin typeface="Arial"/>
                <a:cs typeface="Arial"/>
              </a:rPr>
              <a:t> </a:t>
            </a:r>
            <a:r>
              <a:rPr sz="3200" b="1" spc="-10" dirty="0">
                <a:solidFill>
                  <a:srgbClr val="FFFFFF"/>
                </a:solidFill>
                <a:latin typeface="Arial"/>
                <a:cs typeface="Arial"/>
              </a:rPr>
              <a:t>Incidence</a:t>
            </a:r>
            <a:endParaRPr sz="3200" dirty="0">
              <a:latin typeface="Arial"/>
              <a:cs typeface="Arial"/>
            </a:endParaRPr>
          </a:p>
        </p:txBody>
      </p:sp>
      <p:sp>
        <p:nvSpPr>
          <p:cNvPr id="5" name="object 5"/>
          <p:cNvSpPr txBox="1"/>
          <p:nvPr/>
        </p:nvSpPr>
        <p:spPr>
          <a:xfrm>
            <a:off x="203682" y="1431081"/>
            <a:ext cx="202311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A53"/>
                </a:solidFill>
                <a:latin typeface="Arial"/>
                <a:cs typeface="Arial"/>
              </a:rPr>
              <a:t>IDPH</a:t>
            </a:r>
            <a:r>
              <a:rPr sz="1400" spc="-65" dirty="0">
                <a:solidFill>
                  <a:srgbClr val="444A53"/>
                </a:solidFill>
                <a:latin typeface="Arial"/>
                <a:cs typeface="Arial"/>
              </a:rPr>
              <a:t> </a:t>
            </a:r>
            <a:r>
              <a:rPr sz="1400" spc="-5" dirty="0">
                <a:solidFill>
                  <a:srgbClr val="444A53"/>
                </a:solidFill>
                <a:latin typeface="Arial"/>
                <a:cs typeface="Arial"/>
              </a:rPr>
              <a:t>daily</a:t>
            </a:r>
            <a:r>
              <a:rPr sz="1400" spc="-85" dirty="0">
                <a:solidFill>
                  <a:srgbClr val="444A53"/>
                </a:solidFill>
                <a:latin typeface="Arial"/>
                <a:cs typeface="Arial"/>
              </a:rPr>
              <a:t> </a:t>
            </a:r>
            <a:r>
              <a:rPr sz="1400" dirty="0">
                <a:solidFill>
                  <a:srgbClr val="444A53"/>
                </a:solidFill>
                <a:latin typeface="Arial"/>
                <a:cs typeface="Arial"/>
              </a:rPr>
              <a:t>data</a:t>
            </a:r>
            <a:r>
              <a:rPr sz="1400" spc="-65" dirty="0">
                <a:solidFill>
                  <a:srgbClr val="444A53"/>
                </a:solidFill>
                <a:latin typeface="Arial"/>
                <a:cs typeface="Arial"/>
              </a:rPr>
              <a:t> </a:t>
            </a:r>
            <a:r>
              <a:rPr sz="1400" spc="-5" dirty="0">
                <a:solidFill>
                  <a:srgbClr val="444A53"/>
                </a:solidFill>
                <a:latin typeface="Arial"/>
                <a:cs typeface="Arial"/>
              </a:rPr>
              <a:t>summary</a:t>
            </a:r>
            <a:endParaRPr sz="1400">
              <a:latin typeface="Arial"/>
              <a:cs typeface="Arial"/>
            </a:endParaRPr>
          </a:p>
        </p:txBody>
      </p:sp>
      <p:sp>
        <p:nvSpPr>
          <p:cNvPr id="8" name="object 8"/>
          <p:cNvSpPr txBox="1"/>
          <p:nvPr/>
        </p:nvSpPr>
        <p:spPr>
          <a:xfrm>
            <a:off x="11492155" y="653038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D7D7D"/>
                </a:solidFill>
                <a:latin typeface="Arial"/>
                <a:cs typeface="Arial"/>
              </a:rPr>
              <a:t>12</a:t>
            </a:fld>
            <a:endParaRPr sz="1000">
              <a:latin typeface="Arial"/>
              <a:cs typeface="Arial"/>
            </a:endParaRPr>
          </a:p>
        </p:txBody>
      </p:sp>
      <p:pic>
        <p:nvPicPr>
          <p:cNvPr id="7" name="Picture 6"/>
          <p:cNvPicPr>
            <a:picLocks noChangeAspect="1"/>
          </p:cNvPicPr>
          <p:nvPr/>
        </p:nvPicPr>
        <p:blipFill rotWithShape="1">
          <a:blip r:embed="rId3"/>
          <a:srcRect l="8939" t="6826" r="3464"/>
          <a:stretch/>
        </p:blipFill>
        <p:spPr>
          <a:xfrm>
            <a:off x="914401" y="1694721"/>
            <a:ext cx="10577754" cy="5067002"/>
          </a:xfrm>
          <a:prstGeom prst="rect">
            <a:avLst/>
          </a:prstGeom>
        </p:spPr>
      </p:pic>
      <p:pic>
        <p:nvPicPr>
          <p:cNvPr id="6" name="object 6"/>
          <p:cNvPicPr/>
          <p:nvPr/>
        </p:nvPicPr>
        <p:blipFill>
          <a:blip r:embed="rId4" cstate="print"/>
          <a:stretch>
            <a:fillRect/>
          </a:stretch>
        </p:blipFill>
        <p:spPr>
          <a:xfrm>
            <a:off x="9520427" y="6475475"/>
            <a:ext cx="1609343" cy="225551"/>
          </a:xfrm>
          <a:prstGeom prst="rect">
            <a:avLst/>
          </a:prstGeom>
        </p:spPr>
      </p:pic>
    </p:spTree>
    <p:extLst>
      <p:ext uri="{BB962C8B-B14F-4D97-AF65-F5344CB8AC3E}">
        <p14:creationId xmlns:p14="http://schemas.microsoft.com/office/powerpoint/2010/main" val="3036952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0"/>
            <a:ext cx="2743200" cy="1815882"/>
          </a:xfrm>
          <a:prstGeom prst="rect">
            <a:avLst/>
          </a:prstGeom>
        </p:spPr>
        <p:txBody>
          <a:bodyPr wrap="square">
            <a:spAutoFit/>
          </a:bodyPr>
          <a:lstStyle/>
          <a:p>
            <a:pPr algn="ctr"/>
            <a:r>
              <a:rPr lang="en-US" sz="2800" dirty="0"/>
              <a:t>Illinois Hospitalizations By Time through 2/9/2022</a:t>
            </a:r>
          </a:p>
        </p:txBody>
      </p:sp>
      <p:sp>
        <p:nvSpPr>
          <p:cNvPr id="5" name="TextBox 4"/>
          <p:cNvSpPr txBox="1"/>
          <p:nvPr/>
        </p:nvSpPr>
        <p:spPr>
          <a:xfrm>
            <a:off x="951345" y="6271491"/>
            <a:ext cx="10871200" cy="523220"/>
          </a:xfrm>
          <a:prstGeom prst="rect">
            <a:avLst/>
          </a:prstGeom>
          <a:noFill/>
        </p:spPr>
        <p:txBody>
          <a:bodyPr wrap="square" rtlCol="0">
            <a:spAutoFit/>
          </a:bodyPr>
          <a:lstStyle/>
          <a:p>
            <a:r>
              <a:rPr lang="en-US" sz="1400" dirty="0"/>
              <a:t>Sources: </a:t>
            </a:r>
            <a:r>
              <a:rPr lang="en-US" sz="1400" u="sng" dirty="0">
                <a:hlinkClick r:id="rId2"/>
              </a:rPr>
              <a:t>U.S. Department of Health and Human Services</a:t>
            </a:r>
            <a:r>
              <a:rPr lang="en-US" sz="1400" dirty="0"/>
              <a:t> (daily confirmed and suspected Covid-19 hospital admissions); Census Bureau (population data). Data prior to October 2020 was unreliable. Data reported in the most recent seven days may be incomplete.</a:t>
            </a:r>
          </a:p>
        </p:txBody>
      </p:sp>
      <p:pic>
        <p:nvPicPr>
          <p:cNvPr id="7" name="Picture 6"/>
          <p:cNvPicPr>
            <a:picLocks noChangeAspect="1"/>
          </p:cNvPicPr>
          <p:nvPr/>
        </p:nvPicPr>
        <p:blipFill rotWithShape="1">
          <a:blip r:embed="rId3"/>
          <a:srcRect l="1506" r="6672"/>
          <a:stretch/>
        </p:blipFill>
        <p:spPr>
          <a:xfrm>
            <a:off x="3200400" y="776520"/>
            <a:ext cx="8390081" cy="5126723"/>
          </a:xfrm>
          <a:prstGeom prst="rect">
            <a:avLst/>
          </a:prstGeom>
        </p:spPr>
      </p:pic>
    </p:spTree>
    <p:extLst>
      <p:ext uri="{BB962C8B-B14F-4D97-AF65-F5344CB8AC3E}">
        <p14:creationId xmlns:p14="http://schemas.microsoft.com/office/powerpoint/2010/main" val="677471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sp>
        <p:nvSpPr>
          <p:cNvPr id="5" name="object 5"/>
          <p:cNvSpPr txBox="1">
            <a:spLocks noGrp="1"/>
          </p:cNvSpPr>
          <p:nvPr>
            <p:ph type="title"/>
          </p:nvPr>
        </p:nvSpPr>
        <p:spPr>
          <a:xfrm>
            <a:off x="383031" y="436882"/>
            <a:ext cx="3996054"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125" dirty="0">
                <a:solidFill>
                  <a:srgbClr val="FFFFFF"/>
                </a:solidFill>
                <a:latin typeface="Arial"/>
                <a:cs typeface="Arial"/>
              </a:rPr>
              <a:t> </a:t>
            </a:r>
            <a:r>
              <a:rPr sz="3200" b="1" spc="-5" dirty="0">
                <a:solidFill>
                  <a:srgbClr val="FFFFFF"/>
                </a:solidFill>
                <a:latin typeface="Arial"/>
                <a:cs typeface="Arial"/>
              </a:rPr>
              <a:t>Covid</a:t>
            </a:r>
            <a:r>
              <a:rPr sz="3200" b="1" spc="-135" dirty="0">
                <a:solidFill>
                  <a:srgbClr val="FFFFFF"/>
                </a:solidFill>
                <a:latin typeface="Arial"/>
                <a:cs typeface="Arial"/>
              </a:rPr>
              <a:t> </a:t>
            </a:r>
            <a:r>
              <a:rPr sz="3200" b="1" spc="-5" dirty="0">
                <a:solidFill>
                  <a:srgbClr val="FFFFFF"/>
                </a:solidFill>
                <a:latin typeface="Arial"/>
                <a:cs typeface="Arial"/>
              </a:rPr>
              <a:t>Deaths</a:t>
            </a:r>
            <a:endParaRPr sz="3200">
              <a:latin typeface="Arial"/>
              <a:cs typeface="Arial"/>
            </a:endParaRPr>
          </a:p>
        </p:txBody>
      </p:sp>
      <p:sp>
        <p:nvSpPr>
          <p:cNvPr id="6" name="object 6"/>
          <p:cNvSpPr txBox="1"/>
          <p:nvPr/>
        </p:nvSpPr>
        <p:spPr>
          <a:xfrm>
            <a:off x="413461" y="1431081"/>
            <a:ext cx="202311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A53"/>
                </a:solidFill>
                <a:latin typeface="Arial"/>
                <a:cs typeface="Arial"/>
              </a:rPr>
              <a:t>IDPH</a:t>
            </a:r>
            <a:r>
              <a:rPr sz="1400" spc="-65" dirty="0">
                <a:solidFill>
                  <a:srgbClr val="444A53"/>
                </a:solidFill>
                <a:latin typeface="Arial"/>
                <a:cs typeface="Arial"/>
              </a:rPr>
              <a:t> </a:t>
            </a:r>
            <a:r>
              <a:rPr sz="1400" spc="-5" dirty="0">
                <a:solidFill>
                  <a:srgbClr val="444A53"/>
                </a:solidFill>
                <a:latin typeface="Arial"/>
                <a:cs typeface="Arial"/>
              </a:rPr>
              <a:t>daily</a:t>
            </a:r>
            <a:r>
              <a:rPr sz="1400" spc="-85" dirty="0">
                <a:solidFill>
                  <a:srgbClr val="444A53"/>
                </a:solidFill>
                <a:latin typeface="Arial"/>
                <a:cs typeface="Arial"/>
              </a:rPr>
              <a:t> </a:t>
            </a:r>
            <a:r>
              <a:rPr sz="1400" dirty="0">
                <a:solidFill>
                  <a:srgbClr val="444A53"/>
                </a:solidFill>
                <a:latin typeface="Arial"/>
                <a:cs typeface="Arial"/>
              </a:rPr>
              <a:t>data</a:t>
            </a:r>
            <a:r>
              <a:rPr sz="1400" spc="-65" dirty="0">
                <a:solidFill>
                  <a:srgbClr val="444A53"/>
                </a:solidFill>
                <a:latin typeface="Arial"/>
                <a:cs typeface="Arial"/>
              </a:rPr>
              <a:t> </a:t>
            </a:r>
            <a:r>
              <a:rPr sz="1400" spc="-5" dirty="0">
                <a:solidFill>
                  <a:srgbClr val="444A53"/>
                </a:solidFill>
                <a:latin typeface="Arial"/>
                <a:cs typeface="Arial"/>
              </a:rPr>
              <a:t>summary</a:t>
            </a:r>
            <a:endParaRPr sz="1400">
              <a:latin typeface="Arial"/>
              <a:cs typeface="Arial"/>
            </a:endParaRPr>
          </a:p>
        </p:txBody>
      </p:sp>
      <p:sp>
        <p:nvSpPr>
          <p:cNvPr id="8" name="object 8"/>
          <p:cNvSpPr txBox="1"/>
          <p:nvPr/>
        </p:nvSpPr>
        <p:spPr>
          <a:xfrm>
            <a:off x="11492155" y="653038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D7D7D"/>
                </a:solidFill>
                <a:latin typeface="Arial"/>
                <a:cs typeface="Arial"/>
              </a:rPr>
              <a:t>14</a:t>
            </a:fld>
            <a:endParaRPr sz="1000">
              <a:latin typeface="Arial"/>
              <a:cs typeface="Arial"/>
            </a:endParaRPr>
          </a:p>
        </p:txBody>
      </p:sp>
      <p:pic>
        <p:nvPicPr>
          <p:cNvPr id="9" name="Picture 8"/>
          <p:cNvPicPr>
            <a:picLocks noChangeAspect="1"/>
          </p:cNvPicPr>
          <p:nvPr/>
        </p:nvPicPr>
        <p:blipFill rotWithShape="1">
          <a:blip r:embed="rId3"/>
          <a:srcRect l="5555" t="3623" r="1913"/>
          <a:stretch/>
        </p:blipFill>
        <p:spPr>
          <a:xfrm>
            <a:off x="1314615" y="1670476"/>
            <a:ext cx="9906000" cy="5118252"/>
          </a:xfrm>
          <a:prstGeom prst="rect">
            <a:avLst/>
          </a:prstGeom>
        </p:spPr>
      </p:pic>
      <p:pic>
        <p:nvPicPr>
          <p:cNvPr id="4" name="object 4"/>
          <p:cNvPicPr/>
          <p:nvPr/>
        </p:nvPicPr>
        <p:blipFill>
          <a:blip r:embed="rId4" cstate="print"/>
          <a:stretch>
            <a:fillRect/>
          </a:stretch>
        </p:blipFill>
        <p:spPr>
          <a:xfrm>
            <a:off x="9687141" y="6486526"/>
            <a:ext cx="1606283" cy="228599"/>
          </a:xfrm>
          <a:prstGeom prst="rect">
            <a:avLst/>
          </a:prstGeom>
        </p:spPr>
      </p:pic>
    </p:spTree>
    <p:extLst>
      <p:ext uri="{BB962C8B-B14F-4D97-AF65-F5344CB8AC3E}">
        <p14:creationId xmlns:p14="http://schemas.microsoft.com/office/powerpoint/2010/main" val="131709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199" y="1146258"/>
            <a:ext cx="2350169" cy="1477328"/>
          </a:xfrm>
          <a:noFill/>
        </p:spPr>
        <p:txBody>
          <a:bodyPr/>
          <a:lstStyle/>
          <a:p>
            <a:pPr algn="ctr"/>
            <a:r>
              <a:rPr lang="en-US" sz="3200" dirty="0" smtClean="0"/>
              <a:t>Illinois Hot Spots</a:t>
            </a:r>
          </a:p>
          <a:p>
            <a:pPr algn="ctr"/>
            <a:r>
              <a:rPr lang="en-US" sz="3200" dirty="0" smtClean="0"/>
              <a:t>2/9/2022 </a:t>
            </a:r>
            <a:endParaRPr lang="en-US" sz="3200" dirty="0"/>
          </a:p>
        </p:txBody>
      </p:sp>
      <p:pic>
        <p:nvPicPr>
          <p:cNvPr id="2" name="Picture 1"/>
          <p:cNvPicPr>
            <a:picLocks noChangeAspect="1"/>
          </p:cNvPicPr>
          <p:nvPr/>
        </p:nvPicPr>
        <p:blipFill rotWithShape="1">
          <a:blip r:embed="rId2"/>
          <a:srcRect r="13169"/>
          <a:stretch/>
        </p:blipFill>
        <p:spPr>
          <a:xfrm>
            <a:off x="3810000" y="152400"/>
            <a:ext cx="7840579" cy="6477000"/>
          </a:xfrm>
          <a:prstGeom prst="rect">
            <a:avLst/>
          </a:prstGeom>
        </p:spPr>
      </p:pic>
    </p:spTree>
    <p:extLst>
      <p:ext uri="{BB962C8B-B14F-4D97-AF65-F5344CB8AC3E}">
        <p14:creationId xmlns:p14="http://schemas.microsoft.com/office/powerpoint/2010/main" val="353701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txBox="1">
            <a:spLocks noGrp="1"/>
          </p:cNvSpPr>
          <p:nvPr>
            <p:ph type="title"/>
          </p:nvPr>
        </p:nvSpPr>
        <p:spPr>
          <a:xfrm>
            <a:off x="242442" y="1713430"/>
            <a:ext cx="3002979" cy="2474395"/>
          </a:xfrm>
          <a:prstGeom prst="rect">
            <a:avLst/>
          </a:prstGeom>
          <a:noFill/>
        </p:spPr>
        <p:txBody>
          <a:bodyPr vert="horz" wrap="square" lIns="0" tIns="12065" rIns="0" bIns="0" rtlCol="0">
            <a:spAutoFit/>
          </a:bodyPr>
          <a:lstStyle/>
          <a:p>
            <a:pPr marL="12700">
              <a:lnSpc>
                <a:spcPct val="100000"/>
              </a:lnSpc>
              <a:spcBef>
                <a:spcPts val="95"/>
              </a:spcBef>
              <a:tabLst>
                <a:tab pos="6302375" algn="l"/>
              </a:tabLst>
            </a:pPr>
            <a:r>
              <a:rPr sz="4000" b="1" dirty="0">
                <a:latin typeface="+mn-lt"/>
                <a:cs typeface="Arial"/>
              </a:rPr>
              <a:t>I</a:t>
            </a:r>
            <a:r>
              <a:rPr sz="4000" b="1" spc="-10" dirty="0">
                <a:latin typeface="+mn-lt"/>
                <a:cs typeface="Arial"/>
              </a:rPr>
              <a:t>DP</a:t>
            </a:r>
            <a:r>
              <a:rPr sz="4000" b="1" spc="-5" dirty="0">
                <a:latin typeface="+mn-lt"/>
                <a:cs typeface="Arial"/>
              </a:rPr>
              <a:t>H</a:t>
            </a:r>
            <a:r>
              <a:rPr sz="4000" b="1" spc="-25" dirty="0">
                <a:latin typeface="+mn-lt"/>
                <a:cs typeface="Arial"/>
              </a:rPr>
              <a:t> </a:t>
            </a:r>
            <a:r>
              <a:rPr sz="4000" b="1" spc="-204" dirty="0">
                <a:latin typeface="+mn-lt"/>
                <a:cs typeface="Arial"/>
              </a:rPr>
              <a:t>Coun</a:t>
            </a:r>
            <a:r>
              <a:rPr sz="4000" b="1" spc="-200" dirty="0">
                <a:latin typeface="+mn-lt"/>
                <a:cs typeface="Arial"/>
              </a:rPr>
              <a:t>t</a:t>
            </a:r>
            <a:r>
              <a:rPr sz="4000" b="1" spc="-5" dirty="0">
                <a:latin typeface="+mn-lt"/>
                <a:cs typeface="Arial"/>
              </a:rPr>
              <a:t>y</a:t>
            </a:r>
            <a:r>
              <a:rPr sz="4000" b="1" spc="-160" dirty="0">
                <a:latin typeface="+mn-lt"/>
                <a:cs typeface="Arial"/>
              </a:rPr>
              <a:t> </a:t>
            </a:r>
            <a:r>
              <a:rPr sz="4000" b="1" spc="-155" dirty="0">
                <a:latin typeface="+mn-lt"/>
                <a:cs typeface="Arial"/>
              </a:rPr>
              <a:t>Leve</a:t>
            </a:r>
            <a:r>
              <a:rPr sz="4000" b="1" spc="-5" dirty="0">
                <a:latin typeface="+mn-lt"/>
                <a:cs typeface="Arial"/>
              </a:rPr>
              <a:t>l</a:t>
            </a:r>
            <a:r>
              <a:rPr sz="4000" b="1" spc="-105" dirty="0">
                <a:latin typeface="+mn-lt"/>
                <a:cs typeface="Arial"/>
              </a:rPr>
              <a:t> </a:t>
            </a:r>
            <a:r>
              <a:rPr sz="4000" b="1" spc="-15" dirty="0" smtClean="0">
                <a:latin typeface="+mn-lt"/>
                <a:cs typeface="Arial"/>
              </a:rPr>
              <a:t>C</a:t>
            </a:r>
            <a:r>
              <a:rPr sz="4000" b="1" spc="-5" dirty="0" smtClean="0">
                <a:latin typeface="+mn-lt"/>
                <a:cs typeface="Arial"/>
              </a:rPr>
              <a:t>OVID-</a:t>
            </a:r>
            <a:r>
              <a:rPr sz="4000" b="1" spc="-10" dirty="0" smtClean="0">
                <a:latin typeface="+mn-lt"/>
                <a:cs typeface="Arial"/>
              </a:rPr>
              <a:t>1</a:t>
            </a:r>
            <a:r>
              <a:rPr sz="4000" b="1" spc="-5" dirty="0" smtClean="0">
                <a:latin typeface="+mn-lt"/>
                <a:cs typeface="Arial"/>
              </a:rPr>
              <a:t>9</a:t>
            </a:r>
            <a:r>
              <a:rPr lang="en-US" sz="4000" b="1" spc="-5" dirty="0" smtClean="0">
                <a:latin typeface="+mn-lt"/>
                <a:cs typeface="Arial"/>
              </a:rPr>
              <a:t> </a:t>
            </a:r>
            <a:r>
              <a:rPr lang="en-US" sz="4000" b="1" spc="-5" dirty="0" smtClean="0">
                <a:latin typeface="+mn-lt"/>
              </a:rPr>
              <a:t>Risk Metrics</a:t>
            </a:r>
            <a:endParaRPr sz="4000" dirty="0">
              <a:latin typeface="+mn-lt"/>
              <a:cs typeface="Arial"/>
            </a:endParaRPr>
          </a:p>
        </p:txBody>
      </p:sp>
      <p:sp>
        <p:nvSpPr>
          <p:cNvPr id="9" name="object 9"/>
          <p:cNvSpPr txBox="1">
            <a:spLocks noGrp="1"/>
          </p:cNvSpPr>
          <p:nvPr>
            <p:ph sz="half" idx="4294967295"/>
          </p:nvPr>
        </p:nvSpPr>
        <p:spPr>
          <a:xfrm>
            <a:off x="7848600" y="1439027"/>
            <a:ext cx="4239486" cy="3924472"/>
          </a:xfrm>
          <a:prstGeom prst="rect">
            <a:avLst/>
          </a:prstGeom>
        </p:spPr>
        <p:txBody>
          <a:bodyPr vert="horz" wrap="square" lIns="0" tIns="9525" rIns="0" bIns="0" rtlCol="0">
            <a:spAutoFit/>
          </a:bodyPr>
          <a:lstStyle/>
          <a:p>
            <a:pPr marL="12700" marR="800100">
              <a:lnSpc>
                <a:spcPct val="100800"/>
              </a:lnSpc>
              <a:spcBef>
                <a:spcPts val="75"/>
              </a:spcBef>
            </a:pPr>
            <a:r>
              <a:rPr lang="en-US" sz="2800" b="1" spc="-35" dirty="0"/>
              <a:t>Week 51: </a:t>
            </a:r>
            <a:r>
              <a:rPr lang="en-US" sz="2800" b="1" spc="-35" dirty="0" smtClean="0"/>
              <a:t>1/23/2022 </a:t>
            </a:r>
            <a:r>
              <a:rPr lang="en-US" sz="2800" b="1" spc="-35" dirty="0"/>
              <a:t>Through </a:t>
            </a:r>
            <a:r>
              <a:rPr lang="en-US" sz="2800" b="1" spc="-35" dirty="0" smtClean="0"/>
              <a:t>1/29/2022</a:t>
            </a:r>
          </a:p>
          <a:p>
            <a:pPr marL="12700" marR="800100">
              <a:lnSpc>
                <a:spcPct val="100800"/>
              </a:lnSpc>
              <a:spcBef>
                <a:spcPts val="75"/>
              </a:spcBef>
            </a:pPr>
            <a:endParaRPr sz="2800" dirty="0"/>
          </a:p>
          <a:p>
            <a:pPr marL="12700" marR="226060">
              <a:lnSpc>
                <a:spcPct val="100800"/>
              </a:lnSpc>
              <a:spcBef>
                <a:spcPts val="0"/>
              </a:spcBef>
              <a:tabLst>
                <a:tab pos="1543685" algn="l"/>
                <a:tab pos="2663825" algn="l"/>
              </a:tabLst>
            </a:pPr>
            <a:r>
              <a:rPr sz="2400" b="0" spc="-5" dirty="0">
                <a:solidFill>
                  <a:srgbClr val="004790"/>
                </a:solidFill>
                <a:latin typeface="Arial"/>
                <a:cs typeface="Arial"/>
              </a:rPr>
              <a:t>Blue indicates </a:t>
            </a:r>
            <a:r>
              <a:rPr sz="2400" b="0" spc="-5" dirty="0" smtClean="0">
                <a:solidFill>
                  <a:srgbClr val="004790"/>
                </a:solidFill>
                <a:latin typeface="Arial"/>
                <a:cs typeface="Arial"/>
              </a:rPr>
              <a:t>that</a:t>
            </a:r>
            <a:r>
              <a:rPr lang="en-US" sz="2400" b="0" spc="-5" dirty="0" smtClean="0">
                <a:solidFill>
                  <a:srgbClr val="004790"/>
                </a:solidFill>
                <a:latin typeface="Arial"/>
                <a:cs typeface="Arial"/>
              </a:rPr>
              <a:t> </a:t>
            </a:r>
            <a:r>
              <a:rPr sz="2400" b="0" spc="-5" dirty="0" smtClean="0">
                <a:solidFill>
                  <a:srgbClr val="004790"/>
                </a:solidFill>
                <a:latin typeface="Arial"/>
                <a:cs typeface="Arial"/>
              </a:rPr>
              <a:t>the </a:t>
            </a:r>
            <a:r>
              <a:rPr sz="2400" b="0" dirty="0" smtClean="0">
                <a:solidFill>
                  <a:srgbClr val="004790"/>
                </a:solidFill>
                <a:latin typeface="Arial"/>
                <a:cs typeface="Arial"/>
              </a:rPr>
              <a:t> </a:t>
            </a:r>
            <a:r>
              <a:rPr sz="2400" b="0" dirty="0">
                <a:solidFill>
                  <a:srgbClr val="004790"/>
                </a:solidFill>
                <a:latin typeface="Arial"/>
                <a:cs typeface="Arial"/>
              </a:rPr>
              <a:t>county </a:t>
            </a:r>
            <a:r>
              <a:rPr sz="2400" b="0" spc="-15" dirty="0" smtClean="0">
                <a:solidFill>
                  <a:srgbClr val="004790"/>
                </a:solidFill>
                <a:latin typeface="Arial"/>
                <a:cs typeface="Arial"/>
              </a:rPr>
              <a:t>is</a:t>
            </a:r>
            <a:r>
              <a:rPr lang="en-US" sz="2400" b="0" spc="-15" dirty="0" smtClean="0">
                <a:solidFill>
                  <a:srgbClr val="004790"/>
                </a:solidFill>
                <a:latin typeface="Arial"/>
                <a:cs typeface="Arial"/>
              </a:rPr>
              <a:t> </a:t>
            </a:r>
            <a:r>
              <a:rPr sz="2400" b="0" spc="-10" dirty="0" smtClean="0">
                <a:solidFill>
                  <a:srgbClr val="004790"/>
                </a:solidFill>
                <a:latin typeface="Arial"/>
                <a:cs typeface="Arial"/>
              </a:rPr>
              <a:t>experiencing </a:t>
            </a:r>
            <a:r>
              <a:rPr sz="2400" b="0" spc="-655" dirty="0" smtClean="0">
                <a:solidFill>
                  <a:srgbClr val="004790"/>
                </a:solidFill>
                <a:latin typeface="Arial"/>
                <a:cs typeface="Arial"/>
              </a:rPr>
              <a:t> </a:t>
            </a:r>
            <a:r>
              <a:rPr sz="2400" b="0" spc="-5" dirty="0">
                <a:solidFill>
                  <a:srgbClr val="004790"/>
                </a:solidFill>
                <a:latin typeface="Arial"/>
                <a:cs typeface="Arial"/>
              </a:rPr>
              <a:t>overall</a:t>
            </a:r>
            <a:r>
              <a:rPr sz="2400" b="0" spc="-30" dirty="0">
                <a:solidFill>
                  <a:srgbClr val="004790"/>
                </a:solidFill>
                <a:latin typeface="Arial"/>
                <a:cs typeface="Arial"/>
              </a:rPr>
              <a:t> </a:t>
            </a:r>
            <a:r>
              <a:rPr sz="2400" b="0" spc="-5" dirty="0">
                <a:solidFill>
                  <a:srgbClr val="004790"/>
                </a:solidFill>
                <a:latin typeface="Arial"/>
                <a:cs typeface="Arial"/>
              </a:rPr>
              <a:t>stable</a:t>
            </a:r>
            <a:r>
              <a:rPr sz="2400" b="0" spc="-65" dirty="0">
                <a:solidFill>
                  <a:srgbClr val="004790"/>
                </a:solidFill>
                <a:latin typeface="Arial"/>
                <a:cs typeface="Arial"/>
              </a:rPr>
              <a:t> </a:t>
            </a:r>
            <a:r>
              <a:rPr sz="2400" b="0" spc="-5" dirty="0">
                <a:solidFill>
                  <a:srgbClr val="004790"/>
                </a:solidFill>
                <a:latin typeface="Arial"/>
                <a:cs typeface="Arial"/>
              </a:rPr>
              <a:t>COVID-19 </a:t>
            </a:r>
            <a:r>
              <a:rPr sz="2400" b="0" spc="-650" dirty="0">
                <a:solidFill>
                  <a:srgbClr val="004790"/>
                </a:solidFill>
                <a:latin typeface="Arial"/>
                <a:cs typeface="Arial"/>
              </a:rPr>
              <a:t> </a:t>
            </a:r>
            <a:r>
              <a:rPr sz="2400" b="0" spc="-5" dirty="0">
                <a:solidFill>
                  <a:srgbClr val="004790"/>
                </a:solidFill>
                <a:latin typeface="Arial"/>
                <a:cs typeface="Arial"/>
              </a:rPr>
              <a:t>metrics.</a:t>
            </a:r>
            <a:endParaRPr sz="2400" dirty="0">
              <a:latin typeface="Arial"/>
              <a:cs typeface="Arial"/>
            </a:endParaRPr>
          </a:p>
          <a:p>
            <a:pPr>
              <a:lnSpc>
                <a:spcPct val="100000"/>
              </a:lnSpc>
              <a:spcBef>
                <a:spcPts val="0"/>
              </a:spcBef>
            </a:pPr>
            <a:endParaRPr sz="2400" dirty="0">
              <a:latin typeface="Arial"/>
              <a:cs typeface="Arial"/>
            </a:endParaRPr>
          </a:p>
          <a:p>
            <a:pPr marL="68580" marR="5080">
              <a:lnSpc>
                <a:spcPct val="100000"/>
              </a:lnSpc>
              <a:spcBef>
                <a:spcPts val="0"/>
              </a:spcBef>
              <a:tabLst>
                <a:tab pos="1556385" algn="l"/>
                <a:tab pos="1825625" algn="l"/>
                <a:tab pos="2534285" algn="l"/>
              </a:tabLst>
            </a:pPr>
            <a:r>
              <a:rPr sz="2400" b="0" spc="-5" dirty="0">
                <a:solidFill>
                  <a:srgbClr val="F79949"/>
                </a:solidFill>
                <a:latin typeface="Arial"/>
                <a:cs typeface="Arial"/>
              </a:rPr>
              <a:t>Orange</a:t>
            </a:r>
            <a:r>
              <a:rPr sz="2400" b="0" spc="-30" dirty="0">
                <a:solidFill>
                  <a:srgbClr val="F79949"/>
                </a:solidFill>
                <a:latin typeface="Arial"/>
                <a:cs typeface="Arial"/>
              </a:rPr>
              <a:t> </a:t>
            </a:r>
            <a:r>
              <a:rPr sz="2400" b="0" spc="-5" dirty="0" smtClean="0">
                <a:solidFill>
                  <a:srgbClr val="F79949"/>
                </a:solidFill>
                <a:latin typeface="Arial"/>
                <a:cs typeface="Arial"/>
              </a:rPr>
              <a:t>indicates</a:t>
            </a:r>
            <a:r>
              <a:rPr lang="en-US" sz="2400" b="0" spc="-5" dirty="0" smtClean="0">
                <a:solidFill>
                  <a:srgbClr val="F79949"/>
                </a:solidFill>
                <a:latin typeface="Arial"/>
                <a:cs typeface="Arial"/>
              </a:rPr>
              <a:t> </a:t>
            </a:r>
            <a:r>
              <a:rPr sz="2400" b="0" spc="-5" dirty="0" smtClean="0">
                <a:solidFill>
                  <a:srgbClr val="F79949"/>
                </a:solidFill>
                <a:latin typeface="Arial"/>
                <a:cs typeface="Arial"/>
              </a:rPr>
              <a:t>there </a:t>
            </a:r>
            <a:r>
              <a:rPr sz="2400" b="0" dirty="0" smtClean="0">
                <a:solidFill>
                  <a:srgbClr val="F79949"/>
                </a:solidFill>
                <a:latin typeface="Arial"/>
                <a:cs typeface="Arial"/>
              </a:rPr>
              <a:t> </a:t>
            </a:r>
            <a:r>
              <a:rPr sz="2400" b="0" spc="-5" dirty="0">
                <a:solidFill>
                  <a:srgbClr val="F79949"/>
                </a:solidFill>
                <a:latin typeface="Arial"/>
                <a:cs typeface="Arial"/>
              </a:rPr>
              <a:t>are</a:t>
            </a:r>
            <a:r>
              <a:rPr sz="2400" b="0" spc="-20" dirty="0">
                <a:solidFill>
                  <a:srgbClr val="F79949"/>
                </a:solidFill>
                <a:latin typeface="Arial"/>
                <a:cs typeface="Arial"/>
              </a:rPr>
              <a:t> </a:t>
            </a:r>
            <a:r>
              <a:rPr sz="2400" b="0" spc="-5" dirty="0" smtClean="0">
                <a:solidFill>
                  <a:srgbClr val="F79949"/>
                </a:solidFill>
                <a:latin typeface="Arial"/>
                <a:cs typeface="Arial"/>
              </a:rPr>
              <a:t>warning</a:t>
            </a:r>
            <a:r>
              <a:rPr lang="en-US" sz="2400" b="0" spc="-5" dirty="0" smtClean="0">
                <a:solidFill>
                  <a:srgbClr val="F79949"/>
                </a:solidFill>
                <a:latin typeface="Arial"/>
                <a:cs typeface="Arial"/>
              </a:rPr>
              <a:t> </a:t>
            </a:r>
            <a:r>
              <a:rPr sz="2400" b="0" spc="-5" dirty="0" smtClean="0">
                <a:solidFill>
                  <a:srgbClr val="F79949"/>
                </a:solidFill>
                <a:latin typeface="Arial"/>
                <a:cs typeface="Arial"/>
              </a:rPr>
              <a:t>signs </a:t>
            </a:r>
            <a:r>
              <a:rPr sz="2400" b="0" spc="-5" dirty="0">
                <a:solidFill>
                  <a:srgbClr val="F79949"/>
                </a:solidFill>
                <a:latin typeface="Arial"/>
                <a:cs typeface="Arial"/>
              </a:rPr>
              <a:t>of </a:t>
            </a:r>
            <a:r>
              <a:rPr sz="2400" b="0" dirty="0">
                <a:solidFill>
                  <a:srgbClr val="F79949"/>
                </a:solidFill>
                <a:latin typeface="Arial"/>
                <a:cs typeface="Arial"/>
              </a:rPr>
              <a:t> </a:t>
            </a:r>
            <a:r>
              <a:rPr sz="2400" b="0" spc="-5" dirty="0" smtClean="0">
                <a:solidFill>
                  <a:srgbClr val="F79949"/>
                </a:solidFill>
                <a:latin typeface="Arial"/>
                <a:cs typeface="Arial"/>
              </a:rPr>
              <a:t>increased</a:t>
            </a:r>
            <a:r>
              <a:rPr lang="en-US" sz="2400" b="0" spc="-5" dirty="0" smtClean="0">
                <a:solidFill>
                  <a:srgbClr val="F79949"/>
                </a:solidFill>
                <a:latin typeface="Arial"/>
                <a:cs typeface="Arial"/>
              </a:rPr>
              <a:t> </a:t>
            </a:r>
            <a:r>
              <a:rPr sz="2400" b="0" spc="-5" dirty="0" smtClean="0">
                <a:solidFill>
                  <a:srgbClr val="F79949"/>
                </a:solidFill>
                <a:latin typeface="Arial"/>
                <a:cs typeface="Arial"/>
              </a:rPr>
              <a:t>COVID-19</a:t>
            </a:r>
            <a:r>
              <a:rPr sz="2400" b="0" spc="-125" dirty="0" smtClean="0">
                <a:solidFill>
                  <a:srgbClr val="F79949"/>
                </a:solidFill>
                <a:latin typeface="Arial"/>
                <a:cs typeface="Arial"/>
              </a:rPr>
              <a:t> </a:t>
            </a:r>
            <a:r>
              <a:rPr sz="2400" b="0" spc="-5" dirty="0">
                <a:solidFill>
                  <a:srgbClr val="F79949"/>
                </a:solidFill>
                <a:latin typeface="Arial"/>
                <a:cs typeface="Arial"/>
              </a:rPr>
              <a:t>risk </a:t>
            </a:r>
            <a:r>
              <a:rPr sz="2400" b="0" spc="-650" dirty="0">
                <a:solidFill>
                  <a:srgbClr val="F79949"/>
                </a:solidFill>
                <a:latin typeface="Arial"/>
                <a:cs typeface="Arial"/>
              </a:rPr>
              <a:t> </a:t>
            </a:r>
            <a:r>
              <a:rPr sz="2400" b="0" spc="-5" dirty="0">
                <a:solidFill>
                  <a:srgbClr val="F79949"/>
                </a:solidFill>
                <a:latin typeface="Arial"/>
                <a:cs typeface="Arial"/>
              </a:rPr>
              <a:t>in</a:t>
            </a:r>
            <a:r>
              <a:rPr sz="2400" b="0" spc="-15" dirty="0">
                <a:solidFill>
                  <a:srgbClr val="F79949"/>
                </a:solidFill>
                <a:latin typeface="Arial"/>
                <a:cs typeface="Arial"/>
              </a:rPr>
              <a:t> </a:t>
            </a:r>
            <a:r>
              <a:rPr sz="2400" b="0" spc="-5" dirty="0">
                <a:solidFill>
                  <a:srgbClr val="F79949"/>
                </a:solidFill>
                <a:latin typeface="Arial"/>
                <a:cs typeface="Arial"/>
              </a:rPr>
              <a:t>the</a:t>
            </a:r>
            <a:r>
              <a:rPr sz="2400" b="0" spc="-15" dirty="0">
                <a:solidFill>
                  <a:srgbClr val="F79949"/>
                </a:solidFill>
                <a:latin typeface="Arial"/>
                <a:cs typeface="Arial"/>
              </a:rPr>
              <a:t> </a:t>
            </a:r>
            <a:r>
              <a:rPr sz="2400" b="0" spc="-60" dirty="0">
                <a:solidFill>
                  <a:srgbClr val="F79949"/>
                </a:solidFill>
                <a:latin typeface="Arial"/>
                <a:cs typeface="Arial"/>
              </a:rPr>
              <a:t>county.</a:t>
            </a:r>
          </a:p>
        </p:txBody>
      </p:sp>
      <p:sp>
        <p:nvSpPr>
          <p:cNvPr id="14" name="object 14"/>
          <p:cNvSpPr txBox="1"/>
          <p:nvPr/>
        </p:nvSpPr>
        <p:spPr>
          <a:xfrm>
            <a:off x="11306047" y="6437227"/>
            <a:ext cx="175260" cy="196215"/>
          </a:xfrm>
          <a:prstGeom prst="rect">
            <a:avLst/>
          </a:prstGeom>
        </p:spPr>
        <p:txBody>
          <a:bodyPr vert="horz" wrap="square" lIns="0" tIns="0" rIns="0" bIns="0" rtlCol="0">
            <a:spAutoFit/>
          </a:bodyPr>
          <a:lstStyle/>
          <a:p>
            <a:pPr marL="12700">
              <a:lnSpc>
                <a:spcPts val="1425"/>
              </a:lnSpc>
            </a:pPr>
            <a:r>
              <a:rPr sz="1200" spc="-85" dirty="0">
                <a:solidFill>
                  <a:srgbClr val="929499"/>
                </a:solidFill>
                <a:latin typeface="Arial"/>
                <a:cs typeface="Arial"/>
              </a:rPr>
              <a:t>11</a:t>
            </a:r>
            <a:endParaRPr sz="1200">
              <a:latin typeface="Arial"/>
              <a:cs typeface="Arial"/>
            </a:endParaRPr>
          </a:p>
        </p:txBody>
      </p:sp>
      <p:pic>
        <p:nvPicPr>
          <p:cNvPr id="10" name="Picture 9"/>
          <p:cNvPicPr>
            <a:picLocks noChangeAspect="1"/>
          </p:cNvPicPr>
          <p:nvPr/>
        </p:nvPicPr>
        <p:blipFill rotWithShape="1">
          <a:blip r:embed="rId2"/>
          <a:srcRect t="4182"/>
          <a:stretch/>
        </p:blipFill>
        <p:spPr>
          <a:xfrm>
            <a:off x="3657600" y="3464"/>
            <a:ext cx="3886200" cy="675138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21156" y="110261"/>
            <a:ext cx="5435600" cy="1214120"/>
          </a:xfrm>
          <a:prstGeom prst="rect">
            <a:avLst/>
          </a:prstGeom>
        </p:spPr>
        <p:txBody>
          <a:bodyPr vert="horz" wrap="square" lIns="0" tIns="62865" rIns="0" bIns="0" rtlCol="0">
            <a:spAutoFit/>
          </a:bodyPr>
          <a:lstStyle/>
          <a:p>
            <a:pPr marL="12700" marR="5080">
              <a:lnSpc>
                <a:spcPts val="3000"/>
              </a:lnSpc>
              <a:spcBef>
                <a:spcPts val="495"/>
              </a:spcBef>
              <a:tabLst>
                <a:tab pos="4451985" algn="l"/>
              </a:tabLst>
            </a:pPr>
            <a:r>
              <a:rPr spc="-5" dirty="0">
                <a:solidFill>
                  <a:srgbClr val="444A53"/>
                </a:solidFill>
              </a:rPr>
              <a:t>Data</a:t>
            </a:r>
            <a:r>
              <a:rPr spc="-30" dirty="0">
                <a:solidFill>
                  <a:srgbClr val="444A53"/>
                </a:solidFill>
              </a:rPr>
              <a:t> </a:t>
            </a:r>
            <a:r>
              <a:rPr spc="-5" dirty="0">
                <a:solidFill>
                  <a:srgbClr val="444A53"/>
                </a:solidFill>
              </a:rPr>
              <a:t>Update</a:t>
            </a:r>
            <a:r>
              <a:rPr spc="-25" dirty="0">
                <a:solidFill>
                  <a:srgbClr val="444A53"/>
                </a:solidFill>
              </a:rPr>
              <a:t> </a:t>
            </a:r>
            <a:r>
              <a:rPr lang="en-US" b="1" spc="-5" dirty="0" smtClean="0">
                <a:solidFill>
                  <a:srgbClr val="C00000"/>
                </a:solidFill>
                <a:latin typeface="Arial"/>
                <a:cs typeface="Arial"/>
              </a:rPr>
              <a:t>February </a:t>
            </a:r>
            <a:r>
              <a:rPr lang="en-US" b="1" dirty="0">
                <a:solidFill>
                  <a:srgbClr val="C00000"/>
                </a:solidFill>
              </a:rPr>
              <a:t>9</a:t>
            </a:r>
            <a:r>
              <a:rPr b="1" dirty="0" smtClean="0">
                <a:solidFill>
                  <a:srgbClr val="C00000"/>
                </a:solidFill>
                <a:latin typeface="Arial"/>
                <a:cs typeface="Arial"/>
              </a:rPr>
              <a:t>,</a:t>
            </a:r>
            <a:r>
              <a:rPr b="1" spc="-40" dirty="0" smtClean="0">
                <a:solidFill>
                  <a:srgbClr val="C00000"/>
                </a:solidFill>
                <a:latin typeface="Arial"/>
                <a:cs typeface="Arial"/>
              </a:rPr>
              <a:t> </a:t>
            </a:r>
            <a:r>
              <a:rPr b="1" dirty="0" smtClean="0">
                <a:solidFill>
                  <a:srgbClr val="C00000"/>
                </a:solidFill>
                <a:latin typeface="Arial"/>
                <a:cs typeface="Arial"/>
              </a:rPr>
              <a:t>202</a:t>
            </a:r>
            <a:r>
              <a:rPr lang="en-US" b="1" dirty="0" smtClean="0">
                <a:solidFill>
                  <a:srgbClr val="C00000"/>
                </a:solidFill>
                <a:latin typeface="Arial"/>
                <a:cs typeface="Arial"/>
              </a:rPr>
              <a:t>2</a:t>
            </a:r>
            <a:r>
              <a:rPr b="1" dirty="0" smtClean="0">
                <a:solidFill>
                  <a:srgbClr val="C00000"/>
                </a:solidFill>
                <a:latin typeface="Arial"/>
                <a:cs typeface="Arial"/>
              </a:rPr>
              <a:t> </a:t>
            </a:r>
            <a:r>
              <a:rPr b="1" spc="-765" dirty="0" smtClean="0">
                <a:solidFill>
                  <a:srgbClr val="C00000"/>
                </a:solidFill>
                <a:latin typeface="Arial"/>
                <a:cs typeface="Arial"/>
              </a:rPr>
              <a:t> </a:t>
            </a:r>
            <a:r>
              <a:rPr spc="-15" dirty="0">
                <a:solidFill>
                  <a:srgbClr val="444A53"/>
                </a:solidFill>
              </a:rPr>
              <a:t>IDPH:</a:t>
            </a:r>
            <a:r>
              <a:rPr spc="-10" dirty="0">
                <a:solidFill>
                  <a:srgbClr val="444A53"/>
                </a:solidFill>
              </a:rPr>
              <a:t> </a:t>
            </a:r>
            <a:r>
              <a:rPr spc="-5" dirty="0">
                <a:solidFill>
                  <a:srgbClr val="444A53"/>
                </a:solidFill>
              </a:rPr>
              <a:t>COVID-19</a:t>
            </a:r>
            <a:r>
              <a:rPr spc="10" dirty="0">
                <a:solidFill>
                  <a:srgbClr val="444A53"/>
                </a:solidFill>
              </a:rPr>
              <a:t> </a:t>
            </a:r>
            <a:r>
              <a:rPr dirty="0">
                <a:solidFill>
                  <a:srgbClr val="444A53"/>
                </a:solidFill>
              </a:rPr>
              <a:t>Outbreak	</a:t>
            </a:r>
            <a:r>
              <a:rPr spc="-5" dirty="0">
                <a:solidFill>
                  <a:srgbClr val="444A53"/>
                </a:solidFill>
              </a:rPr>
              <a:t>Race </a:t>
            </a:r>
            <a:r>
              <a:rPr dirty="0">
                <a:solidFill>
                  <a:srgbClr val="444A53"/>
                </a:solidFill>
              </a:rPr>
              <a:t> Demographics</a:t>
            </a:r>
          </a:p>
        </p:txBody>
      </p:sp>
      <p:sp>
        <p:nvSpPr>
          <p:cNvPr id="9" name="object 9"/>
          <p:cNvSpPr txBox="1"/>
          <p:nvPr/>
        </p:nvSpPr>
        <p:spPr>
          <a:xfrm>
            <a:off x="4064402" y="1273026"/>
            <a:ext cx="355409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444A53"/>
                </a:solidFill>
                <a:latin typeface="Arial"/>
                <a:cs typeface="Arial"/>
              </a:rPr>
              <a:t>https://</a:t>
            </a:r>
            <a:r>
              <a:rPr sz="1800" u="sng" spc="-20" dirty="0">
                <a:solidFill>
                  <a:srgbClr val="0000FF"/>
                </a:solidFill>
                <a:uFill>
                  <a:solidFill>
                    <a:srgbClr val="0000FF"/>
                  </a:solidFill>
                </a:uFill>
                <a:latin typeface="Arial"/>
                <a:cs typeface="Arial"/>
                <a:hlinkClick r:id="rId4"/>
              </a:rPr>
              <a:t>www.dph.illinois.gov/covid19</a:t>
            </a:r>
            <a:endParaRPr sz="1800">
              <a:latin typeface="Arial"/>
              <a:cs typeface="Arial"/>
            </a:endParaRPr>
          </a:p>
        </p:txBody>
      </p:sp>
      <p:sp>
        <p:nvSpPr>
          <p:cNvPr id="10" name="object 10"/>
          <p:cNvSpPr txBox="1"/>
          <p:nvPr/>
        </p:nvSpPr>
        <p:spPr>
          <a:xfrm>
            <a:off x="1629976" y="1688321"/>
            <a:ext cx="23660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44A53"/>
                </a:solidFill>
                <a:latin typeface="Arial"/>
                <a:cs typeface="Arial"/>
              </a:rPr>
              <a:t>Confirmed</a:t>
            </a:r>
            <a:r>
              <a:rPr sz="2400" spc="-160" dirty="0">
                <a:solidFill>
                  <a:srgbClr val="444A53"/>
                </a:solidFill>
                <a:latin typeface="Arial"/>
                <a:cs typeface="Arial"/>
              </a:rPr>
              <a:t> </a:t>
            </a:r>
            <a:r>
              <a:rPr sz="2400" spc="-5" dirty="0">
                <a:solidFill>
                  <a:srgbClr val="444A53"/>
                </a:solidFill>
                <a:latin typeface="Arial"/>
                <a:cs typeface="Arial"/>
              </a:rPr>
              <a:t>Cases</a:t>
            </a:r>
            <a:endParaRPr sz="2400">
              <a:latin typeface="Arial"/>
              <a:cs typeface="Arial"/>
            </a:endParaRPr>
          </a:p>
        </p:txBody>
      </p:sp>
      <p:sp>
        <p:nvSpPr>
          <p:cNvPr id="11" name="object 11"/>
          <p:cNvSpPr txBox="1"/>
          <p:nvPr/>
        </p:nvSpPr>
        <p:spPr>
          <a:xfrm>
            <a:off x="8360005" y="1688302"/>
            <a:ext cx="1151890" cy="452120"/>
          </a:xfrm>
          <a:prstGeom prst="rect">
            <a:avLst/>
          </a:prstGeom>
        </p:spPr>
        <p:txBody>
          <a:bodyPr vert="horz" wrap="square" lIns="0" tIns="12065" rIns="0" bIns="0" rtlCol="0">
            <a:spAutoFit/>
          </a:bodyPr>
          <a:lstStyle/>
          <a:p>
            <a:pPr marL="12700">
              <a:lnSpc>
                <a:spcPct val="100000"/>
              </a:lnSpc>
              <a:spcBef>
                <a:spcPts val="95"/>
              </a:spcBef>
            </a:pPr>
            <a:r>
              <a:rPr sz="2800" spc="-20" dirty="0">
                <a:solidFill>
                  <a:srgbClr val="444A53"/>
                </a:solidFill>
                <a:latin typeface="Arial"/>
                <a:cs typeface="Arial"/>
              </a:rPr>
              <a:t>D</a:t>
            </a:r>
            <a:r>
              <a:rPr sz="2800" dirty="0">
                <a:solidFill>
                  <a:srgbClr val="444A53"/>
                </a:solidFill>
                <a:latin typeface="Arial"/>
                <a:cs typeface="Arial"/>
              </a:rPr>
              <a:t>ea</a:t>
            </a:r>
            <a:r>
              <a:rPr sz="2800" spc="-5" dirty="0">
                <a:solidFill>
                  <a:srgbClr val="444A53"/>
                </a:solidFill>
                <a:latin typeface="Arial"/>
                <a:cs typeface="Arial"/>
              </a:rPr>
              <a:t>t</a:t>
            </a:r>
            <a:r>
              <a:rPr sz="2800" dirty="0">
                <a:solidFill>
                  <a:srgbClr val="444A53"/>
                </a:solidFill>
                <a:latin typeface="Arial"/>
                <a:cs typeface="Arial"/>
              </a:rPr>
              <a:t>hs</a:t>
            </a:r>
            <a:endParaRPr sz="2800">
              <a:latin typeface="Arial"/>
              <a:cs typeface="Arial"/>
            </a:endParaRPr>
          </a:p>
        </p:txBody>
      </p:sp>
      <p:sp>
        <p:nvSpPr>
          <p:cNvPr id="14" name="object 14"/>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pic>
        <p:nvPicPr>
          <p:cNvPr id="12" name="Picture 11"/>
          <p:cNvPicPr>
            <a:picLocks noChangeAspect="1"/>
          </p:cNvPicPr>
          <p:nvPr/>
        </p:nvPicPr>
        <p:blipFill rotWithShape="1">
          <a:blip r:embed="rId5"/>
          <a:srcRect l="10967" t="3066" r="3642" b="4318"/>
          <a:stretch/>
        </p:blipFill>
        <p:spPr>
          <a:xfrm>
            <a:off x="621156" y="2065802"/>
            <a:ext cx="4912613" cy="4419600"/>
          </a:xfrm>
          <a:prstGeom prst="rect">
            <a:avLst/>
          </a:prstGeom>
        </p:spPr>
      </p:pic>
      <p:pic>
        <p:nvPicPr>
          <p:cNvPr id="13" name="Picture 12"/>
          <p:cNvPicPr>
            <a:picLocks noChangeAspect="1"/>
          </p:cNvPicPr>
          <p:nvPr/>
        </p:nvPicPr>
        <p:blipFill rotWithShape="1">
          <a:blip r:embed="rId6"/>
          <a:srcRect l="15055" r="5070"/>
          <a:stretch/>
        </p:blipFill>
        <p:spPr>
          <a:xfrm>
            <a:off x="6705600" y="2238275"/>
            <a:ext cx="4257598" cy="407465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1331947"/>
          </a:xfrm>
          <a:prstGeom prst="rect">
            <a:avLst/>
          </a:prstGeom>
        </p:spPr>
      </p:pic>
      <p:sp>
        <p:nvSpPr>
          <p:cNvPr id="3" name="object 3"/>
          <p:cNvSpPr/>
          <p:nvPr/>
        </p:nvSpPr>
        <p:spPr>
          <a:xfrm>
            <a:off x="11311128" y="6446520"/>
            <a:ext cx="0" cy="267970"/>
          </a:xfrm>
          <a:custGeom>
            <a:avLst/>
            <a:gdLst/>
            <a:ahLst/>
            <a:cxnLst/>
            <a:rect l="l" t="t" r="r" b="b"/>
            <a:pathLst>
              <a:path h="267970">
                <a:moveTo>
                  <a:pt x="0" y="0"/>
                </a:moveTo>
                <a:lnTo>
                  <a:pt x="0" y="267881"/>
                </a:lnTo>
              </a:path>
            </a:pathLst>
          </a:custGeom>
          <a:ln w="9144">
            <a:solidFill>
              <a:srgbClr val="7E7E7E"/>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292100" y="472823"/>
            <a:ext cx="6833870"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30" dirty="0">
                <a:solidFill>
                  <a:srgbClr val="FFFFFF"/>
                </a:solidFill>
                <a:latin typeface="Arial"/>
                <a:cs typeface="Arial"/>
              </a:rPr>
              <a:t> </a:t>
            </a:r>
            <a:r>
              <a:rPr sz="3200" b="1" spc="-5" dirty="0">
                <a:solidFill>
                  <a:srgbClr val="FFFFFF"/>
                </a:solidFill>
                <a:latin typeface="Arial"/>
                <a:cs typeface="Arial"/>
              </a:rPr>
              <a:t>Population</a:t>
            </a:r>
            <a:r>
              <a:rPr sz="3200" b="1" spc="-45" dirty="0">
                <a:solidFill>
                  <a:srgbClr val="FFFFFF"/>
                </a:solidFill>
                <a:latin typeface="Arial"/>
                <a:cs typeface="Arial"/>
              </a:rPr>
              <a:t> </a:t>
            </a:r>
            <a:r>
              <a:rPr sz="3200" b="1" spc="-5" dirty="0">
                <a:solidFill>
                  <a:srgbClr val="FFFFFF"/>
                </a:solidFill>
                <a:latin typeface="Arial"/>
                <a:cs typeface="Arial"/>
              </a:rPr>
              <a:t>Vaccinated</a:t>
            </a:r>
            <a:r>
              <a:rPr sz="3200" b="1" spc="-35" dirty="0">
                <a:solidFill>
                  <a:srgbClr val="FFFFFF"/>
                </a:solidFill>
                <a:latin typeface="Arial"/>
                <a:cs typeface="Arial"/>
              </a:rPr>
              <a:t> </a:t>
            </a:r>
            <a:r>
              <a:rPr sz="3200" b="1" spc="-5" dirty="0">
                <a:solidFill>
                  <a:srgbClr val="FFFFFF"/>
                </a:solidFill>
                <a:latin typeface="Arial"/>
                <a:cs typeface="Arial"/>
              </a:rPr>
              <a:t>Fully</a:t>
            </a:r>
            <a:endParaRPr sz="3200">
              <a:latin typeface="Arial"/>
              <a:cs typeface="Arial"/>
            </a:endParaRPr>
          </a:p>
        </p:txBody>
      </p:sp>
      <p:sp>
        <p:nvSpPr>
          <p:cNvPr id="7" name="object 7"/>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pic>
        <p:nvPicPr>
          <p:cNvPr id="6" name="Picture 5"/>
          <p:cNvPicPr>
            <a:picLocks noChangeAspect="1"/>
          </p:cNvPicPr>
          <p:nvPr/>
        </p:nvPicPr>
        <p:blipFill rotWithShape="1">
          <a:blip r:embed="rId4"/>
          <a:srcRect l="7752"/>
          <a:stretch/>
        </p:blipFill>
        <p:spPr>
          <a:xfrm>
            <a:off x="292100" y="1517574"/>
            <a:ext cx="11504738" cy="478903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5"/>
            <a:ext cx="12192000" cy="1331947"/>
          </a:xfrm>
          <a:prstGeom prst="rect">
            <a:avLst/>
          </a:prstGeom>
        </p:spPr>
      </p:pic>
      <p:sp>
        <p:nvSpPr>
          <p:cNvPr id="3" name="object 3"/>
          <p:cNvSpPr/>
          <p:nvPr/>
        </p:nvSpPr>
        <p:spPr>
          <a:xfrm>
            <a:off x="11311128" y="6446520"/>
            <a:ext cx="0" cy="267970"/>
          </a:xfrm>
          <a:custGeom>
            <a:avLst/>
            <a:gdLst/>
            <a:ahLst/>
            <a:cxnLst/>
            <a:rect l="l" t="t" r="r" b="b"/>
            <a:pathLst>
              <a:path h="267970">
                <a:moveTo>
                  <a:pt x="0" y="0"/>
                </a:moveTo>
                <a:lnTo>
                  <a:pt x="0" y="267881"/>
                </a:lnTo>
              </a:path>
            </a:pathLst>
          </a:custGeom>
          <a:ln w="9144">
            <a:solidFill>
              <a:srgbClr val="7E7E7E"/>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292100" y="472823"/>
            <a:ext cx="10223500" cy="505908"/>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30" dirty="0">
                <a:solidFill>
                  <a:srgbClr val="FFFFFF"/>
                </a:solidFill>
                <a:latin typeface="Arial"/>
                <a:cs typeface="Arial"/>
              </a:rPr>
              <a:t> </a:t>
            </a:r>
            <a:r>
              <a:rPr sz="3200" b="1" spc="-5" dirty="0">
                <a:solidFill>
                  <a:srgbClr val="FFFFFF"/>
                </a:solidFill>
                <a:latin typeface="Arial"/>
                <a:cs typeface="Arial"/>
              </a:rPr>
              <a:t>Population</a:t>
            </a:r>
            <a:r>
              <a:rPr sz="3200" b="1" spc="-45" dirty="0">
                <a:solidFill>
                  <a:srgbClr val="FFFFFF"/>
                </a:solidFill>
                <a:latin typeface="Arial"/>
                <a:cs typeface="Arial"/>
              </a:rPr>
              <a:t> </a:t>
            </a:r>
            <a:r>
              <a:rPr lang="en-US" sz="3200" b="1" spc="-5" dirty="0" smtClean="0">
                <a:solidFill>
                  <a:srgbClr val="FFFFFF"/>
                </a:solidFill>
              </a:rPr>
              <a:t>Administered Booster Doses</a:t>
            </a:r>
            <a:endParaRPr sz="3200" dirty="0">
              <a:latin typeface="Arial"/>
              <a:cs typeface="Arial"/>
            </a:endParaRPr>
          </a:p>
        </p:txBody>
      </p:sp>
      <p:sp>
        <p:nvSpPr>
          <p:cNvPr id="7" name="object 7"/>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pic>
        <p:nvPicPr>
          <p:cNvPr id="10" name="Picture 9"/>
          <p:cNvPicPr>
            <a:picLocks noChangeAspect="1"/>
          </p:cNvPicPr>
          <p:nvPr/>
        </p:nvPicPr>
        <p:blipFill rotWithShape="1">
          <a:blip r:embed="rId4"/>
          <a:srcRect l="5226" t="2239"/>
          <a:stretch/>
        </p:blipFill>
        <p:spPr>
          <a:xfrm>
            <a:off x="111980" y="1815161"/>
            <a:ext cx="8124162" cy="4159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5"/>
          <a:srcRect l="2124" t="2703"/>
          <a:stretch/>
        </p:blipFill>
        <p:spPr>
          <a:xfrm>
            <a:off x="7315200" y="1420381"/>
            <a:ext cx="4112915" cy="4672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543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1938020" cy="574040"/>
          </a:xfrm>
          <a:prstGeom prst="rect">
            <a:avLst/>
          </a:prstGeom>
        </p:spPr>
        <p:txBody>
          <a:bodyPr vert="horz" wrap="square" lIns="0" tIns="12700" rIns="0" bIns="0" rtlCol="0">
            <a:spAutoFit/>
          </a:bodyPr>
          <a:lstStyle/>
          <a:p>
            <a:pPr marL="12700">
              <a:lnSpc>
                <a:spcPct val="100000"/>
              </a:lnSpc>
              <a:spcBef>
                <a:spcPts val="100"/>
              </a:spcBef>
            </a:pPr>
            <a:r>
              <a:rPr sz="3600" b="1" spc="-114" dirty="0">
                <a:solidFill>
                  <a:srgbClr val="F58466"/>
                </a:solidFill>
                <a:latin typeface="Arial"/>
                <a:cs typeface="Arial"/>
              </a:rPr>
              <a:t>W</a:t>
            </a:r>
            <a:r>
              <a:rPr sz="3600" b="1" spc="-105" dirty="0">
                <a:solidFill>
                  <a:srgbClr val="F58466"/>
                </a:solidFill>
                <a:latin typeface="Arial"/>
                <a:cs typeface="Arial"/>
              </a:rPr>
              <a:t>e</a:t>
            </a:r>
            <a:r>
              <a:rPr sz="3600" b="1" spc="-114" dirty="0">
                <a:solidFill>
                  <a:srgbClr val="F58466"/>
                </a:solidFill>
                <a:latin typeface="Arial"/>
                <a:cs typeface="Arial"/>
              </a:rPr>
              <a:t>l</a:t>
            </a:r>
            <a:r>
              <a:rPr sz="3600" b="1" spc="-105" dirty="0">
                <a:solidFill>
                  <a:srgbClr val="F58466"/>
                </a:solidFill>
                <a:latin typeface="Arial"/>
                <a:cs typeface="Arial"/>
              </a:rPr>
              <a:t>c</a:t>
            </a:r>
            <a:r>
              <a:rPr sz="3600" b="1" spc="-114" dirty="0">
                <a:solidFill>
                  <a:srgbClr val="F58466"/>
                </a:solidFill>
                <a:latin typeface="Arial"/>
                <a:cs typeface="Arial"/>
              </a:rPr>
              <a:t>o</a:t>
            </a:r>
            <a:r>
              <a:rPr sz="3600" b="1" spc="-110" dirty="0">
                <a:solidFill>
                  <a:srgbClr val="F58466"/>
                </a:solidFill>
                <a:latin typeface="Arial"/>
                <a:cs typeface="Arial"/>
              </a:rPr>
              <a:t>me</a:t>
            </a:r>
            <a:endParaRPr sz="3600">
              <a:latin typeface="Arial"/>
              <a:cs typeface="Arial"/>
            </a:endParaRPr>
          </a:p>
        </p:txBody>
      </p:sp>
      <p:sp>
        <p:nvSpPr>
          <p:cNvPr id="9" name="object 9"/>
          <p:cNvSpPr txBox="1"/>
          <p:nvPr/>
        </p:nvSpPr>
        <p:spPr>
          <a:xfrm>
            <a:off x="2166090" y="1438055"/>
            <a:ext cx="8170545" cy="1838960"/>
          </a:xfrm>
          <a:prstGeom prst="rect">
            <a:avLst/>
          </a:prstGeom>
        </p:spPr>
        <p:txBody>
          <a:bodyPr vert="horz" wrap="square" lIns="0" tIns="53340" rIns="0" bIns="0" rtlCol="0">
            <a:spAutoFit/>
          </a:bodyPr>
          <a:lstStyle/>
          <a:p>
            <a:pPr marL="554990" marR="547370" algn="ctr">
              <a:lnSpc>
                <a:spcPts val="2600"/>
              </a:lnSpc>
              <a:spcBef>
                <a:spcPts val="420"/>
              </a:spcBef>
            </a:pPr>
            <a:r>
              <a:rPr sz="2400" spc="-5" dirty="0">
                <a:solidFill>
                  <a:srgbClr val="444A53"/>
                </a:solidFill>
                <a:latin typeface="Verdana"/>
                <a:cs typeface="Verdana"/>
              </a:rPr>
              <a:t>Please</a:t>
            </a:r>
            <a:r>
              <a:rPr sz="2400" spc="-25" dirty="0">
                <a:solidFill>
                  <a:srgbClr val="444A53"/>
                </a:solidFill>
                <a:latin typeface="Verdana"/>
                <a:cs typeface="Verdana"/>
              </a:rPr>
              <a:t> </a:t>
            </a:r>
            <a:r>
              <a:rPr sz="2400" dirty="0">
                <a:solidFill>
                  <a:srgbClr val="C00000"/>
                </a:solidFill>
                <a:latin typeface="Verdana"/>
                <a:cs typeface="Verdana"/>
              </a:rPr>
              <a:t>be</a:t>
            </a:r>
            <a:r>
              <a:rPr sz="2400" spc="-15" dirty="0">
                <a:solidFill>
                  <a:srgbClr val="C00000"/>
                </a:solidFill>
                <a:latin typeface="Verdana"/>
                <a:cs typeface="Verdana"/>
              </a:rPr>
              <a:t> </a:t>
            </a:r>
            <a:r>
              <a:rPr sz="2400" spc="-5" dirty="0">
                <a:solidFill>
                  <a:srgbClr val="C00000"/>
                </a:solidFill>
                <a:latin typeface="Verdana"/>
                <a:cs typeface="Verdana"/>
              </a:rPr>
              <a:t>certain</a:t>
            </a:r>
            <a:r>
              <a:rPr sz="2400" spc="20" dirty="0">
                <a:solidFill>
                  <a:srgbClr val="C00000"/>
                </a:solidFill>
                <a:latin typeface="Verdana"/>
                <a:cs typeface="Verdana"/>
              </a:rPr>
              <a:t> </a:t>
            </a:r>
            <a:r>
              <a:rPr sz="2400" spc="-25" dirty="0">
                <a:solidFill>
                  <a:srgbClr val="C00000"/>
                </a:solidFill>
                <a:latin typeface="Verdana"/>
                <a:cs typeface="Verdana"/>
              </a:rPr>
              <a:t>you</a:t>
            </a:r>
            <a:r>
              <a:rPr sz="2400" spc="45" dirty="0">
                <a:solidFill>
                  <a:srgbClr val="C00000"/>
                </a:solidFill>
                <a:latin typeface="Verdana"/>
                <a:cs typeface="Verdana"/>
              </a:rPr>
              <a:t> </a:t>
            </a:r>
            <a:r>
              <a:rPr sz="2400" spc="-5" dirty="0">
                <a:solidFill>
                  <a:srgbClr val="C00000"/>
                </a:solidFill>
                <a:latin typeface="Verdana"/>
                <a:cs typeface="Verdana"/>
              </a:rPr>
              <a:t>are</a:t>
            </a:r>
            <a:r>
              <a:rPr sz="2400" spc="-25" dirty="0">
                <a:solidFill>
                  <a:srgbClr val="C00000"/>
                </a:solidFill>
                <a:latin typeface="Verdana"/>
                <a:cs typeface="Verdana"/>
              </a:rPr>
              <a:t> </a:t>
            </a:r>
            <a:r>
              <a:rPr sz="2400" spc="-5" dirty="0">
                <a:solidFill>
                  <a:srgbClr val="C00000"/>
                </a:solidFill>
                <a:latin typeface="Verdana"/>
                <a:cs typeface="Verdana"/>
              </a:rPr>
              <a:t>on</a:t>
            </a:r>
            <a:r>
              <a:rPr sz="2400" spc="30" dirty="0">
                <a:solidFill>
                  <a:srgbClr val="C00000"/>
                </a:solidFill>
                <a:latin typeface="Verdana"/>
                <a:cs typeface="Verdana"/>
              </a:rPr>
              <a:t> </a:t>
            </a:r>
            <a:r>
              <a:rPr sz="2400" i="1" spc="-5" dirty="0">
                <a:solidFill>
                  <a:srgbClr val="C00000"/>
                </a:solidFill>
                <a:latin typeface="Verdana"/>
                <a:cs typeface="Verdana"/>
              </a:rPr>
              <a:t>“mute”</a:t>
            </a:r>
            <a:r>
              <a:rPr sz="2400" i="1" spc="-15" dirty="0">
                <a:solidFill>
                  <a:srgbClr val="C00000"/>
                </a:solidFill>
                <a:latin typeface="Verdana"/>
                <a:cs typeface="Verdana"/>
              </a:rPr>
              <a:t> </a:t>
            </a:r>
            <a:r>
              <a:rPr sz="2400" spc="-5" dirty="0">
                <a:solidFill>
                  <a:srgbClr val="C00000"/>
                </a:solidFill>
                <a:latin typeface="Verdana"/>
                <a:cs typeface="Verdana"/>
              </a:rPr>
              <a:t>when</a:t>
            </a:r>
            <a:r>
              <a:rPr sz="2400" spc="-40" dirty="0">
                <a:solidFill>
                  <a:srgbClr val="C00000"/>
                </a:solidFill>
                <a:latin typeface="Verdana"/>
                <a:cs typeface="Verdana"/>
              </a:rPr>
              <a:t> </a:t>
            </a:r>
            <a:r>
              <a:rPr sz="2400" spc="-5" dirty="0">
                <a:solidFill>
                  <a:srgbClr val="C00000"/>
                </a:solidFill>
                <a:latin typeface="Verdana"/>
                <a:cs typeface="Verdana"/>
              </a:rPr>
              <a:t>not </a:t>
            </a:r>
            <a:r>
              <a:rPr sz="2400" spc="-830" dirty="0">
                <a:solidFill>
                  <a:srgbClr val="C00000"/>
                </a:solidFill>
                <a:latin typeface="Verdana"/>
                <a:cs typeface="Verdana"/>
              </a:rPr>
              <a:t> </a:t>
            </a:r>
            <a:r>
              <a:rPr sz="2400" spc="-5" dirty="0">
                <a:solidFill>
                  <a:srgbClr val="C00000"/>
                </a:solidFill>
                <a:latin typeface="Verdana"/>
                <a:cs typeface="Verdana"/>
              </a:rPr>
              <a:t>speaking</a:t>
            </a:r>
            <a:r>
              <a:rPr sz="2400" spc="20" dirty="0">
                <a:solidFill>
                  <a:srgbClr val="C00000"/>
                </a:solidFill>
                <a:latin typeface="Verdana"/>
                <a:cs typeface="Verdana"/>
              </a:rPr>
              <a:t> </a:t>
            </a:r>
            <a:r>
              <a:rPr sz="2400" dirty="0">
                <a:solidFill>
                  <a:srgbClr val="444A53"/>
                </a:solidFill>
                <a:latin typeface="Verdana"/>
                <a:cs typeface="Verdana"/>
              </a:rPr>
              <a:t>to</a:t>
            </a:r>
            <a:r>
              <a:rPr sz="2400" spc="-5" dirty="0">
                <a:solidFill>
                  <a:srgbClr val="444A53"/>
                </a:solidFill>
                <a:latin typeface="Verdana"/>
                <a:cs typeface="Verdana"/>
              </a:rPr>
              <a:t> </a:t>
            </a:r>
            <a:r>
              <a:rPr sz="2400" spc="-35" dirty="0">
                <a:solidFill>
                  <a:srgbClr val="444A53"/>
                </a:solidFill>
                <a:latin typeface="Verdana"/>
                <a:cs typeface="Verdana"/>
              </a:rPr>
              <a:t>avoid</a:t>
            </a:r>
            <a:r>
              <a:rPr sz="2400" spc="105" dirty="0">
                <a:solidFill>
                  <a:srgbClr val="444A53"/>
                </a:solidFill>
                <a:latin typeface="Verdana"/>
                <a:cs typeface="Verdana"/>
              </a:rPr>
              <a:t> </a:t>
            </a:r>
            <a:r>
              <a:rPr sz="2400" spc="-5" dirty="0">
                <a:solidFill>
                  <a:srgbClr val="444A53"/>
                </a:solidFill>
                <a:latin typeface="Verdana"/>
                <a:cs typeface="Verdana"/>
              </a:rPr>
              <a:t>background</a:t>
            </a:r>
            <a:r>
              <a:rPr sz="2400" spc="10" dirty="0">
                <a:solidFill>
                  <a:srgbClr val="444A53"/>
                </a:solidFill>
                <a:latin typeface="Verdana"/>
                <a:cs typeface="Verdana"/>
              </a:rPr>
              <a:t> </a:t>
            </a:r>
            <a:r>
              <a:rPr sz="2400" spc="-5" dirty="0">
                <a:solidFill>
                  <a:srgbClr val="444A53"/>
                </a:solidFill>
                <a:latin typeface="Verdana"/>
                <a:cs typeface="Verdana"/>
              </a:rPr>
              <a:t>noise.</a:t>
            </a:r>
            <a:endParaRPr sz="2400">
              <a:latin typeface="Verdana"/>
              <a:cs typeface="Verdana"/>
            </a:endParaRPr>
          </a:p>
          <a:p>
            <a:pPr marL="12700" marR="5080" indent="635" algn="ctr">
              <a:lnSpc>
                <a:spcPct val="90200"/>
              </a:lnSpc>
              <a:spcBef>
                <a:spcPts val="965"/>
              </a:spcBef>
            </a:pPr>
            <a:r>
              <a:rPr sz="2400" dirty="0">
                <a:solidFill>
                  <a:srgbClr val="444A53"/>
                </a:solidFill>
                <a:latin typeface="Verdana"/>
                <a:cs typeface="Verdana"/>
              </a:rPr>
              <a:t>Whether </a:t>
            </a:r>
            <a:r>
              <a:rPr sz="2400" spc="-25" dirty="0">
                <a:solidFill>
                  <a:srgbClr val="444A53"/>
                </a:solidFill>
                <a:latin typeface="Verdana"/>
                <a:cs typeface="Verdana"/>
              </a:rPr>
              <a:t>you</a:t>
            </a:r>
            <a:r>
              <a:rPr sz="2400" spc="25" dirty="0">
                <a:solidFill>
                  <a:srgbClr val="444A53"/>
                </a:solidFill>
                <a:latin typeface="Verdana"/>
                <a:cs typeface="Verdana"/>
              </a:rPr>
              <a:t> </a:t>
            </a:r>
            <a:r>
              <a:rPr sz="2400" spc="-25" dirty="0">
                <a:solidFill>
                  <a:srgbClr val="444A53"/>
                </a:solidFill>
                <a:latin typeface="Verdana"/>
                <a:cs typeface="Verdana"/>
              </a:rPr>
              <a:t>have</a:t>
            </a:r>
            <a:r>
              <a:rPr sz="2400" dirty="0">
                <a:solidFill>
                  <a:srgbClr val="444A53"/>
                </a:solidFill>
                <a:latin typeface="Verdana"/>
                <a:cs typeface="Verdana"/>
              </a:rPr>
              <a:t> </a:t>
            </a:r>
            <a:r>
              <a:rPr sz="2400" spc="-5" dirty="0">
                <a:solidFill>
                  <a:srgbClr val="444A53"/>
                </a:solidFill>
                <a:latin typeface="Verdana"/>
                <a:cs typeface="Verdana"/>
              </a:rPr>
              <a:t>joined</a:t>
            </a:r>
            <a:r>
              <a:rPr sz="2400" spc="20" dirty="0">
                <a:solidFill>
                  <a:srgbClr val="444A53"/>
                </a:solidFill>
                <a:latin typeface="Verdana"/>
                <a:cs typeface="Verdana"/>
              </a:rPr>
              <a:t> </a:t>
            </a:r>
            <a:r>
              <a:rPr sz="2400" dirty="0">
                <a:solidFill>
                  <a:srgbClr val="444A53"/>
                </a:solidFill>
                <a:latin typeface="Verdana"/>
                <a:cs typeface="Verdana"/>
              </a:rPr>
              <a:t>by</a:t>
            </a:r>
            <a:r>
              <a:rPr sz="2400" spc="-15" dirty="0">
                <a:solidFill>
                  <a:srgbClr val="444A53"/>
                </a:solidFill>
                <a:latin typeface="Verdana"/>
                <a:cs typeface="Verdana"/>
              </a:rPr>
              <a:t> </a:t>
            </a:r>
            <a:r>
              <a:rPr sz="2400" dirty="0">
                <a:solidFill>
                  <a:srgbClr val="444A53"/>
                </a:solidFill>
                <a:latin typeface="Verdana"/>
                <a:cs typeface="Verdana"/>
              </a:rPr>
              <a:t>phone</a:t>
            </a:r>
            <a:r>
              <a:rPr sz="2400" spc="25" dirty="0">
                <a:solidFill>
                  <a:srgbClr val="444A53"/>
                </a:solidFill>
                <a:latin typeface="Verdana"/>
                <a:cs typeface="Verdana"/>
              </a:rPr>
              <a:t> </a:t>
            </a:r>
            <a:r>
              <a:rPr sz="2400" spc="-5" dirty="0">
                <a:solidFill>
                  <a:srgbClr val="444A53"/>
                </a:solidFill>
                <a:latin typeface="Verdana"/>
                <a:cs typeface="Verdana"/>
              </a:rPr>
              <a:t>or</a:t>
            </a:r>
            <a:r>
              <a:rPr sz="2400" spc="10" dirty="0">
                <a:solidFill>
                  <a:srgbClr val="444A53"/>
                </a:solidFill>
                <a:latin typeface="Verdana"/>
                <a:cs typeface="Verdana"/>
              </a:rPr>
              <a:t> </a:t>
            </a:r>
            <a:r>
              <a:rPr sz="2400" dirty="0">
                <a:solidFill>
                  <a:srgbClr val="444A53"/>
                </a:solidFill>
                <a:latin typeface="Verdana"/>
                <a:cs typeface="Verdana"/>
              </a:rPr>
              <a:t>computer </a:t>
            </a:r>
            <a:r>
              <a:rPr sz="2400" spc="5" dirty="0">
                <a:solidFill>
                  <a:srgbClr val="444A53"/>
                </a:solidFill>
                <a:latin typeface="Verdana"/>
                <a:cs typeface="Verdana"/>
              </a:rPr>
              <a:t> </a:t>
            </a:r>
            <a:r>
              <a:rPr sz="2400" spc="-20" dirty="0">
                <a:solidFill>
                  <a:srgbClr val="444A53"/>
                </a:solidFill>
                <a:latin typeface="Verdana"/>
                <a:cs typeface="Verdana"/>
              </a:rPr>
              <a:t>audio,</a:t>
            </a:r>
            <a:r>
              <a:rPr sz="2400" spc="55" dirty="0">
                <a:solidFill>
                  <a:srgbClr val="444A53"/>
                </a:solidFill>
                <a:latin typeface="Verdana"/>
                <a:cs typeface="Verdana"/>
              </a:rPr>
              <a:t> </a:t>
            </a:r>
            <a:r>
              <a:rPr sz="2400" spc="-25" dirty="0">
                <a:solidFill>
                  <a:srgbClr val="444A53"/>
                </a:solidFill>
                <a:latin typeface="Verdana"/>
                <a:cs typeface="Verdana"/>
              </a:rPr>
              <a:t>you</a:t>
            </a:r>
            <a:r>
              <a:rPr sz="2400" spc="35" dirty="0">
                <a:solidFill>
                  <a:srgbClr val="444A53"/>
                </a:solidFill>
                <a:latin typeface="Verdana"/>
                <a:cs typeface="Verdana"/>
              </a:rPr>
              <a:t> </a:t>
            </a:r>
            <a:r>
              <a:rPr sz="2400" spc="-5" dirty="0">
                <a:solidFill>
                  <a:srgbClr val="444A53"/>
                </a:solidFill>
                <a:latin typeface="Verdana"/>
                <a:cs typeface="Verdana"/>
              </a:rPr>
              <a:t>can</a:t>
            </a:r>
            <a:r>
              <a:rPr sz="2400" dirty="0">
                <a:solidFill>
                  <a:srgbClr val="444A53"/>
                </a:solidFill>
                <a:latin typeface="Verdana"/>
                <a:cs typeface="Verdana"/>
              </a:rPr>
              <a:t> mute</a:t>
            </a:r>
            <a:r>
              <a:rPr sz="2400" spc="5" dirty="0">
                <a:solidFill>
                  <a:srgbClr val="444A53"/>
                </a:solidFill>
                <a:latin typeface="Verdana"/>
                <a:cs typeface="Verdana"/>
              </a:rPr>
              <a:t> </a:t>
            </a:r>
            <a:r>
              <a:rPr sz="2400" dirty="0">
                <a:solidFill>
                  <a:srgbClr val="444A53"/>
                </a:solidFill>
                <a:latin typeface="Verdana"/>
                <a:cs typeface="Verdana"/>
              </a:rPr>
              <a:t>and</a:t>
            </a:r>
            <a:r>
              <a:rPr sz="2400" spc="10" dirty="0">
                <a:solidFill>
                  <a:srgbClr val="444A53"/>
                </a:solidFill>
                <a:latin typeface="Verdana"/>
                <a:cs typeface="Verdana"/>
              </a:rPr>
              <a:t> </a:t>
            </a:r>
            <a:r>
              <a:rPr sz="2400" dirty="0">
                <a:solidFill>
                  <a:srgbClr val="444A53"/>
                </a:solidFill>
                <a:latin typeface="Verdana"/>
                <a:cs typeface="Verdana"/>
              </a:rPr>
              <a:t>unmute</a:t>
            </a:r>
            <a:r>
              <a:rPr sz="2400" spc="5" dirty="0">
                <a:solidFill>
                  <a:srgbClr val="444A53"/>
                </a:solidFill>
                <a:latin typeface="Verdana"/>
                <a:cs typeface="Verdana"/>
              </a:rPr>
              <a:t> </a:t>
            </a:r>
            <a:r>
              <a:rPr sz="2400" spc="-20" dirty="0">
                <a:solidFill>
                  <a:srgbClr val="444A53"/>
                </a:solidFill>
                <a:latin typeface="Verdana"/>
                <a:cs typeface="Verdana"/>
              </a:rPr>
              <a:t>yourself</a:t>
            </a:r>
            <a:r>
              <a:rPr sz="2400" spc="100" dirty="0">
                <a:solidFill>
                  <a:srgbClr val="444A53"/>
                </a:solidFill>
                <a:latin typeface="Verdana"/>
                <a:cs typeface="Verdana"/>
              </a:rPr>
              <a:t> </a:t>
            </a:r>
            <a:r>
              <a:rPr sz="2400" dirty="0">
                <a:solidFill>
                  <a:srgbClr val="444A53"/>
                </a:solidFill>
                <a:latin typeface="Verdana"/>
                <a:cs typeface="Verdana"/>
              </a:rPr>
              <a:t>by </a:t>
            </a:r>
            <a:r>
              <a:rPr sz="2400" spc="-10" dirty="0">
                <a:solidFill>
                  <a:srgbClr val="444A53"/>
                </a:solidFill>
                <a:latin typeface="Verdana"/>
                <a:cs typeface="Verdana"/>
              </a:rPr>
              <a:t>clicking </a:t>
            </a:r>
            <a:r>
              <a:rPr sz="2400" spc="-825" dirty="0">
                <a:solidFill>
                  <a:srgbClr val="444A53"/>
                </a:solidFill>
                <a:latin typeface="Verdana"/>
                <a:cs typeface="Verdana"/>
              </a:rPr>
              <a:t> </a:t>
            </a:r>
            <a:r>
              <a:rPr sz="2400" spc="-5" dirty="0">
                <a:solidFill>
                  <a:srgbClr val="444A53"/>
                </a:solidFill>
                <a:latin typeface="Verdana"/>
                <a:cs typeface="Verdana"/>
              </a:rPr>
              <a:t>on</a:t>
            </a:r>
            <a:r>
              <a:rPr sz="2400" spc="30" dirty="0">
                <a:solidFill>
                  <a:srgbClr val="444A53"/>
                </a:solidFill>
                <a:latin typeface="Verdana"/>
                <a:cs typeface="Verdana"/>
              </a:rPr>
              <a:t> </a:t>
            </a:r>
            <a:r>
              <a:rPr sz="2400" spc="-5" dirty="0">
                <a:solidFill>
                  <a:srgbClr val="444A53"/>
                </a:solidFill>
                <a:latin typeface="Verdana"/>
                <a:cs typeface="Verdana"/>
              </a:rPr>
              <a:t>the</a:t>
            </a:r>
            <a:r>
              <a:rPr sz="2400" spc="5" dirty="0">
                <a:solidFill>
                  <a:srgbClr val="444A53"/>
                </a:solidFill>
                <a:latin typeface="Verdana"/>
                <a:cs typeface="Verdana"/>
              </a:rPr>
              <a:t> </a:t>
            </a:r>
            <a:r>
              <a:rPr sz="2400" spc="-5" dirty="0">
                <a:solidFill>
                  <a:srgbClr val="C00000"/>
                </a:solidFill>
                <a:latin typeface="Verdana"/>
                <a:cs typeface="Verdana"/>
              </a:rPr>
              <a:t>microphone</a:t>
            </a:r>
            <a:r>
              <a:rPr sz="2400" spc="30" dirty="0">
                <a:solidFill>
                  <a:srgbClr val="C00000"/>
                </a:solidFill>
                <a:latin typeface="Verdana"/>
                <a:cs typeface="Verdana"/>
              </a:rPr>
              <a:t> </a:t>
            </a:r>
            <a:r>
              <a:rPr sz="2400" spc="-5" dirty="0">
                <a:solidFill>
                  <a:srgbClr val="C00000"/>
                </a:solidFill>
                <a:latin typeface="Verdana"/>
                <a:cs typeface="Verdana"/>
              </a:rPr>
              <a:t>icon.</a:t>
            </a:r>
            <a:endParaRPr sz="2400">
              <a:latin typeface="Verdana"/>
              <a:cs typeface="Verdana"/>
            </a:endParaRPr>
          </a:p>
        </p:txBody>
      </p:sp>
      <p:pic>
        <p:nvPicPr>
          <p:cNvPr id="10" name="object 10"/>
          <p:cNvPicPr/>
          <p:nvPr/>
        </p:nvPicPr>
        <p:blipFill>
          <a:blip r:embed="rId4" cstate="print"/>
          <a:stretch>
            <a:fillRect/>
          </a:stretch>
        </p:blipFill>
        <p:spPr>
          <a:xfrm>
            <a:off x="2106167" y="3325367"/>
            <a:ext cx="7979663" cy="486155"/>
          </a:xfrm>
          <a:prstGeom prst="rect">
            <a:avLst/>
          </a:prstGeom>
        </p:spPr>
      </p:pic>
      <p:sp>
        <p:nvSpPr>
          <p:cNvPr id="11" name="object 11"/>
          <p:cNvSpPr txBox="1"/>
          <p:nvPr/>
        </p:nvSpPr>
        <p:spPr>
          <a:xfrm>
            <a:off x="2997874" y="4140809"/>
            <a:ext cx="6504940" cy="2136775"/>
          </a:xfrm>
          <a:prstGeom prst="rect">
            <a:avLst/>
          </a:prstGeom>
        </p:spPr>
        <p:txBody>
          <a:bodyPr vert="horz" wrap="square" lIns="0" tIns="12700" rIns="0" bIns="0" rtlCol="0">
            <a:spAutoFit/>
          </a:bodyPr>
          <a:lstStyle/>
          <a:p>
            <a:pPr algn="ctr">
              <a:lnSpc>
                <a:spcPct val="100000"/>
              </a:lnSpc>
              <a:spcBef>
                <a:spcPts val="100"/>
              </a:spcBef>
            </a:pPr>
            <a:r>
              <a:rPr sz="2000" b="1" dirty="0">
                <a:solidFill>
                  <a:srgbClr val="6E2E9F"/>
                </a:solidFill>
                <a:latin typeface="Verdana"/>
                <a:cs typeface="Verdana"/>
              </a:rPr>
              <a:t>The</a:t>
            </a:r>
            <a:r>
              <a:rPr sz="2000" b="1" spc="-45" dirty="0">
                <a:solidFill>
                  <a:srgbClr val="6E2E9F"/>
                </a:solidFill>
                <a:latin typeface="Verdana"/>
                <a:cs typeface="Verdana"/>
              </a:rPr>
              <a:t> </a:t>
            </a:r>
            <a:r>
              <a:rPr sz="2000" b="1" dirty="0">
                <a:solidFill>
                  <a:srgbClr val="6E2E9F"/>
                </a:solidFill>
                <a:latin typeface="Verdana"/>
                <a:cs typeface="Verdana"/>
              </a:rPr>
              <a:t>following</a:t>
            </a:r>
            <a:r>
              <a:rPr sz="2000" b="1" spc="-30" dirty="0">
                <a:solidFill>
                  <a:srgbClr val="6E2E9F"/>
                </a:solidFill>
                <a:latin typeface="Verdana"/>
                <a:cs typeface="Verdana"/>
              </a:rPr>
              <a:t> </a:t>
            </a:r>
            <a:r>
              <a:rPr sz="2000" b="1" dirty="0">
                <a:solidFill>
                  <a:srgbClr val="6E2E9F"/>
                </a:solidFill>
                <a:latin typeface="Verdana"/>
                <a:cs typeface="Verdana"/>
              </a:rPr>
              <a:t>shortcuts</a:t>
            </a:r>
            <a:r>
              <a:rPr sz="2000" b="1" spc="-20" dirty="0">
                <a:solidFill>
                  <a:srgbClr val="6E2E9F"/>
                </a:solidFill>
                <a:latin typeface="Verdana"/>
                <a:cs typeface="Verdana"/>
              </a:rPr>
              <a:t> </a:t>
            </a:r>
            <a:r>
              <a:rPr sz="2000" b="1" dirty="0">
                <a:solidFill>
                  <a:srgbClr val="6E2E9F"/>
                </a:solidFill>
                <a:latin typeface="Verdana"/>
                <a:cs typeface="Verdana"/>
              </a:rPr>
              <a:t>can</a:t>
            </a:r>
            <a:r>
              <a:rPr sz="2000" b="1" spc="-45" dirty="0">
                <a:solidFill>
                  <a:srgbClr val="6E2E9F"/>
                </a:solidFill>
                <a:latin typeface="Verdana"/>
                <a:cs typeface="Verdana"/>
              </a:rPr>
              <a:t> </a:t>
            </a:r>
            <a:r>
              <a:rPr sz="2000" b="1" dirty="0">
                <a:solidFill>
                  <a:srgbClr val="6E2E9F"/>
                </a:solidFill>
                <a:latin typeface="Verdana"/>
                <a:cs typeface="Verdana"/>
              </a:rPr>
              <a:t>also be</a:t>
            </a:r>
            <a:r>
              <a:rPr sz="2000" b="1" spc="-45" dirty="0">
                <a:solidFill>
                  <a:srgbClr val="6E2E9F"/>
                </a:solidFill>
                <a:latin typeface="Verdana"/>
                <a:cs typeface="Verdana"/>
              </a:rPr>
              <a:t> </a:t>
            </a:r>
            <a:r>
              <a:rPr sz="2000" b="1" dirty="0">
                <a:solidFill>
                  <a:srgbClr val="6E2E9F"/>
                </a:solidFill>
                <a:latin typeface="Verdana"/>
                <a:cs typeface="Verdana"/>
              </a:rPr>
              <a:t>used</a:t>
            </a:r>
            <a:endParaRPr sz="2000">
              <a:latin typeface="Verdana"/>
              <a:cs typeface="Verdana"/>
            </a:endParaRPr>
          </a:p>
          <a:p>
            <a:pPr>
              <a:lnSpc>
                <a:spcPct val="100000"/>
              </a:lnSpc>
              <a:spcBef>
                <a:spcPts val="30"/>
              </a:spcBef>
            </a:pPr>
            <a:endParaRPr sz="1900">
              <a:latin typeface="Verdana"/>
              <a:cs typeface="Verdana"/>
            </a:endParaRPr>
          </a:p>
          <a:p>
            <a:pPr algn="ctr">
              <a:lnSpc>
                <a:spcPct val="100000"/>
              </a:lnSpc>
              <a:spcBef>
                <a:spcPts val="5"/>
              </a:spcBef>
              <a:tabLst>
                <a:tab pos="1198880" algn="l"/>
              </a:tabLst>
            </a:pPr>
            <a:r>
              <a:rPr sz="2000" b="1" i="1" dirty="0">
                <a:latin typeface="Verdana"/>
                <a:cs typeface="Verdana"/>
              </a:rPr>
              <a:t>For</a:t>
            </a:r>
            <a:r>
              <a:rPr sz="2000" b="1" i="1" spc="10" dirty="0">
                <a:latin typeface="Verdana"/>
                <a:cs typeface="Verdana"/>
              </a:rPr>
              <a:t> </a:t>
            </a:r>
            <a:r>
              <a:rPr sz="2000" b="1" i="1" dirty="0">
                <a:latin typeface="Verdana"/>
                <a:cs typeface="Verdana"/>
              </a:rPr>
              <a:t>PC:	</a:t>
            </a:r>
            <a:r>
              <a:rPr sz="2000" spc="-5" dirty="0">
                <a:latin typeface="Verdana"/>
                <a:cs typeface="Verdana"/>
              </a:rPr>
              <a:t>Alt</a:t>
            </a:r>
            <a:r>
              <a:rPr sz="2000" spc="-25" dirty="0">
                <a:latin typeface="Verdana"/>
                <a:cs typeface="Verdana"/>
              </a:rPr>
              <a:t> </a:t>
            </a:r>
            <a:r>
              <a:rPr sz="2000" dirty="0">
                <a:latin typeface="Verdana"/>
                <a:cs typeface="Verdana"/>
              </a:rPr>
              <a:t>+</a:t>
            </a:r>
            <a:r>
              <a:rPr sz="2000" spc="-40" dirty="0">
                <a:latin typeface="Verdana"/>
                <a:cs typeface="Verdana"/>
              </a:rPr>
              <a:t> </a:t>
            </a:r>
            <a:r>
              <a:rPr sz="2000" dirty="0">
                <a:latin typeface="Verdana"/>
                <a:cs typeface="Verdana"/>
              </a:rPr>
              <a:t>A</a:t>
            </a:r>
            <a:r>
              <a:rPr sz="2000" spc="-45" dirty="0">
                <a:latin typeface="Verdana"/>
                <a:cs typeface="Verdana"/>
              </a:rPr>
              <a:t> </a:t>
            </a:r>
            <a:r>
              <a:rPr sz="2000" dirty="0">
                <a:latin typeface="Verdana"/>
                <a:cs typeface="Verdana"/>
              </a:rPr>
              <a:t>:</a:t>
            </a:r>
            <a:r>
              <a:rPr sz="2000" spc="-20" dirty="0">
                <a:latin typeface="Verdana"/>
                <a:cs typeface="Verdana"/>
              </a:rPr>
              <a:t> </a:t>
            </a:r>
            <a:r>
              <a:rPr sz="2000" dirty="0">
                <a:latin typeface="Verdana"/>
                <a:cs typeface="Verdana"/>
              </a:rPr>
              <a:t>Mute</a:t>
            </a:r>
            <a:r>
              <a:rPr sz="2000" spc="-85" dirty="0">
                <a:latin typeface="Verdana"/>
                <a:cs typeface="Verdana"/>
              </a:rPr>
              <a:t> </a:t>
            </a:r>
            <a:r>
              <a:rPr sz="2000" spc="-5" dirty="0">
                <a:latin typeface="Verdana"/>
                <a:cs typeface="Verdana"/>
              </a:rPr>
              <a:t>or</a:t>
            </a:r>
            <a:r>
              <a:rPr sz="2000" spc="-50"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25"/>
              </a:spcBef>
            </a:pPr>
            <a:endParaRPr sz="1900">
              <a:latin typeface="Verdana"/>
              <a:cs typeface="Verdana"/>
            </a:endParaRPr>
          </a:p>
          <a:p>
            <a:pPr algn="ctr">
              <a:lnSpc>
                <a:spcPct val="100000"/>
              </a:lnSpc>
              <a:spcBef>
                <a:spcPts val="5"/>
              </a:spcBef>
              <a:tabLst>
                <a:tab pos="1389380" algn="l"/>
              </a:tabLst>
            </a:pPr>
            <a:r>
              <a:rPr sz="2000" b="1" i="1" dirty="0">
                <a:latin typeface="Verdana"/>
                <a:cs typeface="Verdana"/>
              </a:rPr>
              <a:t>For</a:t>
            </a:r>
            <a:r>
              <a:rPr sz="2000" b="1" i="1" spc="10" dirty="0">
                <a:latin typeface="Verdana"/>
                <a:cs typeface="Verdana"/>
              </a:rPr>
              <a:t> </a:t>
            </a:r>
            <a:r>
              <a:rPr sz="2000" b="1" i="1" dirty="0">
                <a:latin typeface="Verdana"/>
                <a:cs typeface="Verdana"/>
              </a:rPr>
              <a:t>Mac:	</a:t>
            </a:r>
            <a:r>
              <a:rPr sz="2000" spc="-5" dirty="0">
                <a:latin typeface="Verdana"/>
                <a:cs typeface="Verdana"/>
              </a:rPr>
              <a:t>Shift</a:t>
            </a:r>
            <a:r>
              <a:rPr sz="2000" spc="-70" dirty="0">
                <a:latin typeface="Verdana"/>
                <a:cs typeface="Verdana"/>
              </a:rPr>
              <a:t> </a:t>
            </a:r>
            <a:r>
              <a:rPr sz="2000" dirty="0">
                <a:latin typeface="Verdana"/>
                <a:cs typeface="Verdana"/>
              </a:rPr>
              <a:t>+</a:t>
            </a:r>
            <a:r>
              <a:rPr sz="2000" spc="-15" dirty="0">
                <a:latin typeface="Verdana"/>
                <a:cs typeface="Verdana"/>
              </a:rPr>
              <a:t> </a:t>
            </a:r>
            <a:r>
              <a:rPr sz="2000" spc="-5" dirty="0">
                <a:latin typeface="Verdana"/>
                <a:cs typeface="Verdana"/>
              </a:rPr>
              <a:t>Command</a:t>
            </a:r>
            <a:r>
              <a:rPr sz="2000" spc="-45" dirty="0">
                <a:latin typeface="Verdana"/>
                <a:cs typeface="Verdana"/>
              </a:rPr>
              <a:t> </a:t>
            </a:r>
            <a:r>
              <a:rPr sz="2000" dirty="0">
                <a:latin typeface="Verdana"/>
                <a:cs typeface="Verdana"/>
              </a:rPr>
              <a:t>+</a:t>
            </a:r>
            <a:r>
              <a:rPr sz="2000" spc="-35" dirty="0">
                <a:latin typeface="Verdana"/>
                <a:cs typeface="Verdana"/>
              </a:rPr>
              <a:t> </a:t>
            </a:r>
            <a:r>
              <a:rPr sz="2000" spc="-5" dirty="0">
                <a:latin typeface="Verdana"/>
                <a:cs typeface="Verdana"/>
              </a:rPr>
              <a:t>A:</a:t>
            </a:r>
            <a:r>
              <a:rPr sz="2000" spc="-20" dirty="0">
                <a:latin typeface="Verdana"/>
                <a:cs typeface="Verdana"/>
              </a:rPr>
              <a:t> </a:t>
            </a:r>
            <a:r>
              <a:rPr sz="2000" dirty="0">
                <a:latin typeface="Verdana"/>
                <a:cs typeface="Verdana"/>
              </a:rPr>
              <a:t>Mute</a:t>
            </a:r>
            <a:r>
              <a:rPr sz="2000" spc="-70" dirty="0">
                <a:latin typeface="Verdana"/>
                <a:cs typeface="Verdana"/>
              </a:rPr>
              <a:t> </a:t>
            </a:r>
            <a:r>
              <a:rPr sz="2000" spc="-5" dirty="0">
                <a:latin typeface="Verdana"/>
                <a:cs typeface="Verdana"/>
              </a:rPr>
              <a:t>or</a:t>
            </a:r>
            <a:r>
              <a:rPr sz="2000" spc="-40"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30"/>
              </a:spcBef>
            </a:pPr>
            <a:endParaRPr sz="1900">
              <a:latin typeface="Verdana"/>
              <a:cs typeface="Verdana"/>
            </a:endParaRPr>
          </a:p>
          <a:p>
            <a:pPr algn="ctr">
              <a:lnSpc>
                <a:spcPct val="100000"/>
              </a:lnSpc>
              <a:tabLst>
                <a:tab pos="2256790" algn="l"/>
              </a:tabLst>
            </a:pPr>
            <a:r>
              <a:rPr sz="2000" b="1" i="1" dirty="0">
                <a:latin typeface="Verdana"/>
                <a:cs typeface="Verdana"/>
              </a:rPr>
              <a:t>For</a:t>
            </a:r>
            <a:r>
              <a:rPr sz="2000" b="1" i="1" spc="10" dirty="0">
                <a:latin typeface="Verdana"/>
                <a:cs typeface="Verdana"/>
              </a:rPr>
              <a:t> </a:t>
            </a:r>
            <a:r>
              <a:rPr sz="2000" b="1" i="1" dirty="0">
                <a:latin typeface="Verdana"/>
                <a:cs typeface="Verdana"/>
              </a:rPr>
              <a:t>telephone:	</a:t>
            </a:r>
            <a:r>
              <a:rPr sz="2000" dirty="0">
                <a:latin typeface="Verdana"/>
                <a:cs typeface="Verdana"/>
              </a:rPr>
              <a:t>*6</a:t>
            </a:r>
            <a:r>
              <a:rPr sz="2000" spc="-45" dirty="0">
                <a:latin typeface="Verdana"/>
                <a:cs typeface="Verdana"/>
              </a:rPr>
              <a:t> </a:t>
            </a:r>
            <a:r>
              <a:rPr sz="2000" dirty="0">
                <a:latin typeface="Verdana"/>
                <a:cs typeface="Verdana"/>
              </a:rPr>
              <a:t>:</a:t>
            </a:r>
            <a:r>
              <a:rPr sz="2000" spc="-45" dirty="0">
                <a:latin typeface="Verdana"/>
                <a:cs typeface="Verdana"/>
              </a:rPr>
              <a:t> </a:t>
            </a:r>
            <a:r>
              <a:rPr sz="2000" dirty="0">
                <a:latin typeface="Verdana"/>
                <a:cs typeface="Verdana"/>
              </a:rPr>
              <a:t>Mute</a:t>
            </a:r>
            <a:r>
              <a:rPr sz="2000" spc="-90" dirty="0">
                <a:latin typeface="Verdana"/>
                <a:cs typeface="Verdana"/>
              </a:rPr>
              <a:t> </a:t>
            </a:r>
            <a:r>
              <a:rPr sz="2000" spc="-5" dirty="0">
                <a:latin typeface="Verdana"/>
                <a:cs typeface="Verdana"/>
              </a:rPr>
              <a:t>or</a:t>
            </a:r>
            <a:r>
              <a:rPr sz="2000" spc="-65" dirty="0">
                <a:latin typeface="Verdana"/>
                <a:cs typeface="Verdana"/>
              </a:rPr>
              <a:t> </a:t>
            </a:r>
            <a:r>
              <a:rPr sz="2000" dirty="0">
                <a:latin typeface="Verdana"/>
                <a:cs typeface="Verdana"/>
              </a:rPr>
              <a:t>Unmute</a:t>
            </a:r>
            <a:endParaRPr sz="2000">
              <a:latin typeface="Verdana"/>
              <a:cs typeface="Verdana"/>
            </a:endParaRPr>
          </a:p>
        </p:txBody>
      </p:sp>
      <p:pic>
        <p:nvPicPr>
          <p:cNvPr id="12" name="object 12"/>
          <p:cNvPicPr/>
          <p:nvPr/>
        </p:nvPicPr>
        <p:blipFill>
          <a:blip r:embed="rId5" cstate="print"/>
          <a:stretch>
            <a:fillRect/>
          </a:stretch>
        </p:blipFill>
        <p:spPr>
          <a:xfrm>
            <a:off x="10576559" y="5925311"/>
            <a:ext cx="838199" cy="190499"/>
          </a:xfrm>
          <a:prstGeom prst="rect">
            <a:avLst/>
          </a:prstGeom>
        </p:spPr>
      </p:pic>
      <p:sp>
        <p:nvSpPr>
          <p:cNvPr id="13" name="object 13"/>
          <p:cNvSpPr txBox="1"/>
          <p:nvPr/>
        </p:nvSpPr>
        <p:spPr>
          <a:xfrm>
            <a:off x="119755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499"/>
                </a:solidFill>
                <a:latin typeface="Arial"/>
                <a:cs typeface="Arial"/>
              </a:rPr>
              <a:t>2</a:t>
            </a:fld>
            <a:endParaRPr sz="12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17"/>
            <a:ext cx="2807335" cy="753110"/>
            <a:chOff x="0" y="5379717"/>
            <a:chExt cx="2807335" cy="753110"/>
          </a:xfrm>
        </p:grpSpPr>
        <p:pic>
          <p:nvPicPr>
            <p:cNvPr id="4" name="object 4"/>
            <p:cNvPicPr/>
            <p:nvPr/>
          </p:nvPicPr>
          <p:blipFill>
            <a:blip r:embed="rId2" cstate="print"/>
            <a:stretch>
              <a:fillRect/>
            </a:stretch>
          </p:blipFill>
          <p:spPr>
            <a:xfrm>
              <a:off x="0" y="5532119"/>
              <a:ext cx="2807207" cy="600455"/>
            </a:xfrm>
            <a:prstGeom prst="rect">
              <a:avLst/>
            </a:prstGeom>
          </p:spPr>
        </p:pic>
        <p:sp>
          <p:nvSpPr>
            <p:cNvPr id="5" name="object 5"/>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366648" y="1606915"/>
            <a:ext cx="2360295" cy="1595120"/>
          </a:xfrm>
          <a:prstGeom prst="rect">
            <a:avLst/>
          </a:prstGeom>
        </p:spPr>
        <p:txBody>
          <a:bodyPr vert="horz" wrap="square" lIns="0" tIns="62865" rIns="0" bIns="0" rtlCol="0">
            <a:spAutoFit/>
          </a:bodyPr>
          <a:lstStyle/>
          <a:p>
            <a:pPr marL="12700" marR="5080">
              <a:lnSpc>
                <a:spcPts val="3000"/>
              </a:lnSpc>
              <a:spcBef>
                <a:spcPts val="495"/>
              </a:spcBef>
            </a:pPr>
            <a:r>
              <a:rPr spc="-5" dirty="0">
                <a:solidFill>
                  <a:srgbClr val="444A53"/>
                </a:solidFill>
              </a:rPr>
              <a:t>Illinois Daily </a:t>
            </a:r>
            <a:r>
              <a:rPr dirty="0">
                <a:solidFill>
                  <a:srgbClr val="444A53"/>
                </a:solidFill>
              </a:rPr>
              <a:t> Reported </a:t>
            </a:r>
            <a:r>
              <a:rPr spc="5" dirty="0">
                <a:solidFill>
                  <a:srgbClr val="444A53"/>
                </a:solidFill>
              </a:rPr>
              <a:t> </a:t>
            </a:r>
            <a:r>
              <a:rPr spc="-5" dirty="0">
                <a:solidFill>
                  <a:srgbClr val="444A53"/>
                </a:solidFill>
              </a:rPr>
              <a:t>Administered </a:t>
            </a:r>
            <a:r>
              <a:rPr dirty="0">
                <a:solidFill>
                  <a:srgbClr val="444A53"/>
                </a:solidFill>
              </a:rPr>
              <a:t> </a:t>
            </a:r>
            <a:r>
              <a:rPr spc="-35" dirty="0">
                <a:solidFill>
                  <a:srgbClr val="444A53"/>
                </a:solidFill>
              </a:rPr>
              <a:t>V</a:t>
            </a:r>
            <a:r>
              <a:rPr spc="-25" dirty="0">
                <a:solidFill>
                  <a:srgbClr val="444A53"/>
                </a:solidFill>
              </a:rPr>
              <a:t>acc</a:t>
            </a:r>
            <a:r>
              <a:rPr spc="-30" dirty="0">
                <a:solidFill>
                  <a:srgbClr val="444A53"/>
                </a:solidFill>
              </a:rPr>
              <a:t>i</a:t>
            </a:r>
            <a:r>
              <a:rPr spc="-25" dirty="0">
                <a:solidFill>
                  <a:srgbClr val="444A53"/>
                </a:solidFill>
              </a:rPr>
              <a:t>n</a:t>
            </a:r>
            <a:r>
              <a:rPr spc="-5" dirty="0">
                <a:solidFill>
                  <a:srgbClr val="444A53"/>
                </a:solidFill>
              </a:rPr>
              <a:t>e</a:t>
            </a:r>
            <a:r>
              <a:rPr spc="-160" dirty="0">
                <a:solidFill>
                  <a:srgbClr val="444A53"/>
                </a:solidFill>
              </a:rPr>
              <a:t> </a:t>
            </a:r>
            <a:r>
              <a:rPr spc="-10" dirty="0">
                <a:solidFill>
                  <a:srgbClr val="444A53"/>
                </a:solidFill>
              </a:rPr>
              <a:t>D</a:t>
            </a:r>
            <a:r>
              <a:rPr dirty="0">
                <a:solidFill>
                  <a:srgbClr val="444A53"/>
                </a:solidFill>
              </a:rPr>
              <a:t>oses</a:t>
            </a:r>
          </a:p>
        </p:txBody>
      </p:sp>
      <p:sp>
        <p:nvSpPr>
          <p:cNvPr id="8" name="object 8"/>
          <p:cNvSpPr txBox="1"/>
          <p:nvPr/>
        </p:nvSpPr>
        <p:spPr>
          <a:xfrm>
            <a:off x="366648" y="3248299"/>
            <a:ext cx="2073910" cy="833119"/>
          </a:xfrm>
          <a:prstGeom prst="rect">
            <a:avLst/>
          </a:prstGeom>
        </p:spPr>
        <p:txBody>
          <a:bodyPr vert="horz" wrap="square" lIns="0" tIns="62865" rIns="0" bIns="0" rtlCol="0">
            <a:spAutoFit/>
          </a:bodyPr>
          <a:lstStyle/>
          <a:p>
            <a:pPr marL="12700" marR="5080">
              <a:lnSpc>
                <a:spcPts val="3000"/>
              </a:lnSpc>
              <a:spcBef>
                <a:spcPts val="495"/>
              </a:spcBef>
            </a:pPr>
            <a:r>
              <a:rPr sz="2800" dirty="0">
                <a:solidFill>
                  <a:srgbClr val="444A53"/>
                </a:solidFill>
                <a:latin typeface="Arial"/>
                <a:cs typeface="Arial"/>
              </a:rPr>
              <a:t>Last</a:t>
            </a:r>
            <a:r>
              <a:rPr sz="2800" spc="-175" dirty="0">
                <a:solidFill>
                  <a:srgbClr val="444A53"/>
                </a:solidFill>
                <a:latin typeface="Arial"/>
                <a:cs typeface="Arial"/>
              </a:rPr>
              <a:t> </a:t>
            </a:r>
            <a:r>
              <a:rPr sz="2800" dirty="0">
                <a:solidFill>
                  <a:srgbClr val="444A53"/>
                </a:solidFill>
                <a:latin typeface="Arial"/>
                <a:cs typeface="Arial"/>
              </a:rPr>
              <a:t>updated </a:t>
            </a:r>
            <a:r>
              <a:rPr sz="2800" spc="-760" dirty="0">
                <a:solidFill>
                  <a:srgbClr val="444A53"/>
                </a:solidFill>
                <a:latin typeface="Arial"/>
                <a:cs typeface="Arial"/>
              </a:rPr>
              <a:t> </a:t>
            </a:r>
            <a:r>
              <a:rPr lang="en-US" sz="2800" dirty="0">
                <a:solidFill>
                  <a:srgbClr val="444A53"/>
                </a:solidFill>
                <a:latin typeface="Arial"/>
                <a:cs typeface="Arial"/>
              </a:rPr>
              <a:t>2</a:t>
            </a:r>
            <a:r>
              <a:rPr sz="2800" dirty="0" smtClean="0">
                <a:solidFill>
                  <a:srgbClr val="444A53"/>
                </a:solidFill>
                <a:latin typeface="Arial"/>
                <a:cs typeface="Arial"/>
              </a:rPr>
              <a:t>/</a:t>
            </a:r>
            <a:r>
              <a:rPr lang="en-US" sz="2800" dirty="0">
                <a:solidFill>
                  <a:srgbClr val="444A53"/>
                </a:solidFill>
                <a:latin typeface="Arial"/>
                <a:cs typeface="Arial"/>
              </a:rPr>
              <a:t>9</a:t>
            </a:r>
            <a:r>
              <a:rPr sz="2800" dirty="0" smtClean="0">
                <a:solidFill>
                  <a:srgbClr val="444A53"/>
                </a:solidFill>
                <a:latin typeface="Arial"/>
                <a:cs typeface="Arial"/>
              </a:rPr>
              <a:t>/202</a:t>
            </a:r>
            <a:r>
              <a:rPr lang="en-US" sz="2800" dirty="0" smtClean="0">
                <a:solidFill>
                  <a:srgbClr val="444A53"/>
                </a:solidFill>
                <a:latin typeface="Arial"/>
                <a:cs typeface="Arial"/>
              </a:rPr>
              <a:t>2</a:t>
            </a:r>
            <a:endParaRPr sz="2800" dirty="0">
              <a:latin typeface="Arial"/>
              <a:cs typeface="Arial"/>
            </a:endParaRPr>
          </a:p>
        </p:txBody>
      </p:sp>
      <p:sp>
        <p:nvSpPr>
          <p:cNvPr id="13" name="object 13"/>
          <p:cNvSpPr txBox="1"/>
          <p:nvPr/>
        </p:nvSpPr>
        <p:spPr>
          <a:xfrm>
            <a:off x="78230" y="6437227"/>
            <a:ext cx="2501900" cy="196215"/>
          </a:xfrm>
          <a:prstGeom prst="rect">
            <a:avLst/>
          </a:prstGeom>
        </p:spPr>
        <p:txBody>
          <a:bodyPr vert="horz" wrap="square" lIns="0" tIns="0" rIns="0" bIns="0" rtlCol="0">
            <a:spAutoFit/>
          </a:bodyPr>
          <a:lstStyle/>
          <a:p>
            <a:pPr marL="12700">
              <a:lnSpc>
                <a:spcPts val="1425"/>
              </a:lnSpc>
            </a:pPr>
            <a:r>
              <a:rPr sz="1200" dirty="0">
                <a:solidFill>
                  <a:srgbClr val="929499"/>
                </a:solidFill>
                <a:latin typeface="Arial"/>
                <a:cs typeface="Arial"/>
              </a:rPr>
              <a:t>I</a:t>
            </a:r>
            <a:r>
              <a:rPr sz="1200" spc="-10" dirty="0">
                <a:solidFill>
                  <a:srgbClr val="929499"/>
                </a:solidFill>
                <a:latin typeface="Arial"/>
                <a:cs typeface="Arial"/>
              </a:rPr>
              <a:t>lli</a:t>
            </a:r>
            <a:r>
              <a:rPr sz="1200" spc="-5" dirty="0">
                <a:solidFill>
                  <a:srgbClr val="929499"/>
                </a:solidFill>
                <a:latin typeface="Arial"/>
                <a:cs typeface="Arial"/>
              </a:rPr>
              <a:t>n</a:t>
            </a:r>
            <a:r>
              <a:rPr sz="1200" spc="-15" dirty="0">
                <a:solidFill>
                  <a:srgbClr val="929499"/>
                </a:solidFill>
                <a:latin typeface="Arial"/>
                <a:cs typeface="Arial"/>
              </a:rPr>
              <a:t>o</a:t>
            </a:r>
            <a:r>
              <a:rPr sz="1200" spc="-20" dirty="0">
                <a:solidFill>
                  <a:srgbClr val="929499"/>
                </a:solidFill>
                <a:latin typeface="Arial"/>
                <a:cs typeface="Arial"/>
              </a:rPr>
              <a:t>i</a:t>
            </a:r>
            <a:r>
              <a:rPr sz="1200" dirty="0">
                <a:solidFill>
                  <a:srgbClr val="929499"/>
                </a:solidFill>
                <a:latin typeface="Arial"/>
                <a:cs typeface="Arial"/>
              </a:rPr>
              <a:t>s</a:t>
            </a:r>
            <a:r>
              <a:rPr sz="1200" spc="-70" dirty="0">
                <a:solidFill>
                  <a:srgbClr val="929499"/>
                </a:solidFill>
                <a:latin typeface="Arial"/>
                <a:cs typeface="Arial"/>
              </a:rPr>
              <a:t> </a:t>
            </a:r>
            <a:r>
              <a:rPr sz="1200" dirty="0">
                <a:solidFill>
                  <a:srgbClr val="929499"/>
                </a:solidFill>
                <a:latin typeface="Arial"/>
                <a:cs typeface="Arial"/>
              </a:rPr>
              <a:t>P</a:t>
            </a:r>
            <a:r>
              <a:rPr sz="1200" spc="-5" dirty="0">
                <a:solidFill>
                  <a:srgbClr val="929499"/>
                </a:solidFill>
                <a:latin typeface="Arial"/>
                <a:cs typeface="Arial"/>
              </a:rPr>
              <a:t>er</a:t>
            </a:r>
            <a:r>
              <a:rPr sz="1200" spc="-10" dirty="0">
                <a:solidFill>
                  <a:srgbClr val="929499"/>
                </a:solidFill>
                <a:latin typeface="Arial"/>
                <a:cs typeface="Arial"/>
              </a:rPr>
              <a:t>i</a:t>
            </a:r>
            <a:r>
              <a:rPr sz="1200" spc="-15" dirty="0">
                <a:solidFill>
                  <a:srgbClr val="929499"/>
                </a:solidFill>
                <a:latin typeface="Arial"/>
                <a:cs typeface="Arial"/>
              </a:rPr>
              <a:t>na</a:t>
            </a:r>
            <a:r>
              <a:rPr sz="1200" dirty="0">
                <a:solidFill>
                  <a:srgbClr val="929499"/>
                </a:solidFill>
                <a:latin typeface="Arial"/>
                <a:cs typeface="Arial"/>
              </a:rPr>
              <a:t>t</a:t>
            </a:r>
            <a:r>
              <a:rPr sz="1200" spc="-15" dirty="0">
                <a:solidFill>
                  <a:srgbClr val="929499"/>
                </a:solidFill>
                <a:latin typeface="Arial"/>
                <a:cs typeface="Arial"/>
              </a:rPr>
              <a:t>a</a:t>
            </a:r>
            <a:r>
              <a:rPr sz="1200" spc="-5" dirty="0">
                <a:solidFill>
                  <a:srgbClr val="929499"/>
                </a:solidFill>
                <a:latin typeface="Arial"/>
                <a:cs typeface="Arial"/>
              </a:rPr>
              <a:t>l</a:t>
            </a:r>
            <a:r>
              <a:rPr sz="1200" spc="-85" dirty="0">
                <a:solidFill>
                  <a:srgbClr val="929499"/>
                </a:solidFill>
                <a:latin typeface="Arial"/>
                <a:cs typeface="Arial"/>
              </a:rPr>
              <a:t> </a:t>
            </a:r>
            <a:r>
              <a:rPr sz="1200" dirty="0">
                <a:solidFill>
                  <a:srgbClr val="929499"/>
                </a:solidFill>
                <a:latin typeface="Arial"/>
                <a:cs typeface="Arial"/>
              </a:rPr>
              <a:t>Qu</a:t>
            </a:r>
            <a:r>
              <a:rPr sz="1200" spc="-5" dirty="0">
                <a:solidFill>
                  <a:srgbClr val="929499"/>
                </a:solidFill>
                <a:latin typeface="Arial"/>
                <a:cs typeface="Arial"/>
              </a:rPr>
              <a:t>a</a:t>
            </a:r>
            <a:r>
              <a:rPr sz="1200" spc="-10" dirty="0">
                <a:solidFill>
                  <a:srgbClr val="929499"/>
                </a:solidFill>
                <a:latin typeface="Arial"/>
                <a:cs typeface="Arial"/>
              </a:rPr>
              <a:t>l</a:t>
            </a:r>
            <a:r>
              <a:rPr sz="1200" spc="-20" dirty="0">
                <a:solidFill>
                  <a:srgbClr val="929499"/>
                </a:solidFill>
                <a:latin typeface="Arial"/>
                <a:cs typeface="Arial"/>
              </a:rPr>
              <a:t>i</a:t>
            </a:r>
            <a:r>
              <a:rPr sz="1200" dirty="0">
                <a:solidFill>
                  <a:srgbClr val="929499"/>
                </a:solidFill>
                <a:latin typeface="Arial"/>
                <a:cs typeface="Arial"/>
              </a:rPr>
              <a:t>ty</a:t>
            </a:r>
            <a:r>
              <a:rPr sz="1200" spc="-60" dirty="0">
                <a:solidFill>
                  <a:srgbClr val="929499"/>
                </a:solidFill>
                <a:latin typeface="Arial"/>
                <a:cs typeface="Arial"/>
              </a:rPr>
              <a:t> </a:t>
            </a:r>
            <a:r>
              <a:rPr sz="1200" spc="-10" dirty="0">
                <a:solidFill>
                  <a:srgbClr val="929499"/>
                </a:solidFill>
                <a:latin typeface="Arial"/>
                <a:cs typeface="Arial"/>
              </a:rPr>
              <a:t>C</a:t>
            </a:r>
            <a:r>
              <a:rPr sz="1200" spc="-5" dirty="0">
                <a:solidFill>
                  <a:srgbClr val="929499"/>
                </a:solidFill>
                <a:latin typeface="Arial"/>
                <a:cs typeface="Arial"/>
              </a:rPr>
              <a:t>o</a:t>
            </a:r>
            <a:r>
              <a:rPr sz="1200" spc="-10" dirty="0">
                <a:solidFill>
                  <a:srgbClr val="929499"/>
                </a:solidFill>
                <a:latin typeface="Arial"/>
                <a:cs typeface="Arial"/>
              </a:rPr>
              <a:t>ll</a:t>
            </a:r>
            <a:r>
              <a:rPr sz="1200" spc="-15" dirty="0">
                <a:solidFill>
                  <a:srgbClr val="929499"/>
                </a:solidFill>
                <a:latin typeface="Arial"/>
                <a:cs typeface="Arial"/>
              </a:rPr>
              <a:t>abo</a:t>
            </a:r>
            <a:r>
              <a:rPr sz="1200" spc="-10" dirty="0">
                <a:solidFill>
                  <a:srgbClr val="929499"/>
                </a:solidFill>
                <a:latin typeface="Arial"/>
                <a:cs typeface="Arial"/>
              </a:rPr>
              <a:t>rati</a:t>
            </a:r>
            <a:r>
              <a:rPr sz="1200" spc="-15" dirty="0">
                <a:solidFill>
                  <a:srgbClr val="929499"/>
                </a:solidFill>
                <a:latin typeface="Arial"/>
                <a:cs typeface="Arial"/>
              </a:rPr>
              <a:t>v</a:t>
            </a:r>
            <a:r>
              <a:rPr sz="1200" spc="-5" dirty="0">
                <a:solidFill>
                  <a:srgbClr val="929499"/>
                </a:solidFill>
                <a:latin typeface="Arial"/>
                <a:cs typeface="Arial"/>
              </a:rPr>
              <a:t>e</a:t>
            </a:r>
            <a:endParaRPr sz="1200">
              <a:latin typeface="Arial"/>
              <a:cs typeface="Arial"/>
            </a:endParaRPr>
          </a:p>
        </p:txBody>
      </p:sp>
      <p:sp>
        <p:nvSpPr>
          <p:cNvPr id="14" name="object 14"/>
          <p:cNvSpPr txBox="1"/>
          <p:nvPr/>
        </p:nvSpPr>
        <p:spPr>
          <a:xfrm>
            <a:off x="11915138" y="6437227"/>
            <a:ext cx="196215" cy="196215"/>
          </a:xfrm>
          <a:prstGeom prst="rect">
            <a:avLst/>
          </a:prstGeom>
        </p:spPr>
        <p:txBody>
          <a:bodyPr vert="horz" wrap="square" lIns="0" tIns="0" rIns="0" bIns="0" rtlCol="0">
            <a:spAutoFit/>
          </a:bodyPr>
          <a:lstStyle/>
          <a:p>
            <a:pPr marL="12700">
              <a:lnSpc>
                <a:spcPts val="1425"/>
              </a:lnSpc>
            </a:pPr>
            <a:r>
              <a:rPr sz="1200" spc="-5" dirty="0">
                <a:solidFill>
                  <a:srgbClr val="929499"/>
                </a:solidFill>
                <a:latin typeface="Arial"/>
                <a:cs typeface="Arial"/>
              </a:rPr>
              <a:t>14</a:t>
            </a:r>
            <a:endParaRPr sz="1200">
              <a:latin typeface="Arial"/>
              <a:cs typeface="Arial"/>
            </a:endParaRPr>
          </a:p>
        </p:txBody>
      </p:sp>
      <p:sp>
        <p:nvSpPr>
          <p:cNvPr id="10" name="Rectangle 9"/>
          <p:cNvSpPr/>
          <p:nvPr/>
        </p:nvSpPr>
        <p:spPr>
          <a:xfrm>
            <a:off x="3269742" y="5033004"/>
            <a:ext cx="2667000" cy="1384995"/>
          </a:xfrm>
          <a:prstGeom prst="rect">
            <a:avLst/>
          </a:prstGeom>
        </p:spPr>
        <p:txBody>
          <a:bodyPr wrap="square">
            <a:spAutoFit/>
          </a:bodyPr>
          <a:lstStyle/>
          <a:p>
            <a:pPr algn="ctr"/>
            <a:r>
              <a:rPr lang="en-US" sz="2800" dirty="0"/>
              <a:t>20,775,048</a:t>
            </a:r>
            <a:endParaRPr lang="en-US" sz="1400" dirty="0"/>
          </a:p>
          <a:p>
            <a:pPr algn="ctr"/>
            <a:r>
              <a:rPr lang="en-US" sz="2800" dirty="0"/>
              <a:t>Administered Vaccine Doses</a:t>
            </a:r>
          </a:p>
        </p:txBody>
      </p:sp>
      <p:pic>
        <p:nvPicPr>
          <p:cNvPr id="9" name="Picture 8"/>
          <p:cNvPicPr>
            <a:picLocks noChangeAspect="1"/>
          </p:cNvPicPr>
          <p:nvPr/>
        </p:nvPicPr>
        <p:blipFill>
          <a:blip r:embed="rId4"/>
          <a:stretch>
            <a:fillRect/>
          </a:stretch>
        </p:blipFill>
        <p:spPr>
          <a:xfrm>
            <a:off x="6172200" y="22815"/>
            <a:ext cx="5742938" cy="683518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9851"/>
            <a:ext cx="12192000" cy="6372544"/>
          </a:xfrm>
          <a:prstGeom prst="rect">
            <a:avLst/>
          </a:prstGeom>
        </p:spPr>
      </p:pic>
    </p:spTree>
    <p:extLst>
      <p:ext uri="{BB962C8B-B14F-4D97-AF65-F5344CB8AC3E}">
        <p14:creationId xmlns:p14="http://schemas.microsoft.com/office/powerpoint/2010/main" val="188415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4" name="object 4"/>
          <p:cNvGrpSpPr/>
          <p:nvPr/>
        </p:nvGrpSpPr>
        <p:grpSpPr>
          <a:xfrm>
            <a:off x="0" y="5379717"/>
            <a:ext cx="2807335" cy="753110"/>
            <a:chOff x="0" y="5379717"/>
            <a:chExt cx="2807335" cy="753110"/>
          </a:xfrm>
        </p:grpSpPr>
        <p:pic>
          <p:nvPicPr>
            <p:cNvPr id="5" name="object 5"/>
            <p:cNvPicPr/>
            <p:nvPr/>
          </p:nvPicPr>
          <p:blipFill>
            <a:blip r:embed="rId3" cstate="print"/>
            <a:stretch>
              <a:fillRect/>
            </a:stretch>
          </p:blipFill>
          <p:spPr>
            <a:xfrm>
              <a:off x="0" y="5532119"/>
              <a:ext cx="2807207" cy="600455"/>
            </a:xfrm>
            <a:prstGeom prst="rect">
              <a:avLst/>
            </a:prstGeom>
          </p:spPr>
        </p:pic>
        <p:sp>
          <p:nvSpPr>
            <p:cNvPr id="6" name="object 6"/>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4"/>
          <a:stretch>
            <a:fillRect/>
          </a:stretch>
        </p:blipFill>
        <p:spPr>
          <a:xfrm>
            <a:off x="476250" y="1530179"/>
            <a:ext cx="11239500" cy="4964113"/>
          </a:xfrm>
          <a:prstGeom prst="rect">
            <a:avLst/>
          </a:prstGeom>
        </p:spPr>
      </p:pic>
      <p:pic>
        <p:nvPicPr>
          <p:cNvPr id="9" name="Picture 8"/>
          <p:cNvPicPr>
            <a:picLocks noChangeAspect="1"/>
          </p:cNvPicPr>
          <p:nvPr/>
        </p:nvPicPr>
        <p:blipFill>
          <a:blip r:embed="rId5"/>
          <a:stretch>
            <a:fillRect/>
          </a:stretch>
        </p:blipFill>
        <p:spPr>
          <a:xfrm>
            <a:off x="304800" y="425279"/>
            <a:ext cx="11734800" cy="1104900"/>
          </a:xfrm>
          <a:prstGeom prst="rect">
            <a:avLst/>
          </a:prstGeom>
        </p:spPr>
      </p:pic>
    </p:spTree>
    <p:extLst>
      <p:ext uri="{BB962C8B-B14F-4D97-AF65-F5344CB8AC3E}">
        <p14:creationId xmlns:p14="http://schemas.microsoft.com/office/powerpoint/2010/main" val="2899812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728"/>
          <a:stretch/>
        </p:blipFill>
        <p:spPr>
          <a:xfrm>
            <a:off x="304800" y="1447800"/>
            <a:ext cx="11672888" cy="5159290"/>
          </a:xfrm>
          <a:prstGeom prst="rect">
            <a:avLst/>
          </a:prstGeom>
        </p:spPr>
      </p:pic>
      <p:pic>
        <p:nvPicPr>
          <p:cNvPr id="5" name="Picture 4"/>
          <p:cNvPicPr>
            <a:picLocks noChangeAspect="1"/>
          </p:cNvPicPr>
          <p:nvPr/>
        </p:nvPicPr>
        <p:blipFill rotWithShape="1">
          <a:blip r:embed="rId4"/>
          <a:srcRect l="1753" t="11045" r="823"/>
          <a:stretch/>
        </p:blipFill>
        <p:spPr>
          <a:xfrm>
            <a:off x="197644" y="304800"/>
            <a:ext cx="11887200" cy="1025236"/>
          </a:xfrm>
          <a:prstGeom prst="rect">
            <a:avLst/>
          </a:prstGeom>
        </p:spPr>
      </p:pic>
    </p:spTree>
    <p:extLst>
      <p:ext uri="{BB962C8B-B14F-4D97-AF65-F5344CB8AC3E}">
        <p14:creationId xmlns:p14="http://schemas.microsoft.com/office/powerpoint/2010/main" val="700790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and Pregnancy</a:t>
            </a:r>
            <a:endParaRPr lang="en-US" dirty="0"/>
          </a:p>
        </p:txBody>
      </p:sp>
      <p:sp>
        <p:nvSpPr>
          <p:cNvPr id="3" name="Content Placeholder 2"/>
          <p:cNvSpPr>
            <a:spLocks noGrp="1"/>
          </p:cNvSpPr>
          <p:nvPr>
            <p:ph idx="1"/>
          </p:nvPr>
        </p:nvSpPr>
        <p:spPr/>
        <p:txBody>
          <a:bodyPr/>
          <a:lstStyle/>
          <a:p>
            <a:r>
              <a:rPr lang="en-US" sz="3600" dirty="0"/>
              <a:t>Pregnant </a:t>
            </a:r>
            <a:r>
              <a:rPr lang="en-US" sz="3600" dirty="0" smtClean="0"/>
              <a:t>women</a:t>
            </a:r>
            <a:r>
              <a:rPr lang="en-US" sz="3600" dirty="0"/>
              <a:t> with COVID-19, United States, January 22, 2020 - </a:t>
            </a:r>
            <a:r>
              <a:rPr lang="en-US" sz="3600" dirty="0" smtClean="0"/>
              <a:t>February 7, 2022</a:t>
            </a:r>
            <a:endParaRPr lang="en-US" sz="3600" dirty="0"/>
          </a:p>
          <a:p>
            <a:pPr lvl="1">
              <a:buFont typeface="Arial" panose="020B0604020202020204" pitchFamily="34" charset="0"/>
              <a:buChar char="•"/>
            </a:pPr>
            <a:r>
              <a:rPr lang="en-US" sz="3200" dirty="0"/>
              <a:t>171,428</a:t>
            </a:r>
            <a:r>
              <a:rPr lang="en-US" sz="3600" dirty="0" smtClean="0"/>
              <a:t> cases</a:t>
            </a:r>
          </a:p>
          <a:p>
            <a:pPr lvl="1">
              <a:buFont typeface="Arial" panose="020B0604020202020204" pitchFamily="34" charset="0"/>
              <a:buChar char="•"/>
            </a:pPr>
            <a:r>
              <a:rPr lang="en-US" sz="3600" dirty="0" smtClean="0"/>
              <a:t>29,008 hospitalizations</a:t>
            </a:r>
          </a:p>
          <a:p>
            <a:pPr lvl="1">
              <a:buFont typeface="Arial" panose="020B0604020202020204" pitchFamily="34" charset="0"/>
              <a:buChar char="•"/>
            </a:pPr>
            <a:r>
              <a:rPr lang="en-US" sz="3600" dirty="0" smtClean="0"/>
              <a:t>273 deaths</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6764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a:hlinkClick r:id="rId2"/>
              </a:rPr>
              <a:t>CDC:  COVID-19 Vaccination for Pregnant People to Prevent Serious Illness, Deaths, and Adverse Pregnancy Outcomes from COVID-19</a:t>
            </a:r>
            <a:r>
              <a:rPr lang="en-US" dirty="0"/>
              <a:t>. (9.29.21) </a:t>
            </a:r>
          </a:p>
        </p:txBody>
      </p:sp>
      <p:sp>
        <p:nvSpPr>
          <p:cNvPr id="3" name="Text Placeholder 2"/>
          <p:cNvSpPr>
            <a:spLocks noGrp="1"/>
          </p:cNvSpPr>
          <p:nvPr>
            <p:ph type="body" idx="1"/>
          </p:nvPr>
        </p:nvSpPr>
        <p:spPr>
          <a:xfrm>
            <a:off x="901652" y="1905001"/>
            <a:ext cx="10750198" cy="5264876"/>
          </a:xfrm>
        </p:spPr>
        <p:txBody>
          <a:bodyPr/>
          <a:lstStyle/>
          <a:p>
            <a:r>
              <a:rPr lang="en-US" b="1" dirty="0"/>
              <a:t>CDC recommends urgent action to help protect pregnant people and their fetuses/infants.</a:t>
            </a:r>
            <a:r>
              <a:rPr lang="en-US" dirty="0"/>
              <a:t> </a:t>
            </a:r>
          </a:p>
          <a:p>
            <a:r>
              <a:rPr lang="en-US" dirty="0" smtClean="0"/>
              <a:t>Healthcare </a:t>
            </a:r>
            <a:r>
              <a:rPr lang="en-US" dirty="0"/>
              <a:t>providers should communicate the risks of COVID-19, the benefits of vaccination, and information on the safety and effectiveness of COVID-19 vaccination in pregnancy. </a:t>
            </a:r>
            <a:endParaRPr lang="en-US" dirty="0" smtClean="0"/>
          </a:p>
          <a:p>
            <a:endParaRPr lang="en-US" sz="900" dirty="0"/>
          </a:p>
          <a:p>
            <a:r>
              <a:rPr lang="en-US" dirty="0"/>
              <a:t>C</a:t>
            </a:r>
            <a:r>
              <a:rPr lang="en-US" dirty="0" smtClean="0"/>
              <a:t>ompared </a:t>
            </a:r>
            <a:r>
              <a:rPr lang="en-US" dirty="0"/>
              <a:t>with non-pregnant symptomatic people, symptomatic pregnant people have more than a two-fold increased risk of requiring ICU admission, invasive ventilation, and ECMO, and a 70% increased risk of death.</a:t>
            </a:r>
            <a:r>
              <a:rPr lang="en-US" baseline="30000" dirty="0"/>
              <a:t>6</a:t>
            </a:r>
            <a:r>
              <a:rPr lang="en-US" dirty="0"/>
              <a:t> </a:t>
            </a:r>
            <a:endParaRPr lang="en-US" dirty="0" smtClean="0"/>
          </a:p>
          <a:p>
            <a:endParaRPr lang="en-US" sz="900" dirty="0"/>
          </a:p>
          <a:p>
            <a:r>
              <a:rPr lang="en-US" dirty="0" smtClean="0"/>
              <a:t>Healthcare </a:t>
            </a:r>
            <a:r>
              <a:rPr lang="en-US" dirty="0"/>
              <a:t>providers should strongly recommend that people who are pregnant, recently pregnant (including those who are lactating), who are trying to become pregnant now, or who might become pregnant in the future receive one of the authorized or approved COVID-19 vaccines as soon as possible.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2400031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861774"/>
          </a:xfrm>
        </p:spPr>
        <p:txBody>
          <a:bodyPr/>
          <a:lstStyle/>
          <a:p>
            <a:r>
              <a:rPr lang="en-US" dirty="0" smtClean="0"/>
              <a:t>CDC: </a:t>
            </a:r>
            <a:r>
              <a:rPr lang="en-US" dirty="0" err="1" smtClean="0"/>
              <a:t>MotherToBaby</a:t>
            </a:r>
            <a:r>
              <a:rPr lang="en-US" dirty="0" smtClean="0"/>
              <a:t> help line for </a:t>
            </a:r>
            <a:r>
              <a:rPr lang="en-US" dirty="0" err="1" smtClean="0"/>
              <a:t>Covid</a:t>
            </a:r>
            <a:r>
              <a:rPr lang="en-US" dirty="0" smtClean="0"/>
              <a:t> and pregnancy questions for patients</a:t>
            </a:r>
            <a:endParaRPr lang="en-US" dirty="0"/>
          </a:p>
        </p:txBody>
      </p:sp>
      <p:sp>
        <p:nvSpPr>
          <p:cNvPr id="3" name="Text Placeholder 2"/>
          <p:cNvSpPr>
            <a:spLocks noGrp="1"/>
          </p:cNvSpPr>
          <p:nvPr>
            <p:ph type="body" idx="1"/>
          </p:nvPr>
        </p:nvSpPr>
        <p:spPr>
          <a:xfrm>
            <a:off x="762000" y="1143000"/>
            <a:ext cx="10896600" cy="5909310"/>
          </a:xfrm>
        </p:spPr>
        <p:txBody>
          <a:bodyPr/>
          <a:lstStyle/>
          <a:p>
            <a:r>
              <a:rPr lang="en-US" sz="2800" b="1" dirty="0"/>
              <a:t>If you are pregnant and have questions about COVID-19 </a:t>
            </a:r>
            <a:r>
              <a:rPr lang="en-US" sz="2800" b="1" dirty="0" smtClean="0"/>
              <a:t>vaccine</a:t>
            </a:r>
          </a:p>
          <a:p>
            <a:endParaRPr lang="en-US" sz="2800" dirty="0"/>
          </a:p>
          <a:p>
            <a:r>
              <a:rPr lang="en-US" sz="2800" dirty="0"/>
              <a:t>If you would like to speak to someone about COVID-19 vaccination during pregnancy, you can contact </a:t>
            </a:r>
            <a:r>
              <a:rPr lang="en-US" sz="2800" dirty="0" err="1"/>
              <a:t>MotherToBaby</a:t>
            </a:r>
            <a:r>
              <a:rPr lang="en-US" sz="2800" dirty="0"/>
              <a:t>. </a:t>
            </a:r>
            <a:endParaRPr lang="en-US" sz="2800" dirty="0" smtClean="0"/>
          </a:p>
          <a:p>
            <a:endParaRPr lang="en-US" sz="2800" dirty="0"/>
          </a:p>
          <a:p>
            <a:r>
              <a:rPr lang="en-US" sz="2800" dirty="0" err="1" smtClean="0"/>
              <a:t>MotherToBaby</a:t>
            </a:r>
            <a:r>
              <a:rPr lang="en-US" sz="2800" dirty="0" smtClean="0"/>
              <a:t> </a:t>
            </a:r>
            <a:r>
              <a:rPr lang="en-US" sz="2800" dirty="0"/>
              <a:t>experts are available to answer questions in English or Spanish by phone or chat. </a:t>
            </a:r>
            <a:endParaRPr lang="en-US" sz="2800" dirty="0" smtClean="0"/>
          </a:p>
          <a:p>
            <a:endParaRPr lang="en-US" sz="2800" dirty="0"/>
          </a:p>
          <a:p>
            <a:r>
              <a:rPr lang="en-US" sz="2800" dirty="0" smtClean="0"/>
              <a:t>The </a:t>
            </a:r>
            <a:r>
              <a:rPr lang="en-US" sz="2800" dirty="0"/>
              <a:t>free and confidential service is available Monday–Friday 8am–5pm (local time). </a:t>
            </a:r>
            <a:endParaRPr lang="en-US" sz="2800" dirty="0" smtClean="0"/>
          </a:p>
          <a:p>
            <a:r>
              <a:rPr lang="en-US" sz="2800" dirty="0" smtClean="0"/>
              <a:t>To </a:t>
            </a:r>
            <a:r>
              <a:rPr lang="en-US" sz="2800" dirty="0"/>
              <a:t>reach </a:t>
            </a:r>
            <a:r>
              <a:rPr lang="en-US" sz="2800" dirty="0" err="1" smtClean="0"/>
              <a:t>MotherToBaby</a:t>
            </a:r>
            <a:r>
              <a:rPr lang="en-US" sz="2800" dirty="0" smtClean="0"/>
              <a:t>:  Call </a:t>
            </a:r>
            <a:r>
              <a:rPr lang="en-US" sz="2800" dirty="0"/>
              <a:t>1-866-626-6847</a:t>
            </a:r>
          </a:p>
          <a:p>
            <a:r>
              <a:rPr lang="en-US" sz="2800" dirty="0"/>
              <a:t>Chat live or send an email </a:t>
            </a:r>
            <a:r>
              <a:rPr lang="en-US" sz="2800" dirty="0" err="1">
                <a:hlinkClick r:id="rId2"/>
              </a:rPr>
              <a:t>MotherToBabyexternal</a:t>
            </a:r>
            <a:r>
              <a:rPr lang="en-US" sz="2800" dirty="0">
                <a:hlinkClick r:id="rId2"/>
              </a:rPr>
              <a:t> </a:t>
            </a:r>
            <a:r>
              <a:rPr lang="en-US" sz="2800" dirty="0" err="1">
                <a:hlinkClick r:id="rId2"/>
              </a:rPr>
              <a:t>iconexternal</a:t>
            </a:r>
            <a:r>
              <a:rPr lang="en-US" sz="2800" dirty="0">
                <a:hlinkClick r:id="rId2"/>
              </a:rPr>
              <a:t> icon</a:t>
            </a:r>
            <a:endParaRPr lang="en-US" sz="2800" dirty="0"/>
          </a:p>
          <a:p>
            <a:r>
              <a:rPr lang="en-US" dirty="0"/>
              <a:t/>
            </a:r>
            <a:br>
              <a:rPr lang="en-US" dirty="0"/>
            </a:br>
            <a:endParaRPr lang="en-US" dirty="0"/>
          </a:p>
        </p:txBody>
      </p:sp>
    </p:spTree>
    <p:extLst>
      <p:ext uri="{BB962C8B-B14F-4D97-AF65-F5344CB8AC3E}">
        <p14:creationId xmlns:p14="http://schemas.microsoft.com/office/powerpoint/2010/main" val="723189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SAFETY DATA</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9220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lstStyle/>
          <a:p>
            <a:pPr algn="l"/>
            <a:r>
              <a:rPr lang="en-US" sz="2400" b="1" dirty="0">
                <a:solidFill>
                  <a:srgbClr val="FF0000"/>
                </a:solidFill>
              </a:rPr>
              <a:t>Association of BNT162b2 COVID-19 Vaccination During Pregnancy With Neonatal and Early Infant </a:t>
            </a:r>
            <a:r>
              <a:rPr lang="en-US" sz="2400" b="1" dirty="0" smtClean="0">
                <a:solidFill>
                  <a:srgbClr val="FF0000"/>
                </a:solidFill>
              </a:rPr>
              <a:t>Outcomes, </a:t>
            </a:r>
            <a:br>
              <a:rPr lang="en-US" sz="2400" b="1" dirty="0" smtClean="0">
                <a:solidFill>
                  <a:srgbClr val="FF0000"/>
                </a:solidFill>
              </a:rPr>
            </a:br>
            <a:r>
              <a:rPr lang="en-US" sz="2400" b="1" i="1" dirty="0" smtClean="0">
                <a:solidFill>
                  <a:srgbClr val="FF0000"/>
                </a:solidFill>
              </a:rPr>
              <a:t>JAMA Pediatrics, February 10, 2022</a:t>
            </a:r>
            <a:endParaRPr lang="en-US" sz="5400" i="1" dirty="0">
              <a:solidFill>
                <a:srgbClr val="FF0000"/>
              </a:solidFill>
            </a:endParaRPr>
          </a:p>
        </p:txBody>
      </p:sp>
      <p:sp>
        <p:nvSpPr>
          <p:cNvPr id="3" name="Content Placeholder 2"/>
          <p:cNvSpPr>
            <a:spLocks noGrp="1"/>
          </p:cNvSpPr>
          <p:nvPr>
            <p:ph idx="1"/>
          </p:nvPr>
        </p:nvSpPr>
        <p:spPr>
          <a:xfrm>
            <a:off x="609600" y="1241234"/>
            <a:ext cx="10972800" cy="4525963"/>
          </a:xfrm>
        </p:spPr>
        <p:txBody>
          <a:bodyPr/>
          <a:lstStyle/>
          <a:p>
            <a:r>
              <a:rPr lang="en-US" dirty="0" smtClean="0"/>
              <a:t>Cohort of 24</a:t>
            </a:r>
            <a:r>
              <a:rPr lang="en-US" dirty="0"/>
              <a:t> 288 eligible </a:t>
            </a:r>
            <a:r>
              <a:rPr lang="en-US" dirty="0" smtClean="0"/>
              <a:t>newborns (16</a:t>
            </a:r>
            <a:r>
              <a:rPr lang="en-US" dirty="0"/>
              <a:t> 697 were exposed </a:t>
            </a:r>
            <a:r>
              <a:rPr lang="en-US" dirty="0" smtClean="0"/>
              <a:t>in </a:t>
            </a:r>
            <a:r>
              <a:rPr lang="en-US" dirty="0"/>
              <a:t>the first and second </a:t>
            </a:r>
            <a:r>
              <a:rPr lang="en-US" dirty="0" smtClean="0"/>
              <a:t>trimesters</a:t>
            </a:r>
            <a:r>
              <a:rPr lang="en-US" dirty="0"/>
              <a:t>)</a:t>
            </a:r>
            <a:r>
              <a:rPr lang="en-US" dirty="0" smtClean="0"/>
              <a:t> to </a:t>
            </a:r>
            <a:r>
              <a:rPr lang="en-US" dirty="0"/>
              <a:t>maternal </a:t>
            </a:r>
            <a:r>
              <a:rPr lang="en-US" dirty="0" smtClean="0"/>
              <a:t>vaccination</a:t>
            </a:r>
          </a:p>
          <a:p>
            <a:r>
              <a:rPr lang="en-US" dirty="0" smtClean="0"/>
              <a:t>Median follow-up </a:t>
            </a:r>
            <a:r>
              <a:rPr lang="en-US" dirty="0"/>
              <a:t>after birth was 126 days </a:t>
            </a:r>
          </a:p>
          <a:p>
            <a:r>
              <a:rPr lang="en-US" dirty="0" smtClean="0"/>
              <a:t>No </a:t>
            </a:r>
            <a:r>
              <a:rPr lang="en-US" dirty="0"/>
              <a:t>substantial differences were observed in preterm birth rates between exposed and unexposed newborns </a:t>
            </a:r>
            <a:r>
              <a:rPr lang="en-US" dirty="0" smtClean="0"/>
              <a:t>or </a:t>
            </a:r>
            <a:r>
              <a:rPr lang="en-US" dirty="0"/>
              <a:t>SGA </a:t>
            </a:r>
            <a:endParaRPr lang="en-US" dirty="0" smtClean="0"/>
          </a:p>
          <a:p>
            <a:r>
              <a:rPr lang="en-US" dirty="0" smtClean="0"/>
              <a:t>No </a:t>
            </a:r>
            <a:r>
              <a:rPr lang="en-US" dirty="0"/>
              <a:t>significant differences were observed in the incidence of all-cause neonatal </a:t>
            </a:r>
            <a:r>
              <a:rPr lang="en-US" dirty="0" smtClean="0"/>
              <a:t>hospitalizations, </a:t>
            </a:r>
            <a:r>
              <a:rPr lang="en-US" dirty="0" err="1"/>
              <a:t>postneonatal</a:t>
            </a:r>
            <a:r>
              <a:rPr lang="en-US" dirty="0"/>
              <a:t> hospitalizations after </a:t>
            </a:r>
            <a:r>
              <a:rPr lang="en-US" dirty="0" smtClean="0"/>
              <a:t>birth, </a:t>
            </a:r>
            <a:r>
              <a:rPr lang="en-US" dirty="0"/>
              <a:t>congenital </a:t>
            </a:r>
            <a:r>
              <a:rPr lang="en-US" dirty="0" smtClean="0"/>
              <a:t>anomalies, </a:t>
            </a:r>
            <a:r>
              <a:rPr lang="en-US" dirty="0"/>
              <a:t>or infant mortality over the study </a:t>
            </a:r>
            <a:r>
              <a:rPr lang="en-US" dirty="0" smtClean="0"/>
              <a:t>period</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054534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title"/>
          </p:nvPr>
        </p:nvSpPr>
        <p:spPr>
          <a:xfrm>
            <a:off x="297815" y="367536"/>
            <a:ext cx="8620125" cy="953135"/>
          </a:xfrm>
          <a:prstGeom prst="rect">
            <a:avLst/>
          </a:prstGeom>
        </p:spPr>
        <p:txBody>
          <a:bodyPr vert="horz" wrap="square" lIns="0" tIns="13335" rIns="0" bIns="0" rtlCol="0">
            <a:spAutoFit/>
          </a:bodyPr>
          <a:lstStyle/>
          <a:p>
            <a:pPr marL="12700">
              <a:lnSpc>
                <a:spcPts val="3650"/>
              </a:lnSpc>
              <a:spcBef>
                <a:spcPts val="105"/>
              </a:spcBef>
            </a:pPr>
            <a:r>
              <a:rPr sz="3200" b="1" spc="-60" dirty="0">
                <a:solidFill>
                  <a:srgbClr val="F58466"/>
                </a:solidFill>
                <a:latin typeface="Arial"/>
                <a:cs typeface="Arial"/>
              </a:rPr>
              <a:t>V-SAFE</a:t>
            </a:r>
            <a:r>
              <a:rPr sz="3200" b="1" spc="-5" dirty="0">
                <a:solidFill>
                  <a:srgbClr val="F58466"/>
                </a:solidFill>
                <a:latin typeface="Arial"/>
                <a:cs typeface="Arial"/>
              </a:rPr>
              <a:t> </a:t>
            </a:r>
            <a:r>
              <a:rPr sz="3200" b="1" spc="-130" dirty="0">
                <a:solidFill>
                  <a:srgbClr val="F58466"/>
                </a:solidFill>
                <a:latin typeface="Arial"/>
                <a:cs typeface="Arial"/>
              </a:rPr>
              <a:t>vaccine</a:t>
            </a:r>
            <a:r>
              <a:rPr sz="3200" b="1" spc="-5" dirty="0">
                <a:solidFill>
                  <a:srgbClr val="F58466"/>
                </a:solidFill>
                <a:latin typeface="Arial"/>
                <a:cs typeface="Arial"/>
              </a:rPr>
              <a:t> </a:t>
            </a:r>
            <a:r>
              <a:rPr sz="3200" b="1" spc="-180" dirty="0">
                <a:solidFill>
                  <a:srgbClr val="F58466"/>
                </a:solidFill>
                <a:latin typeface="Arial"/>
                <a:cs typeface="Arial"/>
              </a:rPr>
              <a:t>monitoring</a:t>
            </a:r>
            <a:endParaRPr sz="3200">
              <a:latin typeface="Arial"/>
              <a:cs typeface="Arial"/>
            </a:endParaRPr>
          </a:p>
          <a:p>
            <a:pPr marL="12700">
              <a:lnSpc>
                <a:spcPts val="3650"/>
              </a:lnSpc>
            </a:pPr>
            <a:r>
              <a:rPr sz="3200" b="1" dirty="0">
                <a:solidFill>
                  <a:srgbClr val="F58466"/>
                </a:solidFill>
                <a:latin typeface="Arial"/>
                <a:cs typeface="Arial"/>
              </a:rPr>
              <a:t>–</a:t>
            </a:r>
            <a:r>
              <a:rPr sz="3200" b="1" spc="-10" dirty="0">
                <a:solidFill>
                  <a:srgbClr val="F58466"/>
                </a:solidFill>
                <a:latin typeface="Arial"/>
                <a:cs typeface="Arial"/>
              </a:rPr>
              <a:t> </a:t>
            </a:r>
            <a:r>
              <a:rPr sz="3200" b="1" spc="-135" dirty="0">
                <a:solidFill>
                  <a:srgbClr val="F58466"/>
                </a:solidFill>
                <a:latin typeface="Arial"/>
                <a:cs typeface="Arial"/>
              </a:rPr>
              <a:t>what</a:t>
            </a:r>
            <a:r>
              <a:rPr sz="3200" b="1" spc="5" dirty="0">
                <a:solidFill>
                  <a:srgbClr val="F58466"/>
                </a:solidFill>
                <a:latin typeface="Arial"/>
                <a:cs typeface="Arial"/>
              </a:rPr>
              <a:t> </a:t>
            </a:r>
            <a:r>
              <a:rPr sz="3200" b="1" spc="-90" dirty="0">
                <a:solidFill>
                  <a:srgbClr val="F58466"/>
                </a:solidFill>
                <a:latin typeface="Arial"/>
                <a:cs typeface="Arial"/>
              </a:rPr>
              <a:t>data</a:t>
            </a:r>
            <a:r>
              <a:rPr sz="3200" b="1" spc="5" dirty="0">
                <a:solidFill>
                  <a:srgbClr val="F58466"/>
                </a:solidFill>
                <a:latin typeface="Arial"/>
                <a:cs typeface="Arial"/>
              </a:rPr>
              <a:t> </a:t>
            </a:r>
            <a:r>
              <a:rPr sz="3200" b="1" spc="-180" dirty="0">
                <a:solidFill>
                  <a:srgbClr val="F58466"/>
                </a:solidFill>
                <a:latin typeface="Arial"/>
                <a:cs typeface="Arial"/>
              </a:rPr>
              <a:t>is</a:t>
            </a:r>
            <a:r>
              <a:rPr sz="3200" b="1" dirty="0">
                <a:solidFill>
                  <a:srgbClr val="F58466"/>
                </a:solidFill>
                <a:latin typeface="Arial"/>
                <a:cs typeface="Arial"/>
              </a:rPr>
              <a:t> </a:t>
            </a:r>
            <a:r>
              <a:rPr sz="3200" b="1" spc="-140" dirty="0">
                <a:solidFill>
                  <a:srgbClr val="F58466"/>
                </a:solidFill>
                <a:latin typeface="Arial"/>
                <a:cs typeface="Arial"/>
              </a:rPr>
              <a:t>being</a:t>
            </a:r>
            <a:r>
              <a:rPr sz="3200" b="1" spc="5" dirty="0">
                <a:solidFill>
                  <a:srgbClr val="F58466"/>
                </a:solidFill>
                <a:latin typeface="Arial"/>
                <a:cs typeface="Arial"/>
              </a:rPr>
              <a:t> </a:t>
            </a:r>
            <a:r>
              <a:rPr sz="3200" b="1" spc="-110" dirty="0">
                <a:solidFill>
                  <a:srgbClr val="F58466"/>
                </a:solidFill>
                <a:latin typeface="Arial"/>
                <a:cs typeface="Arial"/>
              </a:rPr>
              <a:t>gathered</a:t>
            </a:r>
            <a:r>
              <a:rPr sz="3200" b="1" spc="5" dirty="0">
                <a:solidFill>
                  <a:srgbClr val="F58466"/>
                </a:solidFill>
                <a:latin typeface="Arial"/>
                <a:cs typeface="Arial"/>
              </a:rPr>
              <a:t> </a:t>
            </a:r>
            <a:r>
              <a:rPr sz="3200" b="1" spc="-135" dirty="0">
                <a:solidFill>
                  <a:srgbClr val="F58466"/>
                </a:solidFill>
                <a:latin typeface="Arial"/>
                <a:cs typeface="Arial"/>
              </a:rPr>
              <a:t>pregnant</a:t>
            </a:r>
            <a:r>
              <a:rPr sz="3200" b="1" dirty="0">
                <a:solidFill>
                  <a:srgbClr val="F58466"/>
                </a:solidFill>
                <a:latin typeface="Arial"/>
                <a:cs typeface="Arial"/>
              </a:rPr>
              <a:t> </a:t>
            </a:r>
            <a:r>
              <a:rPr sz="3200" b="1" spc="-135" dirty="0">
                <a:solidFill>
                  <a:srgbClr val="F58466"/>
                </a:solidFill>
                <a:latin typeface="Arial"/>
                <a:cs typeface="Arial"/>
              </a:rPr>
              <a:t>patients</a:t>
            </a:r>
            <a:endParaRPr sz="3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AEB3B8"/>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29</a:t>
            </a:fld>
            <a:endParaRPr kumimoji="0" sz="1200" b="0" i="0" u="none" strike="noStrike" kern="1200" cap="none" spc="-5" normalizeH="0" baseline="0" noProof="0" dirty="0">
              <a:ln>
                <a:noFill/>
              </a:ln>
              <a:solidFill>
                <a:srgbClr val="AEB3B8"/>
              </a:solidFill>
              <a:effectLst/>
              <a:uLnTx/>
              <a:uFillTx/>
              <a:latin typeface="Arial"/>
              <a:ea typeface="+mn-ea"/>
              <a:cs typeface="Arial"/>
            </a:endParaRPr>
          </a:p>
        </p:txBody>
      </p:sp>
      <p:sp>
        <p:nvSpPr>
          <p:cNvPr id="9" name="object 9"/>
          <p:cNvSpPr txBox="1"/>
          <p:nvPr/>
        </p:nvSpPr>
        <p:spPr>
          <a:xfrm>
            <a:off x="688260" y="1806829"/>
            <a:ext cx="10613390" cy="4751301"/>
          </a:xfrm>
          <a:prstGeom prst="rect">
            <a:avLst/>
          </a:prstGeom>
        </p:spPr>
        <p:txBody>
          <a:bodyPr vert="horz" wrap="square" lIns="0" tIns="59690" rIns="0" bIns="0" rtlCol="0">
            <a:spAutoFit/>
          </a:bodyPr>
          <a:lstStyle/>
          <a:p>
            <a:pPr marL="241300" marR="403225" lvl="0" indent="-228600" algn="l" defTabSz="914400" rtl="0" eaLnBrk="1" fontAlgn="auto" latinLnBrk="0" hangingPunct="1">
              <a:lnSpc>
                <a:spcPts val="3030"/>
              </a:lnSpc>
              <a:spcBef>
                <a:spcPts val="470"/>
              </a:spcBef>
              <a:spcAft>
                <a:spcPts val="0"/>
              </a:spcAft>
              <a:buClr>
                <a:srgbClr val="F5668F"/>
              </a:buClr>
              <a:buSzTx/>
              <a:buFontTx/>
              <a:buChar char="•"/>
              <a:tabLst>
                <a:tab pos="241935" algn="l"/>
                <a:tab pos="852169" algn="l"/>
              </a:tabLst>
              <a:defRPr/>
            </a:pPr>
            <a:r>
              <a:rPr kumimoji="0" sz="2800" b="0" i="0" u="none" strike="noStrike" kern="1200" cap="none" spc="-10" normalizeH="0" baseline="0" noProof="0" dirty="0" smtClean="0">
                <a:ln>
                  <a:noFill/>
                </a:ln>
                <a:solidFill>
                  <a:srgbClr val="444B54"/>
                </a:solidFill>
                <a:effectLst/>
                <a:uLnTx/>
                <a:uFillTx/>
                <a:latin typeface="Arial"/>
                <a:ea typeface="+mn-ea"/>
                <a:cs typeface="Arial"/>
              </a:rPr>
              <a:t>As</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smtClean="0">
                <a:ln>
                  <a:noFill/>
                </a:ln>
                <a:solidFill>
                  <a:srgbClr val="444B54"/>
                </a:solidFill>
                <a:effectLst/>
                <a:uLnTx/>
                <a:uFillTx/>
                <a:latin typeface="Arial"/>
                <a:ea typeface="+mn-ea"/>
                <a:cs typeface="Arial"/>
              </a:rPr>
              <a:t>of</a:t>
            </a:r>
            <a:r>
              <a:rPr kumimoji="0" sz="2800" b="0" i="0" u="none" strike="noStrike" kern="1200" cap="none" spc="-15" normalizeH="0" baseline="0" noProof="0" dirty="0" smtClean="0">
                <a:ln>
                  <a:noFill/>
                </a:ln>
                <a:solidFill>
                  <a:srgbClr val="444B54"/>
                </a:solidFill>
                <a:effectLst/>
                <a:uLnTx/>
                <a:uFillTx/>
                <a:latin typeface="Arial"/>
                <a:ea typeface="+mn-ea"/>
                <a:cs typeface="Arial"/>
              </a:rPr>
              <a:t> </a:t>
            </a:r>
            <a:r>
              <a:rPr lang="en-US" sz="2800" b="1" spc="-5" noProof="0" dirty="0" smtClean="0">
                <a:solidFill>
                  <a:srgbClr val="444B54"/>
                </a:solidFill>
                <a:latin typeface="Arial"/>
                <a:cs typeface="Arial"/>
              </a:rPr>
              <a:t>February 7</a:t>
            </a:r>
            <a:r>
              <a:rPr kumimoji="0" sz="2800" b="1" i="0" u="none" strike="noStrike" kern="1200" cap="none" spc="0" normalizeH="0" baseline="0" noProof="0" dirty="0" smtClean="0">
                <a:ln>
                  <a:noFill/>
                </a:ln>
                <a:solidFill>
                  <a:srgbClr val="444B54"/>
                </a:solidFill>
                <a:effectLst/>
                <a:uLnTx/>
                <a:uFillTx/>
                <a:latin typeface="Arial"/>
                <a:ea typeface="+mn-ea"/>
                <a:cs typeface="Arial"/>
              </a:rPr>
              <a:t>,</a:t>
            </a:r>
            <a:r>
              <a:rPr kumimoji="0" sz="2800" b="1" i="0" u="none" strike="noStrike" kern="1200" cap="none" spc="-10" normalizeH="0" baseline="0" noProof="0" dirty="0" smtClean="0">
                <a:ln>
                  <a:noFill/>
                </a:ln>
                <a:solidFill>
                  <a:srgbClr val="444B54"/>
                </a:solidFill>
                <a:effectLst/>
                <a:uLnTx/>
                <a:uFillTx/>
                <a:latin typeface="Arial"/>
                <a:ea typeface="+mn-ea"/>
                <a:cs typeface="Arial"/>
              </a:rPr>
              <a:t> </a:t>
            </a:r>
            <a:r>
              <a:rPr kumimoji="0" sz="2800" b="1" i="0" u="none" strike="noStrike" kern="1200" cap="none" spc="0" normalizeH="0" baseline="0" noProof="0" dirty="0" smtClean="0">
                <a:ln>
                  <a:noFill/>
                </a:ln>
                <a:solidFill>
                  <a:srgbClr val="444B54"/>
                </a:solidFill>
                <a:effectLst/>
                <a:uLnTx/>
                <a:uFillTx/>
                <a:latin typeface="Arial"/>
                <a:ea typeface="+mn-ea"/>
                <a:cs typeface="Arial"/>
              </a:rPr>
              <a:t>202</a:t>
            </a:r>
            <a:r>
              <a:rPr kumimoji="0" lang="en-US" sz="2800" b="1" i="0" u="none" strike="noStrike" kern="1200" cap="none" spc="0" normalizeH="0" baseline="0" noProof="0" dirty="0" smtClean="0">
                <a:ln>
                  <a:noFill/>
                </a:ln>
                <a:solidFill>
                  <a:srgbClr val="444B54"/>
                </a:solidFill>
                <a:effectLst/>
                <a:uLnTx/>
                <a:uFillTx/>
                <a:latin typeface="Arial"/>
                <a:ea typeface="+mn-ea"/>
                <a:cs typeface="Arial"/>
              </a:rPr>
              <a:t>2</a:t>
            </a:r>
            <a:r>
              <a:rPr kumimoji="0" sz="2800" b="0" i="0" u="none" strike="noStrike" kern="1200" cap="none" spc="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there</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have been over</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1" i="0" u="none" strike="noStrike" kern="1200" cap="none" spc="0" normalizeH="0" baseline="0" noProof="0" dirty="0" smtClean="0">
                <a:ln>
                  <a:noFill/>
                </a:ln>
                <a:solidFill>
                  <a:srgbClr val="444B54"/>
                </a:solidFill>
                <a:effectLst/>
                <a:uLnTx/>
                <a:uFillTx/>
                <a:latin typeface="Arial"/>
                <a:ea typeface="+mn-ea"/>
                <a:cs typeface="Arial"/>
              </a:rPr>
              <a:t>1</a:t>
            </a:r>
            <a:r>
              <a:rPr lang="en-US" sz="2800" b="1" noProof="0" dirty="0" smtClean="0">
                <a:solidFill>
                  <a:srgbClr val="444B54"/>
                </a:solidFill>
                <a:latin typeface="Arial"/>
                <a:cs typeface="Arial"/>
              </a:rPr>
              <a:t>98,028</a:t>
            </a:r>
            <a:r>
              <a:rPr lang="en-US" sz="2800" b="1" dirty="0" smtClean="0">
                <a:solidFill>
                  <a:srgbClr val="444B54"/>
                </a:solidFill>
                <a:latin typeface="Arial"/>
                <a:cs typeface="Arial"/>
              </a:rPr>
              <a:t> </a:t>
            </a:r>
            <a:r>
              <a:rPr kumimoji="0" sz="2800" b="0" i="0" u="none" strike="noStrike" kern="1200" cap="none" spc="0" normalizeH="0" baseline="0" noProof="0" dirty="0" smtClean="0">
                <a:ln>
                  <a:noFill/>
                </a:ln>
                <a:solidFill>
                  <a:srgbClr val="444B54"/>
                </a:solidFill>
                <a:effectLst/>
                <a:uLnTx/>
                <a:uFillTx/>
                <a:latin typeface="Arial"/>
                <a:ea typeface="+mn-ea"/>
                <a:cs typeface="Arial"/>
              </a:rPr>
              <a:t>pregnancies </a:t>
            </a:r>
            <a:r>
              <a:rPr kumimoji="0" sz="2800" b="0" i="0" u="none" strike="noStrike" kern="1200" cap="none" spc="-76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reported </a:t>
            </a:r>
            <a:r>
              <a:rPr kumimoji="0" sz="2800" b="0" i="0" u="none" strike="noStrike" kern="1200" cap="none" spc="-5" normalizeH="0" baseline="0" noProof="0" dirty="0">
                <a:ln>
                  <a:noFill/>
                </a:ln>
                <a:solidFill>
                  <a:srgbClr val="444B54"/>
                </a:solidFill>
                <a:effectLst/>
                <a:uLnTx/>
                <a:uFillTx/>
                <a:latin typeface="Arial"/>
                <a:ea typeface="+mn-ea"/>
                <a:cs typeface="Arial"/>
              </a:rPr>
              <a:t>in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15" normalizeH="0" baseline="0" noProof="0" dirty="0">
                <a:ln>
                  <a:noFill/>
                </a:ln>
                <a:solidFill>
                  <a:srgbClr val="444B54"/>
                </a:solidFill>
                <a:effectLst/>
                <a:uLnTx/>
                <a:uFillTx/>
                <a:latin typeface="Arial"/>
                <a:ea typeface="+mn-ea"/>
                <a:cs typeface="Arial"/>
              </a:rPr>
              <a:t>CDC’s</a:t>
            </a:r>
            <a:r>
              <a:rPr kumimoji="0" sz="2800" b="0" i="0" u="none" strike="noStrike" kern="1200" cap="none" spc="25" normalizeH="0" baseline="0" noProof="0" dirty="0">
                <a:ln>
                  <a:noFill/>
                </a:ln>
                <a:solidFill>
                  <a:srgbClr val="444B54"/>
                </a:solidFill>
                <a:effectLst/>
                <a:uLnTx/>
                <a:uFillTx/>
                <a:latin typeface="Arial"/>
                <a:ea typeface="+mn-ea"/>
                <a:cs typeface="Arial"/>
              </a:rPr>
              <a:t> </a:t>
            </a:r>
            <a:r>
              <a:rPr kumimoji="0" sz="2800" b="0" i="0" u="none" strike="noStrike" kern="1200" cap="none" spc="-35" normalizeH="0" baseline="0" noProof="0" dirty="0">
                <a:ln>
                  <a:noFill/>
                </a:ln>
                <a:solidFill>
                  <a:srgbClr val="444B54"/>
                </a:solidFill>
                <a:effectLst/>
                <a:uLnTx/>
                <a:uFillTx/>
                <a:latin typeface="Arial"/>
                <a:ea typeface="+mn-ea"/>
                <a:cs typeface="Arial"/>
              </a:rPr>
              <a:t>V-SAFE</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post-vaccination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health checker</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241300" marR="517525" lvl="0" indent="-229235" algn="l" defTabSz="914400" rtl="0" eaLnBrk="1" fontAlgn="auto" latinLnBrk="0" hangingPunct="1">
              <a:lnSpc>
                <a:spcPts val="3030"/>
              </a:lnSpc>
              <a:spcBef>
                <a:spcPts val="985"/>
              </a:spcBef>
              <a:spcAft>
                <a:spcPts val="0"/>
              </a:spcAft>
              <a:buClr>
                <a:srgbClr val="F5668F"/>
              </a:buClr>
              <a:buSzTx/>
              <a:buFontTx/>
              <a:buChar char="•"/>
              <a:tabLst>
                <a:tab pos="241935" algn="l"/>
                <a:tab pos="8422640" algn="l"/>
              </a:tabLst>
              <a:defRPr/>
            </a:pPr>
            <a:r>
              <a:rPr kumimoji="0" sz="2800" b="0" i="0" u="none" strike="noStrike" kern="1200" cap="none" spc="-10" normalizeH="0" baseline="0" noProof="0" dirty="0">
                <a:ln>
                  <a:noFill/>
                </a:ln>
                <a:solidFill>
                  <a:srgbClr val="444B54"/>
                </a:solidFill>
                <a:effectLst/>
                <a:uLnTx/>
                <a:uFillTx/>
                <a:latin typeface="Arial"/>
                <a:ea typeface="+mn-ea"/>
                <a:cs typeface="Arial"/>
              </a:rPr>
              <a:t>CD</a:t>
            </a:r>
            <a:r>
              <a:rPr kumimoji="0" sz="2800" b="0" i="0" u="none" strike="noStrike" kern="1200" cap="none" spc="-5" normalizeH="0" baseline="0" noProof="0" dirty="0">
                <a:ln>
                  <a:noFill/>
                </a:ln>
                <a:solidFill>
                  <a:srgbClr val="444B54"/>
                </a:solidFill>
                <a:effectLst/>
                <a:uLnTx/>
                <a:uFillTx/>
                <a:latin typeface="Arial"/>
                <a:ea typeface="+mn-ea"/>
                <a:cs typeface="Arial"/>
              </a:rPr>
              <a:t>C</a:t>
            </a:r>
            <a:r>
              <a:rPr kumimoji="0" sz="2800" b="0" i="0" u="none" strike="noStrike" kern="1200" cap="none" spc="20"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a:ln>
                  <a:noFill/>
                </a:ln>
                <a:solidFill>
                  <a:srgbClr val="444B54"/>
                </a:solidFill>
                <a:effectLst/>
                <a:uLnTx/>
                <a:uFillTx/>
                <a:latin typeface="Arial"/>
                <a:ea typeface="+mn-ea"/>
                <a:cs typeface="Arial"/>
              </a:rPr>
              <a:t>is </a:t>
            </a:r>
            <a:r>
              <a:rPr kumimoji="0" lang="en-US" sz="2800" b="0" i="0" u="none" strike="noStrike" kern="1200" cap="none" spc="0" normalizeH="0" baseline="0" noProof="0" dirty="0" smtClean="0">
                <a:ln>
                  <a:noFill/>
                </a:ln>
                <a:solidFill>
                  <a:srgbClr val="444B54"/>
                </a:solidFill>
                <a:effectLst/>
                <a:uLnTx/>
                <a:uFillTx/>
                <a:latin typeface="Arial"/>
                <a:ea typeface="+mn-ea"/>
                <a:cs typeface="Arial"/>
              </a:rPr>
              <a:t>also</a:t>
            </a:r>
            <a:r>
              <a:rPr kumimoji="0" sz="2800" b="0" i="0" u="none" strike="noStrike" kern="1200" cap="none" spc="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enro</a:t>
            </a:r>
            <a:r>
              <a:rPr kumimoji="0" sz="2800" b="0" i="0" u="none" strike="noStrike" kern="1200" cap="none" spc="-5" normalizeH="0" baseline="0" noProof="0" dirty="0">
                <a:ln>
                  <a:noFill/>
                </a:ln>
                <a:solidFill>
                  <a:srgbClr val="444B54"/>
                </a:solidFill>
                <a:effectLst/>
                <a:uLnTx/>
                <a:uFillTx/>
                <a:latin typeface="Arial"/>
                <a:ea typeface="+mn-ea"/>
                <a:cs typeface="Arial"/>
              </a:rPr>
              <a:t>lli</a:t>
            </a:r>
            <a:r>
              <a:rPr kumimoji="0" sz="2800" b="0" i="0" u="none" strike="noStrike" kern="1200" cap="none" spc="0" normalizeH="0" baseline="0" noProof="0" dirty="0">
                <a:ln>
                  <a:noFill/>
                </a:ln>
                <a:solidFill>
                  <a:srgbClr val="444B54"/>
                </a:solidFill>
                <a:effectLst/>
                <a:uLnTx/>
                <a:uFillTx/>
                <a:latin typeface="Arial"/>
                <a:ea typeface="+mn-ea"/>
                <a:cs typeface="Arial"/>
              </a:rPr>
              <a:t>n</a:t>
            </a:r>
            <a:r>
              <a:rPr kumimoji="0" sz="2800" b="0" i="0" u="none" strike="noStrike" kern="1200" cap="none" spc="-5" normalizeH="0" baseline="0" noProof="0" dirty="0">
                <a:ln>
                  <a:noFill/>
                </a:ln>
                <a:solidFill>
                  <a:srgbClr val="444B54"/>
                </a:solidFill>
                <a:effectLst/>
                <a:uLnTx/>
                <a:uFillTx/>
                <a:latin typeface="Arial"/>
                <a:ea typeface="+mn-ea"/>
                <a:cs typeface="Arial"/>
              </a:rPr>
              <a:t>g</a:t>
            </a:r>
            <a:r>
              <a:rPr kumimoji="0" sz="2800" b="0" i="0" u="none" strike="noStrike" kern="1200" cap="none" spc="1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pregnan</a:t>
            </a:r>
            <a:r>
              <a:rPr kumimoji="0" sz="2800" b="0" i="0" u="none" strike="noStrike" kern="1200" cap="none" spc="-5" normalizeH="0" baseline="0" noProof="0" dirty="0">
                <a:ln>
                  <a:noFill/>
                </a:ln>
                <a:solidFill>
                  <a:srgbClr val="444B54"/>
                </a:solidFill>
                <a:effectLst/>
                <a:uLnTx/>
                <a:uFillTx/>
                <a:latin typeface="Arial"/>
                <a:ea typeface="+mn-ea"/>
                <a:cs typeface="Arial"/>
              </a:rPr>
              <a:t>t</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a:ln>
                  <a:noFill/>
                </a:ln>
                <a:solidFill>
                  <a:srgbClr val="444B54"/>
                </a:solidFill>
                <a:effectLst/>
                <a:uLnTx/>
                <a:uFillTx/>
                <a:latin typeface="Arial"/>
                <a:ea typeface="+mn-ea"/>
                <a:cs typeface="Arial"/>
              </a:rPr>
              <a:t>i</a:t>
            </a:r>
            <a:r>
              <a:rPr kumimoji="0" sz="2800" b="0" i="0" u="none" strike="noStrike" kern="1200" cap="none" spc="0" normalizeH="0" baseline="0" noProof="0" dirty="0">
                <a:ln>
                  <a:noFill/>
                </a:ln>
                <a:solidFill>
                  <a:srgbClr val="444B54"/>
                </a:solidFill>
                <a:effectLst/>
                <a:uLnTx/>
                <a:uFillTx/>
                <a:latin typeface="Arial"/>
                <a:ea typeface="+mn-ea"/>
                <a:cs typeface="Arial"/>
              </a:rPr>
              <a:t>nd</a:t>
            </a:r>
            <a:r>
              <a:rPr kumimoji="0" sz="2800" b="0" i="0" u="none" strike="noStrike" kern="1200" cap="none" spc="-5" normalizeH="0" baseline="0" noProof="0" dirty="0">
                <a:ln>
                  <a:noFill/>
                </a:ln>
                <a:solidFill>
                  <a:srgbClr val="444B54"/>
                </a:solidFill>
                <a:effectLst/>
                <a:uLnTx/>
                <a:uFillTx/>
                <a:latin typeface="Arial"/>
                <a:ea typeface="+mn-ea"/>
                <a:cs typeface="Arial"/>
              </a:rPr>
              <a:t>i</a:t>
            </a:r>
            <a:r>
              <a:rPr kumimoji="0" sz="2800" b="0" i="0" u="none" strike="noStrike" kern="1200" cap="none" spc="0" normalizeH="0" baseline="0" noProof="0" dirty="0">
                <a:ln>
                  <a:noFill/>
                </a:ln>
                <a:solidFill>
                  <a:srgbClr val="444B54"/>
                </a:solidFill>
                <a:effectLst/>
                <a:uLnTx/>
                <a:uFillTx/>
                <a:latin typeface="Arial"/>
                <a:ea typeface="+mn-ea"/>
                <a:cs typeface="Arial"/>
              </a:rPr>
              <a:t>v</a:t>
            </a:r>
            <a:r>
              <a:rPr kumimoji="0" sz="2800" b="0" i="0" u="none" strike="noStrike" kern="1200" cap="none" spc="-5" normalizeH="0" baseline="0" noProof="0" dirty="0">
                <a:ln>
                  <a:noFill/>
                </a:ln>
                <a:solidFill>
                  <a:srgbClr val="444B54"/>
                </a:solidFill>
                <a:effectLst/>
                <a:uLnTx/>
                <a:uFillTx/>
                <a:latin typeface="Arial"/>
                <a:ea typeface="+mn-ea"/>
                <a:cs typeface="Arial"/>
              </a:rPr>
              <a:t>i</a:t>
            </a:r>
            <a:r>
              <a:rPr kumimoji="0" sz="2800" b="0" i="0" u="none" strike="noStrike" kern="1200" cap="none" spc="0" normalizeH="0" baseline="0" noProof="0" dirty="0">
                <a:ln>
                  <a:noFill/>
                </a:ln>
                <a:solidFill>
                  <a:srgbClr val="444B54"/>
                </a:solidFill>
                <a:effectLst/>
                <a:uLnTx/>
                <a:uFillTx/>
                <a:latin typeface="Arial"/>
                <a:ea typeface="+mn-ea"/>
                <a:cs typeface="Arial"/>
              </a:rPr>
              <a:t>dua</a:t>
            </a:r>
            <a:r>
              <a:rPr kumimoji="0" sz="2800" b="0" i="0" u="none" strike="noStrike" kern="1200" cap="none" spc="-5" normalizeH="0" baseline="0" noProof="0" dirty="0">
                <a:ln>
                  <a:noFill/>
                </a:ln>
                <a:solidFill>
                  <a:srgbClr val="444B54"/>
                </a:solidFill>
                <a:effectLst/>
                <a:uLnTx/>
                <a:uFillTx/>
                <a:latin typeface="Arial"/>
                <a:ea typeface="+mn-ea"/>
                <a:cs typeface="Arial"/>
              </a:rPr>
              <a:t>ls</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a:ln>
                  <a:noFill/>
                </a:ln>
                <a:solidFill>
                  <a:srgbClr val="444B54"/>
                </a:solidFill>
                <a:effectLst/>
                <a:uLnTx/>
                <a:uFillTx/>
                <a:latin typeface="Arial"/>
                <a:ea typeface="+mn-ea"/>
                <a:cs typeface="Arial"/>
              </a:rPr>
              <a:t>in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smtClean="0">
                <a:ln>
                  <a:noFill/>
                </a:ln>
                <a:solidFill>
                  <a:srgbClr val="444B54"/>
                </a:solidFill>
                <a:effectLst/>
                <a:uLnTx/>
                <a:uFillTx/>
                <a:latin typeface="Arial"/>
                <a:ea typeface="+mn-ea"/>
                <a:cs typeface="Arial"/>
              </a:rPr>
              <a:t>a</a:t>
            </a:r>
            <a:r>
              <a:rPr kumimoji="0" lang="en-US" sz="2800" b="0" i="0" u="none" strike="noStrike" kern="1200" cap="none" spc="0"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smtClean="0">
                <a:ln>
                  <a:noFill/>
                </a:ln>
                <a:solidFill>
                  <a:srgbClr val="444B54"/>
                </a:solidFill>
                <a:effectLst/>
                <a:uLnTx/>
                <a:uFillTx/>
                <a:latin typeface="Arial"/>
                <a:ea typeface="+mn-ea"/>
                <a:cs typeface="Arial"/>
              </a:rPr>
              <a:t>pregnancy  </a:t>
            </a:r>
            <a:r>
              <a:rPr kumimoji="0" sz="2800" b="0" i="0" u="none" strike="noStrike" kern="1200" cap="none" spc="0" normalizeH="0" baseline="0" noProof="0" dirty="0">
                <a:ln>
                  <a:noFill/>
                </a:ln>
                <a:solidFill>
                  <a:srgbClr val="444B54"/>
                </a:solidFill>
                <a:effectLst/>
                <a:uLnTx/>
                <a:uFillTx/>
                <a:latin typeface="Arial"/>
                <a:ea typeface="+mn-ea"/>
                <a:cs typeface="Arial"/>
              </a:rPr>
              <a:t>registry</a:t>
            </a:r>
            <a:r>
              <a:rPr kumimoji="0" sz="2800" b="0" i="0" u="none" strike="noStrike" kern="1200" cap="none" spc="-10" normalizeH="0" baseline="0" noProof="0" dirty="0">
                <a:ln>
                  <a:noFill/>
                </a:ln>
                <a:solidFill>
                  <a:srgbClr val="444B54"/>
                </a:solidFill>
                <a:effectLst/>
                <a:uLnTx/>
                <a:uFillTx/>
                <a:latin typeface="Arial"/>
                <a:ea typeface="+mn-ea"/>
                <a:cs typeface="Arial"/>
              </a:rPr>
              <a:t> </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for additional follow up </a:t>
            </a:r>
            <a:r>
              <a:rPr kumimoji="0" sz="2800" b="0" i="0" u="none" strike="noStrike" kern="1200" cap="none" spc="-5" normalizeH="0" baseline="0" noProof="0" dirty="0" smtClean="0">
                <a:ln>
                  <a:noFill/>
                </a:ln>
                <a:solidFill>
                  <a:srgbClr val="444B54"/>
                </a:solidFill>
                <a:effectLst/>
                <a:uLnTx/>
                <a:uFillTx/>
                <a:latin typeface="Arial"/>
                <a:ea typeface="+mn-ea"/>
                <a:cs typeface="Arial"/>
              </a:rPr>
              <a:t>with</a:t>
            </a:r>
            <a:r>
              <a:rPr kumimoji="0" sz="2800" b="0" i="0" u="none" strike="noStrike" kern="1200" cap="none" spc="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over</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lang="en-US" sz="2800" b="1" noProof="0" dirty="0" smtClean="0">
                <a:solidFill>
                  <a:srgbClr val="444B54"/>
                </a:solidFill>
                <a:latin typeface="Arial"/>
                <a:cs typeface="Arial"/>
              </a:rPr>
              <a:t>15,793</a:t>
            </a:r>
            <a:r>
              <a:rPr kumimoji="0" sz="2800" b="0" i="0" u="none" strike="noStrike" kern="1200" cap="none" spc="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enrolled.</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241300" marR="5080" lvl="0" indent="-229235" algn="l" defTabSz="914400" rtl="0" eaLnBrk="1" fontAlgn="auto" latinLnBrk="0" hangingPunct="1">
              <a:lnSpc>
                <a:spcPts val="3020"/>
              </a:lnSpc>
              <a:spcBef>
                <a:spcPts val="1005"/>
              </a:spcBef>
              <a:spcAft>
                <a:spcPts val="0"/>
              </a:spcAft>
              <a:buClr>
                <a:srgbClr val="F5668F"/>
              </a:buClr>
              <a:buSzTx/>
              <a:buFontTx/>
              <a:buChar char="•"/>
              <a:tabLst>
                <a:tab pos="241935" algn="l"/>
              </a:tabLst>
              <a:defRPr/>
            </a:pPr>
            <a:r>
              <a:rPr kumimoji="0" sz="2800" b="0" i="0" u="none" strike="noStrike" kern="1200" cap="none" spc="0" normalizeH="0" baseline="0" noProof="0" dirty="0">
                <a:ln>
                  <a:noFill/>
                </a:ln>
                <a:solidFill>
                  <a:srgbClr val="444B54"/>
                </a:solidFill>
                <a:effectLst/>
                <a:uLnTx/>
                <a:uFillTx/>
                <a:latin typeface="Arial"/>
                <a:ea typeface="+mn-ea"/>
                <a:cs typeface="Arial"/>
              </a:rPr>
              <a:t>Evidence gathered through these </a:t>
            </a:r>
            <a:r>
              <a:rPr kumimoji="0" sz="2800" b="0" i="0" u="none" strike="noStrike" kern="1200" cap="none" spc="0" normalizeH="0" baseline="0" noProof="0" dirty="0" smtClean="0">
                <a:ln>
                  <a:noFill/>
                </a:ln>
                <a:solidFill>
                  <a:srgbClr val="444B54"/>
                </a:solidFill>
                <a:effectLst/>
                <a:uLnTx/>
                <a:uFillTx/>
                <a:latin typeface="Arial"/>
                <a:ea typeface="+mn-ea"/>
                <a:cs typeface="Arial"/>
              </a:rPr>
              <a:t>system</a:t>
            </a:r>
            <a:r>
              <a:rPr kumimoji="0" lang="en-US" sz="2800" b="0" i="0" u="none" strike="noStrike" kern="1200" cap="none" spc="0" normalizeH="0" baseline="0" noProof="0" dirty="0" smtClean="0">
                <a:ln>
                  <a:noFill/>
                </a:ln>
                <a:solidFill>
                  <a:srgbClr val="444B54"/>
                </a:solidFill>
                <a:effectLst/>
                <a:uLnTx/>
                <a:uFillTx/>
                <a:latin typeface="Arial"/>
                <a:ea typeface="+mn-ea"/>
                <a:cs typeface="Arial"/>
              </a:rPr>
              <a:t> has</a:t>
            </a:r>
            <a:r>
              <a:rPr kumimoji="0" sz="2800" b="0" i="0" u="none" strike="noStrike" kern="1200" cap="none" spc="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provide clinicians </a:t>
            </a:r>
            <a:r>
              <a:rPr kumimoji="0" sz="2800" b="0" i="0" u="none" strike="noStrike" kern="1200" cap="none" spc="-5" normalizeH="0" baseline="0" noProof="0" dirty="0">
                <a:ln>
                  <a:noFill/>
                </a:ln>
                <a:solidFill>
                  <a:srgbClr val="444B54"/>
                </a:solidFill>
                <a:effectLst/>
                <a:uLnTx/>
                <a:uFillTx/>
                <a:latin typeface="Arial"/>
                <a:ea typeface="+mn-ea"/>
                <a:cs typeface="Arial"/>
              </a:rPr>
              <a:t>with </a:t>
            </a:r>
            <a:r>
              <a:rPr kumimoji="0" sz="2800" b="0" i="0" u="none" strike="noStrike" kern="1200" cap="none" spc="0" normalizeH="0" baseline="0" noProof="0" dirty="0">
                <a:ln>
                  <a:noFill/>
                </a:ln>
                <a:solidFill>
                  <a:srgbClr val="444B54"/>
                </a:solidFill>
                <a:effectLst/>
                <a:uLnTx/>
                <a:uFillTx/>
                <a:latin typeface="Arial"/>
                <a:ea typeface="+mn-ea"/>
                <a:cs typeface="Arial"/>
              </a:rPr>
              <a:t> critically</a:t>
            </a:r>
            <a:r>
              <a:rPr kumimoji="0" sz="2800" b="0" i="0" u="none" strike="noStrike" kern="1200" cap="none" spc="-1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needed</a:t>
            </a:r>
            <a:r>
              <a:rPr kumimoji="0" sz="2800" b="0" i="0" u="none" strike="noStrike" kern="1200" cap="none" spc="10" normalizeH="0" baseline="0" noProof="0" dirty="0">
                <a:ln>
                  <a:noFill/>
                </a:ln>
                <a:solidFill>
                  <a:srgbClr val="444B54"/>
                </a:solidFill>
                <a:effectLst/>
                <a:uLnTx/>
                <a:uFillTx/>
                <a:latin typeface="Arial"/>
                <a:ea typeface="+mn-ea"/>
                <a:cs typeface="Arial"/>
              </a:rPr>
              <a:t> </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safety </a:t>
            </a:r>
            <a:r>
              <a:rPr kumimoji="0" sz="2800" b="0" i="0" u="none" strike="noStrike" kern="1200" cap="none" spc="0" normalizeH="0" baseline="0" noProof="0" dirty="0" smtClean="0">
                <a:ln>
                  <a:noFill/>
                </a:ln>
                <a:solidFill>
                  <a:srgbClr val="444B54"/>
                </a:solidFill>
                <a:effectLst/>
                <a:uLnTx/>
                <a:uFillTx/>
                <a:latin typeface="Arial"/>
                <a:ea typeface="+mn-ea"/>
                <a:cs typeface="Arial"/>
              </a:rPr>
              <a:t>data</a:t>
            </a:r>
            <a:r>
              <a:rPr kumimoji="0" sz="2800" b="0" i="0" u="none" strike="noStrike" kern="1200" cap="none" spc="-10" normalizeH="0" baseline="0" noProof="0" dirty="0" smtClean="0">
                <a:ln>
                  <a:noFill/>
                </a:ln>
                <a:solidFill>
                  <a:srgbClr val="444B54"/>
                </a:solidFill>
                <a:effectLst/>
                <a:uLnTx/>
                <a:uFillTx/>
                <a:latin typeface="Arial"/>
                <a:ea typeface="+mn-ea"/>
                <a:cs typeface="Arial"/>
              </a:rPr>
              <a:t> </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on </a:t>
            </a:r>
            <a:r>
              <a:rPr kumimoji="0" sz="2800" b="0" i="0" u="none" strike="noStrike" kern="1200" cap="none" spc="-5" normalizeH="0" baseline="0" noProof="0" dirty="0" smtClean="0">
                <a:ln>
                  <a:noFill/>
                </a:ln>
                <a:solidFill>
                  <a:srgbClr val="444B54"/>
                </a:solidFill>
                <a:effectLst/>
                <a:uLnTx/>
                <a:uFillTx/>
                <a:latin typeface="Arial"/>
                <a:ea typeface="+mn-ea"/>
                <a:cs typeface="Arial"/>
              </a:rPr>
              <a:t>COVID-19</a:t>
            </a:r>
            <a:r>
              <a:rPr kumimoji="0" sz="2800" b="0" i="0" u="none" strike="noStrike" kern="1200" cap="none" spc="2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vaccination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during</a:t>
            </a:r>
            <a:r>
              <a:rPr kumimoji="0" sz="2800" b="0" i="0" u="none" strike="noStrike" kern="1200" cap="none" spc="1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smtClean="0">
                <a:ln>
                  <a:noFill/>
                </a:ln>
                <a:solidFill>
                  <a:srgbClr val="444B54"/>
                </a:solidFill>
                <a:effectLst/>
                <a:uLnTx/>
                <a:uFillTx/>
                <a:latin typeface="Arial"/>
                <a:ea typeface="+mn-ea"/>
                <a:cs typeface="Arial"/>
              </a:rPr>
              <a:t>pregnancy</a:t>
            </a:r>
            <a:endParaRPr kumimoji="0" lang="en-US" sz="2800" b="0" i="0" u="none" strike="noStrike" kern="1200" cap="none" spc="0" normalizeH="0" baseline="0" noProof="0" dirty="0" smtClean="0">
              <a:ln>
                <a:noFill/>
              </a:ln>
              <a:solidFill>
                <a:srgbClr val="444B54"/>
              </a:solidFill>
              <a:effectLst/>
              <a:uLnTx/>
              <a:uFillTx/>
              <a:latin typeface="Arial"/>
              <a:ea typeface="+mn-ea"/>
              <a:cs typeface="Arial"/>
            </a:endParaRPr>
          </a:p>
          <a:p>
            <a:pPr marL="241300" marR="5080" lvl="0" indent="-229235" algn="l" defTabSz="914400" rtl="0" eaLnBrk="1" fontAlgn="auto" latinLnBrk="0" hangingPunct="1">
              <a:lnSpc>
                <a:spcPts val="3020"/>
              </a:lnSpc>
              <a:spcBef>
                <a:spcPts val="1005"/>
              </a:spcBef>
              <a:spcAft>
                <a:spcPts val="0"/>
              </a:spcAft>
              <a:buClr>
                <a:srgbClr val="F5668F"/>
              </a:buClr>
              <a:buSzTx/>
              <a:buFontTx/>
              <a:buChar char="•"/>
              <a:tabLst>
                <a:tab pos="241935" algn="l"/>
              </a:tabLst>
              <a:defRPr/>
            </a:pPr>
            <a:r>
              <a:rPr kumimoji="0" lang="en-US" sz="2800" b="0" i="0" u="none" strike="noStrike" kern="1200" cap="none" spc="0" normalizeH="0" baseline="0" noProof="0" dirty="0" smtClean="0">
                <a:ln>
                  <a:noFill/>
                </a:ln>
                <a:solidFill>
                  <a:srgbClr val="444B54"/>
                </a:solidFill>
                <a:effectLst/>
                <a:uLnTx/>
                <a:uFillTx/>
                <a:latin typeface="Arial"/>
                <a:ea typeface="+mn-ea"/>
                <a:cs typeface="Arial"/>
              </a:rPr>
              <a:t>No adverse pregnancy outcomes associated with Covid-19 vaccine and pregnancy</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685"/>
              </a:spcBef>
              <a:spcAft>
                <a:spcPts val="0"/>
              </a:spcAft>
              <a:buClr>
                <a:srgbClr val="F5668F"/>
              </a:buClr>
              <a:buSzTx/>
              <a:buFontTx/>
              <a:buChar char="•"/>
              <a:tabLst>
                <a:tab pos="241935" algn="l"/>
              </a:tabLst>
              <a:defRPr/>
            </a:pPr>
            <a:r>
              <a:rPr kumimoji="0" sz="2400" b="0" i="0" u="none" strike="noStrike" kern="1200" cap="none" spc="-5" normalizeH="0" baseline="0" noProof="0" dirty="0">
                <a:ln>
                  <a:noFill/>
                </a:ln>
                <a:solidFill>
                  <a:srgbClr val="006FC0"/>
                </a:solidFill>
                <a:effectLst/>
                <a:uLnTx/>
                <a:uFillTx/>
                <a:latin typeface="Arial"/>
                <a:ea typeface="+mn-ea"/>
                <a:cs typeface="Arial"/>
              </a:rPr>
              <a:t>https://</a:t>
            </a:r>
            <a:r>
              <a:rPr kumimoji="0" sz="2400" b="0" i="0" u="none" strike="noStrike" kern="1200" cap="none" spc="-5" normalizeH="0" baseline="0" noProof="0" dirty="0">
                <a:ln>
                  <a:noFill/>
                </a:ln>
                <a:solidFill>
                  <a:srgbClr val="006FC0"/>
                </a:solidFill>
                <a:effectLst/>
                <a:uLnTx/>
                <a:uFillTx/>
                <a:latin typeface="Arial"/>
                <a:ea typeface="+mn-ea"/>
                <a:cs typeface="Arial"/>
                <a:hlinkClick r:id="rId4"/>
              </a:rPr>
              <a:t>www.cdc.gov/coronavirus/2019-ncov/vaccines/safety/vsafe.html</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7983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459231" y="251301"/>
            <a:ext cx="4806950" cy="1095375"/>
          </a:xfrm>
          <a:prstGeom prst="rect">
            <a:avLst/>
          </a:prstGeom>
        </p:spPr>
        <p:txBody>
          <a:bodyPr vert="horz" wrap="square" lIns="0" tIns="12700" rIns="0" bIns="0" rtlCol="0">
            <a:spAutoFit/>
          </a:bodyPr>
          <a:lstStyle/>
          <a:p>
            <a:pPr marL="12700">
              <a:lnSpc>
                <a:spcPts val="4210"/>
              </a:lnSpc>
              <a:spcBef>
                <a:spcPts val="100"/>
              </a:spcBef>
            </a:pPr>
            <a:r>
              <a:rPr sz="3600" b="1" spc="-150" dirty="0">
                <a:solidFill>
                  <a:srgbClr val="F58466"/>
                </a:solidFill>
                <a:latin typeface="Arial"/>
                <a:cs typeface="Arial"/>
              </a:rPr>
              <a:t>Housekeeping:</a:t>
            </a:r>
            <a:endParaRPr sz="3600">
              <a:latin typeface="Arial"/>
              <a:cs typeface="Arial"/>
            </a:endParaRPr>
          </a:p>
          <a:p>
            <a:pPr marL="12700">
              <a:lnSpc>
                <a:spcPts val="4210"/>
              </a:lnSpc>
            </a:pPr>
            <a:r>
              <a:rPr sz="3600" b="1" spc="-5" dirty="0">
                <a:solidFill>
                  <a:srgbClr val="F58466"/>
                </a:solidFill>
                <a:latin typeface="Arial"/>
                <a:cs typeface="Arial"/>
              </a:rPr>
              <a:t>We</a:t>
            </a:r>
            <a:r>
              <a:rPr sz="3600" b="1" spc="-15" dirty="0">
                <a:solidFill>
                  <a:srgbClr val="F58466"/>
                </a:solidFill>
                <a:latin typeface="Arial"/>
                <a:cs typeface="Arial"/>
              </a:rPr>
              <a:t> </a:t>
            </a:r>
            <a:r>
              <a:rPr sz="3600" b="1" spc="-135" dirty="0">
                <a:solidFill>
                  <a:srgbClr val="F58466"/>
                </a:solidFill>
                <a:latin typeface="Arial"/>
                <a:cs typeface="Arial"/>
              </a:rPr>
              <a:t>Ar</a:t>
            </a:r>
            <a:r>
              <a:rPr sz="3600" b="1" spc="-5" dirty="0">
                <a:solidFill>
                  <a:srgbClr val="F58466"/>
                </a:solidFill>
                <a:latin typeface="Arial"/>
                <a:cs typeface="Arial"/>
              </a:rPr>
              <a:t>e</a:t>
            </a:r>
            <a:r>
              <a:rPr sz="3600" b="1" spc="-170" dirty="0">
                <a:solidFill>
                  <a:srgbClr val="F58466"/>
                </a:solidFill>
                <a:latin typeface="Arial"/>
                <a:cs typeface="Arial"/>
              </a:rPr>
              <a:t> </a:t>
            </a:r>
            <a:r>
              <a:rPr sz="3600" b="1" spc="-160" dirty="0">
                <a:solidFill>
                  <a:srgbClr val="F58466"/>
                </a:solidFill>
                <a:latin typeface="Arial"/>
                <a:cs typeface="Arial"/>
              </a:rPr>
              <a:t>Reco</a:t>
            </a:r>
            <a:r>
              <a:rPr sz="3600" b="1" spc="-155" dirty="0">
                <a:solidFill>
                  <a:srgbClr val="F58466"/>
                </a:solidFill>
                <a:latin typeface="Arial"/>
                <a:cs typeface="Arial"/>
              </a:rPr>
              <a:t>r</a:t>
            </a:r>
            <a:r>
              <a:rPr sz="3600" b="1" spc="-160" dirty="0">
                <a:solidFill>
                  <a:srgbClr val="F58466"/>
                </a:solidFill>
                <a:latin typeface="Arial"/>
                <a:cs typeface="Arial"/>
              </a:rPr>
              <a:t>d</a:t>
            </a:r>
            <a:r>
              <a:rPr sz="3600" b="1" spc="-165" dirty="0">
                <a:solidFill>
                  <a:srgbClr val="F58466"/>
                </a:solidFill>
                <a:latin typeface="Arial"/>
                <a:cs typeface="Arial"/>
              </a:rPr>
              <a:t>i</a:t>
            </a:r>
            <a:r>
              <a:rPr sz="3600" b="1" spc="-160" dirty="0">
                <a:solidFill>
                  <a:srgbClr val="F58466"/>
                </a:solidFill>
                <a:latin typeface="Arial"/>
                <a:cs typeface="Arial"/>
              </a:rPr>
              <a:t>n</a:t>
            </a:r>
            <a:r>
              <a:rPr sz="3600" b="1" dirty="0">
                <a:solidFill>
                  <a:srgbClr val="F58466"/>
                </a:solidFill>
                <a:latin typeface="Arial"/>
                <a:cs typeface="Arial"/>
              </a:rPr>
              <a:t>g</a:t>
            </a:r>
            <a:r>
              <a:rPr sz="3600" b="1" spc="-204" dirty="0">
                <a:solidFill>
                  <a:srgbClr val="F58466"/>
                </a:solidFill>
                <a:latin typeface="Arial"/>
                <a:cs typeface="Arial"/>
              </a:rPr>
              <a:t> </a:t>
            </a:r>
            <a:r>
              <a:rPr sz="3600" b="1" spc="-135" dirty="0">
                <a:solidFill>
                  <a:srgbClr val="F58466"/>
                </a:solidFill>
                <a:latin typeface="Arial"/>
                <a:cs typeface="Arial"/>
              </a:rPr>
              <a:t>N</a:t>
            </a:r>
            <a:r>
              <a:rPr sz="3600" b="1" spc="-140" dirty="0">
                <a:solidFill>
                  <a:srgbClr val="F58466"/>
                </a:solidFill>
                <a:latin typeface="Arial"/>
                <a:cs typeface="Arial"/>
              </a:rPr>
              <a:t>o</a:t>
            </a:r>
            <a:r>
              <a:rPr sz="3600" b="1" dirty="0">
                <a:solidFill>
                  <a:srgbClr val="F58466"/>
                </a:solidFill>
                <a:latin typeface="Arial"/>
                <a:cs typeface="Arial"/>
              </a:rPr>
              <a:t>w</a:t>
            </a:r>
            <a:endParaRPr sz="3600">
              <a:latin typeface="Arial"/>
              <a:cs typeface="Arial"/>
            </a:endParaRPr>
          </a:p>
        </p:txBody>
      </p:sp>
      <p:grpSp>
        <p:nvGrpSpPr>
          <p:cNvPr id="9" name="object 9"/>
          <p:cNvGrpSpPr/>
          <p:nvPr/>
        </p:nvGrpSpPr>
        <p:grpSpPr>
          <a:xfrm>
            <a:off x="571500" y="3224783"/>
            <a:ext cx="11341735" cy="1115695"/>
            <a:chOff x="571500" y="3224783"/>
            <a:chExt cx="11341735" cy="1115695"/>
          </a:xfrm>
        </p:grpSpPr>
        <p:pic>
          <p:nvPicPr>
            <p:cNvPr id="10" name="object 10"/>
            <p:cNvPicPr/>
            <p:nvPr/>
          </p:nvPicPr>
          <p:blipFill>
            <a:blip r:embed="rId4" cstate="print"/>
            <a:stretch>
              <a:fillRect/>
            </a:stretch>
          </p:blipFill>
          <p:spPr>
            <a:xfrm>
              <a:off x="571500" y="3224783"/>
              <a:ext cx="11341607" cy="1115567"/>
            </a:xfrm>
            <a:prstGeom prst="rect">
              <a:avLst/>
            </a:prstGeom>
          </p:spPr>
        </p:pic>
        <p:sp>
          <p:nvSpPr>
            <p:cNvPr id="11" name="object 11"/>
            <p:cNvSpPr/>
            <p:nvPr/>
          </p:nvSpPr>
          <p:spPr>
            <a:xfrm>
              <a:off x="9088373" y="3422142"/>
              <a:ext cx="579120" cy="506095"/>
            </a:xfrm>
            <a:custGeom>
              <a:avLst/>
              <a:gdLst/>
              <a:ahLst/>
              <a:cxnLst/>
              <a:rect l="l" t="t" r="r" b="b"/>
              <a:pathLst>
                <a:path w="579120" h="506095">
                  <a:moveTo>
                    <a:pt x="0" y="252920"/>
                  </a:moveTo>
                  <a:lnTo>
                    <a:pt x="4660" y="207454"/>
                  </a:lnTo>
                  <a:lnTo>
                    <a:pt x="18110" y="164668"/>
                  </a:lnTo>
                  <a:lnTo>
                    <a:pt x="39535" y="125260"/>
                  </a:lnTo>
                  <a:lnTo>
                    <a:pt x="68097" y="89966"/>
                  </a:lnTo>
                  <a:lnTo>
                    <a:pt x="102997" y="59486"/>
                  </a:lnTo>
                  <a:lnTo>
                    <a:pt x="143408" y="34531"/>
                  </a:lnTo>
                  <a:lnTo>
                    <a:pt x="188518" y="15824"/>
                  </a:lnTo>
                  <a:lnTo>
                    <a:pt x="237515" y="4076"/>
                  </a:lnTo>
                  <a:lnTo>
                    <a:pt x="289560" y="0"/>
                  </a:lnTo>
                  <a:lnTo>
                    <a:pt x="341604" y="4076"/>
                  </a:lnTo>
                  <a:lnTo>
                    <a:pt x="390601" y="15824"/>
                  </a:lnTo>
                  <a:lnTo>
                    <a:pt x="435698" y="34531"/>
                  </a:lnTo>
                  <a:lnTo>
                    <a:pt x="476123" y="59486"/>
                  </a:lnTo>
                  <a:lnTo>
                    <a:pt x="511022" y="89966"/>
                  </a:lnTo>
                  <a:lnTo>
                    <a:pt x="539584" y="125260"/>
                  </a:lnTo>
                  <a:lnTo>
                    <a:pt x="561009" y="164668"/>
                  </a:lnTo>
                  <a:lnTo>
                    <a:pt x="574459" y="207454"/>
                  </a:lnTo>
                  <a:lnTo>
                    <a:pt x="579120" y="252920"/>
                  </a:lnTo>
                  <a:lnTo>
                    <a:pt x="574459" y="298386"/>
                  </a:lnTo>
                  <a:lnTo>
                    <a:pt x="561009" y="341172"/>
                  </a:lnTo>
                  <a:lnTo>
                    <a:pt x="539584" y="380580"/>
                  </a:lnTo>
                  <a:lnTo>
                    <a:pt x="511022" y="415874"/>
                  </a:lnTo>
                  <a:lnTo>
                    <a:pt x="476123" y="446354"/>
                  </a:lnTo>
                  <a:lnTo>
                    <a:pt x="435698" y="471309"/>
                  </a:lnTo>
                  <a:lnTo>
                    <a:pt x="390601" y="490016"/>
                  </a:lnTo>
                  <a:lnTo>
                    <a:pt x="341604" y="501764"/>
                  </a:lnTo>
                  <a:lnTo>
                    <a:pt x="289560" y="505841"/>
                  </a:lnTo>
                  <a:lnTo>
                    <a:pt x="237515" y="501764"/>
                  </a:lnTo>
                  <a:lnTo>
                    <a:pt x="188518" y="490016"/>
                  </a:lnTo>
                  <a:lnTo>
                    <a:pt x="143408" y="471309"/>
                  </a:lnTo>
                  <a:lnTo>
                    <a:pt x="102997" y="446354"/>
                  </a:lnTo>
                  <a:lnTo>
                    <a:pt x="68097" y="415874"/>
                  </a:lnTo>
                  <a:lnTo>
                    <a:pt x="39535" y="380580"/>
                  </a:lnTo>
                  <a:lnTo>
                    <a:pt x="18110" y="341172"/>
                  </a:lnTo>
                  <a:lnTo>
                    <a:pt x="4660" y="298386"/>
                  </a:lnTo>
                  <a:lnTo>
                    <a:pt x="0" y="252920"/>
                  </a:lnTo>
                  <a:close/>
                </a:path>
              </a:pathLst>
            </a:custGeom>
            <a:ln w="38100">
              <a:solidFill>
                <a:srgbClr val="FF0000"/>
              </a:solidFill>
            </a:ln>
          </p:spPr>
          <p:txBody>
            <a:bodyPr wrap="square" lIns="0" tIns="0" rIns="0" bIns="0" rtlCol="0"/>
            <a:lstStyle/>
            <a:p>
              <a:endParaRPr/>
            </a:p>
          </p:txBody>
        </p:sp>
      </p:grpSp>
      <p:sp>
        <p:nvSpPr>
          <p:cNvPr id="12" name="object 12"/>
          <p:cNvSpPr txBox="1"/>
          <p:nvPr/>
        </p:nvSpPr>
        <p:spPr>
          <a:xfrm>
            <a:off x="119755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499"/>
                </a:solidFill>
                <a:latin typeface="Arial"/>
                <a:cs typeface="Arial"/>
              </a:rPr>
              <a:t>3</a:t>
            </a:fld>
            <a:endParaRPr sz="12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839200" cy="1143000"/>
          </a:xfrm>
        </p:spPr>
        <p:txBody>
          <a:bodyPr/>
          <a:lstStyle/>
          <a:p>
            <a:r>
              <a:rPr lang="en-US" sz="2800" dirty="0" smtClean="0"/>
              <a:t>CDC MMWR:</a:t>
            </a:r>
            <a:r>
              <a:rPr lang="en-US" sz="2800" dirty="0"/>
              <a:t> </a:t>
            </a:r>
            <a:r>
              <a:rPr lang="en-US" sz="2800" dirty="0">
                <a:hlinkClick r:id="rId2"/>
              </a:rPr>
              <a:t>Receipt of COVID-19 Vaccine During Pregnancy and Preterm or Small-for-Gestational-Age at Birth — December 15, 2020–July 22, 2021</a:t>
            </a:r>
            <a:r>
              <a:rPr lang="en-US" sz="2800" dirty="0"/>
              <a:t>. (1.4.21)</a:t>
            </a:r>
            <a:r>
              <a:rPr lang="en-US" dirty="0"/>
              <a:t/>
            </a:r>
            <a:br>
              <a:rPr lang="en-US" dirty="0"/>
            </a:br>
            <a:endParaRPr lang="en-US" dirty="0"/>
          </a:p>
        </p:txBody>
      </p:sp>
      <p:sp>
        <p:nvSpPr>
          <p:cNvPr id="3" name="Content Placeholder 2"/>
          <p:cNvSpPr>
            <a:spLocks noGrp="1"/>
          </p:cNvSpPr>
          <p:nvPr>
            <p:ph idx="1"/>
          </p:nvPr>
        </p:nvSpPr>
        <p:spPr>
          <a:xfrm>
            <a:off x="609600" y="1417639"/>
            <a:ext cx="10972800" cy="4708530"/>
          </a:xfrm>
        </p:spPr>
        <p:txBody>
          <a:bodyPr/>
          <a:lstStyle/>
          <a:p>
            <a:r>
              <a:rPr lang="en-US" sz="2400" dirty="0" smtClean="0"/>
              <a:t>Pregnant </a:t>
            </a:r>
            <a:r>
              <a:rPr lang="en-US" sz="2400" dirty="0"/>
              <a:t>women with COVID-19 are at increased risk for severe illness and adverse birth outcomes, yet many remain reluctant to be vaccinated.</a:t>
            </a:r>
          </a:p>
          <a:p>
            <a:r>
              <a:rPr lang="en-US" sz="2400" b="1" u="sng" dirty="0"/>
              <a:t>What is added by this report?</a:t>
            </a:r>
            <a:endParaRPr lang="en-US" sz="2400" u="sng" dirty="0"/>
          </a:p>
          <a:p>
            <a:r>
              <a:rPr lang="en-US" sz="2400" dirty="0"/>
              <a:t>In a retrospective cohort of &gt;40,000 pregnant women, </a:t>
            </a:r>
            <a:r>
              <a:rPr lang="en-US" sz="2400" b="1" dirty="0"/>
              <a:t>COVID-19 vaccination during pregnancy was not associated with preterm birth or small-for-gestational-a</a:t>
            </a:r>
            <a:r>
              <a:rPr lang="en-US" sz="2400" dirty="0"/>
              <a:t>ge at birth overall, stratified by trimester of vaccination, or number of vaccine doses received during pregnancy, compared with unvaccinated pregnant women.</a:t>
            </a:r>
          </a:p>
          <a:p>
            <a:r>
              <a:rPr lang="en-US" sz="2400" b="1" u="sng" dirty="0"/>
              <a:t>What are the implications for public health practice?</a:t>
            </a:r>
            <a:endParaRPr lang="en-US" sz="2400" u="sng" dirty="0"/>
          </a:p>
          <a:p>
            <a:r>
              <a:rPr lang="en-US" sz="2400" dirty="0"/>
              <a:t>These data support the safety of COVID-19 vaccination during pregnancy. CDC recommends COVID-19 vaccination for women who are pregnant, recently pregnant, who are trying to become pregnant now, or who might become pregnant in the future.</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04286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128000" cy="1143000"/>
          </a:xfrm>
        </p:spPr>
        <p:txBody>
          <a:bodyPr/>
          <a:lstStyle/>
          <a:p>
            <a:r>
              <a:rPr lang="en-US" dirty="0" smtClean="0"/>
              <a:t>CDC Vaccine and Pregnancy Summary: what you need to know</a:t>
            </a:r>
            <a:endParaRPr lang="en-US" dirty="0"/>
          </a:p>
        </p:txBody>
      </p:sp>
      <p:sp>
        <p:nvSpPr>
          <p:cNvPr id="3" name="Content Placeholder 2"/>
          <p:cNvSpPr>
            <a:spLocks noGrp="1"/>
          </p:cNvSpPr>
          <p:nvPr>
            <p:ph idx="1"/>
          </p:nvPr>
        </p:nvSpPr>
        <p:spPr>
          <a:xfrm>
            <a:off x="609600" y="1600205"/>
            <a:ext cx="11277600" cy="4525963"/>
          </a:xfrm>
        </p:spPr>
        <p:txBody>
          <a:bodyPr/>
          <a:lstStyle/>
          <a:p>
            <a:r>
              <a:rPr lang="en-US" sz="2400" dirty="0" smtClean="0"/>
              <a:t>People </a:t>
            </a:r>
            <a:r>
              <a:rPr lang="en-US" sz="2400" dirty="0"/>
              <a:t>who are pregnant or recently pregnant are more likely to get severely ill with COVID-19 compared with people who are not pregnant.</a:t>
            </a:r>
          </a:p>
          <a:p>
            <a:r>
              <a:rPr lang="en-US" sz="2400" dirty="0"/>
              <a:t>Getting a COVID-19 vaccine can help protect you from severe illness from COVID-19.</a:t>
            </a:r>
          </a:p>
          <a:p>
            <a:r>
              <a:rPr lang="en-US" sz="2400" b="1" dirty="0"/>
              <a:t>COVID-19 vaccination is recommended for people who are pregnant, breastfeeding, trying to get pregnant now, or might become pregnant in the future.</a:t>
            </a:r>
          </a:p>
          <a:p>
            <a:r>
              <a:rPr lang="en-US" sz="2400" dirty="0"/>
              <a:t>People who are pregnant </a:t>
            </a:r>
            <a:r>
              <a:rPr lang="en-US" sz="2400" dirty="0" smtClean="0"/>
              <a:t>should </a:t>
            </a:r>
            <a:r>
              <a:rPr lang="en-US" sz="2400" dirty="0"/>
              <a:t>receive a COVID-19 vaccine booster shot.</a:t>
            </a:r>
          </a:p>
          <a:p>
            <a:r>
              <a:rPr lang="en-US" sz="2400" dirty="0"/>
              <a:t>Evidence about the safety and effectiveness of COVID-19 vaccination during pregnancy </a:t>
            </a:r>
            <a:r>
              <a:rPr lang="en-US" sz="2400" dirty="0" smtClean="0"/>
              <a:t>has been significant and continues to grow. </a:t>
            </a:r>
            <a:r>
              <a:rPr lang="en-US" sz="2400" dirty="0"/>
              <a:t>These data suggest that the benefits of receiving a COVID-19 vaccine outweigh any known or potential risks of vaccination during pregnancy.</a:t>
            </a:r>
          </a:p>
          <a:p>
            <a:r>
              <a:rPr lang="en-US" sz="2400" b="1" dirty="0"/>
              <a:t>There is currently no evidence that any vaccines, including COVID-19 vaccines, cause fertility problems in women or men.</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33124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lstStyle/>
          <a:p>
            <a:r>
              <a:rPr lang="en-US" sz="3200" b="1" dirty="0"/>
              <a:t>ACOG:</a:t>
            </a:r>
            <a:r>
              <a:rPr lang="en-US" sz="3200" dirty="0"/>
              <a:t> </a:t>
            </a:r>
            <a:r>
              <a:rPr lang="en-US" sz="3200" dirty="0">
                <a:hlinkClick r:id="rId2"/>
              </a:rPr>
              <a:t>COVID-19 Vaccination During Pregnancy Is Key to Saving Lives, Medical Experts Urge</a:t>
            </a:r>
            <a:r>
              <a:rPr lang="en-US" sz="3200" dirty="0"/>
              <a:t>. (12.6.21)</a:t>
            </a:r>
          </a:p>
        </p:txBody>
      </p:sp>
      <p:sp>
        <p:nvSpPr>
          <p:cNvPr id="3" name="Content Placeholder 2"/>
          <p:cNvSpPr>
            <a:spLocks noGrp="1"/>
          </p:cNvSpPr>
          <p:nvPr>
            <p:ph idx="1"/>
          </p:nvPr>
        </p:nvSpPr>
        <p:spPr/>
        <p:txBody>
          <a:bodyPr/>
          <a:lstStyle/>
          <a:p>
            <a:r>
              <a:rPr lang="en-US" sz="2000" dirty="0"/>
              <a:t>The following is a joint statement from the American College of Obstetricians and Gynecologists | American Academy of Family Physicians | American College of Nurse-Midwives | American Society for Reproductive Medicine | Association of Women’s Health, Obstetric and Neonatal Nurses | National Hispanic Medical Association | National Medical Association | National Rural Health Association | Nurse Practitioners in Women’s Health | Society for Maternal-Fetal Medicine.</a:t>
            </a:r>
          </a:p>
          <a:p>
            <a:r>
              <a:rPr lang="en-US" sz="2400" dirty="0"/>
              <a:t>“As the leading organizations representing experts in maternal care, we continue to strongly urge all eligible individuals—especially those who are considering pregnancy, pregnant, recently pregnant, and lactating—</a:t>
            </a:r>
            <a:r>
              <a:rPr lang="en-US" sz="2400" dirty="0">
                <a:hlinkClick r:id="rId3"/>
              </a:rPr>
              <a:t>to be vaccinated against COVID-19</a:t>
            </a:r>
            <a:r>
              <a:rPr lang="en-US" sz="2400" dirty="0"/>
              <a:t>.</a:t>
            </a:r>
          </a:p>
          <a:p>
            <a:r>
              <a:rPr lang="en-US" sz="2400" dirty="0"/>
              <a:t>“Pregnant individuals are at increased risk of severe COVID-19 infection, ICU admission, and death, as well as adverse pregnancy outcomes. If an individual is pregnant, the best way to protect themselves and their pregnancy against the potential harm from COVID-19 infection is to be vaccinated</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770472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287000" cy="1600200"/>
          </a:xfrm>
        </p:spPr>
        <p:txBody>
          <a:bodyPr/>
          <a:lstStyle/>
          <a:p>
            <a:pPr marL="241300" marR="786765" indent="-229235">
              <a:lnSpc>
                <a:spcPct val="68600"/>
              </a:lnSpc>
              <a:spcBef>
                <a:spcPts val="994"/>
              </a:spcBef>
              <a:tabLst>
                <a:tab pos="241935" algn="l"/>
              </a:tabLst>
            </a:pPr>
            <a:r>
              <a:rPr lang="en-US" sz="3200" dirty="0"/>
              <a:t>SMFM: </a:t>
            </a:r>
            <a:r>
              <a:rPr lang="en-US" sz="3200" dirty="0" smtClean="0">
                <a:hlinkClick r:id="rId2"/>
              </a:rPr>
              <a:t>Provider </a:t>
            </a:r>
            <a:r>
              <a:rPr lang="en-US" sz="3200" dirty="0">
                <a:hlinkClick r:id="rId2"/>
              </a:rPr>
              <a:t>Considerations for Engaging in COVID-19 Vaccine Counseling With Pregnant and Lactating Patients</a:t>
            </a:r>
            <a:r>
              <a:rPr lang="en-US" sz="3200" dirty="0"/>
              <a:t> (Updated 10.26.21)</a:t>
            </a:r>
            <a:r>
              <a:rPr lang="en-US" sz="5400" dirty="0"/>
              <a:t/>
            </a:r>
            <a:br>
              <a:rPr lang="en-US" sz="5400" dirty="0"/>
            </a:br>
            <a:endParaRPr lang="en-US" sz="4800" dirty="0">
              <a:cs typeface="Calibri"/>
            </a:endParaRPr>
          </a:p>
        </p:txBody>
      </p:sp>
      <p:sp>
        <p:nvSpPr>
          <p:cNvPr id="3" name="Text Placeholder 2"/>
          <p:cNvSpPr>
            <a:spLocks noGrp="1"/>
          </p:cNvSpPr>
          <p:nvPr>
            <p:ph type="body" idx="1"/>
          </p:nvPr>
        </p:nvSpPr>
        <p:spPr>
          <a:xfrm>
            <a:off x="901652" y="2091563"/>
            <a:ext cx="10388694" cy="2154436"/>
          </a:xfrm>
        </p:spPr>
        <p:txBody>
          <a:bodyPr/>
          <a:lstStyle/>
          <a:p>
            <a:r>
              <a:rPr lang="en-US" sz="2800" dirty="0" smtClean="0"/>
              <a:t>SMFM </a:t>
            </a:r>
            <a:r>
              <a:rPr lang="en-US" sz="2800" dirty="0"/>
              <a:t>and ACOG recommend that pregnant people, including health care workers, receive a </a:t>
            </a:r>
            <a:r>
              <a:rPr lang="en-US" sz="2800" b="1" dirty="0"/>
              <a:t>COVID-19 booster shot at least </a:t>
            </a:r>
            <a:r>
              <a:rPr lang="en-US" sz="2800" b="1" dirty="0" smtClean="0"/>
              <a:t>5 </a:t>
            </a:r>
            <a:r>
              <a:rPr lang="en-US" sz="2800" b="1" dirty="0"/>
              <a:t>months after their primary series</a:t>
            </a:r>
            <a:r>
              <a:rPr lang="en-US" sz="2800" dirty="0"/>
              <a:t>. As with the primary series, the booster dose should be given at any stage during pregnancy and postpartum. </a:t>
            </a:r>
            <a:r>
              <a:rPr lang="en-US" sz="2800" dirty="0" smtClean="0"/>
              <a:t> </a:t>
            </a:r>
            <a:endParaRPr lang="en-US" sz="2800" dirty="0"/>
          </a:p>
        </p:txBody>
      </p:sp>
    </p:spTree>
    <p:extLst>
      <p:ext uri="{BB962C8B-B14F-4D97-AF65-F5344CB8AC3E}">
        <p14:creationId xmlns:p14="http://schemas.microsoft.com/office/powerpoint/2010/main" val="1115977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2000" cy="1143000"/>
          </a:xfrm>
        </p:spPr>
        <p:txBody>
          <a:bodyPr/>
          <a:lstStyle/>
          <a:p>
            <a:pPr algn="l"/>
            <a:r>
              <a:rPr lang="en-US" smtClean="0">
                <a:solidFill>
                  <a:srgbClr val="FF0000"/>
                </a:solidFill>
              </a:rPr>
              <a:t>New ACOG / CDC PSA </a:t>
            </a:r>
            <a:r>
              <a:rPr lang="en-US">
                <a:solidFill>
                  <a:srgbClr val="FF0000"/>
                </a:solidFill>
              </a:rPr>
              <a:t/>
            </a:r>
            <a:br>
              <a:rPr lang="en-US">
                <a:solidFill>
                  <a:srgbClr val="FF0000"/>
                </a:solidFill>
              </a:rPr>
            </a:br>
            <a:r>
              <a:rPr lang="en-US" dirty="0" err="1" smtClean="0">
                <a:solidFill>
                  <a:srgbClr val="FF0000"/>
                </a:solidFill>
              </a:rPr>
              <a:t>Covid</a:t>
            </a:r>
            <a:r>
              <a:rPr lang="en-US" dirty="0" smtClean="0">
                <a:solidFill>
                  <a:srgbClr val="FF0000"/>
                </a:solidFill>
              </a:rPr>
              <a:t> Vaccination in Pregnancy</a:t>
            </a:r>
            <a:endParaRPr lang="en-US" dirty="0">
              <a:solidFill>
                <a:srgbClr val="FF0000"/>
              </a:solidFill>
            </a:endParaRPr>
          </a:p>
        </p:txBody>
      </p:sp>
      <p:sp>
        <p:nvSpPr>
          <p:cNvPr id="3" name="Content Placeholder 2"/>
          <p:cNvSpPr>
            <a:spLocks noGrp="1"/>
          </p:cNvSpPr>
          <p:nvPr>
            <p:ph idx="1"/>
          </p:nvPr>
        </p:nvSpPr>
        <p:spPr/>
        <p:txBody>
          <a:bodyPr/>
          <a:lstStyle/>
          <a:p>
            <a:r>
              <a:rPr lang="en-US" b="1" dirty="0"/>
              <a:t>Please Share This Important PSA</a:t>
            </a:r>
            <a:endParaRPr lang="en-US" dirty="0"/>
          </a:p>
          <a:p>
            <a:r>
              <a:rPr lang="en-US" dirty="0"/>
              <a:t>In partnership with the CDC, ACOG has released our first-ever PSA! Please help us spread this important, life-saving message to get vaccinated during pregnancy by sharing: </a:t>
            </a:r>
            <a:r>
              <a:rPr lang="en-US" u="sng" dirty="0">
                <a:hlinkClick r:id="rId2"/>
              </a:rPr>
              <a:t>https://vimeo.com/674866776</a:t>
            </a:r>
            <a:endParaRPr lang="en-US" dirty="0"/>
          </a:p>
          <a:p>
            <a:r>
              <a:rPr lang="en-US" dirty="0"/>
              <a:t>We know that a trusted obstetrician-gynecologist can play a large role in a patient’s decision about whether to get vaccinated, so use this PSA as a tool to share with your communities and spread the message.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90437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86867" y="827294"/>
            <a:ext cx="8668870" cy="16654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3"/>
          <a:stretch>
            <a:fillRect/>
          </a:stretch>
        </p:blipFill>
        <p:spPr>
          <a:xfrm>
            <a:off x="127947" y="463595"/>
            <a:ext cx="2988954" cy="2739118"/>
          </a:xfrm>
          <a:prstGeom prst="rect">
            <a:avLst/>
          </a:prstGeom>
        </p:spPr>
      </p:pic>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3" name="Footer Placeholder 2"/>
          <p:cNvSpPr>
            <a:spLocks noGrp="1"/>
          </p:cNvSpPr>
          <p:nvPr>
            <p:ph type="ftr" sz="quarter" idx="4294967295"/>
          </p:nvPr>
        </p:nvSpPr>
        <p:spPr>
          <a:xfrm>
            <a:off x="0" y="6356350"/>
            <a:ext cx="411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7" name="Picture 6"/>
          <p:cNvPicPr>
            <a:picLocks noChangeAspect="1"/>
          </p:cNvPicPr>
          <p:nvPr/>
        </p:nvPicPr>
        <p:blipFill>
          <a:blip r:embed="rId4"/>
          <a:stretch>
            <a:fillRect/>
          </a:stretch>
        </p:blipFill>
        <p:spPr>
          <a:xfrm>
            <a:off x="3340507" y="2647401"/>
            <a:ext cx="8761590" cy="3360610"/>
          </a:xfrm>
          <a:prstGeom prst="rect">
            <a:avLst/>
          </a:prstGeom>
        </p:spPr>
      </p:pic>
      <p:sp>
        <p:nvSpPr>
          <p:cNvPr id="10" name="Rectangle 9"/>
          <p:cNvSpPr/>
          <p:nvPr/>
        </p:nvSpPr>
        <p:spPr>
          <a:xfrm>
            <a:off x="281304" y="3342046"/>
            <a:ext cx="2682240"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44C55"/>
                </a:solidFill>
                <a:effectLst/>
                <a:uLnTx/>
                <a:uFillTx/>
                <a:latin typeface="Arial" panose="020B0604020202020204"/>
                <a:ea typeface="+mn-ea"/>
                <a:cs typeface="+mn-cs"/>
              </a:rPr>
              <a:t>A vaccine recipient, left, talks with "vaccine ambassadors" Caesar Thompson and Armani </a:t>
            </a:r>
            <a:r>
              <a:rPr kumimoji="0" lang="en-US" sz="1000" b="0" i="0" u="none" strike="noStrike" kern="1200" cap="none" spc="0" normalizeH="0" baseline="0" noProof="0" dirty="0" err="1" smtClean="0">
                <a:ln>
                  <a:noFill/>
                </a:ln>
                <a:solidFill>
                  <a:srgbClr val="444C55"/>
                </a:solidFill>
                <a:effectLst/>
                <a:uLnTx/>
                <a:uFillTx/>
                <a:latin typeface="Arial" panose="020B0604020202020204"/>
                <a:ea typeface="+mn-ea"/>
                <a:cs typeface="+mn-cs"/>
              </a:rPr>
              <a:t>Nightengale</a:t>
            </a:r>
            <a:r>
              <a:rPr kumimoji="0" lang="en-US" sz="1000" b="0" i="0" u="none" strike="noStrike" kern="1200" cap="none" spc="0" normalizeH="0" baseline="0" noProof="0" dirty="0" smtClean="0">
                <a:ln>
                  <a:noFill/>
                </a:ln>
                <a:solidFill>
                  <a:srgbClr val="444C55"/>
                </a:solidFill>
                <a:effectLst/>
                <a:uLnTx/>
                <a:uFillTx/>
                <a:latin typeface="Arial" panose="020B0604020202020204"/>
                <a:ea typeface="+mn-ea"/>
                <a:cs typeface="+mn-cs"/>
              </a:rPr>
              <a:t> at an inoculation site at Richard J. Daley College in Chicago on Jan. 22. (John J. Kim / Chicago Tribune)</a:t>
            </a:r>
            <a:endParaRPr kumimoji="0" lang="en-US" sz="10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103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535431" y="184189"/>
            <a:ext cx="6354445" cy="1181735"/>
          </a:xfrm>
          <a:prstGeom prst="rect">
            <a:avLst/>
          </a:prstGeom>
        </p:spPr>
        <p:txBody>
          <a:bodyPr vert="horz" wrap="square" lIns="0" tIns="81915" rIns="0" bIns="0" rtlCol="0">
            <a:spAutoFit/>
          </a:bodyPr>
          <a:lstStyle/>
          <a:p>
            <a:pPr marL="12700" marR="5080">
              <a:lnSpc>
                <a:spcPts val="4310"/>
              </a:lnSpc>
              <a:spcBef>
                <a:spcPts val="645"/>
              </a:spcBef>
            </a:pPr>
            <a:r>
              <a:rPr sz="4000" b="1" spc="-45" dirty="0">
                <a:solidFill>
                  <a:srgbClr val="F58466"/>
                </a:solidFill>
                <a:latin typeface="Arial"/>
                <a:cs typeface="Arial"/>
              </a:rPr>
              <a:t>ILPQC</a:t>
            </a:r>
            <a:r>
              <a:rPr sz="4000" b="1" spc="-130" dirty="0">
                <a:solidFill>
                  <a:srgbClr val="F58466"/>
                </a:solidFill>
                <a:latin typeface="Arial"/>
                <a:cs typeface="Arial"/>
              </a:rPr>
              <a:t> </a:t>
            </a:r>
            <a:r>
              <a:rPr sz="4000" b="1" spc="10" dirty="0">
                <a:solidFill>
                  <a:srgbClr val="F58466"/>
                </a:solidFill>
                <a:latin typeface="Arial"/>
                <a:cs typeface="Arial"/>
              </a:rPr>
              <a:t>COVID-19</a:t>
            </a:r>
            <a:r>
              <a:rPr sz="4000" b="1" spc="25" dirty="0">
                <a:solidFill>
                  <a:srgbClr val="F58466"/>
                </a:solidFill>
                <a:latin typeface="Arial"/>
                <a:cs typeface="Arial"/>
              </a:rPr>
              <a:t> </a:t>
            </a:r>
            <a:r>
              <a:rPr sz="4000" b="1" spc="-105" dirty="0">
                <a:solidFill>
                  <a:srgbClr val="F58466"/>
                </a:solidFill>
                <a:latin typeface="Arial"/>
                <a:cs typeface="Arial"/>
              </a:rPr>
              <a:t>Webpage </a:t>
            </a:r>
            <a:r>
              <a:rPr sz="4000" b="1" spc="-1095" dirty="0">
                <a:solidFill>
                  <a:srgbClr val="F58466"/>
                </a:solidFill>
                <a:latin typeface="Arial"/>
                <a:cs typeface="Arial"/>
              </a:rPr>
              <a:t> </a:t>
            </a:r>
            <a:r>
              <a:rPr sz="4000" b="1" u="sng" spc="-200" dirty="0">
                <a:solidFill>
                  <a:srgbClr val="0000FF"/>
                </a:solidFill>
                <a:uFill>
                  <a:solidFill>
                    <a:srgbClr val="0000FF"/>
                  </a:solidFill>
                </a:uFill>
                <a:latin typeface="Arial"/>
                <a:cs typeface="Arial"/>
                <a:hlinkClick r:id="rId4"/>
              </a:rPr>
              <a:t>www.ilpqc.org</a:t>
            </a:r>
            <a:endParaRPr sz="4000">
              <a:latin typeface="Arial"/>
              <a:cs typeface="Arial"/>
            </a:endParaRPr>
          </a:p>
        </p:txBody>
      </p:sp>
      <p:grpSp>
        <p:nvGrpSpPr>
          <p:cNvPr id="9" name="object 9"/>
          <p:cNvGrpSpPr/>
          <p:nvPr/>
        </p:nvGrpSpPr>
        <p:grpSpPr>
          <a:xfrm>
            <a:off x="249936" y="1577340"/>
            <a:ext cx="11399520" cy="4693920"/>
            <a:chOff x="249936" y="1577340"/>
            <a:chExt cx="11399520" cy="4693920"/>
          </a:xfrm>
        </p:grpSpPr>
        <p:pic>
          <p:nvPicPr>
            <p:cNvPr id="10" name="object 10"/>
            <p:cNvPicPr/>
            <p:nvPr/>
          </p:nvPicPr>
          <p:blipFill>
            <a:blip r:embed="rId5" cstate="print"/>
            <a:stretch>
              <a:fillRect/>
            </a:stretch>
          </p:blipFill>
          <p:spPr>
            <a:xfrm>
              <a:off x="249936" y="1577340"/>
              <a:ext cx="8708123" cy="4693919"/>
            </a:xfrm>
            <a:prstGeom prst="rect">
              <a:avLst/>
            </a:prstGeom>
          </p:spPr>
        </p:pic>
        <p:pic>
          <p:nvPicPr>
            <p:cNvPr id="11" name="object 11"/>
            <p:cNvPicPr/>
            <p:nvPr/>
          </p:nvPicPr>
          <p:blipFill>
            <a:blip r:embed="rId6" cstate="print"/>
            <a:stretch>
              <a:fillRect/>
            </a:stretch>
          </p:blipFill>
          <p:spPr>
            <a:xfrm>
              <a:off x="313944" y="1641348"/>
              <a:ext cx="8525243" cy="4511039"/>
            </a:xfrm>
            <a:prstGeom prst="rect">
              <a:avLst/>
            </a:prstGeom>
          </p:spPr>
        </p:pic>
        <p:sp>
          <p:nvSpPr>
            <p:cNvPr id="12" name="object 12"/>
            <p:cNvSpPr/>
            <p:nvPr/>
          </p:nvSpPr>
          <p:spPr>
            <a:xfrm>
              <a:off x="296418" y="1623822"/>
              <a:ext cx="8563610" cy="4549140"/>
            </a:xfrm>
            <a:custGeom>
              <a:avLst/>
              <a:gdLst/>
              <a:ahLst/>
              <a:cxnLst/>
              <a:rect l="l" t="t" r="r" b="b"/>
              <a:pathLst>
                <a:path w="8563610" h="4549140">
                  <a:moveTo>
                    <a:pt x="0" y="0"/>
                  </a:moveTo>
                  <a:lnTo>
                    <a:pt x="8563102" y="0"/>
                  </a:lnTo>
                  <a:lnTo>
                    <a:pt x="8563102" y="4549140"/>
                  </a:lnTo>
                  <a:lnTo>
                    <a:pt x="0" y="4549140"/>
                  </a:lnTo>
                  <a:lnTo>
                    <a:pt x="0" y="0"/>
                  </a:lnTo>
                  <a:close/>
                </a:path>
              </a:pathLst>
            </a:custGeom>
            <a:ln w="38100">
              <a:solidFill>
                <a:srgbClr val="000000"/>
              </a:solidFill>
            </a:ln>
          </p:spPr>
          <p:txBody>
            <a:bodyPr wrap="square" lIns="0" tIns="0" rIns="0" bIns="0" rtlCol="0"/>
            <a:lstStyle/>
            <a:p>
              <a:endParaRPr/>
            </a:p>
          </p:txBody>
        </p:sp>
        <p:sp>
          <p:nvSpPr>
            <p:cNvPr id="13" name="object 13"/>
            <p:cNvSpPr/>
            <p:nvPr/>
          </p:nvSpPr>
          <p:spPr>
            <a:xfrm>
              <a:off x="5943600" y="1748028"/>
              <a:ext cx="5706110" cy="4352290"/>
            </a:xfrm>
            <a:custGeom>
              <a:avLst/>
              <a:gdLst/>
              <a:ahLst/>
              <a:cxnLst/>
              <a:rect l="l" t="t" r="r" b="b"/>
              <a:pathLst>
                <a:path w="5706109" h="4352290">
                  <a:moveTo>
                    <a:pt x="5705602" y="0"/>
                  </a:moveTo>
                  <a:lnTo>
                    <a:pt x="0" y="0"/>
                  </a:lnTo>
                  <a:lnTo>
                    <a:pt x="0" y="4352163"/>
                  </a:lnTo>
                  <a:lnTo>
                    <a:pt x="5705602" y="4352163"/>
                  </a:lnTo>
                  <a:lnTo>
                    <a:pt x="5705602" y="0"/>
                  </a:lnTo>
                  <a:close/>
                </a:path>
              </a:pathLst>
            </a:custGeom>
            <a:solidFill>
              <a:srgbClr val="C5D6F3"/>
            </a:solidFill>
          </p:spPr>
          <p:txBody>
            <a:bodyPr wrap="square" lIns="0" tIns="0" rIns="0" bIns="0" rtlCol="0"/>
            <a:lstStyle/>
            <a:p>
              <a:endParaRPr/>
            </a:p>
          </p:txBody>
        </p:sp>
        <p:sp>
          <p:nvSpPr>
            <p:cNvPr id="14" name="object 14"/>
            <p:cNvSpPr/>
            <p:nvPr/>
          </p:nvSpPr>
          <p:spPr>
            <a:xfrm>
              <a:off x="4419600" y="1716023"/>
              <a:ext cx="914400" cy="533400"/>
            </a:xfrm>
            <a:custGeom>
              <a:avLst/>
              <a:gdLst/>
              <a:ahLst/>
              <a:cxnLst/>
              <a:rect l="l" t="t" r="r" b="b"/>
              <a:pathLst>
                <a:path w="914400" h="533400">
                  <a:moveTo>
                    <a:pt x="0" y="266700"/>
                  </a:moveTo>
                  <a:lnTo>
                    <a:pt x="13957" y="201028"/>
                  </a:lnTo>
                  <a:lnTo>
                    <a:pt x="53568" y="141325"/>
                  </a:lnTo>
                  <a:lnTo>
                    <a:pt x="81915" y="114325"/>
                  </a:lnTo>
                  <a:lnTo>
                    <a:pt x="115392" y="89573"/>
                  </a:lnTo>
                  <a:lnTo>
                    <a:pt x="153555" y="67310"/>
                  </a:lnTo>
                  <a:lnTo>
                    <a:pt x="195999" y="47777"/>
                  </a:lnTo>
                  <a:lnTo>
                    <a:pt x="242265" y="31242"/>
                  </a:lnTo>
                  <a:lnTo>
                    <a:pt x="291960" y="17945"/>
                  </a:lnTo>
                  <a:lnTo>
                    <a:pt x="344627" y="8140"/>
                  </a:lnTo>
                  <a:lnTo>
                    <a:pt x="399846" y="2082"/>
                  </a:lnTo>
                  <a:lnTo>
                    <a:pt x="457200" y="0"/>
                  </a:lnTo>
                  <a:lnTo>
                    <a:pt x="514553" y="2082"/>
                  </a:lnTo>
                  <a:lnTo>
                    <a:pt x="569772" y="8140"/>
                  </a:lnTo>
                  <a:lnTo>
                    <a:pt x="622439" y="17945"/>
                  </a:lnTo>
                  <a:lnTo>
                    <a:pt x="672134" y="31242"/>
                  </a:lnTo>
                  <a:lnTo>
                    <a:pt x="718400" y="47777"/>
                  </a:lnTo>
                  <a:lnTo>
                    <a:pt x="760844" y="67310"/>
                  </a:lnTo>
                  <a:lnTo>
                    <a:pt x="799007" y="89573"/>
                  </a:lnTo>
                  <a:lnTo>
                    <a:pt x="832485" y="114325"/>
                  </a:lnTo>
                  <a:lnTo>
                    <a:pt x="860831" y="141325"/>
                  </a:lnTo>
                  <a:lnTo>
                    <a:pt x="900430" y="201028"/>
                  </a:lnTo>
                  <a:lnTo>
                    <a:pt x="914400" y="266700"/>
                  </a:lnTo>
                  <a:lnTo>
                    <a:pt x="910831" y="300151"/>
                  </a:lnTo>
                  <a:lnTo>
                    <a:pt x="883627" y="363093"/>
                  </a:lnTo>
                  <a:lnTo>
                    <a:pt x="832485" y="419074"/>
                  </a:lnTo>
                  <a:lnTo>
                    <a:pt x="799007" y="443826"/>
                  </a:lnTo>
                  <a:lnTo>
                    <a:pt x="760844" y="466090"/>
                  </a:lnTo>
                  <a:lnTo>
                    <a:pt x="718400" y="485609"/>
                  </a:lnTo>
                  <a:lnTo>
                    <a:pt x="672134" y="502145"/>
                  </a:lnTo>
                  <a:lnTo>
                    <a:pt x="622439" y="515442"/>
                  </a:lnTo>
                  <a:lnTo>
                    <a:pt x="569772" y="525259"/>
                  </a:lnTo>
                  <a:lnTo>
                    <a:pt x="514553" y="531317"/>
                  </a:lnTo>
                  <a:lnTo>
                    <a:pt x="457200" y="533400"/>
                  </a:lnTo>
                  <a:lnTo>
                    <a:pt x="399846" y="531317"/>
                  </a:lnTo>
                  <a:lnTo>
                    <a:pt x="344627" y="525259"/>
                  </a:lnTo>
                  <a:lnTo>
                    <a:pt x="291960" y="515442"/>
                  </a:lnTo>
                  <a:lnTo>
                    <a:pt x="242265" y="502145"/>
                  </a:lnTo>
                  <a:lnTo>
                    <a:pt x="195999" y="485609"/>
                  </a:lnTo>
                  <a:lnTo>
                    <a:pt x="153555" y="466090"/>
                  </a:lnTo>
                  <a:lnTo>
                    <a:pt x="115392" y="443826"/>
                  </a:lnTo>
                  <a:lnTo>
                    <a:pt x="81915" y="419074"/>
                  </a:lnTo>
                  <a:lnTo>
                    <a:pt x="53568" y="392074"/>
                  </a:lnTo>
                  <a:lnTo>
                    <a:pt x="13957" y="332371"/>
                  </a:lnTo>
                  <a:lnTo>
                    <a:pt x="0" y="266700"/>
                  </a:lnTo>
                  <a:close/>
                </a:path>
              </a:pathLst>
            </a:custGeom>
            <a:ln w="12192">
              <a:solidFill>
                <a:srgbClr val="FF0000"/>
              </a:solidFill>
            </a:ln>
          </p:spPr>
          <p:txBody>
            <a:bodyPr wrap="square" lIns="0" tIns="0" rIns="0" bIns="0" rtlCol="0"/>
            <a:lstStyle/>
            <a:p>
              <a:endParaRPr/>
            </a:p>
          </p:txBody>
        </p:sp>
        <p:sp>
          <p:nvSpPr>
            <p:cNvPr id="15" name="object 15"/>
            <p:cNvSpPr/>
            <p:nvPr/>
          </p:nvSpPr>
          <p:spPr>
            <a:xfrm>
              <a:off x="7072883" y="4933188"/>
              <a:ext cx="3406140" cy="22860"/>
            </a:xfrm>
            <a:custGeom>
              <a:avLst/>
              <a:gdLst/>
              <a:ahLst/>
              <a:cxnLst/>
              <a:rect l="l" t="t" r="r" b="b"/>
              <a:pathLst>
                <a:path w="3406140" h="22860">
                  <a:moveTo>
                    <a:pt x="3406139" y="0"/>
                  </a:moveTo>
                  <a:lnTo>
                    <a:pt x="0" y="0"/>
                  </a:lnTo>
                  <a:lnTo>
                    <a:pt x="0" y="22860"/>
                  </a:lnTo>
                  <a:lnTo>
                    <a:pt x="3406139" y="22860"/>
                  </a:lnTo>
                  <a:lnTo>
                    <a:pt x="3406139" y="0"/>
                  </a:lnTo>
                  <a:close/>
                </a:path>
              </a:pathLst>
            </a:custGeom>
            <a:solidFill>
              <a:srgbClr val="6B93FB"/>
            </a:solidFill>
          </p:spPr>
          <p:txBody>
            <a:bodyPr wrap="square" lIns="0" tIns="0" rIns="0" bIns="0" rtlCol="0"/>
            <a:lstStyle/>
            <a:p>
              <a:endParaRPr/>
            </a:p>
          </p:txBody>
        </p:sp>
        <p:sp>
          <p:nvSpPr>
            <p:cNvPr id="16" name="object 16"/>
            <p:cNvSpPr/>
            <p:nvPr/>
          </p:nvSpPr>
          <p:spPr>
            <a:xfrm>
              <a:off x="7072780" y="4919761"/>
              <a:ext cx="3394075" cy="22860"/>
            </a:xfrm>
            <a:custGeom>
              <a:avLst/>
              <a:gdLst/>
              <a:ahLst/>
              <a:cxnLst/>
              <a:rect l="l" t="t" r="r" b="b"/>
              <a:pathLst>
                <a:path w="3394075" h="22860">
                  <a:moveTo>
                    <a:pt x="3393948" y="0"/>
                  </a:moveTo>
                  <a:lnTo>
                    <a:pt x="0" y="0"/>
                  </a:lnTo>
                  <a:lnTo>
                    <a:pt x="0" y="22860"/>
                  </a:lnTo>
                  <a:lnTo>
                    <a:pt x="3393948" y="22860"/>
                  </a:lnTo>
                  <a:lnTo>
                    <a:pt x="3393948" y="0"/>
                  </a:lnTo>
                  <a:close/>
                </a:path>
              </a:pathLst>
            </a:custGeom>
            <a:solidFill>
              <a:srgbClr val="0000FF"/>
            </a:solidFill>
          </p:spPr>
          <p:txBody>
            <a:bodyPr wrap="square" lIns="0" tIns="0" rIns="0" bIns="0" rtlCol="0"/>
            <a:lstStyle/>
            <a:p>
              <a:endParaRPr/>
            </a:p>
          </p:txBody>
        </p:sp>
      </p:grpSp>
      <p:sp>
        <p:nvSpPr>
          <p:cNvPr id="17" name="object 17"/>
          <p:cNvSpPr txBox="1"/>
          <p:nvPr/>
        </p:nvSpPr>
        <p:spPr>
          <a:xfrm>
            <a:off x="6119866" y="1721900"/>
            <a:ext cx="5360670" cy="3605529"/>
          </a:xfrm>
          <a:prstGeom prst="rect">
            <a:avLst/>
          </a:prstGeom>
        </p:spPr>
        <p:txBody>
          <a:bodyPr vert="horz" wrap="square" lIns="0" tIns="62865" rIns="0" bIns="0" rtlCol="0">
            <a:spAutoFit/>
          </a:bodyPr>
          <a:lstStyle/>
          <a:p>
            <a:pPr marL="149225" marR="45720" algn="ctr">
              <a:lnSpc>
                <a:spcPts val="3000"/>
              </a:lnSpc>
              <a:spcBef>
                <a:spcPts val="495"/>
              </a:spcBef>
              <a:tabLst>
                <a:tab pos="1414145" algn="l"/>
              </a:tabLst>
            </a:pPr>
            <a:r>
              <a:rPr sz="2800" spc="-5" dirty="0">
                <a:solidFill>
                  <a:srgbClr val="444A53"/>
                </a:solidFill>
                <a:latin typeface="Arial"/>
                <a:cs typeface="Arial"/>
              </a:rPr>
              <a:t>ILPQC	</a:t>
            </a:r>
            <a:r>
              <a:rPr sz="2800" dirty="0">
                <a:solidFill>
                  <a:srgbClr val="444A53"/>
                </a:solidFill>
                <a:latin typeface="Arial"/>
                <a:cs typeface="Arial"/>
              </a:rPr>
              <a:t>posts</a:t>
            </a:r>
            <a:r>
              <a:rPr sz="2800" spc="-90" dirty="0">
                <a:solidFill>
                  <a:srgbClr val="444A53"/>
                </a:solidFill>
                <a:latin typeface="Arial"/>
                <a:cs typeface="Arial"/>
              </a:rPr>
              <a:t> </a:t>
            </a:r>
            <a:r>
              <a:rPr sz="2800" dirty="0">
                <a:solidFill>
                  <a:srgbClr val="444A53"/>
                </a:solidFill>
                <a:latin typeface="Arial"/>
                <a:cs typeface="Arial"/>
              </a:rPr>
              <a:t>national</a:t>
            </a:r>
            <a:r>
              <a:rPr sz="2800" spc="-65" dirty="0">
                <a:solidFill>
                  <a:srgbClr val="444A53"/>
                </a:solidFill>
                <a:latin typeface="Arial"/>
                <a:cs typeface="Arial"/>
              </a:rPr>
              <a:t> </a:t>
            </a:r>
            <a:r>
              <a:rPr sz="2800" dirty="0">
                <a:solidFill>
                  <a:srgbClr val="444A53"/>
                </a:solidFill>
                <a:latin typeface="Arial"/>
                <a:cs typeface="Arial"/>
              </a:rPr>
              <a:t>guidelines </a:t>
            </a:r>
            <a:r>
              <a:rPr sz="2800" spc="-760" dirty="0">
                <a:solidFill>
                  <a:srgbClr val="444A53"/>
                </a:solidFill>
                <a:latin typeface="Arial"/>
                <a:cs typeface="Arial"/>
              </a:rPr>
              <a:t> </a:t>
            </a:r>
            <a:r>
              <a:rPr sz="2800" dirty="0">
                <a:solidFill>
                  <a:srgbClr val="444A53"/>
                </a:solidFill>
                <a:latin typeface="Arial"/>
                <a:cs typeface="Arial"/>
              </a:rPr>
              <a:t>and </a:t>
            </a:r>
            <a:r>
              <a:rPr sz="2800" spc="-15" dirty="0">
                <a:solidFill>
                  <a:srgbClr val="444A53"/>
                </a:solidFill>
                <a:latin typeface="Arial"/>
                <a:cs typeface="Arial"/>
              </a:rPr>
              <a:t>OB </a:t>
            </a:r>
            <a:r>
              <a:rPr sz="2800" spc="-5" dirty="0">
                <a:solidFill>
                  <a:srgbClr val="444A53"/>
                </a:solidFill>
                <a:latin typeface="Arial"/>
                <a:cs typeface="Arial"/>
              </a:rPr>
              <a:t>&amp; </a:t>
            </a:r>
            <a:r>
              <a:rPr sz="2800" dirty="0">
                <a:solidFill>
                  <a:srgbClr val="444A53"/>
                </a:solidFill>
                <a:latin typeface="Arial"/>
                <a:cs typeface="Arial"/>
              </a:rPr>
              <a:t>Neonatal </a:t>
            </a:r>
            <a:r>
              <a:rPr sz="2800" spc="-5" dirty="0">
                <a:solidFill>
                  <a:srgbClr val="444A53"/>
                </a:solidFill>
                <a:latin typeface="Arial"/>
                <a:cs typeface="Arial"/>
              </a:rPr>
              <a:t>COVID-19 </a:t>
            </a:r>
            <a:r>
              <a:rPr sz="2800" dirty="0">
                <a:solidFill>
                  <a:srgbClr val="444A53"/>
                </a:solidFill>
                <a:latin typeface="Arial"/>
                <a:cs typeface="Arial"/>
              </a:rPr>
              <a:t> </a:t>
            </a:r>
            <a:r>
              <a:rPr sz="2800" spc="-5" dirty="0">
                <a:solidFill>
                  <a:srgbClr val="444A53"/>
                </a:solidFill>
                <a:latin typeface="Arial"/>
                <a:cs typeface="Arial"/>
              </a:rPr>
              <a:t>example </a:t>
            </a:r>
            <a:r>
              <a:rPr sz="2800" dirty="0">
                <a:solidFill>
                  <a:srgbClr val="444A53"/>
                </a:solidFill>
                <a:latin typeface="Arial"/>
                <a:cs typeface="Arial"/>
              </a:rPr>
              <a:t>hospital protocols </a:t>
            </a:r>
            <a:r>
              <a:rPr sz="2800" spc="-5" dirty="0">
                <a:solidFill>
                  <a:srgbClr val="444A53"/>
                </a:solidFill>
                <a:latin typeface="Arial"/>
                <a:cs typeface="Arial"/>
              </a:rPr>
              <a:t>&amp; </a:t>
            </a:r>
            <a:r>
              <a:rPr sz="2800" dirty="0">
                <a:solidFill>
                  <a:srgbClr val="444A53"/>
                </a:solidFill>
                <a:latin typeface="Arial"/>
                <a:cs typeface="Arial"/>
              </a:rPr>
              <a:t> resources</a:t>
            </a:r>
            <a:endParaRPr sz="2800">
              <a:latin typeface="Arial"/>
              <a:cs typeface="Arial"/>
            </a:endParaRPr>
          </a:p>
          <a:p>
            <a:pPr marL="12700" marR="5080" algn="ctr">
              <a:lnSpc>
                <a:spcPts val="3000"/>
              </a:lnSpc>
              <a:spcBef>
                <a:spcPts val="994"/>
              </a:spcBef>
            </a:pPr>
            <a:r>
              <a:rPr sz="2800" b="1" spc="-5" dirty="0">
                <a:solidFill>
                  <a:srgbClr val="444A53"/>
                </a:solidFill>
                <a:latin typeface="Arial"/>
                <a:cs typeface="Arial"/>
              </a:rPr>
              <a:t>please</a:t>
            </a:r>
            <a:r>
              <a:rPr sz="2800" b="1" spc="-10" dirty="0">
                <a:solidFill>
                  <a:srgbClr val="444A53"/>
                </a:solidFill>
                <a:latin typeface="Arial"/>
                <a:cs typeface="Arial"/>
              </a:rPr>
              <a:t> </a:t>
            </a:r>
            <a:r>
              <a:rPr sz="2800" b="1" spc="-5" dirty="0">
                <a:solidFill>
                  <a:srgbClr val="444A53"/>
                </a:solidFill>
                <a:latin typeface="Arial"/>
                <a:cs typeface="Arial"/>
              </a:rPr>
              <a:t>note</a:t>
            </a:r>
            <a:r>
              <a:rPr sz="2800" b="1" spc="10" dirty="0">
                <a:solidFill>
                  <a:srgbClr val="444A53"/>
                </a:solidFill>
                <a:latin typeface="Arial"/>
                <a:cs typeface="Arial"/>
              </a:rPr>
              <a:t> </a:t>
            </a:r>
            <a:r>
              <a:rPr sz="2800" b="1" spc="-5" dirty="0">
                <a:solidFill>
                  <a:srgbClr val="444A53"/>
                </a:solidFill>
                <a:latin typeface="Arial"/>
                <a:cs typeface="Arial"/>
              </a:rPr>
              <a:t>dates</a:t>
            </a:r>
            <a:r>
              <a:rPr sz="2800" b="1" spc="5" dirty="0">
                <a:solidFill>
                  <a:srgbClr val="444A53"/>
                </a:solidFill>
                <a:latin typeface="Arial"/>
                <a:cs typeface="Arial"/>
              </a:rPr>
              <a:t> </a:t>
            </a:r>
            <a:r>
              <a:rPr sz="2800" b="1" spc="-5" dirty="0">
                <a:solidFill>
                  <a:srgbClr val="444A53"/>
                </a:solidFill>
                <a:latin typeface="Arial"/>
                <a:cs typeface="Arial"/>
              </a:rPr>
              <a:t>as</a:t>
            </a:r>
            <a:r>
              <a:rPr sz="2800" b="1" spc="-10" dirty="0">
                <a:solidFill>
                  <a:srgbClr val="444A53"/>
                </a:solidFill>
                <a:latin typeface="Arial"/>
                <a:cs typeface="Arial"/>
              </a:rPr>
              <a:t> </a:t>
            </a:r>
            <a:r>
              <a:rPr sz="2800" b="1" spc="-5" dirty="0">
                <a:solidFill>
                  <a:srgbClr val="444A53"/>
                </a:solidFill>
                <a:latin typeface="Arial"/>
                <a:cs typeface="Arial"/>
              </a:rPr>
              <a:t>guidelines </a:t>
            </a:r>
            <a:r>
              <a:rPr sz="2800" b="1" spc="-760" dirty="0">
                <a:solidFill>
                  <a:srgbClr val="444A53"/>
                </a:solidFill>
                <a:latin typeface="Arial"/>
                <a:cs typeface="Arial"/>
              </a:rPr>
              <a:t> </a:t>
            </a:r>
            <a:r>
              <a:rPr sz="2800" b="1" spc="-5" dirty="0">
                <a:solidFill>
                  <a:srgbClr val="444A53"/>
                </a:solidFill>
                <a:latin typeface="Arial"/>
                <a:cs typeface="Arial"/>
              </a:rPr>
              <a:t>are</a:t>
            </a:r>
            <a:r>
              <a:rPr sz="2800" b="1" spc="-25" dirty="0">
                <a:solidFill>
                  <a:srgbClr val="444A53"/>
                </a:solidFill>
                <a:latin typeface="Arial"/>
                <a:cs typeface="Arial"/>
              </a:rPr>
              <a:t> </a:t>
            </a:r>
            <a:r>
              <a:rPr sz="2800" b="1" spc="-5" dirty="0">
                <a:solidFill>
                  <a:srgbClr val="444A53"/>
                </a:solidFill>
                <a:latin typeface="Arial"/>
                <a:cs typeface="Arial"/>
              </a:rPr>
              <a:t>changing</a:t>
            </a:r>
            <a:r>
              <a:rPr sz="2800" b="1" spc="15" dirty="0">
                <a:solidFill>
                  <a:srgbClr val="444A53"/>
                </a:solidFill>
                <a:latin typeface="Arial"/>
                <a:cs typeface="Arial"/>
              </a:rPr>
              <a:t> </a:t>
            </a:r>
            <a:r>
              <a:rPr sz="2800" b="1" spc="-5" dirty="0">
                <a:solidFill>
                  <a:srgbClr val="444A53"/>
                </a:solidFill>
                <a:latin typeface="Arial"/>
                <a:cs typeface="Arial"/>
              </a:rPr>
              <a:t>rapidly</a:t>
            </a:r>
            <a:endParaRPr sz="2800">
              <a:latin typeface="Arial"/>
              <a:cs typeface="Arial"/>
            </a:endParaRPr>
          </a:p>
          <a:p>
            <a:pPr>
              <a:lnSpc>
                <a:spcPct val="100000"/>
              </a:lnSpc>
              <a:spcBef>
                <a:spcPts val="45"/>
              </a:spcBef>
            </a:pPr>
            <a:endParaRPr sz="2600">
              <a:latin typeface="Arial"/>
              <a:cs typeface="Arial"/>
            </a:endParaRPr>
          </a:p>
          <a:p>
            <a:pPr marL="952500" marR="1004569">
              <a:lnSpc>
                <a:spcPct val="100000"/>
              </a:lnSpc>
            </a:pPr>
            <a:r>
              <a:rPr sz="2400" spc="-10" dirty="0">
                <a:solidFill>
                  <a:srgbClr val="0000FF"/>
                </a:solidFill>
                <a:latin typeface="Arial"/>
                <a:cs typeface="Arial"/>
                <a:hlinkClick r:id="rId7"/>
              </a:rPr>
              <a:t>https://ilpqc.org/covid-19- </a:t>
            </a:r>
            <a:r>
              <a:rPr sz="2400" spc="-655" dirty="0">
                <a:solidFill>
                  <a:srgbClr val="0000FF"/>
                </a:solidFill>
                <a:latin typeface="Arial"/>
                <a:cs typeface="Arial"/>
                <a:hlinkClick r:id="rId7"/>
              </a:rPr>
              <a:t> </a:t>
            </a:r>
            <a:r>
              <a:rPr sz="2400" u="sng" spc="-5" dirty="0">
                <a:solidFill>
                  <a:srgbClr val="0000FF"/>
                </a:solidFill>
                <a:uFill>
                  <a:solidFill>
                    <a:srgbClr val="6B93FB"/>
                  </a:solidFill>
                </a:uFill>
                <a:latin typeface="Arial"/>
                <a:cs typeface="Arial"/>
                <a:hlinkClick r:id="rId7"/>
              </a:rPr>
              <a:t>information/</a:t>
            </a:r>
            <a:endParaRPr sz="2400">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36</a:t>
            </a:fld>
            <a:endParaRPr spc="-5" dirty="0">
              <a:solidFill>
                <a:srgbClr val="ADB3B8"/>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914400" cy="0"/>
          </a:xfrm>
          <a:custGeom>
            <a:avLst/>
            <a:gdLst/>
            <a:ahLst/>
            <a:cxnLst/>
            <a:rect l="l" t="t" r="r" b="b"/>
            <a:pathLst>
              <a:path w="914400">
                <a:moveTo>
                  <a:pt x="0" y="0"/>
                </a:moveTo>
                <a:lnTo>
                  <a:pt x="914400" y="0"/>
                </a:lnTo>
              </a:path>
            </a:pathLst>
          </a:custGeom>
          <a:ln w="6096">
            <a:solidFill>
              <a:srgbClr val="ADB3B8"/>
            </a:solidFill>
          </a:ln>
        </p:spPr>
        <p:txBody>
          <a:bodyPr wrap="square" lIns="0" tIns="0" rIns="0" bIns="0" rtlCol="0"/>
          <a:lstStyle/>
          <a:p>
            <a:endParaRPr/>
          </a:p>
        </p:txBody>
      </p:sp>
      <p:sp>
        <p:nvSpPr>
          <p:cNvPr id="7" name="object 7"/>
          <p:cNvSpPr/>
          <p:nvPr/>
        </p:nvSpPr>
        <p:spPr>
          <a:xfrm>
            <a:off x="10668000" y="6335267"/>
            <a:ext cx="914400" cy="0"/>
          </a:xfrm>
          <a:custGeom>
            <a:avLst/>
            <a:gdLst/>
            <a:ahLst/>
            <a:cxnLst/>
            <a:rect l="l" t="t" r="r" b="b"/>
            <a:pathLst>
              <a:path w="914400">
                <a:moveTo>
                  <a:pt x="0" y="0"/>
                </a:moveTo>
                <a:lnTo>
                  <a:pt x="914400" y="0"/>
                </a:lnTo>
              </a:path>
            </a:pathLst>
          </a:custGeom>
          <a:ln w="6096">
            <a:solidFill>
              <a:srgbClr val="ADB3B8"/>
            </a:solidFill>
          </a:ln>
        </p:spPr>
        <p:txBody>
          <a:bodyPr wrap="square" lIns="0" tIns="0" rIns="0" bIns="0" rtlCol="0"/>
          <a:lstStyle/>
          <a:p>
            <a:endParaRPr/>
          </a:p>
        </p:txBody>
      </p:sp>
      <p:sp>
        <p:nvSpPr>
          <p:cNvPr id="8" name="object 8"/>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643505" y="472220"/>
            <a:ext cx="6292215" cy="452120"/>
          </a:xfrm>
          <a:prstGeom prst="rect">
            <a:avLst/>
          </a:prstGeom>
        </p:spPr>
        <p:txBody>
          <a:bodyPr vert="horz" wrap="square" lIns="0" tIns="12065" rIns="0" bIns="0" rtlCol="0">
            <a:spAutoFit/>
          </a:bodyPr>
          <a:lstStyle/>
          <a:p>
            <a:pPr marL="12700">
              <a:lnSpc>
                <a:spcPct val="100000"/>
              </a:lnSpc>
              <a:spcBef>
                <a:spcPts val="95"/>
              </a:spcBef>
            </a:pPr>
            <a:r>
              <a:rPr b="1" spc="-90" dirty="0">
                <a:solidFill>
                  <a:srgbClr val="F58466"/>
                </a:solidFill>
                <a:latin typeface="Arial"/>
                <a:cs typeface="Arial"/>
              </a:rPr>
              <a:t>Updated</a:t>
            </a:r>
            <a:r>
              <a:rPr b="1" spc="-80" dirty="0">
                <a:solidFill>
                  <a:srgbClr val="F58466"/>
                </a:solidFill>
                <a:latin typeface="Arial"/>
                <a:cs typeface="Arial"/>
              </a:rPr>
              <a:t> </a:t>
            </a:r>
            <a:r>
              <a:rPr b="1" spc="-50" dirty="0">
                <a:solidFill>
                  <a:srgbClr val="F58466"/>
                </a:solidFill>
                <a:latin typeface="Arial"/>
                <a:cs typeface="Arial"/>
              </a:rPr>
              <a:t>OB</a:t>
            </a:r>
            <a:r>
              <a:rPr b="1" spc="-85" dirty="0">
                <a:solidFill>
                  <a:srgbClr val="F58466"/>
                </a:solidFill>
                <a:latin typeface="Arial"/>
                <a:cs typeface="Arial"/>
              </a:rPr>
              <a:t> </a:t>
            </a:r>
            <a:r>
              <a:rPr b="1" spc="-25" dirty="0">
                <a:solidFill>
                  <a:srgbClr val="F58466"/>
                </a:solidFill>
                <a:latin typeface="Arial"/>
                <a:cs typeface="Arial"/>
              </a:rPr>
              <a:t>(ACOG/SMFM)</a:t>
            </a:r>
            <a:r>
              <a:rPr b="1" spc="30" dirty="0">
                <a:solidFill>
                  <a:srgbClr val="F58466"/>
                </a:solidFill>
                <a:latin typeface="Arial"/>
                <a:cs typeface="Arial"/>
              </a:rPr>
              <a:t> </a:t>
            </a:r>
            <a:r>
              <a:rPr b="1" spc="-114" dirty="0">
                <a:solidFill>
                  <a:srgbClr val="F58466"/>
                </a:solidFill>
                <a:latin typeface="Arial"/>
                <a:cs typeface="Arial"/>
              </a:rPr>
              <a:t>Resources</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37</a:t>
            </a:fld>
            <a:endParaRPr spc="-5" dirty="0">
              <a:solidFill>
                <a:srgbClr val="ADB3B8"/>
              </a:solidFill>
            </a:endParaRPr>
          </a:p>
        </p:txBody>
      </p:sp>
      <p:sp>
        <p:nvSpPr>
          <p:cNvPr id="10" name="object 10"/>
          <p:cNvSpPr txBox="1"/>
          <p:nvPr/>
        </p:nvSpPr>
        <p:spPr>
          <a:xfrm>
            <a:off x="452376" y="1368551"/>
            <a:ext cx="11739623" cy="7980711"/>
          </a:xfrm>
          <a:prstGeom prst="rect">
            <a:avLst/>
          </a:prstGeom>
        </p:spPr>
        <p:txBody>
          <a:bodyPr vert="horz" wrap="square" lIns="0" tIns="89535" rIns="0" bIns="0" rtlCol="0">
            <a:spAutoFit/>
          </a:bodyPr>
          <a:lstStyle/>
          <a:p>
            <a:pPr marL="241300" marR="786765" indent="-229235">
              <a:lnSpc>
                <a:spcPct val="68600"/>
              </a:lnSpc>
              <a:spcBef>
                <a:spcPts val="994"/>
              </a:spcBef>
              <a:buClr>
                <a:srgbClr val="F5668F"/>
              </a:buClr>
              <a:buFont typeface="Arial"/>
              <a:buChar char="•"/>
              <a:tabLst>
                <a:tab pos="241935" algn="l"/>
              </a:tabLst>
            </a:pPr>
            <a:r>
              <a:rPr lang="en-US" sz="2000" dirty="0" smtClean="0"/>
              <a:t>ACOG</a:t>
            </a:r>
            <a:r>
              <a:rPr lang="en-US" sz="2000" dirty="0"/>
              <a:t>: </a:t>
            </a:r>
            <a:r>
              <a:rPr lang="en-US" sz="2000" dirty="0">
                <a:hlinkClick r:id="rId5"/>
              </a:rPr>
              <a:t>Statement of Strong Medical Consensus for Vaccination of Pregnant Individuals Against COVID-19</a:t>
            </a:r>
            <a:r>
              <a:rPr lang="en-US" sz="2000" dirty="0"/>
              <a:t>. (Updated 9.14.21)</a:t>
            </a:r>
            <a:endParaRPr lang="en-US" sz="3200" spc="-5" dirty="0" smtClean="0">
              <a:latin typeface="Calibri"/>
              <a:cs typeface="Calibri"/>
            </a:endParaRPr>
          </a:p>
          <a:p>
            <a:pPr marL="241300" marR="786765" indent="-229235">
              <a:lnSpc>
                <a:spcPct val="68600"/>
              </a:lnSpc>
              <a:spcBef>
                <a:spcPts val="994"/>
              </a:spcBef>
              <a:buClr>
                <a:srgbClr val="F5668F"/>
              </a:buClr>
              <a:buFont typeface="Arial"/>
              <a:buChar char="•"/>
              <a:tabLst>
                <a:tab pos="241935" algn="l"/>
              </a:tabLst>
            </a:pPr>
            <a:r>
              <a:rPr lang="en-US" sz="2000" dirty="0" smtClean="0"/>
              <a:t>ACOG</a:t>
            </a:r>
            <a:r>
              <a:rPr lang="en-US" sz="2000" dirty="0"/>
              <a:t>: </a:t>
            </a:r>
            <a:r>
              <a:rPr lang="en-US" sz="2000" dirty="0">
                <a:hlinkClick r:id="rId6"/>
              </a:rPr>
              <a:t>Statement on the CDC’s Health Advisory on COVID-19 Vaccination</a:t>
            </a:r>
            <a:r>
              <a:rPr lang="en-US" sz="2000" dirty="0"/>
              <a:t>. (9.29.21</a:t>
            </a:r>
            <a:r>
              <a:rPr lang="en-US" sz="2000" dirty="0" smtClean="0"/>
              <a:t>)</a:t>
            </a:r>
            <a:endParaRPr lang="en-US" sz="1600" dirty="0"/>
          </a:p>
          <a:p>
            <a:pPr marL="241300" marR="786765" indent="-229235">
              <a:lnSpc>
                <a:spcPct val="68600"/>
              </a:lnSpc>
              <a:spcBef>
                <a:spcPts val="994"/>
              </a:spcBef>
              <a:buClr>
                <a:srgbClr val="F5668F"/>
              </a:buClr>
              <a:buFont typeface="Arial"/>
              <a:buChar char="•"/>
              <a:tabLst>
                <a:tab pos="241935" algn="l"/>
              </a:tabLst>
            </a:pPr>
            <a:r>
              <a:rPr lang="en-US" sz="2800" dirty="0" smtClean="0"/>
              <a:t>ACOG</a:t>
            </a:r>
            <a:r>
              <a:rPr lang="en-US" sz="2800" dirty="0"/>
              <a:t>: </a:t>
            </a:r>
            <a:r>
              <a:rPr lang="en-US" sz="2800" dirty="0">
                <a:hlinkClick r:id="rId7"/>
              </a:rPr>
              <a:t>COVID-19 Vaccination Considerations for Obstetric–Gynecologic Care</a:t>
            </a:r>
            <a:r>
              <a:rPr lang="en-US" sz="2800" dirty="0"/>
              <a:t>. </a:t>
            </a:r>
            <a:r>
              <a:rPr lang="en-US" sz="2400" dirty="0"/>
              <a:t>(12.3.21) </a:t>
            </a:r>
            <a:endParaRPr lang="en-US" sz="3200" dirty="0"/>
          </a:p>
          <a:p>
            <a:pPr marL="241300" marR="786765" indent="-229235">
              <a:lnSpc>
                <a:spcPct val="68600"/>
              </a:lnSpc>
              <a:spcBef>
                <a:spcPts val="994"/>
              </a:spcBef>
              <a:buClr>
                <a:srgbClr val="F5668F"/>
              </a:buClr>
              <a:buFont typeface="Arial"/>
              <a:buChar char="•"/>
              <a:tabLst>
                <a:tab pos="241935" algn="l"/>
              </a:tabLst>
            </a:pPr>
            <a:r>
              <a:rPr lang="en-US" sz="2800" b="1" dirty="0" smtClean="0"/>
              <a:t>ACOG</a:t>
            </a:r>
            <a:r>
              <a:rPr lang="en-US" sz="2800" b="1" dirty="0"/>
              <a:t>:</a:t>
            </a:r>
            <a:r>
              <a:rPr lang="en-US" sz="2800" dirty="0"/>
              <a:t> </a:t>
            </a:r>
            <a:r>
              <a:rPr lang="en-US" sz="2800" dirty="0">
                <a:hlinkClick r:id="rId8"/>
              </a:rPr>
              <a:t>COVID-19 Vaccination During Pregnancy Is Key to Saving Lives, Medical Experts Urge</a:t>
            </a:r>
            <a:r>
              <a:rPr lang="en-US" sz="2800" dirty="0"/>
              <a:t>. (12.6.21</a:t>
            </a:r>
            <a:r>
              <a:rPr lang="en-US" sz="2800" dirty="0" smtClean="0"/>
              <a:t>)</a:t>
            </a:r>
            <a:r>
              <a:rPr lang="en-US" dirty="0"/>
              <a:t> </a:t>
            </a:r>
          </a:p>
          <a:p>
            <a:pPr marL="241300" marR="786765" indent="-229235">
              <a:lnSpc>
                <a:spcPct val="68600"/>
              </a:lnSpc>
              <a:spcBef>
                <a:spcPts val="994"/>
              </a:spcBef>
              <a:buClr>
                <a:srgbClr val="F5668F"/>
              </a:buClr>
              <a:buFont typeface="Arial"/>
              <a:buChar char="•"/>
              <a:tabLst>
                <a:tab pos="241935" algn="l"/>
              </a:tabLst>
            </a:pPr>
            <a:r>
              <a:rPr lang="en-US" sz="2400" dirty="0" smtClean="0"/>
              <a:t>SMFM</a:t>
            </a:r>
            <a:r>
              <a:rPr lang="en-US" sz="2400" dirty="0"/>
              <a:t>: </a:t>
            </a:r>
            <a:r>
              <a:rPr lang="en-US" sz="2400" dirty="0">
                <a:hlinkClick r:id="rId9"/>
              </a:rPr>
              <a:t>COVID-19 and Pregnancy: What Maternal-Fetal Medicine Subspecialists Need to Know</a:t>
            </a:r>
            <a:r>
              <a:rPr lang="en-US" sz="2400" dirty="0"/>
              <a:t>(12.3.21) </a:t>
            </a:r>
          </a:p>
          <a:p>
            <a:pPr marL="241300" marR="786765" indent="-229235">
              <a:lnSpc>
                <a:spcPct val="68600"/>
              </a:lnSpc>
              <a:spcBef>
                <a:spcPts val="994"/>
              </a:spcBef>
              <a:buClr>
                <a:srgbClr val="F5668F"/>
              </a:buClr>
              <a:buFont typeface="Arial"/>
              <a:buChar char="•"/>
              <a:tabLst>
                <a:tab pos="241935" algn="l"/>
              </a:tabLst>
            </a:pPr>
            <a:r>
              <a:rPr lang="en-US" sz="2400" dirty="0" smtClean="0"/>
              <a:t>SMFM</a:t>
            </a:r>
            <a:r>
              <a:rPr lang="en-US" sz="2400" dirty="0"/>
              <a:t>: </a:t>
            </a:r>
            <a:r>
              <a:rPr lang="en-US" sz="2400" dirty="0">
                <a:hlinkClick r:id="rId10"/>
              </a:rPr>
              <a:t>SMFM Supports the Use of </a:t>
            </a:r>
            <a:r>
              <a:rPr lang="en-US" sz="2400" dirty="0" err="1">
                <a:hlinkClick r:id="rId10"/>
              </a:rPr>
              <a:t>Paxlovid</a:t>
            </a:r>
            <a:r>
              <a:rPr lang="en-US" sz="2400" dirty="0">
                <a:hlinkClick r:id="rId10"/>
              </a:rPr>
              <a:t> in Pregnant Patients</a:t>
            </a:r>
            <a:r>
              <a:rPr lang="en-US" sz="2400" dirty="0"/>
              <a:t>. (</a:t>
            </a:r>
            <a:r>
              <a:rPr lang="en-US" sz="2400" dirty="0" smtClean="0"/>
              <a:t>12.22.21)</a:t>
            </a:r>
            <a:endParaRPr lang="en-US" dirty="0"/>
          </a:p>
          <a:p>
            <a:pPr marL="241300" marR="786765" indent="-229235">
              <a:lnSpc>
                <a:spcPct val="68600"/>
              </a:lnSpc>
              <a:spcBef>
                <a:spcPts val="994"/>
              </a:spcBef>
              <a:buClr>
                <a:srgbClr val="F5668F"/>
              </a:buClr>
              <a:buFont typeface="Arial"/>
              <a:buChar char="•"/>
              <a:tabLst>
                <a:tab pos="241935" algn="l"/>
              </a:tabLst>
            </a:pPr>
            <a:r>
              <a:rPr lang="en-US" sz="2800" dirty="0" smtClean="0"/>
              <a:t>ACOG</a:t>
            </a:r>
            <a:r>
              <a:rPr lang="en-US" sz="2800" dirty="0"/>
              <a:t>: </a:t>
            </a:r>
            <a:r>
              <a:rPr lang="en-US" sz="2800" dirty="0">
                <a:hlinkClick r:id="rId11"/>
              </a:rPr>
              <a:t>COVID-19 FAQs for Obstetrician-Gynecologists, Obstetric</a:t>
            </a:r>
            <a:r>
              <a:rPr lang="en-US" sz="2800" dirty="0"/>
              <a:t>. (</a:t>
            </a:r>
            <a:r>
              <a:rPr lang="en-US" sz="2800" dirty="0" smtClean="0"/>
              <a:t>12.28.21)</a:t>
            </a:r>
          </a:p>
          <a:p>
            <a:pPr marL="241300" marR="786765" indent="-229235">
              <a:lnSpc>
                <a:spcPct val="68600"/>
              </a:lnSpc>
              <a:spcBef>
                <a:spcPts val="994"/>
              </a:spcBef>
              <a:buClr>
                <a:srgbClr val="F5668F"/>
              </a:buClr>
              <a:buFont typeface="Arial"/>
              <a:buChar char="•"/>
              <a:tabLst>
                <a:tab pos="241935" algn="l"/>
              </a:tabLst>
            </a:pPr>
            <a:r>
              <a:rPr lang="en-US" sz="2800" b="1" dirty="0" smtClean="0"/>
              <a:t>SMFM</a:t>
            </a:r>
            <a:r>
              <a:rPr lang="en-US" sz="2800" dirty="0"/>
              <a:t>: </a:t>
            </a:r>
            <a:r>
              <a:rPr lang="en-US" sz="2800" dirty="0">
                <a:hlinkClick r:id="rId12"/>
              </a:rPr>
              <a:t>Provider Considerations for Engaging in COVID-19 Vaccine Counseling With Pregnant and Lactating Patients</a:t>
            </a:r>
            <a:r>
              <a:rPr lang="en-US" sz="2800" dirty="0"/>
              <a:t>(1.11.2022</a:t>
            </a:r>
            <a:r>
              <a:rPr lang="en-US" sz="2800" dirty="0" smtClean="0"/>
              <a:t>)</a:t>
            </a:r>
          </a:p>
          <a:p>
            <a:r>
              <a:rPr lang="en-US" sz="2400" b="1" dirty="0" smtClean="0"/>
              <a:t>ACOG new PSA</a:t>
            </a:r>
            <a:r>
              <a:rPr lang="en-US" sz="2400" dirty="0" smtClean="0"/>
              <a:t>:</a:t>
            </a:r>
            <a:r>
              <a:rPr lang="en-US" sz="2400" dirty="0"/>
              <a:t> </a:t>
            </a:r>
            <a:r>
              <a:rPr lang="en-US" sz="2400" dirty="0">
                <a:hlinkClick r:id="rId13"/>
              </a:rPr>
              <a:t>COVID-19 Vaccines in Pregnancy: Safe, Proven, Effective</a:t>
            </a:r>
            <a:r>
              <a:rPr lang="en-US" sz="2400" dirty="0"/>
              <a:t>. (2.8.2022)</a:t>
            </a:r>
            <a:r>
              <a:rPr lang="en-US" dirty="0"/>
              <a:t/>
            </a:r>
            <a:br>
              <a:rPr lang="en-US" dirty="0"/>
            </a:br>
            <a:endParaRPr lang="en-US" dirty="0"/>
          </a:p>
          <a:p>
            <a:r>
              <a:rPr lang="en-US" dirty="0"/>
              <a:t/>
            </a:r>
            <a:br>
              <a:rPr lang="en-US" dirty="0"/>
            </a:br>
            <a:r>
              <a:rPr lang="en-US" dirty="0"/>
              <a:t/>
            </a:r>
            <a:br>
              <a:rPr lang="en-US" dirty="0"/>
            </a:br>
            <a:endParaRPr lang="en-US" dirty="0"/>
          </a:p>
          <a:p>
            <a:r>
              <a:rPr lang="en-US" dirty="0"/>
              <a:t/>
            </a:r>
            <a:br>
              <a:rPr lang="en-US" dirty="0"/>
            </a:br>
            <a:endParaRPr lang="en-US" sz="3600" dirty="0"/>
          </a:p>
          <a:p>
            <a:pPr marL="241300" marR="786765" indent="-229235">
              <a:lnSpc>
                <a:spcPct val="68600"/>
              </a:lnSpc>
              <a:spcBef>
                <a:spcPts val="994"/>
              </a:spcBef>
              <a:buClr>
                <a:srgbClr val="F5668F"/>
              </a:buClr>
              <a:buFont typeface="Arial"/>
              <a:buChar char="•"/>
              <a:tabLst>
                <a:tab pos="241935" algn="l"/>
              </a:tabLst>
            </a:pPr>
            <a:endParaRPr lang="en-US" dirty="0"/>
          </a:p>
          <a:p>
            <a:r>
              <a:rPr lang="en-US" dirty="0"/>
              <a:t/>
            </a:r>
            <a:br>
              <a:rPr lang="en-US" dirty="0"/>
            </a:br>
            <a:endParaRPr lang="en-US" sz="2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title"/>
          </p:nvPr>
        </p:nvSpPr>
        <p:spPr>
          <a:xfrm>
            <a:off x="381000" y="836677"/>
            <a:ext cx="4806950" cy="556884"/>
          </a:xfrm>
          <a:prstGeom prst="rect">
            <a:avLst/>
          </a:prstGeom>
          <a:noFill/>
        </p:spPr>
        <p:txBody>
          <a:bodyPr vert="horz" wrap="square" lIns="0" tIns="12700" rIns="0" bIns="0" rtlCol="0">
            <a:spAutoFit/>
          </a:bodyPr>
          <a:lstStyle/>
          <a:p>
            <a:pPr marL="12700">
              <a:lnSpc>
                <a:spcPts val="4210"/>
              </a:lnSpc>
            </a:pPr>
            <a:r>
              <a:rPr lang="en-US" sz="4800" b="1" spc="-5" dirty="0" smtClean="0">
                <a:solidFill>
                  <a:srgbClr val="F58466"/>
                </a:solidFill>
                <a:latin typeface="Arial"/>
                <a:cs typeface="Arial"/>
              </a:rPr>
              <a:t>Polling:  </a:t>
            </a:r>
            <a:endParaRPr sz="4800" dirty="0">
              <a:latin typeface="Arial"/>
              <a:cs typeface="Arial"/>
            </a:endParaRPr>
          </a:p>
        </p:txBody>
      </p:sp>
      <p:sp>
        <p:nvSpPr>
          <p:cNvPr id="12" name="object 12"/>
          <p:cNvSpPr txBox="1"/>
          <p:nvPr/>
        </p:nvSpPr>
        <p:spPr>
          <a:xfrm>
            <a:off x="11975592" y="6437227"/>
            <a:ext cx="173990" cy="196215"/>
          </a:xfrm>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929499"/>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38</a:t>
            </a:fld>
            <a:endParaRPr kumimoji="0" sz="1200" b="0" i="0" u="none" strike="noStrike" kern="1200" cap="none" spc="0" normalizeH="0" baseline="0" noProof="0">
              <a:ln>
                <a:noFill/>
              </a:ln>
              <a:solidFill>
                <a:prstClr val="black"/>
              </a:solidFill>
              <a:effectLst/>
              <a:uLnTx/>
              <a:uFillTx/>
              <a:latin typeface="Arial"/>
              <a:ea typeface="+mn-ea"/>
              <a:cs typeface="Arial"/>
            </a:endParaRPr>
          </a:p>
        </p:txBody>
      </p:sp>
      <p:pic>
        <p:nvPicPr>
          <p:cNvPr id="13" name="Picture 12"/>
          <p:cNvPicPr>
            <a:picLocks noChangeAspect="1"/>
          </p:cNvPicPr>
          <p:nvPr/>
        </p:nvPicPr>
        <p:blipFill>
          <a:blip r:embed="rId4"/>
          <a:stretch>
            <a:fillRect/>
          </a:stretch>
        </p:blipFill>
        <p:spPr>
          <a:xfrm>
            <a:off x="166687" y="5177015"/>
            <a:ext cx="11858625" cy="628650"/>
          </a:xfrm>
          <a:prstGeom prst="rect">
            <a:avLst/>
          </a:prstGeom>
        </p:spPr>
      </p:pic>
      <p:sp>
        <p:nvSpPr>
          <p:cNvPr id="14" name="Oval 13"/>
          <p:cNvSpPr/>
          <p:nvPr/>
        </p:nvSpPr>
        <p:spPr>
          <a:xfrm>
            <a:off x="4876800" y="4919840"/>
            <a:ext cx="914400" cy="1143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 y="1923163"/>
            <a:ext cx="6019800" cy="261610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We will launch the polling questions now. </a:t>
            </a:r>
          </a:p>
          <a:p>
            <a:endParaRPr lang="en-US" sz="1400" dirty="0" smtClean="0"/>
          </a:p>
          <a:p>
            <a:pPr marL="285750" indent="-285750">
              <a:buFont typeface="Arial" panose="020B0604020202020204" pitchFamily="34" charset="0"/>
              <a:buChar char="•"/>
            </a:pPr>
            <a:r>
              <a:rPr lang="en-US" sz="3600" dirty="0" smtClean="0"/>
              <a:t>Please take a brief moment to answer the few questions! </a:t>
            </a:r>
            <a:endParaRPr lang="en-US" sz="3600" dirty="0"/>
          </a:p>
        </p:txBody>
      </p:sp>
      <p:pic>
        <p:nvPicPr>
          <p:cNvPr id="16" name="Picture 15" descr="Polling - Highway Sign 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5008" y="1760196"/>
            <a:ext cx="4336246" cy="288721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03521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17485" y="1369270"/>
          <a:ext cx="11372202" cy="5404437"/>
        </p:xfrm>
        <a:graphic>
          <a:graphicData uri="http://schemas.openxmlformats.org/drawingml/2006/table">
            <a:tbl>
              <a:tblPr firstRow="1" bandRow="1">
                <a:tableStyleId>{5C22544A-7EE6-4342-B048-85BDC9FD1C3A}</a:tableStyleId>
              </a:tblPr>
              <a:tblGrid>
                <a:gridCol w="1814249">
                  <a:extLst>
                    <a:ext uri="{9D8B030D-6E8A-4147-A177-3AD203B41FA5}">
                      <a16:colId xmlns:a16="http://schemas.microsoft.com/office/drawing/2014/main" val="2381187019"/>
                    </a:ext>
                  </a:extLst>
                </a:gridCol>
                <a:gridCol w="1226566">
                  <a:extLst>
                    <a:ext uri="{9D8B030D-6E8A-4147-A177-3AD203B41FA5}">
                      <a16:colId xmlns:a16="http://schemas.microsoft.com/office/drawing/2014/main" val="1622531470"/>
                    </a:ext>
                  </a:extLst>
                </a:gridCol>
                <a:gridCol w="2039680">
                  <a:extLst>
                    <a:ext uri="{9D8B030D-6E8A-4147-A177-3AD203B41FA5}">
                      <a16:colId xmlns:a16="http://schemas.microsoft.com/office/drawing/2014/main" val="3036451541"/>
                    </a:ext>
                  </a:extLst>
                </a:gridCol>
                <a:gridCol w="2500973">
                  <a:extLst>
                    <a:ext uri="{9D8B030D-6E8A-4147-A177-3AD203B41FA5}">
                      <a16:colId xmlns:a16="http://schemas.microsoft.com/office/drawing/2014/main" val="3959010923"/>
                    </a:ext>
                  </a:extLst>
                </a:gridCol>
                <a:gridCol w="1895367">
                  <a:extLst>
                    <a:ext uri="{9D8B030D-6E8A-4147-A177-3AD203B41FA5}">
                      <a16:colId xmlns:a16="http://schemas.microsoft.com/office/drawing/2014/main" val="645434458"/>
                    </a:ext>
                  </a:extLst>
                </a:gridCol>
                <a:gridCol w="1895367">
                  <a:extLst>
                    <a:ext uri="{9D8B030D-6E8A-4147-A177-3AD203B41FA5}">
                      <a16:colId xmlns:a16="http://schemas.microsoft.com/office/drawing/2014/main" val="1030269677"/>
                    </a:ext>
                  </a:extLst>
                </a:gridCol>
              </a:tblGrid>
              <a:tr h="683842">
                <a:tc>
                  <a:txBody>
                    <a:bodyPr/>
                    <a:lstStyle/>
                    <a:p>
                      <a:r>
                        <a:rPr lang="en-US" dirty="0" smtClean="0"/>
                        <a:t>Variant</a:t>
                      </a:r>
                      <a:endParaRPr lang="en-US" dirty="0"/>
                    </a:p>
                  </a:txBody>
                  <a:tcPr marL="86652" marR="86652">
                    <a:solidFill>
                      <a:srgbClr val="0060BB"/>
                    </a:solidFill>
                  </a:tcPr>
                </a:tc>
                <a:tc>
                  <a:txBody>
                    <a:bodyPr/>
                    <a:lstStyle/>
                    <a:p>
                      <a:r>
                        <a:rPr lang="en-US" dirty="0" smtClean="0"/>
                        <a:t>Spread</a:t>
                      </a:r>
                      <a:endParaRPr lang="en-US" dirty="0"/>
                    </a:p>
                  </a:txBody>
                  <a:tcPr marL="86652" marR="86652">
                    <a:solidFill>
                      <a:srgbClr val="0060BB"/>
                    </a:solidFill>
                  </a:tcPr>
                </a:tc>
                <a:tc>
                  <a:txBody>
                    <a:bodyPr/>
                    <a:lstStyle/>
                    <a:p>
                      <a:r>
                        <a:rPr lang="en-US" dirty="0" smtClean="0"/>
                        <a:t>Severity</a:t>
                      </a:r>
                      <a:endParaRPr lang="en-US" dirty="0"/>
                    </a:p>
                  </a:txBody>
                  <a:tcPr marL="86652" marR="86652">
                    <a:solidFill>
                      <a:srgbClr val="0060BB"/>
                    </a:solidFill>
                  </a:tcPr>
                </a:tc>
                <a:tc>
                  <a:txBody>
                    <a:bodyPr/>
                    <a:lstStyle/>
                    <a:p>
                      <a:r>
                        <a:rPr lang="en-US" dirty="0" smtClean="0"/>
                        <a:t>Vaccine</a:t>
                      </a:r>
                      <a:endParaRPr lang="en-US" dirty="0"/>
                    </a:p>
                  </a:txBody>
                  <a:tcPr marL="86652" marR="86652">
                    <a:solidFill>
                      <a:srgbClr val="0060BB"/>
                    </a:solidFill>
                  </a:tcPr>
                </a:tc>
                <a:tc>
                  <a:txBody>
                    <a:bodyPr/>
                    <a:lstStyle/>
                    <a:p>
                      <a:r>
                        <a:rPr lang="en-US" dirty="0" smtClean="0"/>
                        <a:t>Reinfection</a:t>
                      </a:r>
                      <a:endParaRPr lang="en-US" dirty="0"/>
                    </a:p>
                  </a:txBody>
                  <a:tcPr marL="86652" marR="86652">
                    <a:solidFill>
                      <a:srgbClr val="0060BB"/>
                    </a:solidFill>
                  </a:tcPr>
                </a:tc>
                <a:tc>
                  <a:txBody>
                    <a:bodyPr/>
                    <a:lstStyle/>
                    <a:p>
                      <a:r>
                        <a:rPr lang="en-US" dirty="0" err="1" smtClean="0"/>
                        <a:t>mAB</a:t>
                      </a:r>
                      <a:endParaRPr lang="en-US" dirty="0"/>
                    </a:p>
                  </a:txBody>
                  <a:tcPr marL="86652" marR="86652">
                    <a:solidFill>
                      <a:srgbClr val="0060BB"/>
                    </a:solidFill>
                  </a:tcPr>
                </a:tc>
                <a:extLst>
                  <a:ext uri="{0D108BD9-81ED-4DB2-BD59-A6C34878D82A}">
                    <a16:rowId xmlns:a16="http://schemas.microsoft.com/office/drawing/2014/main" val="3374929654"/>
                  </a:ext>
                </a:extLst>
              </a:tr>
              <a:tr h="910044">
                <a:tc>
                  <a:txBody>
                    <a:bodyPr/>
                    <a:lstStyle/>
                    <a:p>
                      <a:r>
                        <a:rPr lang="en-US" sz="1400" dirty="0" smtClean="0"/>
                        <a:t>Alpha (B.1.1.7)</a:t>
                      </a:r>
                      <a:endParaRPr lang="en-US" sz="1400" dirty="0"/>
                    </a:p>
                  </a:txBody>
                  <a:tcPr marL="86652" marR="86652"/>
                </a:tc>
                <a:tc>
                  <a:txBody>
                    <a:bodyPr/>
                    <a:lstStyle/>
                    <a:p>
                      <a:r>
                        <a:rPr lang="en-US" sz="1400" dirty="0" smtClean="0"/>
                        <a:t>Faster</a:t>
                      </a:r>
                      <a:endParaRPr lang="en-US" sz="1400" dirty="0"/>
                    </a:p>
                  </a:txBody>
                  <a:tcPr marL="86652" marR="86652"/>
                </a:tc>
                <a:tc>
                  <a:txBody>
                    <a:bodyPr/>
                    <a:lstStyle/>
                    <a:p>
                      <a:r>
                        <a:rPr lang="en-US" sz="1400" dirty="0" smtClean="0"/>
                        <a:t>Possibly increased</a:t>
                      </a:r>
                      <a:endParaRPr lang="en-US" sz="1400" dirty="0"/>
                    </a:p>
                  </a:txBody>
                  <a:tcPr marL="86652" marR="86652"/>
                </a:tc>
                <a:tc>
                  <a:txBody>
                    <a:bodyPr/>
                    <a:lstStyle/>
                    <a:p>
                      <a:r>
                        <a:rPr lang="en-US" sz="1400" dirty="0" smtClean="0"/>
                        <a:t>Protection retained against all outcomes</a:t>
                      </a:r>
                      <a:endParaRPr lang="en-US" sz="1400" i="1" dirty="0"/>
                    </a:p>
                  </a:txBody>
                  <a:tcPr marL="86652" marR="86652"/>
                </a:tc>
                <a:tc>
                  <a:txBody>
                    <a:bodyPr/>
                    <a:lstStyle/>
                    <a:p>
                      <a:r>
                        <a:rPr lang="en-US" sz="1400" dirty="0" smtClean="0"/>
                        <a:t>Similar to original</a:t>
                      </a:r>
                      <a:endParaRPr lang="en-US" sz="1400" dirty="0"/>
                    </a:p>
                  </a:txBody>
                  <a:tcPr marL="86652" marR="86652"/>
                </a:tc>
                <a:tc>
                  <a:txBody>
                    <a:bodyPr/>
                    <a:lstStyle/>
                    <a:p>
                      <a:r>
                        <a:rPr lang="en-US" sz="1400" dirty="0" smtClean="0"/>
                        <a:t>Effective</a:t>
                      </a:r>
                      <a:endParaRPr lang="en-US" sz="1400" dirty="0"/>
                    </a:p>
                  </a:txBody>
                  <a:tcPr marL="86652" marR="86652"/>
                </a:tc>
                <a:extLst>
                  <a:ext uri="{0D108BD9-81ED-4DB2-BD59-A6C34878D82A}">
                    <a16:rowId xmlns:a16="http://schemas.microsoft.com/office/drawing/2014/main" val="311779652"/>
                  </a:ext>
                </a:extLst>
              </a:tr>
              <a:tr h="580210">
                <a:tc>
                  <a:txBody>
                    <a:bodyPr/>
                    <a:lstStyle/>
                    <a:p>
                      <a:r>
                        <a:rPr lang="en-US" sz="1400" dirty="0" smtClean="0"/>
                        <a:t>Beta (B.1.351)</a:t>
                      </a:r>
                      <a:endParaRPr lang="en-US" sz="1400" dirty="0"/>
                    </a:p>
                  </a:txBody>
                  <a:tcPr marL="86652" marR="86652"/>
                </a:tc>
                <a:tc>
                  <a:txBody>
                    <a:bodyPr/>
                    <a:lstStyle/>
                    <a:p>
                      <a:r>
                        <a:rPr lang="en-US" sz="1400" dirty="0" smtClean="0"/>
                        <a:t>Faster</a:t>
                      </a:r>
                      <a:endParaRPr lang="en-US" sz="1400" dirty="0"/>
                    </a:p>
                  </a:txBody>
                  <a:tcPr marL="86652" marR="86652"/>
                </a:tc>
                <a:tc>
                  <a:txBody>
                    <a:bodyPr/>
                    <a:lstStyle/>
                    <a:p>
                      <a:r>
                        <a:rPr lang="en-US" sz="1400" dirty="0" smtClean="0"/>
                        <a:t>Possibly increased</a:t>
                      </a:r>
                      <a:endParaRPr lang="en-US" sz="1400" dirty="0"/>
                    </a:p>
                  </a:txBody>
                  <a:tcPr marL="86652" marR="86652"/>
                </a:tc>
                <a:tc>
                  <a:txBody>
                    <a:bodyPr/>
                    <a:lstStyle/>
                    <a:p>
                      <a:r>
                        <a:rPr lang="en-US" sz="1400" dirty="0" smtClean="0"/>
                        <a:t>Protection retained against severe disease</a:t>
                      </a:r>
                      <a:endParaRPr lang="en-US" sz="1400" i="1" dirty="0"/>
                    </a:p>
                  </a:txBody>
                  <a:tcPr marL="86652" marR="86652"/>
                </a:tc>
                <a:tc>
                  <a:txBody>
                    <a:bodyPr/>
                    <a:lstStyle/>
                    <a:p>
                      <a:r>
                        <a:rPr lang="en-US" sz="1400" dirty="0" smtClean="0"/>
                        <a:t>Potentially more reinfection risk</a:t>
                      </a:r>
                      <a:endParaRPr lang="en-US" sz="1400" dirty="0"/>
                    </a:p>
                  </a:txBody>
                  <a:tcPr marL="86652" marR="86652"/>
                </a:tc>
                <a:tc>
                  <a:txBody>
                    <a:bodyPr/>
                    <a:lstStyle/>
                    <a:p>
                      <a:r>
                        <a:rPr lang="en-US" sz="1400" dirty="0" smtClean="0"/>
                        <a:t>Some less effective</a:t>
                      </a:r>
                      <a:endParaRPr lang="en-US" sz="1400" dirty="0"/>
                    </a:p>
                  </a:txBody>
                  <a:tcPr marL="86652" marR="86652"/>
                </a:tc>
                <a:extLst>
                  <a:ext uri="{0D108BD9-81ED-4DB2-BD59-A6C34878D82A}">
                    <a16:rowId xmlns:a16="http://schemas.microsoft.com/office/drawing/2014/main" val="21987"/>
                  </a:ext>
                </a:extLst>
              </a:tr>
              <a:tr h="635410">
                <a:tc>
                  <a:txBody>
                    <a:bodyPr/>
                    <a:lstStyle/>
                    <a:p>
                      <a:r>
                        <a:rPr lang="en-US" sz="1400" dirty="0" smtClean="0"/>
                        <a:t>Gamma (P.1)</a:t>
                      </a:r>
                      <a:endParaRPr lang="en-US" sz="1400" dirty="0"/>
                    </a:p>
                  </a:txBody>
                  <a:tcPr marL="86652" marR="86652"/>
                </a:tc>
                <a:tc>
                  <a:txBody>
                    <a:bodyPr/>
                    <a:lstStyle/>
                    <a:p>
                      <a:r>
                        <a:rPr lang="en-US" sz="1400" dirty="0" smtClean="0"/>
                        <a:t>Faster</a:t>
                      </a:r>
                      <a:endParaRPr lang="en-US" sz="1400" dirty="0"/>
                    </a:p>
                  </a:txBody>
                  <a:tcPr marL="86652" marR="86652"/>
                </a:tc>
                <a:tc>
                  <a:txBody>
                    <a:bodyPr/>
                    <a:lstStyle/>
                    <a:p>
                      <a:r>
                        <a:rPr lang="en-US" sz="1400" dirty="0" smtClean="0"/>
                        <a:t>Possibly increased</a:t>
                      </a:r>
                      <a:endParaRPr lang="en-US" sz="1400" dirty="0"/>
                    </a:p>
                  </a:txBody>
                  <a:tcPr marL="86652" marR="86652"/>
                </a:tc>
                <a:tc>
                  <a:txBody>
                    <a:bodyPr/>
                    <a:lstStyle/>
                    <a:p>
                      <a:r>
                        <a:rPr lang="en-US" sz="1400" dirty="0" smtClean="0"/>
                        <a:t>Unclear, limited evidence</a:t>
                      </a:r>
                      <a:endParaRPr lang="en-US" sz="1400" dirty="0"/>
                    </a:p>
                  </a:txBody>
                  <a:tcPr marL="86652" marR="86652"/>
                </a:tc>
                <a:tc>
                  <a:txBody>
                    <a:bodyPr/>
                    <a:lstStyle/>
                    <a:p>
                      <a:pPr marL="0" marR="0" lvl="0" indent="0" algn="l" defTabSz="609351" rtl="0" eaLnBrk="1" fontAlgn="auto" latinLnBrk="0" hangingPunct="1">
                        <a:lnSpc>
                          <a:spcPct val="100000"/>
                        </a:lnSpc>
                        <a:spcBef>
                          <a:spcPts val="0"/>
                        </a:spcBef>
                        <a:spcAft>
                          <a:spcPts val="0"/>
                        </a:spcAft>
                        <a:buClrTx/>
                        <a:buSzTx/>
                        <a:buFontTx/>
                        <a:buNone/>
                        <a:tabLst/>
                        <a:defRPr/>
                      </a:pPr>
                      <a:r>
                        <a:rPr lang="en-US" sz="1400" dirty="0" smtClean="0"/>
                        <a:t>Potentially more reinfection risk</a:t>
                      </a:r>
                    </a:p>
                  </a:txBody>
                  <a:tcPr marL="86652" marR="86652"/>
                </a:tc>
                <a:tc>
                  <a:txBody>
                    <a:bodyPr/>
                    <a:lstStyle/>
                    <a:p>
                      <a:r>
                        <a:rPr lang="en-US" sz="1400" dirty="0" smtClean="0"/>
                        <a:t>Some less effective</a:t>
                      </a:r>
                      <a:endParaRPr lang="en-US" sz="1400" dirty="0"/>
                    </a:p>
                  </a:txBody>
                  <a:tcPr marL="86652" marR="86652"/>
                </a:tc>
                <a:extLst>
                  <a:ext uri="{0D108BD9-81ED-4DB2-BD59-A6C34878D82A}">
                    <a16:rowId xmlns:a16="http://schemas.microsoft.com/office/drawing/2014/main" val="2204214679"/>
                  </a:ext>
                </a:extLst>
              </a:tr>
              <a:tr h="660231">
                <a:tc>
                  <a:txBody>
                    <a:bodyPr/>
                    <a:lstStyle/>
                    <a:p>
                      <a:r>
                        <a:rPr lang="en-US" sz="1400" dirty="0" smtClean="0"/>
                        <a:t>Delta (B.1.617.2)</a:t>
                      </a:r>
                      <a:endParaRPr lang="en-US" sz="1400" dirty="0"/>
                    </a:p>
                  </a:txBody>
                  <a:tcPr marL="86652" marR="86652"/>
                </a:tc>
                <a:tc>
                  <a:txBody>
                    <a:bodyPr/>
                    <a:lstStyle/>
                    <a:p>
                      <a:r>
                        <a:rPr lang="en-US" sz="1400" dirty="0" smtClean="0"/>
                        <a:t>Much</a:t>
                      </a:r>
                      <a:r>
                        <a:rPr lang="en-US" sz="1400" baseline="0" dirty="0" smtClean="0"/>
                        <a:t> faster</a:t>
                      </a:r>
                      <a:endParaRPr lang="en-US" sz="1400" dirty="0"/>
                    </a:p>
                  </a:txBody>
                  <a:tcPr marL="86652" marR="86652"/>
                </a:tc>
                <a:tc>
                  <a:txBody>
                    <a:bodyPr/>
                    <a:lstStyle/>
                    <a:p>
                      <a:r>
                        <a:rPr lang="en-US" sz="1400" dirty="0" smtClean="0"/>
                        <a:t>Possibly</a:t>
                      </a:r>
                      <a:r>
                        <a:rPr lang="en-US" sz="1400" baseline="0" dirty="0" smtClean="0"/>
                        <a:t> increased</a:t>
                      </a:r>
                      <a:endParaRPr lang="en-US" sz="1400" dirty="0"/>
                    </a:p>
                  </a:txBody>
                  <a:tcPr marL="86652" marR="86652"/>
                </a:tc>
                <a:tc>
                  <a:txBody>
                    <a:bodyPr/>
                    <a:lstStyle/>
                    <a:p>
                      <a:r>
                        <a:rPr lang="en-US" sz="1400" dirty="0" smtClean="0"/>
                        <a:t>Protection retained against severe disease</a:t>
                      </a:r>
                      <a:endParaRPr lang="en-US" sz="1400" i="1" dirty="0"/>
                    </a:p>
                  </a:txBody>
                  <a:tcPr marL="86652" marR="86652"/>
                </a:tc>
                <a:tc>
                  <a:txBody>
                    <a:bodyPr/>
                    <a:lstStyle/>
                    <a:p>
                      <a:pPr marL="0" marR="0" lvl="0" indent="0" algn="l" defTabSz="609351" rtl="0" eaLnBrk="1" fontAlgn="auto" latinLnBrk="0" hangingPunct="1">
                        <a:lnSpc>
                          <a:spcPct val="100000"/>
                        </a:lnSpc>
                        <a:spcBef>
                          <a:spcPts val="0"/>
                        </a:spcBef>
                        <a:spcAft>
                          <a:spcPts val="0"/>
                        </a:spcAft>
                        <a:buClrTx/>
                        <a:buSzTx/>
                        <a:buFontTx/>
                        <a:buNone/>
                        <a:tabLst/>
                        <a:defRPr/>
                      </a:pPr>
                      <a:r>
                        <a:rPr lang="en-US" sz="1400" dirty="0" smtClean="0"/>
                        <a:t>Potentially more reinfection risk</a:t>
                      </a:r>
                    </a:p>
                  </a:txBody>
                  <a:tcPr marL="86652" marR="86652"/>
                </a:tc>
                <a:tc>
                  <a:txBody>
                    <a:bodyPr/>
                    <a:lstStyle/>
                    <a:p>
                      <a:r>
                        <a:rPr lang="en-US" sz="1400" dirty="0" smtClean="0"/>
                        <a:t>Some less effective</a:t>
                      </a:r>
                      <a:endParaRPr lang="en-US" sz="1400" dirty="0"/>
                    </a:p>
                  </a:txBody>
                  <a:tcPr marL="86652" marR="86652"/>
                </a:tc>
                <a:extLst>
                  <a:ext uri="{0D108BD9-81ED-4DB2-BD59-A6C34878D82A}">
                    <a16:rowId xmlns:a16="http://schemas.microsoft.com/office/drawing/2014/main" val="646485746"/>
                  </a:ext>
                </a:extLst>
              </a:tr>
              <a:tr h="1934700">
                <a:tc>
                  <a:txBody>
                    <a:bodyPr/>
                    <a:lstStyle/>
                    <a:p>
                      <a:r>
                        <a:rPr lang="en-US" sz="1600" b="1" dirty="0" smtClean="0"/>
                        <a:t>Omicron (BA.1.1.529)*</a:t>
                      </a:r>
                    </a:p>
                    <a:p>
                      <a:endParaRPr lang="en-US" sz="1600" b="1" dirty="0" smtClean="0"/>
                    </a:p>
                    <a:p>
                      <a:r>
                        <a:rPr lang="en-US" sz="1600" b="1" i="1" dirty="0" smtClean="0"/>
                        <a:t>*most data based on BA.1</a:t>
                      </a:r>
                      <a:endParaRPr lang="en-US" sz="1600" b="1" i="1" dirty="0"/>
                    </a:p>
                  </a:txBody>
                  <a:tcPr marL="86652" marR="86652"/>
                </a:tc>
                <a:tc>
                  <a:txBody>
                    <a:bodyPr/>
                    <a:lstStyle/>
                    <a:p>
                      <a:r>
                        <a:rPr lang="en-US" sz="1600" b="1" dirty="0" smtClean="0"/>
                        <a:t>Fastest</a:t>
                      </a:r>
                      <a:endParaRPr lang="en-US" sz="1600" b="1" dirty="0"/>
                    </a:p>
                  </a:txBody>
                  <a:tcPr marL="86652" marR="86652"/>
                </a:tc>
                <a:tc>
                  <a:txBody>
                    <a:bodyPr/>
                    <a:lstStyle/>
                    <a:p>
                      <a:r>
                        <a:rPr lang="en-US" sz="1600" b="1" dirty="0" smtClean="0"/>
                        <a:t>Decreased risk of</a:t>
                      </a:r>
                      <a:r>
                        <a:rPr lang="en-US" sz="1600" b="1" baseline="0" dirty="0" smtClean="0"/>
                        <a:t> hospitalization and death</a:t>
                      </a:r>
                      <a:endParaRPr lang="en-US" sz="1600" b="1" dirty="0"/>
                    </a:p>
                  </a:txBody>
                  <a:tcPr marL="86652" marR="86652"/>
                </a:tc>
                <a:tc>
                  <a:txBody>
                    <a:bodyPr/>
                    <a:lstStyle/>
                    <a:p>
                      <a:r>
                        <a:rPr lang="en-US" sz="1600" b="1" dirty="0" smtClean="0"/>
                        <a:t>Diminished protection though </a:t>
                      </a:r>
                      <a:r>
                        <a:rPr lang="en-US" sz="1600" b="1" i="1" u="none" dirty="0" smtClean="0"/>
                        <a:t>protection (especially for severe disease) restored with booster</a:t>
                      </a:r>
                      <a:endParaRPr lang="en-US" sz="1600" b="1" i="1" u="none" dirty="0"/>
                    </a:p>
                  </a:txBody>
                  <a:tcPr marL="86652" marR="86652"/>
                </a:tc>
                <a:tc>
                  <a:txBody>
                    <a:bodyPr/>
                    <a:lstStyle/>
                    <a:p>
                      <a:r>
                        <a:rPr lang="en-US" sz="1600" b="1" dirty="0" smtClean="0"/>
                        <a:t>Increased reinfection risk</a:t>
                      </a:r>
                      <a:endParaRPr lang="en-US" sz="1600" b="1" dirty="0"/>
                    </a:p>
                  </a:txBody>
                  <a:tcPr marL="86652" marR="86652"/>
                </a:tc>
                <a:tc>
                  <a:txBody>
                    <a:bodyPr/>
                    <a:lstStyle/>
                    <a:p>
                      <a:r>
                        <a:rPr lang="en-US" sz="1600" b="1" dirty="0" smtClean="0"/>
                        <a:t>Most not effective</a:t>
                      </a:r>
                    </a:p>
                    <a:p>
                      <a:endParaRPr lang="en-US" sz="1600" b="1" dirty="0" smtClean="0"/>
                    </a:p>
                    <a:p>
                      <a:r>
                        <a:rPr lang="en-US" sz="1600" b="1" dirty="0" smtClean="0"/>
                        <a:t>(</a:t>
                      </a:r>
                      <a:r>
                        <a:rPr lang="en-US" sz="1600" b="1" dirty="0" err="1" smtClean="0"/>
                        <a:t>sotrovimab</a:t>
                      </a:r>
                      <a:r>
                        <a:rPr lang="en-US" sz="1600" b="1" baseline="0" dirty="0" smtClean="0"/>
                        <a:t> remains effective)</a:t>
                      </a:r>
                      <a:endParaRPr lang="en-US" sz="1600" b="1" dirty="0"/>
                    </a:p>
                  </a:txBody>
                  <a:tcPr marL="86652" marR="86652"/>
                </a:tc>
                <a:extLst>
                  <a:ext uri="{0D108BD9-81ED-4DB2-BD59-A6C34878D82A}">
                    <a16:rowId xmlns:a16="http://schemas.microsoft.com/office/drawing/2014/main" val="1996686710"/>
                  </a:ext>
                </a:extLst>
              </a:tr>
            </a:tbl>
          </a:graphicData>
        </a:graphic>
      </p:graphicFrame>
      <p:sp>
        <p:nvSpPr>
          <p:cNvPr id="9" name="Title 8"/>
          <p:cNvSpPr>
            <a:spLocks noGrp="1"/>
          </p:cNvSpPr>
          <p:nvPr>
            <p:ph type="title"/>
          </p:nvPr>
        </p:nvSpPr>
        <p:spPr/>
        <p:txBody>
          <a:bodyPr/>
          <a:lstStyle/>
          <a:p>
            <a:r>
              <a:rPr lang="en-US" dirty="0" smtClean="0"/>
              <a:t>VOC Compared to Original Strain</a:t>
            </a:r>
            <a:endParaRPr lang="en-US" dirty="0"/>
          </a:p>
        </p:txBody>
      </p:sp>
      <p:sp>
        <p:nvSpPr>
          <p:cNvPr id="10" name="Text Placeholder 9"/>
          <p:cNvSpPr>
            <a:spLocks noGrp="1"/>
          </p:cNvSpPr>
          <p:nvPr>
            <p:ph type="body" sz="quarter" idx="10"/>
          </p:nvPr>
        </p:nvSpPr>
        <p:spPr/>
        <p:txBody>
          <a:bodyPr/>
          <a:lstStyle/>
          <a:p>
            <a:r>
              <a:rPr lang="en-US" dirty="0"/>
              <a:t>https://www.who.int/publications/m/item/weekly-epidemiological-update-on-covid-19---8-february-2022</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129679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5415915" cy="574040"/>
          </a:xfrm>
          <a:prstGeom prst="rect">
            <a:avLst/>
          </a:prstGeom>
        </p:spPr>
        <p:txBody>
          <a:bodyPr vert="horz" wrap="square" lIns="0" tIns="12700" rIns="0" bIns="0" rtlCol="0">
            <a:spAutoFit/>
          </a:bodyPr>
          <a:lstStyle/>
          <a:p>
            <a:pPr marL="12700">
              <a:lnSpc>
                <a:spcPct val="100000"/>
              </a:lnSpc>
              <a:spcBef>
                <a:spcPts val="100"/>
              </a:spcBef>
              <a:tabLst>
                <a:tab pos="2933700" algn="l"/>
              </a:tabLst>
            </a:pPr>
            <a:r>
              <a:rPr sz="3600" b="1" spc="-35" dirty="0">
                <a:solidFill>
                  <a:srgbClr val="F58466"/>
                </a:solidFill>
                <a:latin typeface="Arial"/>
                <a:cs typeface="Arial"/>
              </a:rPr>
              <a:t>ILPQC</a:t>
            </a:r>
            <a:r>
              <a:rPr sz="3600" b="1" spc="160" dirty="0">
                <a:solidFill>
                  <a:srgbClr val="F58466"/>
                </a:solidFill>
                <a:latin typeface="Arial"/>
                <a:cs typeface="Arial"/>
              </a:rPr>
              <a:t> </a:t>
            </a:r>
            <a:r>
              <a:rPr sz="3600" b="1" spc="-130" dirty="0">
                <a:solidFill>
                  <a:srgbClr val="F58466"/>
                </a:solidFill>
                <a:latin typeface="Arial"/>
                <a:cs typeface="Arial"/>
              </a:rPr>
              <a:t>Covid	</a:t>
            </a:r>
            <a:r>
              <a:rPr sz="3600" b="1" spc="-5" dirty="0">
                <a:solidFill>
                  <a:srgbClr val="F58466"/>
                </a:solidFill>
                <a:latin typeface="Arial"/>
                <a:cs typeface="Arial"/>
              </a:rPr>
              <a:t>19</a:t>
            </a:r>
            <a:r>
              <a:rPr sz="3600" b="1" spc="-160" dirty="0">
                <a:solidFill>
                  <a:srgbClr val="F58466"/>
                </a:solidFill>
                <a:latin typeface="Arial"/>
                <a:cs typeface="Arial"/>
              </a:rPr>
              <a:t> </a:t>
            </a:r>
            <a:r>
              <a:rPr sz="3600" b="1" spc="-140" dirty="0">
                <a:solidFill>
                  <a:srgbClr val="F58466"/>
                </a:solidFill>
                <a:latin typeface="Arial"/>
                <a:cs typeface="Arial"/>
              </a:rPr>
              <a:t>webinars</a:t>
            </a:r>
            <a:endParaRPr sz="3600">
              <a:latin typeface="Arial"/>
              <a:cs typeface="Arial"/>
            </a:endParaRPr>
          </a:p>
        </p:txBody>
      </p:sp>
      <p:sp>
        <p:nvSpPr>
          <p:cNvPr id="10" name="object 10"/>
          <p:cNvSpPr txBox="1"/>
          <p:nvPr/>
        </p:nvSpPr>
        <p:spPr>
          <a:xfrm>
            <a:off x="113659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DB3B8"/>
                </a:solidFill>
                <a:latin typeface="Arial"/>
                <a:cs typeface="Arial"/>
              </a:rPr>
              <a:t>4</a:t>
            </a:fld>
            <a:endParaRPr sz="1200">
              <a:latin typeface="Arial"/>
              <a:cs typeface="Arial"/>
            </a:endParaRPr>
          </a:p>
        </p:txBody>
      </p:sp>
      <p:sp>
        <p:nvSpPr>
          <p:cNvPr id="9" name="object 9"/>
          <p:cNvSpPr txBox="1"/>
          <p:nvPr/>
        </p:nvSpPr>
        <p:spPr>
          <a:xfrm>
            <a:off x="609600" y="1767782"/>
            <a:ext cx="10972800" cy="3893758"/>
          </a:xfrm>
          <a:prstGeom prst="rect">
            <a:avLst/>
          </a:prstGeom>
        </p:spPr>
        <p:txBody>
          <a:bodyPr vert="horz" wrap="square" lIns="0" tIns="112395" rIns="0" bIns="0" rtlCol="0">
            <a:spAutoFit/>
          </a:bodyPr>
          <a:lstStyle/>
          <a:p>
            <a:pPr marL="241300" marR="320040" indent="-229235">
              <a:lnSpc>
                <a:spcPct val="70000"/>
              </a:lnSpc>
              <a:spcBef>
                <a:spcPts val="885"/>
              </a:spcBef>
              <a:buClr>
                <a:srgbClr val="F5668F"/>
              </a:buClr>
              <a:buChar char="•"/>
              <a:tabLst>
                <a:tab pos="241300" algn="l"/>
                <a:tab pos="241935" algn="l"/>
              </a:tabLst>
            </a:pPr>
            <a:r>
              <a:rPr sz="2200" spc="-5" dirty="0">
                <a:solidFill>
                  <a:srgbClr val="444A53"/>
                </a:solidFill>
                <a:latin typeface="Arial"/>
                <a:cs typeface="Arial"/>
              </a:rPr>
              <a:t>The</a:t>
            </a:r>
            <a:r>
              <a:rPr sz="2200" spc="15" dirty="0">
                <a:solidFill>
                  <a:srgbClr val="444A53"/>
                </a:solidFill>
                <a:latin typeface="Arial"/>
                <a:cs typeface="Arial"/>
              </a:rPr>
              <a:t> </a:t>
            </a:r>
            <a:r>
              <a:rPr sz="2200" spc="-5" dirty="0">
                <a:solidFill>
                  <a:srgbClr val="444A53"/>
                </a:solidFill>
                <a:latin typeface="Arial"/>
                <a:cs typeface="Arial"/>
              </a:rPr>
              <a:t>strategies</a:t>
            </a:r>
            <a:r>
              <a:rPr sz="2200" spc="-25" dirty="0">
                <a:solidFill>
                  <a:srgbClr val="444A53"/>
                </a:solidFill>
                <a:latin typeface="Arial"/>
                <a:cs typeface="Arial"/>
              </a:rPr>
              <a:t> </a:t>
            </a:r>
            <a:r>
              <a:rPr sz="2200" spc="-5" dirty="0">
                <a:solidFill>
                  <a:srgbClr val="444A53"/>
                </a:solidFill>
                <a:latin typeface="Arial"/>
                <a:cs typeface="Arial"/>
              </a:rPr>
              <a:t>shared today</a:t>
            </a:r>
            <a:r>
              <a:rPr sz="2200" spc="-20" dirty="0">
                <a:solidFill>
                  <a:srgbClr val="444A53"/>
                </a:solidFill>
                <a:latin typeface="Arial"/>
                <a:cs typeface="Arial"/>
              </a:rPr>
              <a:t> </a:t>
            </a:r>
            <a:r>
              <a:rPr sz="2200" spc="-5" dirty="0">
                <a:solidFill>
                  <a:srgbClr val="444A53"/>
                </a:solidFill>
                <a:latin typeface="Arial"/>
                <a:cs typeface="Arial"/>
              </a:rPr>
              <a:t>are</a:t>
            </a:r>
            <a:r>
              <a:rPr sz="2200" spc="30" dirty="0">
                <a:solidFill>
                  <a:srgbClr val="444A53"/>
                </a:solidFill>
                <a:latin typeface="Arial"/>
                <a:cs typeface="Arial"/>
              </a:rPr>
              <a:t> </a:t>
            </a:r>
            <a:r>
              <a:rPr sz="2200" spc="-5" dirty="0">
                <a:solidFill>
                  <a:srgbClr val="444A53"/>
                </a:solidFill>
                <a:latin typeface="Arial"/>
                <a:cs typeface="Arial"/>
              </a:rPr>
              <a:t>examples</a:t>
            </a:r>
            <a:r>
              <a:rPr sz="2200" spc="15" dirty="0">
                <a:solidFill>
                  <a:srgbClr val="444A53"/>
                </a:solidFill>
                <a:latin typeface="Arial"/>
                <a:cs typeface="Arial"/>
              </a:rPr>
              <a:t> </a:t>
            </a:r>
            <a:r>
              <a:rPr sz="2200" spc="-5" dirty="0">
                <a:solidFill>
                  <a:srgbClr val="444A53"/>
                </a:solidFill>
                <a:latin typeface="Arial"/>
                <a:cs typeface="Arial"/>
              </a:rPr>
              <a:t>from</a:t>
            </a:r>
            <a:r>
              <a:rPr sz="2200" spc="25" dirty="0">
                <a:solidFill>
                  <a:srgbClr val="444A53"/>
                </a:solidFill>
                <a:latin typeface="Arial"/>
                <a:cs typeface="Arial"/>
              </a:rPr>
              <a:t> </a:t>
            </a:r>
            <a:r>
              <a:rPr sz="2200" spc="-5" dirty="0">
                <a:solidFill>
                  <a:srgbClr val="444A53"/>
                </a:solidFill>
                <a:latin typeface="Arial"/>
                <a:cs typeface="Arial"/>
              </a:rPr>
              <a:t>individual</a:t>
            </a:r>
            <a:r>
              <a:rPr sz="2200" spc="-25" dirty="0">
                <a:solidFill>
                  <a:srgbClr val="444A53"/>
                </a:solidFill>
                <a:latin typeface="Arial"/>
                <a:cs typeface="Arial"/>
              </a:rPr>
              <a:t> </a:t>
            </a:r>
            <a:r>
              <a:rPr sz="2200" spc="-5" dirty="0">
                <a:solidFill>
                  <a:srgbClr val="444A53"/>
                </a:solidFill>
                <a:latin typeface="Arial"/>
                <a:cs typeface="Arial"/>
              </a:rPr>
              <a:t>institutions</a:t>
            </a:r>
            <a:r>
              <a:rPr sz="2200" spc="-45" dirty="0">
                <a:solidFill>
                  <a:srgbClr val="444A53"/>
                </a:solidFill>
                <a:latin typeface="Arial"/>
                <a:cs typeface="Arial"/>
              </a:rPr>
              <a:t> </a:t>
            </a:r>
            <a:r>
              <a:rPr sz="2200" spc="-5" dirty="0">
                <a:solidFill>
                  <a:srgbClr val="444A53"/>
                </a:solidFill>
                <a:latin typeface="Arial"/>
                <a:cs typeface="Arial"/>
              </a:rPr>
              <a:t>not</a:t>
            </a:r>
            <a:r>
              <a:rPr sz="2200" spc="5" dirty="0">
                <a:solidFill>
                  <a:srgbClr val="444A53"/>
                </a:solidFill>
                <a:latin typeface="Arial"/>
                <a:cs typeface="Arial"/>
              </a:rPr>
              <a:t> </a:t>
            </a:r>
            <a:r>
              <a:rPr sz="2200" spc="-5" dirty="0">
                <a:solidFill>
                  <a:srgbClr val="444A53"/>
                </a:solidFill>
                <a:latin typeface="Arial"/>
                <a:cs typeface="Arial"/>
              </a:rPr>
              <a:t>IDPH</a:t>
            </a:r>
            <a:r>
              <a:rPr sz="2200" spc="-10" dirty="0">
                <a:solidFill>
                  <a:srgbClr val="444A53"/>
                </a:solidFill>
                <a:latin typeface="Arial"/>
                <a:cs typeface="Arial"/>
              </a:rPr>
              <a:t> </a:t>
            </a:r>
            <a:r>
              <a:rPr sz="2200" spc="-5" dirty="0">
                <a:solidFill>
                  <a:srgbClr val="444A53"/>
                </a:solidFill>
                <a:latin typeface="Arial"/>
                <a:cs typeface="Arial"/>
              </a:rPr>
              <a:t>or </a:t>
            </a:r>
            <a:r>
              <a:rPr sz="2200" spc="-600" dirty="0">
                <a:solidFill>
                  <a:srgbClr val="444A53"/>
                </a:solidFill>
                <a:latin typeface="Arial"/>
                <a:cs typeface="Arial"/>
              </a:rPr>
              <a:t> </a:t>
            </a:r>
            <a:r>
              <a:rPr sz="2200" spc="-5" dirty="0">
                <a:solidFill>
                  <a:srgbClr val="444A53"/>
                </a:solidFill>
                <a:latin typeface="Arial"/>
                <a:cs typeface="Arial"/>
              </a:rPr>
              <a:t>ILPQC</a:t>
            </a:r>
            <a:r>
              <a:rPr sz="2200" spc="-20" dirty="0">
                <a:solidFill>
                  <a:srgbClr val="444A53"/>
                </a:solidFill>
                <a:latin typeface="Arial"/>
                <a:cs typeface="Arial"/>
              </a:rPr>
              <a:t> </a:t>
            </a:r>
            <a:r>
              <a:rPr sz="2200" spc="-5" dirty="0">
                <a:solidFill>
                  <a:srgbClr val="444A53"/>
                </a:solidFill>
                <a:latin typeface="Arial"/>
                <a:cs typeface="Arial"/>
              </a:rPr>
              <a:t>recommendations.</a:t>
            </a:r>
            <a:endParaRPr sz="2200" dirty="0">
              <a:latin typeface="Arial"/>
              <a:cs typeface="Arial"/>
            </a:endParaRPr>
          </a:p>
          <a:p>
            <a:pPr>
              <a:lnSpc>
                <a:spcPct val="100000"/>
              </a:lnSpc>
              <a:spcBef>
                <a:spcPts val="45"/>
              </a:spcBef>
              <a:buClr>
                <a:srgbClr val="F5668F"/>
              </a:buClr>
              <a:buFont typeface="Arial"/>
              <a:buChar char="•"/>
            </a:pPr>
            <a:endParaRPr sz="2600" dirty="0">
              <a:latin typeface="Arial"/>
              <a:cs typeface="Arial"/>
            </a:endParaRPr>
          </a:p>
          <a:p>
            <a:pPr marL="240665" marR="38100" indent="-228600">
              <a:lnSpc>
                <a:spcPct val="72700"/>
              </a:lnSpc>
              <a:buClr>
                <a:srgbClr val="F5668F"/>
              </a:buClr>
              <a:buChar char="•"/>
              <a:tabLst>
                <a:tab pos="241300" algn="l"/>
                <a:tab pos="241935" algn="l"/>
                <a:tab pos="3844925" algn="l"/>
              </a:tabLst>
            </a:pPr>
            <a:r>
              <a:rPr sz="2200" spc="-5" dirty="0">
                <a:solidFill>
                  <a:srgbClr val="444A53"/>
                </a:solidFill>
                <a:latin typeface="Arial"/>
                <a:cs typeface="Arial"/>
              </a:rPr>
              <a:t>This</a:t>
            </a:r>
            <a:r>
              <a:rPr sz="2200" spc="-10" dirty="0">
                <a:solidFill>
                  <a:srgbClr val="444A53"/>
                </a:solidFill>
                <a:latin typeface="Arial"/>
                <a:cs typeface="Arial"/>
              </a:rPr>
              <a:t> </a:t>
            </a:r>
            <a:r>
              <a:rPr sz="2200" spc="-5" dirty="0">
                <a:solidFill>
                  <a:srgbClr val="444A53"/>
                </a:solidFill>
                <a:latin typeface="Arial"/>
                <a:cs typeface="Arial"/>
              </a:rPr>
              <a:t>is</a:t>
            </a:r>
            <a:r>
              <a:rPr sz="2200" spc="-15" dirty="0">
                <a:solidFill>
                  <a:srgbClr val="444A53"/>
                </a:solidFill>
                <a:latin typeface="Arial"/>
                <a:cs typeface="Arial"/>
              </a:rPr>
              <a:t> </a:t>
            </a:r>
            <a:r>
              <a:rPr sz="2200" spc="-5" dirty="0">
                <a:solidFill>
                  <a:srgbClr val="444A53"/>
                </a:solidFill>
                <a:latin typeface="Arial"/>
                <a:cs typeface="Arial"/>
              </a:rPr>
              <a:t>our</a:t>
            </a:r>
            <a:r>
              <a:rPr sz="2200" spc="20" dirty="0">
                <a:solidFill>
                  <a:srgbClr val="444A53"/>
                </a:solidFill>
                <a:latin typeface="Arial"/>
                <a:cs typeface="Arial"/>
              </a:rPr>
              <a:t> </a:t>
            </a:r>
            <a:r>
              <a:rPr sz="2200" spc="-5" dirty="0" smtClean="0">
                <a:solidFill>
                  <a:srgbClr val="444A53"/>
                </a:solidFill>
                <a:latin typeface="Arial"/>
                <a:cs typeface="Arial"/>
              </a:rPr>
              <a:t>2</a:t>
            </a:r>
            <a:r>
              <a:rPr lang="en-US" sz="2200" spc="-5" dirty="0">
                <a:solidFill>
                  <a:srgbClr val="444A53"/>
                </a:solidFill>
                <a:latin typeface="Arial"/>
                <a:cs typeface="Arial"/>
              </a:rPr>
              <a:t>9</a:t>
            </a:r>
            <a:r>
              <a:rPr sz="2200" spc="-5" dirty="0" smtClean="0">
                <a:solidFill>
                  <a:srgbClr val="444A53"/>
                </a:solidFill>
                <a:latin typeface="Arial"/>
                <a:cs typeface="Arial"/>
              </a:rPr>
              <a:t>th</a:t>
            </a:r>
            <a:r>
              <a:rPr sz="2200" spc="5" dirty="0" smtClean="0">
                <a:solidFill>
                  <a:srgbClr val="444A53"/>
                </a:solidFill>
                <a:latin typeface="Arial"/>
                <a:cs typeface="Arial"/>
              </a:rPr>
              <a:t> </a:t>
            </a:r>
            <a:r>
              <a:rPr sz="2200" spc="-5" dirty="0">
                <a:solidFill>
                  <a:srgbClr val="444A53"/>
                </a:solidFill>
                <a:latin typeface="Arial"/>
                <a:cs typeface="Arial"/>
              </a:rPr>
              <a:t>COVID-19</a:t>
            </a:r>
            <a:r>
              <a:rPr sz="2200" spc="20" dirty="0">
                <a:solidFill>
                  <a:srgbClr val="444A53"/>
                </a:solidFill>
                <a:latin typeface="Arial"/>
                <a:cs typeface="Arial"/>
              </a:rPr>
              <a:t> </a:t>
            </a:r>
            <a:r>
              <a:rPr sz="2200" spc="-5" dirty="0">
                <a:solidFill>
                  <a:srgbClr val="444A53"/>
                </a:solidFill>
                <a:latin typeface="Arial"/>
                <a:cs typeface="Arial"/>
              </a:rPr>
              <a:t>strategies</a:t>
            </a:r>
            <a:r>
              <a:rPr sz="2200" spc="-25" dirty="0">
                <a:solidFill>
                  <a:srgbClr val="444A53"/>
                </a:solidFill>
                <a:latin typeface="Arial"/>
                <a:cs typeface="Arial"/>
              </a:rPr>
              <a:t> </a:t>
            </a:r>
            <a:r>
              <a:rPr sz="2200" spc="-5" dirty="0">
                <a:solidFill>
                  <a:srgbClr val="444A53"/>
                </a:solidFill>
                <a:latin typeface="Arial"/>
                <a:cs typeface="Arial"/>
              </a:rPr>
              <a:t>for</a:t>
            </a:r>
            <a:r>
              <a:rPr sz="2200" dirty="0">
                <a:solidFill>
                  <a:srgbClr val="444A53"/>
                </a:solidFill>
                <a:latin typeface="Arial"/>
                <a:cs typeface="Arial"/>
              </a:rPr>
              <a:t> </a:t>
            </a:r>
            <a:r>
              <a:rPr sz="2200" spc="-5" dirty="0">
                <a:solidFill>
                  <a:srgbClr val="444A53"/>
                </a:solidFill>
                <a:latin typeface="Arial"/>
                <a:cs typeface="Arial"/>
              </a:rPr>
              <a:t>OB/Neonatal Units</a:t>
            </a:r>
            <a:r>
              <a:rPr sz="2200" spc="-15" dirty="0">
                <a:solidFill>
                  <a:srgbClr val="444A53"/>
                </a:solidFill>
                <a:latin typeface="Arial"/>
                <a:cs typeface="Arial"/>
              </a:rPr>
              <a:t> </a:t>
            </a:r>
            <a:r>
              <a:rPr sz="2200" spc="-5" dirty="0">
                <a:solidFill>
                  <a:srgbClr val="444A53"/>
                </a:solidFill>
                <a:latin typeface="Arial"/>
                <a:cs typeface="Arial"/>
              </a:rPr>
              <a:t>webinar</a:t>
            </a:r>
            <a:r>
              <a:rPr sz="2200" spc="10" dirty="0">
                <a:solidFill>
                  <a:srgbClr val="444A53"/>
                </a:solidFill>
                <a:latin typeface="Arial"/>
                <a:cs typeface="Arial"/>
              </a:rPr>
              <a:t> </a:t>
            </a:r>
            <a:r>
              <a:rPr sz="2200" spc="-5" dirty="0">
                <a:solidFill>
                  <a:srgbClr val="444A53"/>
                </a:solidFill>
                <a:latin typeface="Arial"/>
                <a:cs typeface="Arial"/>
              </a:rPr>
              <a:t>in coordination </a:t>
            </a:r>
            <a:r>
              <a:rPr sz="2200" spc="-595" dirty="0">
                <a:solidFill>
                  <a:srgbClr val="444A53"/>
                </a:solidFill>
                <a:latin typeface="Arial"/>
                <a:cs typeface="Arial"/>
              </a:rPr>
              <a:t> </a:t>
            </a:r>
            <a:r>
              <a:rPr sz="2200" spc="-5" dirty="0">
                <a:solidFill>
                  <a:srgbClr val="444A53"/>
                </a:solidFill>
                <a:latin typeface="Arial"/>
                <a:cs typeface="Arial"/>
              </a:rPr>
              <a:t>with</a:t>
            </a:r>
            <a:r>
              <a:rPr sz="2200" dirty="0">
                <a:solidFill>
                  <a:srgbClr val="444A53"/>
                </a:solidFill>
                <a:latin typeface="Arial"/>
                <a:cs typeface="Arial"/>
              </a:rPr>
              <a:t> </a:t>
            </a:r>
            <a:r>
              <a:rPr sz="2200" spc="-15" dirty="0">
                <a:solidFill>
                  <a:srgbClr val="444A53"/>
                </a:solidFill>
                <a:latin typeface="Arial"/>
                <a:cs typeface="Arial"/>
              </a:rPr>
              <a:t>IDPH,</a:t>
            </a:r>
            <a:r>
              <a:rPr sz="2200" spc="50" dirty="0">
                <a:solidFill>
                  <a:srgbClr val="444A53"/>
                </a:solidFill>
                <a:latin typeface="Arial"/>
                <a:cs typeface="Arial"/>
              </a:rPr>
              <a:t> </a:t>
            </a:r>
            <a:r>
              <a:rPr sz="2200" spc="-5" dirty="0">
                <a:solidFill>
                  <a:srgbClr val="444A53"/>
                </a:solidFill>
                <a:latin typeface="Arial"/>
                <a:cs typeface="Arial"/>
              </a:rPr>
              <a:t>since</a:t>
            </a:r>
            <a:r>
              <a:rPr sz="2200" spc="-265" dirty="0">
                <a:solidFill>
                  <a:srgbClr val="444A53"/>
                </a:solidFill>
                <a:latin typeface="Arial"/>
                <a:cs typeface="Arial"/>
              </a:rPr>
              <a:t> </a:t>
            </a:r>
            <a:r>
              <a:rPr sz="2200" spc="-5" dirty="0">
                <a:solidFill>
                  <a:srgbClr val="444A53"/>
                </a:solidFill>
                <a:latin typeface="Arial"/>
                <a:cs typeface="Arial"/>
              </a:rPr>
              <a:t>April </a:t>
            </a:r>
            <a:r>
              <a:rPr sz="2200" spc="-5" dirty="0" smtClean="0">
                <a:solidFill>
                  <a:srgbClr val="444A53"/>
                </a:solidFill>
                <a:latin typeface="Arial"/>
                <a:cs typeface="Arial"/>
              </a:rPr>
              <a:t>2020.</a:t>
            </a:r>
            <a:r>
              <a:rPr lang="en-US" sz="2200" spc="-5" dirty="0" smtClean="0">
                <a:solidFill>
                  <a:srgbClr val="444A53"/>
                </a:solidFill>
                <a:latin typeface="Arial"/>
                <a:cs typeface="Arial"/>
              </a:rPr>
              <a:t> </a:t>
            </a:r>
            <a:r>
              <a:rPr sz="2200" spc="-5" dirty="0" smtClean="0">
                <a:solidFill>
                  <a:srgbClr val="444A53"/>
                </a:solidFill>
                <a:latin typeface="Arial"/>
                <a:cs typeface="Arial"/>
              </a:rPr>
              <a:t>Please</a:t>
            </a:r>
            <a:r>
              <a:rPr sz="2200" spc="-45" dirty="0" smtClean="0">
                <a:solidFill>
                  <a:srgbClr val="444A53"/>
                </a:solidFill>
                <a:latin typeface="Arial"/>
                <a:cs typeface="Arial"/>
              </a:rPr>
              <a:t> </a:t>
            </a:r>
            <a:r>
              <a:rPr sz="2200" spc="-5" dirty="0">
                <a:solidFill>
                  <a:srgbClr val="444A53"/>
                </a:solidFill>
                <a:latin typeface="Arial"/>
                <a:cs typeface="Arial"/>
              </a:rPr>
              <a:t>see</a:t>
            </a:r>
            <a:r>
              <a:rPr sz="2200" dirty="0">
                <a:solidFill>
                  <a:srgbClr val="0000FF"/>
                </a:solidFill>
                <a:latin typeface="Arial"/>
                <a:cs typeface="Arial"/>
              </a:rPr>
              <a:t> </a:t>
            </a:r>
            <a:r>
              <a:rPr sz="2200" u="sng" spc="-5" dirty="0">
                <a:solidFill>
                  <a:srgbClr val="0000FF"/>
                </a:solidFill>
                <a:uFill>
                  <a:solidFill>
                    <a:srgbClr val="6B93FB"/>
                  </a:solidFill>
                </a:uFill>
                <a:latin typeface="Arial"/>
                <a:cs typeface="Arial"/>
                <a:hlinkClick r:id="rId4"/>
              </a:rPr>
              <a:t>https://ilpqc.org/covid-19-information/</a:t>
            </a:r>
            <a:r>
              <a:rPr sz="2200" u="sng" spc="15" dirty="0">
                <a:solidFill>
                  <a:srgbClr val="444A53"/>
                </a:solidFill>
                <a:uFill>
                  <a:solidFill>
                    <a:srgbClr val="6B93FB"/>
                  </a:solidFill>
                </a:uFill>
                <a:latin typeface="Arial"/>
                <a:cs typeface="Arial"/>
                <a:hlinkClick r:id="rId4"/>
              </a:rPr>
              <a:t> </a:t>
            </a:r>
            <a:r>
              <a:rPr sz="2200" spc="-5" dirty="0">
                <a:solidFill>
                  <a:srgbClr val="444A53"/>
                </a:solidFill>
                <a:latin typeface="Arial"/>
                <a:cs typeface="Arial"/>
              </a:rPr>
              <a:t>for</a:t>
            </a:r>
            <a:endParaRPr sz="2200" dirty="0">
              <a:latin typeface="Arial"/>
              <a:cs typeface="Arial"/>
            </a:endParaRPr>
          </a:p>
          <a:p>
            <a:pPr marL="241300" marR="5080" indent="-635">
              <a:lnSpc>
                <a:spcPct val="70000"/>
              </a:lnSpc>
              <a:spcBef>
                <a:spcPts val="425"/>
              </a:spcBef>
            </a:pPr>
            <a:r>
              <a:rPr sz="2200" spc="-5" dirty="0">
                <a:solidFill>
                  <a:srgbClr val="444A53"/>
                </a:solidFill>
                <a:latin typeface="Arial"/>
                <a:cs typeface="Arial"/>
              </a:rPr>
              <a:t>future</a:t>
            </a:r>
            <a:r>
              <a:rPr sz="2200" spc="10" dirty="0">
                <a:solidFill>
                  <a:srgbClr val="444A53"/>
                </a:solidFill>
                <a:latin typeface="Arial"/>
                <a:cs typeface="Arial"/>
              </a:rPr>
              <a:t> </a:t>
            </a:r>
            <a:r>
              <a:rPr sz="2200" spc="-5" dirty="0">
                <a:solidFill>
                  <a:srgbClr val="444A53"/>
                </a:solidFill>
                <a:latin typeface="Arial"/>
                <a:cs typeface="Arial"/>
              </a:rPr>
              <a:t>webinar</a:t>
            </a:r>
            <a:r>
              <a:rPr sz="2200" spc="15" dirty="0">
                <a:solidFill>
                  <a:srgbClr val="444A53"/>
                </a:solidFill>
                <a:latin typeface="Arial"/>
                <a:cs typeface="Arial"/>
              </a:rPr>
              <a:t> </a:t>
            </a:r>
            <a:r>
              <a:rPr sz="2200" spc="-5" dirty="0">
                <a:solidFill>
                  <a:srgbClr val="444A53"/>
                </a:solidFill>
                <a:latin typeface="Arial"/>
                <a:cs typeface="Arial"/>
              </a:rPr>
              <a:t>registration, prior</a:t>
            </a:r>
            <a:r>
              <a:rPr sz="2200" spc="-15" dirty="0">
                <a:solidFill>
                  <a:srgbClr val="444A53"/>
                </a:solidFill>
                <a:latin typeface="Arial"/>
                <a:cs typeface="Arial"/>
              </a:rPr>
              <a:t> </a:t>
            </a:r>
            <a:r>
              <a:rPr sz="2200" spc="-5" dirty="0">
                <a:solidFill>
                  <a:srgbClr val="444A53"/>
                </a:solidFill>
                <a:latin typeface="Arial"/>
                <a:cs typeface="Arial"/>
              </a:rPr>
              <a:t>recorded</a:t>
            </a:r>
            <a:r>
              <a:rPr sz="2200" spc="15" dirty="0">
                <a:solidFill>
                  <a:srgbClr val="444A53"/>
                </a:solidFill>
                <a:latin typeface="Arial"/>
                <a:cs typeface="Arial"/>
              </a:rPr>
              <a:t> </a:t>
            </a:r>
            <a:r>
              <a:rPr sz="2200" spc="-5" dirty="0">
                <a:solidFill>
                  <a:srgbClr val="444A53"/>
                </a:solidFill>
                <a:latin typeface="Arial"/>
                <a:cs typeface="Arial"/>
              </a:rPr>
              <a:t>webinars</a:t>
            </a:r>
            <a:r>
              <a:rPr sz="2200" spc="-10" dirty="0">
                <a:solidFill>
                  <a:srgbClr val="444A53"/>
                </a:solidFill>
                <a:latin typeface="Arial"/>
                <a:cs typeface="Arial"/>
              </a:rPr>
              <a:t> </a:t>
            </a:r>
            <a:r>
              <a:rPr sz="2200" spc="-5" dirty="0">
                <a:solidFill>
                  <a:srgbClr val="444A53"/>
                </a:solidFill>
                <a:latin typeface="Arial"/>
                <a:cs typeface="Arial"/>
              </a:rPr>
              <a:t>and</a:t>
            </a:r>
            <a:r>
              <a:rPr sz="2200" spc="25" dirty="0">
                <a:solidFill>
                  <a:srgbClr val="444A53"/>
                </a:solidFill>
                <a:latin typeface="Arial"/>
                <a:cs typeface="Arial"/>
              </a:rPr>
              <a:t> </a:t>
            </a:r>
            <a:r>
              <a:rPr sz="2200" spc="-5" dirty="0">
                <a:solidFill>
                  <a:srgbClr val="444A53"/>
                </a:solidFill>
                <a:latin typeface="Arial"/>
                <a:cs typeface="Arial"/>
              </a:rPr>
              <a:t>written</a:t>
            </a:r>
            <a:r>
              <a:rPr sz="2200" spc="-10" dirty="0">
                <a:solidFill>
                  <a:srgbClr val="444A53"/>
                </a:solidFill>
                <a:latin typeface="Arial"/>
                <a:cs typeface="Arial"/>
              </a:rPr>
              <a:t> </a:t>
            </a:r>
            <a:r>
              <a:rPr sz="2200" spc="-5" dirty="0">
                <a:solidFill>
                  <a:srgbClr val="444A53"/>
                </a:solidFill>
                <a:latin typeface="Arial"/>
                <a:cs typeface="Arial"/>
              </a:rPr>
              <a:t>out</a:t>
            </a:r>
            <a:r>
              <a:rPr sz="2200" spc="5" dirty="0">
                <a:solidFill>
                  <a:srgbClr val="444A53"/>
                </a:solidFill>
                <a:latin typeface="Arial"/>
                <a:cs typeface="Arial"/>
              </a:rPr>
              <a:t> </a:t>
            </a:r>
            <a:r>
              <a:rPr sz="2200" spc="-85" dirty="0">
                <a:solidFill>
                  <a:srgbClr val="444A53"/>
                </a:solidFill>
                <a:latin typeface="Arial"/>
                <a:cs typeface="Arial"/>
              </a:rPr>
              <a:t>Q/A’s</a:t>
            </a:r>
            <a:r>
              <a:rPr sz="2200" spc="5" dirty="0">
                <a:solidFill>
                  <a:srgbClr val="444A53"/>
                </a:solidFill>
                <a:latin typeface="Arial"/>
                <a:cs typeface="Arial"/>
              </a:rPr>
              <a:t> </a:t>
            </a:r>
            <a:r>
              <a:rPr sz="2200" spc="-5" dirty="0">
                <a:solidFill>
                  <a:srgbClr val="444A53"/>
                </a:solidFill>
                <a:latin typeface="Arial"/>
                <a:cs typeface="Arial"/>
              </a:rPr>
              <a:t>from</a:t>
            </a:r>
            <a:r>
              <a:rPr sz="2200" spc="30" dirty="0">
                <a:solidFill>
                  <a:srgbClr val="444A53"/>
                </a:solidFill>
                <a:latin typeface="Arial"/>
                <a:cs typeface="Arial"/>
              </a:rPr>
              <a:t> </a:t>
            </a:r>
            <a:r>
              <a:rPr sz="2200" spc="-5" dirty="0">
                <a:solidFill>
                  <a:srgbClr val="444A53"/>
                </a:solidFill>
                <a:latin typeface="Arial"/>
                <a:cs typeface="Arial"/>
              </a:rPr>
              <a:t>those </a:t>
            </a:r>
            <a:r>
              <a:rPr sz="2200" spc="-600" dirty="0">
                <a:solidFill>
                  <a:srgbClr val="444A53"/>
                </a:solidFill>
                <a:latin typeface="Arial"/>
                <a:cs typeface="Arial"/>
              </a:rPr>
              <a:t> </a:t>
            </a:r>
            <a:r>
              <a:rPr sz="2200" spc="-5" dirty="0">
                <a:solidFill>
                  <a:srgbClr val="444A53"/>
                </a:solidFill>
                <a:latin typeface="Arial"/>
                <a:cs typeface="Arial"/>
              </a:rPr>
              <a:t>webinars.</a:t>
            </a:r>
            <a:endParaRPr sz="2200" dirty="0">
              <a:latin typeface="Arial"/>
              <a:cs typeface="Arial"/>
            </a:endParaRPr>
          </a:p>
          <a:p>
            <a:pPr>
              <a:lnSpc>
                <a:spcPct val="100000"/>
              </a:lnSpc>
              <a:spcBef>
                <a:spcPts val="30"/>
              </a:spcBef>
            </a:pPr>
            <a:endParaRPr sz="3050" dirty="0">
              <a:latin typeface="Arial"/>
              <a:cs typeface="Arial"/>
            </a:endParaRPr>
          </a:p>
          <a:p>
            <a:pPr marL="240665" marR="146685" indent="-228600">
              <a:lnSpc>
                <a:spcPct val="70000"/>
              </a:lnSpc>
              <a:buClr>
                <a:srgbClr val="F5668F"/>
              </a:buClr>
              <a:buChar char="•"/>
              <a:tabLst>
                <a:tab pos="241300" algn="l"/>
                <a:tab pos="241935" algn="l"/>
              </a:tabLst>
            </a:pPr>
            <a:r>
              <a:rPr sz="2200" spc="-5" dirty="0">
                <a:solidFill>
                  <a:srgbClr val="444A53"/>
                </a:solidFill>
                <a:latin typeface="Arial"/>
                <a:cs typeface="Arial"/>
              </a:rPr>
              <a:t>The</a:t>
            </a:r>
            <a:r>
              <a:rPr sz="2200" dirty="0">
                <a:solidFill>
                  <a:srgbClr val="444A53"/>
                </a:solidFill>
                <a:latin typeface="Arial"/>
                <a:cs typeface="Arial"/>
              </a:rPr>
              <a:t> </a:t>
            </a:r>
            <a:r>
              <a:rPr sz="2200" spc="-5" dirty="0">
                <a:solidFill>
                  <a:srgbClr val="444A53"/>
                </a:solidFill>
                <a:latin typeface="Arial"/>
                <a:cs typeface="Arial"/>
              </a:rPr>
              <a:t>next</a:t>
            </a:r>
            <a:r>
              <a:rPr sz="2200" spc="20" dirty="0">
                <a:solidFill>
                  <a:srgbClr val="444A53"/>
                </a:solidFill>
                <a:latin typeface="Arial"/>
                <a:cs typeface="Arial"/>
              </a:rPr>
              <a:t> </a:t>
            </a:r>
            <a:r>
              <a:rPr sz="2200" spc="-5" dirty="0">
                <a:solidFill>
                  <a:srgbClr val="444A53"/>
                </a:solidFill>
                <a:latin typeface="Arial"/>
                <a:cs typeface="Arial"/>
              </a:rPr>
              <a:t>webinar</a:t>
            </a:r>
            <a:r>
              <a:rPr sz="2200" spc="-15" dirty="0">
                <a:solidFill>
                  <a:srgbClr val="444A53"/>
                </a:solidFill>
                <a:latin typeface="Arial"/>
                <a:cs typeface="Arial"/>
              </a:rPr>
              <a:t> </a:t>
            </a:r>
            <a:r>
              <a:rPr sz="2200" spc="-5" dirty="0">
                <a:solidFill>
                  <a:srgbClr val="444A53"/>
                </a:solidFill>
                <a:latin typeface="Arial"/>
                <a:cs typeface="Arial"/>
              </a:rPr>
              <a:t>will</a:t>
            </a:r>
            <a:r>
              <a:rPr sz="2200" spc="-20" dirty="0">
                <a:solidFill>
                  <a:srgbClr val="444A53"/>
                </a:solidFill>
                <a:latin typeface="Arial"/>
                <a:cs typeface="Arial"/>
              </a:rPr>
              <a:t> </a:t>
            </a:r>
            <a:r>
              <a:rPr sz="2200" spc="-5" dirty="0">
                <a:solidFill>
                  <a:srgbClr val="444A53"/>
                </a:solidFill>
                <a:latin typeface="Arial"/>
                <a:cs typeface="Arial"/>
              </a:rPr>
              <a:t>be</a:t>
            </a:r>
            <a:r>
              <a:rPr sz="2200" spc="5" dirty="0">
                <a:solidFill>
                  <a:srgbClr val="444A53"/>
                </a:solidFill>
                <a:latin typeface="Arial"/>
                <a:cs typeface="Arial"/>
              </a:rPr>
              <a:t> </a:t>
            </a:r>
            <a:r>
              <a:rPr sz="2200" b="1" spc="-55" dirty="0">
                <a:solidFill>
                  <a:srgbClr val="444A53"/>
                </a:solidFill>
                <a:latin typeface="Arial"/>
                <a:cs typeface="Arial"/>
              </a:rPr>
              <a:t>Friday,</a:t>
            </a:r>
            <a:r>
              <a:rPr sz="2200" b="1" spc="30" dirty="0">
                <a:solidFill>
                  <a:srgbClr val="444A53"/>
                </a:solidFill>
                <a:latin typeface="Arial"/>
                <a:cs typeface="Arial"/>
              </a:rPr>
              <a:t> </a:t>
            </a:r>
            <a:r>
              <a:rPr lang="en-US" sz="2200" b="1" spc="-5" dirty="0" smtClean="0">
                <a:solidFill>
                  <a:srgbClr val="444A53"/>
                </a:solidFill>
                <a:latin typeface="Arial"/>
                <a:cs typeface="Arial"/>
              </a:rPr>
              <a:t>March </a:t>
            </a:r>
            <a:r>
              <a:rPr lang="en-US" sz="2200" b="1" spc="-5" dirty="0">
                <a:solidFill>
                  <a:srgbClr val="444A53"/>
                </a:solidFill>
                <a:latin typeface="Arial"/>
                <a:cs typeface="Arial"/>
              </a:rPr>
              <a:t>4</a:t>
            </a:r>
            <a:r>
              <a:rPr lang="en-US" sz="2200" b="1" spc="-5" dirty="0" smtClean="0">
                <a:solidFill>
                  <a:srgbClr val="444A53"/>
                </a:solidFill>
                <a:latin typeface="Arial"/>
                <a:cs typeface="Arial"/>
              </a:rPr>
              <a:t>, </a:t>
            </a:r>
            <a:r>
              <a:rPr sz="2200" b="1" spc="-5" dirty="0" smtClean="0">
                <a:solidFill>
                  <a:srgbClr val="444A53"/>
                </a:solidFill>
                <a:latin typeface="Arial"/>
                <a:cs typeface="Arial"/>
              </a:rPr>
              <a:t>noon</a:t>
            </a:r>
            <a:r>
              <a:rPr sz="2200" b="1" spc="40" dirty="0" smtClean="0">
                <a:solidFill>
                  <a:srgbClr val="444A53"/>
                </a:solidFill>
                <a:latin typeface="Arial"/>
                <a:cs typeface="Arial"/>
              </a:rPr>
              <a:t> </a:t>
            </a:r>
            <a:r>
              <a:rPr sz="2200" b="1" spc="-5" dirty="0">
                <a:solidFill>
                  <a:srgbClr val="444A53"/>
                </a:solidFill>
                <a:latin typeface="Arial"/>
                <a:cs typeface="Arial"/>
              </a:rPr>
              <a:t>to</a:t>
            </a:r>
            <a:r>
              <a:rPr sz="2200" b="1" spc="20" dirty="0">
                <a:solidFill>
                  <a:srgbClr val="444A53"/>
                </a:solidFill>
                <a:latin typeface="Arial"/>
                <a:cs typeface="Arial"/>
              </a:rPr>
              <a:t> </a:t>
            </a:r>
            <a:r>
              <a:rPr sz="2200" b="1" spc="-5" dirty="0">
                <a:solidFill>
                  <a:srgbClr val="444A53"/>
                </a:solidFill>
                <a:latin typeface="Arial"/>
                <a:cs typeface="Arial"/>
              </a:rPr>
              <a:t>1:15pm</a:t>
            </a:r>
            <a:r>
              <a:rPr sz="2200" spc="-5" dirty="0">
                <a:solidFill>
                  <a:srgbClr val="444A53"/>
                </a:solidFill>
                <a:latin typeface="Arial"/>
                <a:cs typeface="Arial"/>
              </a:rPr>
              <a:t>.</a:t>
            </a:r>
            <a:r>
              <a:rPr sz="2200" spc="-10" dirty="0">
                <a:solidFill>
                  <a:srgbClr val="444A53"/>
                </a:solidFill>
                <a:latin typeface="Arial"/>
                <a:cs typeface="Arial"/>
              </a:rPr>
              <a:t> </a:t>
            </a:r>
            <a:r>
              <a:rPr sz="2200" spc="-35" dirty="0">
                <a:solidFill>
                  <a:srgbClr val="444A53"/>
                </a:solidFill>
                <a:latin typeface="Arial"/>
                <a:cs typeface="Arial"/>
              </a:rPr>
              <a:t>We</a:t>
            </a:r>
            <a:r>
              <a:rPr sz="2200" spc="-20" dirty="0">
                <a:solidFill>
                  <a:srgbClr val="444A53"/>
                </a:solidFill>
                <a:latin typeface="Arial"/>
                <a:cs typeface="Arial"/>
              </a:rPr>
              <a:t> </a:t>
            </a:r>
            <a:r>
              <a:rPr sz="2200" spc="-5" dirty="0">
                <a:solidFill>
                  <a:srgbClr val="444A53"/>
                </a:solidFill>
                <a:latin typeface="Arial"/>
                <a:cs typeface="Arial"/>
              </a:rPr>
              <a:t>are</a:t>
            </a:r>
            <a:r>
              <a:rPr sz="2200" spc="20" dirty="0">
                <a:solidFill>
                  <a:srgbClr val="444A53"/>
                </a:solidFill>
                <a:latin typeface="Arial"/>
                <a:cs typeface="Arial"/>
              </a:rPr>
              <a:t> </a:t>
            </a:r>
            <a:r>
              <a:rPr lang="en-US" sz="2200" spc="20" dirty="0" smtClean="0">
                <a:solidFill>
                  <a:srgbClr val="444A53"/>
                </a:solidFill>
                <a:latin typeface="Arial"/>
                <a:cs typeface="Arial"/>
              </a:rPr>
              <a:t>continuing monthly for now, but</a:t>
            </a:r>
            <a:r>
              <a:rPr sz="2200" spc="10" dirty="0" smtClean="0">
                <a:solidFill>
                  <a:srgbClr val="444A53"/>
                </a:solidFill>
                <a:latin typeface="Arial"/>
                <a:cs typeface="Arial"/>
              </a:rPr>
              <a:t> </a:t>
            </a:r>
            <a:r>
              <a:rPr sz="2200" spc="-5" dirty="0">
                <a:solidFill>
                  <a:srgbClr val="444A53"/>
                </a:solidFill>
                <a:latin typeface="Arial"/>
                <a:cs typeface="Arial"/>
              </a:rPr>
              <a:t>determining</a:t>
            </a:r>
            <a:r>
              <a:rPr sz="2200" spc="-20" dirty="0">
                <a:solidFill>
                  <a:srgbClr val="444A53"/>
                </a:solidFill>
                <a:latin typeface="Arial"/>
                <a:cs typeface="Arial"/>
              </a:rPr>
              <a:t> </a:t>
            </a:r>
            <a:r>
              <a:rPr sz="2200" spc="-5" dirty="0">
                <a:solidFill>
                  <a:srgbClr val="444A53"/>
                </a:solidFill>
                <a:latin typeface="Arial"/>
                <a:cs typeface="Arial"/>
              </a:rPr>
              <a:t>the</a:t>
            </a:r>
            <a:r>
              <a:rPr sz="2200" spc="-10" dirty="0">
                <a:solidFill>
                  <a:srgbClr val="444A53"/>
                </a:solidFill>
                <a:latin typeface="Arial"/>
                <a:cs typeface="Arial"/>
              </a:rPr>
              <a:t> </a:t>
            </a:r>
            <a:r>
              <a:rPr sz="2200" spc="-5" dirty="0">
                <a:solidFill>
                  <a:srgbClr val="444A53"/>
                </a:solidFill>
                <a:latin typeface="Arial"/>
                <a:cs typeface="Arial"/>
              </a:rPr>
              <a:t>needed</a:t>
            </a:r>
            <a:r>
              <a:rPr sz="2200" spc="-10" dirty="0">
                <a:solidFill>
                  <a:srgbClr val="444A53"/>
                </a:solidFill>
                <a:latin typeface="Arial"/>
                <a:cs typeface="Arial"/>
              </a:rPr>
              <a:t> </a:t>
            </a:r>
            <a:r>
              <a:rPr sz="2200" spc="-5" dirty="0">
                <a:solidFill>
                  <a:srgbClr val="444A53"/>
                </a:solidFill>
                <a:latin typeface="Arial"/>
                <a:cs typeface="Arial"/>
              </a:rPr>
              <a:t>frequency</a:t>
            </a:r>
            <a:r>
              <a:rPr sz="2200" spc="-20" dirty="0">
                <a:solidFill>
                  <a:srgbClr val="444A53"/>
                </a:solidFill>
                <a:latin typeface="Arial"/>
                <a:cs typeface="Arial"/>
              </a:rPr>
              <a:t> </a:t>
            </a:r>
            <a:r>
              <a:rPr sz="2200" spc="-5" dirty="0">
                <a:solidFill>
                  <a:srgbClr val="444A53"/>
                </a:solidFill>
                <a:latin typeface="Arial"/>
                <a:cs typeface="Arial"/>
              </a:rPr>
              <a:t>going</a:t>
            </a:r>
            <a:r>
              <a:rPr sz="2200" spc="-20" dirty="0">
                <a:solidFill>
                  <a:srgbClr val="444A53"/>
                </a:solidFill>
                <a:latin typeface="Arial"/>
                <a:cs typeface="Arial"/>
              </a:rPr>
              <a:t> </a:t>
            </a:r>
            <a:r>
              <a:rPr sz="2200" spc="-5" dirty="0">
                <a:solidFill>
                  <a:srgbClr val="444A53"/>
                </a:solidFill>
                <a:latin typeface="Arial"/>
                <a:cs typeface="Arial"/>
              </a:rPr>
              <a:t>forward</a:t>
            </a:r>
            <a:endParaRPr sz="2200" dirty="0">
              <a:latin typeface="Arial"/>
              <a:cs typeface="Arial"/>
            </a:endParaRPr>
          </a:p>
          <a:p>
            <a:pPr>
              <a:lnSpc>
                <a:spcPct val="100000"/>
              </a:lnSpc>
              <a:spcBef>
                <a:spcPts val="30"/>
              </a:spcBef>
              <a:buClr>
                <a:srgbClr val="F5668F"/>
              </a:buClr>
              <a:buFont typeface="Arial"/>
              <a:buChar char="•"/>
            </a:pPr>
            <a:endParaRPr sz="3050" dirty="0">
              <a:latin typeface="Arial"/>
              <a:cs typeface="Arial"/>
            </a:endParaRPr>
          </a:p>
          <a:p>
            <a:pPr marL="240665" marR="153035" indent="-228600">
              <a:lnSpc>
                <a:spcPct val="70000"/>
              </a:lnSpc>
              <a:buClr>
                <a:srgbClr val="F5668F"/>
              </a:buClr>
              <a:buChar char="•"/>
              <a:tabLst>
                <a:tab pos="241300" algn="l"/>
                <a:tab pos="241935" algn="l"/>
              </a:tabLst>
            </a:pPr>
            <a:r>
              <a:rPr sz="2200" spc="-5" dirty="0">
                <a:solidFill>
                  <a:srgbClr val="444A53"/>
                </a:solidFill>
                <a:latin typeface="Arial"/>
                <a:cs typeface="Arial"/>
              </a:rPr>
              <a:t>Please let us know if your hospital would like to share on an upcoming </a:t>
            </a:r>
            <a:r>
              <a:rPr sz="2200" spc="-40" dirty="0">
                <a:solidFill>
                  <a:srgbClr val="444A53"/>
                </a:solidFill>
                <a:latin typeface="Arial"/>
                <a:cs typeface="Arial"/>
              </a:rPr>
              <a:t>webinar, </a:t>
            </a:r>
            <a:r>
              <a:rPr sz="2200" spc="-35" dirty="0">
                <a:solidFill>
                  <a:srgbClr val="444A53"/>
                </a:solidFill>
                <a:latin typeface="Arial"/>
                <a:cs typeface="Arial"/>
              </a:rPr>
              <a:t> </a:t>
            </a:r>
            <a:r>
              <a:rPr sz="2200" spc="-5" dirty="0">
                <a:solidFill>
                  <a:srgbClr val="444A53"/>
                </a:solidFill>
                <a:latin typeface="Arial"/>
                <a:cs typeface="Arial"/>
              </a:rPr>
              <a:t>please</a:t>
            </a:r>
            <a:r>
              <a:rPr sz="2200" spc="-20" dirty="0">
                <a:solidFill>
                  <a:srgbClr val="444A53"/>
                </a:solidFill>
                <a:latin typeface="Arial"/>
                <a:cs typeface="Arial"/>
              </a:rPr>
              <a:t> </a:t>
            </a:r>
            <a:r>
              <a:rPr sz="2200" spc="-5" dirty="0">
                <a:solidFill>
                  <a:srgbClr val="444A53"/>
                </a:solidFill>
                <a:latin typeface="Arial"/>
                <a:cs typeface="Arial"/>
              </a:rPr>
              <a:t>put</a:t>
            </a:r>
            <a:r>
              <a:rPr sz="2200" spc="5" dirty="0">
                <a:solidFill>
                  <a:srgbClr val="444A53"/>
                </a:solidFill>
                <a:latin typeface="Arial"/>
                <a:cs typeface="Arial"/>
              </a:rPr>
              <a:t> </a:t>
            </a:r>
            <a:r>
              <a:rPr sz="2200" spc="-5" dirty="0">
                <a:solidFill>
                  <a:srgbClr val="444A53"/>
                </a:solidFill>
                <a:latin typeface="Arial"/>
                <a:cs typeface="Arial"/>
              </a:rPr>
              <a:t>questions/comments into the</a:t>
            </a:r>
            <a:r>
              <a:rPr sz="2200" spc="5" dirty="0">
                <a:solidFill>
                  <a:srgbClr val="444A53"/>
                </a:solidFill>
                <a:latin typeface="Arial"/>
                <a:cs typeface="Arial"/>
              </a:rPr>
              <a:t> </a:t>
            </a:r>
            <a:r>
              <a:rPr sz="2200" spc="-5" dirty="0">
                <a:solidFill>
                  <a:srgbClr val="444A53"/>
                </a:solidFill>
                <a:latin typeface="Arial"/>
                <a:cs typeface="Arial"/>
              </a:rPr>
              <a:t>chatbox or</a:t>
            </a:r>
            <a:r>
              <a:rPr sz="2200" spc="30" dirty="0">
                <a:solidFill>
                  <a:srgbClr val="444A53"/>
                </a:solidFill>
                <a:latin typeface="Arial"/>
                <a:cs typeface="Arial"/>
              </a:rPr>
              <a:t> </a:t>
            </a:r>
            <a:r>
              <a:rPr sz="2200" spc="-5" dirty="0">
                <a:solidFill>
                  <a:srgbClr val="444A53"/>
                </a:solidFill>
                <a:latin typeface="Arial"/>
                <a:cs typeface="Arial"/>
              </a:rPr>
              <a:t>email</a:t>
            </a:r>
            <a:r>
              <a:rPr sz="2200" spc="10" dirty="0">
                <a:solidFill>
                  <a:srgbClr val="444A53"/>
                </a:solidFill>
                <a:latin typeface="Arial"/>
                <a:cs typeface="Arial"/>
              </a:rPr>
              <a:t> </a:t>
            </a:r>
            <a:r>
              <a:rPr sz="2200" spc="-5" dirty="0">
                <a:solidFill>
                  <a:srgbClr val="444A53"/>
                </a:solidFill>
                <a:latin typeface="Arial"/>
                <a:cs typeface="Arial"/>
              </a:rPr>
              <a:t>directly</a:t>
            </a:r>
            <a:r>
              <a:rPr sz="2200" spc="-20" dirty="0">
                <a:solidFill>
                  <a:srgbClr val="444A53"/>
                </a:solidFill>
                <a:latin typeface="Arial"/>
                <a:cs typeface="Arial"/>
              </a:rPr>
              <a:t> </a:t>
            </a:r>
            <a:r>
              <a:rPr sz="2200" spc="-5" dirty="0">
                <a:solidFill>
                  <a:srgbClr val="444A53"/>
                </a:solidFill>
                <a:latin typeface="Arial"/>
                <a:cs typeface="Arial"/>
              </a:rPr>
              <a:t>to</a:t>
            </a:r>
            <a:r>
              <a:rPr sz="2200" spc="25" dirty="0">
                <a:solidFill>
                  <a:srgbClr val="0000FF"/>
                </a:solidFill>
                <a:latin typeface="Arial"/>
                <a:cs typeface="Arial"/>
              </a:rPr>
              <a:t> </a:t>
            </a:r>
            <a:r>
              <a:rPr sz="2200" u="sng" spc="-5" dirty="0">
                <a:solidFill>
                  <a:srgbClr val="0000FF"/>
                </a:solidFill>
                <a:uFill>
                  <a:solidFill>
                    <a:srgbClr val="6B93FB"/>
                  </a:solidFill>
                </a:uFill>
                <a:latin typeface="Arial"/>
                <a:cs typeface="Arial"/>
                <a:hlinkClick r:id="rId5"/>
              </a:rPr>
              <a:t>info@ilpqc.org</a:t>
            </a:r>
            <a:endParaRPr sz="2200" dirty="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455537"/>
            <a:ext cx="6237890" cy="4998995"/>
          </a:xfrm>
        </p:spPr>
        <p:txBody>
          <a:bodyPr>
            <a:normAutofit/>
          </a:bodyPr>
          <a:lstStyle/>
          <a:p>
            <a:r>
              <a:rPr lang="en-US" sz="1800" dirty="0" smtClean="0"/>
              <a:t>Omicron (BA.1.1.529) has multiple lineages</a:t>
            </a:r>
          </a:p>
          <a:p>
            <a:pPr lvl="1"/>
            <a:r>
              <a:rPr lang="en-US" sz="1400" dirty="0" smtClean="0"/>
              <a:t>BA.1 = ‘original’ Omicron = 21K </a:t>
            </a:r>
          </a:p>
          <a:p>
            <a:pPr lvl="1"/>
            <a:r>
              <a:rPr lang="en-US" sz="1400" dirty="0" smtClean="0"/>
              <a:t>BA.2 = ‘</a:t>
            </a:r>
            <a:r>
              <a:rPr lang="en-US" sz="1400" dirty="0" err="1" smtClean="0"/>
              <a:t>subvariant</a:t>
            </a:r>
            <a:r>
              <a:rPr lang="en-US" sz="1400" dirty="0" smtClean="0"/>
              <a:t>’, ‘stealth variant’ = 21L</a:t>
            </a:r>
          </a:p>
          <a:p>
            <a:pPr lvl="1"/>
            <a:r>
              <a:rPr lang="en-US" sz="1400" dirty="0" smtClean="0"/>
              <a:t>Also BA.1.1 and BA.3</a:t>
            </a:r>
          </a:p>
          <a:p>
            <a:pPr lvl="1"/>
            <a:endParaRPr lang="en-US" sz="800" dirty="0"/>
          </a:p>
          <a:p>
            <a:r>
              <a:rPr lang="en-US" sz="1800" dirty="0" smtClean="0"/>
              <a:t>BA.2 dominant in several countries (Denmark, Philippines, Nepal)</a:t>
            </a:r>
          </a:p>
          <a:p>
            <a:endParaRPr lang="en-US" sz="900" dirty="0"/>
          </a:p>
          <a:p>
            <a:r>
              <a:rPr lang="en-US" sz="1800" dirty="0" smtClean="0"/>
              <a:t>BA.2 rising globally (now found at low levels throughout the US)</a:t>
            </a:r>
          </a:p>
          <a:p>
            <a:endParaRPr lang="en-US" sz="800" dirty="0"/>
          </a:p>
          <a:p>
            <a:r>
              <a:rPr lang="en-US" sz="1800" dirty="0" smtClean="0"/>
              <a:t>BA.2 appears more transmissible</a:t>
            </a:r>
          </a:p>
          <a:p>
            <a:endParaRPr lang="en-US" sz="800" dirty="0"/>
          </a:p>
          <a:p>
            <a:r>
              <a:rPr lang="en-US" sz="1800" dirty="0" smtClean="0"/>
              <a:t>Severity is </a:t>
            </a:r>
            <a:r>
              <a:rPr lang="en-US" sz="1800" i="1" dirty="0" smtClean="0"/>
              <a:t>suspected </a:t>
            </a:r>
            <a:r>
              <a:rPr lang="en-US" sz="1800" dirty="0" smtClean="0"/>
              <a:t>to be the same as BA.1</a:t>
            </a:r>
          </a:p>
          <a:p>
            <a:endParaRPr lang="en-US" sz="800" dirty="0" smtClean="0"/>
          </a:p>
          <a:p>
            <a:r>
              <a:rPr lang="en-US" sz="1800" dirty="0" smtClean="0"/>
              <a:t>Overall clinical significance, impact on vaccinations, monoclonal antibodies and reinfections after BA.1 unknown</a:t>
            </a:r>
            <a:endParaRPr lang="en-US" sz="1800" dirty="0"/>
          </a:p>
          <a:p>
            <a:endParaRPr lang="en-US" dirty="0" smtClean="0"/>
          </a:p>
        </p:txBody>
      </p:sp>
      <p:sp>
        <p:nvSpPr>
          <p:cNvPr id="3" name="Title 2"/>
          <p:cNvSpPr>
            <a:spLocks noGrp="1"/>
          </p:cNvSpPr>
          <p:nvPr>
            <p:ph type="title"/>
          </p:nvPr>
        </p:nvSpPr>
        <p:spPr/>
        <p:txBody>
          <a:bodyPr/>
          <a:lstStyle/>
          <a:p>
            <a:r>
              <a:rPr lang="en-US" dirty="0" smtClean="0"/>
              <a:t>Tell me more about BA.2</a:t>
            </a:r>
            <a:endParaRPr lang="en-US" dirty="0"/>
          </a:p>
        </p:txBody>
      </p:sp>
      <p:sp>
        <p:nvSpPr>
          <p:cNvPr id="4" name="Text Placeholder 3"/>
          <p:cNvSpPr>
            <a:spLocks noGrp="1"/>
          </p:cNvSpPr>
          <p:nvPr>
            <p:ph type="body" sz="quarter" idx="10"/>
          </p:nvPr>
        </p:nvSpPr>
        <p:spPr>
          <a:xfrm>
            <a:off x="52335" y="6454532"/>
            <a:ext cx="11430112" cy="415925"/>
          </a:xfrm>
        </p:spPr>
        <p:txBody>
          <a:bodyPr/>
          <a:lstStyle/>
          <a:p>
            <a:r>
              <a:rPr lang="en-US" dirty="0">
                <a:solidFill>
                  <a:schemeClr val="tx1"/>
                </a:solidFill>
              </a:rPr>
              <a:t>https://www.who.int/publications/m/item/weekly-epidemiological-update-on-covid-19---8-february-2022</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grpSp>
        <p:nvGrpSpPr>
          <p:cNvPr id="7" name="Group 6"/>
          <p:cNvGrpSpPr/>
          <p:nvPr/>
        </p:nvGrpSpPr>
        <p:grpSpPr>
          <a:xfrm>
            <a:off x="6795157" y="1975207"/>
            <a:ext cx="5228798" cy="3498660"/>
            <a:chOff x="6795157" y="1975207"/>
            <a:chExt cx="5228798" cy="3498660"/>
          </a:xfrm>
        </p:grpSpPr>
        <p:pic>
          <p:nvPicPr>
            <p:cNvPr id="6" name="Picture 2" descr="Image">
              <a:extLst>
                <a:ext uri="{FF2B5EF4-FFF2-40B4-BE49-F238E27FC236}">
                  <a16:creationId xmlns:a16="http://schemas.microsoft.com/office/drawing/2014/main" id="{D3A368CB-9550-4709-AFDE-9D9329D212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5157" y="1975207"/>
              <a:ext cx="5192109" cy="34986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A97CBEC-3233-4238-8681-14923A302D53}"/>
                </a:ext>
              </a:extLst>
            </p:cNvPr>
            <p:cNvSpPr/>
            <p:nvPr/>
          </p:nvSpPr>
          <p:spPr>
            <a:xfrm>
              <a:off x="10381235" y="4160533"/>
              <a:ext cx="1642720" cy="12024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114" rtl="0" eaLnBrk="0" fontAlgn="base" latinLnBrk="0" hangingPunct="0">
                <a:lnSpc>
                  <a:spcPct val="100000"/>
                </a:lnSpc>
                <a:spcBef>
                  <a:spcPct val="0"/>
                </a:spcBef>
                <a:spcAft>
                  <a:spcPct val="0"/>
                </a:spcAft>
                <a:buClrTx/>
                <a:buSzTx/>
                <a:buFontTx/>
                <a:buNone/>
                <a:tabLst/>
                <a:defRPr/>
              </a:pPr>
              <a:endParaRPr kumimoji="0" lang="en-US" sz="1795"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63019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2400" dirty="0" smtClean="0"/>
              <a:t>For use in </a:t>
            </a:r>
            <a:r>
              <a:rPr lang="en-US" sz="2400" b="1" dirty="0" smtClean="0"/>
              <a:t>HIGH RISK </a:t>
            </a:r>
            <a:r>
              <a:rPr lang="en-US" sz="2400" dirty="0" smtClean="0"/>
              <a:t>individuals early in symptoms</a:t>
            </a:r>
          </a:p>
          <a:p>
            <a:pPr lvl="1"/>
            <a:r>
              <a:rPr lang="en-US" sz="2400" dirty="0" smtClean="0"/>
              <a:t>Oral therapies (</a:t>
            </a:r>
            <a:r>
              <a:rPr lang="en-US" sz="2400" dirty="0" err="1" smtClean="0"/>
              <a:t>Paxlovid</a:t>
            </a:r>
            <a:r>
              <a:rPr lang="en-US" sz="2400" dirty="0" smtClean="0"/>
              <a:t>) to be given within 5 days</a:t>
            </a:r>
          </a:p>
          <a:p>
            <a:pPr lvl="1"/>
            <a:r>
              <a:rPr lang="en-US" sz="2400" dirty="0" smtClean="0"/>
              <a:t>IV monoclonal antibody (</a:t>
            </a:r>
            <a:r>
              <a:rPr lang="en-US" sz="2400" dirty="0" err="1" smtClean="0"/>
              <a:t>Sotrovimab</a:t>
            </a:r>
            <a:r>
              <a:rPr lang="en-US" sz="2400" dirty="0" smtClean="0"/>
              <a:t>) to be given within 10 days</a:t>
            </a:r>
          </a:p>
          <a:p>
            <a:pPr lvl="1"/>
            <a:endParaRPr lang="en-US" sz="2400" dirty="0" smtClean="0"/>
          </a:p>
          <a:p>
            <a:r>
              <a:rPr lang="en-US" sz="2400" b="1" dirty="0" smtClean="0"/>
              <a:t>HIGH RISK </a:t>
            </a:r>
            <a:r>
              <a:rPr lang="en-US" sz="2400" dirty="0" smtClean="0"/>
              <a:t>generally refers to those </a:t>
            </a:r>
            <a:r>
              <a:rPr lang="en-US" sz="2400" u="sng" dirty="0" smtClean="0"/>
              <a:t>&gt;</a:t>
            </a:r>
            <a:r>
              <a:rPr lang="en-US" sz="2400" dirty="0" smtClean="0"/>
              <a:t> 65 years, immunocompromised, high-risk comorbid conditions (obesity, DM), </a:t>
            </a:r>
            <a:r>
              <a:rPr lang="en-US" sz="2400" b="1" dirty="0" smtClean="0"/>
              <a:t>pregnancy</a:t>
            </a:r>
            <a:r>
              <a:rPr lang="en-US" sz="2400" dirty="0" smtClean="0"/>
              <a:t> or under vaccinated </a:t>
            </a:r>
          </a:p>
          <a:p>
            <a:pPr lvl="1"/>
            <a:r>
              <a:rPr lang="en-US" sz="2400" dirty="0" smtClean="0"/>
              <a:t>NIH Therapy </a:t>
            </a:r>
            <a:r>
              <a:rPr lang="en-US" sz="2400" dirty="0"/>
              <a:t>Tier: </a:t>
            </a:r>
            <a:r>
              <a:rPr lang="en-US" sz="2400" dirty="0">
                <a:hlinkClick r:id="rId2"/>
              </a:rPr>
              <a:t>https://www.covid19treatmentguidelines.nih.gov/therapies/statement-on-patient-prioritization-for-outpatient-therapies</a:t>
            </a:r>
            <a:r>
              <a:rPr lang="en-US" sz="2400" dirty="0" smtClean="0">
                <a:hlinkClick r:id="rId2"/>
              </a:rPr>
              <a:t>/</a:t>
            </a:r>
            <a:endParaRPr lang="en-US" sz="2400" dirty="0" smtClean="0"/>
          </a:p>
          <a:p>
            <a:pPr lvl="1"/>
            <a:endParaRPr lang="en-US" dirty="0"/>
          </a:p>
        </p:txBody>
      </p:sp>
      <p:sp>
        <p:nvSpPr>
          <p:cNvPr id="6" name="Title 5"/>
          <p:cNvSpPr>
            <a:spLocks noGrp="1"/>
          </p:cNvSpPr>
          <p:nvPr>
            <p:ph type="title"/>
          </p:nvPr>
        </p:nvSpPr>
        <p:spPr/>
        <p:txBody>
          <a:bodyPr/>
          <a:lstStyle/>
          <a:p>
            <a:r>
              <a:rPr lang="en-US" dirty="0" smtClean="0"/>
              <a:t>COVID Therapeutics</a:t>
            </a:r>
            <a:endParaRPr lang="en-US" dirty="0"/>
          </a:p>
        </p:txBody>
      </p:sp>
      <p:sp>
        <p:nvSpPr>
          <p:cNvPr id="8" name="Text Placeholder 7"/>
          <p:cNvSpPr>
            <a:spLocks noGrp="1"/>
          </p:cNvSpPr>
          <p:nvPr>
            <p:ph type="body" sz="quarter" idx="10"/>
          </p:nvPr>
        </p:nvSpPr>
        <p:spPr/>
        <p:txBody>
          <a:bodyPr/>
          <a:lstStyle/>
          <a:p>
            <a:endParaRPr lang="en-US"/>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490974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540" y="1592317"/>
            <a:ext cx="11203664" cy="5013435"/>
          </a:xfrm>
        </p:spPr>
        <p:txBody>
          <a:bodyPr>
            <a:normAutofit/>
          </a:bodyPr>
          <a:lstStyle/>
          <a:p>
            <a:pPr marL="342900" indent="-342900">
              <a:buAutoNum type="arabicPeriod"/>
            </a:pPr>
            <a:r>
              <a:rPr lang="en-US" dirty="0" err="1" smtClean="0"/>
              <a:t>Paxlovid</a:t>
            </a:r>
            <a:r>
              <a:rPr lang="en-US" dirty="0" smtClean="0"/>
              <a:t> (</a:t>
            </a:r>
            <a:r>
              <a:rPr lang="en-US" dirty="0" err="1" smtClean="0"/>
              <a:t>nirmatrelvir</a:t>
            </a:r>
            <a:r>
              <a:rPr lang="en-US" dirty="0" smtClean="0"/>
              <a:t>/ritonavir) – </a:t>
            </a:r>
            <a:r>
              <a:rPr lang="en-US" dirty="0" smtClean="0">
                <a:solidFill>
                  <a:srgbClr val="FF0000"/>
                </a:solidFill>
              </a:rPr>
              <a:t>first line</a:t>
            </a:r>
          </a:p>
          <a:p>
            <a:pPr marL="693201" lvl="1" indent="-342900">
              <a:buAutoNum type="alphaLcPeriod"/>
            </a:pPr>
            <a:r>
              <a:rPr lang="en-US" dirty="0" smtClean="0"/>
              <a:t>PROS: oral and highly effective</a:t>
            </a:r>
          </a:p>
          <a:p>
            <a:pPr marL="693201" lvl="1" indent="-342900">
              <a:buAutoNum type="alphaLcPeriod"/>
            </a:pPr>
            <a:r>
              <a:rPr lang="en-US" dirty="0" smtClean="0"/>
              <a:t>CONS: needs to be given within 5 days of symptom onset, renal adjustment (can’t be given for GFR &lt;30) and many drug-drug interactions (DDIs)</a:t>
            </a:r>
          </a:p>
          <a:p>
            <a:pPr marL="350301" lvl="1" indent="0">
              <a:buNone/>
            </a:pPr>
            <a:endParaRPr lang="en-US" sz="800" dirty="0" smtClean="0"/>
          </a:p>
          <a:p>
            <a:pPr marL="342900" indent="-342900">
              <a:buAutoNum type="arabicPeriod"/>
            </a:pPr>
            <a:r>
              <a:rPr lang="en-US" dirty="0" err="1" smtClean="0"/>
              <a:t>Sotrovimab</a:t>
            </a:r>
            <a:r>
              <a:rPr lang="en-US" dirty="0" smtClean="0"/>
              <a:t> - </a:t>
            </a:r>
            <a:r>
              <a:rPr lang="en-US" dirty="0" smtClean="0">
                <a:solidFill>
                  <a:srgbClr val="FF0000"/>
                </a:solidFill>
              </a:rPr>
              <a:t>first line</a:t>
            </a:r>
          </a:p>
          <a:p>
            <a:pPr marL="693201" lvl="1" indent="-342900">
              <a:buAutoNum type="alphaLcPeriod"/>
            </a:pPr>
            <a:r>
              <a:rPr lang="en-US" dirty="0" smtClean="0"/>
              <a:t>PROS: highly effective, can be given up to 10 days of symptom onset</a:t>
            </a:r>
          </a:p>
          <a:p>
            <a:pPr marL="693201" lvl="1" indent="-342900">
              <a:buAutoNum type="alphaLcPeriod"/>
            </a:pPr>
            <a:r>
              <a:rPr lang="en-US" dirty="0" smtClean="0"/>
              <a:t>CONS: intravenous, limited access – need pathway for pregnant patients</a:t>
            </a:r>
            <a:endParaRPr lang="en-US" sz="800" dirty="0" smtClean="0"/>
          </a:p>
          <a:p>
            <a:pPr marL="342900" indent="-342900">
              <a:buAutoNum type="arabicPeriod"/>
            </a:pPr>
            <a:r>
              <a:rPr lang="en-US" i="1" dirty="0" err="1" smtClean="0">
                <a:solidFill>
                  <a:schemeClr val="bg2"/>
                </a:solidFill>
              </a:rPr>
              <a:t>Remdesivir</a:t>
            </a:r>
            <a:r>
              <a:rPr lang="en-US" i="1" dirty="0" smtClean="0">
                <a:solidFill>
                  <a:schemeClr val="bg2"/>
                </a:solidFill>
              </a:rPr>
              <a:t> – second line – typically used INPATIENT</a:t>
            </a:r>
          </a:p>
          <a:p>
            <a:pPr marL="693201" lvl="1" indent="-342900">
              <a:buAutoNum type="alphaLcPeriod"/>
            </a:pPr>
            <a:r>
              <a:rPr lang="en-US" i="1" dirty="0" smtClean="0">
                <a:solidFill>
                  <a:schemeClr val="bg2"/>
                </a:solidFill>
              </a:rPr>
              <a:t>PROS: highly effective in early illness, readily available, can be given outpatient up to 7 days of symptom onset</a:t>
            </a:r>
          </a:p>
          <a:p>
            <a:pPr marL="693201" lvl="1" indent="-342900">
              <a:buAutoNum type="alphaLcPeriod"/>
            </a:pPr>
            <a:r>
              <a:rPr lang="en-US" i="1" dirty="0" smtClean="0">
                <a:solidFill>
                  <a:schemeClr val="bg2"/>
                </a:solidFill>
              </a:rPr>
              <a:t>CONS: three consecutive days of IV therapy is extremely difficult in the outpatient world</a:t>
            </a:r>
          </a:p>
          <a:p>
            <a:pPr marL="1100652" lvl="2" indent="-400050">
              <a:buFont typeface="+mj-lt"/>
              <a:buAutoNum type="romanLcPeriod"/>
            </a:pPr>
            <a:r>
              <a:rPr lang="en-US" i="1" dirty="0" smtClean="0"/>
              <a:t>Good use is for </a:t>
            </a:r>
            <a:r>
              <a:rPr lang="en-US" i="1" u="sng" dirty="0" smtClean="0"/>
              <a:t>inpatients</a:t>
            </a:r>
            <a:r>
              <a:rPr lang="en-US" i="1" dirty="0" smtClean="0"/>
              <a:t> who are COVID+ but actually hospitalized for another reason</a:t>
            </a:r>
          </a:p>
          <a:p>
            <a:pPr marL="1100652" lvl="2" indent="-400050">
              <a:buFont typeface="+mj-lt"/>
              <a:buAutoNum type="romanLcPeriod"/>
            </a:pPr>
            <a:endParaRPr lang="en-US" sz="900" dirty="0" smtClean="0"/>
          </a:p>
          <a:p>
            <a:pPr marL="342900" indent="-342900">
              <a:buAutoNum type="arabicPeriod"/>
            </a:pPr>
            <a:r>
              <a:rPr lang="en-US" dirty="0" err="1" smtClean="0"/>
              <a:t>Molnupiravir</a:t>
            </a:r>
            <a:r>
              <a:rPr lang="en-US" dirty="0" smtClean="0"/>
              <a:t> – </a:t>
            </a:r>
            <a:r>
              <a:rPr lang="en-US" dirty="0" smtClean="0">
                <a:solidFill>
                  <a:srgbClr val="FF0000"/>
                </a:solidFill>
              </a:rPr>
              <a:t>only if above therapies unavailable  </a:t>
            </a:r>
            <a:r>
              <a:rPr lang="en-US" b="1" dirty="0" smtClean="0">
                <a:solidFill>
                  <a:srgbClr val="FF0000"/>
                </a:solidFill>
              </a:rPr>
              <a:t>NOT TO USE IN PREGNANCY</a:t>
            </a:r>
            <a:endParaRPr lang="en-US" b="1" dirty="0">
              <a:solidFill>
                <a:srgbClr val="FF0000"/>
              </a:solidFill>
            </a:endParaRPr>
          </a:p>
          <a:p>
            <a:pPr marL="693201" lvl="1" indent="-342900">
              <a:buAutoNum type="alphaLcPeriod"/>
            </a:pPr>
            <a:r>
              <a:rPr lang="en-US" dirty="0"/>
              <a:t>PROS: oral </a:t>
            </a:r>
            <a:r>
              <a:rPr lang="en-US" dirty="0" smtClean="0"/>
              <a:t>and more readily available than </a:t>
            </a:r>
            <a:r>
              <a:rPr lang="en-US" dirty="0" err="1" smtClean="0"/>
              <a:t>Paxlovid</a:t>
            </a:r>
            <a:r>
              <a:rPr lang="en-US" dirty="0" smtClean="0"/>
              <a:t>, no significant DDIs</a:t>
            </a:r>
            <a:endParaRPr lang="en-US" dirty="0"/>
          </a:p>
          <a:p>
            <a:pPr marL="693201" lvl="1" indent="-342900">
              <a:buAutoNum type="alphaLcPeriod"/>
            </a:pPr>
            <a:r>
              <a:rPr lang="en-US" dirty="0"/>
              <a:t>CONS: </a:t>
            </a:r>
            <a:r>
              <a:rPr lang="en-US" dirty="0" smtClean="0"/>
              <a:t>less effective, concerns about mutagenesis, </a:t>
            </a:r>
            <a:r>
              <a:rPr lang="en-US" b="1" dirty="0" smtClean="0"/>
              <a:t>not recommended in pregnancy, requires contraception for patients of childbearing potential, only for age </a:t>
            </a:r>
            <a:r>
              <a:rPr lang="en-US" b="1" u="sng" dirty="0" smtClean="0"/>
              <a:t>&gt;</a:t>
            </a:r>
            <a:r>
              <a:rPr lang="en-US" b="1" dirty="0" smtClean="0"/>
              <a:t> 18</a:t>
            </a:r>
            <a:endParaRPr lang="en-US" b="1" dirty="0"/>
          </a:p>
          <a:p>
            <a:pPr marL="0" indent="0">
              <a:buNone/>
            </a:pPr>
            <a:endParaRPr lang="en-US" dirty="0"/>
          </a:p>
        </p:txBody>
      </p:sp>
      <p:sp>
        <p:nvSpPr>
          <p:cNvPr id="3" name="Title 2"/>
          <p:cNvSpPr>
            <a:spLocks noGrp="1"/>
          </p:cNvSpPr>
          <p:nvPr>
            <p:ph type="title"/>
          </p:nvPr>
        </p:nvSpPr>
        <p:spPr/>
        <p:txBody>
          <a:bodyPr/>
          <a:lstStyle/>
          <a:p>
            <a:r>
              <a:rPr lang="en-US" dirty="0" smtClean="0"/>
              <a:t>Outpatient Therapeutic Preferences</a:t>
            </a:r>
            <a:endParaRPr lang="en-US" dirty="0"/>
          </a:p>
        </p:txBody>
      </p:sp>
      <p:sp>
        <p:nvSpPr>
          <p:cNvPr id="4" name="Text Placeholder 3"/>
          <p:cNvSpPr>
            <a:spLocks noGrp="1"/>
          </p:cNvSpPr>
          <p:nvPr>
            <p:ph type="body" sz="quarter" idx="10"/>
          </p:nvPr>
        </p:nvSpPr>
        <p:spPr/>
        <p:txBody>
          <a:bodyPr>
            <a:normAutofit/>
          </a:bodyPr>
          <a:lstStyle/>
          <a:p>
            <a:r>
              <a:rPr lang="en-US" sz="1000" dirty="0"/>
              <a:t>https://www.covid19treatmentguidelines.nih.gov/therapies/statement-on-therapies-for-high-risk-nonhospitalized-patients/</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3777909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39200" cy="1143000"/>
          </a:xfrm>
        </p:spPr>
        <p:txBody>
          <a:bodyPr/>
          <a:lstStyle/>
          <a:p>
            <a:pPr algn="l"/>
            <a:r>
              <a:rPr lang="en-US" sz="3200" dirty="0">
                <a:solidFill>
                  <a:srgbClr val="C00000"/>
                </a:solidFill>
              </a:rPr>
              <a:t>FDA Issues EUA for the Treatment of Mild-to-Moderate COVID-19 Maternal-Fetal Medicine Subspecialists Support Use in Pregnant Patients</a:t>
            </a:r>
          </a:p>
        </p:txBody>
      </p:sp>
      <p:sp>
        <p:nvSpPr>
          <p:cNvPr id="3" name="Content Placeholder 2"/>
          <p:cNvSpPr>
            <a:spLocks noGrp="1"/>
          </p:cNvSpPr>
          <p:nvPr>
            <p:ph idx="1"/>
          </p:nvPr>
        </p:nvSpPr>
        <p:spPr/>
        <p:txBody>
          <a:bodyPr/>
          <a:lstStyle/>
          <a:p>
            <a:r>
              <a:rPr lang="en-US" sz="2800" b="1" dirty="0" smtClean="0"/>
              <a:t>December </a:t>
            </a:r>
            <a:r>
              <a:rPr lang="en-US" sz="2800" b="1" dirty="0"/>
              <a:t>22, 2021 </a:t>
            </a:r>
            <a:r>
              <a:rPr lang="en-US" sz="2800" b="1" dirty="0" smtClean="0"/>
              <a:t>–the </a:t>
            </a:r>
            <a:r>
              <a:rPr lang="en-US" sz="2800" b="1" dirty="0"/>
              <a:t>U.S. Food and Drug Administration issued an Emergency Use Authorization (EUA) for </a:t>
            </a:r>
            <a:r>
              <a:rPr lang="en-US" b="1" dirty="0" err="1" smtClean="0"/>
              <a:t>Paxlovid</a:t>
            </a:r>
            <a:r>
              <a:rPr lang="en-US" sz="2800" b="1" dirty="0" smtClean="0"/>
              <a:t> </a:t>
            </a:r>
            <a:r>
              <a:rPr lang="en-US" sz="2800" b="1" dirty="0"/>
              <a:t>for the treatment of mild-to-moderate COVID-19 in adults and some pediatric patients. </a:t>
            </a:r>
            <a:endParaRPr lang="en-US" sz="2800" b="1" dirty="0" smtClean="0"/>
          </a:p>
          <a:p>
            <a:r>
              <a:rPr lang="en-US" sz="2800" dirty="0" smtClean="0"/>
              <a:t>In </a:t>
            </a:r>
            <a:r>
              <a:rPr lang="en-US" sz="2800" dirty="0"/>
              <a:t>response, the Society for Maternal-Fetal Medicine (SMFM) issued the following statement. “SMFM supports the use of </a:t>
            </a:r>
            <a:r>
              <a:rPr lang="en-US" sz="2800" b="1" dirty="0" err="1"/>
              <a:t>Paxlovid</a:t>
            </a:r>
            <a:r>
              <a:rPr lang="en-US" sz="2800" dirty="0"/>
              <a:t> (</a:t>
            </a:r>
            <a:r>
              <a:rPr lang="en-US" sz="2800" dirty="0" err="1"/>
              <a:t>nirmatrelvir</a:t>
            </a:r>
            <a:r>
              <a:rPr lang="en-US" sz="2800" dirty="0"/>
              <a:t> [PF-07321332] tablets and ritonavir tablets) for treatment of pregnant patients with COVID-19 who meet clinical qualifications. Any therapy that would otherwise be given should not be withheld specifically due to pregnancy or lactation.”</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995012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Anti-Viral Medication and Pregnancy</a:t>
            </a:r>
            <a:endParaRPr lang="en-US" dirty="0">
              <a:solidFill>
                <a:srgbClr val="C00000"/>
              </a:solidFill>
            </a:endParaRPr>
          </a:p>
        </p:txBody>
      </p:sp>
      <p:sp>
        <p:nvSpPr>
          <p:cNvPr id="3" name="Content Placeholder 2"/>
          <p:cNvSpPr>
            <a:spLocks noGrp="1"/>
          </p:cNvSpPr>
          <p:nvPr>
            <p:ph idx="1"/>
          </p:nvPr>
        </p:nvSpPr>
        <p:spPr>
          <a:xfrm>
            <a:off x="533400" y="1295400"/>
            <a:ext cx="10972800" cy="4525963"/>
          </a:xfrm>
        </p:spPr>
        <p:txBody>
          <a:bodyPr/>
          <a:lstStyle/>
          <a:p>
            <a:r>
              <a:rPr lang="en-US" sz="2400" dirty="0"/>
              <a:t>ACOG: </a:t>
            </a:r>
            <a:r>
              <a:rPr lang="en-US" sz="2400" dirty="0">
                <a:hlinkClick r:id="rId2"/>
              </a:rPr>
              <a:t>COVID-19 FAQs for Obstetrician-Gynecologists, Obstetric</a:t>
            </a:r>
            <a:r>
              <a:rPr lang="en-US" sz="2400" dirty="0"/>
              <a:t>. (12.28.21)</a:t>
            </a:r>
            <a:endParaRPr lang="en-US" dirty="0"/>
          </a:p>
          <a:p>
            <a:r>
              <a:rPr lang="en-US" sz="2400" b="1" dirty="0" smtClean="0"/>
              <a:t>ACOG FAQ Obstetrics: Should </a:t>
            </a:r>
            <a:r>
              <a:rPr lang="en-US" sz="2400" b="1" dirty="0"/>
              <a:t>oral SARS-CoV-2 protease inhibitor therapy be used as a treatment option for pregnant patients? </a:t>
            </a:r>
          </a:p>
          <a:p>
            <a:r>
              <a:rPr lang="en-US" sz="2000" dirty="0" smtClean="0"/>
              <a:t>An </a:t>
            </a:r>
            <a:r>
              <a:rPr lang="en-US" sz="2000" dirty="0"/>
              <a:t>oral </a:t>
            </a:r>
            <a:r>
              <a:rPr lang="en-US" sz="2000" dirty="0" smtClean="0"/>
              <a:t>SARS-CoV-2 </a:t>
            </a:r>
            <a:r>
              <a:rPr lang="en-US" sz="2000" dirty="0"/>
              <a:t>protease inhibitor, PAXLOVID (which includes </a:t>
            </a:r>
            <a:r>
              <a:rPr lang="en-US" sz="2000" dirty="0" err="1"/>
              <a:t>nirmatrelvir</a:t>
            </a:r>
            <a:r>
              <a:rPr lang="en-US" sz="2000" dirty="0"/>
              <a:t>, a SARS-CoV-2 main protease inhibitor, and ritonavir, an HIV-1 protease inhibitor and CYP3A inhibitor) </a:t>
            </a:r>
            <a:r>
              <a:rPr lang="en-US" sz="2000" dirty="0" smtClean="0"/>
              <a:t>is now available </a:t>
            </a:r>
            <a:r>
              <a:rPr lang="en-US" sz="2000" dirty="0"/>
              <a:t>under emergency use </a:t>
            </a:r>
            <a:r>
              <a:rPr lang="en-US" sz="2000" dirty="0" smtClean="0"/>
              <a:t>authorization. </a:t>
            </a:r>
            <a:r>
              <a:rPr lang="en-US" sz="2000" dirty="0"/>
              <a:t>It is recommended for the treatment of outpatients with mild to moderate COVID-19 infection </a:t>
            </a:r>
            <a:r>
              <a:rPr lang="en-US" sz="2000" dirty="0" smtClean="0"/>
              <a:t>who </a:t>
            </a:r>
            <a:r>
              <a:rPr lang="en-US" sz="2000" dirty="0"/>
              <a:t>are at high risk of clinical </a:t>
            </a:r>
            <a:r>
              <a:rPr lang="en-US" sz="2000" dirty="0" smtClean="0"/>
              <a:t>progression</a:t>
            </a:r>
          </a:p>
          <a:p>
            <a:r>
              <a:rPr lang="en-US" sz="2000" dirty="0"/>
              <a:t>Pregnancy is included among the conditions that put individuals at high risk for clinical progression. This makes pregnant patients, including those with pregnancy as their only risk factor, eligible to receive outpatient oral SARS-CoV-2 protease inhibitor therapy, according to the EUA. </a:t>
            </a:r>
            <a:endParaRPr lang="en-US" sz="2000" dirty="0" smtClean="0"/>
          </a:p>
          <a:p>
            <a:r>
              <a:rPr lang="en-US" sz="2000" dirty="0"/>
              <a:t>M</a:t>
            </a:r>
            <a:r>
              <a:rPr lang="en-US" sz="2000" dirty="0" smtClean="0"/>
              <a:t>ay </a:t>
            </a:r>
            <a:r>
              <a:rPr lang="en-US" sz="2000" dirty="0"/>
              <a:t>consider </a:t>
            </a:r>
            <a:r>
              <a:rPr lang="en-US" sz="2000" dirty="0" smtClean="0"/>
              <a:t>for </a:t>
            </a:r>
            <a:r>
              <a:rPr lang="en-US" sz="2000" dirty="0"/>
              <a:t>the treatment of non-hospitalized COVID-19 positive pregnant individuals with mild to moderate symptoms, particularly if one or more additional risk factors are present (</a:t>
            </a:r>
            <a:r>
              <a:rPr lang="en-US" sz="2000" dirty="0" err="1"/>
              <a:t>eg</a:t>
            </a:r>
            <a:r>
              <a:rPr lang="en-US" sz="2000" dirty="0"/>
              <a:t> body mass index &gt;25, chronic kidney disease, diabetes mellitus, cardiovascular disease). Clinicians should weigh the available data against the individual risks of COVID-19 in pregnancy in each situation.</a:t>
            </a:r>
            <a:endParaRPr lang="en-US" sz="16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703117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Anti-Viral Medication and Pregnancy</a:t>
            </a:r>
            <a:endParaRPr lang="en-US" dirty="0"/>
          </a:p>
        </p:txBody>
      </p:sp>
      <p:sp>
        <p:nvSpPr>
          <p:cNvPr id="3" name="Content Placeholder 2"/>
          <p:cNvSpPr>
            <a:spLocks noGrp="1"/>
          </p:cNvSpPr>
          <p:nvPr>
            <p:ph idx="1"/>
          </p:nvPr>
        </p:nvSpPr>
        <p:spPr/>
        <p:txBody>
          <a:bodyPr/>
          <a:lstStyle/>
          <a:p>
            <a:r>
              <a:rPr lang="en-US" sz="2400" dirty="0"/>
              <a:t>If utilizing protease inhibitor (PAXLOVID) treatment, this treatment should be initiated orally as soon as possible after diagnosis of COVID-19 and within 5 days of symptom onset</a:t>
            </a:r>
            <a:r>
              <a:rPr lang="en-US" sz="2400" dirty="0" smtClean="0"/>
              <a:t>.</a:t>
            </a:r>
          </a:p>
          <a:p>
            <a:r>
              <a:rPr lang="en-US" sz="2400" dirty="0"/>
              <a:t>Obstetric care clinicians should be aware that the concomitant use of PAXLOVID and certain other drugs (including medications used in obstetric settings such as </a:t>
            </a:r>
            <a:r>
              <a:rPr lang="en-US" sz="2400" dirty="0" err="1"/>
              <a:t>nifedipine</a:t>
            </a:r>
            <a:r>
              <a:rPr lang="en-US" sz="2400" dirty="0"/>
              <a:t>, </a:t>
            </a:r>
            <a:r>
              <a:rPr lang="en-US" sz="2400" dirty="0" err="1"/>
              <a:t>methylergonovine</a:t>
            </a:r>
            <a:r>
              <a:rPr lang="en-US" sz="2400" dirty="0"/>
              <a:t>, fentanyl, midazolam, or betamethasone) may result in potentially significant drug interactions. </a:t>
            </a:r>
            <a:r>
              <a:rPr lang="en-US" sz="2400" dirty="0" smtClean="0"/>
              <a:t>(</a:t>
            </a:r>
            <a:r>
              <a:rPr lang="en-US" sz="2400" dirty="0">
                <a:hlinkClick r:id="rId2"/>
              </a:rPr>
              <a:t>EUA Fact Sheet</a:t>
            </a:r>
            <a:r>
              <a:rPr lang="en-US" sz="2400" dirty="0" smtClean="0"/>
              <a:t>).</a:t>
            </a:r>
          </a:p>
          <a:p>
            <a:r>
              <a:rPr lang="en-US" sz="2800" dirty="0"/>
              <a:t>Lactation is not a contraindication for the use of this oral SARS-CoV-2 protease inhibitor (</a:t>
            </a:r>
            <a:r>
              <a:rPr lang="en-US" sz="2800" dirty="0">
                <a:hlinkClick r:id="rId2"/>
              </a:rPr>
              <a:t>EUA Fact Sheet</a:t>
            </a:r>
            <a:r>
              <a:rPr lang="en-US" sz="2800" dirty="0"/>
              <a:t>). Lactating individuals with one or more risk factors for severe COVID-19 illness may receive SARS-CoV-2 protease inhibitor for treatment</a:t>
            </a:r>
            <a:endParaRPr lang="en-US" sz="1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30760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55"/>
            <a:ext cx="11125200" cy="861774"/>
          </a:xfrm>
        </p:spPr>
        <p:txBody>
          <a:bodyPr/>
          <a:lstStyle/>
          <a:p>
            <a:r>
              <a:rPr lang="en-US" dirty="0"/>
              <a:t>ACOG: </a:t>
            </a:r>
            <a:r>
              <a:rPr lang="en-US" dirty="0">
                <a:hlinkClick r:id="rId2"/>
              </a:rPr>
              <a:t> COVID-19 FAQs </a:t>
            </a:r>
            <a:r>
              <a:rPr lang="en-US" dirty="0" smtClean="0">
                <a:hlinkClick r:id="rId2"/>
              </a:rPr>
              <a:t>for </a:t>
            </a:r>
            <a:r>
              <a:rPr lang="en-US" dirty="0">
                <a:hlinkClick r:id="rId2"/>
              </a:rPr>
              <a:t>Obstetrics (Monoclonal Antibody Recommendation)</a:t>
            </a:r>
            <a:r>
              <a:rPr lang="en-US" dirty="0"/>
              <a:t> (updated 10.18. 2021)</a:t>
            </a:r>
            <a:r>
              <a:rPr lang="en-US" dirty="0" smtClean="0"/>
              <a:t> </a:t>
            </a:r>
            <a:endParaRPr lang="en-US" dirty="0"/>
          </a:p>
        </p:txBody>
      </p:sp>
      <p:sp>
        <p:nvSpPr>
          <p:cNvPr id="3" name="Text Placeholder 2"/>
          <p:cNvSpPr>
            <a:spLocks noGrp="1"/>
          </p:cNvSpPr>
          <p:nvPr>
            <p:ph type="body" idx="1"/>
          </p:nvPr>
        </p:nvSpPr>
        <p:spPr>
          <a:xfrm>
            <a:off x="304800" y="962463"/>
            <a:ext cx="11658600" cy="5416868"/>
          </a:xfrm>
        </p:spPr>
        <p:txBody>
          <a:bodyPr/>
          <a:lstStyle/>
          <a:p>
            <a:pPr marL="342900" indent="-342900">
              <a:buFont typeface="Arial" panose="020B0604020202020204" pitchFamily="34" charset="0"/>
              <a:buChar char="•"/>
            </a:pPr>
            <a:r>
              <a:rPr lang="en-US" sz="2200" dirty="0" smtClean="0"/>
              <a:t>Monoclonal antibody treatments recommended </a:t>
            </a:r>
            <a:r>
              <a:rPr lang="en-US" sz="2200" dirty="0"/>
              <a:t>for the treatment of outpatients with mild to moderate COVID-19 infection who are at high risk of clinical progression as defined by the EUA criteria. </a:t>
            </a:r>
            <a:endParaRPr lang="en-US" sz="2200" u="sng" dirty="0" smtClean="0"/>
          </a:p>
          <a:p>
            <a:pPr marL="342900" indent="-342900">
              <a:buFont typeface="Arial" panose="020B0604020202020204" pitchFamily="34" charset="0"/>
              <a:buChar char="•"/>
            </a:pPr>
            <a:r>
              <a:rPr lang="en-US" sz="2200" u="sng" dirty="0" smtClean="0"/>
              <a:t>Pregnancy </a:t>
            </a:r>
            <a:r>
              <a:rPr lang="en-US" sz="2200" u="sng" dirty="0"/>
              <a:t>is included among the conditions that put individuals at high risk for clinical progression.</a:t>
            </a:r>
            <a:r>
              <a:rPr lang="en-US" sz="2200" dirty="0"/>
              <a:t> This makes patients with pregnancy as their only risk factor eligible to receive outpatient monoclonal antibodies, according to the EUA (</a:t>
            </a:r>
            <a:r>
              <a:rPr lang="en-US" sz="2200" u="sng" dirty="0">
                <a:hlinkClick r:id="rId3"/>
              </a:rPr>
              <a:t>NIH</a:t>
            </a:r>
            <a:r>
              <a:rPr lang="en-US" sz="2200" dirty="0" smtClean="0"/>
              <a:t>).</a:t>
            </a:r>
          </a:p>
          <a:p>
            <a:pPr marL="342900" indent="-342900">
              <a:buFont typeface="Arial" panose="020B0604020202020204" pitchFamily="34" charset="0"/>
              <a:buChar char="•"/>
            </a:pPr>
            <a:r>
              <a:rPr lang="en-US" sz="2200" dirty="0" smtClean="0"/>
              <a:t> </a:t>
            </a:r>
            <a:r>
              <a:rPr lang="en-US" sz="2200" u="sng" dirty="0"/>
              <a:t>Obstetric care clinicians may consider the use of monoclonal antibodies for the treatment of non-hospitalized COVID-19 positive pregnant individuals with mild to moderate symptoms, particularly if one or more additional risk factors are present (</a:t>
            </a:r>
            <a:r>
              <a:rPr lang="en-US" sz="2200" u="sng" dirty="0" err="1"/>
              <a:t>eg</a:t>
            </a:r>
            <a:r>
              <a:rPr lang="en-US" sz="2200" u="sng" dirty="0"/>
              <a:t> BMI &gt;25, chronic kidney disease, diabetes mellitus, cardiovascular disease</a:t>
            </a:r>
            <a:r>
              <a:rPr lang="en-US" sz="2200" u="sng" dirty="0" smtClean="0"/>
              <a:t>).</a:t>
            </a:r>
            <a:endParaRPr lang="en-US" sz="2200" dirty="0"/>
          </a:p>
          <a:p>
            <a:pPr marL="342900" indent="-342900">
              <a:buFont typeface="Arial" panose="020B0604020202020204" pitchFamily="34" charset="0"/>
              <a:buChar char="•"/>
            </a:pPr>
            <a:r>
              <a:rPr lang="en-US" sz="2200" u="sng" dirty="0" smtClean="0"/>
              <a:t>Post-exposure </a:t>
            </a:r>
            <a:r>
              <a:rPr lang="en-US" sz="2200" u="sng" dirty="0"/>
              <a:t>prophylaxis should be considered for inadequately vaccinated individuals</a:t>
            </a:r>
            <a:r>
              <a:rPr lang="en-US" sz="2200" dirty="0"/>
              <a:t> who have been exposed to SARS-CoV-2 (</a:t>
            </a:r>
            <a:r>
              <a:rPr lang="en-US" sz="2200" u="sng" dirty="0">
                <a:hlinkClick r:id="rId4"/>
              </a:rPr>
              <a:t>NIH</a:t>
            </a:r>
            <a:r>
              <a:rPr lang="en-US" sz="2200" dirty="0"/>
              <a:t>). These individuals include those who have had a recent exposure to an individual with SARS-CoV-2 for a cumulative total of 15 minutes or more over a 24-hour period or there is a recent occurrence of SARS-CoV-2 infection in other individuals in the same institutional setting AND are 1) not fully vaccinated or 2) fully vaccinated but may not mount an adequate immune </a:t>
            </a:r>
            <a:r>
              <a:rPr lang="en-US" sz="2200" dirty="0" smtClean="0"/>
              <a:t>response.</a:t>
            </a:r>
          </a:p>
        </p:txBody>
      </p:sp>
    </p:spTree>
    <p:extLst>
      <p:ext uri="{BB962C8B-B14F-4D97-AF65-F5344CB8AC3E}">
        <p14:creationId xmlns:p14="http://schemas.microsoft.com/office/powerpoint/2010/main" val="778864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2000" cy="1143000"/>
          </a:xfrm>
        </p:spPr>
        <p:txBody>
          <a:bodyPr/>
          <a:lstStyle/>
          <a:p>
            <a:pPr algn="l"/>
            <a:r>
              <a:rPr lang="en-US" dirty="0" smtClean="0">
                <a:solidFill>
                  <a:schemeClr val="accent6">
                    <a:lumMod val="75000"/>
                  </a:schemeClr>
                </a:solidFill>
              </a:rPr>
              <a:t>Updated SMFM Patient Education Resources </a:t>
            </a:r>
            <a:r>
              <a:rPr lang="en-US" sz="3600" i="1" dirty="0" smtClean="0">
                <a:solidFill>
                  <a:schemeClr val="accent6">
                    <a:lumMod val="75000"/>
                  </a:schemeClr>
                </a:solidFill>
              </a:rPr>
              <a:t>(on ILPQC </a:t>
            </a:r>
            <a:r>
              <a:rPr lang="en-US" sz="3600" i="1" dirty="0" err="1" smtClean="0">
                <a:solidFill>
                  <a:schemeClr val="accent6">
                    <a:lumMod val="75000"/>
                  </a:schemeClr>
                </a:solidFill>
              </a:rPr>
              <a:t>Covid</a:t>
            </a:r>
            <a:r>
              <a:rPr lang="en-US" sz="3600" i="1" dirty="0" smtClean="0">
                <a:solidFill>
                  <a:schemeClr val="accent6">
                    <a:lumMod val="75000"/>
                  </a:schemeClr>
                </a:solidFill>
              </a:rPr>
              <a:t> webpage)</a:t>
            </a:r>
            <a:endParaRPr lang="en-US" i="1" dirty="0">
              <a:solidFill>
                <a:schemeClr val="accent6">
                  <a:lumMod val="75000"/>
                </a:schemeClr>
              </a:solidFill>
            </a:endParaRPr>
          </a:p>
        </p:txBody>
      </p:sp>
      <p:sp>
        <p:nvSpPr>
          <p:cNvPr id="3" name="Content Placeholder 2"/>
          <p:cNvSpPr>
            <a:spLocks noGrp="1"/>
          </p:cNvSpPr>
          <p:nvPr>
            <p:ph idx="1"/>
          </p:nvPr>
        </p:nvSpPr>
        <p:spPr>
          <a:xfrm>
            <a:off x="609600" y="1622238"/>
            <a:ext cx="10972800" cy="4525963"/>
          </a:xfrm>
        </p:spPr>
        <p:txBody>
          <a:bodyPr/>
          <a:lstStyle/>
          <a:p>
            <a:r>
              <a:rPr lang="en-US" dirty="0"/>
              <a:t>SMFM: </a:t>
            </a:r>
            <a:r>
              <a:rPr lang="en-US" dirty="0">
                <a:hlinkClick r:id="rId2"/>
              </a:rPr>
              <a:t>COVID-19 Vaccination if You Are</a:t>
            </a:r>
            <a:r>
              <a:rPr lang="en-US" dirty="0"/>
              <a:t/>
            </a:r>
            <a:br>
              <a:rPr lang="en-US" dirty="0"/>
            </a:br>
            <a:r>
              <a:rPr lang="en-US" dirty="0"/>
              <a:t>Pregnant or Breastfeeding English. (11.3.2021) </a:t>
            </a:r>
          </a:p>
          <a:p>
            <a:r>
              <a:rPr lang="en-US" dirty="0"/>
              <a:t>SMFM: </a:t>
            </a:r>
            <a:r>
              <a:rPr lang="en-US" dirty="0">
                <a:hlinkClick r:id="rId3"/>
              </a:rPr>
              <a:t>COVID-19 Vaccination if You Are</a:t>
            </a:r>
            <a:r>
              <a:rPr lang="en-US" dirty="0"/>
              <a:t/>
            </a:r>
            <a:br>
              <a:rPr lang="en-US" dirty="0"/>
            </a:br>
            <a:r>
              <a:rPr lang="en-US" dirty="0">
                <a:hlinkClick r:id="rId4"/>
              </a:rPr>
              <a:t>Pregnant or Breastfeeding Spanish</a:t>
            </a:r>
            <a:r>
              <a:rPr lang="en-US" dirty="0"/>
              <a:t>. (11.3.2021) </a:t>
            </a:r>
          </a:p>
          <a:p>
            <a:r>
              <a:rPr lang="en-US" dirty="0"/>
              <a:t>SMFM: Top 5 Reasons to Get the COVID-19 Vaccine (</a:t>
            </a:r>
            <a:r>
              <a:rPr lang="en-US" dirty="0">
                <a:hlinkClick r:id="rId5"/>
              </a:rPr>
              <a:t>English</a:t>
            </a:r>
            <a:r>
              <a:rPr lang="en-US" dirty="0"/>
              <a:t> and </a:t>
            </a:r>
            <a:r>
              <a:rPr lang="en-US" dirty="0">
                <a:hlinkClick r:id="rId6"/>
              </a:rPr>
              <a:t>Spanish</a:t>
            </a:r>
            <a:r>
              <a:rPr lang="en-US" dirty="0"/>
              <a:t>). (11.23.21)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69259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2052302" cy="1723549"/>
          </a:xfrm>
        </p:spPr>
        <p:txBody>
          <a:bodyPr/>
          <a:lstStyle/>
          <a:p>
            <a:r>
              <a:rPr lang="en-US" b="1" dirty="0" smtClean="0">
                <a:solidFill>
                  <a:srgbClr val="666666"/>
                </a:solidFill>
                <a:latin typeface="Nunito"/>
              </a:rPr>
              <a:t>SMFM: NEW </a:t>
            </a:r>
            <a:r>
              <a:rPr lang="en-US" b="1" dirty="0">
                <a:solidFill>
                  <a:srgbClr val="666666"/>
                </a:solidFill>
                <a:latin typeface="Nunito"/>
              </a:rPr>
              <a:t>INFOGRAPHIC </a:t>
            </a:r>
            <a:r>
              <a:rPr lang="en-US" dirty="0">
                <a:solidFill>
                  <a:srgbClr val="666666"/>
                </a:solidFill>
                <a:latin typeface="Nunito"/>
              </a:rPr>
              <a:t>Top 5 Reasons to Get the COVID-19 Vaccine (</a:t>
            </a:r>
            <a:r>
              <a:rPr lang="en-US" dirty="0">
                <a:solidFill>
                  <a:srgbClr val="8F8BCE"/>
                </a:solidFill>
                <a:latin typeface="Nunito"/>
                <a:hlinkClick r:id="rId2"/>
              </a:rPr>
              <a:t>English</a:t>
            </a:r>
            <a:r>
              <a:rPr lang="en-US" dirty="0">
                <a:solidFill>
                  <a:srgbClr val="666666"/>
                </a:solidFill>
                <a:latin typeface="Nunito"/>
              </a:rPr>
              <a:t> and </a:t>
            </a:r>
            <a:r>
              <a:rPr lang="en-US" dirty="0">
                <a:solidFill>
                  <a:srgbClr val="8F8BCE"/>
                </a:solidFill>
                <a:latin typeface="Nunito"/>
                <a:hlinkClick r:id="rId3"/>
              </a:rPr>
              <a:t>Spanish</a:t>
            </a:r>
            <a:r>
              <a:rPr lang="en-US" dirty="0">
                <a:solidFill>
                  <a:srgbClr val="666666"/>
                </a:solidFill>
                <a:latin typeface="Nunito"/>
              </a:rPr>
              <a:t>)</a:t>
            </a:r>
            <a:br>
              <a:rPr lang="en-US" dirty="0">
                <a:solidFill>
                  <a:srgbClr val="666666"/>
                </a:solidFill>
                <a:latin typeface="Nunito"/>
              </a:rPr>
            </a:br>
            <a:endParaRPr lang="en-US" dirty="0"/>
          </a:p>
        </p:txBody>
      </p:sp>
      <p:pic>
        <p:nvPicPr>
          <p:cNvPr id="4" name="Picture 3"/>
          <p:cNvPicPr>
            <a:picLocks noChangeAspect="1"/>
          </p:cNvPicPr>
          <p:nvPr/>
        </p:nvPicPr>
        <p:blipFill>
          <a:blip r:embed="rId4"/>
          <a:stretch>
            <a:fillRect/>
          </a:stretch>
        </p:blipFill>
        <p:spPr>
          <a:xfrm>
            <a:off x="5587425" y="550718"/>
            <a:ext cx="6597648" cy="6095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stretch>
            <a:fillRect/>
          </a:stretch>
        </p:blipFill>
        <p:spPr>
          <a:xfrm>
            <a:off x="30307" y="1421100"/>
            <a:ext cx="5715000" cy="5224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5866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object 6"/>
          <p:cNvGrpSpPr/>
          <p:nvPr/>
        </p:nvGrpSpPr>
        <p:grpSpPr>
          <a:xfrm>
            <a:off x="609600" y="6305270"/>
            <a:ext cx="10972800" cy="33655"/>
            <a:chOff x="609600" y="6305270"/>
            <a:chExt cx="10972800" cy="33655"/>
          </a:xfrm>
        </p:grpSpPr>
        <p:sp>
          <p:nvSpPr>
            <p:cNvPr id="7" name="object 7"/>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533144" y="6316979"/>
              <a:ext cx="2080260" cy="16510"/>
            </a:xfrm>
            <a:custGeom>
              <a:avLst/>
              <a:gdLst/>
              <a:ahLst/>
              <a:cxnLst/>
              <a:rect l="l" t="t" r="r" b="b"/>
              <a:pathLst>
                <a:path w="2080260" h="16510">
                  <a:moveTo>
                    <a:pt x="746760" y="0"/>
                  </a:moveTo>
                  <a:lnTo>
                    <a:pt x="0" y="0"/>
                  </a:lnTo>
                  <a:lnTo>
                    <a:pt x="0" y="16395"/>
                  </a:lnTo>
                  <a:lnTo>
                    <a:pt x="746760" y="16395"/>
                  </a:lnTo>
                  <a:lnTo>
                    <a:pt x="746760" y="0"/>
                  </a:lnTo>
                  <a:close/>
                </a:path>
                <a:path w="2080260" h="16510">
                  <a:moveTo>
                    <a:pt x="2080260" y="0"/>
                  </a:moveTo>
                  <a:lnTo>
                    <a:pt x="1257287" y="0"/>
                  </a:lnTo>
                  <a:lnTo>
                    <a:pt x="1257287" y="16395"/>
                  </a:lnTo>
                  <a:lnTo>
                    <a:pt x="2080260" y="16395"/>
                  </a:lnTo>
                  <a:lnTo>
                    <a:pt x="2080260" y="0"/>
                  </a:lnTo>
                  <a:close/>
                </a:path>
              </a:pathLst>
            </a:custGeom>
            <a:solidFill>
              <a:srgbClr val="6B93F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529397" y="6305270"/>
              <a:ext cx="2131060" cy="17145"/>
            </a:xfrm>
            <a:custGeom>
              <a:avLst/>
              <a:gdLst/>
              <a:ahLst/>
              <a:cxnLst/>
              <a:rect l="l" t="t" r="r" b="b"/>
              <a:pathLst>
                <a:path w="2131060" h="17145">
                  <a:moveTo>
                    <a:pt x="806196" y="0"/>
                  </a:moveTo>
                  <a:lnTo>
                    <a:pt x="0" y="0"/>
                  </a:lnTo>
                  <a:lnTo>
                    <a:pt x="0" y="16764"/>
                  </a:lnTo>
                  <a:lnTo>
                    <a:pt x="806196" y="16764"/>
                  </a:lnTo>
                  <a:lnTo>
                    <a:pt x="806196" y="0"/>
                  </a:lnTo>
                  <a:close/>
                </a:path>
                <a:path w="2131060" h="17145">
                  <a:moveTo>
                    <a:pt x="2130552" y="0"/>
                  </a:moveTo>
                  <a:lnTo>
                    <a:pt x="1248156" y="0"/>
                  </a:lnTo>
                  <a:lnTo>
                    <a:pt x="1248156" y="16764"/>
                  </a:lnTo>
                  <a:lnTo>
                    <a:pt x="2130552" y="16764"/>
                  </a:lnTo>
                  <a:lnTo>
                    <a:pt x="2130552" y="0"/>
                  </a:lnTo>
                  <a:close/>
                </a:path>
              </a:pathLst>
            </a:custGeom>
            <a:solidFill>
              <a:srgbClr val="00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txBox="1">
            <a:spLocks noGrp="1"/>
          </p:cNvSpPr>
          <p:nvPr>
            <p:ph type="title"/>
          </p:nvPr>
        </p:nvSpPr>
        <p:spPr>
          <a:xfrm>
            <a:off x="583056" y="312030"/>
            <a:ext cx="5732145" cy="1095375"/>
          </a:xfrm>
          <a:prstGeom prst="rect">
            <a:avLst/>
          </a:prstGeom>
        </p:spPr>
        <p:txBody>
          <a:bodyPr vert="horz" wrap="square" lIns="0" tIns="12700" rIns="0" bIns="0" rtlCol="0">
            <a:spAutoFit/>
          </a:bodyPr>
          <a:lstStyle/>
          <a:p>
            <a:pPr marL="12700">
              <a:lnSpc>
                <a:spcPts val="4210"/>
              </a:lnSpc>
              <a:spcBef>
                <a:spcPts val="100"/>
              </a:spcBef>
            </a:pPr>
            <a:r>
              <a:rPr sz="3600" b="1" spc="-5" dirty="0">
                <a:solidFill>
                  <a:srgbClr val="F58466"/>
                </a:solidFill>
                <a:latin typeface="Arial"/>
                <a:cs typeface="Arial"/>
              </a:rPr>
              <a:t>COVID</a:t>
            </a:r>
            <a:r>
              <a:rPr sz="3600" b="1" spc="-185" dirty="0">
                <a:solidFill>
                  <a:srgbClr val="F58466"/>
                </a:solidFill>
                <a:latin typeface="Arial"/>
                <a:cs typeface="Arial"/>
              </a:rPr>
              <a:t> </a:t>
            </a:r>
            <a:r>
              <a:rPr sz="3600" b="1" spc="-95" dirty="0">
                <a:solidFill>
                  <a:srgbClr val="F58466"/>
                </a:solidFill>
                <a:latin typeface="Arial"/>
                <a:cs typeface="Arial"/>
              </a:rPr>
              <a:t>Vaccine</a:t>
            </a:r>
            <a:endParaRPr sz="3600">
              <a:latin typeface="Arial"/>
              <a:cs typeface="Arial"/>
            </a:endParaRPr>
          </a:p>
          <a:p>
            <a:pPr marL="12700">
              <a:lnSpc>
                <a:spcPts val="4210"/>
              </a:lnSpc>
            </a:pPr>
            <a:r>
              <a:rPr sz="3600" b="1" spc="-110" dirty="0">
                <a:solidFill>
                  <a:srgbClr val="F58466"/>
                </a:solidFill>
                <a:latin typeface="Arial"/>
                <a:cs typeface="Arial"/>
              </a:rPr>
              <a:t>P</a:t>
            </a:r>
            <a:r>
              <a:rPr sz="3600" b="1" u="sng" spc="-110" dirty="0">
                <a:solidFill>
                  <a:srgbClr val="F58466"/>
                </a:solidFill>
                <a:uFill>
                  <a:solidFill>
                    <a:srgbClr val="F58366"/>
                  </a:solidFill>
                </a:uFill>
                <a:latin typeface="Arial"/>
                <a:cs typeface="Arial"/>
              </a:rPr>
              <a:t>a</a:t>
            </a:r>
            <a:r>
              <a:rPr sz="3600" b="1" u="sng" spc="-114" dirty="0">
                <a:solidFill>
                  <a:srgbClr val="F58466"/>
                </a:solidFill>
                <a:uFill>
                  <a:solidFill>
                    <a:srgbClr val="F58366"/>
                  </a:solidFill>
                </a:uFill>
                <a:latin typeface="Arial"/>
                <a:cs typeface="Arial"/>
              </a:rPr>
              <a:t>ti</a:t>
            </a:r>
            <a:r>
              <a:rPr sz="3600" b="1" u="sng" spc="-105" dirty="0">
                <a:solidFill>
                  <a:srgbClr val="F58466"/>
                </a:solidFill>
                <a:uFill>
                  <a:solidFill>
                    <a:srgbClr val="F58366"/>
                  </a:solidFill>
                </a:uFill>
                <a:latin typeface="Arial"/>
                <a:cs typeface="Arial"/>
              </a:rPr>
              <a:t>e</a:t>
            </a:r>
            <a:r>
              <a:rPr sz="3600" b="1" u="sng" spc="-120" dirty="0">
                <a:solidFill>
                  <a:srgbClr val="F58466"/>
                </a:solidFill>
                <a:uFill>
                  <a:solidFill>
                    <a:srgbClr val="F58366"/>
                  </a:solidFill>
                </a:uFill>
                <a:latin typeface="Arial"/>
                <a:cs typeface="Arial"/>
              </a:rPr>
              <a:t>n</a:t>
            </a:r>
            <a:r>
              <a:rPr sz="3600" b="1" dirty="0">
                <a:solidFill>
                  <a:srgbClr val="F58466"/>
                </a:solidFill>
                <a:latin typeface="Arial"/>
                <a:cs typeface="Arial"/>
              </a:rPr>
              <a:t>t</a:t>
            </a:r>
            <a:r>
              <a:rPr sz="3600" b="1" spc="-160" dirty="0">
                <a:solidFill>
                  <a:srgbClr val="F58466"/>
                </a:solidFill>
                <a:latin typeface="Arial"/>
                <a:cs typeface="Arial"/>
              </a:rPr>
              <a:t> Edu</a:t>
            </a:r>
            <a:r>
              <a:rPr sz="3600" b="1" spc="-155" dirty="0">
                <a:solidFill>
                  <a:srgbClr val="F58466"/>
                </a:solidFill>
                <a:latin typeface="Arial"/>
                <a:cs typeface="Arial"/>
              </a:rPr>
              <a:t>c</a:t>
            </a:r>
            <a:r>
              <a:rPr sz="3600" b="1" spc="-160" dirty="0">
                <a:solidFill>
                  <a:srgbClr val="F58466"/>
                </a:solidFill>
                <a:latin typeface="Arial"/>
                <a:cs typeface="Arial"/>
              </a:rPr>
              <a:t>a</a:t>
            </a:r>
            <a:r>
              <a:rPr sz="3600" b="1" spc="-155" dirty="0">
                <a:solidFill>
                  <a:srgbClr val="F58466"/>
                </a:solidFill>
                <a:latin typeface="Arial"/>
                <a:cs typeface="Arial"/>
              </a:rPr>
              <a:t>t</a:t>
            </a:r>
            <a:r>
              <a:rPr sz="3600" b="1" spc="-165" dirty="0">
                <a:solidFill>
                  <a:srgbClr val="F58466"/>
                </a:solidFill>
                <a:latin typeface="Arial"/>
                <a:cs typeface="Arial"/>
              </a:rPr>
              <a:t>i</a:t>
            </a:r>
            <a:r>
              <a:rPr sz="3600" b="1" spc="-160" dirty="0">
                <a:solidFill>
                  <a:srgbClr val="F58466"/>
                </a:solidFill>
                <a:latin typeface="Arial"/>
                <a:cs typeface="Arial"/>
              </a:rPr>
              <a:t>o</a:t>
            </a:r>
            <a:r>
              <a:rPr sz="3600" b="1" dirty="0">
                <a:solidFill>
                  <a:srgbClr val="F58466"/>
                </a:solidFill>
                <a:latin typeface="Arial"/>
                <a:cs typeface="Arial"/>
              </a:rPr>
              <a:t>n</a:t>
            </a:r>
            <a:r>
              <a:rPr sz="3600" b="1" spc="-195" dirty="0">
                <a:solidFill>
                  <a:srgbClr val="F58466"/>
                </a:solidFill>
                <a:latin typeface="Arial"/>
                <a:cs typeface="Arial"/>
              </a:rPr>
              <a:t> </a:t>
            </a:r>
            <a:r>
              <a:rPr sz="3600" b="1" spc="-135" dirty="0">
                <a:solidFill>
                  <a:srgbClr val="F58466"/>
                </a:solidFill>
                <a:latin typeface="Arial"/>
                <a:cs typeface="Arial"/>
              </a:rPr>
              <a:t>Exam</a:t>
            </a:r>
            <a:r>
              <a:rPr sz="3600" b="1" spc="-145" dirty="0">
                <a:solidFill>
                  <a:srgbClr val="F58466"/>
                </a:solidFill>
                <a:latin typeface="Arial"/>
                <a:cs typeface="Arial"/>
              </a:rPr>
              <a:t>p</a:t>
            </a:r>
            <a:r>
              <a:rPr sz="3600" b="1" spc="-140" dirty="0">
                <a:solidFill>
                  <a:srgbClr val="F58466"/>
                </a:solidFill>
                <a:latin typeface="Arial"/>
                <a:cs typeface="Arial"/>
              </a:rPr>
              <a:t>l</a:t>
            </a:r>
            <a:r>
              <a:rPr sz="3600" b="1" spc="-135" dirty="0">
                <a:solidFill>
                  <a:srgbClr val="F58466"/>
                </a:solidFill>
                <a:latin typeface="Arial"/>
                <a:cs typeface="Arial"/>
              </a:rPr>
              <a:t>es</a:t>
            </a:r>
            <a:endParaRPr sz="3600">
              <a:latin typeface="Arial"/>
              <a:cs typeface="Arial"/>
            </a:endParaRPr>
          </a:p>
        </p:txBody>
      </p:sp>
      <p:grpSp>
        <p:nvGrpSpPr>
          <p:cNvPr id="11" name="object 11"/>
          <p:cNvGrpSpPr/>
          <p:nvPr/>
        </p:nvGrpSpPr>
        <p:grpSpPr>
          <a:xfrm>
            <a:off x="2787396" y="1431036"/>
            <a:ext cx="2510155" cy="3343910"/>
            <a:chOff x="2787396" y="1431036"/>
            <a:chExt cx="2510155" cy="3343910"/>
          </a:xfrm>
        </p:grpSpPr>
        <p:pic>
          <p:nvPicPr>
            <p:cNvPr id="12" name="object 12"/>
            <p:cNvPicPr/>
            <p:nvPr/>
          </p:nvPicPr>
          <p:blipFill>
            <a:blip r:embed="rId4" cstate="print"/>
            <a:stretch>
              <a:fillRect/>
            </a:stretch>
          </p:blipFill>
          <p:spPr>
            <a:xfrm>
              <a:off x="2852928" y="1431036"/>
              <a:ext cx="1345691" cy="1914143"/>
            </a:xfrm>
            <a:prstGeom prst="rect">
              <a:avLst/>
            </a:prstGeom>
          </p:spPr>
        </p:pic>
        <p:pic>
          <p:nvPicPr>
            <p:cNvPr id="13" name="object 13"/>
            <p:cNvPicPr/>
            <p:nvPr/>
          </p:nvPicPr>
          <p:blipFill>
            <a:blip r:embed="rId5" cstate="print"/>
            <a:stretch>
              <a:fillRect/>
            </a:stretch>
          </p:blipFill>
          <p:spPr>
            <a:xfrm>
              <a:off x="2787396" y="3377184"/>
              <a:ext cx="2510027" cy="1397495"/>
            </a:xfrm>
            <a:prstGeom prst="rect">
              <a:avLst/>
            </a:prstGeom>
          </p:spPr>
        </p:pic>
      </p:grpSp>
      <p:sp>
        <p:nvSpPr>
          <p:cNvPr id="14" name="object 14"/>
          <p:cNvSpPr txBox="1"/>
          <p:nvPr/>
        </p:nvSpPr>
        <p:spPr>
          <a:xfrm>
            <a:off x="5868449" y="1514909"/>
            <a:ext cx="5163185" cy="2472055"/>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2000" b="0" i="0" u="none" strike="noStrike" kern="1200" cap="none" spc="0" normalizeH="0" baseline="0" noProof="0" dirty="0">
                <a:ln>
                  <a:noFill/>
                </a:ln>
                <a:solidFill>
                  <a:srgbClr val="444A53"/>
                </a:solidFill>
                <a:effectLst/>
                <a:uLnTx/>
                <a:uFillTx/>
                <a:latin typeface="Arial"/>
                <a:ea typeface="+mn-ea"/>
                <a:cs typeface="Arial"/>
              </a:rPr>
              <a:t>University</a:t>
            </a:r>
            <a:r>
              <a:rPr kumimoji="0" sz="2000" b="0" i="0" u="none" strike="noStrike" kern="1200" cap="none" spc="-65"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of</a:t>
            </a:r>
            <a:r>
              <a:rPr kumimoji="0" sz="2000" b="0" i="0" u="none" strike="noStrike" kern="1200" cap="none" spc="-65" normalizeH="0" baseline="0" noProof="0" dirty="0">
                <a:ln>
                  <a:noFill/>
                </a:ln>
                <a:solidFill>
                  <a:srgbClr val="444A53"/>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Massachusetts</a:t>
            </a:r>
            <a:r>
              <a:rPr kumimoji="0" sz="2000" b="0" i="0" u="none" strike="noStrike" kern="1200" cap="none" spc="-110"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Medical</a:t>
            </a:r>
            <a:r>
              <a:rPr kumimoji="0" sz="2000" b="0" i="0" u="none" strike="noStrike" kern="1200" cap="none" spc="-60"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School</a:t>
            </a:r>
            <a:r>
              <a:rPr kumimoji="0" sz="2000" b="0" i="0" u="none" strike="noStrike" kern="1200" cap="none" spc="-55"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 </a:t>
            </a:r>
            <a:r>
              <a:rPr kumimoji="0" sz="2000" b="0" i="0" u="none" strike="noStrike" kern="1200" cap="none" spc="-54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0000FF"/>
                  </a:solidFill>
                </a:uFill>
                <a:latin typeface="Arial"/>
                <a:ea typeface="+mn-ea"/>
                <a:cs typeface="Arial"/>
                <a:hlinkClick r:id="rId6"/>
              </a:rPr>
              <a:t>Baystate:</a:t>
            </a:r>
            <a:r>
              <a:rPr kumimoji="0" sz="2000" b="0" i="0" u="none" strike="noStrike" kern="1200" cap="none" spc="-5" normalizeH="0" baseline="0" noProof="0" dirty="0">
                <a:ln>
                  <a:noFill/>
                </a:ln>
                <a:solidFill>
                  <a:srgbClr val="0000FF"/>
                </a:solidFill>
                <a:effectLst/>
                <a:uLnTx/>
                <a:uFillTx/>
                <a:latin typeface="Arial"/>
                <a:ea typeface="+mn-ea"/>
                <a:cs typeface="Arial"/>
                <a:hlinkClick r:id="rId6"/>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6"/>
              </a:rPr>
              <a:t>Covid </a:t>
            </a:r>
            <a:r>
              <a:rPr kumimoji="0" sz="20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6"/>
              </a:rPr>
              <a:t>Vaccine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6"/>
              </a:rPr>
              <a:t>Info for </a:t>
            </a:r>
            <a:r>
              <a:rPr kumimoji="0" sz="2000" b="0" i="0" u="none" strike="noStrike" kern="1200" cap="none" spc="0" normalizeH="0" baseline="0" noProof="0" dirty="0">
                <a:ln>
                  <a:noFill/>
                </a:ln>
                <a:solidFill>
                  <a:srgbClr val="0000FF"/>
                </a:solidFill>
                <a:effectLst/>
                <a:uLnTx/>
                <a:uFillTx/>
                <a:latin typeface="Arial"/>
                <a:ea typeface="+mn-ea"/>
                <a:cs typeface="Arial"/>
                <a:hlinkClick r:id="rId6"/>
              </a:rPr>
              <a:t> </a:t>
            </a:r>
            <a:r>
              <a:rPr kumimoji="0" sz="2000" b="0" i="0" u="sng" strike="noStrike" kern="1200" cap="none" spc="-10" normalizeH="0" baseline="0" noProof="0" dirty="0">
                <a:ln>
                  <a:noFill/>
                </a:ln>
                <a:solidFill>
                  <a:srgbClr val="0000FF"/>
                </a:solidFill>
                <a:effectLst/>
                <a:uLnTx/>
                <a:uFill>
                  <a:solidFill>
                    <a:srgbClr val="6B93FB"/>
                  </a:solidFill>
                </a:uFill>
                <a:latin typeface="Arial"/>
                <a:ea typeface="+mn-ea"/>
                <a:cs typeface="Arial"/>
                <a:hlinkClick r:id="rId6"/>
              </a:rPr>
              <a:t>Pregnant/Breastfeeding</a:t>
            </a:r>
            <a:r>
              <a:rPr kumimoji="0" sz="2000" b="0" i="0" u="sng" strike="noStrike" kern="1200" cap="none" spc="-105" normalizeH="0" baseline="0" noProof="0" dirty="0">
                <a:ln>
                  <a:noFill/>
                </a:ln>
                <a:solidFill>
                  <a:srgbClr val="0000FF"/>
                </a:solidFill>
                <a:effectLst/>
                <a:uLnTx/>
                <a:uFill>
                  <a:solidFill>
                    <a:srgbClr val="6B93FB"/>
                  </a:solidFill>
                </a:uFill>
                <a:latin typeface="Arial"/>
                <a:ea typeface="+mn-ea"/>
                <a:cs typeface="Arial"/>
                <a:hlinkClick r:id="rId6"/>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6"/>
              </a:rPr>
              <a:t>Patients</a:t>
            </a:r>
            <a:r>
              <a:rPr kumimoji="0" sz="2000" b="0" i="0" u="sng" strike="noStrike" kern="1200" cap="none" spc="-45" normalizeH="0" baseline="0" noProof="0" dirty="0">
                <a:ln>
                  <a:noFill/>
                </a:ln>
                <a:solidFill>
                  <a:srgbClr val="0000FF"/>
                </a:solidFill>
                <a:effectLst/>
                <a:uLnTx/>
                <a:uFill>
                  <a:solidFill>
                    <a:srgbClr val="6B93FB"/>
                  </a:solidFill>
                </a:uFill>
                <a:latin typeface="Arial"/>
                <a:ea typeface="+mn-ea"/>
                <a:cs typeface="Arial"/>
                <a:hlinkClick r:id="rId6"/>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6"/>
              </a:rPr>
              <a:t>English</a:t>
            </a:r>
            <a:r>
              <a:rPr kumimoji="0" sz="2000" b="0" i="0" u="none" strike="noStrike" kern="1200" cap="none" spc="0" normalizeH="0" baseline="0" noProof="0" dirty="0">
                <a:ln>
                  <a:noFill/>
                </a:ln>
                <a:solidFill>
                  <a:srgbClr val="444A53"/>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21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20" normalizeH="0" baseline="0" noProof="0" dirty="0">
                <a:ln>
                  <a:noFill/>
                </a:ln>
                <a:solidFill>
                  <a:srgbClr val="444A53"/>
                </a:solidFill>
                <a:effectLst/>
                <a:uLnTx/>
                <a:uFillTx/>
                <a:latin typeface="Arial"/>
                <a:ea typeface="+mn-ea"/>
                <a:cs typeface="Arial"/>
              </a:rPr>
              <a:t>Available</a:t>
            </a:r>
            <a:r>
              <a:rPr kumimoji="0" sz="2000" b="0" i="0" u="none" strike="noStrike" kern="1200" cap="none" spc="-35" normalizeH="0" baseline="0" noProof="0" dirty="0">
                <a:ln>
                  <a:noFill/>
                </a:ln>
                <a:solidFill>
                  <a:srgbClr val="444A53"/>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in:</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798195" lvl="0" indent="69850" algn="l" defTabSz="914400" rtl="0" eaLnBrk="1" fontAlgn="auto" latinLnBrk="0" hangingPunct="1">
              <a:lnSpc>
                <a:spcPct val="100000"/>
              </a:lnSpc>
              <a:spcBef>
                <a:spcPts val="5"/>
              </a:spcBef>
              <a:spcAft>
                <a:spcPts val="0"/>
              </a:spcAft>
              <a:buClrTx/>
              <a:buSzTx/>
              <a:buFontTx/>
              <a:buNone/>
              <a:tabLst/>
              <a:defRPr/>
            </a:pP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7"/>
              </a:rPr>
              <a:t>S</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7"/>
              </a:rPr>
              <a:t>panish</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6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8"/>
              </a:rPr>
              <a:t>N</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8"/>
              </a:rPr>
              <a:t>epa</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8"/>
              </a:rPr>
              <a:t>li</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45"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9"/>
              </a:rPr>
              <a:t>P</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9"/>
              </a:rPr>
              <a:t>or</a:t>
            </a:r>
            <a:r>
              <a:rPr kumimoji="0" sz="20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9"/>
              </a:rPr>
              <a:t>t</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9"/>
              </a:rPr>
              <a:t>ugue</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9"/>
              </a:rPr>
              <a:t>s</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9"/>
              </a:rPr>
              <a:t>e</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31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0"/>
              </a:rPr>
              <a:t>A</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0"/>
              </a:rPr>
              <a:t>rabic</a:t>
            </a:r>
            <a:r>
              <a:rPr kumimoji="0" sz="2000" b="0" i="0" u="none" strike="noStrike" kern="1200" cap="none" spc="0" normalizeH="0" baseline="0" noProof="0" dirty="0">
                <a:ln>
                  <a:noFill/>
                </a:ln>
                <a:solidFill>
                  <a:srgbClr val="444A53"/>
                </a:solidFill>
                <a:effectLst/>
                <a:uLnTx/>
                <a:uFillTx/>
                <a:latin typeface="Arial"/>
                <a:ea typeface="+mn-ea"/>
                <a:cs typeface="Arial"/>
              </a:rPr>
              <a:t>,  </a:t>
            </a:r>
            <a:r>
              <a:rPr kumimoji="0" sz="20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11"/>
              </a:rPr>
              <a:t>Turkish</a:t>
            </a:r>
            <a:r>
              <a:rPr kumimoji="0" sz="2000" b="0" i="0" u="none" strike="noStrike" kern="1200" cap="none" spc="-20" normalizeH="0" baseline="0" noProof="0" dirty="0">
                <a:ln>
                  <a:noFill/>
                </a:ln>
                <a:solidFill>
                  <a:srgbClr val="444A53"/>
                </a:solidFill>
                <a:effectLst/>
                <a:uLnTx/>
                <a:uFillTx/>
                <a:latin typeface="Arial"/>
                <a:ea typeface="+mn-ea"/>
                <a:cs typeface="Arial"/>
              </a:rPr>
              <a:t>,</a:t>
            </a:r>
            <a:r>
              <a:rPr kumimoji="0" sz="2000" b="0" i="0" u="none" strike="noStrike" kern="1200" cap="none" spc="-5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2"/>
              </a:rPr>
              <a:t>Somali</a:t>
            </a:r>
            <a:r>
              <a:rPr kumimoji="0" sz="2000" b="0" i="0" u="none" strike="noStrike" kern="1200" cap="none" spc="-5" normalizeH="0" baseline="0" noProof="0" dirty="0">
                <a:ln>
                  <a:noFill/>
                </a:ln>
                <a:solidFill>
                  <a:srgbClr val="444A53"/>
                </a:solidFill>
                <a:effectLst/>
                <a:uLnTx/>
                <a:uFillTx/>
                <a:latin typeface="Arial"/>
                <a:ea typeface="+mn-ea"/>
                <a:cs typeface="Arial"/>
              </a:rPr>
              <a:t>,</a:t>
            </a:r>
            <a:r>
              <a:rPr kumimoji="0" sz="2000" b="0" i="0" u="none" strike="noStrike" kern="1200" cap="none" spc="-45" normalizeH="0" baseline="0" noProof="0" dirty="0">
                <a:ln>
                  <a:noFill/>
                </a:ln>
                <a:solidFill>
                  <a:srgbClr val="444A53"/>
                </a:solidFill>
                <a:effectLst/>
                <a:uLnTx/>
                <a:uFillTx/>
                <a:latin typeface="Arial"/>
                <a:ea typeface="+mn-ea"/>
                <a:cs typeface="Arial"/>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3"/>
              </a:rPr>
              <a:t>Chinese</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35" normalizeH="0" baseline="0" noProof="0" dirty="0">
                <a:ln>
                  <a:noFill/>
                </a:ln>
                <a:solidFill>
                  <a:srgbClr val="444A53"/>
                </a:solidFill>
                <a:effectLst/>
                <a:uLnTx/>
                <a:uFillTx/>
                <a:latin typeface="Arial"/>
                <a:ea typeface="+mn-ea"/>
                <a:cs typeface="Arial"/>
              </a:rPr>
              <a:t> </a:t>
            </a:r>
            <a:r>
              <a:rPr kumimoji="0" sz="2000" b="0" i="0" u="sng" strike="noStrike" kern="1200" cap="none" spc="-10" normalizeH="0" baseline="0" noProof="0" dirty="0">
                <a:ln>
                  <a:noFill/>
                </a:ln>
                <a:solidFill>
                  <a:srgbClr val="0000FF"/>
                </a:solidFill>
                <a:effectLst/>
                <a:uLnTx/>
                <a:uFill>
                  <a:solidFill>
                    <a:srgbClr val="6B93FB"/>
                  </a:solidFill>
                </a:uFill>
                <a:latin typeface="Arial"/>
                <a:ea typeface="+mn-ea"/>
                <a:cs typeface="Arial"/>
                <a:hlinkClick r:id="rId14"/>
              </a:rPr>
              <a:t>Vietnamese</a:t>
            </a:r>
            <a:r>
              <a:rPr kumimoji="0" sz="2000" b="0" i="0" u="none" strike="noStrike" kern="1200" cap="none" spc="-10" normalizeH="0" baseline="0" noProof="0" dirty="0">
                <a:ln>
                  <a:noFill/>
                </a:ln>
                <a:solidFill>
                  <a:srgbClr val="444A53"/>
                </a:solidFill>
                <a:effectLst/>
                <a:uLnTx/>
                <a:uFillTx/>
                <a:latin typeface="Arial"/>
                <a:ea typeface="+mn-ea"/>
                <a:cs typeface="Arial"/>
              </a:rPr>
              <a:t>, </a:t>
            </a:r>
            <a:r>
              <a:rPr kumimoji="0" sz="2000" b="0" i="0" u="none" strike="noStrike" kern="1200" cap="none" spc="-540" normalizeH="0" baseline="0" noProof="0" dirty="0">
                <a:ln>
                  <a:noFill/>
                </a:ln>
                <a:solidFill>
                  <a:srgbClr val="444A53"/>
                </a:solidFill>
                <a:effectLst/>
                <a:uLnTx/>
                <a:uFillTx/>
                <a:latin typeface="Arial"/>
                <a:ea typeface="+mn-ea"/>
                <a:cs typeface="Arial"/>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5"/>
              </a:rPr>
              <a:t>Russian</a:t>
            </a:r>
            <a:r>
              <a:rPr kumimoji="0" sz="2000" b="0" i="0" u="sng" strike="noStrike" kern="1200" cap="none" spc="-75" normalizeH="0" baseline="0" noProof="0" dirty="0">
                <a:ln>
                  <a:noFill/>
                </a:ln>
                <a:solidFill>
                  <a:srgbClr val="444A53"/>
                </a:solidFill>
                <a:effectLst/>
                <a:uLnTx/>
                <a:uFill>
                  <a:solidFill>
                    <a:srgbClr val="6B93FB"/>
                  </a:solidFill>
                </a:uFill>
                <a:latin typeface="Arial"/>
                <a:ea typeface="+mn-ea"/>
                <a:cs typeface="Arial"/>
                <a:hlinkClick r:id="rId15"/>
              </a:rPr>
              <a:t> </a:t>
            </a:r>
            <a:r>
              <a:rPr kumimoji="0" sz="2000" b="0" i="0" u="none" strike="noStrike" kern="1200" cap="none" spc="0" normalizeH="0" baseline="0" noProof="0" dirty="0">
                <a:ln>
                  <a:noFill/>
                </a:ln>
                <a:solidFill>
                  <a:srgbClr val="444A53"/>
                </a:solidFill>
                <a:effectLst/>
                <a:uLnTx/>
                <a:uFillTx/>
                <a:latin typeface="Arial"/>
                <a:ea typeface="+mn-ea"/>
                <a:cs typeface="Arial"/>
              </a:rPr>
              <a:t>(3.17.21)</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5868447" y="4352208"/>
            <a:ext cx="5261610" cy="6356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5" normalizeH="0" baseline="0" noProof="0" dirty="0">
                <a:ln>
                  <a:noFill/>
                </a:ln>
                <a:solidFill>
                  <a:srgbClr val="444A53"/>
                </a:solidFill>
                <a:effectLst/>
                <a:uLnTx/>
                <a:uFillTx/>
                <a:latin typeface="Arial"/>
                <a:ea typeface="+mn-ea"/>
                <a:cs typeface="Arial"/>
              </a:rPr>
              <a:t>SMFM Patient </a:t>
            </a:r>
            <a:r>
              <a:rPr kumimoji="0" sz="2000" b="1" i="0" u="none" strike="noStrike" kern="1200" cap="none" spc="0" normalizeH="0" baseline="0" noProof="0" dirty="0">
                <a:ln>
                  <a:noFill/>
                </a:ln>
                <a:solidFill>
                  <a:srgbClr val="444A53"/>
                </a:solidFill>
                <a:effectLst/>
                <a:uLnTx/>
                <a:uFillTx/>
                <a:latin typeface="Arial"/>
                <a:ea typeface="+mn-ea"/>
                <a:cs typeface="Arial"/>
              </a:rPr>
              <a:t>Education </a:t>
            </a:r>
            <a:r>
              <a:rPr kumimoji="0" sz="2000" b="1" i="0" u="none" strike="noStrike" kern="1200" cap="none" spc="-10" normalizeH="0" baseline="0" noProof="0" dirty="0">
                <a:ln>
                  <a:noFill/>
                </a:ln>
                <a:solidFill>
                  <a:srgbClr val="444A53"/>
                </a:solidFill>
                <a:effectLst/>
                <a:uLnTx/>
                <a:uFillTx/>
                <a:latin typeface="Arial"/>
                <a:ea typeface="+mn-ea"/>
                <a:cs typeface="Arial"/>
              </a:rPr>
              <a:t>(English/Spanish)</a:t>
            </a:r>
            <a:r>
              <a:rPr kumimoji="0" sz="2000" b="0" i="0" u="none" strike="noStrike" kern="1200" cap="none" spc="-10" normalizeH="0" baseline="0" noProof="0" dirty="0">
                <a:ln>
                  <a:noFill/>
                </a:ln>
                <a:solidFill>
                  <a:srgbClr val="444A53"/>
                </a:solidFill>
                <a:effectLst/>
                <a:uLnTx/>
                <a:uFillTx/>
                <a:latin typeface="Arial"/>
                <a:ea typeface="+mn-ea"/>
                <a:cs typeface="Arial"/>
              </a:rPr>
              <a:t>: </a:t>
            </a:r>
            <a:r>
              <a:rPr kumimoji="0" sz="2000" b="0" i="0" u="none" strike="noStrike" kern="1200" cap="none" spc="-545" normalizeH="0" baseline="0" noProof="0" dirty="0">
                <a:ln>
                  <a:noFill/>
                </a:ln>
                <a:solidFill>
                  <a:srgbClr val="444A53"/>
                </a:solidFill>
                <a:effectLst/>
                <a:uLnTx/>
                <a:uFillTx/>
                <a:latin typeface="Arial"/>
                <a:ea typeface="+mn-ea"/>
                <a:cs typeface="Arial"/>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6"/>
              </a:rPr>
              <a:t>COVID-19</a:t>
            </a:r>
            <a:r>
              <a:rPr kumimoji="0" sz="2000" b="0" i="0" u="sng" strike="noStrike" kern="1200" cap="none" spc="-65" normalizeH="0" baseline="0" noProof="0" dirty="0">
                <a:ln>
                  <a:noFill/>
                </a:ln>
                <a:solidFill>
                  <a:srgbClr val="0000FF"/>
                </a:solidFill>
                <a:effectLst/>
                <a:uLnTx/>
                <a:uFill>
                  <a:solidFill>
                    <a:srgbClr val="6B93FB"/>
                  </a:solidFill>
                </a:uFill>
                <a:latin typeface="Arial"/>
                <a:ea typeface="+mn-ea"/>
                <a:cs typeface="Arial"/>
                <a:hlinkClick r:id="rId16"/>
              </a:rPr>
              <a:t> </a:t>
            </a:r>
            <a:r>
              <a:rPr kumimoji="0" sz="20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16"/>
              </a:rPr>
              <a:t>Vaccines</a:t>
            </a:r>
            <a:r>
              <a:rPr kumimoji="0" sz="2000" b="0" i="0" u="sng" strike="noStrike" kern="1200" cap="none" spc="-60" normalizeH="0" baseline="0" noProof="0" dirty="0">
                <a:ln>
                  <a:noFill/>
                </a:ln>
                <a:solidFill>
                  <a:srgbClr val="0000FF"/>
                </a:solidFill>
                <a:effectLst/>
                <a:uLnTx/>
                <a:uFill>
                  <a:solidFill>
                    <a:srgbClr val="6B93FB"/>
                  </a:solidFill>
                </a:uFill>
                <a:latin typeface="Arial"/>
                <a:ea typeface="+mn-ea"/>
                <a:cs typeface="Arial"/>
                <a:hlinkClick r:id="rId16"/>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6"/>
              </a:rPr>
              <a:t>and</a:t>
            </a:r>
            <a:r>
              <a:rPr kumimoji="0" sz="2000" b="0" i="0" u="sng" strike="noStrike" kern="1200" cap="none" spc="-35" normalizeH="0" baseline="0" noProof="0" dirty="0">
                <a:ln>
                  <a:noFill/>
                </a:ln>
                <a:solidFill>
                  <a:srgbClr val="0000FF"/>
                </a:solidFill>
                <a:effectLst/>
                <a:uLnTx/>
                <a:uFill>
                  <a:solidFill>
                    <a:srgbClr val="6B93FB"/>
                  </a:solidFill>
                </a:uFill>
                <a:latin typeface="Arial"/>
                <a:ea typeface="+mn-ea"/>
                <a:cs typeface="Arial"/>
                <a:hlinkClick r:id="rId16"/>
              </a:rPr>
              <a:t> </a:t>
            </a:r>
            <a:r>
              <a:rPr kumimoji="0" sz="2000" b="0" i="0" u="sng" strike="noStrike" kern="1200" cap="none" spc="-30" normalizeH="0" baseline="0" noProof="0" dirty="0">
                <a:ln>
                  <a:noFill/>
                </a:ln>
                <a:solidFill>
                  <a:srgbClr val="0000FF"/>
                </a:solidFill>
                <a:effectLst/>
                <a:uLnTx/>
                <a:uFill>
                  <a:solidFill>
                    <a:srgbClr val="6B93FB"/>
                  </a:solidFill>
                </a:uFill>
                <a:latin typeface="Arial"/>
                <a:ea typeface="+mn-ea"/>
                <a:cs typeface="Arial"/>
                <a:hlinkClick r:id="rId16"/>
              </a:rPr>
              <a:t>Pregnancy</a:t>
            </a:r>
            <a:r>
              <a:rPr kumimoji="0" sz="2000" b="0" i="0" u="none" strike="noStrike" kern="1200" cap="none" spc="-30" normalizeH="0" baseline="0" noProof="0" dirty="0">
                <a:ln>
                  <a:noFill/>
                </a:ln>
                <a:solidFill>
                  <a:srgbClr val="444A53"/>
                </a:solidFill>
                <a:effectLst/>
                <a:uLnTx/>
                <a:uFillTx/>
                <a:latin typeface="Arial"/>
                <a:ea typeface="+mn-ea"/>
                <a:cs typeface="Arial"/>
              </a:rPr>
              <a:t>.</a:t>
            </a:r>
            <a:r>
              <a:rPr kumimoji="0" sz="2000" b="0" i="0" u="none" strike="noStrike" kern="1200" cap="none" spc="-120" normalizeH="0" baseline="0" noProof="0" dirty="0">
                <a:ln>
                  <a:noFill/>
                </a:ln>
                <a:solidFill>
                  <a:srgbClr val="444A53"/>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(3.4.21)</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5868272" y="5266357"/>
            <a:ext cx="5336540" cy="9404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2000" b="0" i="0" u="sng"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17"/>
              </a:rPr>
              <a:t>CDC:</a:t>
            </a:r>
            <a:r>
              <a:rPr kumimoji="0" sz="2000" b="0" i="0" u="none" strike="noStrike" kern="1200" cap="none" spc="-50" normalizeH="0" baseline="0" noProof="0" dirty="0">
                <a:ln>
                  <a:noFill/>
                </a:ln>
                <a:solidFill>
                  <a:srgbClr val="0000FF"/>
                </a:solidFill>
                <a:effectLst/>
                <a:uLnTx/>
                <a:uFillTx/>
                <a:latin typeface="Arial"/>
                <a:ea typeface="+mn-ea"/>
                <a:cs typeface="Arial"/>
                <a:hlinkClick r:id="rId17"/>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7"/>
              </a:rPr>
              <a:t>Information</a:t>
            </a:r>
            <a:r>
              <a:rPr kumimoji="0" sz="2000" b="0" i="0" u="sng" strike="noStrike" kern="1200" cap="none" spc="-95"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7"/>
              </a:rPr>
              <a:t>about</a:t>
            </a:r>
            <a:r>
              <a:rPr kumimoji="0" sz="2000" b="0" i="0" u="sng" strike="noStrike" kern="1200" cap="none" spc="-55"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7"/>
              </a:rPr>
              <a:t>COVID-19</a:t>
            </a:r>
            <a:r>
              <a:rPr kumimoji="0" sz="2000" b="0" i="0" u="sng" strike="noStrike" kern="1200" cap="none" spc="-80"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17"/>
              </a:rPr>
              <a:t>Vaccines</a:t>
            </a:r>
            <a:r>
              <a:rPr kumimoji="0" sz="2000" b="0" i="0" u="sng" strike="noStrike" kern="1200" cap="none" spc="-50"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7"/>
              </a:rPr>
              <a:t>for </a:t>
            </a:r>
            <a:r>
              <a:rPr kumimoji="0" sz="2000" b="0" i="0" u="none" strike="noStrike" kern="1200" cap="none" spc="-540" normalizeH="0" baseline="0" noProof="0" dirty="0">
                <a:ln>
                  <a:noFill/>
                </a:ln>
                <a:solidFill>
                  <a:srgbClr val="0000FF"/>
                </a:solidFill>
                <a:effectLst/>
                <a:uLnTx/>
                <a:uFillTx/>
                <a:latin typeface="Arial"/>
                <a:ea typeface="+mn-ea"/>
                <a:cs typeface="Arial"/>
                <a:hlinkClick r:id="rId17"/>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7"/>
              </a:rPr>
              <a:t>People who Are Pregnant or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7"/>
              </a:rPr>
              <a:t>Breastfeeding. </a:t>
            </a:r>
            <a:r>
              <a:rPr kumimoji="0" sz="2000" b="0" i="0" u="none" strike="noStrike" kern="1200" cap="none" spc="0" normalizeH="0" baseline="0" noProof="0" dirty="0">
                <a:ln>
                  <a:noFill/>
                </a:ln>
                <a:solidFill>
                  <a:srgbClr val="0000FF"/>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(3.18.21)</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772985" y="4828004"/>
            <a:ext cx="4292600" cy="151130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tab pos="545465" algn="l"/>
              </a:tabLst>
              <a:defRPr/>
            </a:pPr>
            <a:r>
              <a:rPr kumimoji="0" sz="1800" b="0" i="0" u="sng" strike="noStrike" kern="1200" cap="none" spc="-5" normalizeH="0" baseline="0" noProof="0" dirty="0">
                <a:ln>
                  <a:noFill/>
                </a:ln>
                <a:solidFill>
                  <a:srgbClr val="0000FF"/>
                </a:solidFill>
                <a:effectLst/>
                <a:uLnTx/>
                <a:uFill>
                  <a:solidFill>
                    <a:srgbClr val="0000FF"/>
                  </a:solidFill>
                </a:uFill>
                <a:latin typeface="Arial"/>
                <a:ea typeface="+mn-ea"/>
                <a:cs typeface="Arial"/>
                <a:hlinkClick r:id="rId18"/>
              </a:rPr>
              <a:t>CDC:</a:t>
            </a:r>
            <a:r>
              <a:rPr kumimoji="0" sz="1800" b="0" i="0" u="none" strike="noStrike" kern="1200" cap="none" spc="-5" normalizeH="0" baseline="0" noProof="0" dirty="0">
                <a:ln>
                  <a:noFill/>
                </a:ln>
                <a:solidFill>
                  <a:srgbClr val="0000FF"/>
                </a:solidFill>
                <a:effectLst/>
                <a:uLnTx/>
                <a:uFillTx/>
                <a:latin typeface="Arial"/>
                <a:ea typeface="+mn-ea"/>
                <a:cs typeface="Arial"/>
                <a:hlinkClick r:id="rId18"/>
              </a:rPr>
              <a:t> </a:t>
            </a:r>
            <a:r>
              <a:rPr kumimoji="0" sz="18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8"/>
              </a:rPr>
              <a:t>Safety of COVID-19 </a:t>
            </a:r>
            <a:r>
              <a:rPr kumimoji="0" sz="18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18"/>
              </a:rPr>
              <a:t>Vaccines. Video </a:t>
            </a:r>
            <a:r>
              <a:rPr kumimoji="0" sz="1800" b="0" i="0" u="none" strike="noStrike" kern="1200" cap="none" spc="-490" normalizeH="0" baseline="0" noProof="0" dirty="0">
                <a:ln>
                  <a:noFill/>
                </a:ln>
                <a:solidFill>
                  <a:srgbClr val="0000FF"/>
                </a:solidFill>
                <a:effectLst/>
                <a:uLnTx/>
                <a:uFillTx/>
                <a:latin typeface="Arial"/>
                <a:ea typeface="+mn-ea"/>
                <a:cs typeface="Arial"/>
                <a:hlinkClick r:id="rId18"/>
              </a:rPr>
              <a:t> </a:t>
            </a:r>
            <a:r>
              <a:rPr kumimoji="0" sz="18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8"/>
              </a:rPr>
              <a:t>link.	</a:t>
            </a:r>
            <a:r>
              <a:rPr kumimoji="0" sz="18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18"/>
              </a:rPr>
              <a:t>(Updated</a:t>
            </a:r>
            <a:r>
              <a:rPr kumimoji="0" sz="1800" b="0" i="0" u="sng" strike="noStrike" kern="1200" cap="none" spc="15" normalizeH="0" baseline="0" noProof="0" dirty="0">
                <a:ln>
                  <a:noFill/>
                </a:ln>
                <a:solidFill>
                  <a:srgbClr val="0000FF"/>
                </a:solidFill>
                <a:effectLst/>
                <a:uLnTx/>
                <a:uFill>
                  <a:solidFill>
                    <a:srgbClr val="6B93FB"/>
                  </a:solidFill>
                </a:uFill>
                <a:latin typeface="Arial"/>
                <a:ea typeface="+mn-ea"/>
                <a:cs typeface="Arial"/>
                <a:hlinkClick r:id="rId18"/>
              </a:rPr>
              <a:t> </a:t>
            </a:r>
            <a:r>
              <a:rPr kumimoji="0" sz="18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8"/>
              </a:rPr>
              <a:t>6.8.</a:t>
            </a:r>
            <a:r>
              <a:rPr kumimoji="0" sz="18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18"/>
              </a:rPr>
              <a:t> </a:t>
            </a:r>
            <a:r>
              <a:rPr kumimoji="0" sz="1800" b="0" i="0" u="sng" strike="noStrike" kern="1200" cap="none" spc="-25" normalizeH="0" baseline="0" noProof="0" dirty="0">
                <a:ln>
                  <a:noFill/>
                </a:ln>
                <a:solidFill>
                  <a:srgbClr val="0000FF"/>
                </a:solidFill>
                <a:effectLst/>
                <a:uLnTx/>
                <a:uFill>
                  <a:solidFill>
                    <a:srgbClr val="6B93FB"/>
                  </a:solidFill>
                </a:uFill>
                <a:latin typeface="Arial"/>
                <a:ea typeface="+mn-ea"/>
                <a:cs typeface="Arial"/>
                <a:hlinkClick r:id="rId18"/>
              </a:rPr>
              <a:t>2021)</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87960" marR="580390" lvl="0" indent="0" algn="l" defTabSz="914400" rtl="0" eaLnBrk="1" fontAlgn="auto" latinLnBrk="0" hangingPunct="1">
              <a:lnSpc>
                <a:spcPct val="100000"/>
              </a:lnSpc>
              <a:spcBef>
                <a:spcPts val="900"/>
              </a:spcBef>
              <a:spcAft>
                <a:spcPts val="0"/>
              </a:spcAft>
              <a:buClrTx/>
              <a:buSzTx/>
              <a:buFontTx/>
              <a:buNone/>
              <a:tabLst/>
              <a:defRPr/>
            </a:pPr>
            <a:r>
              <a:rPr kumimoji="0" sz="1800" b="1" i="0" u="none" strike="noStrike" kern="1200" cap="none" spc="-5" normalizeH="0" baseline="0" noProof="0" dirty="0">
                <a:ln>
                  <a:noFill/>
                </a:ln>
                <a:solidFill>
                  <a:srgbClr val="444A53"/>
                </a:solidFill>
                <a:effectLst/>
                <a:uLnTx/>
                <a:uFillTx/>
                <a:latin typeface="Arial"/>
                <a:ea typeface="+mn-ea"/>
                <a:cs typeface="Arial"/>
              </a:rPr>
              <a:t>Cook</a:t>
            </a:r>
            <a:r>
              <a:rPr kumimoji="0" sz="1800" b="1" i="0" u="none" strike="noStrike" kern="1200" cap="none" spc="-30" normalizeH="0" baseline="0" noProof="0" dirty="0">
                <a:ln>
                  <a:noFill/>
                </a:ln>
                <a:solidFill>
                  <a:srgbClr val="444A53"/>
                </a:solidFill>
                <a:effectLst/>
                <a:uLnTx/>
                <a:uFillTx/>
                <a:latin typeface="Arial"/>
                <a:ea typeface="+mn-ea"/>
                <a:cs typeface="Arial"/>
              </a:rPr>
              <a:t> </a:t>
            </a:r>
            <a:r>
              <a:rPr kumimoji="0" sz="1800" b="1" i="0" u="none" strike="noStrike" kern="1200" cap="none" spc="-5" normalizeH="0" baseline="0" noProof="0" dirty="0">
                <a:ln>
                  <a:noFill/>
                </a:ln>
                <a:solidFill>
                  <a:srgbClr val="444A53"/>
                </a:solidFill>
                <a:effectLst/>
                <a:uLnTx/>
                <a:uFillTx/>
                <a:latin typeface="Arial"/>
                <a:ea typeface="+mn-ea"/>
                <a:cs typeface="Arial"/>
              </a:rPr>
              <a:t>County</a:t>
            </a:r>
            <a:r>
              <a:rPr kumimoji="0" sz="1800" b="1" i="0" u="none" strike="noStrike" kern="1200" cap="none" spc="-55" normalizeH="0" baseline="0" noProof="0" dirty="0">
                <a:ln>
                  <a:noFill/>
                </a:ln>
                <a:solidFill>
                  <a:srgbClr val="444A53"/>
                </a:solidFill>
                <a:effectLst/>
                <a:uLnTx/>
                <a:uFillTx/>
                <a:latin typeface="Arial"/>
                <a:ea typeface="+mn-ea"/>
                <a:cs typeface="Arial"/>
              </a:rPr>
              <a:t> </a:t>
            </a:r>
            <a:r>
              <a:rPr kumimoji="0" sz="1800" b="1" i="0" u="none" strike="noStrike" kern="1200" cap="none" spc="-5" normalizeH="0" baseline="0" noProof="0" dirty="0">
                <a:ln>
                  <a:noFill/>
                </a:ln>
                <a:solidFill>
                  <a:srgbClr val="444A53"/>
                </a:solidFill>
                <a:effectLst/>
                <a:uLnTx/>
                <a:uFillTx/>
                <a:latin typeface="Arial"/>
                <a:ea typeface="+mn-ea"/>
                <a:cs typeface="Arial"/>
              </a:rPr>
              <a:t>Health:</a:t>
            </a:r>
            <a:r>
              <a:rPr kumimoji="0" sz="1800" b="1" i="0" u="none" strike="noStrike" kern="1200" cap="none" spc="-3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444A53"/>
                </a:solidFill>
                <a:effectLst/>
                <a:uLnTx/>
                <a:uFillTx/>
                <a:latin typeface="Arial"/>
                <a:ea typeface="+mn-ea"/>
                <a:cs typeface="Arial"/>
              </a:rPr>
              <a:t>Should</a:t>
            </a:r>
            <a:r>
              <a:rPr kumimoji="0" sz="1800" b="0" i="0" u="none" strike="noStrike" kern="1200" cap="none" spc="-10" normalizeH="0" baseline="0" noProof="0" dirty="0">
                <a:ln>
                  <a:noFill/>
                </a:ln>
                <a:solidFill>
                  <a:srgbClr val="444A53"/>
                </a:solidFill>
                <a:effectLst/>
                <a:uLnTx/>
                <a:uFillTx/>
                <a:latin typeface="Arial"/>
                <a:ea typeface="+mn-ea"/>
                <a:cs typeface="Arial"/>
              </a:rPr>
              <a:t> </a:t>
            </a:r>
            <a:r>
              <a:rPr kumimoji="0" sz="1800" b="0" i="0" u="none" strike="noStrike" kern="1200" cap="none" spc="0" normalizeH="0" baseline="0" noProof="0" dirty="0">
                <a:ln>
                  <a:noFill/>
                </a:ln>
                <a:solidFill>
                  <a:srgbClr val="444A53"/>
                </a:solidFill>
                <a:effectLst/>
                <a:uLnTx/>
                <a:uFillTx/>
                <a:latin typeface="Arial"/>
                <a:ea typeface="+mn-ea"/>
                <a:cs typeface="Arial"/>
              </a:rPr>
              <a:t>I </a:t>
            </a:r>
            <a:r>
              <a:rPr kumimoji="0" sz="1800" b="0" i="0" u="none" strike="noStrike" kern="1200" cap="none" spc="-20" normalizeH="0" baseline="0" noProof="0" dirty="0">
                <a:ln>
                  <a:noFill/>
                </a:ln>
                <a:solidFill>
                  <a:srgbClr val="444A53"/>
                </a:solidFill>
                <a:effectLst/>
                <a:uLnTx/>
                <a:uFillTx/>
                <a:latin typeface="Arial"/>
                <a:ea typeface="+mn-ea"/>
                <a:cs typeface="Arial"/>
              </a:rPr>
              <a:t>get </a:t>
            </a:r>
            <a:r>
              <a:rPr kumimoji="0" sz="1800" b="0" i="0" u="none" strike="noStrike" kern="1200" cap="none" spc="-484" normalizeH="0" baseline="0" noProof="0" dirty="0">
                <a:ln>
                  <a:noFill/>
                </a:ln>
                <a:solidFill>
                  <a:srgbClr val="444A53"/>
                </a:solidFill>
                <a:effectLst/>
                <a:uLnTx/>
                <a:uFillTx/>
                <a:latin typeface="Arial"/>
                <a:ea typeface="+mn-ea"/>
                <a:cs typeface="Arial"/>
              </a:rPr>
              <a:t> </a:t>
            </a:r>
            <a:r>
              <a:rPr kumimoji="0" sz="1800" b="0" i="0" u="none" strike="noStrike" kern="1200" cap="none" spc="-5" normalizeH="0" baseline="0" noProof="0" dirty="0">
                <a:ln>
                  <a:noFill/>
                </a:ln>
                <a:solidFill>
                  <a:srgbClr val="444A53"/>
                </a:solidFill>
                <a:effectLst/>
                <a:uLnTx/>
                <a:uFillTx/>
                <a:latin typeface="Arial"/>
                <a:ea typeface="+mn-ea"/>
                <a:cs typeface="Arial"/>
              </a:rPr>
              <a:t>the</a:t>
            </a:r>
            <a:r>
              <a:rPr kumimoji="0" sz="1800" b="0" i="0" u="none" strike="noStrike" kern="1200" cap="none" spc="-30" normalizeH="0" baseline="0" noProof="0" dirty="0">
                <a:ln>
                  <a:noFill/>
                </a:ln>
                <a:solidFill>
                  <a:srgbClr val="444A53"/>
                </a:solidFill>
                <a:effectLst/>
                <a:uLnTx/>
                <a:uFillTx/>
                <a:latin typeface="Arial"/>
                <a:ea typeface="+mn-ea"/>
                <a:cs typeface="Arial"/>
              </a:rPr>
              <a:t> </a:t>
            </a:r>
            <a:r>
              <a:rPr kumimoji="0" sz="1800" b="0" i="0" u="none" strike="noStrike" kern="1200" cap="none" spc="-5" normalizeH="0" baseline="0" noProof="0" dirty="0">
                <a:ln>
                  <a:noFill/>
                </a:ln>
                <a:solidFill>
                  <a:srgbClr val="444A53"/>
                </a:solidFill>
                <a:effectLst/>
                <a:uLnTx/>
                <a:uFillTx/>
                <a:latin typeface="Arial"/>
                <a:ea typeface="+mn-ea"/>
                <a:cs typeface="Arial"/>
              </a:rPr>
              <a:t>COVID-19</a:t>
            </a:r>
            <a:r>
              <a:rPr kumimoji="0" sz="1800" b="0" i="0" u="none" strike="noStrike" kern="1200" cap="none" spc="-5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444A53"/>
                </a:solidFill>
                <a:effectLst/>
                <a:uLnTx/>
                <a:uFillTx/>
                <a:latin typeface="Arial"/>
                <a:ea typeface="+mn-ea"/>
                <a:cs typeface="Arial"/>
              </a:rPr>
              <a:t>vaccine?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8796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20" normalizeH="0" baseline="0" noProof="0" dirty="0">
                <a:ln>
                  <a:noFill/>
                </a:ln>
                <a:solidFill>
                  <a:srgbClr val="444A53"/>
                </a:solidFill>
                <a:effectLst/>
                <a:uLnTx/>
                <a:uFillTx/>
                <a:latin typeface="Arial"/>
                <a:ea typeface="+mn-ea"/>
                <a:cs typeface="Arial"/>
              </a:rPr>
              <a:t>Flyer</a:t>
            </a:r>
            <a:r>
              <a:rPr kumimoji="0" sz="1800" b="0" i="0" u="none" strike="noStrike" kern="1200" cap="none" spc="4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0000FF"/>
                </a:solidFill>
                <a:effectLst/>
                <a:uLnTx/>
                <a:uFillTx/>
                <a:latin typeface="Arial"/>
                <a:ea typeface="+mn-ea"/>
                <a:cs typeface="Arial"/>
                <a:hlinkClick r:id="rId19"/>
              </a:rPr>
              <a:t>English</a:t>
            </a:r>
            <a:r>
              <a:rPr kumimoji="0" sz="1800" b="0" i="0" u="none" strike="noStrike" kern="1200" cap="none" spc="30" normalizeH="0" baseline="0" noProof="0" dirty="0">
                <a:ln>
                  <a:noFill/>
                </a:ln>
                <a:solidFill>
                  <a:srgbClr val="0000FF"/>
                </a:solidFill>
                <a:effectLst/>
                <a:uLnTx/>
                <a:uFillTx/>
                <a:latin typeface="Arial"/>
                <a:ea typeface="+mn-ea"/>
                <a:cs typeface="Arial"/>
                <a:hlinkClick r:id="rId19"/>
              </a:rPr>
              <a:t> </a:t>
            </a:r>
            <a:r>
              <a:rPr kumimoji="0" sz="1800" b="0" i="0" u="none" strike="noStrike" kern="1200" cap="none" spc="-15" normalizeH="0" baseline="0" noProof="0" dirty="0">
                <a:ln>
                  <a:noFill/>
                </a:ln>
                <a:solidFill>
                  <a:srgbClr val="444A53"/>
                </a:solidFill>
                <a:effectLst/>
                <a:uLnTx/>
                <a:uFillTx/>
                <a:latin typeface="Arial"/>
                <a:ea typeface="+mn-ea"/>
                <a:cs typeface="Arial"/>
              </a:rPr>
              <a:t>and</a:t>
            </a:r>
            <a:r>
              <a:rPr kumimoji="0" sz="1800" b="0" i="0" u="none" strike="noStrike" kern="1200" cap="none" spc="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0000FF"/>
                </a:solidFill>
                <a:effectLst/>
                <a:uLnTx/>
                <a:uFillTx/>
                <a:latin typeface="Arial"/>
                <a:ea typeface="+mn-ea"/>
                <a:cs typeface="Arial"/>
                <a:hlinkClick r:id="rId20"/>
              </a:rPr>
              <a:t>Spanish</a:t>
            </a:r>
            <a:r>
              <a:rPr kumimoji="0" sz="1800" b="0" i="0" u="none" strike="noStrike" kern="1200" cap="none" spc="25" normalizeH="0" baseline="0" noProof="0" dirty="0">
                <a:ln>
                  <a:noFill/>
                </a:ln>
                <a:solidFill>
                  <a:srgbClr val="0000FF"/>
                </a:solidFill>
                <a:effectLst/>
                <a:uLnTx/>
                <a:uFillTx/>
                <a:latin typeface="Arial"/>
                <a:ea typeface="+mn-ea"/>
                <a:cs typeface="Arial"/>
                <a:hlinkClick r:id="rId20"/>
              </a:rPr>
              <a:t> </a:t>
            </a:r>
            <a:r>
              <a:rPr kumimoji="0" sz="1800" b="0" i="0" u="none" strike="noStrike" kern="1200" cap="none" spc="-45" normalizeH="0" baseline="0" noProof="0" dirty="0">
                <a:ln>
                  <a:noFill/>
                </a:ln>
                <a:solidFill>
                  <a:srgbClr val="444A53"/>
                </a:solidFill>
                <a:effectLst/>
                <a:uLnTx/>
                <a:uFillTx/>
                <a:latin typeface="Arial"/>
                <a:ea typeface="+mn-ea"/>
                <a:cs typeface="Arial"/>
              </a:rPr>
              <a:t>(6.11.21)</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pic>
        <p:nvPicPr>
          <p:cNvPr id="18" name="object 18"/>
          <p:cNvPicPr/>
          <p:nvPr/>
        </p:nvPicPr>
        <p:blipFill>
          <a:blip r:embed="rId21" cstate="print"/>
          <a:stretch>
            <a:fillRect/>
          </a:stretch>
        </p:blipFill>
        <p:spPr>
          <a:xfrm>
            <a:off x="594359" y="1548383"/>
            <a:ext cx="2075687" cy="2781299"/>
          </a:xfrm>
          <a:prstGeom prst="rect">
            <a:avLst/>
          </a:prstGeom>
        </p:spPr>
      </p:pic>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ADB3B8"/>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49</a:t>
            </a:fld>
            <a:endParaRPr kumimoji="0" sz="1200" b="0" i="0" u="none" strike="noStrike" kern="1200" cap="none" spc="-5" normalizeH="0" baseline="0" noProof="0" dirty="0">
              <a:ln>
                <a:noFill/>
              </a:ln>
              <a:solidFill>
                <a:srgbClr val="ADB3B8"/>
              </a:solidFill>
              <a:effectLst/>
              <a:uLnTx/>
              <a:uFillTx/>
              <a:latin typeface="Arial"/>
              <a:ea typeface="+mn-ea"/>
              <a:cs typeface="Arial"/>
            </a:endParaRPr>
          </a:p>
        </p:txBody>
      </p:sp>
    </p:spTree>
    <p:extLst>
      <p:ext uri="{BB962C8B-B14F-4D97-AF65-F5344CB8AC3E}">
        <p14:creationId xmlns:p14="http://schemas.microsoft.com/office/powerpoint/2010/main" val="443499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848" y="665987"/>
            <a:ext cx="2139950" cy="635635"/>
          </a:xfrm>
          <a:prstGeom prst="rect">
            <a:avLst/>
          </a:prstGeom>
          <a:noFill/>
        </p:spPr>
        <p:txBody>
          <a:bodyPr vert="horz" wrap="square" lIns="0" tIns="0" rIns="0" bIns="0" rtlCol="0">
            <a:spAutoFit/>
          </a:bodyPr>
          <a:lstStyle/>
          <a:p>
            <a:pPr marL="11430">
              <a:lnSpc>
                <a:spcPts val="4785"/>
              </a:lnSpc>
            </a:pPr>
            <a:r>
              <a:rPr sz="4000" b="1" spc="-150" dirty="0">
                <a:solidFill>
                  <a:srgbClr val="F58466"/>
                </a:solidFill>
                <a:latin typeface="Arial"/>
                <a:cs typeface="Arial"/>
              </a:rPr>
              <a:t>Overview</a:t>
            </a:r>
            <a:endParaRPr sz="4000" dirty="0">
              <a:latin typeface="Arial"/>
              <a:cs typeface="Arial"/>
            </a:endParaRPr>
          </a:p>
        </p:txBody>
      </p:sp>
      <p:sp>
        <p:nvSpPr>
          <p:cNvPr id="10" name="object 10"/>
          <p:cNvSpPr txBox="1"/>
          <p:nvPr/>
        </p:nvSpPr>
        <p:spPr>
          <a:xfrm>
            <a:off x="113659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DB3B8"/>
                </a:solidFill>
                <a:latin typeface="Arial"/>
                <a:cs typeface="Arial"/>
              </a:rPr>
              <a:t>5</a:t>
            </a:fld>
            <a:endParaRPr sz="1200">
              <a:latin typeface="Arial"/>
              <a:cs typeface="Arial"/>
            </a:endParaRPr>
          </a:p>
        </p:txBody>
      </p:sp>
      <p:sp>
        <p:nvSpPr>
          <p:cNvPr id="9" name="object 9"/>
          <p:cNvSpPr txBox="1"/>
          <p:nvPr/>
        </p:nvSpPr>
        <p:spPr>
          <a:xfrm>
            <a:off x="621220" y="1403853"/>
            <a:ext cx="11265980" cy="5681042"/>
          </a:xfrm>
          <a:prstGeom prst="rect">
            <a:avLst/>
          </a:prstGeom>
        </p:spPr>
        <p:txBody>
          <a:bodyPr vert="horz" wrap="square" lIns="0" tIns="127000" rIns="0" bIns="0" rtlCol="0">
            <a:spAutoFit/>
          </a:bodyPr>
          <a:lstStyle/>
          <a:p>
            <a:pPr marL="253365" indent="-229235">
              <a:lnSpc>
                <a:spcPct val="100000"/>
              </a:lnSpc>
              <a:spcBef>
                <a:spcPts val="1000"/>
              </a:spcBef>
              <a:buClr>
                <a:srgbClr val="F58466"/>
              </a:buClr>
              <a:buFont typeface="Arial"/>
              <a:buChar char="•"/>
              <a:tabLst>
                <a:tab pos="252729" algn="l"/>
                <a:tab pos="254000" algn="l"/>
              </a:tabLst>
            </a:pPr>
            <a:r>
              <a:rPr b="1" spc="-5" dirty="0">
                <a:latin typeface="Arial"/>
                <a:cs typeface="Arial"/>
              </a:rPr>
              <a:t>Introduction</a:t>
            </a:r>
            <a:endParaRPr dirty="0">
              <a:latin typeface="Arial"/>
              <a:cs typeface="Arial"/>
            </a:endParaRPr>
          </a:p>
          <a:p>
            <a:pPr marL="253365" indent="-229235">
              <a:lnSpc>
                <a:spcPct val="100000"/>
              </a:lnSpc>
              <a:spcBef>
                <a:spcPts val="900"/>
              </a:spcBef>
              <a:buClr>
                <a:srgbClr val="F58466"/>
              </a:buClr>
              <a:buFont typeface="Arial"/>
              <a:buChar char="•"/>
              <a:tabLst>
                <a:tab pos="252729" algn="l"/>
                <a:tab pos="254000" algn="l"/>
              </a:tabLst>
            </a:pPr>
            <a:r>
              <a:rPr b="1" spc="-15" dirty="0">
                <a:latin typeface="Arial"/>
                <a:cs typeface="Arial"/>
              </a:rPr>
              <a:t>Overview</a:t>
            </a:r>
            <a:r>
              <a:rPr b="1" spc="40" dirty="0">
                <a:latin typeface="Arial"/>
                <a:cs typeface="Arial"/>
              </a:rPr>
              <a:t> </a:t>
            </a:r>
            <a:r>
              <a:rPr b="1" dirty="0">
                <a:latin typeface="Arial"/>
                <a:cs typeface="Arial"/>
              </a:rPr>
              <a:t>of</a:t>
            </a:r>
            <a:r>
              <a:rPr b="1" spc="-20" dirty="0">
                <a:latin typeface="Arial"/>
                <a:cs typeface="Arial"/>
              </a:rPr>
              <a:t> </a:t>
            </a:r>
            <a:r>
              <a:rPr b="1" spc="-5" dirty="0">
                <a:latin typeface="Arial"/>
                <a:cs typeface="Arial"/>
              </a:rPr>
              <a:t>updated</a:t>
            </a:r>
            <a:r>
              <a:rPr b="1" spc="-55" dirty="0">
                <a:latin typeface="Arial"/>
                <a:cs typeface="Arial"/>
              </a:rPr>
              <a:t> </a:t>
            </a:r>
            <a:r>
              <a:rPr b="1" spc="-5" dirty="0">
                <a:latin typeface="Arial"/>
                <a:cs typeface="Arial"/>
              </a:rPr>
              <a:t>data</a:t>
            </a:r>
            <a:r>
              <a:rPr b="1" spc="-25" dirty="0">
                <a:latin typeface="Arial"/>
                <a:cs typeface="Arial"/>
              </a:rPr>
              <a:t> </a:t>
            </a:r>
            <a:r>
              <a:rPr b="1" spc="-5" dirty="0">
                <a:latin typeface="Arial"/>
                <a:cs typeface="Arial"/>
              </a:rPr>
              <a:t>and</a:t>
            </a:r>
            <a:r>
              <a:rPr b="1" spc="-20" dirty="0">
                <a:latin typeface="Arial"/>
                <a:cs typeface="Arial"/>
              </a:rPr>
              <a:t> </a:t>
            </a:r>
            <a:r>
              <a:rPr b="1" spc="-10" dirty="0" smtClean="0">
                <a:latin typeface="Arial"/>
                <a:cs typeface="Arial"/>
              </a:rPr>
              <a:t>recommendations</a:t>
            </a:r>
            <a:endParaRPr lang="en-US" b="1" spc="-10" dirty="0" smtClean="0">
              <a:latin typeface="Arial"/>
              <a:cs typeface="Arial"/>
            </a:endParaRPr>
          </a:p>
          <a:p>
            <a:pPr marL="253365" indent="-229235">
              <a:lnSpc>
                <a:spcPct val="100000"/>
              </a:lnSpc>
              <a:spcBef>
                <a:spcPts val="805"/>
              </a:spcBef>
              <a:buClr>
                <a:srgbClr val="F58466"/>
              </a:buClr>
              <a:buFont typeface="Arial"/>
              <a:buChar char="•"/>
              <a:tabLst>
                <a:tab pos="252729" algn="l"/>
                <a:tab pos="254000" algn="l"/>
              </a:tabLst>
            </a:pPr>
            <a:r>
              <a:rPr b="1" spc="-5" dirty="0" smtClean="0">
                <a:latin typeface="Arial"/>
                <a:cs typeface="Arial"/>
              </a:rPr>
              <a:t>Discussion</a:t>
            </a:r>
            <a:r>
              <a:rPr b="1" spc="-40" dirty="0" smtClean="0">
                <a:latin typeface="Arial"/>
                <a:cs typeface="Arial"/>
              </a:rPr>
              <a:t> </a:t>
            </a:r>
            <a:r>
              <a:rPr b="1" dirty="0">
                <a:latin typeface="Arial"/>
                <a:cs typeface="Arial"/>
              </a:rPr>
              <a:t>of</a:t>
            </a:r>
            <a:r>
              <a:rPr b="1" spc="-30" dirty="0">
                <a:latin typeface="Arial"/>
                <a:cs typeface="Arial"/>
              </a:rPr>
              <a:t> </a:t>
            </a:r>
            <a:r>
              <a:rPr b="1" dirty="0">
                <a:latin typeface="Arial"/>
                <a:cs typeface="Arial"/>
              </a:rPr>
              <a:t>OB</a:t>
            </a:r>
            <a:r>
              <a:rPr b="1" spc="-25" dirty="0">
                <a:latin typeface="Arial"/>
                <a:cs typeface="Arial"/>
              </a:rPr>
              <a:t> </a:t>
            </a:r>
            <a:r>
              <a:rPr b="1" spc="-5" dirty="0">
                <a:latin typeface="Arial"/>
                <a:cs typeface="Arial"/>
              </a:rPr>
              <a:t>Unit</a:t>
            </a:r>
            <a:r>
              <a:rPr b="1" spc="-45" dirty="0">
                <a:latin typeface="Arial"/>
                <a:cs typeface="Arial"/>
              </a:rPr>
              <a:t> </a:t>
            </a:r>
            <a:r>
              <a:rPr b="1" spc="-5" dirty="0" smtClean="0">
                <a:latin typeface="Arial"/>
                <a:cs typeface="Arial"/>
              </a:rPr>
              <a:t>Strategies</a:t>
            </a:r>
            <a:endParaRPr lang="en-US" b="1" spc="-5" dirty="0">
              <a:latin typeface="Arial"/>
              <a:cs typeface="Arial"/>
            </a:endParaRPr>
          </a:p>
          <a:p>
            <a:pPr marL="710565" lvl="1" indent="-229235">
              <a:spcBef>
                <a:spcPts val="805"/>
              </a:spcBef>
              <a:buClr>
                <a:srgbClr val="F58466"/>
              </a:buClr>
              <a:buFont typeface="Arial"/>
              <a:buChar char="•"/>
              <a:tabLst>
                <a:tab pos="252729" algn="l"/>
                <a:tab pos="254000" algn="l"/>
              </a:tabLst>
            </a:pPr>
            <a:r>
              <a:rPr lang="en-US" b="1" spc="-5" dirty="0" smtClean="0">
                <a:latin typeface="Arial"/>
                <a:cs typeface="Arial"/>
              </a:rPr>
              <a:t>Stephanie </a:t>
            </a:r>
            <a:r>
              <a:rPr lang="en-US" b="1" spc="-5" dirty="0" err="1">
                <a:latin typeface="Arial"/>
                <a:cs typeface="Arial"/>
              </a:rPr>
              <a:t>Atella</a:t>
            </a:r>
            <a:r>
              <a:rPr lang="en-US" b="1" spc="-5" dirty="0" smtClean="0">
                <a:latin typeface="Arial"/>
                <a:cs typeface="Arial"/>
              </a:rPr>
              <a:t>, MPH, CHES - </a:t>
            </a:r>
            <a:r>
              <a:rPr lang="en-US" sz="2000" dirty="0" smtClean="0"/>
              <a:t>Project </a:t>
            </a:r>
            <a:r>
              <a:rPr lang="en-US" sz="2000" dirty="0"/>
              <a:t>Director </a:t>
            </a:r>
            <a:r>
              <a:rPr lang="en-US" sz="2000" dirty="0" smtClean="0"/>
              <a:t>Immunizations, Illinois </a:t>
            </a:r>
            <a:r>
              <a:rPr lang="en-US" sz="2000" dirty="0"/>
              <a:t>Chapter, American Academy of Pediatrics</a:t>
            </a:r>
          </a:p>
          <a:p>
            <a:pPr marL="710565" lvl="1" indent="-229235">
              <a:spcBef>
                <a:spcPts val="805"/>
              </a:spcBef>
              <a:buClr>
                <a:srgbClr val="F58466"/>
              </a:buClr>
              <a:buFont typeface="Arial"/>
              <a:buChar char="•"/>
              <a:tabLst>
                <a:tab pos="252729" algn="l"/>
                <a:tab pos="254000" algn="l"/>
              </a:tabLst>
            </a:pPr>
            <a:r>
              <a:rPr lang="en-US" b="1" spc="-5" dirty="0" smtClean="0">
                <a:latin typeface="Arial"/>
                <a:cs typeface="Arial"/>
              </a:rPr>
              <a:t>Sarah </a:t>
            </a:r>
            <a:r>
              <a:rPr lang="en-US" b="1" spc="-5" dirty="0">
                <a:latin typeface="Arial"/>
                <a:cs typeface="Arial"/>
              </a:rPr>
              <a:t>Bradley, </a:t>
            </a:r>
            <a:r>
              <a:rPr lang="en-US" b="1" spc="-5" dirty="0" smtClean="0">
                <a:latin typeface="Arial"/>
                <a:cs typeface="Arial"/>
              </a:rPr>
              <a:t>MD</a:t>
            </a:r>
            <a:r>
              <a:rPr lang="en-US" b="1" spc="-5" dirty="0">
                <a:solidFill>
                  <a:prstClr val="black"/>
                </a:solidFill>
                <a:latin typeface="Arial"/>
                <a:cs typeface="Arial"/>
              </a:rPr>
              <a:t> – </a:t>
            </a:r>
            <a:r>
              <a:rPr lang="en-US" spc="-5" dirty="0" smtClean="0">
                <a:solidFill>
                  <a:prstClr val="black"/>
                </a:solidFill>
                <a:latin typeface="Arial"/>
                <a:cs typeface="Arial"/>
              </a:rPr>
              <a:t>OB Hospitalist, Swedish American Hospital, Rockford</a:t>
            </a:r>
            <a:endParaRPr lang="en-US" spc="-5" dirty="0">
              <a:latin typeface="Arial"/>
              <a:cs typeface="Arial"/>
            </a:endParaRPr>
          </a:p>
          <a:p>
            <a:pPr marL="710565" lvl="1" indent="-229235">
              <a:spcBef>
                <a:spcPts val="805"/>
              </a:spcBef>
              <a:buClr>
                <a:srgbClr val="F58466"/>
              </a:buClr>
              <a:buFont typeface="Arial"/>
              <a:buChar char="•"/>
              <a:tabLst>
                <a:tab pos="252729" algn="l"/>
                <a:tab pos="254000" algn="l"/>
              </a:tabLst>
            </a:pPr>
            <a:r>
              <a:rPr lang="en-US" b="1" spc="-5" dirty="0" smtClean="0">
                <a:latin typeface="Arial"/>
                <a:cs typeface="Arial"/>
              </a:rPr>
              <a:t>Maggie </a:t>
            </a:r>
            <a:r>
              <a:rPr lang="en-US" b="1" spc="-5" dirty="0" err="1" smtClean="0">
                <a:latin typeface="Arial"/>
                <a:cs typeface="Arial"/>
              </a:rPr>
              <a:t>Sevrin</a:t>
            </a:r>
            <a:r>
              <a:rPr lang="en-US" b="1" spc="-5" dirty="0" smtClean="0">
                <a:latin typeface="Arial"/>
                <a:cs typeface="Arial"/>
              </a:rPr>
              <a:t>, </a:t>
            </a:r>
            <a:r>
              <a:rPr lang="en-US" b="1" spc="-5" dirty="0">
                <a:latin typeface="Arial"/>
                <a:cs typeface="Arial"/>
              </a:rPr>
              <a:t> </a:t>
            </a:r>
            <a:r>
              <a:rPr lang="en-US" b="1" spc="-5" dirty="0">
                <a:solidFill>
                  <a:prstClr val="black"/>
                </a:solidFill>
                <a:latin typeface="Arial"/>
                <a:cs typeface="Arial"/>
              </a:rPr>
              <a:t> </a:t>
            </a:r>
            <a:r>
              <a:rPr lang="en-US" b="1" spc="-5" dirty="0" smtClean="0">
                <a:solidFill>
                  <a:prstClr val="black"/>
                </a:solidFill>
                <a:latin typeface="Arial"/>
                <a:cs typeface="Arial"/>
              </a:rPr>
              <a:t>– </a:t>
            </a:r>
            <a:r>
              <a:rPr lang="en-US" spc="-5" dirty="0" smtClean="0">
                <a:solidFill>
                  <a:prstClr val="black"/>
                </a:solidFill>
                <a:latin typeface="Arial"/>
                <a:cs typeface="Arial"/>
              </a:rPr>
              <a:t>OB/GYN 3</a:t>
            </a:r>
            <a:r>
              <a:rPr lang="en-US" spc="-5" baseline="30000" dirty="0" smtClean="0">
                <a:solidFill>
                  <a:prstClr val="black"/>
                </a:solidFill>
                <a:latin typeface="Arial"/>
                <a:cs typeface="Arial"/>
              </a:rPr>
              <a:t>rd</a:t>
            </a:r>
            <a:r>
              <a:rPr lang="en-US" spc="-5" dirty="0" smtClean="0">
                <a:solidFill>
                  <a:prstClr val="black"/>
                </a:solidFill>
                <a:latin typeface="Arial"/>
                <a:cs typeface="Arial"/>
              </a:rPr>
              <a:t> year Resident, Southern Illinois University School of Medicine, Springfield</a:t>
            </a:r>
            <a:endParaRPr lang="en-US" spc="-5" dirty="0" smtClean="0">
              <a:latin typeface="Arial"/>
              <a:cs typeface="Arial"/>
            </a:endParaRPr>
          </a:p>
          <a:p>
            <a:pPr marL="710565" lvl="1" indent="-229235">
              <a:spcBef>
                <a:spcPts val="805"/>
              </a:spcBef>
              <a:buClr>
                <a:srgbClr val="F58466"/>
              </a:buClr>
              <a:buFont typeface="Arial"/>
              <a:buChar char="•"/>
              <a:tabLst>
                <a:tab pos="252729" algn="l"/>
                <a:tab pos="254000" algn="l"/>
              </a:tabLst>
            </a:pPr>
            <a:r>
              <a:rPr lang="en-US" b="1" spc="-5" dirty="0" smtClean="0">
                <a:latin typeface="Arial"/>
                <a:cs typeface="Arial"/>
              </a:rPr>
              <a:t>Emma Jones, </a:t>
            </a:r>
            <a:r>
              <a:rPr lang="en-US" spc="-5" dirty="0">
                <a:solidFill>
                  <a:prstClr val="black"/>
                </a:solidFill>
                <a:latin typeface="Arial"/>
                <a:cs typeface="Arial"/>
              </a:rPr>
              <a:t>– OB/GYN 3</a:t>
            </a:r>
            <a:r>
              <a:rPr lang="en-US" spc="-5" baseline="30000" dirty="0">
                <a:solidFill>
                  <a:prstClr val="black"/>
                </a:solidFill>
                <a:latin typeface="Arial"/>
                <a:cs typeface="Arial"/>
              </a:rPr>
              <a:t>rd</a:t>
            </a:r>
            <a:r>
              <a:rPr lang="en-US" spc="-5" dirty="0">
                <a:solidFill>
                  <a:prstClr val="black"/>
                </a:solidFill>
                <a:latin typeface="Arial"/>
                <a:cs typeface="Arial"/>
              </a:rPr>
              <a:t> year Resident, Southern Illinois University School of Medicine, </a:t>
            </a:r>
            <a:r>
              <a:rPr lang="en-US" spc="-5" dirty="0" smtClean="0">
                <a:solidFill>
                  <a:prstClr val="black"/>
                </a:solidFill>
                <a:latin typeface="Arial"/>
                <a:cs typeface="Arial"/>
              </a:rPr>
              <a:t>Springfield</a:t>
            </a:r>
          </a:p>
          <a:p>
            <a:pPr marL="710565" lvl="1" indent="-229235">
              <a:spcBef>
                <a:spcPts val="805"/>
              </a:spcBef>
              <a:buClr>
                <a:srgbClr val="F58466"/>
              </a:buClr>
              <a:buFont typeface="Arial"/>
              <a:buChar char="•"/>
              <a:tabLst>
                <a:tab pos="252729" algn="l"/>
                <a:tab pos="254000" algn="l"/>
              </a:tabLst>
            </a:pPr>
            <a:r>
              <a:rPr lang="en-US" b="1" spc="-5" dirty="0" smtClean="0">
                <a:latin typeface="Arial"/>
                <a:cs typeface="Arial"/>
              </a:rPr>
              <a:t>Rob </a:t>
            </a:r>
            <a:r>
              <a:rPr lang="en-US" b="1" spc="-5" dirty="0">
                <a:latin typeface="Arial"/>
                <a:cs typeface="Arial"/>
              </a:rPr>
              <a:t>Abrams, MD</a:t>
            </a:r>
            <a:r>
              <a:rPr lang="en-US" spc="-5" dirty="0">
                <a:latin typeface="Arial"/>
                <a:cs typeface="Arial"/>
              </a:rPr>
              <a:t> </a:t>
            </a:r>
            <a:r>
              <a:rPr lang="en-US" b="1" spc="-5" dirty="0">
                <a:solidFill>
                  <a:prstClr val="black"/>
                </a:solidFill>
                <a:latin typeface="Arial"/>
                <a:cs typeface="Arial"/>
              </a:rPr>
              <a:t> – </a:t>
            </a:r>
            <a:r>
              <a:rPr lang="en-US" spc="-5" dirty="0">
                <a:latin typeface="Arial"/>
                <a:cs typeface="Arial"/>
              </a:rPr>
              <a:t>Professor and Executive Director – SIU Center for Maternal-Fetal Medicine, Southern Illinois University School of Medicine, Director of Obstetrics – South Central Illinois Perinatal </a:t>
            </a:r>
            <a:r>
              <a:rPr lang="en-US" spc="-5" dirty="0" smtClean="0">
                <a:latin typeface="Arial"/>
                <a:cs typeface="Arial"/>
              </a:rPr>
              <a:t>Center</a:t>
            </a:r>
            <a:endParaRPr lang="en-US" spc="-5" dirty="0">
              <a:latin typeface="Arial"/>
              <a:cs typeface="Arial"/>
            </a:endParaRPr>
          </a:p>
          <a:p>
            <a:pPr marL="241300" indent="-228600">
              <a:lnSpc>
                <a:spcPct val="100000"/>
              </a:lnSpc>
              <a:spcBef>
                <a:spcPts val="540"/>
              </a:spcBef>
              <a:buClr>
                <a:srgbClr val="F58466"/>
              </a:buClr>
              <a:buFont typeface="Arial"/>
              <a:buChar char="•"/>
              <a:tabLst>
                <a:tab pos="240665" algn="l"/>
                <a:tab pos="241300" algn="l"/>
              </a:tabLst>
            </a:pPr>
            <a:r>
              <a:rPr sz="1600" b="1" spc="-5" dirty="0" smtClean="0">
                <a:latin typeface="Arial"/>
                <a:cs typeface="Arial"/>
              </a:rPr>
              <a:t>Discussion</a:t>
            </a:r>
            <a:r>
              <a:rPr sz="1600" b="1" spc="-60" dirty="0" smtClean="0">
                <a:latin typeface="Arial"/>
                <a:cs typeface="Arial"/>
              </a:rPr>
              <a:t> </a:t>
            </a:r>
            <a:r>
              <a:rPr sz="1600" b="1" dirty="0">
                <a:latin typeface="Arial"/>
                <a:cs typeface="Arial"/>
              </a:rPr>
              <a:t>of</a:t>
            </a:r>
            <a:r>
              <a:rPr sz="1600" b="1" spc="-25" dirty="0">
                <a:latin typeface="Arial"/>
                <a:cs typeface="Arial"/>
              </a:rPr>
              <a:t> </a:t>
            </a:r>
            <a:r>
              <a:rPr sz="1600" b="1" spc="-5" dirty="0">
                <a:latin typeface="Arial"/>
                <a:cs typeface="Arial"/>
              </a:rPr>
              <a:t>NEO</a:t>
            </a:r>
            <a:r>
              <a:rPr sz="1600" b="1" spc="-25" dirty="0">
                <a:latin typeface="Arial"/>
                <a:cs typeface="Arial"/>
              </a:rPr>
              <a:t> </a:t>
            </a:r>
            <a:r>
              <a:rPr sz="1600" b="1" spc="-5" dirty="0">
                <a:latin typeface="Arial"/>
                <a:cs typeface="Arial"/>
              </a:rPr>
              <a:t>Unit</a:t>
            </a:r>
            <a:r>
              <a:rPr sz="1600" b="1" spc="-40" dirty="0">
                <a:latin typeface="Arial"/>
                <a:cs typeface="Arial"/>
              </a:rPr>
              <a:t> </a:t>
            </a:r>
            <a:r>
              <a:rPr sz="1600" b="1" spc="-10" dirty="0" smtClean="0">
                <a:latin typeface="Arial"/>
                <a:cs typeface="Arial"/>
              </a:rPr>
              <a:t>Strategie</a:t>
            </a:r>
            <a:r>
              <a:rPr lang="en-US" sz="1600" b="1" spc="-10" dirty="0" smtClean="0">
                <a:latin typeface="Arial"/>
                <a:cs typeface="Arial"/>
              </a:rPr>
              <a:t>s</a:t>
            </a:r>
          </a:p>
          <a:p>
            <a:pPr marL="698500" lvl="1" indent="-228600">
              <a:spcBef>
                <a:spcPts val="540"/>
              </a:spcBef>
              <a:buClr>
                <a:srgbClr val="F58466"/>
              </a:buClr>
              <a:buFont typeface="Arial"/>
              <a:buChar char="•"/>
              <a:tabLst>
                <a:tab pos="240665" algn="l"/>
                <a:tab pos="241300" algn="l"/>
              </a:tabLst>
            </a:pPr>
            <a:r>
              <a:rPr lang="en-US" sz="1600" b="1" spc="-5" dirty="0">
                <a:latin typeface="Arial"/>
                <a:cs typeface="Arial"/>
              </a:rPr>
              <a:t>Justin </a:t>
            </a:r>
            <a:r>
              <a:rPr lang="en-US" sz="1600" b="1" spc="-5" dirty="0" err="1">
                <a:latin typeface="Arial"/>
                <a:cs typeface="Arial"/>
              </a:rPr>
              <a:t>Josephsen</a:t>
            </a:r>
            <a:r>
              <a:rPr lang="en-US" sz="1600" b="1" spc="-5" dirty="0">
                <a:latin typeface="Arial"/>
                <a:cs typeface="Arial"/>
              </a:rPr>
              <a:t>, MD – </a:t>
            </a:r>
            <a:r>
              <a:rPr lang="en-US" sz="1600" spc="-10" dirty="0">
                <a:latin typeface="Arial"/>
                <a:cs typeface="Arial"/>
              </a:rPr>
              <a:t>Medical </a:t>
            </a:r>
            <a:r>
              <a:rPr lang="en-US" sz="1600" spc="-15" dirty="0">
                <a:latin typeface="Arial"/>
                <a:cs typeface="Arial"/>
              </a:rPr>
              <a:t>Director, </a:t>
            </a:r>
            <a:r>
              <a:rPr lang="en-US" sz="1600" spc="-5" dirty="0">
                <a:latin typeface="Arial"/>
                <a:cs typeface="Arial"/>
              </a:rPr>
              <a:t>St. </a:t>
            </a:r>
            <a:r>
              <a:rPr lang="en-US" sz="1600" spc="-15" dirty="0">
                <a:latin typeface="Arial"/>
                <a:cs typeface="Arial"/>
              </a:rPr>
              <a:t>Mary’s </a:t>
            </a:r>
            <a:r>
              <a:rPr lang="en-US" sz="1600" spc="-10" dirty="0">
                <a:latin typeface="Arial"/>
                <a:cs typeface="Arial"/>
              </a:rPr>
              <a:t>Hospital </a:t>
            </a:r>
            <a:r>
              <a:rPr lang="en-US" sz="1600" spc="-5" dirty="0">
                <a:latin typeface="Arial"/>
                <a:cs typeface="Arial"/>
              </a:rPr>
              <a:t>NICU, </a:t>
            </a:r>
            <a:r>
              <a:rPr lang="en-US" sz="1600" spc="-10" dirty="0">
                <a:latin typeface="Arial"/>
                <a:cs typeface="Arial"/>
              </a:rPr>
              <a:t>Neonatologist Cardinal </a:t>
            </a:r>
            <a:r>
              <a:rPr lang="en-US" sz="1600" spc="-490" dirty="0">
                <a:latin typeface="Arial"/>
                <a:cs typeface="Arial"/>
              </a:rPr>
              <a:t> </a:t>
            </a:r>
            <a:r>
              <a:rPr lang="en-US" sz="1600" spc="-10" dirty="0" err="1">
                <a:latin typeface="Arial"/>
                <a:cs typeface="Arial"/>
              </a:rPr>
              <a:t>Glennon</a:t>
            </a:r>
            <a:r>
              <a:rPr lang="en-US" sz="1600" spc="-35" dirty="0">
                <a:latin typeface="Arial"/>
                <a:cs typeface="Arial"/>
              </a:rPr>
              <a:t> </a:t>
            </a:r>
            <a:r>
              <a:rPr lang="en-US" sz="1600" spc="-10" dirty="0">
                <a:latin typeface="Arial"/>
                <a:cs typeface="Arial"/>
              </a:rPr>
              <a:t>Children’s</a:t>
            </a:r>
            <a:r>
              <a:rPr lang="en-US" sz="1600" spc="-20" dirty="0">
                <a:latin typeface="Arial"/>
                <a:cs typeface="Arial"/>
              </a:rPr>
              <a:t> </a:t>
            </a:r>
            <a:r>
              <a:rPr lang="en-US" sz="1600" spc="-10" dirty="0">
                <a:latin typeface="Arial"/>
                <a:cs typeface="Arial"/>
              </a:rPr>
              <a:t>Hospital,</a:t>
            </a:r>
            <a:r>
              <a:rPr lang="en-US" sz="1600" spc="-30" dirty="0">
                <a:latin typeface="Arial"/>
                <a:cs typeface="Arial"/>
              </a:rPr>
              <a:t> </a:t>
            </a:r>
            <a:r>
              <a:rPr lang="en-US" sz="1600" spc="-5" dirty="0">
                <a:latin typeface="Arial"/>
                <a:cs typeface="Arial"/>
              </a:rPr>
              <a:t>St.</a:t>
            </a:r>
            <a:r>
              <a:rPr lang="en-US" sz="1600" spc="-30" dirty="0">
                <a:latin typeface="Arial"/>
                <a:cs typeface="Arial"/>
              </a:rPr>
              <a:t> </a:t>
            </a:r>
            <a:r>
              <a:rPr lang="en-US" sz="1600" spc="-10" dirty="0">
                <a:latin typeface="Arial"/>
                <a:cs typeface="Arial"/>
              </a:rPr>
              <a:t>Louis</a:t>
            </a:r>
            <a:endParaRPr lang="en-US" sz="1600" dirty="0">
              <a:latin typeface="Arial"/>
              <a:cs typeface="Arial"/>
            </a:endParaRPr>
          </a:p>
          <a:p>
            <a:pPr marL="698500" lvl="1" indent="-228600">
              <a:spcBef>
                <a:spcPts val="540"/>
              </a:spcBef>
              <a:buClr>
                <a:srgbClr val="F58466"/>
              </a:buClr>
              <a:buFont typeface="Arial"/>
              <a:buChar char="•"/>
              <a:tabLst>
                <a:tab pos="240665" algn="l"/>
                <a:tab pos="241300" algn="l"/>
              </a:tabLst>
            </a:pPr>
            <a:endParaRPr lang="en-US" sz="1600" spc="-10" dirty="0" smtClean="0">
              <a:latin typeface="Arial"/>
              <a:cs typeface="Arial"/>
            </a:endParaRPr>
          </a:p>
          <a:p>
            <a:pPr marL="824865" lvl="1" indent="-229235">
              <a:lnSpc>
                <a:spcPct val="100000"/>
              </a:lnSpc>
              <a:spcBef>
                <a:spcPts val="135"/>
              </a:spcBef>
              <a:buClr>
                <a:srgbClr val="F58466"/>
              </a:buClr>
              <a:buFont typeface="Arial"/>
              <a:buChar char="•"/>
              <a:tabLst>
                <a:tab pos="824230" algn="l"/>
                <a:tab pos="825500" algn="l"/>
                <a:tab pos="3394075" algn="l"/>
              </a:tabLst>
            </a:pPr>
            <a:endParaRPr sz="1600" dirty="0">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517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657605" y="1681733"/>
            <a:ext cx="567055" cy="0"/>
          </a:xfrm>
          <a:custGeom>
            <a:avLst/>
            <a:gdLst/>
            <a:ahLst/>
            <a:cxnLst/>
            <a:rect l="l" t="t" r="r" b="b"/>
            <a:pathLst>
              <a:path w="567055">
                <a:moveTo>
                  <a:pt x="0" y="0"/>
                </a:moveTo>
                <a:lnTo>
                  <a:pt x="566902" y="0"/>
                </a:lnTo>
              </a:path>
            </a:pathLst>
          </a:custGeom>
          <a:ln w="38100">
            <a:solidFill>
              <a:srgbClr val="039B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25891" y="912364"/>
            <a:ext cx="184785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rPr>
              <a:t>POSTERS</a:t>
            </a:r>
            <a:endParaRPr sz="3000"/>
          </a:p>
        </p:txBody>
      </p:sp>
      <p:pic>
        <p:nvPicPr>
          <p:cNvPr id="5" name="object 5"/>
          <p:cNvPicPr/>
          <p:nvPr/>
        </p:nvPicPr>
        <p:blipFill>
          <a:blip r:embed="rId2" cstate="print"/>
          <a:stretch>
            <a:fillRect/>
          </a:stretch>
        </p:blipFill>
        <p:spPr>
          <a:xfrm>
            <a:off x="434340" y="1421891"/>
            <a:ext cx="4055351" cy="5385814"/>
          </a:xfrm>
          <a:prstGeom prst="rect">
            <a:avLst/>
          </a:prstGeom>
        </p:spPr>
      </p:pic>
      <p:pic>
        <p:nvPicPr>
          <p:cNvPr id="6" name="object 6"/>
          <p:cNvPicPr/>
          <p:nvPr/>
        </p:nvPicPr>
        <p:blipFill>
          <a:blip r:embed="rId3" cstate="print"/>
          <a:stretch>
            <a:fillRect/>
          </a:stretch>
        </p:blipFill>
        <p:spPr>
          <a:xfrm>
            <a:off x="6239255" y="1395983"/>
            <a:ext cx="4055363" cy="5437631"/>
          </a:xfrm>
          <a:prstGeom prst="rect">
            <a:avLst/>
          </a:prstGeom>
        </p:spPr>
      </p:pic>
    </p:spTree>
    <p:extLst>
      <p:ext uri="{BB962C8B-B14F-4D97-AF65-F5344CB8AC3E}">
        <p14:creationId xmlns:p14="http://schemas.microsoft.com/office/powerpoint/2010/main" val="15044477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82000" cy="1143000"/>
          </a:xfrm>
        </p:spPr>
        <p:txBody>
          <a:bodyPr/>
          <a:lstStyle/>
          <a:p>
            <a:pPr algn="l"/>
            <a:r>
              <a:rPr lang="en-US" sz="3600" dirty="0" err="1" smtClean="0">
                <a:solidFill>
                  <a:srgbClr val="FF0000"/>
                </a:solidFill>
              </a:rPr>
              <a:t>Everthrive</a:t>
            </a:r>
            <a:r>
              <a:rPr lang="en-US" sz="3600" dirty="0" smtClean="0">
                <a:solidFill>
                  <a:srgbClr val="FF0000"/>
                </a:solidFill>
              </a:rPr>
              <a:t> COVID-19 Vaccination Education Campaign</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Rectangle 1"/>
          <p:cNvSpPr>
            <a:spLocks noGrp="1" noChangeArrowheads="1"/>
          </p:cNvSpPr>
          <p:nvPr>
            <p:ph idx="1"/>
          </p:nvPr>
        </p:nvSpPr>
        <p:spPr bwMode="auto">
          <a:xfrm>
            <a:off x="533400" y="1219200"/>
            <a:ext cx="11201400" cy="620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smtClean="0">
                <a:ln>
                  <a:noFill/>
                </a:ln>
                <a:solidFill>
                  <a:srgbClr val="000000"/>
                </a:solidFill>
                <a:effectLst/>
                <a:cs typeface="Arial" panose="020B0604020202020204" pitchFamily="34" charset="0"/>
              </a:rPr>
              <a:t>EverThrive</a:t>
            </a:r>
            <a:r>
              <a:rPr kumimoji="0" lang="en-US" altLang="en-US" sz="2400" b="0" i="0" u="none" strike="noStrike" cap="none" normalizeH="0" baseline="0" dirty="0" smtClean="0">
                <a:ln>
                  <a:noFill/>
                </a:ln>
                <a:solidFill>
                  <a:srgbClr val="000000"/>
                </a:solidFill>
                <a:effectLst/>
                <a:cs typeface="Arial" panose="020B0604020202020204" pitchFamily="34" charset="0"/>
              </a:rPr>
              <a:t> IL has launched a COVID-19 Vaccination Education campaign aimed at increasing vaccine confidence and vaccination rates on Chicago’s </a:t>
            </a:r>
            <a:r>
              <a:rPr kumimoji="0" lang="en-US" altLang="en-US" sz="2400" b="0" i="0" u="none" strike="noStrike" cap="none" normalizeH="0" baseline="0" dirty="0" err="1" smtClean="0">
                <a:ln>
                  <a:noFill/>
                </a:ln>
                <a:solidFill>
                  <a:srgbClr val="000000"/>
                </a:solidFill>
                <a:effectLst/>
                <a:cs typeface="Arial" panose="020B0604020202020204" pitchFamily="34" charset="0"/>
              </a:rPr>
              <a:t>southside</a:t>
            </a:r>
            <a:r>
              <a:rPr kumimoji="0" lang="en-US" altLang="en-US" sz="2400" b="0" i="0" u="none" strike="noStrike" cap="none" normalizeH="0" baseline="0" dirty="0" smtClean="0">
                <a:ln>
                  <a:noFill/>
                </a:ln>
                <a:solidFill>
                  <a:srgbClr val="000000"/>
                </a:solidFill>
                <a:effectLst/>
                <a:cs typeface="Arial" panose="020B0604020202020204" pitchFamily="34" charset="0"/>
              </a:rPr>
              <a:t>. </a:t>
            </a:r>
          </a:p>
          <a:p>
            <a:pPr marL="0" lvl="0" indent="0">
              <a:buFontTx/>
              <a:buChar char="•"/>
            </a:pPr>
            <a:r>
              <a:rPr lang="en-US" sz="2800" dirty="0"/>
              <a:t>198,883 people </a:t>
            </a:r>
            <a:r>
              <a:rPr lang="en-US" sz="2800" dirty="0" smtClean="0"/>
              <a:t>have viewed </a:t>
            </a:r>
            <a:r>
              <a:rPr lang="en-US" sz="2800" dirty="0"/>
              <a:t>the </a:t>
            </a:r>
            <a:r>
              <a:rPr lang="en-US" sz="2800" dirty="0" smtClean="0"/>
              <a:t>campaign materials online so far!</a:t>
            </a:r>
          </a:p>
          <a:p>
            <a:pPr marL="0" lvl="0" indent="0">
              <a:buFontTx/>
              <a:buChar char="•"/>
            </a:pPr>
            <a:r>
              <a:rPr kumimoji="0" lang="en-US" altLang="en-US" sz="2400" b="0" i="0" u="none" strike="noStrike" cap="none" normalizeH="0" baseline="0" dirty="0" smtClean="0">
                <a:ln>
                  <a:noFill/>
                </a:ln>
                <a:solidFill>
                  <a:srgbClr val="000000"/>
                </a:solidFill>
                <a:effectLst/>
                <a:cs typeface="Arial" panose="020B0604020202020204" pitchFamily="34" charset="0"/>
              </a:rPr>
              <a:t>Pregnancy Fact Sheet is coming soon. </a:t>
            </a:r>
          </a:p>
          <a:p>
            <a:r>
              <a:rPr lang="en-US" altLang="en-US" sz="2400" dirty="0" smtClean="0">
                <a:solidFill>
                  <a:srgbClr val="000000"/>
                </a:solidFill>
                <a:cs typeface="Arial" panose="020B0604020202020204" pitchFamily="34" charset="0"/>
              </a:rPr>
              <a:t>Care providers/parents Fact Sheet </a:t>
            </a:r>
          </a:p>
          <a:p>
            <a:pPr lvl="1"/>
            <a:r>
              <a:rPr lang="en-US" sz="2000" dirty="0" smtClean="0">
                <a:hlinkClick r:id="rId3"/>
              </a:rPr>
              <a:t>English</a:t>
            </a:r>
            <a:r>
              <a:rPr lang="en-US" sz="2000" dirty="0"/>
              <a:t> </a:t>
            </a:r>
          </a:p>
          <a:p>
            <a:pPr lvl="1"/>
            <a:r>
              <a:rPr lang="en-US" sz="2000" dirty="0">
                <a:hlinkClick r:id="rId4"/>
              </a:rPr>
              <a:t>Spanish </a:t>
            </a:r>
            <a:endParaRPr lang="en-US" altLang="en-US" sz="2400" dirty="0">
              <a:cs typeface="Arial" panose="020B0604020202020204" pitchFamily="34" charset="0"/>
            </a:endParaRPr>
          </a:p>
          <a:p>
            <a:pPr marL="0" lvl="0" indent="0">
              <a:buFontTx/>
              <a:buChar char="•"/>
            </a:pPr>
            <a:r>
              <a:rPr lang="en-US" altLang="en-US" sz="2400" dirty="0" smtClean="0">
                <a:solidFill>
                  <a:srgbClr val="000000"/>
                </a:solidFill>
                <a:cs typeface="Arial" panose="020B0604020202020204" pitchFamily="34" charset="0"/>
              </a:rPr>
              <a:t>L</a:t>
            </a:r>
            <a:r>
              <a:rPr kumimoji="0" lang="en-US" altLang="en-US" sz="2400" b="0" i="0" u="none" strike="noStrike" cap="none" normalizeH="0" baseline="0" dirty="0" smtClean="0">
                <a:ln>
                  <a:noFill/>
                </a:ln>
                <a:solidFill>
                  <a:srgbClr val="000000"/>
                </a:solidFill>
                <a:effectLst/>
                <a:cs typeface="Arial" panose="020B0604020202020204" pitchFamily="34" charset="0"/>
              </a:rPr>
              <a:t>inks to education resources on the campaign website (English and Spanish language) </a:t>
            </a:r>
            <a:r>
              <a:rPr kumimoji="0" lang="en-US" altLang="en-US" sz="2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5"/>
              </a:rPr>
              <a:t>https://understand.everthriveil.org/</a:t>
            </a:r>
            <a:endPar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6"/>
              </a:rPr>
              <a:t>https://understand.everthriveil.org/es/</a:t>
            </a:r>
            <a:endParaRPr kumimoji="0" lang="en-US" altLang="en-US" sz="2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endParaRPr>
          </a:p>
          <a:p>
            <a:pPr marL="0" lvl="0" indent="0">
              <a:buFontTx/>
              <a:buChar char="•"/>
            </a:pPr>
            <a:r>
              <a:rPr lang="en-US" sz="2400" dirty="0" smtClean="0"/>
              <a:t>Free virtual </a:t>
            </a:r>
            <a:r>
              <a:rPr lang="en-US" sz="2400" dirty="0"/>
              <a:t>trainings </a:t>
            </a:r>
            <a:r>
              <a:rPr lang="en-US" sz="2400" dirty="0" smtClean="0"/>
              <a:t>for </a:t>
            </a:r>
            <a:r>
              <a:rPr lang="en-US" sz="2400" dirty="0"/>
              <a:t>healthcare and social service providers in Roseland, Englewood, and Woodlawn on how to talk to patients about COVID-19 vaccination to reduce vaccine hesitancy</a:t>
            </a:r>
            <a:r>
              <a:rPr lang="en-US" sz="2400" dirty="0" smtClean="0"/>
              <a:t>.  </a:t>
            </a:r>
          </a:p>
          <a:p>
            <a:r>
              <a:rPr lang="en-US" sz="2400" dirty="0"/>
              <a:t>T</a:t>
            </a:r>
            <a:r>
              <a:rPr lang="en-US" sz="2400" dirty="0" smtClean="0"/>
              <a:t>rainings available outside those communities for a fee. </a:t>
            </a:r>
            <a:endPar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3005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2000" cy="1143000"/>
          </a:xfrm>
        </p:spPr>
        <p:txBody>
          <a:bodyPr/>
          <a:lstStyle/>
          <a:p>
            <a:pPr algn="l"/>
            <a:r>
              <a:rPr lang="en-US" dirty="0" smtClean="0">
                <a:solidFill>
                  <a:srgbClr val="FF0000"/>
                </a:solidFill>
              </a:rPr>
              <a:t>New ACOG / CDC PSA </a:t>
            </a:r>
            <a:r>
              <a:rPr lang="en-US" dirty="0">
                <a:solidFill>
                  <a:srgbClr val="FF0000"/>
                </a:solidFill>
              </a:rPr>
              <a:t/>
            </a:r>
            <a:br>
              <a:rPr lang="en-US" dirty="0">
                <a:solidFill>
                  <a:srgbClr val="FF0000"/>
                </a:solidFill>
              </a:rPr>
            </a:br>
            <a:r>
              <a:rPr lang="en-US" dirty="0" err="1" smtClean="0">
                <a:solidFill>
                  <a:srgbClr val="FF0000"/>
                </a:solidFill>
              </a:rPr>
              <a:t>Covid</a:t>
            </a:r>
            <a:r>
              <a:rPr lang="en-US" dirty="0" smtClean="0">
                <a:solidFill>
                  <a:srgbClr val="FF0000"/>
                </a:solidFill>
              </a:rPr>
              <a:t> Vaccination in Pregnancy</a:t>
            </a:r>
            <a:endParaRPr lang="en-US" dirty="0">
              <a:solidFill>
                <a:srgbClr val="FF0000"/>
              </a:solidFill>
            </a:endParaRPr>
          </a:p>
        </p:txBody>
      </p:sp>
      <p:sp>
        <p:nvSpPr>
          <p:cNvPr id="3" name="Content Placeholder 2"/>
          <p:cNvSpPr>
            <a:spLocks noGrp="1"/>
          </p:cNvSpPr>
          <p:nvPr>
            <p:ph idx="1"/>
          </p:nvPr>
        </p:nvSpPr>
        <p:spPr/>
        <p:txBody>
          <a:bodyPr/>
          <a:lstStyle/>
          <a:p>
            <a:r>
              <a:rPr lang="en-US" b="1" dirty="0"/>
              <a:t>Please Share This Important PSA</a:t>
            </a:r>
            <a:endParaRPr lang="en-US" dirty="0"/>
          </a:p>
          <a:p>
            <a:r>
              <a:rPr lang="en-US" dirty="0"/>
              <a:t>In partnership with the CDC, ACOG has released our first-ever PSA! Please help us spread this important, life-saving message to get vaccinated during pregnancy by sharing: </a:t>
            </a:r>
            <a:r>
              <a:rPr lang="en-US" u="sng" dirty="0">
                <a:hlinkClick r:id="rId2"/>
              </a:rPr>
              <a:t>https://vimeo.com/674866776</a:t>
            </a:r>
            <a:endParaRPr lang="en-US" dirty="0"/>
          </a:p>
          <a:p>
            <a:r>
              <a:rPr lang="en-US" dirty="0"/>
              <a:t>We know that a trusted obstetrician-gynecologist can play a large role in a patient’s decision about whether to get vaccinated, so use this PSA as a tool to share with your communities and spread the message.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07664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7" name="object 7"/>
          <p:cNvSpPr txBox="1">
            <a:spLocks noGrp="1"/>
          </p:cNvSpPr>
          <p:nvPr>
            <p:ph type="title"/>
          </p:nvPr>
        </p:nvSpPr>
        <p:spPr>
          <a:xfrm>
            <a:off x="687831" y="689070"/>
            <a:ext cx="377444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58466"/>
                </a:solidFill>
                <a:latin typeface="Arial"/>
                <a:cs typeface="Arial"/>
              </a:rPr>
              <a:t>IDPH</a:t>
            </a:r>
            <a:r>
              <a:rPr sz="3600" b="1" spc="-60" dirty="0">
                <a:solidFill>
                  <a:srgbClr val="F58466"/>
                </a:solidFill>
                <a:latin typeface="Arial"/>
                <a:cs typeface="Arial"/>
              </a:rPr>
              <a:t> </a:t>
            </a:r>
            <a:r>
              <a:rPr sz="3600" b="1" dirty="0">
                <a:solidFill>
                  <a:srgbClr val="F58466"/>
                </a:solidFill>
                <a:latin typeface="Arial"/>
                <a:cs typeface="Arial"/>
              </a:rPr>
              <a:t>/</a:t>
            </a:r>
            <a:r>
              <a:rPr sz="3600" b="1" spc="-40" dirty="0">
                <a:solidFill>
                  <a:srgbClr val="F58466"/>
                </a:solidFill>
                <a:latin typeface="Arial"/>
                <a:cs typeface="Arial"/>
              </a:rPr>
              <a:t> </a:t>
            </a:r>
            <a:r>
              <a:rPr sz="3600" b="1" spc="-5" dirty="0">
                <a:solidFill>
                  <a:srgbClr val="F58466"/>
                </a:solidFill>
                <a:latin typeface="Arial"/>
                <a:cs typeface="Arial"/>
              </a:rPr>
              <a:t>HFS</a:t>
            </a:r>
            <a:r>
              <a:rPr sz="3600" b="1" spc="-35" dirty="0">
                <a:solidFill>
                  <a:srgbClr val="F58466"/>
                </a:solidFill>
                <a:latin typeface="Arial"/>
                <a:cs typeface="Arial"/>
              </a:rPr>
              <a:t> </a:t>
            </a:r>
            <a:r>
              <a:rPr sz="3600" b="1" dirty="0">
                <a:solidFill>
                  <a:srgbClr val="F58466"/>
                </a:solidFill>
                <a:latin typeface="Arial"/>
                <a:cs typeface="Arial"/>
              </a:rPr>
              <a:t>/</a:t>
            </a:r>
            <a:r>
              <a:rPr sz="3600" b="1" spc="-45" dirty="0">
                <a:solidFill>
                  <a:srgbClr val="F58466"/>
                </a:solidFill>
                <a:latin typeface="Arial"/>
                <a:cs typeface="Arial"/>
              </a:rPr>
              <a:t> </a:t>
            </a:r>
            <a:r>
              <a:rPr sz="3600" b="1" spc="-5" dirty="0">
                <a:solidFill>
                  <a:srgbClr val="F58466"/>
                </a:solidFill>
                <a:latin typeface="Arial"/>
                <a:cs typeface="Arial"/>
              </a:rPr>
              <a:t>CDC</a:t>
            </a:r>
            <a:endParaRPr sz="3600">
              <a:latin typeface="Arial"/>
              <a:cs typeface="Arial"/>
            </a:endParaRPr>
          </a:p>
        </p:txBody>
      </p:sp>
      <p:sp>
        <p:nvSpPr>
          <p:cNvPr id="8" name="object 8"/>
          <p:cNvSpPr txBox="1"/>
          <p:nvPr/>
        </p:nvSpPr>
        <p:spPr>
          <a:xfrm>
            <a:off x="11306047" y="6422791"/>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ADB3B8"/>
                </a:solidFill>
                <a:latin typeface="Arial"/>
                <a:cs typeface="Arial"/>
              </a:rPr>
              <a:t>37</a:t>
            </a:r>
            <a:endParaRPr sz="1200">
              <a:latin typeface="Arial"/>
              <a:cs typeface="Arial"/>
            </a:endParaRPr>
          </a:p>
        </p:txBody>
      </p:sp>
      <p:sp>
        <p:nvSpPr>
          <p:cNvPr id="9" name="object 9"/>
          <p:cNvSpPr txBox="1"/>
          <p:nvPr/>
        </p:nvSpPr>
        <p:spPr>
          <a:xfrm>
            <a:off x="687831" y="1426463"/>
            <a:ext cx="10998200" cy="6207469"/>
          </a:xfrm>
          <a:prstGeom prst="rect">
            <a:avLst/>
          </a:prstGeom>
        </p:spPr>
        <p:txBody>
          <a:bodyPr vert="horz" wrap="square" lIns="0" tIns="104775" rIns="0" bIns="0" rtlCol="0">
            <a:spAutoFit/>
          </a:bodyPr>
          <a:lstStyle/>
          <a:p>
            <a:pPr marL="331470" marR="1049020" indent="-228600">
              <a:lnSpc>
                <a:spcPct val="70000"/>
              </a:lnSpc>
              <a:spcBef>
                <a:spcPts val="825"/>
              </a:spcBef>
              <a:buClr>
                <a:srgbClr val="F5668F"/>
              </a:buClr>
              <a:buChar char="•"/>
              <a:tabLst>
                <a:tab pos="331470" algn="l"/>
                <a:tab pos="332105" algn="l"/>
              </a:tabLst>
            </a:pPr>
            <a:r>
              <a:rPr sz="2000" spc="-5" dirty="0">
                <a:solidFill>
                  <a:srgbClr val="444A53"/>
                </a:solidFill>
                <a:latin typeface="Arial"/>
                <a:cs typeface="Arial"/>
              </a:rPr>
              <a:t>	</a:t>
            </a:r>
            <a:r>
              <a:rPr sz="2000" u="sng" dirty="0" smtClean="0">
                <a:solidFill>
                  <a:srgbClr val="F5668F"/>
                </a:solidFill>
                <a:uFill>
                  <a:solidFill>
                    <a:srgbClr val="ADB3B8"/>
                  </a:solidFill>
                </a:uFill>
                <a:latin typeface="Calibri"/>
                <a:cs typeface="Calibri"/>
              </a:rPr>
              <a:t> </a:t>
            </a:r>
            <a:r>
              <a:rPr sz="2000" u="sng" spc="-190" dirty="0" smtClean="0">
                <a:solidFill>
                  <a:srgbClr val="F5668F"/>
                </a:solidFill>
                <a:uFill>
                  <a:solidFill>
                    <a:srgbClr val="ADB3B8"/>
                  </a:solidFill>
                </a:uFill>
                <a:latin typeface="Calibri"/>
                <a:cs typeface="Calibri"/>
              </a:rPr>
              <a:t> </a:t>
            </a:r>
            <a:r>
              <a:rPr lang="en-US" sz="2000" dirty="0" smtClean="0"/>
              <a:t>CDC Official Health Advisory :</a:t>
            </a:r>
            <a:r>
              <a:rPr lang="en-US" sz="2000" dirty="0"/>
              <a:t> </a:t>
            </a:r>
            <a:r>
              <a:rPr lang="en-US" sz="2000" dirty="0">
                <a:hlinkClick r:id="rId4"/>
              </a:rPr>
              <a:t>COVID-19 Vaccination for Pregnant People to Prevent Serious Illness, Deaths, and Adverse Pregnancy Outcomes from COVID-19</a:t>
            </a:r>
            <a:r>
              <a:rPr lang="en-US" sz="2000" dirty="0"/>
              <a:t>. (9.29.21) </a:t>
            </a:r>
            <a:endParaRPr lang="en-US" sz="2000" dirty="0" smtClean="0"/>
          </a:p>
          <a:p>
            <a:pPr marL="342900" indent="-342900">
              <a:buFont typeface="Arial" panose="020B0604020202020204" pitchFamily="34" charset="0"/>
              <a:buChar char="•"/>
            </a:pPr>
            <a:r>
              <a:rPr lang="en-US" sz="2000" dirty="0" smtClean="0"/>
              <a:t>CDC</a:t>
            </a:r>
            <a:r>
              <a:rPr lang="en-US" sz="2000" dirty="0"/>
              <a:t>: </a:t>
            </a:r>
            <a:r>
              <a:rPr lang="en-US" sz="2000" dirty="0">
                <a:hlinkClick r:id="rId5"/>
              </a:rPr>
              <a:t>Recommends Pediatric COVID-19 Vaccine for Children 5 to 11 Years</a:t>
            </a:r>
            <a:r>
              <a:rPr lang="en-US" sz="2000" dirty="0"/>
              <a:t>. (11.02.21</a:t>
            </a:r>
            <a:r>
              <a:rPr lang="en-US" sz="2000" dirty="0" smtClean="0"/>
              <a:t>)</a:t>
            </a:r>
            <a:endParaRPr lang="en-US" sz="3200" dirty="0" smtClean="0"/>
          </a:p>
          <a:p>
            <a:pPr marL="342900" indent="-342900">
              <a:buFont typeface="Arial" panose="020B0604020202020204" pitchFamily="34" charset="0"/>
              <a:buChar char="•"/>
            </a:pPr>
            <a:r>
              <a:rPr lang="en-US" sz="2000" dirty="0"/>
              <a:t>CDC:  </a:t>
            </a:r>
            <a:r>
              <a:rPr lang="en-US" sz="2000" dirty="0">
                <a:hlinkClick r:id="rId6"/>
              </a:rPr>
              <a:t>Expands guidance for Covid-19 Booster shots for all over 18</a:t>
            </a:r>
            <a:r>
              <a:rPr lang="en-US" sz="2000" dirty="0"/>
              <a:t>. (11.29.21</a:t>
            </a:r>
            <a:r>
              <a:rPr lang="en-US" sz="2000" dirty="0" smtClean="0"/>
              <a:t>)</a:t>
            </a:r>
          </a:p>
          <a:p>
            <a:pPr marL="342900" indent="-342900">
              <a:buFont typeface="Arial" panose="020B0604020202020204" pitchFamily="34" charset="0"/>
              <a:buChar char="•"/>
            </a:pPr>
            <a:r>
              <a:rPr lang="en-US" sz="2800" dirty="0"/>
              <a:t>CDC: </a:t>
            </a:r>
            <a:r>
              <a:rPr lang="en-US" sz="2800" dirty="0">
                <a:hlinkClick r:id="rId7"/>
              </a:rPr>
              <a:t>Updates and Shortens Recommended Isolation and Quarantine Period for General Population</a:t>
            </a:r>
            <a:r>
              <a:rPr lang="en-US" sz="2800" dirty="0"/>
              <a:t>. (12.27.21</a:t>
            </a:r>
            <a:r>
              <a:rPr lang="en-US" sz="2800" dirty="0" smtClean="0"/>
              <a:t>)</a:t>
            </a:r>
          </a:p>
          <a:p>
            <a:pPr marL="342900" indent="-342900">
              <a:buFont typeface="Arial" panose="020B0604020202020204" pitchFamily="34" charset="0"/>
              <a:buChar char="•"/>
            </a:pPr>
            <a:r>
              <a:rPr lang="en-US" sz="2800" dirty="0"/>
              <a:t>CDC: </a:t>
            </a:r>
            <a:r>
              <a:rPr lang="en-US" sz="2800" dirty="0">
                <a:hlinkClick r:id="rId8"/>
              </a:rPr>
              <a:t>Pregnant and Recently Pregnant People At Increased Risk for Severe Illness from COVID-19</a:t>
            </a:r>
            <a:r>
              <a:rPr lang="en-US" sz="2800" dirty="0"/>
              <a:t>. (1.22.2022) </a:t>
            </a:r>
            <a:endParaRPr lang="en-US" sz="4000" dirty="0" smtClean="0"/>
          </a:p>
          <a:p>
            <a:pPr marL="342900" indent="-342900">
              <a:buFont typeface="Arial" panose="020B0604020202020204" pitchFamily="34" charset="0"/>
              <a:buChar char="•"/>
            </a:pPr>
            <a:r>
              <a:rPr lang="en-US" sz="3200" dirty="0"/>
              <a:t>CDC: </a:t>
            </a:r>
            <a:r>
              <a:rPr lang="en-US" sz="3200" dirty="0">
                <a:hlinkClick r:id="rId9"/>
              </a:rPr>
              <a:t>V-safe COVID-19 Vaccine Pregnancy Registry</a:t>
            </a:r>
            <a:r>
              <a:rPr lang="en-US" sz="3200" dirty="0"/>
              <a:t>. (2.8.2022) </a:t>
            </a:r>
            <a:endParaRPr lang="en-US" sz="3200" dirty="0" smtClean="0"/>
          </a:p>
          <a:p>
            <a:pPr marL="342900" indent="-342900">
              <a:buFont typeface="Arial" panose="020B0604020202020204" pitchFamily="34" charset="0"/>
              <a:buChar char="•"/>
            </a:pPr>
            <a:r>
              <a:rPr lang="en-US" sz="2800" dirty="0"/>
              <a:t>ACOG: </a:t>
            </a:r>
            <a:r>
              <a:rPr lang="en-US" sz="2800" dirty="0">
                <a:hlinkClick r:id="rId10"/>
              </a:rPr>
              <a:t>COVID-19 Vaccines: Tools for Your Practice and Your Patients</a:t>
            </a:r>
            <a:r>
              <a:rPr lang="en-US" sz="2800" dirty="0"/>
              <a:t>. (2.8.2022</a:t>
            </a:r>
            <a:r>
              <a:rPr lang="en-US" sz="2800" dirty="0" smtClean="0"/>
              <a:t>)</a:t>
            </a:r>
          </a:p>
          <a:p>
            <a:pPr marL="342900" indent="-342900">
              <a:buFont typeface="Arial" panose="020B0604020202020204" pitchFamily="34" charset="0"/>
              <a:buChar char="•"/>
            </a:pPr>
            <a:r>
              <a:rPr lang="en-US" sz="2400" dirty="0"/>
              <a:t>ACOG: </a:t>
            </a:r>
            <a:r>
              <a:rPr lang="en-US" sz="2400" dirty="0">
                <a:hlinkClick r:id="rId11"/>
              </a:rPr>
              <a:t>COVID-19 Vaccination Considerations for Obstetric–Gynecologic Care</a:t>
            </a:r>
            <a:r>
              <a:rPr lang="en-US" sz="2400" dirty="0"/>
              <a:t>. (2.8.22</a:t>
            </a:r>
            <a:endParaRPr lang="en-US" sz="4800" dirty="0"/>
          </a:p>
          <a:p>
            <a:pPr marL="469900" indent="-457200">
              <a:spcBef>
                <a:spcPts val="330"/>
              </a:spcBef>
              <a:buFont typeface="Arial" panose="020B0604020202020204" pitchFamily="34" charset="0"/>
              <a:buChar char="•"/>
              <a:tabLst>
                <a:tab pos="10984865" algn="l"/>
              </a:tabLst>
            </a:pPr>
            <a:r>
              <a:rPr lang="en-US" sz="2400" dirty="0"/>
              <a:t>ACOG: </a:t>
            </a:r>
            <a:r>
              <a:rPr lang="en-US" sz="2400" dirty="0">
                <a:hlinkClick r:id="rId12"/>
              </a:rPr>
              <a:t>COVID-19 FAQs for Obstetrician-Gynecologists, Obstetric</a:t>
            </a:r>
            <a:r>
              <a:rPr lang="en-US" sz="2400" dirty="0"/>
              <a:t>. (2.8.22)</a:t>
            </a:r>
            <a:endParaRPr lang="en-US" sz="4000" dirty="0" smtClean="0"/>
          </a:p>
          <a:p>
            <a:r>
              <a:rPr lang="en-US" dirty="0"/>
              <a:t/>
            </a:r>
            <a:br>
              <a:rPr lang="en-US" dirty="0"/>
            </a:br>
            <a:endParaRPr lang="en-US" dirty="0"/>
          </a:p>
          <a:p>
            <a:r>
              <a:rPr lang="en-US" dirty="0"/>
              <a:t/>
            </a:r>
            <a:br>
              <a:rPr lang="en-US" dirty="0"/>
            </a:br>
            <a:r>
              <a:rPr sz="2000" u="sng" spc="-5" dirty="0">
                <a:solidFill>
                  <a:srgbClr val="0000FF"/>
                </a:solidFill>
                <a:uFill>
                  <a:solidFill>
                    <a:srgbClr val="ADB3B8"/>
                  </a:solidFill>
                </a:uFill>
                <a:latin typeface="Calibri"/>
                <a:cs typeface="Calibri"/>
              </a:rPr>
              <a:t>	</a:t>
            </a:r>
            <a:endParaRPr sz="2000" dirty="0">
              <a:latin typeface="Calibri"/>
              <a:cs typeface="Calibri"/>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59"/>
            <a:ext cx="10972800" cy="1143000"/>
          </a:xfrm>
        </p:spPr>
        <p:txBody>
          <a:bodyPr/>
          <a:lstStyle/>
          <a:p>
            <a:pPr algn="l"/>
            <a:r>
              <a:rPr lang="en-US" dirty="0" smtClean="0">
                <a:solidFill>
                  <a:srgbClr val="C00000"/>
                </a:solidFill>
              </a:rPr>
              <a:t>CDC Updated Quarantine</a:t>
            </a:r>
            <a:endParaRPr lang="en-US" dirty="0">
              <a:solidFill>
                <a:srgbClr val="C00000"/>
              </a:solidFill>
            </a:endParaRPr>
          </a:p>
        </p:txBody>
      </p:sp>
      <p:sp>
        <p:nvSpPr>
          <p:cNvPr id="3" name="Content Placeholder 2"/>
          <p:cNvSpPr>
            <a:spLocks noGrp="1"/>
          </p:cNvSpPr>
          <p:nvPr>
            <p:ph idx="1"/>
          </p:nvPr>
        </p:nvSpPr>
        <p:spPr>
          <a:xfrm>
            <a:off x="609600" y="838200"/>
            <a:ext cx="10972800" cy="4525963"/>
          </a:xfrm>
        </p:spPr>
        <p:txBody>
          <a:bodyPr/>
          <a:lstStyle/>
          <a:p>
            <a:r>
              <a:rPr lang="en-US" b="1" u="sng" dirty="0" smtClean="0"/>
              <a:t>If you test positive for Covid-19:</a:t>
            </a:r>
          </a:p>
          <a:p>
            <a:r>
              <a:rPr lang="en-US" dirty="0" smtClean="0"/>
              <a:t>Highest risk of infection first 5 days, 1/3 (30%) remain positive up to 10 days</a:t>
            </a:r>
          </a:p>
          <a:p>
            <a:r>
              <a:rPr lang="en-US" dirty="0" smtClean="0"/>
              <a:t>Stay </a:t>
            </a:r>
            <a:r>
              <a:rPr lang="en-US" dirty="0"/>
              <a:t>home for 5 </a:t>
            </a:r>
            <a:r>
              <a:rPr lang="en-US" dirty="0" smtClean="0"/>
              <a:t>days.</a:t>
            </a:r>
            <a:r>
              <a:rPr lang="en-US" dirty="0"/>
              <a:t> </a:t>
            </a:r>
            <a:r>
              <a:rPr lang="en-US" dirty="0" smtClean="0"/>
              <a:t> If </a:t>
            </a:r>
            <a:r>
              <a:rPr lang="en-US" dirty="0"/>
              <a:t>you have no symptoms or your symptoms are resolving after 5 days, you can leave your house.</a:t>
            </a:r>
          </a:p>
          <a:p>
            <a:r>
              <a:rPr lang="en-US" dirty="0" smtClean="0"/>
              <a:t>If you leave the house day 5-10: </a:t>
            </a:r>
          </a:p>
          <a:p>
            <a:pPr lvl="1"/>
            <a:r>
              <a:rPr lang="en-US" dirty="0" smtClean="0"/>
              <a:t>Avoid immunocompromised or high risk people, </a:t>
            </a:r>
          </a:p>
          <a:p>
            <a:pPr lvl="1"/>
            <a:r>
              <a:rPr lang="en-US" dirty="0" smtClean="0"/>
              <a:t>continue </a:t>
            </a:r>
            <a:r>
              <a:rPr lang="en-US" dirty="0"/>
              <a:t>to wear a </a:t>
            </a:r>
            <a:r>
              <a:rPr lang="en-US" dirty="0" smtClean="0"/>
              <a:t>mask at all times around other people, </a:t>
            </a:r>
          </a:p>
          <a:p>
            <a:pPr lvl="1"/>
            <a:r>
              <a:rPr lang="en-US" dirty="0" smtClean="0"/>
              <a:t>do not eat or drink around other people.</a:t>
            </a:r>
            <a:endParaRPr lang="en-US" dirty="0"/>
          </a:p>
          <a:p>
            <a:r>
              <a:rPr lang="en-US" sz="2400" dirty="0"/>
              <a:t>CDC: </a:t>
            </a:r>
            <a:r>
              <a:rPr lang="en-US" sz="2400" dirty="0">
                <a:hlinkClick r:id="rId2"/>
              </a:rPr>
              <a:t>Updates and Shortens Recommended Isolation and Quarantine Period for General Population</a:t>
            </a:r>
            <a:r>
              <a:rPr lang="en-US" sz="2400" dirty="0"/>
              <a:t>. (12.27.21)</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13021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Boosters needed to fight Omicron</a:t>
            </a:r>
            <a:endParaRPr lang="en-US" dirty="0">
              <a:solidFill>
                <a:srgbClr val="C00000"/>
              </a:solidFill>
            </a:endParaRPr>
          </a:p>
        </p:txBody>
      </p:sp>
      <p:sp>
        <p:nvSpPr>
          <p:cNvPr id="3" name="Content Placeholder 2"/>
          <p:cNvSpPr>
            <a:spLocks noGrp="1"/>
          </p:cNvSpPr>
          <p:nvPr>
            <p:ph idx="1"/>
          </p:nvPr>
        </p:nvSpPr>
        <p:spPr/>
        <p:txBody>
          <a:bodyPr/>
          <a:lstStyle/>
          <a:p>
            <a:r>
              <a:rPr lang="en-US" dirty="0"/>
              <a:t>Data from South Africa and the United Kingdom demonstrate that vaccine effectiveness against infection for two doses of an mRNA vaccine is approximately 35%. </a:t>
            </a:r>
            <a:endParaRPr lang="en-US" dirty="0" smtClean="0"/>
          </a:p>
          <a:p>
            <a:r>
              <a:rPr lang="en-US" dirty="0" smtClean="0"/>
              <a:t>A </a:t>
            </a:r>
            <a:r>
              <a:rPr lang="en-US" dirty="0"/>
              <a:t>COVID-19 vaccine booster dose restores vaccine effectiveness against infection to 75%. </a:t>
            </a:r>
            <a:endParaRPr lang="en-US" dirty="0" smtClean="0"/>
          </a:p>
          <a:p>
            <a:r>
              <a:rPr lang="en-US" dirty="0" smtClean="0"/>
              <a:t>COVID-19 </a:t>
            </a:r>
            <a:r>
              <a:rPr lang="en-US" dirty="0"/>
              <a:t>vaccination decreases the risk of severe disease, hospitalization, and death from COVID-19. CDC strongly encourages COVID-19 vaccination for everyone 5 and older and boosters for everyone 16 and older.</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69453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04302" cy="492443"/>
          </a:xfrm>
        </p:spPr>
        <p:txBody>
          <a:bodyPr/>
          <a:lstStyle/>
          <a:p>
            <a:r>
              <a:rPr lang="en-US" sz="3200" dirty="0"/>
              <a:t>CDC:  </a:t>
            </a:r>
            <a:r>
              <a:rPr lang="en-US" sz="3200" dirty="0">
                <a:hlinkClick r:id="rId2"/>
              </a:rPr>
              <a:t>Expands guidance for Covid-19 Booster shots for all over 18</a:t>
            </a:r>
            <a:r>
              <a:rPr lang="en-US" sz="3200" dirty="0"/>
              <a:t>. (11.29.21) </a:t>
            </a:r>
            <a:r>
              <a:rPr lang="en-US" sz="2000" dirty="0"/>
              <a:t> </a:t>
            </a:r>
          </a:p>
        </p:txBody>
      </p:sp>
      <p:sp>
        <p:nvSpPr>
          <p:cNvPr id="3" name="Text Placeholder 2"/>
          <p:cNvSpPr>
            <a:spLocks noGrp="1"/>
          </p:cNvSpPr>
          <p:nvPr>
            <p:ph type="body" idx="1"/>
          </p:nvPr>
        </p:nvSpPr>
        <p:spPr>
          <a:xfrm>
            <a:off x="381000" y="838200"/>
            <a:ext cx="11125200" cy="4962897"/>
          </a:xfrm>
        </p:spPr>
        <p:txBody>
          <a:bodyPr/>
          <a:lstStyle/>
          <a:p>
            <a:pPr marL="342900" indent="-342900">
              <a:buFont typeface="Arial" panose="020B0604020202020204" pitchFamily="34" charset="0"/>
              <a:buChar char="•"/>
            </a:pPr>
            <a:r>
              <a:rPr lang="en-US" dirty="0"/>
              <a:t>For individuals who received a </a:t>
            </a:r>
            <a:r>
              <a:rPr lang="en-US" b="1" dirty="0"/>
              <a:t>Pfizer-</a:t>
            </a:r>
            <a:r>
              <a:rPr lang="en-US" b="1" dirty="0" err="1"/>
              <a:t>BioNTech</a:t>
            </a:r>
            <a:r>
              <a:rPr lang="en-US" b="1" dirty="0"/>
              <a:t> or </a:t>
            </a:r>
            <a:r>
              <a:rPr lang="en-US" b="1" dirty="0" err="1"/>
              <a:t>Moderna</a:t>
            </a:r>
            <a:r>
              <a:rPr lang="en-US" b="1" dirty="0"/>
              <a:t> COVID-19 </a:t>
            </a:r>
            <a:r>
              <a:rPr lang="en-US" b="1" dirty="0" smtClean="0"/>
              <a:t>vaccine</a:t>
            </a:r>
            <a:endParaRPr lang="en-US" b="1" dirty="0"/>
          </a:p>
          <a:p>
            <a:pPr marL="800100" lvl="1" indent="-342900">
              <a:buFont typeface="Arial" panose="020B0604020202020204" pitchFamily="34" charset="0"/>
              <a:buChar char="•"/>
            </a:pPr>
            <a:r>
              <a:rPr lang="en-US" sz="2400" b="1" dirty="0" smtClean="0"/>
              <a:t>Everyone over age 12 is </a:t>
            </a:r>
            <a:r>
              <a:rPr lang="en-US" sz="2400" b="1" dirty="0"/>
              <a:t>eligible for a booster shot at </a:t>
            </a:r>
            <a:r>
              <a:rPr lang="en-US" sz="2400" b="1" u="sng" dirty="0"/>
              <a:t>5</a:t>
            </a:r>
            <a:r>
              <a:rPr lang="en-US" sz="2400" b="1" u="sng" dirty="0" smtClean="0"/>
              <a:t> </a:t>
            </a:r>
            <a:r>
              <a:rPr lang="en-US" sz="2400" b="1" u="sng" dirty="0"/>
              <a:t>months or more</a:t>
            </a:r>
            <a:r>
              <a:rPr lang="en-US" sz="2400" dirty="0"/>
              <a:t> after their initial </a:t>
            </a:r>
            <a:r>
              <a:rPr lang="en-US" sz="2400" dirty="0" smtClean="0"/>
              <a:t>vaccine series</a:t>
            </a:r>
            <a:endParaRPr lang="en-US" sz="2400" dirty="0"/>
          </a:p>
          <a:p>
            <a:pPr marL="342900" indent="-342900">
              <a:buFont typeface="Arial" panose="020B0604020202020204" pitchFamily="34" charset="0"/>
              <a:buChar char="•"/>
            </a:pPr>
            <a:r>
              <a:rPr lang="en-US" dirty="0" smtClean="0"/>
              <a:t>If you got </a:t>
            </a:r>
            <a:r>
              <a:rPr lang="en-US" dirty="0"/>
              <a:t>the </a:t>
            </a:r>
            <a:r>
              <a:rPr lang="en-US" b="1" dirty="0"/>
              <a:t>Johnson &amp; Johnson </a:t>
            </a:r>
            <a:r>
              <a:rPr lang="en-US" dirty="0"/>
              <a:t>COVID-19 </a:t>
            </a:r>
            <a:r>
              <a:rPr lang="en-US" dirty="0" smtClean="0"/>
              <a:t>vaccine</a:t>
            </a:r>
          </a:p>
          <a:p>
            <a:pPr marL="800100" lvl="1" indent="-342900">
              <a:buFont typeface="Arial" panose="020B0604020202020204" pitchFamily="34" charset="0"/>
              <a:buChar char="•"/>
            </a:pPr>
            <a:r>
              <a:rPr lang="en-US" sz="2400" b="1" dirty="0" smtClean="0"/>
              <a:t>Everyone over age </a:t>
            </a:r>
            <a:r>
              <a:rPr lang="en-US" sz="2400" b="1" dirty="0"/>
              <a:t>18 and </a:t>
            </a:r>
            <a:r>
              <a:rPr lang="en-US" sz="2400" b="1" dirty="0" smtClean="0"/>
              <a:t>older is eligible for a booster shot who </a:t>
            </a:r>
            <a:r>
              <a:rPr lang="en-US" sz="2400" b="1" dirty="0"/>
              <a:t>were </a:t>
            </a:r>
            <a:r>
              <a:rPr lang="en-US" sz="2400" b="1" u="sng" dirty="0"/>
              <a:t>vaccinated two or more months ago</a:t>
            </a:r>
            <a:r>
              <a:rPr lang="en-US" sz="2400" b="1" dirty="0" smtClean="0"/>
              <a:t>.</a:t>
            </a:r>
            <a:endParaRPr lang="en-US" sz="1050" dirty="0"/>
          </a:p>
          <a:p>
            <a:pPr marL="342900" indent="-342900">
              <a:buFont typeface="Arial" panose="020B0604020202020204" pitchFamily="34" charset="0"/>
              <a:buChar char="•"/>
            </a:pPr>
            <a:r>
              <a:rPr lang="en-US" b="1" dirty="0" smtClean="0"/>
              <a:t>Pregnant women should receive the booster</a:t>
            </a:r>
          </a:p>
          <a:p>
            <a:pPr marL="342900" indent="-342900">
              <a:buFont typeface="Arial" panose="020B0604020202020204" pitchFamily="34" charset="0"/>
              <a:buChar char="•"/>
            </a:pPr>
            <a:r>
              <a:rPr lang="en-US" dirty="0" smtClean="0"/>
              <a:t>Individuals </a:t>
            </a:r>
            <a:r>
              <a:rPr lang="en-US" dirty="0"/>
              <a:t>may choose which vaccine they receive as a </a:t>
            </a:r>
            <a:r>
              <a:rPr lang="en-US" dirty="0" smtClean="0"/>
              <a:t>booster. </a:t>
            </a:r>
            <a:r>
              <a:rPr lang="en-US" dirty="0"/>
              <a:t>Some people may have a preference for the vaccine type that they originally received, and others may prefer to get a different booster. </a:t>
            </a:r>
            <a:endParaRPr lang="en-US" dirty="0" smtClean="0"/>
          </a:p>
        </p:txBody>
      </p:sp>
    </p:spTree>
    <p:extLst>
      <p:ext uri="{BB962C8B-B14F-4D97-AF65-F5344CB8AC3E}">
        <p14:creationId xmlns:p14="http://schemas.microsoft.com/office/powerpoint/2010/main" val="252789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723233"/>
            <a:ext cx="6788784" cy="513715"/>
          </a:xfrm>
          <a:prstGeom prst="rect">
            <a:avLst/>
          </a:prstGeom>
        </p:spPr>
        <p:txBody>
          <a:bodyPr vert="horz" wrap="square" lIns="0" tIns="13335" rIns="0" bIns="0" rtlCol="0">
            <a:spAutoFit/>
          </a:bodyPr>
          <a:lstStyle/>
          <a:p>
            <a:pPr marL="12700">
              <a:lnSpc>
                <a:spcPct val="100000"/>
              </a:lnSpc>
              <a:spcBef>
                <a:spcPts val="105"/>
              </a:spcBef>
              <a:tabLst>
                <a:tab pos="3350260" algn="l"/>
                <a:tab pos="4589145" algn="l"/>
              </a:tabLst>
            </a:pPr>
            <a:r>
              <a:rPr sz="3200" b="1" spc="-90" dirty="0">
                <a:solidFill>
                  <a:srgbClr val="F58466"/>
                </a:solidFill>
                <a:latin typeface="Arial"/>
                <a:cs typeface="Arial"/>
              </a:rPr>
              <a:t>Updated</a:t>
            </a:r>
            <a:r>
              <a:rPr sz="3200" b="1" spc="-120" dirty="0">
                <a:solidFill>
                  <a:srgbClr val="F58466"/>
                </a:solidFill>
                <a:latin typeface="Arial"/>
                <a:cs typeface="Arial"/>
              </a:rPr>
              <a:t> </a:t>
            </a:r>
            <a:r>
              <a:rPr sz="3200" b="1" spc="-55" dirty="0">
                <a:solidFill>
                  <a:srgbClr val="F58466"/>
                </a:solidFill>
                <a:latin typeface="Arial"/>
                <a:cs typeface="Arial"/>
              </a:rPr>
              <a:t>OB/Neo	</a:t>
            </a:r>
            <a:r>
              <a:rPr sz="3200" b="1" spc="-120" dirty="0">
                <a:solidFill>
                  <a:srgbClr val="F58466"/>
                </a:solidFill>
                <a:latin typeface="Arial"/>
                <a:cs typeface="Arial"/>
              </a:rPr>
              <a:t>Covid	</a:t>
            </a:r>
            <a:r>
              <a:rPr sz="3200" b="1" spc="-160" dirty="0">
                <a:solidFill>
                  <a:srgbClr val="F58466"/>
                </a:solidFill>
                <a:latin typeface="Arial"/>
                <a:cs typeface="Arial"/>
              </a:rPr>
              <a:t>Publications</a:t>
            </a:r>
            <a:endParaRPr sz="3200">
              <a:latin typeface="Arial"/>
              <a:cs typeface="Arial"/>
            </a:endParaRPr>
          </a:p>
        </p:txBody>
      </p:sp>
      <p:sp>
        <p:nvSpPr>
          <p:cNvPr id="9" name="object 9"/>
          <p:cNvSpPr txBox="1"/>
          <p:nvPr/>
        </p:nvSpPr>
        <p:spPr>
          <a:xfrm>
            <a:off x="381001" y="1522540"/>
            <a:ext cx="11430000" cy="6461384"/>
          </a:xfrm>
          <a:prstGeom prst="rect">
            <a:avLst/>
          </a:prstGeom>
        </p:spPr>
        <p:txBody>
          <a:bodyPr vert="horz" wrap="square" lIns="0" tIns="69215" rIns="0" bIns="0" rtlCol="0">
            <a:spAutoFit/>
          </a:bodyPr>
          <a:lstStyle/>
          <a:p>
            <a:pPr marL="241300" indent="-229235">
              <a:lnSpc>
                <a:spcPct val="100000"/>
              </a:lnSpc>
              <a:spcBef>
                <a:spcPts val="355"/>
              </a:spcBef>
              <a:buClr>
                <a:srgbClr val="F5668F"/>
              </a:buClr>
              <a:buFont typeface="Arial"/>
              <a:buChar char="•"/>
              <a:tabLst>
                <a:tab pos="241300" algn="l"/>
                <a:tab pos="241935" algn="l"/>
              </a:tabLst>
            </a:pPr>
            <a:r>
              <a:rPr lang="en-US" sz="2000" dirty="0" smtClean="0"/>
              <a:t>AJOG</a:t>
            </a:r>
            <a:r>
              <a:rPr lang="en-US" sz="2000" dirty="0"/>
              <a:t>:</a:t>
            </a:r>
            <a:r>
              <a:rPr lang="en-US" sz="2000" dirty="0">
                <a:hlinkClick r:id="rId4"/>
              </a:rPr>
              <a:t> Monoclonal antibody treatment of symptomatic COVID-19 in pregnancy: initial report</a:t>
            </a:r>
            <a:r>
              <a:rPr lang="en-US" sz="2000" dirty="0"/>
              <a:t>. (8.25.21) </a:t>
            </a:r>
            <a:endParaRPr sz="2000" dirty="0">
              <a:latin typeface="Calibri"/>
              <a:cs typeface="Calibri"/>
            </a:endParaRPr>
          </a:p>
          <a:p>
            <a:pPr marL="241300" indent="-229235">
              <a:lnSpc>
                <a:spcPct val="100000"/>
              </a:lnSpc>
              <a:spcBef>
                <a:spcPts val="345"/>
              </a:spcBef>
              <a:buClr>
                <a:srgbClr val="F5668F"/>
              </a:buClr>
              <a:buFont typeface="Arial"/>
              <a:buChar char="•"/>
              <a:tabLst>
                <a:tab pos="241300" algn="l"/>
                <a:tab pos="241935" algn="l"/>
              </a:tabLst>
            </a:pPr>
            <a:r>
              <a:rPr sz="2000" spc="-5" dirty="0">
                <a:latin typeface="Calibri"/>
                <a:cs typeface="Calibri"/>
              </a:rPr>
              <a:t>NEJM:</a:t>
            </a:r>
            <a:r>
              <a:rPr sz="2000" spc="10" dirty="0">
                <a:solidFill>
                  <a:srgbClr val="0000FF"/>
                </a:solidFill>
                <a:latin typeface="Calibri"/>
                <a:cs typeface="Calibri"/>
              </a:rPr>
              <a:t> </a:t>
            </a:r>
            <a:r>
              <a:rPr sz="2000" u="sng" spc="-10" dirty="0">
                <a:solidFill>
                  <a:srgbClr val="0000FF"/>
                </a:solidFill>
                <a:uFill>
                  <a:solidFill>
                    <a:srgbClr val="0000FF"/>
                  </a:solidFill>
                </a:uFill>
                <a:latin typeface="Calibri"/>
                <a:cs typeface="Calibri"/>
                <a:hlinkClick r:id="rId5"/>
              </a:rPr>
              <a:t>Resurgence</a:t>
            </a:r>
            <a:r>
              <a:rPr sz="2000" u="sng" spc="20" dirty="0">
                <a:solidFill>
                  <a:srgbClr val="0000FF"/>
                </a:solidFill>
                <a:uFill>
                  <a:solidFill>
                    <a:srgbClr val="0000FF"/>
                  </a:solidFill>
                </a:uFill>
                <a:latin typeface="Calibri"/>
                <a:cs typeface="Calibri"/>
                <a:hlinkClick r:id="rId5"/>
              </a:rPr>
              <a:t> </a:t>
            </a:r>
            <a:r>
              <a:rPr sz="2000" u="sng" spc="-5" dirty="0">
                <a:solidFill>
                  <a:srgbClr val="0000FF"/>
                </a:solidFill>
                <a:uFill>
                  <a:solidFill>
                    <a:srgbClr val="0000FF"/>
                  </a:solidFill>
                </a:uFill>
                <a:latin typeface="Calibri"/>
                <a:cs typeface="Calibri"/>
                <a:hlinkClick r:id="rId5"/>
              </a:rPr>
              <a:t>of</a:t>
            </a:r>
            <a:r>
              <a:rPr sz="2000" u="sng" spc="5" dirty="0">
                <a:solidFill>
                  <a:srgbClr val="0000FF"/>
                </a:solidFill>
                <a:uFill>
                  <a:solidFill>
                    <a:srgbClr val="0000FF"/>
                  </a:solidFill>
                </a:uFill>
                <a:latin typeface="Calibri"/>
                <a:cs typeface="Calibri"/>
                <a:hlinkClick r:id="rId5"/>
              </a:rPr>
              <a:t> </a:t>
            </a:r>
            <a:r>
              <a:rPr sz="2000" u="sng" spc="-10" dirty="0">
                <a:solidFill>
                  <a:srgbClr val="0000FF"/>
                </a:solidFill>
                <a:uFill>
                  <a:solidFill>
                    <a:srgbClr val="0000FF"/>
                  </a:solidFill>
                </a:uFill>
                <a:latin typeface="Calibri"/>
                <a:cs typeface="Calibri"/>
                <a:hlinkClick r:id="rId5"/>
              </a:rPr>
              <a:t>SARS-CoV-2</a:t>
            </a:r>
            <a:r>
              <a:rPr sz="2000" u="sng" spc="5" dirty="0">
                <a:solidFill>
                  <a:srgbClr val="0000FF"/>
                </a:solidFill>
                <a:uFill>
                  <a:solidFill>
                    <a:srgbClr val="0000FF"/>
                  </a:solidFill>
                </a:uFill>
                <a:latin typeface="Calibri"/>
                <a:cs typeface="Calibri"/>
                <a:hlinkClick r:id="rId5"/>
              </a:rPr>
              <a:t> </a:t>
            </a:r>
            <a:r>
              <a:rPr sz="2000" u="sng" spc="-10" dirty="0">
                <a:solidFill>
                  <a:srgbClr val="0000FF"/>
                </a:solidFill>
                <a:uFill>
                  <a:solidFill>
                    <a:srgbClr val="0000FF"/>
                  </a:solidFill>
                </a:uFill>
                <a:latin typeface="Calibri"/>
                <a:cs typeface="Calibri"/>
                <a:hlinkClick r:id="rId5"/>
              </a:rPr>
              <a:t>Infection</a:t>
            </a:r>
            <a:r>
              <a:rPr sz="2000" u="sng" spc="30" dirty="0">
                <a:solidFill>
                  <a:srgbClr val="0000FF"/>
                </a:solidFill>
                <a:uFill>
                  <a:solidFill>
                    <a:srgbClr val="0000FF"/>
                  </a:solidFill>
                </a:uFill>
                <a:latin typeface="Calibri"/>
                <a:cs typeface="Calibri"/>
                <a:hlinkClick r:id="rId5"/>
              </a:rPr>
              <a:t> </a:t>
            </a:r>
            <a:r>
              <a:rPr sz="2000" u="sng" spc="-5" dirty="0">
                <a:solidFill>
                  <a:srgbClr val="0000FF"/>
                </a:solidFill>
                <a:uFill>
                  <a:solidFill>
                    <a:srgbClr val="0000FF"/>
                  </a:solidFill>
                </a:uFill>
                <a:latin typeface="Calibri"/>
                <a:cs typeface="Calibri"/>
                <a:hlinkClick r:id="rId5"/>
              </a:rPr>
              <a:t>in</a:t>
            </a:r>
            <a:r>
              <a:rPr sz="2000" u="sng" spc="25" dirty="0">
                <a:solidFill>
                  <a:srgbClr val="0000FF"/>
                </a:solidFill>
                <a:uFill>
                  <a:solidFill>
                    <a:srgbClr val="0000FF"/>
                  </a:solidFill>
                </a:uFill>
                <a:latin typeface="Calibri"/>
                <a:cs typeface="Calibri"/>
                <a:hlinkClick r:id="rId5"/>
              </a:rPr>
              <a:t> </a:t>
            </a:r>
            <a:r>
              <a:rPr sz="2000" u="sng" dirty="0">
                <a:solidFill>
                  <a:srgbClr val="0000FF"/>
                </a:solidFill>
                <a:uFill>
                  <a:solidFill>
                    <a:srgbClr val="0000FF"/>
                  </a:solidFill>
                </a:uFill>
                <a:latin typeface="Calibri"/>
                <a:cs typeface="Calibri"/>
                <a:hlinkClick r:id="rId5"/>
              </a:rPr>
              <a:t>a</a:t>
            </a:r>
            <a:r>
              <a:rPr sz="2000" u="sng" spc="5" dirty="0">
                <a:solidFill>
                  <a:srgbClr val="0000FF"/>
                </a:solidFill>
                <a:uFill>
                  <a:solidFill>
                    <a:srgbClr val="0000FF"/>
                  </a:solidFill>
                </a:uFill>
                <a:latin typeface="Calibri"/>
                <a:cs typeface="Calibri"/>
                <a:hlinkClick r:id="rId5"/>
              </a:rPr>
              <a:t> </a:t>
            </a:r>
            <a:r>
              <a:rPr sz="2000" u="sng" spc="-5" dirty="0">
                <a:solidFill>
                  <a:srgbClr val="0000FF"/>
                </a:solidFill>
                <a:uFill>
                  <a:solidFill>
                    <a:srgbClr val="0000FF"/>
                  </a:solidFill>
                </a:uFill>
                <a:latin typeface="Calibri"/>
                <a:cs typeface="Calibri"/>
                <a:hlinkClick r:id="rId5"/>
              </a:rPr>
              <a:t>Highly</a:t>
            </a:r>
            <a:r>
              <a:rPr sz="2000" u="sng" spc="15" dirty="0">
                <a:solidFill>
                  <a:srgbClr val="0000FF"/>
                </a:solidFill>
                <a:uFill>
                  <a:solidFill>
                    <a:srgbClr val="0000FF"/>
                  </a:solidFill>
                </a:uFill>
                <a:latin typeface="Calibri"/>
                <a:cs typeface="Calibri"/>
                <a:hlinkClick r:id="rId5"/>
              </a:rPr>
              <a:t> </a:t>
            </a:r>
            <a:r>
              <a:rPr sz="2000" u="sng" spc="-20" dirty="0">
                <a:solidFill>
                  <a:srgbClr val="0000FF"/>
                </a:solidFill>
                <a:uFill>
                  <a:solidFill>
                    <a:srgbClr val="0000FF"/>
                  </a:solidFill>
                </a:uFill>
                <a:latin typeface="Calibri"/>
                <a:cs typeface="Calibri"/>
                <a:hlinkClick r:id="rId5"/>
              </a:rPr>
              <a:t>Vaccinated</a:t>
            </a:r>
            <a:r>
              <a:rPr sz="2000" u="sng" spc="30" dirty="0">
                <a:solidFill>
                  <a:srgbClr val="0000FF"/>
                </a:solidFill>
                <a:uFill>
                  <a:solidFill>
                    <a:srgbClr val="0000FF"/>
                  </a:solidFill>
                </a:uFill>
                <a:latin typeface="Calibri"/>
                <a:cs typeface="Calibri"/>
                <a:hlinkClick r:id="rId5"/>
              </a:rPr>
              <a:t> </a:t>
            </a:r>
            <a:r>
              <a:rPr sz="2000" u="sng" spc="-5" dirty="0">
                <a:solidFill>
                  <a:srgbClr val="0000FF"/>
                </a:solidFill>
                <a:uFill>
                  <a:solidFill>
                    <a:srgbClr val="0000FF"/>
                  </a:solidFill>
                </a:uFill>
                <a:latin typeface="Calibri"/>
                <a:cs typeface="Calibri"/>
                <a:hlinkClick r:id="rId5"/>
              </a:rPr>
              <a:t>Health</a:t>
            </a:r>
            <a:r>
              <a:rPr sz="2000" u="sng" spc="30" dirty="0">
                <a:solidFill>
                  <a:srgbClr val="0000FF"/>
                </a:solidFill>
                <a:uFill>
                  <a:solidFill>
                    <a:srgbClr val="0000FF"/>
                  </a:solidFill>
                </a:uFill>
                <a:latin typeface="Calibri"/>
                <a:cs typeface="Calibri"/>
                <a:hlinkClick r:id="rId5"/>
              </a:rPr>
              <a:t> </a:t>
            </a:r>
            <a:r>
              <a:rPr sz="2000" u="sng" spc="-15" dirty="0">
                <a:solidFill>
                  <a:srgbClr val="0000FF"/>
                </a:solidFill>
                <a:uFill>
                  <a:solidFill>
                    <a:srgbClr val="0000FF"/>
                  </a:solidFill>
                </a:uFill>
                <a:latin typeface="Calibri"/>
                <a:cs typeface="Calibri"/>
                <a:hlinkClick r:id="rId5"/>
              </a:rPr>
              <a:t>System</a:t>
            </a:r>
            <a:r>
              <a:rPr sz="2000" u="sng" dirty="0">
                <a:solidFill>
                  <a:srgbClr val="0000FF"/>
                </a:solidFill>
                <a:uFill>
                  <a:solidFill>
                    <a:srgbClr val="0000FF"/>
                  </a:solidFill>
                </a:uFill>
                <a:latin typeface="Calibri"/>
                <a:cs typeface="Calibri"/>
                <a:hlinkClick r:id="rId5"/>
              </a:rPr>
              <a:t> </a:t>
            </a:r>
            <a:r>
              <a:rPr sz="2000" u="sng" spc="-20" dirty="0">
                <a:solidFill>
                  <a:srgbClr val="0000FF"/>
                </a:solidFill>
                <a:uFill>
                  <a:solidFill>
                    <a:srgbClr val="0000FF"/>
                  </a:solidFill>
                </a:uFill>
                <a:latin typeface="Calibri"/>
                <a:cs typeface="Calibri"/>
                <a:hlinkClick r:id="rId5"/>
              </a:rPr>
              <a:t>Workforce</a:t>
            </a:r>
            <a:r>
              <a:rPr sz="2000" spc="-20" dirty="0">
                <a:latin typeface="Calibri"/>
                <a:cs typeface="Calibri"/>
              </a:rPr>
              <a:t>.</a:t>
            </a:r>
            <a:r>
              <a:rPr sz="2000" spc="5" dirty="0">
                <a:latin typeface="Calibri"/>
                <a:cs typeface="Calibri"/>
              </a:rPr>
              <a:t> </a:t>
            </a:r>
            <a:r>
              <a:rPr sz="2000" spc="-5" dirty="0">
                <a:latin typeface="Calibri"/>
                <a:cs typeface="Calibri"/>
              </a:rPr>
              <a:t>(9.9.21</a:t>
            </a:r>
            <a:r>
              <a:rPr sz="2000" spc="-5" dirty="0" smtClean="0">
                <a:latin typeface="Calibri"/>
                <a:cs typeface="Calibri"/>
              </a:rPr>
              <a:t>)</a:t>
            </a:r>
            <a:endParaRPr lang="en-US" sz="2000" spc="-5" dirty="0" smtClean="0">
              <a:latin typeface="Calibri"/>
              <a:cs typeface="Calibri"/>
            </a:endParaRPr>
          </a:p>
          <a:p>
            <a:pPr marL="241300" indent="-229235">
              <a:lnSpc>
                <a:spcPct val="100000"/>
              </a:lnSpc>
              <a:spcBef>
                <a:spcPts val="345"/>
              </a:spcBef>
              <a:buClr>
                <a:srgbClr val="F5668F"/>
              </a:buClr>
              <a:buFont typeface="Arial"/>
              <a:buChar char="•"/>
              <a:tabLst>
                <a:tab pos="241300" algn="l"/>
                <a:tab pos="241935" algn="l"/>
              </a:tabLst>
            </a:pPr>
            <a:r>
              <a:rPr lang="en-US" sz="2000" dirty="0" smtClean="0"/>
              <a:t>NEJM</a:t>
            </a:r>
            <a:r>
              <a:rPr lang="en-US" sz="2000" dirty="0"/>
              <a:t>: </a:t>
            </a:r>
            <a:r>
              <a:rPr lang="en-US" sz="2000" dirty="0">
                <a:hlinkClick r:id="rId6"/>
              </a:rPr>
              <a:t>Receipt of mRNA COVID-19 vaccines preconception and during pregnancy and risk of self-reported spontaneous abortions</a:t>
            </a:r>
            <a:r>
              <a:rPr lang="en-US" sz="2000" dirty="0"/>
              <a:t>. (09.8.21</a:t>
            </a:r>
            <a:r>
              <a:rPr lang="en-US" sz="2000" dirty="0" smtClean="0"/>
              <a:t>)</a:t>
            </a:r>
            <a:endParaRPr lang="en-US" sz="2400" dirty="0" smtClean="0"/>
          </a:p>
          <a:p>
            <a:pPr marL="241300" indent="-229235">
              <a:lnSpc>
                <a:spcPct val="100000"/>
              </a:lnSpc>
              <a:spcBef>
                <a:spcPts val="345"/>
              </a:spcBef>
              <a:buClr>
                <a:srgbClr val="F5668F"/>
              </a:buClr>
              <a:buFont typeface="Arial"/>
              <a:buChar char="•"/>
              <a:tabLst>
                <a:tab pos="241300" algn="l"/>
                <a:tab pos="241935" algn="l"/>
              </a:tabLst>
            </a:pPr>
            <a:r>
              <a:rPr lang="en-US" sz="2400" dirty="0" err="1"/>
              <a:t>Plos</a:t>
            </a:r>
            <a:r>
              <a:rPr lang="en-US" sz="2400" dirty="0"/>
              <a:t> Medicine:</a:t>
            </a:r>
            <a:r>
              <a:rPr lang="en-US" sz="2400" dirty="0">
                <a:hlinkClick r:id="rId7"/>
              </a:rPr>
              <a:t> Incidence, co-occurrence, and evolution of long-COVID features: A 6-month retrospective cohort study of 273,618 survivors of COVID-19</a:t>
            </a:r>
            <a:r>
              <a:rPr lang="en-US" sz="2400" dirty="0"/>
              <a:t>. (</a:t>
            </a:r>
            <a:r>
              <a:rPr lang="en-US" sz="2400" dirty="0" smtClean="0"/>
              <a:t>09.28.2021)</a:t>
            </a:r>
            <a:endParaRPr lang="en-US" sz="2400" dirty="0"/>
          </a:p>
          <a:p>
            <a:pPr marL="241300" indent="-229235">
              <a:lnSpc>
                <a:spcPct val="100000"/>
              </a:lnSpc>
              <a:spcBef>
                <a:spcPts val="345"/>
              </a:spcBef>
              <a:buClr>
                <a:srgbClr val="F5668F"/>
              </a:buClr>
              <a:buFont typeface="Arial"/>
              <a:buChar char="•"/>
              <a:tabLst>
                <a:tab pos="241300" algn="l"/>
                <a:tab pos="241935" algn="l"/>
              </a:tabLst>
            </a:pPr>
            <a:r>
              <a:rPr lang="en-US" sz="2000" b="1" dirty="0" smtClean="0"/>
              <a:t>JAMA:</a:t>
            </a:r>
            <a:r>
              <a:rPr lang="en-US" sz="2000" b="1" dirty="0"/>
              <a:t> </a:t>
            </a:r>
            <a:r>
              <a:rPr lang="en-US" sz="2000" b="1" dirty="0">
                <a:hlinkClick r:id="rId8"/>
              </a:rPr>
              <a:t>Short-term and Long-term Rates of </a:t>
            </a:r>
            <a:r>
              <a:rPr lang="en-US" sz="2000" b="1" dirty="0" err="1">
                <a:hlinkClick r:id="rId8"/>
              </a:rPr>
              <a:t>Postacute</a:t>
            </a:r>
            <a:r>
              <a:rPr lang="en-US" sz="2000" b="1" dirty="0">
                <a:hlinkClick r:id="rId8"/>
              </a:rPr>
              <a:t> Sequelae of SARS-CoV-2 Infection</a:t>
            </a:r>
            <a:r>
              <a:rPr lang="en-US" sz="2000" b="1" dirty="0"/>
              <a:t>. (10.13.21</a:t>
            </a:r>
            <a:r>
              <a:rPr lang="en-US" sz="2000" b="1" dirty="0" smtClean="0"/>
              <a:t>)</a:t>
            </a:r>
          </a:p>
          <a:p>
            <a:pPr marL="241300" indent="-229235">
              <a:lnSpc>
                <a:spcPct val="100000"/>
              </a:lnSpc>
              <a:spcBef>
                <a:spcPts val="345"/>
              </a:spcBef>
              <a:buClr>
                <a:srgbClr val="F5668F"/>
              </a:buClr>
              <a:buFont typeface="Arial"/>
              <a:buChar char="•"/>
              <a:tabLst>
                <a:tab pos="241300" algn="l"/>
                <a:tab pos="241935" algn="l"/>
              </a:tabLst>
            </a:pPr>
            <a:r>
              <a:rPr lang="en-US" sz="2400" dirty="0" err="1"/>
              <a:t>NyTimes</a:t>
            </a:r>
            <a:r>
              <a:rPr lang="en-US" sz="2400" dirty="0"/>
              <a:t>: </a:t>
            </a:r>
            <a:r>
              <a:rPr lang="en-US" sz="2400" dirty="0">
                <a:hlinkClick r:id="rId9"/>
              </a:rPr>
              <a:t>U.S. Has Far Higher </a:t>
            </a:r>
            <a:r>
              <a:rPr lang="en-US" sz="2400" dirty="0" err="1">
                <a:hlinkClick r:id="rId9"/>
              </a:rPr>
              <a:t>Covid</a:t>
            </a:r>
            <a:r>
              <a:rPr lang="en-US" sz="2400" dirty="0">
                <a:hlinkClick r:id="rId9"/>
              </a:rPr>
              <a:t> Death Rate Than Other Wealthy Countries</a:t>
            </a:r>
            <a:r>
              <a:rPr lang="en-US" sz="2400" dirty="0"/>
              <a:t>. (1.2.2022)</a:t>
            </a:r>
            <a:endParaRPr lang="en-US" sz="2800" b="1" dirty="0" smtClean="0"/>
          </a:p>
          <a:p>
            <a:pPr marL="241300" indent="-229235">
              <a:lnSpc>
                <a:spcPct val="100000"/>
              </a:lnSpc>
              <a:spcBef>
                <a:spcPts val="345"/>
              </a:spcBef>
              <a:buClr>
                <a:srgbClr val="F5668F"/>
              </a:buClr>
              <a:buFont typeface="Arial"/>
              <a:buChar char="•"/>
              <a:tabLst>
                <a:tab pos="241300" algn="l"/>
                <a:tab pos="241935" algn="l"/>
              </a:tabLst>
            </a:pPr>
            <a:r>
              <a:rPr lang="en-US" sz="2400" dirty="0" smtClean="0"/>
              <a:t> </a:t>
            </a:r>
            <a:r>
              <a:rPr lang="en-US" sz="2400" dirty="0"/>
              <a:t>AJOG: </a:t>
            </a:r>
            <a:r>
              <a:rPr lang="en-US" sz="2400" dirty="0">
                <a:hlinkClick r:id="rId10"/>
              </a:rPr>
              <a:t>COVID-19 vaccination during pregnancy: coverage and safety</a:t>
            </a:r>
            <a:r>
              <a:rPr lang="en-US" sz="2400" dirty="0"/>
              <a:t>. (2.1.2022</a:t>
            </a:r>
            <a:r>
              <a:rPr lang="en-US" sz="2400" dirty="0" smtClean="0"/>
              <a:t>)</a:t>
            </a:r>
          </a:p>
          <a:p>
            <a:pPr marL="285750" indent="-285750">
              <a:buFont typeface="Arial" panose="020B0604020202020204" pitchFamily="34" charset="0"/>
              <a:buChar char="•"/>
            </a:pPr>
            <a:r>
              <a:rPr lang="en-US" sz="2400" dirty="0"/>
              <a:t>JAMA: </a:t>
            </a:r>
            <a:r>
              <a:rPr lang="en-US" sz="2400" dirty="0">
                <a:hlinkClick r:id="rId11"/>
              </a:rPr>
              <a:t>Association of BNT162b2 COVID-19 Vaccination During Pregnancy With Neonatal and Early Infant Outcomes</a:t>
            </a:r>
            <a:r>
              <a:rPr lang="en-US" sz="2400" dirty="0"/>
              <a:t>. (2.10.2022</a:t>
            </a:r>
            <a:r>
              <a:rPr lang="en-US" sz="2400" dirty="0" smtClean="0"/>
              <a:t>)</a:t>
            </a:r>
          </a:p>
          <a:p>
            <a:pPr marL="241300" indent="-229235">
              <a:lnSpc>
                <a:spcPct val="100000"/>
              </a:lnSpc>
              <a:spcBef>
                <a:spcPts val="345"/>
              </a:spcBef>
              <a:buClr>
                <a:srgbClr val="F5668F"/>
              </a:buClr>
              <a:buFont typeface="Arial"/>
              <a:buChar char="•"/>
              <a:tabLst>
                <a:tab pos="241300" algn="l"/>
                <a:tab pos="241935" algn="l"/>
              </a:tabLst>
            </a:pPr>
            <a:r>
              <a:rPr lang="en-US" sz="2400" dirty="0"/>
              <a:t>Arch </a:t>
            </a:r>
            <a:r>
              <a:rPr lang="en-US" sz="2400" dirty="0" err="1"/>
              <a:t>Pathol</a:t>
            </a:r>
            <a:r>
              <a:rPr lang="en-US" sz="2400" dirty="0"/>
              <a:t> Lab Med: </a:t>
            </a:r>
            <a:r>
              <a:rPr lang="en-US" sz="2400" dirty="0">
                <a:hlinkClick r:id="rId12"/>
              </a:rPr>
              <a:t>Placental Tissue Destruction and Insufficiency from COVID-19 Causes Stillbirth and Neonatal Death</a:t>
            </a:r>
            <a:r>
              <a:rPr lang="en-US" sz="2400" dirty="0"/>
              <a:t>. (2.10.2022)</a:t>
            </a:r>
            <a:r>
              <a:rPr lang="en-US" dirty="0"/>
              <a:t/>
            </a:r>
            <a:br>
              <a:rPr lang="en-US" dirty="0"/>
            </a:br>
            <a:endParaRPr lang="en-US" dirty="0"/>
          </a:p>
          <a:p>
            <a:r>
              <a:rPr lang="en-US" dirty="0"/>
              <a:t/>
            </a:r>
            <a:br>
              <a:rPr lang="en-US" dirty="0"/>
            </a:br>
            <a:endParaRPr lang="en-US" dirty="0"/>
          </a:p>
          <a:p>
            <a:pPr marL="241300" indent="-229235">
              <a:lnSpc>
                <a:spcPct val="100000"/>
              </a:lnSpc>
              <a:spcBef>
                <a:spcPts val="345"/>
              </a:spcBef>
              <a:buClr>
                <a:srgbClr val="F5668F"/>
              </a:buClr>
              <a:buFont typeface="Arial"/>
              <a:buChar char="•"/>
              <a:tabLst>
                <a:tab pos="241300" algn="l"/>
                <a:tab pos="241935" algn="l"/>
              </a:tabLst>
            </a:pPr>
            <a:endParaRPr sz="2000" dirty="0">
              <a:latin typeface="Calibri"/>
              <a:cs typeface="Calibri"/>
            </a:endParaRPr>
          </a:p>
          <a:p>
            <a:pPr>
              <a:lnSpc>
                <a:spcPct val="100000"/>
              </a:lnSpc>
              <a:spcBef>
                <a:spcPts val="50"/>
              </a:spcBef>
            </a:pPr>
            <a:endParaRPr sz="1650" dirty="0">
              <a:latin typeface="Calibri"/>
              <a:cs typeface="Calibri"/>
            </a:endParaRPr>
          </a:p>
          <a:p>
            <a:pPr marR="5080" algn="r">
              <a:lnSpc>
                <a:spcPct val="100000"/>
              </a:lnSpc>
              <a:spcBef>
                <a:spcPts val="5"/>
              </a:spcBef>
            </a:pPr>
            <a:r>
              <a:rPr sz="1200" spc="-5" dirty="0">
                <a:solidFill>
                  <a:srgbClr val="ADB3B8"/>
                </a:solidFill>
                <a:latin typeface="Arial"/>
                <a:cs typeface="Arial"/>
              </a:rPr>
              <a:t>34</a:t>
            </a:r>
            <a:endParaRPr sz="1200" dirty="0">
              <a:latin typeface="Arial"/>
              <a:cs typeface="Arial"/>
            </a:endParaRPr>
          </a:p>
        </p:txBody>
      </p:sp>
    </p:spTree>
    <p:extLst>
      <p:ext uri="{BB962C8B-B14F-4D97-AF65-F5344CB8AC3E}">
        <p14:creationId xmlns:p14="http://schemas.microsoft.com/office/powerpoint/2010/main" val="2956856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B4ABECA7-A36F-496C-9A3B-A001771E1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06" y="1971359"/>
            <a:ext cx="4572000" cy="2236304"/>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94B75AC5-B94E-40C4-8F07-5E7EE6C11AA6}"/>
              </a:ext>
            </a:extLst>
          </p:cNvPr>
          <p:cNvPicPr>
            <a:picLocks noChangeAspect="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087697" y="216816"/>
            <a:ext cx="2490221" cy="853442"/>
          </a:xfrm>
          <a:prstGeom prst="rect">
            <a:avLst/>
          </a:prstGeom>
        </p:spPr>
      </p:pic>
      <p:sp>
        <p:nvSpPr>
          <p:cNvPr id="6" name="TextBox 5">
            <a:extLst>
              <a:ext uri="{FF2B5EF4-FFF2-40B4-BE49-F238E27FC236}">
                <a16:creationId xmlns:a16="http://schemas.microsoft.com/office/drawing/2014/main" id="{A608068B-DCB2-4D5D-AE81-2E0027418C7D}"/>
              </a:ext>
            </a:extLst>
          </p:cNvPr>
          <p:cNvSpPr txBox="1"/>
          <p:nvPr/>
        </p:nvSpPr>
        <p:spPr>
          <a:xfrm>
            <a:off x="3145712" y="4562698"/>
            <a:ext cx="6093912"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Heebo" pitchFamily="2" charset="-79"/>
                <a:ea typeface="+mn-ea"/>
                <a:cs typeface="Heebo" pitchFamily="2" charset="-79"/>
              </a:rPr>
              <a:t>February 11, 2022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ebo" pitchFamily="2" charset="-79"/>
              <a:ea typeface="+mn-ea"/>
              <a:cs typeface="Heebo"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Heebo" pitchFamily="2" charset="-79"/>
                <a:ea typeface="+mn-ea"/>
                <a:cs typeface="Heebo" pitchFamily="2" charset="-79"/>
              </a:rPr>
              <a:t>Jennie Pinkwater, MNM - Executive Director ICAAP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Heebo" pitchFamily="2" charset="-79"/>
              <a:ea typeface="+mn-ea"/>
              <a:cs typeface="Heebo"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Heebo" pitchFamily="2" charset="-79"/>
                <a:ea typeface="+mn-ea"/>
                <a:cs typeface="Heebo" pitchFamily="2" charset="-79"/>
              </a:rPr>
              <a:t>Stephanie Atella, MPH, CHES – Project Director ICAAP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64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B22C6D3-D578-4369-A790-2630E65F6508}"/>
              </a:ext>
            </a:extLst>
          </p:cNvPr>
          <p:cNvSpPr txBox="1"/>
          <p:nvPr/>
        </p:nvSpPr>
        <p:spPr>
          <a:xfrm>
            <a:off x="929271" y="3973687"/>
            <a:ext cx="2293872" cy="738664"/>
          </a:xfrm>
          <a:prstGeom prst="rect">
            <a:avLst/>
          </a:prstGeom>
          <a:noFill/>
        </p:spPr>
        <p:txBody>
          <a:bodyPr wrap="square">
            <a:spAutoFit/>
          </a:bodyPr>
          <a:lstStyle/>
          <a:p>
            <a:pPr marL="0" marR="0" lvl="0" indent="0" algn="ctr" defTabSz="342917"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435570"/>
                </a:solidFill>
                <a:effectLst/>
                <a:uLnTx/>
                <a:uFillTx/>
                <a:latin typeface="Heebo" pitchFamily="2" charset="-79"/>
                <a:ea typeface="+mn-ea"/>
                <a:cs typeface="Heebo" pitchFamily="2" charset="-79"/>
              </a:rPr>
              <a:t>Foundational Training </a:t>
            </a:r>
          </a:p>
        </p:txBody>
      </p:sp>
      <p:sp>
        <p:nvSpPr>
          <p:cNvPr id="19" name="TextBox 18">
            <a:extLst>
              <a:ext uri="{FF2B5EF4-FFF2-40B4-BE49-F238E27FC236}">
                <a16:creationId xmlns:a16="http://schemas.microsoft.com/office/drawing/2014/main" id="{ED7E9624-29D6-4798-97B9-4E0190A3F489}"/>
              </a:ext>
            </a:extLst>
          </p:cNvPr>
          <p:cNvSpPr txBox="1"/>
          <p:nvPr/>
        </p:nvSpPr>
        <p:spPr>
          <a:xfrm>
            <a:off x="3548602" y="3976623"/>
            <a:ext cx="2037766" cy="738664"/>
          </a:xfrm>
          <a:prstGeom prst="rect">
            <a:avLst/>
          </a:prstGeom>
          <a:noFill/>
        </p:spPr>
        <p:txBody>
          <a:bodyPr wrap="square">
            <a:spAutoFit/>
          </a:bodyPr>
          <a:lstStyle/>
          <a:p>
            <a:pPr marL="0" marR="0" lvl="0" indent="0" algn="ctr" defTabSz="342917"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EEB661"/>
                </a:solidFill>
                <a:effectLst/>
                <a:uLnTx/>
                <a:uFillTx/>
                <a:latin typeface="Heebo" pitchFamily="2" charset="-79"/>
                <a:ea typeface="+mn-ea"/>
                <a:cs typeface="Heebo" pitchFamily="2" charset="-79"/>
              </a:rPr>
              <a:t>Learning Collaboratives</a:t>
            </a:r>
          </a:p>
        </p:txBody>
      </p:sp>
      <p:sp>
        <p:nvSpPr>
          <p:cNvPr id="20" name="TextBox 19">
            <a:extLst>
              <a:ext uri="{FF2B5EF4-FFF2-40B4-BE49-F238E27FC236}">
                <a16:creationId xmlns:a16="http://schemas.microsoft.com/office/drawing/2014/main" id="{A564F2A0-3DBC-4A22-9734-2B61F9336D0B}"/>
              </a:ext>
            </a:extLst>
          </p:cNvPr>
          <p:cNvSpPr txBox="1"/>
          <p:nvPr/>
        </p:nvSpPr>
        <p:spPr>
          <a:xfrm>
            <a:off x="6376343" y="3988286"/>
            <a:ext cx="2137035" cy="738664"/>
          </a:xfrm>
          <a:prstGeom prst="rect">
            <a:avLst/>
          </a:prstGeom>
          <a:noFill/>
        </p:spPr>
        <p:txBody>
          <a:bodyPr wrap="square">
            <a:spAutoFit/>
          </a:bodyPr>
          <a:lstStyle>
            <a:defPPr>
              <a:defRPr lang="en-US"/>
            </a:defPPr>
            <a:lvl1pPr algn="ctr" defTabSz="342917">
              <a:defRPr sz="2100">
                <a:solidFill>
                  <a:srgbClr val="435570"/>
                </a:solidFill>
                <a:latin typeface="Heebo" pitchFamily="2" charset="-79"/>
                <a:cs typeface="Heebo" pitchFamily="2" charset="-79"/>
              </a:defRPr>
            </a:lvl1pPr>
          </a:lstStyle>
          <a:p>
            <a:pPr marL="0" marR="0" lvl="0" indent="0" algn="ctr" defTabSz="342917"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B74171"/>
                </a:solidFill>
                <a:effectLst/>
                <a:uLnTx/>
                <a:uFillTx/>
                <a:ea typeface="+mn-ea"/>
                <a:cs typeface="Heebo" pitchFamily="2" charset="-79"/>
              </a:rPr>
              <a:t>Implementation Support </a:t>
            </a:r>
          </a:p>
        </p:txBody>
      </p:sp>
      <p:sp>
        <p:nvSpPr>
          <p:cNvPr id="31" name="TextBox 30">
            <a:extLst>
              <a:ext uri="{FF2B5EF4-FFF2-40B4-BE49-F238E27FC236}">
                <a16:creationId xmlns:a16="http://schemas.microsoft.com/office/drawing/2014/main" id="{8D94CDE0-4CED-4172-96F7-3CFB3241988B}"/>
              </a:ext>
            </a:extLst>
          </p:cNvPr>
          <p:cNvSpPr txBox="1"/>
          <p:nvPr/>
        </p:nvSpPr>
        <p:spPr>
          <a:xfrm>
            <a:off x="8968859" y="3978696"/>
            <a:ext cx="2739664" cy="738664"/>
          </a:xfrm>
          <a:prstGeom prst="rect">
            <a:avLst/>
          </a:prstGeom>
          <a:noFill/>
        </p:spPr>
        <p:txBody>
          <a:bodyPr wrap="square">
            <a:spAutoFit/>
          </a:bodyPr>
          <a:lstStyle/>
          <a:p>
            <a:pPr marL="0" marR="0" lvl="0" indent="0" algn="ctr" defTabSz="342917"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3EB0C8"/>
                </a:solidFill>
                <a:effectLst/>
                <a:uLnTx/>
                <a:uFillTx/>
                <a:latin typeface="Heebo" pitchFamily="2" charset="-79"/>
                <a:ea typeface="+mn-ea"/>
                <a:cs typeface="Heebo" pitchFamily="2" charset="-79"/>
              </a:rPr>
              <a:t>Toolkit &amp; Outreach Materials</a:t>
            </a:r>
          </a:p>
        </p:txBody>
      </p:sp>
      <p:pic>
        <p:nvPicPr>
          <p:cNvPr id="16" name="Picture 15" descr="Logo, company name&#10;&#10;Description automatically generated">
            <a:extLst>
              <a:ext uri="{FF2B5EF4-FFF2-40B4-BE49-F238E27FC236}">
                <a16:creationId xmlns:a16="http://schemas.microsoft.com/office/drawing/2014/main" id="{419B6B27-6B9F-4D23-9F3E-EA8E4AD87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475" y="225461"/>
            <a:ext cx="2921408" cy="1428949"/>
          </a:xfrm>
          <a:prstGeom prst="rect">
            <a:avLst/>
          </a:prstGeom>
        </p:spPr>
      </p:pic>
      <p:pic>
        <p:nvPicPr>
          <p:cNvPr id="3" name="Picture 2">
            <a:extLst>
              <a:ext uri="{FF2B5EF4-FFF2-40B4-BE49-F238E27FC236}">
                <a16:creationId xmlns:a16="http://schemas.microsoft.com/office/drawing/2014/main" id="{E806DB87-788B-42E0-A0EA-C35244D41A95}"/>
              </a:ext>
            </a:extLst>
          </p:cNvPr>
          <p:cNvPicPr>
            <a:picLocks noChangeAspect="1"/>
          </p:cNvPicPr>
          <p:nvPr/>
        </p:nvPicPr>
        <p:blipFill>
          <a:blip r:embed="rId4"/>
          <a:stretch>
            <a:fillRect/>
          </a:stretch>
        </p:blipFill>
        <p:spPr>
          <a:xfrm>
            <a:off x="929271" y="1997748"/>
            <a:ext cx="1950447" cy="1827379"/>
          </a:xfrm>
          <a:prstGeom prst="rect">
            <a:avLst/>
          </a:prstGeom>
        </p:spPr>
      </p:pic>
      <p:pic>
        <p:nvPicPr>
          <p:cNvPr id="5" name="Picture 4">
            <a:extLst>
              <a:ext uri="{FF2B5EF4-FFF2-40B4-BE49-F238E27FC236}">
                <a16:creationId xmlns:a16="http://schemas.microsoft.com/office/drawing/2014/main" id="{FA6BAA5C-4800-4AD5-9614-7F18DD1BE44E}"/>
              </a:ext>
            </a:extLst>
          </p:cNvPr>
          <p:cNvPicPr>
            <a:picLocks noChangeAspect="1"/>
          </p:cNvPicPr>
          <p:nvPr/>
        </p:nvPicPr>
        <p:blipFill>
          <a:blip r:embed="rId5"/>
          <a:stretch>
            <a:fillRect/>
          </a:stretch>
        </p:blipFill>
        <p:spPr>
          <a:xfrm>
            <a:off x="3265459" y="1920732"/>
            <a:ext cx="2604052" cy="2025830"/>
          </a:xfrm>
          <a:prstGeom prst="rect">
            <a:avLst/>
          </a:prstGeom>
        </p:spPr>
      </p:pic>
      <p:pic>
        <p:nvPicPr>
          <p:cNvPr id="7" name="Picture 6">
            <a:extLst>
              <a:ext uri="{FF2B5EF4-FFF2-40B4-BE49-F238E27FC236}">
                <a16:creationId xmlns:a16="http://schemas.microsoft.com/office/drawing/2014/main" id="{CFBB7A10-5D61-45BF-80C5-EAF1714CDC65}"/>
              </a:ext>
            </a:extLst>
          </p:cNvPr>
          <p:cNvPicPr>
            <a:picLocks noChangeAspect="1"/>
          </p:cNvPicPr>
          <p:nvPr/>
        </p:nvPicPr>
        <p:blipFill>
          <a:blip r:embed="rId6"/>
          <a:stretch>
            <a:fillRect/>
          </a:stretch>
        </p:blipFill>
        <p:spPr>
          <a:xfrm>
            <a:off x="6255253" y="1915729"/>
            <a:ext cx="2379216" cy="1933113"/>
          </a:xfrm>
          <a:prstGeom prst="rect">
            <a:avLst/>
          </a:prstGeom>
        </p:spPr>
      </p:pic>
      <p:pic>
        <p:nvPicPr>
          <p:cNvPr id="9" name="Picture 8">
            <a:extLst>
              <a:ext uri="{FF2B5EF4-FFF2-40B4-BE49-F238E27FC236}">
                <a16:creationId xmlns:a16="http://schemas.microsoft.com/office/drawing/2014/main" id="{131763FE-D388-443B-B40C-6BF19986D019}"/>
              </a:ext>
            </a:extLst>
          </p:cNvPr>
          <p:cNvPicPr>
            <a:picLocks noChangeAspect="1"/>
          </p:cNvPicPr>
          <p:nvPr/>
        </p:nvPicPr>
        <p:blipFill>
          <a:blip r:embed="rId7"/>
          <a:stretch>
            <a:fillRect/>
          </a:stretch>
        </p:blipFill>
        <p:spPr>
          <a:xfrm>
            <a:off x="9141302" y="2185153"/>
            <a:ext cx="2239815" cy="1750093"/>
          </a:xfrm>
          <a:prstGeom prst="rect">
            <a:avLst/>
          </a:prstGeom>
        </p:spPr>
      </p:pic>
    </p:spTree>
    <p:extLst>
      <p:ext uri="{BB962C8B-B14F-4D97-AF65-F5344CB8AC3E}">
        <p14:creationId xmlns:p14="http://schemas.microsoft.com/office/powerpoint/2010/main" val="164719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383031" y="436882"/>
            <a:ext cx="4117340"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Arial"/>
                <a:cs typeface="Arial"/>
              </a:rPr>
              <a:t>US</a:t>
            </a:r>
            <a:r>
              <a:rPr sz="3200" b="1" spc="-55" dirty="0">
                <a:solidFill>
                  <a:srgbClr val="FFFFFF"/>
                </a:solidFill>
                <a:latin typeface="Arial"/>
                <a:cs typeface="Arial"/>
              </a:rPr>
              <a:t> </a:t>
            </a:r>
            <a:r>
              <a:rPr sz="3200" b="1" dirty="0">
                <a:solidFill>
                  <a:srgbClr val="FFFFFF"/>
                </a:solidFill>
                <a:latin typeface="Arial"/>
                <a:cs typeface="Arial"/>
              </a:rPr>
              <a:t>COVID</a:t>
            </a:r>
            <a:r>
              <a:rPr sz="3200" b="1" spc="-70" dirty="0">
                <a:solidFill>
                  <a:srgbClr val="FFFFFF"/>
                </a:solidFill>
                <a:latin typeface="Arial"/>
                <a:cs typeface="Arial"/>
              </a:rPr>
              <a:t> </a:t>
            </a:r>
            <a:r>
              <a:rPr sz="3200" b="1" spc="-15" dirty="0">
                <a:solidFill>
                  <a:srgbClr val="FFFFFF"/>
                </a:solidFill>
                <a:latin typeface="Arial"/>
                <a:cs typeface="Arial"/>
              </a:rPr>
              <a:t>case</a:t>
            </a:r>
            <a:r>
              <a:rPr sz="3200" b="1" spc="-80" dirty="0">
                <a:solidFill>
                  <a:srgbClr val="FFFFFF"/>
                </a:solidFill>
                <a:latin typeface="Arial"/>
                <a:cs typeface="Arial"/>
              </a:rPr>
              <a:t> </a:t>
            </a:r>
            <a:r>
              <a:rPr sz="3200" b="1" spc="-5" dirty="0">
                <a:solidFill>
                  <a:srgbClr val="FFFFFF"/>
                </a:solidFill>
                <a:latin typeface="Arial"/>
                <a:cs typeface="Arial"/>
              </a:rPr>
              <a:t>trend</a:t>
            </a:r>
            <a:endParaRPr sz="3200" dirty="0">
              <a:latin typeface="Arial"/>
              <a:cs typeface="Arial"/>
            </a:endParaRPr>
          </a:p>
        </p:txBody>
      </p:sp>
      <p:pic>
        <p:nvPicPr>
          <p:cNvPr id="6" name="object 6"/>
          <p:cNvPicPr/>
          <p:nvPr/>
        </p:nvPicPr>
        <p:blipFill>
          <a:blip r:embed="rId4" cstate="print"/>
          <a:stretch>
            <a:fillRect/>
          </a:stretch>
        </p:blipFill>
        <p:spPr>
          <a:xfrm>
            <a:off x="304800" y="1434563"/>
            <a:ext cx="4098035" cy="184403"/>
          </a:xfrm>
          <a:prstGeom prst="rect">
            <a:avLst/>
          </a:prstGeom>
        </p:spPr>
      </p:pic>
      <p:sp>
        <p:nvSpPr>
          <p:cNvPr id="8" name="object 8"/>
          <p:cNvSpPr txBox="1"/>
          <p:nvPr/>
        </p:nvSpPr>
        <p:spPr>
          <a:xfrm>
            <a:off x="11587150" y="6530471"/>
            <a:ext cx="95885" cy="167005"/>
          </a:xfrm>
          <a:prstGeom prst="rect">
            <a:avLst/>
          </a:prstGeom>
        </p:spPr>
        <p:txBody>
          <a:bodyPr vert="horz" wrap="square" lIns="0" tIns="0" rIns="0" bIns="0" rtlCol="0">
            <a:spAutoFit/>
          </a:bodyPr>
          <a:lstStyle/>
          <a:p>
            <a:pPr marL="12700">
              <a:lnSpc>
                <a:spcPct val="100000"/>
              </a:lnSpc>
            </a:pPr>
            <a:r>
              <a:rPr sz="1000" spc="-5" dirty="0">
                <a:solidFill>
                  <a:srgbClr val="7D7D7D"/>
                </a:solidFill>
                <a:latin typeface="Arial"/>
                <a:cs typeface="Arial"/>
              </a:rPr>
              <a:t>6</a:t>
            </a:r>
            <a:endParaRPr sz="1000">
              <a:latin typeface="Arial"/>
              <a:cs typeface="Arial"/>
            </a:endParaRPr>
          </a:p>
        </p:txBody>
      </p:sp>
      <p:pic>
        <p:nvPicPr>
          <p:cNvPr id="7" name="Picture 6"/>
          <p:cNvPicPr>
            <a:picLocks noChangeAspect="1"/>
          </p:cNvPicPr>
          <p:nvPr/>
        </p:nvPicPr>
        <p:blipFill rotWithShape="1">
          <a:blip r:embed="rId5"/>
          <a:srcRect t="2174"/>
          <a:stretch/>
        </p:blipFill>
        <p:spPr>
          <a:xfrm>
            <a:off x="383031" y="1721554"/>
            <a:ext cx="11046969" cy="469231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D1AA-E891-4014-A53F-58F913EE4773}"/>
              </a:ext>
            </a:extLst>
          </p:cNvPr>
          <p:cNvSpPr>
            <a:spLocks noGrp="1"/>
          </p:cNvSpPr>
          <p:nvPr>
            <p:ph type="title"/>
          </p:nvPr>
        </p:nvSpPr>
        <p:spPr>
          <a:xfrm>
            <a:off x="2095500" y="736600"/>
            <a:ext cx="8001000" cy="1143000"/>
          </a:xfrm>
        </p:spPr>
        <p:txBody>
          <a:bodyPr>
            <a:noAutofit/>
          </a:bodyPr>
          <a:lstStyle/>
          <a:p>
            <a:pPr algn="ctr"/>
            <a:r>
              <a:rPr lang="en-US" sz="4500">
                <a:solidFill>
                  <a:srgbClr val="EEB661"/>
                </a:solidFill>
                <a:latin typeface="Heebo" pitchFamily="2" charset="-79"/>
                <a:cs typeface="Heebo" pitchFamily="2" charset="-79"/>
              </a:rPr>
              <a:t>Foundational Training </a:t>
            </a:r>
            <a:br>
              <a:rPr lang="en-US" sz="4500">
                <a:solidFill>
                  <a:srgbClr val="EEB661"/>
                </a:solidFill>
                <a:latin typeface="Heebo" pitchFamily="2" charset="-79"/>
                <a:cs typeface="Heebo" pitchFamily="2" charset="-79"/>
              </a:rPr>
            </a:br>
            <a:endParaRPr lang="en-US" sz="4500">
              <a:solidFill>
                <a:srgbClr val="EEB661"/>
              </a:solidFill>
              <a:latin typeface="Heebo" pitchFamily="2" charset="-79"/>
              <a:cs typeface="Heebo" pitchFamily="2" charset="-79"/>
            </a:endParaRPr>
          </a:p>
        </p:txBody>
      </p:sp>
      <p:sp>
        <p:nvSpPr>
          <p:cNvPr id="3" name="Content Placeholder 2">
            <a:extLst>
              <a:ext uri="{FF2B5EF4-FFF2-40B4-BE49-F238E27FC236}">
                <a16:creationId xmlns:a16="http://schemas.microsoft.com/office/drawing/2014/main" id="{9C57D8F6-50DC-47B8-B51D-1BCD908C60E3}"/>
              </a:ext>
            </a:extLst>
          </p:cNvPr>
          <p:cNvSpPr>
            <a:spLocks noGrp="1"/>
          </p:cNvSpPr>
          <p:nvPr>
            <p:ph idx="1"/>
          </p:nvPr>
        </p:nvSpPr>
        <p:spPr>
          <a:xfrm>
            <a:off x="1301649" y="1902077"/>
            <a:ext cx="9996828" cy="3420427"/>
          </a:xfrm>
        </p:spPr>
        <p:txBody>
          <a:bodyPr>
            <a:normAutofit fontScale="92500"/>
          </a:bodyPr>
          <a:lstStyle/>
          <a:p>
            <a:r>
              <a:rPr lang="en-US" sz="3200">
                <a:solidFill>
                  <a:schemeClr val="tx1"/>
                </a:solidFill>
                <a:latin typeface="Heebo" pitchFamily="2" charset="-79"/>
                <a:cs typeface="Heebo" pitchFamily="2" charset="-79"/>
              </a:rPr>
              <a:t>“Vaccine Bootcamps”</a:t>
            </a:r>
          </a:p>
          <a:p>
            <a:pPr lvl="1">
              <a:buFont typeface="Arial" panose="020B0604020202020204" pitchFamily="34" charset="0"/>
              <a:buChar char="•"/>
            </a:pPr>
            <a:r>
              <a:rPr lang="en-US" sz="2400">
                <a:solidFill>
                  <a:schemeClr val="tx1"/>
                </a:solidFill>
                <a:latin typeface="Heebo" pitchFamily="2" charset="-79"/>
                <a:cs typeface="Heebo" pitchFamily="2" charset="-79"/>
              </a:rPr>
              <a:t>Foundational knowledge and skills related to COVID-19 vaccine administration and distribution:</a:t>
            </a:r>
          </a:p>
          <a:p>
            <a:pPr lvl="2">
              <a:buFont typeface="Arial" panose="020B0604020202020204" pitchFamily="34" charset="0"/>
              <a:buChar char="•"/>
            </a:pPr>
            <a:r>
              <a:rPr lang="en-US" sz="2400">
                <a:solidFill>
                  <a:schemeClr val="tx1"/>
                </a:solidFill>
                <a:latin typeface="Heebo" pitchFamily="2" charset="-79"/>
                <a:cs typeface="Heebo" pitchFamily="2" charset="-79"/>
              </a:rPr>
              <a:t>Operational issues (I-CARE, VFC, etc.)</a:t>
            </a:r>
          </a:p>
          <a:p>
            <a:pPr lvl="2">
              <a:buFont typeface="Arial" panose="020B0604020202020204" pitchFamily="34" charset="0"/>
              <a:buChar char="•"/>
            </a:pPr>
            <a:r>
              <a:rPr lang="en-US" sz="2400">
                <a:solidFill>
                  <a:schemeClr val="tx1"/>
                </a:solidFill>
                <a:latin typeface="Heebo" pitchFamily="2" charset="-79"/>
                <a:cs typeface="Heebo" pitchFamily="2" charset="-79"/>
              </a:rPr>
              <a:t>Handling, storage and preparation </a:t>
            </a:r>
          </a:p>
          <a:p>
            <a:pPr lvl="2">
              <a:buFont typeface="Arial" panose="020B0604020202020204" pitchFamily="34" charset="0"/>
              <a:buChar char="•"/>
            </a:pPr>
            <a:r>
              <a:rPr lang="en-US" sz="2400">
                <a:solidFill>
                  <a:schemeClr val="tx1"/>
                </a:solidFill>
                <a:latin typeface="Heebo" pitchFamily="2" charset="-79"/>
                <a:cs typeface="Heebo" pitchFamily="2" charset="-79"/>
              </a:rPr>
              <a:t>Clinical resources for adult and pediatric populations</a:t>
            </a:r>
          </a:p>
          <a:p>
            <a:pPr lvl="2">
              <a:buFont typeface="Arial" panose="020B0604020202020204" pitchFamily="34" charset="0"/>
              <a:buChar char="•"/>
            </a:pPr>
            <a:r>
              <a:rPr lang="en-US" sz="2400">
                <a:solidFill>
                  <a:schemeClr val="tx1"/>
                </a:solidFill>
                <a:latin typeface="Heebo" pitchFamily="2" charset="-79"/>
                <a:cs typeface="Heebo" pitchFamily="2" charset="-79"/>
              </a:rPr>
              <a:t>Strategies for overcoming vaccine hesitancy </a:t>
            </a:r>
          </a:p>
          <a:p>
            <a:r>
              <a:rPr lang="en-US" sz="2600" b="1">
                <a:solidFill>
                  <a:srgbClr val="738670"/>
                </a:solidFill>
                <a:latin typeface="Heebo" pitchFamily="2" charset="-79"/>
                <a:cs typeface="Heebo" pitchFamily="2" charset="-79"/>
              </a:rPr>
              <a:t>Held weekly for four weeks – </a:t>
            </a:r>
            <a:r>
              <a:rPr lang="en-US" sz="2600" b="1">
                <a:solidFill>
                  <a:srgbClr val="EEB661"/>
                </a:solidFill>
                <a:latin typeface="Heebo" pitchFamily="2" charset="-79"/>
                <a:cs typeface="Heebo" pitchFamily="2" charset="-79"/>
              </a:rPr>
              <a:t>multiple cohorts </a:t>
            </a:r>
            <a:r>
              <a:rPr lang="en-US" sz="2600" b="1">
                <a:solidFill>
                  <a:srgbClr val="738670"/>
                </a:solidFill>
                <a:latin typeface="Heebo" pitchFamily="2" charset="-79"/>
                <a:cs typeface="Heebo" pitchFamily="2" charset="-79"/>
              </a:rPr>
              <a:t>– </a:t>
            </a:r>
            <a:r>
              <a:rPr lang="en-US" sz="2600" b="1">
                <a:solidFill>
                  <a:srgbClr val="445571"/>
                </a:solidFill>
                <a:latin typeface="Heebo" pitchFamily="2" charset="-79"/>
                <a:cs typeface="Heebo" pitchFamily="2" charset="-79"/>
              </a:rPr>
              <a:t>web-based – </a:t>
            </a:r>
            <a:r>
              <a:rPr lang="en-US" sz="2600" b="1">
                <a:solidFill>
                  <a:srgbClr val="B74171"/>
                </a:solidFill>
                <a:latin typeface="Heebo" pitchFamily="2" charset="-79"/>
                <a:cs typeface="Heebo" pitchFamily="2" charset="-79"/>
              </a:rPr>
              <a:t>Free CME</a:t>
            </a:r>
          </a:p>
        </p:txBody>
      </p:sp>
    </p:spTree>
    <p:extLst>
      <p:ext uri="{BB962C8B-B14F-4D97-AF65-F5344CB8AC3E}">
        <p14:creationId xmlns:p14="http://schemas.microsoft.com/office/powerpoint/2010/main" val="3068701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D1AA-E891-4014-A53F-58F913EE4773}"/>
              </a:ext>
            </a:extLst>
          </p:cNvPr>
          <p:cNvSpPr>
            <a:spLocks noGrp="1"/>
          </p:cNvSpPr>
          <p:nvPr>
            <p:ph type="title"/>
          </p:nvPr>
        </p:nvSpPr>
        <p:spPr>
          <a:xfrm>
            <a:off x="2095500" y="431362"/>
            <a:ext cx="8001000" cy="1143000"/>
          </a:xfrm>
        </p:spPr>
        <p:txBody>
          <a:bodyPr>
            <a:noAutofit/>
          </a:bodyPr>
          <a:lstStyle/>
          <a:p>
            <a:pPr algn="ctr"/>
            <a:r>
              <a:rPr lang="en-US" sz="4500">
                <a:solidFill>
                  <a:srgbClr val="EEB661"/>
                </a:solidFill>
                <a:latin typeface="Heebo" pitchFamily="2" charset="-79"/>
                <a:cs typeface="Heebo" pitchFamily="2" charset="-79"/>
              </a:rPr>
              <a:t>Learning Collaboratives</a:t>
            </a:r>
          </a:p>
        </p:txBody>
      </p:sp>
      <p:sp>
        <p:nvSpPr>
          <p:cNvPr id="3" name="Content Placeholder 2">
            <a:extLst>
              <a:ext uri="{FF2B5EF4-FFF2-40B4-BE49-F238E27FC236}">
                <a16:creationId xmlns:a16="http://schemas.microsoft.com/office/drawing/2014/main" id="{9C57D8F6-50DC-47B8-B51D-1BCD908C60E3}"/>
              </a:ext>
            </a:extLst>
          </p:cNvPr>
          <p:cNvSpPr>
            <a:spLocks noGrp="1"/>
          </p:cNvSpPr>
          <p:nvPr>
            <p:ph idx="1"/>
          </p:nvPr>
        </p:nvSpPr>
        <p:spPr>
          <a:xfrm>
            <a:off x="1150883" y="1854200"/>
            <a:ext cx="9261882" cy="3368993"/>
          </a:xfrm>
        </p:spPr>
        <p:txBody>
          <a:bodyPr vert="horz" lIns="68580" tIns="34290" rIns="68580" bIns="34290" rtlCol="0" anchor="t">
            <a:normAutofit/>
          </a:bodyPr>
          <a:lstStyle/>
          <a:p>
            <a:pPr>
              <a:buFont typeface="Arial" panose="020B0604020202020204" pitchFamily="34" charset="0"/>
              <a:buChar char="•"/>
            </a:pPr>
            <a:r>
              <a:rPr lang="en-US" sz="2200">
                <a:solidFill>
                  <a:schemeClr val="tx1"/>
                </a:solidFill>
                <a:latin typeface="Heebo" pitchFamily="2" charset="-79"/>
                <a:cs typeface="Heebo" pitchFamily="2" charset="-79"/>
              </a:rPr>
              <a:t> Children and adolescents, adults, and pregnant women tracks</a:t>
            </a:r>
          </a:p>
          <a:p>
            <a:pPr>
              <a:buFont typeface="Arial" panose="020B0604020202020204" pitchFamily="34" charset="0"/>
              <a:buChar char="•"/>
            </a:pPr>
            <a:r>
              <a:rPr lang="en-US" sz="2200">
                <a:solidFill>
                  <a:schemeClr val="tx1"/>
                </a:solidFill>
                <a:latin typeface="Heebo" pitchFamily="2" charset="-79"/>
                <a:cs typeface="Heebo" pitchFamily="2" charset="-79"/>
              </a:rPr>
              <a:t> Forum for providers to engage with their peers around solving real-world barriers to COVID-19 vaccine implementation</a:t>
            </a:r>
          </a:p>
          <a:p>
            <a:pPr>
              <a:buFont typeface="Arial" panose="020B0604020202020204" pitchFamily="34" charset="0"/>
              <a:buChar char="•"/>
            </a:pPr>
            <a:r>
              <a:rPr lang="en-US" sz="2200">
                <a:solidFill>
                  <a:schemeClr val="tx1"/>
                </a:solidFill>
                <a:latin typeface="Heebo" pitchFamily="2" charset="-79"/>
                <a:cs typeface="Heebo" pitchFamily="2" charset="-79"/>
              </a:rPr>
              <a:t> Available to any provider or provider organization in the state who is interested, regardless of phase one participation</a:t>
            </a:r>
          </a:p>
          <a:p>
            <a:pPr marL="0" indent="0">
              <a:buNone/>
            </a:pPr>
            <a:endParaRPr lang="en-US" sz="2200">
              <a:solidFill>
                <a:schemeClr val="tx1"/>
              </a:solidFill>
              <a:latin typeface="Heebo" pitchFamily="2" charset="-79"/>
              <a:cs typeface="Heebo" pitchFamily="2" charset="-79"/>
            </a:endParaRPr>
          </a:p>
          <a:p>
            <a:pPr marL="0" indent="0">
              <a:buNone/>
            </a:pPr>
            <a:endParaRPr lang="en-US" sz="2200">
              <a:solidFill>
                <a:schemeClr val="tx1"/>
              </a:solidFill>
              <a:latin typeface="Heebo" pitchFamily="2" charset="-79"/>
              <a:cs typeface="Heebo" pitchFamily="2" charset="-79"/>
            </a:endParaRPr>
          </a:p>
        </p:txBody>
      </p:sp>
      <p:sp>
        <p:nvSpPr>
          <p:cNvPr id="6" name="TextBox 5">
            <a:extLst>
              <a:ext uri="{FF2B5EF4-FFF2-40B4-BE49-F238E27FC236}">
                <a16:creationId xmlns:a16="http://schemas.microsoft.com/office/drawing/2014/main" id="{1EDB930C-2E1F-464F-88D7-1D4BCAF69C4E}"/>
              </a:ext>
            </a:extLst>
          </p:cNvPr>
          <p:cNvSpPr txBox="1"/>
          <p:nvPr/>
        </p:nvSpPr>
        <p:spPr>
          <a:xfrm>
            <a:off x="1150883" y="3998314"/>
            <a:ext cx="1118725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738670"/>
                </a:solidFill>
                <a:effectLst/>
                <a:uLnTx/>
                <a:uFillTx/>
                <a:latin typeface="Heebo" pitchFamily="2" charset="-79"/>
                <a:ea typeface="+mn-ea"/>
                <a:cs typeface="Heebo" pitchFamily="2" charset="-79"/>
              </a:rPr>
              <a:t>Held bi-weekly – </a:t>
            </a:r>
            <a:r>
              <a:rPr kumimoji="0" lang="en-US" sz="2400" b="1" i="0" u="none" strike="noStrike" kern="1200" cap="none" spc="0" normalizeH="0" baseline="0" noProof="0">
                <a:ln>
                  <a:noFill/>
                </a:ln>
                <a:solidFill>
                  <a:srgbClr val="EEB661"/>
                </a:solidFill>
                <a:effectLst/>
                <a:uLnTx/>
                <a:uFillTx/>
                <a:latin typeface="Heebo" pitchFamily="2" charset="-79"/>
                <a:ea typeface="+mn-ea"/>
                <a:cs typeface="Heebo" pitchFamily="2" charset="-79"/>
              </a:rPr>
              <a:t>drop in as needed </a:t>
            </a:r>
            <a:r>
              <a:rPr kumimoji="0" lang="en-US" sz="2400" b="1" i="0" u="none" strike="noStrike" kern="1200" cap="none" spc="0" normalizeH="0" baseline="0" noProof="0">
                <a:ln>
                  <a:noFill/>
                </a:ln>
                <a:solidFill>
                  <a:srgbClr val="738670"/>
                </a:solidFill>
                <a:effectLst/>
                <a:uLnTx/>
                <a:uFillTx/>
                <a:latin typeface="Heebo" pitchFamily="2" charset="-79"/>
                <a:ea typeface="+mn-ea"/>
                <a:cs typeface="Heebo" pitchFamily="2" charset="-79"/>
              </a:rPr>
              <a:t>– </a:t>
            </a:r>
            <a:r>
              <a:rPr kumimoji="0" lang="en-US" sz="2400" b="1" i="0" u="none" strike="noStrike" kern="1200" cap="none" spc="0" normalizeH="0" baseline="0" noProof="0">
                <a:ln>
                  <a:noFill/>
                </a:ln>
                <a:solidFill>
                  <a:srgbClr val="445571"/>
                </a:solidFill>
                <a:effectLst/>
                <a:uLnTx/>
                <a:uFillTx/>
                <a:latin typeface="Heebo" pitchFamily="2" charset="-79"/>
                <a:ea typeface="+mn-ea"/>
                <a:cs typeface="Heebo" pitchFamily="2" charset="-79"/>
              </a:rPr>
              <a:t>web-based – </a:t>
            </a:r>
            <a:r>
              <a:rPr kumimoji="0" lang="en-US" sz="2400" b="1" i="0" u="none" strike="noStrike" kern="1200" cap="none" spc="0" normalizeH="0" baseline="0" noProof="0">
                <a:ln>
                  <a:noFill/>
                </a:ln>
                <a:solidFill>
                  <a:srgbClr val="B74171"/>
                </a:solidFill>
                <a:effectLst/>
                <a:uLnTx/>
                <a:uFillTx/>
                <a:latin typeface="Heebo" pitchFamily="2" charset="-79"/>
                <a:ea typeface="+mn-ea"/>
                <a:cs typeface="Heebo" pitchFamily="2" charset="-79"/>
              </a:rPr>
              <a:t>Free CME</a:t>
            </a:r>
          </a:p>
        </p:txBody>
      </p:sp>
    </p:spTree>
    <p:extLst>
      <p:ext uri="{BB962C8B-B14F-4D97-AF65-F5344CB8AC3E}">
        <p14:creationId xmlns:p14="http://schemas.microsoft.com/office/powerpoint/2010/main" val="4021625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D1AA-E891-4014-A53F-58F913EE4773}"/>
              </a:ext>
            </a:extLst>
          </p:cNvPr>
          <p:cNvSpPr>
            <a:spLocks noGrp="1"/>
          </p:cNvSpPr>
          <p:nvPr>
            <p:ph type="title"/>
          </p:nvPr>
        </p:nvSpPr>
        <p:spPr>
          <a:xfrm>
            <a:off x="2215519" y="291135"/>
            <a:ext cx="8001000" cy="1143000"/>
          </a:xfrm>
        </p:spPr>
        <p:txBody>
          <a:bodyPr>
            <a:noAutofit/>
          </a:bodyPr>
          <a:lstStyle/>
          <a:p>
            <a:pPr algn="ctr"/>
            <a:r>
              <a:rPr lang="en-US" sz="4500">
                <a:solidFill>
                  <a:srgbClr val="EEB661"/>
                </a:solidFill>
                <a:latin typeface="Heebo" pitchFamily="2" charset="-79"/>
                <a:cs typeface="Heebo" pitchFamily="2" charset="-79"/>
              </a:rPr>
              <a:t>Implementation Support </a:t>
            </a:r>
          </a:p>
        </p:txBody>
      </p:sp>
      <p:sp>
        <p:nvSpPr>
          <p:cNvPr id="3" name="Content Placeholder 2">
            <a:extLst>
              <a:ext uri="{FF2B5EF4-FFF2-40B4-BE49-F238E27FC236}">
                <a16:creationId xmlns:a16="http://schemas.microsoft.com/office/drawing/2014/main" id="{9C57D8F6-50DC-47B8-B51D-1BCD908C60E3}"/>
              </a:ext>
            </a:extLst>
          </p:cNvPr>
          <p:cNvSpPr>
            <a:spLocks noGrp="1"/>
          </p:cNvSpPr>
          <p:nvPr>
            <p:ph idx="1"/>
          </p:nvPr>
        </p:nvSpPr>
        <p:spPr>
          <a:xfrm>
            <a:off x="1261241" y="2001165"/>
            <a:ext cx="7550019" cy="3188397"/>
          </a:xfrm>
        </p:spPr>
        <p:txBody>
          <a:bodyPr>
            <a:normAutofit lnSpcReduction="10000"/>
          </a:bodyPr>
          <a:lstStyle/>
          <a:p>
            <a:pPr>
              <a:buFont typeface="Arial" panose="020B0604020202020204" pitchFamily="34" charset="0"/>
              <a:buChar char="•"/>
            </a:pPr>
            <a:r>
              <a:rPr lang="en-US" sz="2400">
                <a:solidFill>
                  <a:schemeClr val="tx1"/>
                </a:solidFill>
                <a:latin typeface="Heebo" pitchFamily="2" charset="-79"/>
                <a:cs typeface="Heebo" pitchFamily="2" charset="-79"/>
              </a:rPr>
              <a:t> Local providers in primary care and hospital networks to serve as coaches</a:t>
            </a:r>
          </a:p>
          <a:p>
            <a:pPr>
              <a:buFont typeface="Arial" panose="020B0604020202020204" pitchFamily="34" charset="0"/>
              <a:buChar char="•"/>
            </a:pPr>
            <a:r>
              <a:rPr lang="en-US" sz="2400">
                <a:solidFill>
                  <a:schemeClr val="tx1"/>
                </a:solidFill>
                <a:latin typeface="Heebo" pitchFamily="2" charset="-79"/>
                <a:cs typeface="Heebo" pitchFamily="2" charset="-79"/>
              </a:rPr>
              <a:t> From each of the 11 COVID-19 regions in the state</a:t>
            </a:r>
          </a:p>
          <a:p>
            <a:pPr>
              <a:buFont typeface="Arial" panose="020B0604020202020204" pitchFamily="34" charset="0"/>
              <a:buChar char="•"/>
            </a:pPr>
            <a:r>
              <a:rPr lang="en-US" sz="2400">
                <a:solidFill>
                  <a:schemeClr val="tx1"/>
                </a:solidFill>
                <a:latin typeface="Heebo" pitchFamily="2" charset="-79"/>
                <a:cs typeface="Heebo" pitchFamily="2" charset="-79"/>
              </a:rPr>
              <a:t> Support throughout the process</a:t>
            </a:r>
          </a:p>
          <a:p>
            <a:pPr marL="0" indent="0">
              <a:buNone/>
            </a:pPr>
            <a:endParaRPr lang="en-US" sz="2400">
              <a:solidFill>
                <a:schemeClr val="tx1"/>
              </a:solidFill>
              <a:latin typeface="Heebo" pitchFamily="2" charset="-79"/>
              <a:cs typeface="Heebo" pitchFamily="2" charset="-79"/>
            </a:endParaRPr>
          </a:p>
          <a:p>
            <a:pPr marL="0" indent="0">
              <a:buNone/>
            </a:pPr>
            <a:endParaRPr lang="en-US" sz="2400">
              <a:solidFill>
                <a:schemeClr val="tx1"/>
              </a:solidFill>
              <a:latin typeface="Heebo" pitchFamily="2" charset="-79"/>
              <a:cs typeface="Heebo" pitchFamily="2" charset="-79"/>
            </a:endParaRPr>
          </a:p>
          <a:p>
            <a:pPr marL="0" indent="0">
              <a:buNone/>
            </a:pPr>
            <a:r>
              <a:rPr lang="en-US" sz="2400" b="1">
                <a:solidFill>
                  <a:srgbClr val="3EB0C8"/>
                </a:solidFill>
                <a:latin typeface="Heebo" pitchFamily="2" charset="-79"/>
                <a:cs typeface="Heebo" pitchFamily="2" charset="-79"/>
              </a:rPr>
              <a:t>Seeking OBGYNs to serve as advisors</a:t>
            </a:r>
          </a:p>
        </p:txBody>
      </p:sp>
      <p:pic>
        <p:nvPicPr>
          <p:cNvPr id="5" name="Picture 4">
            <a:extLst>
              <a:ext uri="{FF2B5EF4-FFF2-40B4-BE49-F238E27FC236}">
                <a16:creationId xmlns:a16="http://schemas.microsoft.com/office/drawing/2014/main" id="{8E2D5AC7-F8A3-429E-BEC6-527C043176D2}"/>
              </a:ext>
            </a:extLst>
          </p:cNvPr>
          <p:cNvPicPr>
            <a:picLocks noChangeAspect="1"/>
          </p:cNvPicPr>
          <p:nvPr/>
        </p:nvPicPr>
        <p:blipFill rotWithShape="1">
          <a:blip r:embed="rId3"/>
          <a:srcRect l="6657" t="6886"/>
          <a:stretch/>
        </p:blipFill>
        <p:spPr>
          <a:xfrm>
            <a:off x="8370450" y="2666082"/>
            <a:ext cx="3692138" cy="3614887"/>
          </a:xfrm>
          <a:prstGeom prst="rect">
            <a:avLst/>
          </a:prstGeom>
        </p:spPr>
      </p:pic>
    </p:spTree>
    <p:extLst>
      <p:ext uri="{BB962C8B-B14F-4D97-AF65-F5344CB8AC3E}">
        <p14:creationId xmlns:p14="http://schemas.microsoft.com/office/powerpoint/2010/main" val="3469209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D1AA-E891-4014-A53F-58F913EE4773}"/>
              </a:ext>
            </a:extLst>
          </p:cNvPr>
          <p:cNvSpPr>
            <a:spLocks noGrp="1"/>
          </p:cNvSpPr>
          <p:nvPr>
            <p:ph type="title"/>
          </p:nvPr>
        </p:nvSpPr>
        <p:spPr>
          <a:xfrm>
            <a:off x="2095500" y="228600"/>
            <a:ext cx="8001000" cy="1143000"/>
          </a:xfrm>
        </p:spPr>
        <p:txBody>
          <a:bodyPr>
            <a:noAutofit/>
          </a:bodyPr>
          <a:lstStyle/>
          <a:p>
            <a:pPr algn="ctr"/>
            <a:r>
              <a:rPr lang="en-US" sz="4500">
                <a:solidFill>
                  <a:srgbClr val="EEB661"/>
                </a:solidFill>
                <a:latin typeface="Heebo" pitchFamily="2" charset="-79"/>
                <a:cs typeface="Heebo" pitchFamily="2" charset="-79"/>
              </a:rPr>
              <a:t>Toolkit &amp; Outreach Materials</a:t>
            </a:r>
          </a:p>
        </p:txBody>
      </p:sp>
      <p:pic>
        <p:nvPicPr>
          <p:cNvPr id="5" name="Picture 4">
            <a:extLst>
              <a:ext uri="{FF2B5EF4-FFF2-40B4-BE49-F238E27FC236}">
                <a16:creationId xmlns:a16="http://schemas.microsoft.com/office/drawing/2014/main" id="{EB28A8BE-E11D-4A37-B9C8-128EC8DC9243}"/>
              </a:ext>
            </a:extLst>
          </p:cNvPr>
          <p:cNvPicPr>
            <a:picLocks noChangeAspect="1"/>
          </p:cNvPicPr>
          <p:nvPr/>
        </p:nvPicPr>
        <p:blipFill rotWithShape="1">
          <a:blip r:embed="rId3"/>
          <a:srcRect l="1336" t="41632" r="6610"/>
          <a:stretch/>
        </p:blipFill>
        <p:spPr>
          <a:xfrm>
            <a:off x="484339" y="2987457"/>
            <a:ext cx="11223321" cy="2863563"/>
          </a:xfrm>
          <a:prstGeom prst="rect">
            <a:avLst/>
          </a:prstGeom>
        </p:spPr>
      </p:pic>
      <p:sp>
        <p:nvSpPr>
          <p:cNvPr id="9" name="TextBox 8">
            <a:extLst>
              <a:ext uri="{FF2B5EF4-FFF2-40B4-BE49-F238E27FC236}">
                <a16:creationId xmlns:a16="http://schemas.microsoft.com/office/drawing/2014/main" id="{FB8EF5EC-D1B7-456F-B055-B6891C74131D}"/>
              </a:ext>
            </a:extLst>
          </p:cNvPr>
          <p:cNvSpPr txBox="1"/>
          <p:nvPr/>
        </p:nvSpPr>
        <p:spPr>
          <a:xfrm>
            <a:off x="2095500" y="2182752"/>
            <a:ext cx="790079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alpha val="70000"/>
                  </a:srgbClr>
                </a:solidFill>
                <a:effectLst/>
                <a:uLnTx/>
                <a:uFillTx/>
                <a:latin typeface="Heebo" pitchFamily="2" charset="-79"/>
                <a:ea typeface="+mn-ea"/>
                <a:cs typeface="Heebo" pitchFamily="2" charset="-79"/>
              </a:rPr>
              <a:t>Website: </a:t>
            </a:r>
            <a:r>
              <a:rPr kumimoji="0" lang="en-US" sz="3600" b="1" i="0" u="none" strike="noStrike" kern="1200" cap="none" spc="0" normalizeH="0" baseline="0" noProof="0">
                <a:ln>
                  <a:noFill/>
                </a:ln>
                <a:solidFill>
                  <a:srgbClr val="B74171">
                    <a:alpha val="70000"/>
                  </a:srgbClr>
                </a:solidFill>
                <a:effectLst/>
                <a:uLnTx/>
                <a:uFillTx/>
                <a:latin typeface="Heebo" pitchFamily="2" charset="-79"/>
                <a:ea typeface="+mn-ea"/>
                <a:cs typeface="Heebo" pitchFamily="2" charset="-79"/>
              </a:rPr>
              <a:t>illinoisvaccinates.com</a:t>
            </a:r>
          </a:p>
        </p:txBody>
      </p:sp>
    </p:spTree>
    <p:extLst>
      <p:ext uri="{BB962C8B-B14F-4D97-AF65-F5344CB8AC3E}">
        <p14:creationId xmlns:p14="http://schemas.microsoft.com/office/powerpoint/2010/main" val="193981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D1AA-E891-4014-A53F-58F913EE4773}"/>
              </a:ext>
            </a:extLst>
          </p:cNvPr>
          <p:cNvSpPr>
            <a:spLocks noGrp="1"/>
          </p:cNvSpPr>
          <p:nvPr>
            <p:ph type="title"/>
          </p:nvPr>
        </p:nvSpPr>
        <p:spPr>
          <a:xfrm>
            <a:off x="2095500" y="228600"/>
            <a:ext cx="8001000" cy="1143000"/>
          </a:xfrm>
        </p:spPr>
        <p:txBody>
          <a:bodyPr>
            <a:noAutofit/>
          </a:bodyPr>
          <a:lstStyle/>
          <a:p>
            <a:pPr algn="ctr"/>
            <a:r>
              <a:rPr lang="en-US" sz="4500">
                <a:solidFill>
                  <a:srgbClr val="EEB661"/>
                </a:solidFill>
                <a:latin typeface="Heebo" pitchFamily="2" charset="-79"/>
                <a:cs typeface="Heebo" pitchFamily="2" charset="-79"/>
              </a:rPr>
              <a:t>Next Steps</a:t>
            </a:r>
          </a:p>
        </p:txBody>
      </p:sp>
      <p:sp>
        <p:nvSpPr>
          <p:cNvPr id="6" name="TextBox 5">
            <a:extLst>
              <a:ext uri="{FF2B5EF4-FFF2-40B4-BE49-F238E27FC236}">
                <a16:creationId xmlns:a16="http://schemas.microsoft.com/office/drawing/2014/main" id="{3F7FAA7C-4FCB-4C01-A420-010A5DA94F4D}"/>
              </a:ext>
            </a:extLst>
          </p:cNvPr>
          <p:cNvSpPr txBox="1"/>
          <p:nvPr/>
        </p:nvSpPr>
        <p:spPr>
          <a:xfrm>
            <a:off x="1139868" y="1866378"/>
            <a:ext cx="10747332" cy="403187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B74171"/>
                </a:solidFill>
                <a:effectLst/>
                <a:uLnTx/>
                <a:uFillTx/>
                <a:latin typeface="Heebo" pitchFamily="2" charset="-79"/>
                <a:ea typeface="+mn-ea"/>
                <a:cs typeface="Heebo" pitchFamily="2" charset="-79"/>
              </a:rPr>
              <a:t>Reminders: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Heebo" pitchFamily="2" charset="-79"/>
                <a:ea typeface="+mn-ea"/>
                <a:cs typeface="Heebo" pitchFamily="2" charset="-79"/>
              </a:rPr>
              <a:t>Leading organizations overwhelmingly agree that the COVID-19 vaccine is vital in reducing COVID-19 cases and deaths.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Heebo" pitchFamily="2" charset="-79"/>
                <a:ea typeface="+mn-ea"/>
                <a:cs typeface="Heebo" pitchFamily="2" charset="-79"/>
              </a:rPr>
              <a:t>Reimbursement for COVID-19 vaccine administration is $42.14 per dose*.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Heebo" pitchFamily="2" charset="-79"/>
                <a:ea typeface="+mn-ea"/>
                <a:cs typeface="Heebo" pitchFamily="2" charset="-79"/>
              </a:rPr>
              <a:t>You do not need an ultra cold freezer to store vaccines.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B74171"/>
                </a:solidFill>
                <a:effectLst/>
                <a:uLnTx/>
                <a:uFillTx/>
                <a:latin typeface="Heebo" pitchFamily="2" charset="-79"/>
                <a:ea typeface="+mn-ea"/>
                <a:cs typeface="Heebo" pitchFamily="2" charset="-79"/>
              </a:rPr>
              <a:t>Asks: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Heebo" pitchFamily="2" charset="-79"/>
                <a:ea typeface="+mn-ea"/>
                <a:cs typeface="Heebo" pitchFamily="2" charset="-79"/>
              </a:rPr>
              <a:t>Participate in I-VAC in any way that you can!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Heebo" pitchFamily="2" charset="-79"/>
                <a:ea typeface="+mn-ea"/>
                <a:cs typeface="Heebo" pitchFamily="2" charset="-79"/>
              </a:rPr>
              <a:t>Become an I-VAC advisor.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Heebo" pitchFamily="2" charset="-79"/>
                <a:ea typeface="+mn-ea"/>
                <a:cs typeface="Heebo" pitchFamily="2" charset="-79"/>
              </a:rPr>
              <a:t>Vaccinate your patients and their families.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Heebo" pitchFamily="2" charset="-79"/>
              <a:ea typeface="+mn-ea"/>
              <a:cs typeface="Heebo" pitchFamily="2"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B74171"/>
                </a:solidFill>
                <a:effectLst/>
                <a:uLnTx/>
                <a:uFillTx/>
                <a:latin typeface="Heebo" pitchFamily="2" charset="-79"/>
                <a:ea typeface="+mn-ea"/>
                <a:cs typeface="Heebo" pitchFamily="2" charset="-79"/>
                <a:hlinkClick r:id="rId3">
                  <a:extLst>
                    <a:ext uri="{A12FA001-AC4F-418D-AE19-62706E023703}">
                      <ahyp:hlinkClr xmlns="" xmlns:ahyp="http://schemas.microsoft.com/office/drawing/2018/hyperlinkcolor" val="tx"/>
                    </a:ext>
                  </a:extLst>
                </a:hlinkClick>
              </a:rPr>
              <a:t>*Per the IL Medicaid Rate</a:t>
            </a:r>
            <a:r>
              <a:rPr kumimoji="0" lang="en-US" altLang="en-US" sz="1600" b="0" i="0" u="none" strike="noStrike" kern="1200" cap="none" spc="0" normalizeH="0" baseline="0" noProof="0">
                <a:ln>
                  <a:noFill/>
                </a:ln>
                <a:solidFill>
                  <a:srgbClr val="B74171"/>
                </a:solidFill>
                <a:effectLst/>
                <a:uLnTx/>
                <a:uFillTx/>
                <a:latin typeface="Heebo" pitchFamily="2" charset="-79"/>
                <a:ea typeface="+mn-ea"/>
                <a:cs typeface="Heebo" pitchFamily="2" charset="-79"/>
              </a:rPr>
              <a:t>   </a:t>
            </a:r>
          </a:p>
        </p:txBody>
      </p:sp>
    </p:spTree>
    <p:extLst>
      <p:ext uri="{BB962C8B-B14F-4D97-AF65-F5344CB8AC3E}">
        <p14:creationId xmlns:p14="http://schemas.microsoft.com/office/powerpoint/2010/main" val="1119455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D1AA-E891-4014-A53F-58F913EE4773}"/>
              </a:ext>
            </a:extLst>
          </p:cNvPr>
          <p:cNvSpPr>
            <a:spLocks noGrp="1"/>
          </p:cNvSpPr>
          <p:nvPr>
            <p:ph type="title"/>
          </p:nvPr>
        </p:nvSpPr>
        <p:spPr>
          <a:xfrm>
            <a:off x="762000" y="7691"/>
            <a:ext cx="10668000" cy="1524000"/>
          </a:xfrm>
        </p:spPr>
        <p:txBody>
          <a:bodyPr>
            <a:noAutofit/>
          </a:bodyPr>
          <a:lstStyle/>
          <a:p>
            <a:pPr algn="ctr"/>
            <a:r>
              <a:rPr lang="en-US" sz="6000">
                <a:solidFill>
                  <a:srgbClr val="EEB661"/>
                </a:solidFill>
                <a:latin typeface="Heebo" pitchFamily="2" charset="-79"/>
                <a:cs typeface="Heebo" pitchFamily="2" charset="-79"/>
              </a:rPr>
              <a:t>Thank You</a:t>
            </a:r>
          </a:p>
        </p:txBody>
      </p:sp>
      <p:pic>
        <p:nvPicPr>
          <p:cNvPr id="6" name="Picture 5" descr="Shape&#10;&#10;Description automatically generated with medium confidence">
            <a:extLst>
              <a:ext uri="{FF2B5EF4-FFF2-40B4-BE49-F238E27FC236}">
                <a16:creationId xmlns:a16="http://schemas.microsoft.com/office/drawing/2014/main" id="{2E7EFD5C-6202-4800-9D07-7A598653E365}"/>
              </a:ext>
            </a:extLst>
          </p:cNvPr>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258505" y="5084652"/>
            <a:ext cx="2490221" cy="853442"/>
          </a:xfrm>
          <a:prstGeom prst="rect">
            <a:avLst/>
          </a:prstGeom>
        </p:spPr>
      </p:pic>
      <p:sp>
        <p:nvSpPr>
          <p:cNvPr id="7" name="TextBox 6">
            <a:extLst>
              <a:ext uri="{FF2B5EF4-FFF2-40B4-BE49-F238E27FC236}">
                <a16:creationId xmlns:a16="http://schemas.microsoft.com/office/drawing/2014/main" id="{C92A660E-1B3C-4511-89B6-113CA17392DC}"/>
              </a:ext>
            </a:extLst>
          </p:cNvPr>
          <p:cNvSpPr txBox="1"/>
          <p:nvPr/>
        </p:nvSpPr>
        <p:spPr>
          <a:xfrm>
            <a:off x="1139868" y="1866378"/>
            <a:ext cx="10747332" cy="200054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Heebo" pitchFamily="2" charset="-79"/>
                <a:ea typeface="+mn-ea"/>
                <a:cs typeface="Heebo" pitchFamily="2" charset="-79"/>
              </a:rPr>
              <a:t>Jennie Pinkwater </a:t>
            </a:r>
            <a:r>
              <a:rPr kumimoji="0" lang="pl-PL" sz="3600" b="0" i="0" u="none" strike="noStrike" kern="1200" cap="none" spc="0" normalizeH="0" baseline="0" noProof="0">
                <a:ln>
                  <a:noFill/>
                </a:ln>
                <a:solidFill>
                  <a:srgbClr val="000000"/>
                </a:solidFill>
                <a:effectLst/>
                <a:uLnTx/>
                <a:uFillTx/>
                <a:latin typeface="Heebo" pitchFamily="2" charset="-79"/>
                <a:ea typeface="+mn-ea"/>
                <a:cs typeface="Heebo" pitchFamily="2" charset="-79"/>
                <a:hlinkClick r:id="rId5"/>
              </a:rPr>
              <a:t>jpinkwater@illinoisaap.com</a:t>
            </a:r>
            <a:r>
              <a:rPr kumimoji="0" lang="en-US" sz="3600" b="0" i="0" u="none" strike="noStrike" kern="1200" cap="none" spc="0" normalizeH="0" baseline="0" noProof="0">
                <a:ln>
                  <a:noFill/>
                </a:ln>
                <a:solidFill>
                  <a:srgbClr val="000000"/>
                </a:solidFill>
                <a:effectLst/>
                <a:uLnTx/>
                <a:uFillTx/>
                <a:latin typeface="Heebo" pitchFamily="2" charset="-79"/>
                <a:ea typeface="+mn-ea"/>
                <a:cs typeface="Heebo" pitchFamily="2" charset="-79"/>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Heebo" pitchFamily="2" charset="-79"/>
              <a:ea typeface="+mn-ea"/>
              <a:cs typeface="Heebo" pitchFamily="2"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Heebo" pitchFamily="2" charset="-79"/>
                <a:ea typeface="+mn-ea"/>
                <a:cs typeface="Heebo" pitchFamily="2" charset="-79"/>
              </a:rPr>
              <a:t>Stephanie Atella </a:t>
            </a:r>
            <a:r>
              <a:rPr kumimoji="0" lang="en-US" sz="3600" b="0" i="0" u="none" strike="noStrike" kern="1200" cap="none" spc="0" normalizeH="0" baseline="0" noProof="0">
                <a:ln>
                  <a:noFill/>
                </a:ln>
                <a:solidFill>
                  <a:srgbClr val="000000"/>
                </a:solidFill>
                <a:effectLst/>
                <a:uLnTx/>
                <a:uFillTx/>
                <a:latin typeface="Heebo" pitchFamily="2" charset="-79"/>
                <a:ea typeface="+mn-ea"/>
                <a:cs typeface="Heebo" pitchFamily="2" charset="-79"/>
                <a:hlinkClick r:id="rId6"/>
              </a:rPr>
              <a:t>satella@illinoisaap.com</a:t>
            </a:r>
            <a:endParaRPr kumimoji="0" lang="en-US" sz="3600" b="0" i="0" u="none" strike="noStrike" kern="1200" cap="none" spc="0" normalizeH="0" baseline="0" noProof="0">
              <a:ln>
                <a:noFill/>
              </a:ln>
              <a:solidFill>
                <a:srgbClr val="000000"/>
              </a:solidFill>
              <a:effectLst/>
              <a:uLnTx/>
              <a:uFillTx/>
              <a:latin typeface="Heebo" pitchFamily="2" charset="-79"/>
              <a:ea typeface="+mn-ea"/>
              <a:cs typeface="Heebo" pitchFamily="2"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Heebo" pitchFamily="2" charset="-79"/>
                <a:ea typeface="+mn-ea"/>
                <a:cs typeface="Heebo" pitchFamily="2" charset="-79"/>
              </a:rPr>
              <a:t> </a:t>
            </a:r>
          </a:p>
        </p:txBody>
      </p:sp>
      <p:sp>
        <p:nvSpPr>
          <p:cNvPr id="8" name="TextBox 7">
            <a:extLst>
              <a:ext uri="{FF2B5EF4-FFF2-40B4-BE49-F238E27FC236}">
                <a16:creationId xmlns:a16="http://schemas.microsoft.com/office/drawing/2014/main" id="{2E2B1843-AEA2-4963-AB60-C07F390E4F1A}"/>
              </a:ext>
            </a:extLst>
          </p:cNvPr>
          <p:cNvSpPr txBox="1"/>
          <p:nvPr/>
        </p:nvSpPr>
        <p:spPr>
          <a:xfrm>
            <a:off x="2545914" y="6040056"/>
            <a:ext cx="10668000"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Heebo" pitchFamily="2" charset="-79"/>
                <a:ea typeface="+mn-ea"/>
                <a:cs typeface="Heebo" pitchFamily="2" charset="-79"/>
              </a:rPr>
              <a:t>Funding for I-VAC is provided by the Office of Disease Control, through the Illinois Department of Public Health.</a:t>
            </a:r>
            <a:endParaRPr kumimoji="0" lang="en-US" sz="1100" b="0" i="0" u="none" strike="noStrike" kern="1200" cap="none" spc="0" normalizeH="0" baseline="0" noProof="0">
              <a:ln>
                <a:noFill/>
              </a:ln>
              <a:solidFill>
                <a:srgbClr val="000000"/>
              </a:solidFill>
              <a:effectLst/>
              <a:uLnTx/>
              <a:uFillTx/>
              <a:latin typeface="Heebo" pitchFamily="2" charset="-79"/>
              <a:ea typeface="+mn-ea"/>
              <a:cs typeface="Heebo" pitchFamily="2" charset="-79"/>
            </a:endParaRPr>
          </a:p>
        </p:txBody>
      </p:sp>
    </p:spTree>
    <p:extLst>
      <p:ext uri="{BB962C8B-B14F-4D97-AF65-F5344CB8AC3E}">
        <p14:creationId xmlns:p14="http://schemas.microsoft.com/office/powerpoint/2010/main" val="41577854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p:nvPr/>
        </p:nvSpPr>
        <p:spPr>
          <a:xfrm flipH="1">
            <a:off x="121" y="0"/>
            <a:ext cx="6421600" cy="6858000"/>
          </a:xfrm>
          <a:prstGeom prst="rect">
            <a:avLst/>
          </a:prstGeom>
          <a:gradFill>
            <a:gsLst>
              <a:gs pos="0">
                <a:srgbClr val="4472C3">
                  <a:alpha val="81960"/>
                </a:srgbClr>
              </a:gs>
              <a:gs pos="25000">
                <a:srgbClr val="4472C4">
                  <a:alpha val="60000"/>
                </a:srgbClr>
              </a:gs>
              <a:gs pos="94000">
                <a:srgbClr val="AEABAB"/>
              </a:gs>
              <a:gs pos="100000">
                <a:srgbClr val="AEABAB"/>
              </a:gs>
            </a:gsLst>
            <a:lin ang="4199895" scaled="0"/>
          </a:gradFill>
          <a:ln>
            <a:noFill/>
          </a:ln>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Calibri"/>
              <a:ea typeface="Calibri"/>
              <a:cs typeface="Calibri"/>
              <a:sym typeface="Calibri"/>
            </a:endParaRPr>
          </a:p>
        </p:txBody>
      </p:sp>
      <p:pic>
        <p:nvPicPr>
          <p:cNvPr id="61" name="Google Shape;61;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2" name="Google Shape;62;p14"/>
          <p:cNvSpPr/>
          <p:nvPr/>
        </p:nvSpPr>
        <p:spPr>
          <a:xfrm flipH="1">
            <a:off x="1" y="581160"/>
            <a:ext cx="5464879" cy="6276841"/>
          </a:xfrm>
          <a:custGeom>
            <a:avLst/>
            <a:gdLst/>
            <a:ahLst/>
            <a:cxnLst/>
            <a:rect l="l" t="t" r="r" b="b"/>
            <a:pathLst>
              <a:path w="5464879" h="6276841" extrusionOk="0">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Calibri"/>
              <a:ea typeface="Calibri"/>
              <a:cs typeface="Calibri"/>
              <a:sym typeface="Calibri"/>
            </a:endParaRPr>
          </a:p>
        </p:txBody>
      </p:sp>
      <p:pic>
        <p:nvPicPr>
          <p:cNvPr id="63" name="Google Shape;63;p14" descr="A picture containing food, drawing, plate&#10;&#10;Description automatically generated"/>
          <p:cNvPicPr preferRelativeResize="0"/>
          <p:nvPr/>
        </p:nvPicPr>
        <p:blipFill rotWithShape="1">
          <a:blip r:embed="rId4">
            <a:alphaModFix/>
          </a:blip>
          <a:srcRect/>
          <a:stretch/>
        </p:blipFill>
        <p:spPr>
          <a:xfrm>
            <a:off x="340470" y="562235"/>
            <a:ext cx="5867493" cy="2261887"/>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64" name="Google Shape;64;p14" descr="A sign on the side of a building&#10;&#10;Description automatically generated"/>
          <p:cNvPicPr preferRelativeResize="0"/>
          <p:nvPr/>
        </p:nvPicPr>
        <p:blipFill rotWithShape="1">
          <a:blip r:embed="rId5">
            <a:alphaModFix/>
          </a:blip>
          <a:srcRect/>
          <a:stretch/>
        </p:blipFill>
        <p:spPr>
          <a:xfrm>
            <a:off x="731322" y="2998308"/>
            <a:ext cx="4930777" cy="3297457"/>
          </a:xfrm>
          <a:prstGeom prst="rect">
            <a:avLst/>
          </a:prstGeom>
          <a:noFill/>
          <a:ln>
            <a:noFill/>
          </a:ln>
        </p:spPr>
      </p:pic>
      <p:pic>
        <p:nvPicPr>
          <p:cNvPr id="65" name="Google Shape;65;p14"/>
          <p:cNvPicPr preferRelativeResize="0"/>
          <p:nvPr/>
        </p:nvPicPr>
        <p:blipFill rotWithShape="1">
          <a:blip r:embed="rId6">
            <a:alphaModFix/>
          </a:blip>
          <a:srcRect/>
          <a:stretch/>
        </p:blipFill>
        <p:spPr>
          <a:xfrm>
            <a:off x="8993873" y="1835757"/>
            <a:ext cx="3116239" cy="4712091"/>
          </a:xfrm>
          <a:prstGeom prst="rect">
            <a:avLst/>
          </a:prstGeom>
          <a:noFill/>
          <a:ln>
            <a:noFill/>
          </a:ln>
        </p:spPr>
      </p:pic>
      <p:sp>
        <p:nvSpPr>
          <p:cNvPr id="66" name="Google Shape;66;p14"/>
          <p:cNvSpPr txBox="1"/>
          <p:nvPr/>
        </p:nvSpPr>
        <p:spPr>
          <a:xfrm>
            <a:off x="6279172" y="1688579"/>
            <a:ext cx="3314000" cy="3046948"/>
          </a:xfrm>
          <a:prstGeom prst="rect">
            <a:avLst/>
          </a:prstGeom>
          <a:noFill/>
          <a:ln>
            <a:noFill/>
          </a:ln>
        </p:spPr>
        <p:txBody>
          <a:bodyPr spcFirstLastPara="1" wrap="square" lIns="91433" tIns="45700" rIns="91433" bIns="45700" anchor="t" anchorCtr="0">
            <a:spAutoFit/>
          </a:bodyPr>
          <a:lstStyle/>
          <a:p>
            <a:pPr marL="287859" indent="-287859" defTabSz="1219170">
              <a:buClr>
                <a:srgbClr val="4472C3"/>
              </a:buClr>
              <a:buSzPts val="2400"/>
              <a:buFont typeface="Arial"/>
              <a:buChar char="•"/>
            </a:pPr>
            <a:r>
              <a:rPr lang="en" sz="3200" b="1" kern="0">
                <a:solidFill>
                  <a:srgbClr val="4472C3"/>
                </a:solidFill>
                <a:latin typeface="Calibri"/>
                <a:ea typeface="Calibri"/>
                <a:cs typeface="Calibri"/>
                <a:sym typeface="Calibri"/>
              </a:rPr>
              <a:t>South Central Illinois Perinatal Center, Level III</a:t>
            </a:r>
            <a:endParaRPr sz="1467" kern="0">
              <a:solidFill>
                <a:srgbClr val="4472C3"/>
              </a:solidFill>
              <a:latin typeface="Arial"/>
              <a:cs typeface="Arial"/>
              <a:sym typeface="Arial"/>
            </a:endParaRPr>
          </a:p>
          <a:p>
            <a:pPr marL="287859" indent="-287859" defTabSz="1219170">
              <a:buClr>
                <a:srgbClr val="4472C3"/>
              </a:buClr>
              <a:buSzPts val="2400"/>
              <a:buFont typeface="Arial"/>
              <a:buChar char="•"/>
            </a:pPr>
            <a:r>
              <a:rPr lang="en" sz="3200" b="1" kern="0">
                <a:solidFill>
                  <a:srgbClr val="4472C3"/>
                </a:solidFill>
                <a:latin typeface="Calibri"/>
                <a:ea typeface="Calibri"/>
                <a:cs typeface="Calibri"/>
                <a:sym typeface="Calibri"/>
              </a:rPr>
              <a:t>2100 annual births</a:t>
            </a:r>
            <a:endParaRPr sz="1467" kern="0">
              <a:solidFill>
                <a:srgbClr val="4472C3"/>
              </a:solidFill>
              <a:latin typeface="Arial"/>
              <a:cs typeface="Arial"/>
              <a:sym typeface="Arial"/>
            </a:endParaRPr>
          </a:p>
          <a:p>
            <a:pPr marL="287859" indent="-287859" defTabSz="1219170">
              <a:buClr>
                <a:srgbClr val="4472C3"/>
              </a:buClr>
              <a:buSzPts val="2400"/>
              <a:buFont typeface="Arial"/>
              <a:buChar char="•"/>
            </a:pPr>
            <a:r>
              <a:rPr lang="en" sz="3200" b="1" kern="0">
                <a:solidFill>
                  <a:srgbClr val="4472C3"/>
                </a:solidFill>
                <a:latin typeface="Calibri"/>
                <a:ea typeface="Calibri"/>
                <a:cs typeface="Calibri"/>
                <a:sym typeface="Calibri"/>
              </a:rPr>
              <a:t>40 bed NICU</a:t>
            </a:r>
            <a:endParaRPr sz="1467" kern="0">
              <a:solidFill>
                <a:srgbClr val="4472C3"/>
              </a:solidFill>
              <a:latin typeface="Arial"/>
              <a:cs typeface="Arial"/>
              <a:sym typeface="Arial"/>
            </a:endParaRPr>
          </a:p>
        </p:txBody>
      </p:sp>
      <p:pic>
        <p:nvPicPr>
          <p:cNvPr id="67" name="Google Shape;67;p14"/>
          <p:cNvPicPr preferRelativeResize="0"/>
          <p:nvPr/>
        </p:nvPicPr>
        <p:blipFill>
          <a:blip r:embed="rId7">
            <a:alphaModFix/>
          </a:blip>
          <a:stretch>
            <a:fillRect/>
          </a:stretch>
        </p:blipFill>
        <p:spPr>
          <a:xfrm>
            <a:off x="632033" y="2998301"/>
            <a:ext cx="5211568" cy="3350300"/>
          </a:xfrm>
          <a:prstGeom prst="rect">
            <a:avLst/>
          </a:prstGeom>
          <a:noFill/>
          <a:ln>
            <a:noFill/>
          </a:ln>
        </p:spPr>
      </p:pic>
    </p:spTree>
    <p:extLst>
      <p:ext uri="{BB962C8B-B14F-4D97-AF65-F5344CB8AC3E}">
        <p14:creationId xmlns:p14="http://schemas.microsoft.com/office/powerpoint/2010/main" val="1425140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870600" y="177159"/>
            <a:ext cx="10515600" cy="1325600"/>
          </a:xfrm>
          <a:prstGeom prst="rect">
            <a:avLst/>
          </a:prstGeom>
          <a:noFill/>
          <a:ln>
            <a:noFill/>
          </a:ln>
        </p:spPr>
        <p:txBody>
          <a:bodyPr spcFirstLastPara="1" wrap="square" lIns="91433" tIns="45700" rIns="91433" bIns="45700" anchor="ctr" anchorCtr="0">
            <a:normAutofit/>
          </a:bodyPr>
          <a:lstStyle/>
          <a:p>
            <a:pPr>
              <a:buClr>
                <a:schemeClr val="accent1"/>
              </a:buClr>
              <a:buSzPts val="3300"/>
            </a:pPr>
            <a:r>
              <a:rPr lang="en" b="1">
                <a:solidFill>
                  <a:srgbClr val="4472C3"/>
                </a:solidFill>
                <a:latin typeface="Calibri"/>
                <a:ea typeface="Calibri"/>
                <a:cs typeface="Calibri"/>
                <a:sym typeface="Calibri"/>
              </a:rPr>
              <a:t>AC, 23 year old G4P1021 at 22w0d</a:t>
            </a:r>
            <a:endParaRPr>
              <a:solidFill>
                <a:srgbClr val="4472C3"/>
              </a:solidFill>
              <a:latin typeface="Calibri"/>
              <a:ea typeface="Calibri"/>
              <a:cs typeface="Calibri"/>
              <a:sym typeface="Calibri"/>
            </a:endParaRPr>
          </a:p>
        </p:txBody>
      </p:sp>
      <p:sp>
        <p:nvSpPr>
          <p:cNvPr id="73" name="Google Shape;73;p15"/>
          <p:cNvSpPr txBox="1">
            <a:spLocks noGrp="1"/>
          </p:cNvSpPr>
          <p:nvPr>
            <p:ph type="body" idx="1"/>
          </p:nvPr>
        </p:nvSpPr>
        <p:spPr>
          <a:xfrm>
            <a:off x="870600" y="1339459"/>
            <a:ext cx="10515600" cy="4351200"/>
          </a:xfrm>
          <a:prstGeom prst="rect">
            <a:avLst/>
          </a:prstGeom>
          <a:noFill/>
          <a:ln>
            <a:noFill/>
          </a:ln>
        </p:spPr>
        <p:txBody>
          <a:bodyPr spcFirstLastPara="1" wrap="square" lIns="91433" tIns="45700" rIns="91433" bIns="45700" anchor="t" anchorCtr="0">
            <a:noAutofit/>
          </a:bodyPr>
          <a:lstStyle/>
          <a:p>
            <a:pPr marL="237061" indent="-237061">
              <a:spcBef>
                <a:spcPts val="0"/>
              </a:spcBef>
              <a:buSzPts val="2200"/>
              <a:buFont typeface="Calibri"/>
              <a:buChar char="●"/>
            </a:pPr>
            <a:r>
              <a:rPr lang="en" sz="2933">
                <a:solidFill>
                  <a:schemeClr val="dk1"/>
                </a:solidFill>
                <a:latin typeface="Calibri"/>
                <a:ea typeface="Calibri"/>
                <a:cs typeface="Calibri"/>
                <a:sym typeface="Calibri"/>
              </a:rPr>
              <a:t>Shock</a:t>
            </a:r>
            <a:endParaRPr sz="2933">
              <a:solidFill>
                <a:schemeClr val="dk1"/>
              </a:solidFill>
              <a:latin typeface="Calibri"/>
              <a:ea typeface="Calibri"/>
              <a:cs typeface="Calibri"/>
              <a:sym typeface="Calibri"/>
            </a:endParaRPr>
          </a:p>
          <a:p>
            <a:pPr marL="237061" indent="-237061">
              <a:spcBef>
                <a:spcPts val="0"/>
              </a:spcBef>
              <a:buSzPts val="2200"/>
              <a:buFont typeface="Calibri"/>
              <a:buChar char="●"/>
            </a:pPr>
            <a:r>
              <a:rPr lang="en" sz="2933">
                <a:solidFill>
                  <a:schemeClr val="dk1"/>
                </a:solidFill>
                <a:latin typeface="Calibri"/>
                <a:ea typeface="Calibri"/>
                <a:cs typeface="Calibri"/>
                <a:sym typeface="Calibri"/>
              </a:rPr>
              <a:t>Pancytopenia</a:t>
            </a:r>
            <a:endParaRPr sz="2933">
              <a:solidFill>
                <a:schemeClr val="dk1"/>
              </a:solidFill>
              <a:latin typeface="Calibri"/>
              <a:ea typeface="Calibri"/>
              <a:cs typeface="Calibri"/>
              <a:sym typeface="Calibri"/>
            </a:endParaRPr>
          </a:p>
          <a:p>
            <a:pPr marL="237061" indent="-237061">
              <a:spcBef>
                <a:spcPts val="0"/>
              </a:spcBef>
              <a:buSzPts val="2200"/>
              <a:buFont typeface="Calibri"/>
              <a:buChar char="●"/>
            </a:pPr>
            <a:r>
              <a:rPr lang="en" sz="2933">
                <a:solidFill>
                  <a:schemeClr val="dk1"/>
                </a:solidFill>
                <a:latin typeface="Calibri"/>
                <a:ea typeface="Calibri"/>
                <a:cs typeface="Calibri"/>
                <a:sym typeface="Calibri"/>
              </a:rPr>
              <a:t>Thrombocytopenia</a:t>
            </a:r>
            <a:endParaRPr sz="2933">
              <a:solidFill>
                <a:schemeClr val="dk1"/>
              </a:solidFill>
              <a:latin typeface="Calibri"/>
              <a:ea typeface="Calibri"/>
              <a:cs typeface="Calibri"/>
              <a:sym typeface="Calibri"/>
            </a:endParaRPr>
          </a:p>
          <a:p>
            <a:pPr marL="237061" indent="-237061">
              <a:spcBef>
                <a:spcPts val="0"/>
              </a:spcBef>
              <a:buSzPts val="2200"/>
              <a:buFont typeface="Calibri"/>
              <a:buChar char="●"/>
            </a:pPr>
            <a:r>
              <a:rPr lang="en" sz="2933">
                <a:solidFill>
                  <a:schemeClr val="dk1"/>
                </a:solidFill>
                <a:latin typeface="Calibri"/>
                <a:ea typeface="Calibri"/>
                <a:cs typeface="Calibri"/>
                <a:sym typeface="Calibri"/>
              </a:rPr>
              <a:t>Transaminitis</a:t>
            </a:r>
            <a:endParaRPr sz="2933">
              <a:solidFill>
                <a:schemeClr val="dk1"/>
              </a:solidFill>
              <a:latin typeface="Calibri"/>
              <a:ea typeface="Calibri"/>
              <a:cs typeface="Calibri"/>
              <a:sym typeface="Calibri"/>
            </a:endParaRPr>
          </a:p>
          <a:p>
            <a:pPr marL="237061" indent="-237061">
              <a:spcBef>
                <a:spcPts val="0"/>
              </a:spcBef>
              <a:buSzPts val="2200"/>
              <a:buFont typeface="Calibri"/>
              <a:buChar char="●"/>
            </a:pPr>
            <a:r>
              <a:rPr lang="en" sz="2933">
                <a:solidFill>
                  <a:schemeClr val="dk1"/>
                </a:solidFill>
                <a:latin typeface="Calibri"/>
                <a:ea typeface="Calibri"/>
                <a:cs typeface="Calibri"/>
                <a:sym typeface="Calibri"/>
              </a:rPr>
              <a:t>COVID 19</a:t>
            </a:r>
            <a:endParaRPr sz="2933">
              <a:solidFill>
                <a:schemeClr val="dk1"/>
              </a:solidFill>
              <a:latin typeface="Calibri"/>
              <a:ea typeface="Calibri"/>
              <a:cs typeface="Calibri"/>
              <a:sym typeface="Calibri"/>
            </a:endParaRPr>
          </a:p>
          <a:p>
            <a:pPr marL="0" indent="0">
              <a:spcBef>
                <a:spcPts val="0"/>
              </a:spcBef>
              <a:buNone/>
            </a:pPr>
            <a:endParaRPr sz="2933">
              <a:solidFill>
                <a:schemeClr val="dk1"/>
              </a:solidFill>
              <a:latin typeface="Calibri"/>
              <a:ea typeface="Calibri"/>
              <a:cs typeface="Calibri"/>
              <a:sym typeface="Calibri"/>
            </a:endParaRPr>
          </a:p>
          <a:p>
            <a:pPr marL="0" indent="0">
              <a:spcBef>
                <a:spcPts val="0"/>
              </a:spcBef>
              <a:buNone/>
            </a:pPr>
            <a:endParaRPr sz="2933">
              <a:solidFill>
                <a:schemeClr val="dk1"/>
              </a:solidFill>
              <a:latin typeface="Calibri"/>
              <a:ea typeface="Calibri"/>
              <a:cs typeface="Calibri"/>
              <a:sym typeface="Calibri"/>
            </a:endParaRPr>
          </a:p>
          <a:p>
            <a:pPr marL="0" indent="0">
              <a:spcBef>
                <a:spcPts val="0"/>
              </a:spcBef>
              <a:buNone/>
            </a:pPr>
            <a:endParaRPr sz="2933">
              <a:solidFill>
                <a:schemeClr val="dk1"/>
              </a:solidFill>
              <a:latin typeface="Calibri"/>
              <a:ea typeface="Calibri"/>
              <a:cs typeface="Calibri"/>
              <a:sym typeface="Calibri"/>
            </a:endParaRPr>
          </a:p>
          <a:p>
            <a:pPr marL="0" indent="0">
              <a:spcBef>
                <a:spcPts val="0"/>
              </a:spcBef>
              <a:buNone/>
            </a:pPr>
            <a:endParaRPr sz="2933">
              <a:solidFill>
                <a:schemeClr val="dk1"/>
              </a:solidFill>
              <a:latin typeface="Calibri"/>
              <a:ea typeface="Calibri"/>
              <a:cs typeface="Calibri"/>
              <a:sym typeface="Calibri"/>
            </a:endParaRPr>
          </a:p>
          <a:p>
            <a:pPr marL="0" indent="0">
              <a:spcBef>
                <a:spcPts val="0"/>
              </a:spcBef>
              <a:buNone/>
            </a:pPr>
            <a:endParaRPr sz="2933">
              <a:solidFill>
                <a:schemeClr val="dk1"/>
              </a:solidFill>
              <a:latin typeface="Calibri"/>
              <a:ea typeface="Calibri"/>
              <a:cs typeface="Calibri"/>
              <a:sym typeface="Calibri"/>
            </a:endParaRPr>
          </a:p>
          <a:p>
            <a:pPr marL="237061" indent="-237061">
              <a:spcBef>
                <a:spcPts val="0"/>
              </a:spcBef>
              <a:buSzPts val="2200"/>
              <a:buFont typeface="Calibri"/>
              <a:buChar char="●"/>
            </a:pPr>
            <a:r>
              <a:rPr lang="en" sz="2933">
                <a:solidFill>
                  <a:schemeClr val="dk1"/>
                </a:solidFill>
                <a:latin typeface="Calibri"/>
                <a:ea typeface="Calibri"/>
                <a:cs typeface="Calibri"/>
                <a:sym typeface="Calibri"/>
              </a:rPr>
              <a:t>Differential diagnosis: Urosepsis, TTP, Acute fatty liver of pregnancy, HELLP, COVID-19 infection itself</a:t>
            </a:r>
            <a:endParaRPr sz="2933">
              <a:solidFill>
                <a:schemeClr val="dk1"/>
              </a:solidFill>
              <a:latin typeface="Calibri"/>
              <a:ea typeface="Calibri"/>
              <a:cs typeface="Calibri"/>
              <a:sym typeface="Calibri"/>
            </a:endParaRPr>
          </a:p>
          <a:p>
            <a:pPr marL="0" indent="0">
              <a:spcBef>
                <a:spcPts val="0"/>
              </a:spcBef>
              <a:buNone/>
            </a:pPr>
            <a:endParaRPr sz="2933">
              <a:solidFill>
                <a:schemeClr val="dk1"/>
              </a:solidFill>
              <a:latin typeface="Calibri"/>
              <a:ea typeface="Calibri"/>
              <a:cs typeface="Calibri"/>
              <a:sym typeface="Calibri"/>
            </a:endParaRPr>
          </a:p>
        </p:txBody>
      </p:sp>
      <p:graphicFrame>
        <p:nvGraphicFramePr>
          <p:cNvPr id="74" name="Google Shape;74;p15"/>
          <p:cNvGraphicFramePr/>
          <p:nvPr/>
        </p:nvGraphicFramePr>
        <p:xfrm>
          <a:off x="6432100" y="1502767"/>
          <a:ext cx="4000000" cy="4000000"/>
        </p:xfrm>
        <a:graphic>
          <a:graphicData uri="http://schemas.openxmlformats.org/drawingml/2006/table">
            <a:tbl>
              <a:tblPr>
                <a:noFill/>
              </a:tblPr>
              <a:tblGrid>
                <a:gridCol w="1822700">
                  <a:extLst>
                    <a:ext uri="{9D8B030D-6E8A-4147-A177-3AD203B41FA5}">
                      <a16:colId xmlns:a16="http://schemas.microsoft.com/office/drawing/2014/main" val="20000"/>
                    </a:ext>
                  </a:extLst>
                </a:gridCol>
                <a:gridCol w="1822700">
                  <a:extLst>
                    <a:ext uri="{9D8B030D-6E8A-4147-A177-3AD203B41FA5}">
                      <a16:colId xmlns:a16="http://schemas.microsoft.com/office/drawing/2014/main" val="20001"/>
                    </a:ext>
                  </a:extLst>
                </a:gridCol>
                <a:gridCol w="1822700">
                  <a:extLst>
                    <a:ext uri="{9D8B030D-6E8A-4147-A177-3AD203B41FA5}">
                      <a16:colId xmlns:a16="http://schemas.microsoft.com/office/drawing/2014/main" val="20002"/>
                    </a:ext>
                  </a:extLst>
                </a:gridCol>
              </a:tblGrid>
              <a:tr h="626033">
                <a:tc>
                  <a:txBody>
                    <a:bodyPr/>
                    <a:lstStyle/>
                    <a:p>
                      <a:pPr marL="0" lvl="0" indent="0" algn="l" rtl="0">
                        <a:spcBef>
                          <a:spcPts val="0"/>
                        </a:spcBef>
                        <a:spcAft>
                          <a:spcPts val="0"/>
                        </a:spcAft>
                        <a:buNone/>
                      </a:pPr>
                      <a:endParaRPr sz="2500"/>
                    </a:p>
                  </a:txBody>
                  <a:tcPr marL="121900" marR="121900" marT="121900" marB="121900"/>
                </a:tc>
                <a:tc>
                  <a:txBody>
                    <a:bodyPr/>
                    <a:lstStyle/>
                    <a:p>
                      <a:pPr marL="0" lvl="0" indent="0" algn="l" rtl="0">
                        <a:spcBef>
                          <a:spcPts val="0"/>
                        </a:spcBef>
                        <a:spcAft>
                          <a:spcPts val="0"/>
                        </a:spcAft>
                        <a:buNone/>
                      </a:pPr>
                      <a:r>
                        <a:rPr lang="en" sz="2500"/>
                        <a:t>Baseline</a:t>
                      </a:r>
                      <a:endParaRPr sz="2500"/>
                    </a:p>
                  </a:txBody>
                  <a:tcPr marL="121900" marR="121900" marT="121900" marB="121900"/>
                </a:tc>
                <a:tc>
                  <a:txBody>
                    <a:bodyPr/>
                    <a:lstStyle/>
                    <a:p>
                      <a:pPr marL="0" lvl="0" indent="0" algn="l" rtl="0">
                        <a:spcBef>
                          <a:spcPts val="0"/>
                        </a:spcBef>
                        <a:spcAft>
                          <a:spcPts val="0"/>
                        </a:spcAft>
                        <a:buNone/>
                      </a:pPr>
                      <a:r>
                        <a:rPr lang="en" sz="2500"/>
                        <a:t>Admission</a:t>
                      </a:r>
                      <a:endParaRPr sz="2500"/>
                    </a:p>
                  </a:txBody>
                  <a:tcPr marL="121900" marR="121900" marT="121900" marB="121900"/>
                </a:tc>
                <a:extLst>
                  <a:ext uri="{0D108BD9-81ED-4DB2-BD59-A6C34878D82A}">
                    <a16:rowId xmlns:a16="http://schemas.microsoft.com/office/drawing/2014/main" val="10000"/>
                  </a:ext>
                </a:extLst>
              </a:tr>
              <a:tr h="626033">
                <a:tc>
                  <a:txBody>
                    <a:bodyPr/>
                    <a:lstStyle/>
                    <a:p>
                      <a:pPr marL="0" lvl="0" indent="0" algn="l" rtl="0">
                        <a:spcBef>
                          <a:spcPts val="0"/>
                        </a:spcBef>
                        <a:spcAft>
                          <a:spcPts val="0"/>
                        </a:spcAft>
                        <a:buNone/>
                      </a:pPr>
                      <a:r>
                        <a:rPr lang="en" sz="2500"/>
                        <a:t>WBC</a:t>
                      </a:r>
                      <a:endParaRPr sz="2500"/>
                    </a:p>
                  </a:txBody>
                  <a:tcPr marL="121900" marR="121900" marT="121900" marB="121900"/>
                </a:tc>
                <a:tc>
                  <a:txBody>
                    <a:bodyPr/>
                    <a:lstStyle/>
                    <a:p>
                      <a:pPr marL="0" lvl="0" indent="0" algn="l" rtl="0">
                        <a:spcBef>
                          <a:spcPts val="0"/>
                        </a:spcBef>
                        <a:spcAft>
                          <a:spcPts val="0"/>
                        </a:spcAft>
                        <a:buNone/>
                      </a:pPr>
                      <a:r>
                        <a:rPr lang="en" sz="2500"/>
                        <a:t>6.8</a:t>
                      </a:r>
                      <a:endParaRPr sz="2500"/>
                    </a:p>
                  </a:txBody>
                  <a:tcPr marL="121900" marR="121900" marT="121900" marB="121900"/>
                </a:tc>
                <a:tc>
                  <a:txBody>
                    <a:bodyPr/>
                    <a:lstStyle/>
                    <a:p>
                      <a:pPr marL="0" lvl="0" indent="0" algn="l" rtl="0">
                        <a:spcBef>
                          <a:spcPts val="0"/>
                        </a:spcBef>
                        <a:spcAft>
                          <a:spcPts val="0"/>
                        </a:spcAft>
                        <a:buNone/>
                      </a:pPr>
                      <a:r>
                        <a:rPr lang="en" sz="2500">
                          <a:solidFill>
                            <a:srgbClr val="FF0000"/>
                          </a:solidFill>
                        </a:rPr>
                        <a:t>1.5</a:t>
                      </a:r>
                      <a:endParaRPr sz="2500">
                        <a:solidFill>
                          <a:srgbClr val="FF0000"/>
                        </a:solidFill>
                      </a:endParaRPr>
                    </a:p>
                  </a:txBody>
                  <a:tcPr marL="121900" marR="121900" marT="121900" marB="121900"/>
                </a:tc>
                <a:extLst>
                  <a:ext uri="{0D108BD9-81ED-4DB2-BD59-A6C34878D82A}">
                    <a16:rowId xmlns:a16="http://schemas.microsoft.com/office/drawing/2014/main" val="10001"/>
                  </a:ext>
                </a:extLst>
              </a:tr>
              <a:tr h="626033">
                <a:tc>
                  <a:txBody>
                    <a:bodyPr/>
                    <a:lstStyle/>
                    <a:p>
                      <a:pPr marL="0" lvl="0" indent="0" algn="l" rtl="0">
                        <a:spcBef>
                          <a:spcPts val="0"/>
                        </a:spcBef>
                        <a:spcAft>
                          <a:spcPts val="0"/>
                        </a:spcAft>
                        <a:buNone/>
                      </a:pPr>
                      <a:r>
                        <a:rPr lang="en" sz="2500"/>
                        <a:t>PLT</a:t>
                      </a:r>
                      <a:endParaRPr sz="2500"/>
                    </a:p>
                  </a:txBody>
                  <a:tcPr marL="121900" marR="121900" marT="121900" marB="121900"/>
                </a:tc>
                <a:tc>
                  <a:txBody>
                    <a:bodyPr/>
                    <a:lstStyle/>
                    <a:p>
                      <a:pPr marL="0" lvl="0" indent="0" algn="l" rtl="0">
                        <a:spcBef>
                          <a:spcPts val="0"/>
                        </a:spcBef>
                        <a:spcAft>
                          <a:spcPts val="0"/>
                        </a:spcAft>
                        <a:buNone/>
                      </a:pPr>
                      <a:r>
                        <a:rPr lang="en" sz="2500"/>
                        <a:t>193</a:t>
                      </a:r>
                      <a:endParaRPr sz="2500"/>
                    </a:p>
                  </a:txBody>
                  <a:tcPr marL="121900" marR="121900" marT="121900" marB="121900"/>
                </a:tc>
                <a:tc>
                  <a:txBody>
                    <a:bodyPr/>
                    <a:lstStyle/>
                    <a:p>
                      <a:pPr marL="0" lvl="0" indent="0" algn="l" rtl="0">
                        <a:spcBef>
                          <a:spcPts val="0"/>
                        </a:spcBef>
                        <a:spcAft>
                          <a:spcPts val="0"/>
                        </a:spcAft>
                        <a:buNone/>
                      </a:pPr>
                      <a:r>
                        <a:rPr lang="en" sz="2500">
                          <a:solidFill>
                            <a:srgbClr val="FF0000"/>
                          </a:solidFill>
                        </a:rPr>
                        <a:t>25</a:t>
                      </a:r>
                      <a:endParaRPr sz="2500">
                        <a:solidFill>
                          <a:srgbClr val="FF0000"/>
                        </a:solidFill>
                      </a:endParaRPr>
                    </a:p>
                  </a:txBody>
                  <a:tcPr marL="121900" marR="121900" marT="121900" marB="121900"/>
                </a:tc>
                <a:extLst>
                  <a:ext uri="{0D108BD9-81ED-4DB2-BD59-A6C34878D82A}">
                    <a16:rowId xmlns:a16="http://schemas.microsoft.com/office/drawing/2014/main" val="10002"/>
                  </a:ext>
                </a:extLst>
              </a:tr>
              <a:tr h="626033">
                <a:tc>
                  <a:txBody>
                    <a:bodyPr/>
                    <a:lstStyle/>
                    <a:p>
                      <a:pPr marL="0" lvl="0" indent="0" algn="l" rtl="0">
                        <a:spcBef>
                          <a:spcPts val="0"/>
                        </a:spcBef>
                        <a:spcAft>
                          <a:spcPts val="0"/>
                        </a:spcAft>
                        <a:buNone/>
                      </a:pPr>
                      <a:r>
                        <a:rPr lang="en" sz="2500"/>
                        <a:t>Cr</a:t>
                      </a:r>
                      <a:endParaRPr sz="2500"/>
                    </a:p>
                  </a:txBody>
                  <a:tcPr marL="121900" marR="121900" marT="121900" marB="121900"/>
                </a:tc>
                <a:tc>
                  <a:txBody>
                    <a:bodyPr/>
                    <a:lstStyle/>
                    <a:p>
                      <a:pPr marL="0" lvl="0" indent="0" algn="l" rtl="0">
                        <a:spcBef>
                          <a:spcPts val="0"/>
                        </a:spcBef>
                        <a:spcAft>
                          <a:spcPts val="0"/>
                        </a:spcAft>
                        <a:buNone/>
                      </a:pPr>
                      <a:r>
                        <a:rPr lang="en" sz="2500"/>
                        <a:t>0.63</a:t>
                      </a:r>
                      <a:endParaRPr sz="2500"/>
                    </a:p>
                  </a:txBody>
                  <a:tcPr marL="121900" marR="121900" marT="121900" marB="121900"/>
                </a:tc>
                <a:tc>
                  <a:txBody>
                    <a:bodyPr/>
                    <a:lstStyle/>
                    <a:p>
                      <a:pPr marL="0" lvl="0" indent="0" algn="l" rtl="0">
                        <a:spcBef>
                          <a:spcPts val="0"/>
                        </a:spcBef>
                        <a:spcAft>
                          <a:spcPts val="0"/>
                        </a:spcAft>
                        <a:buNone/>
                      </a:pPr>
                      <a:r>
                        <a:rPr lang="en" sz="2500">
                          <a:solidFill>
                            <a:srgbClr val="FF0000"/>
                          </a:solidFill>
                        </a:rPr>
                        <a:t>3.11</a:t>
                      </a:r>
                      <a:endParaRPr sz="2500">
                        <a:solidFill>
                          <a:srgbClr val="FF0000"/>
                        </a:solidFill>
                      </a:endParaRPr>
                    </a:p>
                  </a:txBody>
                  <a:tcPr marL="121900" marR="121900" marT="121900" marB="121900"/>
                </a:tc>
                <a:extLst>
                  <a:ext uri="{0D108BD9-81ED-4DB2-BD59-A6C34878D82A}">
                    <a16:rowId xmlns:a16="http://schemas.microsoft.com/office/drawing/2014/main" val="10003"/>
                  </a:ext>
                </a:extLst>
              </a:tr>
              <a:tr h="626033">
                <a:tc>
                  <a:txBody>
                    <a:bodyPr/>
                    <a:lstStyle/>
                    <a:p>
                      <a:pPr marL="0" lvl="0" indent="0" algn="l" rtl="0">
                        <a:spcBef>
                          <a:spcPts val="0"/>
                        </a:spcBef>
                        <a:spcAft>
                          <a:spcPts val="0"/>
                        </a:spcAft>
                        <a:buNone/>
                      </a:pPr>
                      <a:r>
                        <a:rPr lang="en" sz="2500"/>
                        <a:t>AST</a:t>
                      </a:r>
                      <a:endParaRPr sz="2500"/>
                    </a:p>
                  </a:txBody>
                  <a:tcPr marL="121900" marR="121900" marT="121900" marB="121900"/>
                </a:tc>
                <a:tc>
                  <a:txBody>
                    <a:bodyPr/>
                    <a:lstStyle/>
                    <a:p>
                      <a:pPr marL="0" lvl="0" indent="0" algn="l" rtl="0">
                        <a:spcBef>
                          <a:spcPts val="0"/>
                        </a:spcBef>
                        <a:spcAft>
                          <a:spcPts val="0"/>
                        </a:spcAft>
                        <a:buNone/>
                      </a:pPr>
                      <a:r>
                        <a:rPr lang="en" sz="2500"/>
                        <a:t>15</a:t>
                      </a:r>
                      <a:endParaRPr sz="2500"/>
                    </a:p>
                  </a:txBody>
                  <a:tcPr marL="121900" marR="121900" marT="121900" marB="121900"/>
                </a:tc>
                <a:tc>
                  <a:txBody>
                    <a:bodyPr/>
                    <a:lstStyle/>
                    <a:p>
                      <a:pPr marL="0" lvl="0" indent="0" algn="l" rtl="0">
                        <a:spcBef>
                          <a:spcPts val="0"/>
                        </a:spcBef>
                        <a:spcAft>
                          <a:spcPts val="0"/>
                        </a:spcAft>
                        <a:buNone/>
                      </a:pPr>
                      <a:r>
                        <a:rPr lang="en" sz="2500">
                          <a:solidFill>
                            <a:srgbClr val="FF0000"/>
                          </a:solidFill>
                        </a:rPr>
                        <a:t>1119</a:t>
                      </a:r>
                      <a:endParaRPr sz="2500">
                        <a:solidFill>
                          <a:srgbClr val="FF0000"/>
                        </a:solidFill>
                      </a:endParaRPr>
                    </a:p>
                  </a:txBody>
                  <a:tcPr marL="121900" marR="121900" marT="121900" marB="121900"/>
                </a:tc>
                <a:extLst>
                  <a:ext uri="{0D108BD9-81ED-4DB2-BD59-A6C34878D82A}">
                    <a16:rowId xmlns:a16="http://schemas.microsoft.com/office/drawing/2014/main" val="10004"/>
                  </a:ext>
                </a:extLst>
              </a:tr>
              <a:tr h="626033">
                <a:tc>
                  <a:txBody>
                    <a:bodyPr/>
                    <a:lstStyle/>
                    <a:p>
                      <a:pPr marL="0" lvl="0" indent="0" algn="l" rtl="0">
                        <a:spcBef>
                          <a:spcPts val="0"/>
                        </a:spcBef>
                        <a:spcAft>
                          <a:spcPts val="0"/>
                        </a:spcAft>
                        <a:buNone/>
                      </a:pPr>
                      <a:r>
                        <a:rPr lang="en" sz="2500"/>
                        <a:t>ALT</a:t>
                      </a:r>
                      <a:endParaRPr sz="2500"/>
                    </a:p>
                  </a:txBody>
                  <a:tcPr marL="121900" marR="121900" marT="121900" marB="121900"/>
                </a:tc>
                <a:tc>
                  <a:txBody>
                    <a:bodyPr/>
                    <a:lstStyle/>
                    <a:p>
                      <a:pPr marL="0" lvl="0" indent="0" algn="l" rtl="0">
                        <a:spcBef>
                          <a:spcPts val="0"/>
                        </a:spcBef>
                        <a:spcAft>
                          <a:spcPts val="0"/>
                        </a:spcAft>
                        <a:buNone/>
                      </a:pPr>
                      <a:r>
                        <a:rPr lang="en" sz="2500"/>
                        <a:t>12</a:t>
                      </a:r>
                      <a:endParaRPr sz="2500"/>
                    </a:p>
                  </a:txBody>
                  <a:tcPr marL="121900" marR="121900" marT="121900" marB="121900"/>
                </a:tc>
                <a:tc>
                  <a:txBody>
                    <a:bodyPr/>
                    <a:lstStyle/>
                    <a:p>
                      <a:pPr marL="0" lvl="0" indent="0" algn="l" rtl="0">
                        <a:spcBef>
                          <a:spcPts val="0"/>
                        </a:spcBef>
                        <a:spcAft>
                          <a:spcPts val="0"/>
                        </a:spcAft>
                        <a:buNone/>
                      </a:pPr>
                      <a:r>
                        <a:rPr lang="en" sz="2500">
                          <a:solidFill>
                            <a:srgbClr val="FF0000"/>
                          </a:solidFill>
                        </a:rPr>
                        <a:t>857</a:t>
                      </a:r>
                      <a:endParaRPr sz="2500">
                        <a:solidFill>
                          <a:srgbClr val="FF0000"/>
                        </a:solidFill>
                      </a:endParaRPr>
                    </a:p>
                  </a:txBody>
                  <a:tcPr marL="121900" marR="121900" marT="121900" marB="1219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9865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870600" y="177159"/>
            <a:ext cx="10515600" cy="1325600"/>
          </a:xfrm>
          <a:prstGeom prst="rect">
            <a:avLst/>
          </a:prstGeom>
          <a:noFill/>
          <a:ln>
            <a:noFill/>
          </a:ln>
        </p:spPr>
        <p:txBody>
          <a:bodyPr spcFirstLastPara="1" wrap="square" lIns="91433" tIns="45700" rIns="91433" bIns="45700" anchor="ctr" anchorCtr="0">
            <a:normAutofit/>
          </a:bodyPr>
          <a:lstStyle/>
          <a:p>
            <a:pPr>
              <a:buClr>
                <a:schemeClr val="accent1"/>
              </a:buClr>
              <a:buSzPts val="3300"/>
            </a:pPr>
            <a:r>
              <a:rPr lang="en" b="1">
                <a:solidFill>
                  <a:srgbClr val="4472C3"/>
                </a:solidFill>
                <a:latin typeface="Calibri"/>
                <a:ea typeface="Calibri"/>
                <a:cs typeface="Calibri"/>
                <a:sym typeface="Calibri"/>
              </a:rPr>
              <a:t>AC, 23 year old G4P1021 at 22w0d</a:t>
            </a:r>
            <a:endParaRPr>
              <a:solidFill>
                <a:srgbClr val="4472C3"/>
              </a:solidFill>
              <a:latin typeface="Calibri"/>
              <a:ea typeface="Calibri"/>
              <a:cs typeface="Calibri"/>
              <a:sym typeface="Calibri"/>
            </a:endParaRPr>
          </a:p>
        </p:txBody>
      </p:sp>
      <p:sp>
        <p:nvSpPr>
          <p:cNvPr id="80" name="Google Shape;80;p16"/>
          <p:cNvSpPr txBox="1">
            <a:spLocks noGrp="1"/>
          </p:cNvSpPr>
          <p:nvPr>
            <p:ph type="body" idx="1"/>
          </p:nvPr>
        </p:nvSpPr>
        <p:spPr>
          <a:xfrm>
            <a:off x="870600" y="1339459"/>
            <a:ext cx="10515600" cy="4351200"/>
          </a:xfrm>
          <a:prstGeom prst="rect">
            <a:avLst/>
          </a:prstGeom>
          <a:noFill/>
          <a:ln>
            <a:noFill/>
          </a:ln>
        </p:spPr>
        <p:txBody>
          <a:bodyPr spcFirstLastPara="1" wrap="square" lIns="91433" tIns="45700" rIns="91433" bIns="45700" anchor="t" anchorCtr="0">
            <a:noAutofit/>
          </a:bodyPr>
          <a:lstStyle/>
          <a:p>
            <a:pPr marL="237061" indent="-237061">
              <a:spcBef>
                <a:spcPts val="0"/>
              </a:spcBef>
              <a:buSzPts val="2200"/>
              <a:buFont typeface="Calibri"/>
              <a:buChar char="●"/>
            </a:pPr>
            <a:r>
              <a:rPr lang="en" sz="2933">
                <a:solidFill>
                  <a:schemeClr val="dk1"/>
                </a:solidFill>
                <a:latin typeface="Calibri"/>
                <a:ea typeface="Calibri"/>
                <a:cs typeface="Calibri"/>
                <a:sym typeface="Calibri"/>
              </a:rPr>
              <a:t>Admitted to ICU</a:t>
            </a:r>
            <a:endParaRPr sz="2933">
              <a:solidFill>
                <a:schemeClr val="dk1"/>
              </a:solidFill>
              <a:latin typeface="Calibri"/>
              <a:ea typeface="Calibri"/>
              <a:cs typeface="Calibri"/>
              <a:sym typeface="Calibri"/>
            </a:endParaRPr>
          </a:p>
          <a:p>
            <a:pPr marL="237061" indent="-237061">
              <a:spcBef>
                <a:spcPts val="0"/>
              </a:spcBef>
              <a:buSzPts val="2200"/>
              <a:buFont typeface="Calibri"/>
              <a:buChar char="●"/>
            </a:pPr>
            <a:r>
              <a:rPr lang="en" sz="2933">
                <a:solidFill>
                  <a:schemeClr val="dk1"/>
                </a:solidFill>
                <a:latin typeface="Calibri"/>
                <a:ea typeface="Calibri"/>
                <a:cs typeface="Calibri"/>
                <a:sym typeface="Calibri"/>
              </a:rPr>
              <a:t>IV Vancomycin and Zosyn</a:t>
            </a:r>
            <a:endParaRPr sz="2933">
              <a:solidFill>
                <a:schemeClr val="dk1"/>
              </a:solidFill>
              <a:latin typeface="Calibri"/>
              <a:ea typeface="Calibri"/>
              <a:cs typeface="Calibri"/>
              <a:sym typeface="Calibri"/>
            </a:endParaRPr>
          </a:p>
          <a:p>
            <a:pPr marL="237061" indent="-237061">
              <a:spcBef>
                <a:spcPts val="0"/>
              </a:spcBef>
              <a:buSzPts val="2200"/>
              <a:buFont typeface="Calibri"/>
              <a:buChar char="●"/>
            </a:pPr>
            <a:r>
              <a:rPr lang="en" sz="2933">
                <a:solidFill>
                  <a:schemeClr val="dk1"/>
                </a:solidFill>
                <a:latin typeface="Calibri"/>
                <a:ea typeface="Calibri"/>
                <a:cs typeface="Calibri"/>
                <a:sym typeface="Calibri"/>
              </a:rPr>
              <a:t>COVID 19 management</a:t>
            </a:r>
            <a:endParaRPr sz="2933">
              <a:solidFill>
                <a:schemeClr val="dk1"/>
              </a:solidFill>
              <a:latin typeface="Calibri"/>
              <a:ea typeface="Calibri"/>
              <a:cs typeface="Calibri"/>
              <a:sym typeface="Calibri"/>
            </a:endParaRPr>
          </a:p>
          <a:p>
            <a:pPr marL="0" indent="0">
              <a:spcBef>
                <a:spcPts val="0"/>
              </a:spcBef>
              <a:buNone/>
            </a:pPr>
            <a:endParaRPr sz="2933">
              <a:solidFill>
                <a:schemeClr val="dk1"/>
              </a:solidFill>
              <a:latin typeface="Calibri"/>
              <a:ea typeface="Calibri"/>
              <a:cs typeface="Calibri"/>
              <a:sym typeface="Calibri"/>
            </a:endParaRPr>
          </a:p>
          <a:p>
            <a:pPr marL="0" indent="0">
              <a:spcBef>
                <a:spcPts val="0"/>
              </a:spcBef>
              <a:buNone/>
            </a:pPr>
            <a:r>
              <a:rPr lang="en" sz="2933">
                <a:solidFill>
                  <a:schemeClr val="dk1"/>
                </a:solidFill>
                <a:latin typeface="Calibri"/>
                <a:ea typeface="Calibri"/>
                <a:cs typeface="Calibri"/>
                <a:sym typeface="Calibri"/>
              </a:rPr>
              <a:t>Transported to Barnes Jewish Hospital </a:t>
            </a:r>
            <a:endParaRPr sz="2933">
              <a:solidFill>
                <a:schemeClr val="dk1"/>
              </a:solidFill>
              <a:latin typeface="Calibri"/>
              <a:ea typeface="Calibri"/>
              <a:cs typeface="Calibri"/>
              <a:sym typeface="Calibri"/>
            </a:endParaRPr>
          </a:p>
          <a:p>
            <a:pPr marL="0" indent="0">
              <a:spcBef>
                <a:spcPts val="0"/>
              </a:spcBef>
              <a:buNone/>
            </a:pPr>
            <a:endParaRPr sz="2933">
              <a:solidFill>
                <a:schemeClr val="dk1"/>
              </a:solidFill>
              <a:latin typeface="Calibri"/>
              <a:ea typeface="Calibri"/>
              <a:cs typeface="Calibri"/>
              <a:sym typeface="Calibri"/>
            </a:endParaRPr>
          </a:p>
          <a:p>
            <a:pPr marL="0" indent="0">
              <a:spcBef>
                <a:spcPts val="0"/>
              </a:spcBef>
              <a:buNone/>
            </a:pPr>
            <a:r>
              <a:rPr lang="en" sz="2933">
                <a:solidFill>
                  <a:schemeClr val="dk1"/>
                </a:solidFill>
                <a:latin typeface="Calibri"/>
                <a:ea typeface="Calibri"/>
                <a:cs typeface="Calibri"/>
                <a:sym typeface="Calibri"/>
              </a:rPr>
              <a:t>Improved quickly after transfer</a:t>
            </a:r>
            <a:endParaRPr sz="2933">
              <a:solidFill>
                <a:schemeClr val="dk1"/>
              </a:solidFill>
              <a:latin typeface="Calibri"/>
              <a:ea typeface="Calibri"/>
              <a:cs typeface="Calibri"/>
              <a:sym typeface="Calibri"/>
            </a:endParaRPr>
          </a:p>
          <a:p>
            <a:pPr marL="237061" indent="-237061">
              <a:spcBef>
                <a:spcPts val="0"/>
              </a:spcBef>
              <a:buSzPts val="2200"/>
              <a:buFont typeface="Calibri"/>
              <a:buChar char="●"/>
            </a:pPr>
            <a:r>
              <a:rPr lang="en" sz="2933">
                <a:solidFill>
                  <a:schemeClr val="dk1"/>
                </a:solidFill>
                <a:latin typeface="Calibri"/>
                <a:ea typeface="Calibri"/>
                <a:cs typeface="Calibri"/>
                <a:sym typeface="Calibri"/>
              </a:rPr>
              <a:t>Final diagnosis: Urosepsis with superimposed COVID 19</a:t>
            </a:r>
            <a:endParaRPr sz="2933">
              <a:solidFill>
                <a:schemeClr val="dk1"/>
              </a:solidFill>
              <a:latin typeface="Calibri"/>
              <a:ea typeface="Calibri"/>
              <a:cs typeface="Calibri"/>
              <a:sym typeface="Calibri"/>
            </a:endParaRPr>
          </a:p>
          <a:p>
            <a:pPr marL="0" indent="0">
              <a:spcBef>
                <a:spcPts val="0"/>
              </a:spcBef>
              <a:buNone/>
            </a:pPr>
            <a:endParaRPr sz="2933">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0903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838200" y="196592"/>
            <a:ext cx="10515600" cy="1325600"/>
          </a:xfrm>
          <a:prstGeom prst="rect">
            <a:avLst/>
          </a:prstGeom>
          <a:noFill/>
          <a:ln>
            <a:noFill/>
          </a:ln>
        </p:spPr>
        <p:txBody>
          <a:bodyPr spcFirstLastPara="1" wrap="square" lIns="91433" tIns="45700" rIns="91433" bIns="45700" anchor="ctr" anchorCtr="0">
            <a:normAutofit/>
          </a:bodyPr>
          <a:lstStyle/>
          <a:p>
            <a:pPr>
              <a:buClr>
                <a:schemeClr val="accent1"/>
              </a:buClr>
              <a:buSzPts val="3300"/>
            </a:pPr>
            <a:r>
              <a:rPr lang="en" b="1">
                <a:solidFill>
                  <a:srgbClr val="4472C3"/>
                </a:solidFill>
                <a:latin typeface="Calibri"/>
                <a:ea typeface="Calibri"/>
                <a:cs typeface="Calibri"/>
                <a:sym typeface="Calibri"/>
              </a:rPr>
              <a:t>Lessons Learned</a:t>
            </a:r>
            <a:endParaRPr b="1">
              <a:solidFill>
                <a:srgbClr val="4472C3"/>
              </a:solidFill>
              <a:latin typeface="Calibri"/>
              <a:ea typeface="Calibri"/>
              <a:cs typeface="Calibri"/>
              <a:sym typeface="Calibri"/>
            </a:endParaRPr>
          </a:p>
        </p:txBody>
      </p:sp>
      <p:sp>
        <p:nvSpPr>
          <p:cNvPr id="86" name="Google Shape;86;p17"/>
          <p:cNvSpPr txBox="1">
            <a:spLocks noGrp="1"/>
          </p:cNvSpPr>
          <p:nvPr>
            <p:ph type="body" idx="1"/>
          </p:nvPr>
        </p:nvSpPr>
        <p:spPr>
          <a:xfrm>
            <a:off x="838200" y="1358925"/>
            <a:ext cx="10515600" cy="4351200"/>
          </a:xfrm>
          <a:prstGeom prst="rect">
            <a:avLst/>
          </a:prstGeom>
          <a:noFill/>
          <a:ln>
            <a:noFill/>
          </a:ln>
        </p:spPr>
        <p:txBody>
          <a:bodyPr spcFirstLastPara="1" wrap="square" lIns="91433" tIns="45700" rIns="91433" bIns="45700" anchor="t" anchorCtr="0">
            <a:normAutofit/>
          </a:bodyPr>
          <a:lstStyle/>
          <a:p>
            <a:pPr marL="237061" indent="-237061">
              <a:spcBef>
                <a:spcPts val="0"/>
              </a:spcBef>
              <a:buSzPts val="2200"/>
              <a:buFont typeface="Calibri"/>
              <a:buChar char="●"/>
            </a:pPr>
            <a:r>
              <a:rPr lang="en" sz="2933">
                <a:solidFill>
                  <a:schemeClr val="dk1"/>
                </a:solidFill>
                <a:latin typeface="Calibri"/>
                <a:ea typeface="Calibri"/>
                <a:cs typeface="Calibri"/>
                <a:sym typeface="Calibri"/>
              </a:rPr>
              <a:t>COVID 19 can be superimposed with other diagnoses</a:t>
            </a:r>
            <a:endParaRPr sz="2933">
              <a:solidFill>
                <a:schemeClr val="dk1"/>
              </a:solidFill>
              <a:latin typeface="Calibri"/>
              <a:ea typeface="Calibri"/>
              <a:cs typeface="Calibri"/>
              <a:sym typeface="Calibri"/>
            </a:endParaRPr>
          </a:p>
          <a:p>
            <a:pPr marL="694249" lvl="1" indent="-304792">
              <a:spcBef>
                <a:spcPts val="0"/>
              </a:spcBef>
              <a:buSzPts val="2200"/>
              <a:buFont typeface="Calibri"/>
              <a:buChar char="○"/>
            </a:pPr>
            <a:r>
              <a:rPr lang="en" sz="2933">
                <a:solidFill>
                  <a:schemeClr val="dk1"/>
                </a:solidFill>
                <a:latin typeface="Calibri"/>
                <a:ea typeface="Calibri"/>
                <a:cs typeface="Calibri"/>
                <a:sym typeface="Calibri"/>
              </a:rPr>
              <a:t>Increases difficulty in narrowing differential </a:t>
            </a:r>
            <a:endParaRPr sz="2933">
              <a:solidFill>
                <a:schemeClr val="dk1"/>
              </a:solidFill>
              <a:latin typeface="Calibri"/>
              <a:ea typeface="Calibri"/>
              <a:cs typeface="Calibri"/>
              <a:sym typeface="Calibri"/>
            </a:endParaRPr>
          </a:p>
          <a:p>
            <a:pPr marL="694249" lvl="1" indent="-304792">
              <a:spcBef>
                <a:spcPts val="0"/>
              </a:spcBef>
              <a:buSzPts val="2200"/>
              <a:buFont typeface="Calibri"/>
              <a:buChar char="○"/>
            </a:pPr>
            <a:r>
              <a:rPr lang="en" sz="2933">
                <a:solidFill>
                  <a:schemeClr val="dk1"/>
                </a:solidFill>
                <a:latin typeface="Calibri"/>
                <a:ea typeface="Calibri"/>
                <a:cs typeface="Calibri"/>
                <a:sym typeface="Calibri"/>
              </a:rPr>
              <a:t>May exacerbate other conditions</a:t>
            </a:r>
            <a:endParaRPr sz="2933">
              <a:solidFill>
                <a:schemeClr val="dk1"/>
              </a:solidFill>
              <a:latin typeface="Calibri"/>
              <a:ea typeface="Calibri"/>
              <a:cs typeface="Calibri"/>
              <a:sym typeface="Calibri"/>
            </a:endParaRPr>
          </a:p>
          <a:p>
            <a:pPr marL="237061" indent="-50799">
              <a:spcAft>
                <a:spcPts val="1600"/>
              </a:spcAft>
              <a:buSzPts val="2100"/>
              <a:buNone/>
            </a:pPr>
            <a:endParaRPr/>
          </a:p>
        </p:txBody>
      </p:sp>
    </p:spTree>
    <p:extLst>
      <p:ext uri="{BB962C8B-B14F-4D97-AF65-F5344CB8AC3E}">
        <p14:creationId xmlns:p14="http://schemas.microsoft.com/office/powerpoint/2010/main" val="126602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0" y="3048000"/>
            <a:ext cx="2572871" cy="2308324"/>
          </a:xfrm>
          <a:prstGeom prst="rect">
            <a:avLst/>
          </a:prstGeom>
          <a:noFill/>
        </p:spPr>
        <p:txBody>
          <a:bodyPr wrap="square" rtlCol="0">
            <a:spAutoFit/>
          </a:bodyPr>
          <a:lstStyle/>
          <a:p>
            <a:pPr algn="ctr"/>
            <a:r>
              <a:rPr lang="en-US" sz="3600" dirty="0" smtClean="0"/>
              <a:t>United States Hot Spots 2/</a:t>
            </a:r>
            <a:r>
              <a:rPr lang="en-US" sz="3600" dirty="0"/>
              <a:t>9</a:t>
            </a:r>
            <a:r>
              <a:rPr lang="en-US" sz="3600" dirty="0" smtClean="0"/>
              <a:t>/22 </a:t>
            </a:r>
            <a:endParaRPr lang="en-US" sz="3600" dirty="0"/>
          </a:p>
        </p:txBody>
      </p:sp>
      <p:pic>
        <p:nvPicPr>
          <p:cNvPr id="4" name="Picture 3"/>
          <p:cNvPicPr>
            <a:picLocks noChangeAspect="1"/>
          </p:cNvPicPr>
          <p:nvPr/>
        </p:nvPicPr>
        <p:blipFill rotWithShape="1">
          <a:blip r:embed="rId2"/>
          <a:srcRect l="8216" r="2174"/>
          <a:stretch/>
        </p:blipFill>
        <p:spPr>
          <a:xfrm>
            <a:off x="369570" y="914400"/>
            <a:ext cx="8915400" cy="5362575"/>
          </a:xfrm>
          <a:prstGeom prst="rect">
            <a:avLst/>
          </a:prstGeom>
        </p:spPr>
      </p:pic>
      <p:pic>
        <p:nvPicPr>
          <p:cNvPr id="5" name="Picture 4"/>
          <p:cNvPicPr>
            <a:picLocks noChangeAspect="1"/>
          </p:cNvPicPr>
          <p:nvPr/>
        </p:nvPicPr>
        <p:blipFill rotWithShape="1">
          <a:blip r:embed="rId3"/>
          <a:srcRect t="14706"/>
          <a:stretch/>
        </p:blipFill>
        <p:spPr>
          <a:xfrm>
            <a:off x="2895600" y="152400"/>
            <a:ext cx="4015740" cy="1104900"/>
          </a:xfrm>
          <a:prstGeom prst="rect">
            <a:avLst/>
          </a:prstGeom>
        </p:spPr>
      </p:pic>
    </p:spTree>
    <p:extLst>
      <p:ext uri="{BB962C8B-B14F-4D97-AF65-F5344CB8AC3E}">
        <p14:creationId xmlns:p14="http://schemas.microsoft.com/office/powerpoint/2010/main" val="3495842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4313555" cy="574040"/>
          </a:xfrm>
          <a:prstGeom prst="rect">
            <a:avLst/>
          </a:prstGeom>
          <a:noFill/>
        </p:spPr>
        <p:txBody>
          <a:bodyPr vert="horz" wrap="square" lIns="0" tIns="12700" rIns="0" bIns="0" rtlCol="0">
            <a:spAutoFit/>
          </a:bodyPr>
          <a:lstStyle/>
          <a:p>
            <a:pPr marL="12700">
              <a:lnSpc>
                <a:spcPct val="100000"/>
              </a:lnSpc>
              <a:spcBef>
                <a:spcPts val="100"/>
              </a:spcBef>
            </a:pPr>
            <a:r>
              <a:rPr sz="3600" b="1" spc="-105" dirty="0">
                <a:solidFill>
                  <a:srgbClr val="F58466"/>
                </a:solidFill>
                <a:latin typeface="Arial"/>
                <a:cs typeface="Arial"/>
              </a:rPr>
              <a:t>O</a:t>
            </a:r>
            <a:r>
              <a:rPr sz="3600" b="1" dirty="0">
                <a:solidFill>
                  <a:srgbClr val="F58466"/>
                </a:solidFill>
                <a:latin typeface="Arial"/>
                <a:cs typeface="Arial"/>
              </a:rPr>
              <a:t>B</a:t>
            </a:r>
            <a:r>
              <a:rPr sz="3600" b="1" spc="-135" dirty="0">
                <a:solidFill>
                  <a:srgbClr val="F58466"/>
                </a:solidFill>
                <a:latin typeface="Arial"/>
                <a:cs typeface="Arial"/>
              </a:rPr>
              <a:t> </a:t>
            </a:r>
            <a:r>
              <a:rPr sz="3600" b="1" spc="-185" dirty="0">
                <a:solidFill>
                  <a:srgbClr val="F58466"/>
                </a:solidFill>
                <a:latin typeface="Arial"/>
                <a:cs typeface="Arial"/>
              </a:rPr>
              <a:t>Di</a:t>
            </a:r>
            <a:r>
              <a:rPr sz="3600" b="1" spc="-180" dirty="0">
                <a:solidFill>
                  <a:srgbClr val="F58466"/>
                </a:solidFill>
                <a:latin typeface="Arial"/>
                <a:cs typeface="Arial"/>
              </a:rPr>
              <a:t>s</a:t>
            </a:r>
            <a:r>
              <a:rPr sz="3600" b="1" spc="-185" dirty="0">
                <a:solidFill>
                  <a:srgbClr val="F58466"/>
                </a:solidFill>
                <a:latin typeface="Arial"/>
                <a:cs typeface="Arial"/>
              </a:rPr>
              <a:t>cu</a:t>
            </a:r>
            <a:r>
              <a:rPr sz="3600" b="1" spc="-180" dirty="0">
                <a:solidFill>
                  <a:srgbClr val="F58466"/>
                </a:solidFill>
                <a:latin typeface="Arial"/>
                <a:cs typeface="Arial"/>
              </a:rPr>
              <a:t>s</a:t>
            </a:r>
            <a:r>
              <a:rPr sz="3600" b="1" spc="-195" dirty="0">
                <a:solidFill>
                  <a:srgbClr val="F58466"/>
                </a:solidFill>
                <a:latin typeface="Arial"/>
                <a:cs typeface="Arial"/>
              </a:rPr>
              <a:t>s</a:t>
            </a:r>
            <a:r>
              <a:rPr sz="3600" b="1" spc="-185" dirty="0">
                <a:solidFill>
                  <a:srgbClr val="F58466"/>
                </a:solidFill>
                <a:latin typeface="Arial"/>
                <a:cs typeface="Arial"/>
              </a:rPr>
              <a:t>io</a:t>
            </a:r>
            <a:r>
              <a:rPr sz="3600" b="1" dirty="0">
                <a:solidFill>
                  <a:srgbClr val="F58466"/>
                </a:solidFill>
                <a:latin typeface="Arial"/>
                <a:cs typeface="Arial"/>
              </a:rPr>
              <a:t>n</a:t>
            </a:r>
            <a:r>
              <a:rPr sz="3600" b="1" spc="-250" dirty="0">
                <a:solidFill>
                  <a:srgbClr val="F58466"/>
                </a:solidFill>
                <a:latin typeface="Arial"/>
                <a:cs typeface="Arial"/>
              </a:rPr>
              <a:t> </a:t>
            </a:r>
            <a:r>
              <a:rPr sz="3600" b="1" spc="-95" dirty="0">
                <a:solidFill>
                  <a:srgbClr val="F58466"/>
                </a:solidFill>
                <a:latin typeface="Arial"/>
                <a:cs typeface="Arial"/>
              </a:rPr>
              <a:t>P</a:t>
            </a:r>
            <a:r>
              <a:rPr sz="3600" b="1" spc="-90" dirty="0">
                <a:solidFill>
                  <a:srgbClr val="F58466"/>
                </a:solidFill>
                <a:latin typeface="Arial"/>
                <a:cs typeface="Arial"/>
              </a:rPr>
              <a:t>an</a:t>
            </a:r>
            <a:r>
              <a:rPr sz="3600" b="1" spc="-85" dirty="0">
                <a:solidFill>
                  <a:srgbClr val="F58466"/>
                </a:solidFill>
                <a:latin typeface="Arial"/>
                <a:cs typeface="Arial"/>
              </a:rPr>
              <a:t>e</a:t>
            </a:r>
            <a:r>
              <a:rPr sz="3600" b="1" dirty="0">
                <a:solidFill>
                  <a:srgbClr val="F58466"/>
                </a:solidFill>
                <a:latin typeface="Arial"/>
                <a:cs typeface="Arial"/>
              </a:rPr>
              <a:t>l</a:t>
            </a:r>
            <a:endParaRPr sz="3600" dirty="0">
              <a:latin typeface="Arial"/>
              <a:cs typeface="Arial"/>
            </a:endParaRPr>
          </a:p>
        </p:txBody>
      </p:sp>
      <p:sp>
        <p:nvSpPr>
          <p:cNvPr id="10" name="Rectangle 9"/>
          <p:cNvSpPr/>
          <p:nvPr/>
        </p:nvSpPr>
        <p:spPr>
          <a:xfrm>
            <a:off x="914399" y="1426463"/>
            <a:ext cx="10375379" cy="6473567"/>
          </a:xfrm>
          <a:prstGeom prst="rect">
            <a:avLst/>
          </a:prstGeom>
        </p:spPr>
        <p:txBody>
          <a:bodyPr wrap="square">
            <a:spAutoFit/>
          </a:bodyPr>
          <a:lstStyle/>
          <a:p>
            <a:pPr marL="710565" lvl="1" indent="-229235">
              <a:spcBef>
                <a:spcPts val="805"/>
              </a:spcBef>
              <a:buClr>
                <a:srgbClr val="F58466"/>
              </a:buClr>
              <a:buFont typeface="Arial"/>
              <a:buChar char="•"/>
              <a:tabLst>
                <a:tab pos="252729" algn="l"/>
                <a:tab pos="254000" algn="l"/>
              </a:tabLst>
            </a:pPr>
            <a:r>
              <a:rPr lang="en-US" sz="2400" b="1" spc="-5" dirty="0">
                <a:latin typeface="Arial"/>
                <a:cs typeface="Arial"/>
              </a:rPr>
              <a:t>Stephanie </a:t>
            </a:r>
            <a:r>
              <a:rPr lang="en-US" sz="2400" b="1" spc="-5" dirty="0" err="1">
                <a:latin typeface="Arial"/>
                <a:cs typeface="Arial"/>
              </a:rPr>
              <a:t>Atella</a:t>
            </a:r>
            <a:r>
              <a:rPr lang="en-US" sz="2400" b="1" spc="-5" dirty="0">
                <a:latin typeface="Arial"/>
                <a:cs typeface="Arial"/>
              </a:rPr>
              <a:t>, MPH, CHES - </a:t>
            </a:r>
            <a:r>
              <a:rPr lang="en-US" sz="2800" dirty="0"/>
              <a:t>Project Director Immunizations, Illinois Chapter, American Academy of Pediatrics</a:t>
            </a:r>
          </a:p>
          <a:p>
            <a:pPr marL="710565" lvl="1" indent="-229235">
              <a:spcBef>
                <a:spcPts val="805"/>
              </a:spcBef>
              <a:buClr>
                <a:srgbClr val="F58466"/>
              </a:buClr>
              <a:buFont typeface="Arial"/>
              <a:buChar char="•"/>
              <a:tabLst>
                <a:tab pos="252729" algn="l"/>
                <a:tab pos="254000" algn="l"/>
              </a:tabLst>
            </a:pPr>
            <a:r>
              <a:rPr lang="en-US" sz="2400" b="1" spc="-5" dirty="0">
                <a:latin typeface="Arial"/>
                <a:cs typeface="Arial"/>
              </a:rPr>
              <a:t>Sarah Bradley, MD</a:t>
            </a:r>
            <a:r>
              <a:rPr lang="en-US" sz="2400" b="1" spc="-5" dirty="0">
                <a:solidFill>
                  <a:prstClr val="black"/>
                </a:solidFill>
                <a:latin typeface="Arial"/>
                <a:cs typeface="Arial"/>
              </a:rPr>
              <a:t> – </a:t>
            </a:r>
            <a:r>
              <a:rPr lang="en-US" sz="2400" spc="-5" dirty="0">
                <a:solidFill>
                  <a:prstClr val="black"/>
                </a:solidFill>
                <a:latin typeface="Arial"/>
                <a:cs typeface="Arial"/>
              </a:rPr>
              <a:t>OB Hospitalist, Swedish American Hospital, Rockford</a:t>
            </a:r>
            <a:endParaRPr lang="en-US" sz="2400" spc="-5" dirty="0">
              <a:latin typeface="Arial"/>
              <a:cs typeface="Arial"/>
            </a:endParaRPr>
          </a:p>
          <a:p>
            <a:pPr marL="710565" lvl="1" indent="-229235">
              <a:spcBef>
                <a:spcPts val="805"/>
              </a:spcBef>
              <a:buClr>
                <a:srgbClr val="F58466"/>
              </a:buClr>
              <a:buFont typeface="Arial"/>
              <a:buChar char="•"/>
              <a:tabLst>
                <a:tab pos="252729" algn="l"/>
                <a:tab pos="254000" algn="l"/>
              </a:tabLst>
            </a:pPr>
            <a:r>
              <a:rPr lang="en-US" sz="2400" b="1" spc="-5" dirty="0">
                <a:latin typeface="Arial"/>
                <a:cs typeface="Arial"/>
              </a:rPr>
              <a:t>Maggie </a:t>
            </a:r>
            <a:r>
              <a:rPr lang="en-US" sz="2400" b="1" spc="-5" dirty="0" err="1">
                <a:latin typeface="Arial"/>
                <a:cs typeface="Arial"/>
              </a:rPr>
              <a:t>Sevrin</a:t>
            </a:r>
            <a:r>
              <a:rPr lang="en-US" sz="2400" b="1" spc="-5" dirty="0">
                <a:latin typeface="Arial"/>
                <a:cs typeface="Arial"/>
              </a:rPr>
              <a:t>,  </a:t>
            </a:r>
            <a:r>
              <a:rPr lang="en-US" sz="2400" b="1" spc="-5" dirty="0">
                <a:solidFill>
                  <a:prstClr val="black"/>
                </a:solidFill>
                <a:latin typeface="Arial"/>
                <a:cs typeface="Arial"/>
              </a:rPr>
              <a:t> – </a:t>
            </a:r>
            <a:r>
              <a:rPr lang="en-US" sz="2400" spc="-5" dirty="0">
                <a:solidFill>
                  <a:prstClr val="black"/>
                </a:solidFill>
                <a:latin typeface="Arial"/>
                <a:cs typeface="Arial"/>
              </a:rPr>
              <a:t>OB/GYN 3</a:t>
            </a:r>
            <a:r>
              <a:rPr lang="en-US" sz="2400" spc="-5" baseline="30000" dirty="0">
                <a:solidFill>
                  <a:prstClr val="black"/>
                </a:solidFill>
                <a:latin typeface="Arial"/>
                <a:cs typeface="Arial"/>
              </a:rPr>
              <a:t>rd</a:t>
            </a:r>
            <a:r>
              <a:rPr lang="en-US" sz="2400" spc="-5" dirty="0">
                <a:solidFill>
                  <a:prstClr val="black"/>
                </a:solidFill>
                <a:latin typeface="Arial"/>
                <a:cs typeface="Arial"/>
              </a:rPr>
              <a:t> year Resident, Southern Illinois University School of Medicine, Springfield</a:t>
            </a:r>
            <a:endParaRPr lang="en-US" sz="2400" spc="-5" dirty="0">
              <a:latin typeface="Arial"/>
              <a:cs typeface="Arial"/>
            </a:endParaRPr>
          </a:p>
          <a:p>
            <a:pPr marL="710565" lvl="1" indent="-229235">
              <a:spcBef>
                <a:spcPts val="805"/>
              </a:spcBef>
              <a:buClr>
                <a:srgbClr val="F58466"/>
              </a:buClr>
              <a:buFont typeface="Arial"/>
              <a:buChar char="•"/>
              <a:tabLst>
                <a:tab pos="252729" algn="l"/>
                <a:tab pos="254000" algn="l"/>
              </a:tabLst>
            </a:pPr>
            <a:r>
              <a:rPr lang="en-US" sz="2400" b="1" spc="-5" dirty="0">
                <a:latin typeface="Arial"/>
                <a:cs typeface="Arial"/>
              </a:rPr>
              <a:t>Emma Jones, </a:t>
            </a:r>
            <a:r>
              <a:rPr lang="en-US" sz="2400" spc="-5" dirty="0">
                <a:solidFill>
                  <a:prstClr val="black"/>
                </a:solidFill>
                <a:latin typeface="Arial"/>
                <a:cs typeface="Arial"/>
              </a:rPr>
              <a:t>– OB/GYN 3</a:t>
            </a:r>
            <a:r>
              <a:rPr lang="en-US" sz="2400" spc="-5" baseline="30000" dirty="0">
                <a:solidFill>
                  <a:prstClr val="black"/>
                </a:solidFill>
                <a:latin typeface="Arial"/>
                <a:cs typeface="Arial"/>
              </a:rPr>
              <a:t>rd</a:t>
            </a:r>
            <a:r>
              <a:rPr lang="en-US" sz="2400" spc="-5" dirty="0">
                <a:solidFill>
                  <a:prstClr val="black"/>
                </a:solidFill>
                <a:latin typeface="Arial"/>
                <a:cs typeface="Arial"/>
              </a:rPr>
              <a:t> year Resident, Southern Illinois University School of Medicine, Springfield</a:t>
            </a:r>
          </a:p>
          <a:p>
            <a:pPr marL="710565" lvl="1" indent="-229235">
              <a:spcBef>
                <a:spcPts val="805"/>
              </a:spcBef>
              <a:buClr>
                <a:srgbClr val="F58466"/>
              </a:buClr>
              <a:buFont typeface="Arial"/>
              <a:buChar char="•"/>
              <a:tabLst>
                <a:tab pos="252729" algn="l"/>
                <a:tab pos="254000" algn="l"/>
              </a:tabLst>
            </a:pPr>
            <a:r>
              <a:rPr lang="en-US" sz="2400" b="1" spc="-5" dirty="0">
                <a:latin typeface="Arial"/>
                <a:cs typeface="Arial"/>
              </a:rPr>
              <a:t>Rob Abrams, MD</a:t>
            </a:r>
            <a:r>
              <a:rPr lang="en-US" sz="2400" spc="-5" dirty="0">
                <a:latin typeface="Arial"/>
                <a:cs typeface="Arial"/>
              </a:rPr>
              <a:t> </a:t>
            </a:r>
            <a:r>
              <a:rPr lang="en-US" sz="2400" b="1" spc="-5" dirty="0">
                <a:solidFill>
                  <a:prstClr val="black"/>
                </a:solidFill>
                <a:latin typeface="Arial"/>
                <a:cs typeface="Arial"/>
              </a:rPr>
              <a:t> – </a:t>
            </a:r>
            <a:r>
              <a:rPr lang="en-US" sz="2400" spc="-5" dirty="0">
                <a:latin typeface="Arial"/>
                <a:cs typeface="Arial"/>
              </a:rPr>
              <a:t>Professor and Executive Director – SIU Center for Maternal-Fetal Medicine, Southern Illinois University School of Medicine, Director of Obstetrics – South Central Illinois Perinatal Center</a:t>
            </a:r>
          </a:p>
          <a:p>
            <a:pPr marL="710565" lvl="1" indent="-229235">
              <a:spcBef>
                <a:spcPts val="805"/>
              </a:spcBef>
              <a:buClr>
                <a:srgbClr val="F58466"/>
              </a:buClr>
              <a:buFont typeface="Arial"/>
              <a:buChar char="•"/>
              <a:tabLst>
                <a:tab pos="252729" algn="l"/>
                <a:tab pos="254000" algn="l"/>
              </a:tabLst>
            </a:pPr>
            <a:endParaRPr lang="en-US" sz="2400" spc="-5" dirty="0">
              <a:latin typeface="Arial"/>
              <a:cs typeface="Arial"/>
            </a:endParaRPr>
          </a:p>
          <a:p>
            <a:pPr marL="253365" indent="-229235">
              <a:lnSpc>
                <a:spcPct val="100000"/>
              </a:lnSpc>
              <a:spcBef>
                <a:spcPts val="805"/>
              </a:spcBef>
              <a:buClr>
                <a:srgbClr val="F58466"/>
              </a:buClr>
              <a:buFont typeface="Arial"/>
              <a:buChar char="•"/>
              <a:tabLst>
                <a:tab pos="252729" algn="l"/>
                <a:tab pos="254000" algn="l"/>
              </a:tabLst>
            </a:pPr>
            <a:endParaRPr lang="en-US" sz="2400" b="1" spc="-5" dirty="0" smtClean="0">
              <a:latin typeface="Arial"/>
              <a:cs typeface="Arial"/>
            </a:endParaRPr>
          </a:p>
          <a:p>
            <a:pPr marL="710565" lvl="1" indent="-229235">
              <a:spcBef>
                <a:spcPts val="805"/>
              </a:spcBef>
              <a:buClr>
                <a:srgbClr val="F58466"/>
              </a:buClr>
              <a:buFont typeface="Arial"/>
              <a:buChar char="•"/>
              <a:tabLst>
                <a:tab pos="252729" algn="l"/>
                <a:tab pos="254000" algn="l"/>
              </a:tabLst>
            </a:pPr>
            <a:endParaRPr lang="en-US" sz="2400" b="1" spc="-5" dirty="0">
              <a:latin typeface="Arial"/>
              <a:cs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51859"/>
            <a:ext cx="2470785" cy="635000"/>
          </a:xfrm>
          <a:prstGeom prst="rect">
            <a:avLst/>
          </a:prstGeom>
        </p:spPr>
        <p:txBody>
          <a:bodyPr vert="horz" wrap="square" lIns="0" tIns="12065" rIns="0" bIns="0" rtlCol="0">
            <a:spAutoFit/>
          </a:bodyPr>
          <a:lstStyle/>
          <a:p>
            <a:pPr marL="12700">
              <a:lnSpc>
                <a:spcPct val="100000"/>
              </a:lnSpc>
              <a:spcBef>
                <a:spcPts val="95"/>
              </a:spcBef>
            </a:pPr>
            <a:r>
              <a:rPr sz="4000" b="1" spc="-145" dirty="0">
                <a:solidFill>
                  <a:srgbClr val="F58466"/>
                </a:solidFill>
                <a:latin typeface="Arial"/>
                <a:cs typeface="Arial"/>
              </a:rPr>
              <a:t>Th</a:t>
            </a:r>
            <a:r>
              <a:rPr sz="4000" b="1" spc="-140" dirty="0">
                <a:solidFill>
                  <a:srgbClr val="F58466"/>
                </a:solidFill>
                <a:latin typeface="Arial"/>
                <a:cs typeface="Arial"/>
              </a:rPr>
              <a:t>a</a:t>
            </a:r>
            <a:r>
              <a:rPr sz="4000" b="1" spc="-145" dirty="0">
                <a:solidFill>
                  <a:srgbClr val="F58466"/>
                </a:solidFill>
                <a:latin typeface="Arial"/>
                <a:cs typeface="Arial"/>
              </a:rPr>
              <a:t>n</a:t>
            </a:r>
            <a:r>
              <a:rPr sz="4000" b="1" spc="-5" dirty="0">
                <a:solidFill>
                  <a:srgbClr val="F58466"/>
                </a:solidFill>
                <a:latin typeface="Arial"/>
                <a:cs typeface="Arial"/>
              </a:rPr>
              <a:t>k</a:t>
            </a:r>
            <a:r>
              <a:rPr sz="4000" b="1" spc="-240" dirty="0">
                <a:solidFill>
                  <a:srgbClr val="F58466"/>
                </a:solidFill>
                <a:latin typeface="Arial"/>
                <a:cs typeface="Arial"/>
              </a:rPr>
              <a:t> </a:t>
            </a:r>
            <a:r>
              <a:rPr sz="4000" b="1" spc="-155" dirty="0">
                <a:solidFill>
                  <a:srgbClr val="F58466"/>
                </a:solidFill>
                <a:latin typeface="Arial"/>
                <a:cs typeface="Arial"/>
              </a:rPr>
              <a:t>You</a:t>
            </a:r>
            <a:endParaRPr sz="40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t>71</a:t>
            </a:fld>
            <a:endParaRPr spc="-5" dirty="0"/>
          </a:p>
        </p:txBody>
      </p:sp>
      <p:sp>
        <p:nvSpPr>
          <p:cNvPr id="9" name="object 9"/>
          <p:cNvSpPr txBox="1"/>
          <p:nvPr/>
        </p:nvSpPr>
        <p:spPr>
          <a:xfrm>
            <a:off x="687831" y="1792732"/>
            <a:ext cx="10646410" cy="3987800"/>
          </a:xfrm>
          <a:prstGeom prst="rect">
            <a:avLst/>
          </a:prstGeom>
        </p:spPr>
        <p:txBody>
          <a:bodyPr vert="horz" wrap="square" lIns="0" tIns="63500" rIns="0" bIns="0" rtlCol="0">
            <a:spAutoFit/>
          </a:bodyPr>
          <a:lstStyle/>
          <a:p>
            <a:pPr marL="241300" marR="5080" indent="-228600">
              <a:lnSpc>
                <a:spcPct val="88800"/>
              </a:lnSpc>
              <a:spcBef>
                <a:spcPts val="500"/>
              </a:spcBef>
              <a:buClr>
                <a:srgbClr val="F5668F"/>
              </a:buClr>
              <a:buChar char="•"/>
              <a:tabLst>
                <a:tab pos="241300" algn="l"/>
              </a:tabLst>
            </a:pPr>
            <a:r>
              <a:rPr sz="3000" spc="-40" dirty="0">
                <a:solidFill>
                  <a:srgbClr val="444A53"/>
                </a:solidFill>
                <a:latin typeface="Arial"/>
                <a:cs typeface="Arial"/>
              </a:rPr>
              <a:t>We</a:t>
            </a:r>
            <a:r>
              <a:rPr sz="3000" spc="-30" dirty="0">
                <a:solidFill>
                  <a:srgbClr val="444A53"/>
                </a:solidFill>
                <a:latin typeface="Arial"/>
                <a:cs typeface="Arial"/>
              </a:rPr>
              <a:t> </a:t>
            </a:r>
            <a:r>
              <a:rPr sz="3000" spc="-5" dirty="0">
                <a:solidFill>
                  <a:srgbClr val="444A53"/>
                </a:solidFill>
                <a:latin typeface="Arial"/>
                <a:cs typeface="Arial"/>
              </a:rPr>
              <a:t>continue</a:t>
            </a:r>
            <a:r>
              <a:rPr sz="3000" spc="-30" dirty="0">
                <a:solidFill>
                  <a:srgbClr val="444A53"/>
                </a:solidFill>
                <a:latin typeface="Arial"/>
                <a:cs typeface="Arial"/>
              </a:rPr>
              <a:t> </a:t>
            </a:r>
            <a:r>
              <a:rPr sz="3000" spc="-5" dirty="0">
                <a:solidFill>
                  <a:srgbClr val="444A53"/>
                </a:solidFill>
                <a:latin typeface="Arial"/>
                <a:cs typeface="Arial"/>
              </a:rPr>
              <a:t>to</a:t>
            </a:r>
            <a:r>
              <a:rPr sz="3000" spc="-20" dirty="0">
                <a:solidFill>
                  <a:srgbClr val="444A53"/>
                </a:solidFill>
                <a:latin typeface="Arial"/>
                <a:cs typeface="Arial"/>
              </a:rPr>
              <a:t> </a:t>
            </a:r>
            <a:r>
              <a:rPr sz="3000" dirty="0">
                <a:solidFill>
                  <a:srgbClr val="444A53"/>
                </a:solidFill>
                <a:latin typeface="Arial"/>
                <a:cs typeface="Arial"/>
              </a:rPr>
              <a:t>give</a:t>
            </a:r>
            <a:r>
              <a:rPr sz="3000" spc="-30" dirty="0">
                <a:solidFill>
                  <a:srgbClr val="444A53"/>
                </a:solidFill>
                <a:latin typeface="Arial"/>
                <a:cs typeface="Arial"/>
              </a:rPr>
              <a:t> </a:t>
            </a:r>
            <a:r>
              <a:rPr sz="3000" spc="-5" dirty="0">
                <a:solidFill>
                  <a:srgbClr val="444A53"/>
                </a:solidFill>
                <a:latin typeface="Arial"/>
                <a:cs typeface="Arial"/>
              </a:rPr>
              <a:t>thanks</a:t>
            </a:r>
            <a:r>
              <a:rPr sz="3000" spc="-40" dirty="0">
                <a:solidFill>
                  <a:srgbClr val="444A53"/>
                </a:solidFill>
                <a:latin typeface="Arial"/>
                <a:cs typeface="Arial"/>
              </a:rPr>
              <a:t> </a:t>
            </a:r>
            <a:r>
              <a:rPr sz="3000" spc="-5" dirty="0">
                <a:solidFill>
                  <a:srgbClr val="444A53"/>
                </a:solidFill>
                <a:latin typeface="Arial"/>
                <a:cs typeface="Arial"/>
              </a:rPr>
              <a:t>to</a:t>
            </a:r>
            <a:r>
              <a:rPr sz="3000" spc="5" dirty="0">
                <a:solidFill>
                  <a:srgbClr val="444A53"/>
                </a:solidFill>
                <a:latin typeface="Arial"/>
                <a:cs typeface="Arial"/>
              </a:rPr>
              <a:t> </a:t>
            </a:r>
            <a:r>
              <a:rPr sz="3000" spc="-5" dirty="0">
                <a:solidFill>
                  <a:srgbClr val="444A53"/>
                </a:solidFill>
                <a:latin typeface="Arial"/>
                <a:cs typeface="Arial"/>
              </a:rPr>
              <a:t>the</a:t>
            </a:r>
            <a:r>
              <a:rPr sz="3000" spc="-10" dirty="0">
                <a:solidFill>
                  <a:srgbClr val="444A53"/>
                </a:solidFill>
                <a:latin typeface="Arial"/>
                <a:cs typeface="Arial"/>
              </a:rPr>
              <a:t> </a:t>
            </a:r>
            <a:r>
              <a:rPr sz="3000" spc="-5" dirty="0">
                <a:solidFill>
                  <a:srgbClr val="444A53"/>
                </a:solidFill>
                <a:latin typeface="Arial"/>
                <a:cs typeface="Arial"/>
              </a:rPr>
              <a:t>nurses,</a:t>
            </a:r>
            <a:r>
              <a:rPr sz="3000" spc="-40" dirty="0">
                <a:solidFill>
                  <a:srgbClr val="444A53"/>
                </a:solidFill>
                <a:latin typeface="Arial"/>
                <a:cs typeface="Arial"/>
              </a:rPr>
              <a:t> </a:t>
            </a:r>
            <a:r>
              <a:rPr sz="3000" spc="-5" dirty="0">
                <a:solidFill>
                  <a:srgbClr val="444A53"/>
                </a:solidFill>
                <a:latin typeface="Arial"/>
                <a:cs typeface="Arial"/>
              </a:rPr>
              <a:t>doctors,</a:t>
            </a:r>
            <a:r>
              <a:rPr sz="3000" spc="-20" dirty="0">
                <a:solidFill>
                  <a:srgbClr val="444A53"/>
                </a:solidFill>
                <a:latin typeface="Arial"/>
                <a:cs typeface="Arial"/>
              </a:rPr>
              <a:t> </a:t>
            </a:r>
            <a:r>
              <a:rPr sz="3000" spc="-5" dirty="0">
                <a:solidFill>
                  <a:srgbClr val="444A53"/>
                </a:solidFill>
                <a:latin typeface="Arial"/>
                <a:cs typeface="Arial"/>
              </a:rPr>
              <a:t>health</a:t>
            </a:r>
            <a:r>
              <a:rPr sz="3000" spc="-30" dirty="0">
                <a:solidFill>
                  <a:srgbClr val="444A53"/>
                </a:solidFill>
                <a:latin typeface="Arial"/>
                <a:cs typeface="Arial"/>
              </a:rPr>
              <a:t> </a:t>
            </a:r>
            <a:r>
              <a:rPr sz="3000" spc="-5" dirty="0">
                <a:solidFill>
                  <a:srgbClr val="444A53"/>
                </a:solidFill>
                <a:latin typeface="Arial"/>
                <a:cs typeface="Arial"/>
              </a:rPr>
              <a:t>care </a:t>
            </a:r>
            <a:r>
              <a:rPr sz="3000" spc="-819" dirty="0">
                <a:solidFill>
                  <a:srgbClr val="444A53"/>
                </a:solidFill>
                <a:latin typeface="Arial"/>
                <a:cs typeface="Arial"/>
              </a:rPr>
              <a:t> </a:t>
            </a:r>
            <a:r>
              <a:rPr sz="3000" spc="-5" dirty="0">
                <a:solidFill>
                  <a:srgbClr val="444A53"/>
                </a:solidFill>
                <a:latin typeface="Arial"/>
                <a:cs typeface="Arial"/>
              </a:rPr>
              <a:t>workers, </a:t>
            </a:r>
            <a:r>
              <a:rPr sz="3000" dirty="0">
                <a:solidFill>
                  <a:srgbClr val="444A53"/>
                </a:solidFill>
                <a:latin typeface="Arial"/>
                <a:cs typeface="Arial"/>
              </a:rPr>
              <a:t>public </a:t>
            </a:r>
            <a:r>
              <a:rPr sz="3000" spc="-5" dirty="0">
                <a:solidFill>
                  <a:srgbClr val="444A53"/>
                </a:solidFill>
                <a:latin typeface="Arial"/>
                <a:cs typeface="Arial"/>
              </a:rPr>
              <a:t>health </a:t>
            </a:r>
            <a:r>
              <a:rPr sz="3000" spc="-10" dirty="0">
                <a:solidFill>
                  <a:srgbClr val="444A53"/>
                </a:solidFill>
                <a:latin typeface="Arial"/>
                <a:cs typeface="Arial"/>
              </a:rPr>
              <a:t>teams </a:t>
            </a:r>
            <a:r>
              <a:rPr sz="3000" spc="-5" dirty="0">
                <a:solidFill>
                  <a:srgbClr val="444A53"/>
                </a:solidFill>
                <a:latin typeface="Arial"/>
                <a:cs typeface="Arial"/>
              </a:rPr>
              <a:t>and others across </a:t>
            </a:r>
            <a:r>
              <a:rPr sz="3000" spc="-10" dirty="0">
                <a:solidFill>
                  <a:srgbClr val="444A53"/>
                </a:solidFill>
                <a:latin typeface="Arial"/>
                <a:cs typeface="Arial"/>
              </a:rPr>
              <a:t>our </a:t>
            </a:r>
            <a:r>
              <a:rPr sz="3000" spc="-5" dirty="0">
                <a:solidFill>
                  <a:srgbClr val="444A53"/>
                </a:solidFill>
                <a:latin typeface="Arial"/>
                <a:cs typeface="Arial"/>
              </a:rPr>
              <a:t>state </a:t>
            </a:r>
            <a:r>
              <a:rPr sz="3000" dirty="0">
                <a:solidFill>
                  <a:srgbClr val="444A53"/>
                </a:solidFill>
                <a:latin typeface="Arial"/>
                <a:cs typeface="Arial"/>
              </a:rPr>
              <a:t>at </a:t>
            </a:r>
            <a:r>
              <a:rPr sz="3000" spc="5" dirty="0">
                <a:solidFill>
                  <a:srgbClr val="444A53"/>
                </a:solidFill>
                <a:latin typeface="Arial"/>
                <a:cs typeface="Arial"/>
              </a:rPr>
              <a:t> </a:t>
            </a:r>
            <a:r>
              <a:rPr sz="3000" spc="-5" dirty="0">
                <a:solidFill>
                  <a:srgbClr val="444A53"/>
                </a:solidFill>
                <a:latin typeface="Arial"/>
                <a:cs typeface="Arial"/>
              </a:rPr>
              <a:t>work</a:t>
            </a:r>
            <a:r>
              <a:rPr sz="3000" spc="-50" dirty="0">
                <a:solidFill>
                  <a:srgbClr val="444A53"/>
                </a:solidFill>
                <a:latin typeface="Arial"/>
                <a:cs typeface="Arial"/>
              </a:rPr>
              <a:t> </a:t>
            </a:r>
            <a:r>
              <a:rPr sz="3000" spc="-5" dirty="0">
                <a:solidFill>
                  <a:srgbClr val="444A53"/>
                </a:solidFill>
                <a:latin typeface="Arial"/>
                <a:cs typeface="Arial"/>
              </a:rPr>
              <a:t>confronting</a:t>
            </a:r>
            <a:r>
              <a:rPr sz="3000" spc="-45" dirty="0">
                <a:solidFill>
                  <a:srgbClr val="444A53"/>
                </a:solidFill>
                <a:latin typeface="Arial"/>
                <a:cs typeface="Arial"/>
              </a:rPr>
              <a:t> </a:t>
            </a:r>
            <a:r>
              <a:rPr sz="3000" spc="-5" dirty="0">
                <a:solidFill>
                  <a:srgbClr val="444A53"/>
                </a:solidFill>
                <a:latin typeface="Arial"/>
                <a:cs typeface="Arial"/>
              </a:rPr>
              <a:t>the</a:t>
            </a:r>
            <a:r>
              <a:rPr sz="3000" spc="-30" dirty="0">
                <a:solidFill>
                  <a:srgbClr val="444A53"/>
                </a:solidFill>
                <a:latin typeface="Arial"/>
                <a:cs typeface="Arial"/>
              </a:rPr>
              <a:t> </a:t>
            </a:r>
            <a:r>
              <a:rPr sz="3000" spc="-5" dirty="0">
                <a:solidFill>
                  <a:srgbClr val="444A53"/>
                </a:solidFill>
                <a:latin typeface="Arial"/>
                <a:cs typeface="Arial"/>
              </a:rPr>
              <a:t>COVID-19</a:t>
            </a:r>
            <a:r>
              <a:rPr sz="3000" spc="-30" dirty="0">
                <a:solidFill>
                  <a:srgbClr val="444A53"/>
                </a:solidFill>
                <a:latin typeface="Arial"/>
                <a:cs typeface="Arial"/>
              </a:rPr>
              <a:t> </a:t>
            </a:r>
            <a:r>
              <a:rPr sz="3000" spc="-10" dirty="0">
                <a:solidFill>
                  <a:srgbClr val="444A53"/>
                </a:solidFill>
                <a:latin typeface="Arial"/>
                <a:cs typeface="Arial"/>
              </a:rPr>
              <a:t>pandemic.</a:t>
            </a:r>
            <a:endParaRPr sz="3000" dirty="0">
              <a:latin typeface="Arial"/>
              <a:cs typeface="Arial"/>
            </a:endParaRPr>
          </a:p>
          <a:p>
            <a:pPr marL="241300" marR="615315" indent="-228600" algn="just">
              <a:lnSpc>
                <a:spcPct val="88800"/>
              </a:lnSpc>
              <a:spcBef>
                <a:spcPts val="1005"/>
              </a:spcBef>
              <a:buClr>
                <a:srgbClr val="F5668F"/>
              </a:buClr>
              <a:buChar char="•"/>
              <a:tabLst>
                <a:tab pos="241300" algn="l"/>
              </a:tabLst>
            </a:pPr>
            <a:r>
              <a:rPr sz="3000" spc="-5" dirty="0">
                <a:solidFill>
                  <a:srgbClr val="444A53"/>
                </a:solidFill>
                <a:latin typeface="Arial"/>
                <a:cs typeface="Arial"/>
              </a:rPr>
              <a:t>Please </a:t>
            </a:r>
            <a:r>
              <a:rPr sz="3000" spc="-10" dirty="0">
                <a:solidFill>
                  <a:srgbClr val="444A53"/>
                </a:solidFill>
                <a:latin typeface="Arial"/>
                <a:cs typeface="Arial"/>
              </a:rPr>
              <a:t>send questions, comments </a:t>
            </a:r>
            <a:r>
              <a:rPr sz="3000" spc="-15" dirty="0">
                <a:solidFill>
                  <a:srgbClr val="444A53"/>
                </a:solidFill>
                <a:latin typeface="Arial"/>
                <a:cs typeface="Arial"/>
              </a:rPr>
              <a:t>and </a:t>
            </a:r>
            <a:r>
              <a:rPr sz="3000" spc="-10" dirty="0">
                <a:solidFill>
                  <a:srgbClr val="444A53"/>
                </a:solidFill>
                <a:latin typeface="Arial"/>
                <a:cs typeface="Arial"/>
              </a:rPr>
              <a:t>recommendations, </a:t>
            </a:r>
            <a:r>
              <a:rPr sz="3000" spc="-819" dirty="0">
                <a:solidFill>
                  <a:srgbClr val="444A53"/>
                </a:solidFill>
                <a:latin typeface="Arial"/>
                <a:cs typeface="Arial"/>
              </a:rPr>
              <a:t> </a:t>
            </a:r>
            <a:r>
              <a:rPr sz="3000" spc="-10" dirty="0">
                <a:solidFill>
                  <a:srgbClr val="444A53"/>
                </a:solidFill>
                <a:latin typeface="Arial"/>
                <a:cs typeface="Arial"/>
              </a:rPr>
              <a:t>cases </a:t>
            </a:r>
            <a:r>
              <a:rPr sz="3000" dirty="0">
                <a:solidFill>
                  <a:srgbClr val="444A53"/>
                </a:solidFill>
                <a:latin typeface="Arial"/>
                <a:cs typeface="Arial"/>
              </a:rPr>
              <a:t>/ </a:t>
            </a:r>
            <a:r>
              <a:rPr sz="3000" spc="-15" dirty="0">
                <a:solidFill>
                  <a:srgbClr val="444A53"/>
                </a:solidFill>
                <a:latin typeface="Arial"/>
                <a:cs typeface="Arial"/>
              </a:rPr>
              <a:t>willingness </a:t>
            </a:r>
            <a:r>
              <a:rPr sz="3000" spc="-5" dirty="0">
                <a:solidFill>
                  <a:srgbClr val="444A53"/>
                </a:solidFill>
                <a:latin typeface="Arial"/>
                <a:cs typeface="Arial"/>
              </a:rPr>
              <a:t>to </a:t>
            </a:r>
            <a:r>
              <a:rPr sz="3000" spc="-10" dirty="0">
                <a:solidFill>
                  <a:srgbClr val="444A53"/>
                </a:solidFill>
                <a:latin typeface="Arial"/>
                <a:cs typeface="Arial"/>
              </a:rPr>
              <a:t>share </a:t>
            </a:r>
            <a:r>
              <a:rPr sz="3000" spc="-5" dirty="0">
                <a:solidFill>
                  <a:srgbClr val="444A53"/>
                </a:solidFill>
                <a:latin typeface="Arial"/>
                <a:cs typeface="Arial"/>
              </a:rPr>
              <a:t>for </a:t>
            </a:r>
            <a:r>
              <a:rPr sz="3000" spc="-10" dirty="0">
                <a:solidFill>
                  <a:srgbClr val="444A53"/>
                </a:solidFill>
                <a:latin typeface="Arial"/>
                <a:cs typeface="Arial"/>
              </a:rPr>
              <a:t>future COVID-19 OB/Neo </a:t>
            </a:r>
            <a:r>
              <a:rPr sz="3000" spc="-5" dirty="0">
                <a:solidFill>
                  <a:srgbClr val="444A53"/>
                </a:solidFill>
                <a:latin typeface="Arial"/>
                <a:cs typeface="Arial"/>
              </a:rPr>
              <a:t> </a:t>
            </a:r>
            <a:r>
              <a:rPr sz="3000" dirty="0">
                <a:solidFill>
                  <a:srgbClr val="444A53"/>
                </a:solidFill>
                <a:latin typeface="Arial"/>
                <a:cs typeface="Arial"/>
              </a:rPr>
              <a:t>discussion</a:t>
            </a:r>
            <a:r>
              <a:rPr sz="3000" spc="-95" dirty="0">
                <a:solidFill>
                  <a:srgbClr val="444A53"/>
                </a:solidFill>
                <a:latin typeface="Arial"/>
                <a:cs typeface="Arial"/>
              </a:rPr>
              <a:t> </a:t>
            </a:r>
            <a:r>
              <a:rPr sz="3000" dirty="0">
                <a:solidFill>
                  <a:srgbClr val="444A53"/>
                </a:solidFill>
                <a:latin typeface="Arial"/>
                <a:cs typeface="Arial"/>
              </a:rPr>
              <a:t>webinars</a:t>
            </a:r>
            <a:r>
              <a:rPr sz="3000" spc="-70" dirty="0">
                <a:solidFill>
                  <a:srgbClr val="444A53"/>
                </a:solidFill>
                <a:latin typeface="Arial"/>
                <a:cs typeface="Arial"/>
              </a:rPr>
              <a:t> </a:t>
            </a:r>
            <a:r>
              <a:rPr sz="3000" spc="-5" dirty="0">
                <a:solidFill>
                  <a:srgbClr val="444A53"/>
                </a:solidFill>
                <a:latin typeface="Arial"/>
                <a:cs typeface="Arial"/>
              </a:rPr>
              <a:t>to</a:t>
            </a:r>
            <a:r>
              <a:rPr sz="3000" spc="5" dirty="0">
                <a:solidFill>
                  <a:srgbClr val="0000FF"/>
                </a:solidFill>
                <a:latin typeface="Arial"/>
                <a:cs typeface="Arial"/>
              </a:rPr>
              <a:t> </a:t>
            </a:r>
            <a:r>
              <a:rPr sz="3000" u="sng" spc="-10" dirty="0">
                <a:solidFill>
                  <a:srgbClr val="0000FF"/>
                </a:solidFill>
                <a:uFill>
                  <a:solidFill>
                    <a:srgbClr val="6B93FB"/>
                  </a:solidFill>
                </a:uFill>
                <a:latin typeface="Arial"/>
                <a:cs typeface="Arial"/>
                <a:hlinkClick r:id="rId4"/>
              </a:rPr>
              <a:t>info@ilpqc.org</a:t>
            </a:r>
            <a:endParaRPr sz="3000" dirty="0">
              <a:latin typeface="Arial"/>
              <a:cs typeface="Arial"/>
            </a:endParaRPr>
          </a:p>
          <a:p>
            <a:pPr marL="240665" marR="457200" indent="-228600" algn="just">
              <a:lnSpc>
                <a:spcPts val="3200"/>
              </a:lnSpc>
              <a:spcBef>
                <a:spcPts val="1040"/>
              </a:spcBef>
              <a:buClr>
                <a:srgbClr val="F5668F"/>
              </a:buClr>
              <a:buChar char="•"/>
              <a:tabLst>
                <a:tab pos="241300" algn="l"/>
              </a:tabLst>
            </a:pPr>
            <a:r>
              <a:rPr sz="3000" spc="-5" dirty="0">
                <a:solidFill>
                  <a:srgbClr val="444A53"/>
                </a:solidFill>
                <a:latin typeface="Arial"/>
                <a:cs typeface="Arial"/>
              </a:rPr>
              <a:t>Recording </a:t>
            </a:r>
            <a:r>
              <a:rPr sz="3000" dirty="0">
                <a:solidFill>
                  <a:srgbClr val="444A53"/>
                </a:solidFill>
                <a:latin typeface="Arial"/>
                <a:cs typeface="Arial"/>
              </a:rPr>
              <a:t>of </a:t>
            </a:r>
            <a:r>
              <a:rPr sz="3000" spc="-5" dirty="0">
                <a:solidFill>
                  <a:srgbClr val="444A53"/>
                </a:solidFill>
                <a:latin typeface="Arial"/>
                <a:cs typeface="Arial"/>
              </a:rPr>
              <a:t>this </a:t>
            </a:r>
            <a:r>
              <a:rPr sz="3000" spc="-50" dirty="0">
                <a:solidFill>
                  <a:srgbClr val="444A53"/>
                </a:solidFill>
                <a:latin typeface="Arial"/>
                <a:cs typeface="Arial"/>
              </a:rPr>
              <a:t>webinar, </a:t>
            </a:r>
            <a:r>
              <a:rPr sz="3000" spc="-10" dirty="0">
                <a:solidFill>
                  <a:srgbClr val="444A53"/>
                </a:solidFill>
                <a:latin typeface="Arial"/>
                <a:cs typeface="Arial"/>
              </a:rPr>
              <a:t>Q/A and registration </a:t>
            </a:r>
            <a:r>
              <a:rPr sz="3000" spc="-5" dirty="0">
                <a:solidFill>
                  <a:srgbClr val="444A53"/>
                </a:solidFill>
                <a:latin typeface="Arial"/>
                <a:cs typeface="Arial"/>
              </a:rPr>
              <a:t>for </a:t>
            </a:r>
            <a:r>
              <a:rPr sz="3000" spc="-10" dirty="0">
                <a:solidFill>
                  <a:srgbClr val="444A53"/>
                </a:solidFill>
                <a:latin typeface="Arial"/>
                <a:cs typeface="Arial"/>
              </a:rPr>
              <a:t>the </a:t>
            </a:r>
            <a:r>
              <a:rPr sz="3000" b="1" spc="-15" dirty="0">
                <a:solidFill>
                  <a:srgbClr val="444A53"/>
                </a:solidFill>
                <a:latin typeface="Arial"/>
                <a:cs typeface="Arial"/>
              </a:rPr>
              <a:t>next </a:t>
            </a:r>
            <a:r>
              <a:rPr sz="3000" b="1" spc="-819" dirty="0">
                <a:solidFill>
                  <a:srgbClr val="444A53"/>
                </a:solidFill>
                <a:latin typeface="Arial"/>
                <a:cs typeface="Arial"/>
              </a:rPr>
              <a:t> </a:t>
            </a:r>
            <a:r>
              <a:rPr sz="3000" b="1" spc="-5" dirty="0">
                <a:solidFill>
                  <a:srgbClr val="444A53"/>
                </a:solidFill>
                <a:latin typeface="Arial"/>
                <a:cs typeface="Arial"/>
              </a:rPr>
              <a:t>webinar</a:t>
            </a:r>
            <a:r>
              <a:rPr sz="3000" b="1" dirty="0">
                <a:solidFill>
                  <a:srgbClr val="444A53"/>
                </a:solidFill>
                <a:latin typeface="Arial"/>
                <a:cs typeface="Arial"/>
              </a:rPr>
              <a:t> on</a:t>
            </a:r>
            <a:r>
              <a:rPr sz="3000" b="1" spc="5" dirty="0">
                <a:solidFill>
                  <a:srgbClr val="444A53"/>
                </a:solidFill>
                <a:latin typeface="Arial"/>
                <a:cs typeface="Arial"/>
              </a:rPr>
              <a:t> </a:t>
            </a:r>
            <a:r>
              <a:rPr sz="3000" b="1" spc="-35" dirty="0" smtClean="0">
                <a:solidFill>
                  <a:srgbClr val="444A53"/>
                </a:solidFill>
                <a:latin typeface="Arial"/>
                <a:cs typeface="Arial"/>
              </a:rPr>
              <a:t>Friday,</a:t>
            </a:r>
            <a:r>
              <a:rPr lang="en-US" sz="3000" b="1" spc="-35" dirty="0">
                <a:solidFill>
                  <a:srgbClr val="444A53"/>
                </a:solidFill>
                <a:latin typeface="Arial"/>
                <a:cs typeface="Arial"/>
              </a:rPr>
              <a:t> </a:t>
            </a:r>
            <a:r>
              <a:rPr lang="en-US" sz="3000" b="1" spc="-35" dirty="0" smtClean="0">
                <a:solidFill>
                  <a:srgbClr val="444A53"/>
                </a:solidFill>
                <a:latin typeface="Arial"/>
                <a:cs typeface="Arial"/>
              </a:rPr>
              <a:t>March 4</a:t>
            </a:r>
            <a:r>
              <a:rPr sz="3000" b="1" dirty="0" smtClean="0">
                <a:solidFill>
                  <a:srgbClr val="444A53"/>
                </a:solidFill>
                <a:latin typeface="Arial"/>
                <a:cs typeface="Arial"/>
              </a:rPr>
              <a:t>,</a:t>
            </a:r>
            <a:r>
              <a:rPr sz="3000" b="1" spc="5" dirty="0" smtClean="0">
                <a:solidFill>
                  <a:srgbClr val="444A53"/>
                </a:solidFill>
                <a:latin typeface="Arial"/>
                <a:cs typeface="Arial"/>
              </a:rPr>
              <a:t> </a:t>
            </a:r>
            <a:r>
              <a:rPr sz="3000" b="1" spc="-10" dirty="0" smtClean="0">
                <a:solidFill>
                  <a:srgbClr val="444A53"/>
                </a:solidFill>
                <a:latin typeface="Arial"/>
                <a:cs typeface="Arial"/>
              </a:rPr>
              <a:t>12-1</a:t>
            </a:r>
            <a:r>
              <a:rPr lang="en-US" sz="3000" b="1" spc="-10" dirty="0" smtClean="0">
                <a:solidFill>
                  <a:srgbClr val="444A53"/>
                </a:solidFill>
                <a:latin typeface="Arial"/>
                <a:cs typeface="Arial"/>
              </a:rPr>
              <a:t>:15</a:t>
            </a:r>
            <a:r>
              <a:rPr sz="3000" b="1" spc="-10" dirty="0" smtClean="0">
                <a:solidFill>
                  <a:srgbClr val="444A53"/>
                </a:solidFill>
                <a:latin typeface="Arial"/>
                <a:cs typeface="Arial"/>
              </a:rPr>
              <a:t>pm</a:t>
            </a:r>
            <a:r>
              <a:rPr sz="3000" b="1" spc="-10" dirty="0">
                <a:solidFill>
                  <a:srgbClr val="444A53"/>
                </a:solidFill>
                <a:latin typeface="Arial"/>
                <a:cs typeface="Arial"/>
              </a:rPr>
              <a:t>,</a:t>
            </a:r>
            <a:r>
              <a:rPr sz="3000" b="1" spc="-5" dirty="0">
                <a:solidFill>
                  <a:srgbClr val="444A53"/>
                </a:solidFill>
                <a:latin typeface="Arial"/>
                <a:cs typeface="Arial"/>
              </a:rPr>
              <a:t> </a:t>
            </a:r>
            <a:r>
              <a:rPr sz="3000" spc="-5" dirty="0">
                <a:solidFill>
                  <a:srgbClr val="444A53"/>
                </a:solidFill>
                <a:latin typeface="Arial"/>
                <a:cs typeface="Arial"/>
              </a:rPr>
              <a:t>will</a:t>
            </a:r>
            <a:r>
              <a:rPr sz="3000" spc="825" dirty="0">
                <a:solidFill>
                  <a:srgbClr val="444A53"/>
                </a:solidFill>
                <a:latin typeface="Arial"/>
                <a:cs typeface="Arial"/>
              </a:rPr>
              <a:t> </a:t>
            </a:r>
            <a:r>
              <a:rPr sz="3000" spc="-20" dirty="0">
                <a:solidFill>
                  <a:srgbClr val="444A53"/>
                </a:solidFill>
                <a:latin typeface="Arial"/>
                <a:cs typeface="Arial"/>
              </a:rPr>
              <a:t>be </a:t>
            </a:r>
            <a:r>
              <a:rPr sz="3000" spc="-819" dirty="0">
                <a:solidFill>
                  <a:srgbClr val="444A53"/>
                </a:solidFill>
                <a:latin typeface="Arial"/>
                <a:cs typeface="Arial"/>
              </a:rPr>
              <a:t> </a:t>
            </a:r>
            <a:r>
              <a:rPr sz="3000" spc="-10" dirty="0">
                <a:solidFill>
                  <a:srgbClr val="444A53"/>
                </a:solidFill>
                <a:latin typeface="Arial"/>
                <a:cs typeface="Arial"/>
              </a:rPr>
              <a:t>available</a:t>
            </a:r>
            <a:r>
              <a:rPr sz="3000" spc="-85" dirty="0">
                <a:solidFill>
                  <a:srgbClr val="444A53"/>
                </a:solidFill>
                <a:latin typeface="Arial"/>
                <a:cs typeface="Arial"/>
              </a:rPr>
              <a:t> </a:t>
            </a:r>
            <a:r>
              <a:rPr sz="3000" dirty="0">
                <a:solidFill>
                  <a:srgbClr val="444A53"/>
                </a:solidFill>
                <a:latin typeface="Arial"/>
                <a:cs typeface="Arial"/>
              </a:rPr>
              <a:t>at</a:t>
            </a:r>
            <a:r>
              <a:rPr sz="3000" spc="10" dirty="0">
                <a:solidFill>
                  <a:srgbClr val="0000FF"/>
                </a:solidFill>
                <a:latin typeface="Arial"/>
                <a:cs typeface="Arial"/>
              </a:rPr>
              <a:t> </a:t>
            </a:r>
            <a:r>
              <a:rPr sz="3000" u="sng" spc="-30" dirty="0">
                <a:solidFill>
                  <a:srgbClr val="0000FF"/>
                </a:solidFill>
                <a:uFill>
                  <a:solidFill>
                    <a:srgbClr val="0000FF"/>
                  </a:solidFill>
                </a:uFill>
                <a:latin typeface="Arial"/>
                <a:cs typeface="Arial"/>
                <a:hlinkClick r:id="rId5"/>
              </a:rPr>
              <a:t>www.ilpqc.org</a:t>
            </a:r>
            <a:endParaRPr sz="3000" dirty="0">
              <a:latin typeface="Arial"/>
              <a:cs typeface="Arial"/>
            </a:endParaRPr>
          </a:p>
        </p:txBody>
      </p:sp>
    </p:spTree>
    <p:extLst>
      <p:ext uri="{BB962C8B-B14F-4D97-AF65-F5344CB8AC3E}">
        <p14:creationId xmlns:p14="http://schemas.microsoft.com/office/powerpoint/2010/main" val="2534803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622554" y="5144261"/>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3" cstate="print"/>
            <a:stretch>
              <a:fillRect/>
            </a:stretch>
          </p:blipFill>
          <p:spPr>
            <a:xfrm>
              <a:off x="0" y="0"/>
              <a:ext cx="6419087" cy="1510283"/>
            </a:xfrm>
            <a:prstGeom prst="rect">
              <a:avLst/>
            </a:prstGeom>
          </p:spPr>
        </p:pic>
        <p:sp>
          <p:nvSpPr>
            <p:cNvPr id="6" name="object 6"/>
            <p:cNvSpPr/>
            <p:nvPr/>
          </p:nvSpPr>
          <p:spPr>
            <a:xfrm>
              <a:off x="0" y="0"/>
              <a:ext cx="6243955" cy="1351915"/>
            </a:xfrm>
            <a:custGeom>
              <a:avLst/>
              <a:gdLst/>
              <a:ahLst/>
              <a:cxnLst/>
              <a:rect l="l" t="t" r="r" b="b"/>
              <a:pathLst>
                <a:path w="6243955" h="1351915">
                  <a:moveTo>
                    <a:pt x="6243701" y="0"/>
                  </a:moveTo>
                  <a:lnTo>
                    <a:pt x="0" y="0"/>
                  </a:lnTo>
                  <a:lnTo>
                    <a:pt x="0" y="1315694"/>
                  </a:lnTo>
                  <a:lnTo>
                    <a:pt x="43942" y="1320838"/>
                  </a:lnTo>
                  <a:lnTo>
                    <a:pt x="98323" y="1325333"/>
                  </a:lnTo>
                  <a:lnTo>
                    <a:pt x="152501" y="1329448"/>
                  </a:lnTo>
                  <a:lnTo>
                    <a:pt x="206489" y="1333207"/>
                  </a:lnTo>
                  <a:lnTo>
                    <a:pt x="260299" y="1336611"/>
                  </a:lnTo>
                  <a:lnTo>
                    <a:pt x="313905" y="1339659"/>
                  </a:lnTo>
                  <a:lnTo>
                    <a:pt x="367334" y="1342364"/>
                  </a:lnTo>
                  <a:lnTo>
                    <a:pt x="420573" y="1344701"/>
                  </a:lnTo>
                  <a:lnTo>
                    <a:pt x="473646" y="1346708"/>
                  </a:lnTo>
                  <a:lnTo>
                    <a:pt x="526529" y="1348359"/>
                  </a:lnTo>
                  <a:lnTo>
                    <a:pt x="579247" y="1349679"/>
                  </a:lnTo>
                  <a:lnTo>
                    <a:pt x="631786" y="1350657"/>
                  </a:lnTo>
                  <a:lnTo>
                    <a:pt x="684161" y="1351305"/>
                  </a:lnTo>
                  <a:lnTo>
                    <a:pt x="736371" y="1351635"/>
                  </a:lnTo>
                  <a:lnTo>
                    <a:pt x="788416" y="1351622"/>
                  </a:lnTo>
                  <a:lnTo>
                    <a:pt x="840295" y="1351280"/>
                  </a:lnTo>
                  <a:lnTo>
                    <a:pt x="892022" y="1350632"/>
                  </a:lnTo>
                  <a:lnTo>
                    <a:pt x="943584" y="1349654"/>
                  </a:lnTo>
                  <a:lnTo>
                    <a:pt x="994981" y="1348359"/>
                  </a:lnTo>
                  <a:lnTo>
                    <a:pt x="1046251" y="1346758"/>
                  </a:lnTo>
                  <a:lnTo>
                    <a:pt x="1097343" y="1344853"/>
                  </a:lnTo>
                  <a:lnTo>
                    <a:pt x="1148308" y="1342631"/>
                  </a:lnTo>
                  <a:lnTo>
                    <a:pt x="1199121" y="1340116"/>
                  </a:lnTo>
                  <a:lnTo>
                    <a:pt x="1249794" y="1337297"/>
                  </a:lnTo>
                  <a:lnTo>
                    <a:pt x="1300327" y="1334185"/>
                  </a:lnTo>
                  <a:lnTo>
                    <a:pt x="1350733" y="1330769"/>
                  </a:lnTo>
                  <a:lnTo>
                    <a:pt x="1400987" y="1327086"/>
                  </a:lnTo>
                  <a:lnTo>
                    <a:pt x="1451114" y="1323086"/>
                  </a:lnTo>
                  <a:lnTo>
                    <a:pt x="1501114" y="1318831"/>
                  </a:lnTo>
                  <a:lnTo>
                    <a:pt x="1550987" y="1314272"/>
                  </a:lnTo>
                  <a:lnTo>
                    <a:pt x="1600733" y="1309446"/>
                  </a:lnTo>
                  <a:lnTo>
                    <a:pt x="1699869" y="1298968"/>
                  </a:lnTo>
                  <a:lnTo>
                    <a:pt x="1749259" y="1293317"/>
                  </a:lnTo>
                  <a:lnTo>
                    <a:pt x="1798535" y="1287411"/>
                  </a:lnTo>
                  <a:lnTo>
                    <a:pt x="1847697" y="1281239"/>
                  </a:lnTo>
                  <a:lnTo>
                    <a:pt x="1896745" y="1274800"/>
                  </a:lnTo>
                  <a:lnTo>
                    <a:pt x="1945690" y="1268107"/>
                  </a:lnTo>
                  <a:lnTo>
                    <a:pt x="2043277" y="1253972"/>
                  </a:lnTo>
                  <a:lnTo>
                    <a:pt x="2091905" y="1246530"/>
                  </a:lnTo>
                  <a:lnTo>
                    <a:pt x="2188895" y="1230922"/>
                  </a:lnTo>
                  <a:lnTo>
                    <a:pt x="2285517" y="1214361"/>
                  </a:lnTo>
                  <a:lnTo>
                    <a:pt x="2381796" y="1196873"/>
                  </a:lnTo>
                  <a:lnTo>
                    <a:pt x="2477744" y="1178483"/>
                  </a:lnTo>
                  <a:lnTo>
                    <a:pt x="2573388" y="1159205"/>
                  </a:lnTo>
                  <a:lnTo>
                    <a:pt x="2668739" y="1139088"/>
                  </a:lnTo>
                  <a:lnTo>
                    <a:pt x="2763824" y="1118146"/>
                  </a:lnTo>
                  <a:lnTo>
                    <a:pt x="2858655" y="1096378"/>
                  </a:lnTo>
                  <a:lnTo>
                    <a:pt x="2953258" y="1073848"/>
                  </a:lnTo>
                  <a:lnTo>
                    <a:pt x="3047657" y="1050556"/>
                  </a:lnTo>
                  <a:lnTo>
                    <a:pt x="3141878" y="1026541"/>
                  </a:lnTo>
                  <a:lnTo>
                    <a:pt x="3235909" y="1001814"/>
                  </a:lnTo>
                  <a:lnTo>
                    <a:pt x="3329813" y="976414"/>
                  </a:lnTo>
                  <a:lnTo>
                    <a:pt x="3423577" y="950353"/>
                  </a:lnTo>
                  <a:lnTo>
                    <a:pt x="3517252" y="923658"/>
                  </a:lnTo>
                  <a:lnTo>
                    <a:pt x="3610813" y="896366"/>
                  </a:lnTo>
                  <a:lnTo>
                    <a:pt x="3704323" y="868489"/>
                  </a:lnTo>
                  <a:lnTo>
                    <a:pt x="3797782" y="840054"/>
                  </a:lnTo>
                  <a:lnTo>
                    <a:pt x="3937927" y="796404"/>
                  </a:lnTo>
                  <a:lnTo>
                    <a:pt x="4078071" y="751649"/>
                  </a:lnTo>
                  <a:lnTo>
                    <a:pt x="4218305" y="705853"/>
                  </a:lnTo>
                  <a:lnTo>
                    <a:pt x="4358665" y="659117"/>
                  </a:lnTo>
                  <a:lnTo>
                    <a:pt x="4546155" y="595477"/>
                  </a:lnTo>
                  <a:lnTo>
                    <a:pt x="4781283" y="514070"/>
                  </a:lnTo>
                  <a:lnTo>
                    <a:pt x="5639473" y="209588"/>
                  </a:lnTo>
                  <a:lnTo>
                    <a:pt x="6243701" y="0"/>
                  </a:lnTo>
                  <a:close/>
                </a:path>
              </a:pathLst>
            </a:custGeom>
            <a:solidFill>
              <a:srgbClr val="1C4789"/>
            </a:solidFill>
          </p:spPr>
          <p:txBody>
            <a:bodyPr wrap="square" lIns="0" tIns="0" rIns="0" bIns="0" rtlCol="0"/>
            <a:lstStyle/>
            <a:p>
              <a:endParaRPr/>
            </a:p>
          </p:txBody>
        </p:sp>
        <p:pic>
          <p:nvPicPr>
            <p:cNvPr id="7" name="object 7"/>
            <p:cNvPicPr/>
            <p:nvPr/>
          </p:nvPicPr>
          <p:blipFill>
            <a:blip r:embed="rId4" cstate="print"/>
            <a:stretch>
              <a:fillRect/>
            </a:stretch>
          </p:blipFill>
          <p:spPr>
            <a:xfrm>
              <a:off x="513588" y="137160"/>
              <a:ext cx="1944623" cy="879347"/>
            </a:xfrm>
            <a:prstGeom prst="rect">
              <a:avLst/>
            </a:prstGeom>
          </p:spPr>
        </p:pic>
      </p:grpSp>
      <p:sp>
        <p:nvSpPr>
          <p:cNvPr id="8" name="object 8"/>
          <p:cNvSpPr txBox="1">
            <a:spLocks noGrp="1"/>
          </p:cNvSpPr>
          <p:nvPr>
            <p:ph type="title"/>
          </p:nvPr>
        </p:nvSpPr>
        <p:spPr>
          <a:xfrm>
            <a:off x="796189" y="1590031"/>
            <a:ext cx="3744595" cy="1418590"/>
          </a:xfrm>
          <a:prstGeom prst="rect">
            <a:avLst/>
          </a:prstGeom>
        </p:spPr>
        <p:txBody>
          <a:bodyPr vert="horz" wrap="square" lIns="0" tIns="92710" rIns="0" bIns="0" rtlCol="0">
            <a:spAutoFit/>
          </a:bodyPr>
          <a:lstStyle/>
          <a:p>
            <a:pPr marL="760095" marR="5080" indent="-748030">
              <a:lnSpc>
                <a:spcPts val="5210"/>
              </a:lnSpc>
              <a:spcBef>
                <a:spcPts val="730"/>
              </a:spcBef>
            </a:pPr>
            <a:r>
              <a:rPr sz="4800" spc="-5" dirty="0">
                <a:solidFill>
                  <a:srgbClr val="3A4045"/>
                </a:solidFill>
              </a:rPr>
              <a:t>Thanks</a:t>
            </a:r>
            <a:r>
              <a:rPr sz="4800" spc="-30" dirty="0">
                <a:solidFill>
                  <a:srgbClr val="3A4045"/>
                </a:solidFill>
              </a:rPr>
              <a:t> </a:t>
            </a:r>
            <a:r>
              <a:rPr sz="4800" spc="-5" dirty="0">
                <a:solidFill>
                  <a:srgbClr val="3A4045"/>
                </a:solidFill>
              </a:rPr>
              <a:t>to</a:t>
            </a:r>
            <a:r>
              <a:rPr sz="4800" spc="-30" dirty="0">
                <a:solidFill>
                  <a:srgbClr val="3A4045"/>
                </a:solidFill>
              </a:rPr>
              <a:t> </a:t>
            </a:r>
            <a:r>
              <a:rPr sz="4800" spc="-25" dirty="0">
                <a:solidFill>
                  <a:srgbClr val="3A4045"/>
                </a:solidFill>
              </a:rPr>
              <a:t>our </a:t>
            </a:r>
            <a:r>
              <a:rPr sz="4800" spc="-1320" dirty="0">
                <a:solidFill>
                  <a:srgbClr val="3A4045"/>
                </a:solidFill>
              </a:rPr>
              <a:t> </a:t>
            </a:r>
            <a:r>
              <a:rPr sz="4800" spc="-15" dirty="0">
                <a:solidFill>
                  <a:srgbClr val="3A4045"/>
                </a:solidFill>
              </a:rPr>
              <a:t>Funders</a:t>
            </a:r>
            <a:endParaRPr sz="4800"/>
          </a:p>
        </p:txBody>
      </p:sp>
      <p:sp>
        <p:nvSpPr>
          <p:cNvPr id="9" name="object 9"/>
          <p:cNvSpPr txBox="1"/>
          <p:nvPr/>
        </p:nvSpPr>
        <p:spPr>
          <a:xfrm>
            <a:off x="231664" y="5219942"/>
            <a:ext cx="24498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444A53"/>
                </a:solidFill>
                <a:latin typeface="Arial"/>
                <a:cs typeface="Arial"/>
              </a:rPr>
              <a:t>In</a:t>
            </a:r>
            <a:r>
              <a:rPr sz="2800" spc="-95" dirty="0">
                <a:solidFill>
                  <a:srgbClr val="444A53"/>
                </a:solidFill>
                <a:latin typeface="Arial"/>
                <a:cs typeface="Arial"/>
              </a:rPr>
              <a:t> </a:t>
            </a:r>
            <a:r>
              <a:rPr sz="2800" dirty="0">
                <a:solidFill>
                  <a:srgbClr val="444A53"/>
                </a:solidFill>
                <a:latin typeface="Arial"/>
                <a:cs typeface="Arial"/>
              </a:rPr>
              <a:t>kind</a:t>
            </a:r>
            <a:r>
              <a:rPr sz="2800" spc="-65" dirty="0">
                <a:solidFill>
                  <a:srgbClr val="444A53"/>
                </a:solidFill>
                <a:latin typeface="Arial"/>
                <a:cs typeface="Arial"/>
              </a:rPr>
              <a:t> </a:t>
            </a:r>
            <a:r>
              <a:rPr sz="2800" dirty="0">
                <a:solidFill>
                  <a:srgbClr val="444A53"/>
                </a:solidFill>
                <a:latin typeface="Arial"/>
                <a:cs typeface="Arial"/>
              </a:rPr>
              <a:t>support:</a:t>
            </a:r>
            <a:endParaRPr sz="2800">
              <a:latin typeface="Arial"/>
              <a:cs typeface="Arial"/>
            </a:endParaRPr>
          </a:p>
        </p:txBody>
      </p:sp>
      <p:grpSp>
        <p:nvGrpSpPr>
          <p:cNvPr id="10" name="object 10"/>
          <p:cNvGrpSpPr/>
          <p:nvPr/>
        </p:nvGrpSpPr>
        <p:grpSpPr>
          <a:xfrm>
            <a:off x="73152" y="3180588"/>
            <a:ext cx="5146675" cy="3558540"/>
            <a:chOff x="73152" y="3180588"/>
            <a:chExt cx="5146675" cy="3558540"/>
          </a:xfrm>
        </p:grpSpPr>
        <p:pic>
          <p:nvPicPr>
            <p:cNvPr id="11" name="object 11"/>
            <p:cNvPicPr/>
            <p:nvPr/>
          </p:nvPicPr>
          <p:blipFill>
            <a:blip r:embed="rId5" cstate="print"/>
            <a:stretch>
              <a:fillRect/>
            </a:stretch>
          </p:blipFill>
          <p:spPr>
            <a:xfrm>
              <a:off x="2211324" y="5826251"/>
              <a:ext cx="1627631" cy="597407"/>
            </a:xfrm>
            <a:prstGeom prst="rect">
              <a:avLst/>
            </a:prstGeom>
          </p:spPr>
        </p:pic>
        <p:pic>
          <p:nvPicPr>
            <p:cNvPr id="12" name="object 12"/>
            <p:cNvPicPr/>
            <p:nvPr/>
          </p:nvPicPr>
          <p:blipFill>
            <a:blip r:embed="rId6" cstate="print"/>
            <a:stretch>
              <a:fillRect/>
            </a:stretch>
          </p:blipFill>
          <p:spPr>
            <a:xfrm>
              <a:off x="3073907" y="4046220"/>
              <a:ext cx="1155191" cy="871727"/>
            </a:xfrm>
            <a:prstGeom prst="rect">
              <a:avLst/>
            </a:prstGeom>
          </p:spPr>
        </p:pic>
        <p:pic>
          <p:nvPicPr>
            <p:cNvPr id="13" name="object 13"/>
            <p:cNvPicPr/>
            <p:nvPr/>
          </p:nvPicPr>
          <p:blipFill>
            <a:blip r:embed="rId7" cstate="print"/>
            <a:stretch>
              <a:fillRect/>
            </a:stretch>
          </p:blipFill>
          <p:spPr>
            <a:xfrm>
              <a:off x="1368552" y="4069080"/>
              <a:ext cx="1382267" cy="734567"/>
            </a:xfrm>
            <a:prstGeom prst="rect">
              <a:avLst/>
            </a:prstGeom>
          </p:spPr>
        </p:pic>
        <p:pic>
          <p:nvPicPr>
            <p:cNvPr id="14" name="object 14"/>
            <p:cNvPicPr/>
            <p:nvPr/>
          </p:nvPicPr>
          <p:blipFill>
            <a:blip r:embed="rId8" cstate="print"/>
            <a:stretch>
              <a:fillRect/>
            </a:stretch>
          </p:blipFill>
          <p:spPr>
            <a:xfrm>
              <a:off x="73152" y="3246119"/>
              <a:ext cx="1697723" cy="470915"/>
            </a:xfrm>
            <a:prstGeom prst="rect">
              <a:avLst/>
            </a:prstGeom>
          </p:spPr>
        </p:pic>
        <p:pic>
          <p:nvPicPr>
            <p:cNvPr id="15" name="object 15"/>
            <p:cNvPicPr/>
            <p:nvPr/>
          </p:nvPicPr>
          <p:blipFill>
            <a:blip r:embed="rId9" cstate="print"/>
            <a:stretch>
              <a:fillRect/>
            </a:stretch>
          </p:blipFill>
          <p:spPr>
            <a:xfrm>
              <a:off x="3436619" y="3180588"/>
              <a:ext cx="1557527" cy="566927"/>
            </a:xfrm>
            <a:prstGeom prst="rect">
              <a:avLst/>
            </a:prstGeom>
          </p:spPr>
        </p:pic>
        <p:pic>
          <p:nvPicPr>
            <p:cNvPr id="16" name="object 16"/>
            <p:cNvPicPr/>
            <p:nvPr/>
          </p:nvPicPr>
          <p:blipFill>
            <a:blip r:embed="rId10" cstate="print"/>
            <a:stretch>
              <a:fillRect/>
            </a:stretch>
          </p:blipFill>
          <p:spPr>
            <a:xfrm>
              <a:off x="1900428" y="3180588"/>
              <a:ext cx="1307591" cy="600443"/>
            </a:xfrm>
            <a:prstGeom prst="rect">
              <a:avLst/>
            </a:prstGeom>
          </p:spPr>
        </p:pic>
        <p:pic>
          <p:nvPicPr>
            <p:cNvPr id="17" name="object 17"/>
            <p:cNvPicPr/>
            <p:nvPr/>
          </p:nvPicPr>
          <p:blipFill>
            <a:blip r:embed="rId11" cstate="print"/>
            <a:stretch>
              <a:fillRect/>
            </a:stretch>
          </p:blipFill>
          <p:spPr>
            <a:xfrm>
              <a:off x="3953255" y="5750064"/>
              <a:ext cx="1266431" cy="544055"/>
            </a:xfrm>
            <a:prstGeom prst="rect">
              <a:avLst/>
            </a:prstGeom>
          </p:spPr>
        </p:pic>
        <p:pic>
          <p:nvPicPr>
            <p:cNvPr id="18" name="object 18"/>
            <p:cNvPicPr/>
            <p:nvPr/>
          </p:nvPicPr>
          <p:blipFill>
            <a:blip r:embed="rId12" cstate="print"/>
            <a:stretch>
              <a:fillRect/>
            </a:stretch>
          </p:blipFill>
          <p:spPr>
            <a:xfrm>
              <a:off x="147827" y="5687567"/>
              <a:ext cx="1949195" cy="670559"/>
            </a:xfrm>
            <a:prstGeom prst="rect">
              <a:avLst/>
            </a:prstGeom>
          </p:spPr>
        </p:pic>
        <p:pic>
          <p:nvPicPr>
            <p:cNvPr id="19" name="object 19"/>
            <p:cNvPicPr/>
            <p:nvPr/>
          </p:nvPicPr>
          <p:blipFill>
            <a:blip r:embed="rId13" cstate="print"/>
            <a:stretch>
              <a:fillRect/>
            </a:stretch>
          </p:blipFill>
          <p:spPr>
            <a:xfrm>
              <a:off x="723900" y="6310883"/>
              <a:ext cx="2141219" cy="428243"/>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428" y="1132160"/>
            <a:ext cx="1902972" cy="2822311"/>
          </a:xfrm>
          <a:prstGeom prst="rect">
            <a:avLst/>
          </a:prstGeom>
        </p:spPr>
        <p:txBody>
          <a:bodyPr vert="horz" wrap="square" lIns="0" tIns="12700" rIns="0" bIns="0" rtlCol="0">
            <a:spAutoFit/>
          </a:bodyPr>
          <a:lstStyle/>
          <a:p>
            <a:pPr marL="12700" marR="0" lvl="0" indent="0" algn="l" defTabSz="914400" rtl="0" eaLnBrk="1" fontAlgn="auto" latinLnBrk="0" hangingPunct="1">
              <a:lnSpc>
                <a:spcPts val="274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COVID</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90200"/>
              </a:lnSpc>
              <a:spcBef>
                <a:spcPts val="145"/>
              </a:spcBef>
              <a:spcAft>
                <a:spcPts val="0"/>
              </a:spcAft>
              <a:buClrTx/>
              <a:buSzTx/>
              <a:buFontTx/>
              <a:buNone/>
              <a:tabLst/>
              <a:defRPr/>
            </a:pPr>
            <a:r>
              <a:rPr lang="en-US" sz="2400" dirty="0" smtClean="0">
                <a:solidFill>
                  <a:prstClr val="black"/>
                </a:solidFill>
                <a:latin typeface="Arial"/>
                <a:cs typeface="Arial"/>
              </a:rPr>
              <a:t>High transmission </a:t>
            </a:r>
            <a:r>
              <a:rPr kumimoji="0" sz="2400" b="0" i="0" u="none" strike="noStrike" kern="1200" cap="none" spc="-5" normalizeH="0" baseline="0" noProof="0" dirty="0" smtClean="0">
                <a:ln>
                  <a:noFill/>
                </a:ln>
                <a:solidFill>
                  <a:prstClr val="black"/>
                </a:solidFill>
                <a:effectLst/>
                <a:uLnTx/>
                <a:uFillTx/>
                <a:latin typeface="Arial"/>
                <a:ea typeface="+mn-ea"/>
                <a:cs typeface="Arial"/>
              </a:rPr>
              <a:t>across</a:t>
            </a:r>
            <a:r>
              <a:rPr kumimoji="0" sz="2400" b="0" i="0" u="none" strike="noStrike" kern="1200" cap="none" spc="-70" normalizeH="0" baseline="0" noProof="0" dirty="0" smtClean="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the </a:t>
            </a:r>
            <a:r>
              <a:rPr kumimoji="0" sz="2400" b="0" i="0" u="none" strike="noStrike" kern="1200" cap="none" spc="-65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Country</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2950" b="0" i="0" u="none" strike="noStrike" kern="1200" cap="none" spc="0" normalizeH="0" baseline="0" noProof="0" dirty="0">
              <a:ln>
                <a:noFill/>
              </a:ln>
              <a:solidFill>
                <a:prstClr val="black"/>
              </a:solidFill>
              <a:effectLst/>
              <a:uLnTx/>
              <a:uFillTx/>
              <a:latin typeface="Arial"/>
              <a:ea typeface="+mn-ea"/>
              <a:cs typeface="Arial"/>
            </a:endParaRPr>
          </a:p>
          <a:p>
            <a:pPr marL="12700" marR="260985" lvl="0" indent="0" algn="l" defTabSz="914400" rtl="0" eaLnBrk="1" fontAlgn="auto" latinLnBrk="0" hangingPunct="1">
              <a:lnSpc>
                <a:spcPts val="2600"/>
              </a:lnSpc>
              <a:spcBef>
                <a:spcPts val="0"/>
              </a:spcBef>
              <a:spcAft>
                <a:spcPts val="0"/>
              </a:spcAft>
              <a:buClrTx/>
              <a:buSzTx/>
              <a:buFontTx/>
              <a:buNone/>
              <a:tabLst/>
              <a:defRPr/>
            </a:pPr>
            <a:r>
              <a:rPr kumimoji="0" sz="2400" b="0" i="0" u="none" strike="noStrike" kern="1200" cap="none" spc="-10" normalizeH="0" baseline="0" noProof="0" dirty="0">
                <a:ln>
                  <a:noFill/>
                </a:ln>
                <a:solidFill>
                  <a:prstClr val="black"/>
                </a:solidFill>
                <a:effectLst/>
                <a:uLnTx/>
                <a:uFillTx/>
                <a:latin typeface="Arial"/>
                <a:ea typeface="+mn-ea"/>
                <a:cs typeface="Arial"/>
              </a:rPr>
              <a:t>Upda</a:t>
            </a:r>
            <a:r>
              <a:rPr kumimoji="0" sz="2400" b="0" i="0" u="none" strike="noStrike" kern="1200" cap="none" spc="-5" normalizeH="0" baseline="0" noProof="0" dirty="0">
                <a:ln>
                  <a:noFill/>
                </a:ln>
                <a:solidFill>
                  <a:prstClr val="black"/>
                </a:solidFill>
                <a:effectLst/>
                <a:uLnTx/>
                <a:uFillTx/>
                <a:latin typeface="Arial"/>
                <a:ea typeface="+mn-ea"/>
                <a:cs typeface="Arial"/>
              </a:rPr>
              <a:t>t</a:t>
            </a:r>
            <a:r>
              <a:rPr kumimoji="0" sz="2400" b="0" i="0" u="none" strike="noStrike" kern="1200" cap="none" spc="-10" normalizeH="0" baseline="0" noProof="0" dirty="0">
                <a:ln>
                  <a:noFill/>
                </a:ln>
                <a:solidFill>
                  <a:prstClr val="black"/>
                </a:solidFill>
                <a:effectLst/>
                <a:uLnTx/>
                <a:uFillTx/>
                <a:latin typeface="Arial"/>
                <a:ea typeface="+mn-ea"/>
                <a:cs typeface="Arial"/>
              </a:rPr>
              <a:t>ed  </a:t>
            </a:r>
            <a:r>
              <a:rPr lang="en-US" sz="2400" spc="-5" dirty="0" smtClean="0">
                <a:solidFill>
                  <a:prstClr val="black"/>
                </a:solidFill>
                <a:latin typeface="Arial"/>
                <a:cs typeface="Arial"/>
              </a:rPr>
              <a:t>2/</a:t>
            </a:r>
            <a:r>
              <a:rPr lang="en-US" sz="2400" spc="-5" dirty="0">
                <a:solidFill>
                  <a:prstClr val="black"/>
                </a:solidFill>
                <a:latin typeface="Arial"/>
                <a:cs typeface="Arial"/>
              </a:rPr>
              <a:t>9</a:t>
            </a:r>
            <a:r>
              <a:rPr kumimoji="0" sz="2400" b="0" i="0" u="none" strike="noStrike" kern="1200" cap="none" spc="-5" normalizeH="0" baseline="0" noProof="0" dirty="0" smtClean="0">
                <a:ln>
                  <a:noFill/>
                </a:ln>
                <a:solidFill>
                  <a:prstClr val="black"/>
                </a:solidFill>
                <a:effectLst/>
                <a:uLnTx/>
                <a:uFillTx/>
                <a:latin typeface="Arial"/>
                <a:ea typeface="+mn-ea"/>
                <a:cs typeface="Arial"/>
              </a:rPr>
              <a:t>/2</a:t>
            </a:r>
            <a:r>
              <a:rPr kumimoji="0" lang="en-US" sz="2400" b="0" i="0" u="none" strike="noStrike" kern="1200" cap="none" spc="-5" normalizeH="0" baseline="0" noProof="0" dirty="0" smtClean="0">
                <a:ln>
                  <a:noFill/>
                </a:ln>
                <a:solidFill>
                  <a:prstClr val="black"/>
                </a:solidFill>
                <a:effectLst/>
                <a:uLnTx/>
                <a:uFillTx/>
                <a:latin typeface="Arial"/>
                <a:ea typeface="+mn-ea"/>
                <a:cs typeface="Arial"/>
              </a:rPr>
              <a:t>2</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5" name="Picture 4"/>
          <p:cNvPicPr>
            <a:picLocks noChangeAspect="1"/>
          </p:cNvPicPr>
          <p:nvPr/>
        </p:nvPicPr>
        <p:blipFill rotWithShape="1">
          <a:blip r:embed="rId2"/>
          <a:srcRect l="6082"/>
          <a:stretch/>
        </p:blipFill>
        <p:spPr>
          <a:xfrm>
            <a:off x="2869662" y="990600"/>
            <a:ext cx="9025476" cy="4800600"/>
          </a:xfrm>
          <a:prstGeom prst="rect">
            <a:avLst/>
          </a:prstGeom>
        </p:spPr>
      </p:pic>
      <p:pic>
        <p:nvPicPr>
          <p:cNvPr id="6" name="Picture 5"/>
          <p:cNvPicPr>
            <a:picLocks noChangeAspect="1"/>
          </p:cNvPicPr>
          <p:nvPr/>
        </p:nvPicPr>
        <p:blipFill rotWithShape="1">
          <a:blip r:embed="rId3"/>
          <a:srcRect l="8377" b="5022"/>
          <a:stretch/>
        </p:blipFill>
        <p:spPr>
          <a:xfrm>
            <a:off x="10210800" y="4495800"/>
            <a:ext cx="1859206" cy="2209799"/>
          </a:xfrm>
          <a:prstGeom prst="rect">
            <a:avLst/>
          </a:prstGeom>
        </p:spPr>
      </p:pic>
    </p:spTree>
    <p:extLst>
      <p:ext uri="{BB962C8B-B14F-4D97-AF65-F5344CB8AC3E}">
        <p14:creationId xmlns:p14="http://schemas.microsoft.com/office/powerpoint/2010/main" val="210160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199" y="1146258"/>
            <a:ext cx="2350169" cy="1846659"/>
          </a:xfrm>
        </p:spPr>
        <p:txBody>
          <a:bodyPr/>
          <a:lstStyle/>
          <a:p>
            <a:r>
              <a:rPr lang="en-US" dirty="0" smtClean="0"/>
              <a:t>Increasing Omicron Cases</a:t>
            </a:r>
          </a:p>
          <a:p>
            <a:endParaRPr lang="en-US" dirty="0"/>
          </a:p>
          <a:p>
            <a:r>
              <a:rPr lang="en-US" dirty="0" smtClean="0"/>
              <a:t>Updated 2/9/2022</a:t>
            </a:r>
            <a:endParaRPr lang="en-US" dirty="0"/>
          </a:p>
        </p:txBody>
      </p:sp>
      <p:pic>
        <p:nvPicPr>
          <p:cNvPr id="5" name="Picture 4"/>
          <p:cNvPicPr>
            <a:picLocks noChangeAspect="1"/>
          </p:cNvPicPr>
          <p:nvPr/>
        </p:nvPicPr>
        <p:blipFill>
          <a:blip r:embed="rId2"/>
          <a:stretch>
            <a:fillRect/>
          </a:stretch>
        </p:blipFill>
        <p:spPr>
          <a:xfrm>
            <a:off x="2971800" y="609600"/>
            <a:ext cx="8963420" cy="6016542"/>
          </a:xfrm>
          <a:prstGeom prst="rect">
            <a:avLst/>
          </a:prstGeom>
        </p:spPr>
      </p:pic>
    </p:spTree>
    <p:extLst>
      <p:ext uri="{BB962C8B-B14F-4D97-AF65-F5344CB8AC3E}">
        <p14:creationId xmlns:p14="http://schemas.microsoft.com/office/powerpoint/2010/main" val="2303739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000000"/>
      </a:accent1>
      <a:accent2>
        <a:srgbClr val="738670"/>
      </a:accent2>
      <a:accent3>
        <a:srgbClr val="B2325D"/>
      </a:accent3>
      <a:accent4>
        <a:srgbClr val="F6B848"/>
      </a:accent4>
      <a:accent5>
        <a:srgbClr val="3EB1C8"/>
      </a:accent5>
      <a:accent6>
        <a:srgbClr val="565589"/>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050521" id="{674D30D3-C77E-E647-8D3B-83DDD22D03E9}" vid="{554A91CC-0DFA-5C44-A336-EAD772B121DE}"/>
    </a:ext>
  </a:extLst>
</a:theme>
</file>

<file path=ppt/theme/theme13.xml><?xml version="1.0" encoding="utf-8"?>
<a:theme xmlns:a="http://schemas.openxmlformats.org/drawingml/2006/main" name="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4.xml><?xml version="1.0" encoding="utf-8"?>
<a:theme xmlns:a="http://schemas.openxmlformats.org/drawingml/2006/main" name="1_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5.xml><?xml version="1.0" encoding="utf-8"?>
<a:theme xmlns:a="http://schemas.openxmlformats.org/drawingml/2006/main" name="2_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8.xml><?xml version="1.0" encoding="utf-8"?>
<a:theme xmlns:a="http://schemas.openxmlformats.org/drawingml/2006/main" name="4_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FE703F9-1194-437A-AF0D-E44CF166EC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9773489-E82F-4268-B363-358472A02D3F}">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35526E7-73C6-49D2-A6E7-6D64AD4BDE9B}">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4041</TotalTime>
  <Words>5453</Words>
  <Application>Microsoft Office PowerPoint</Application>
  <PresentationFormat>Widescreen</PresentationFormat>
  <Paragraphs>565</Paragraphs>
  <Slides>72</Slides>
  <Notes>19</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72</vt:i4>
      </vt:variant>
    </vt:vector>
  </HeadingPairs>
  <TitlesOfParts>
    <vt:vector size="98" baseType="lpstr">
      <vt:lpstr>MS PGothic</vt:lpstr>
      <vt:lpstr>MS PGothic</vt:lpstr>
      <vt:lpstr>Arial</vt:lpstr>
      <vt:lpstr>Calibri</vt:lpstr>
      <vt:lpstr>Calibri Light</vt:lpstr>
      <vt:lpstr>Heebo</vt:lpstr>
      <vt:lpstr>Helvetica Neue Medium</vt:lpstr>
      <vt:lpstr>Lato</vt:lpstr>
      <vt:lpstr>Lato Medium</vt:lpstr>
      <vt:lpstr>Nunito</vt:lpstr>
      <vt:lpstr>Verdana</vt:lpstr>
      <vt:lpstr>Office Theme</vt:lpstr>
      <vt:lpstr>2_Office Theme</vt:lpstr>
      <vt:lpstr>1_Office Theme</vt:lpstr>
      <vt:lpstr>5_Office Theme</vt:lpstr>
      <vt:lpstr>7_Office Theme</vt:lpstr>
      <vt:lpstr>8_Office Theme</vt:lpstr>
      <vt:lpstr>AAH Theme</vt:lpstr>
      <vt:lpstr>4_AAH Theme</vt:lpstr>
      <vt:lpstr>3_Office Theme</vt:lpstr>
      <vt:lpstr>Retrospect</vt:lpstr>
      <vt:lpstr>Simple Light</vt:lpstr>
      <vt:lpstr>4_Office Theme</vt:lpstr>
      <vt:lpstr>Vision</vt:lpstr>
      <vt:lpstr>1_Vision</vt:lpstr>
      <vt:lpstr>2_Vision</vt:lpstr>
      <vt:lpstr>COVID-19 Strategies  for OB &amp; Neonatal  Units</vt:lpstr>
      <vt:lpstr>Welcome</vt:lpstr>
      <vt:lpstr>Housekeeping: We Are Recording Now</vt:lpstr>
      <vt:lpstr>ILPQC Covid 19 webinars</vt:lpstr>
      <vt:lpstr>Overview</vt:lpstr>
      <vt:lpstr>US COVID case trend</vt:lpstr>
      <vt:lpstr>PowerPoint Presentation</vt:lpstr>
      <vt:lpstr>PowerPoint Presentation</vt:lpstr>
      <vt:lpstr>PowerPoint Presentation</vt:lpstr>
      <vt:lpstr>Data Update: February 9, 2022 CDC/IDPH: COVID-19 Outbreak</vt:lpstr>
      <vt:lpstr>PowerPoint Presentation</vt:lpstr>
      <vt:lpstr>Illinois Daily Incidence</vt:lpstr>
      <vt:lpstr>PowerPoint Presentation</vt:lpstr>
      <vt:lpstr>Illinois Covid Deaths</vt:lpstr>
      <vt:lpstr>PowerPoint Presentation</vt:lpstr>
      <vt:lpstr>IDPH County Level COVID-19 Risk Metrics</vt:lpstr>
      <vt:lpstr>Data Update February 9, 2022  IDPH: COVID-19 Outbreak Race  Demographics</vt:lpstr>
      <vt:lpstr>Illinois Population Vaccinated Fully</vt:lpstr>
      <vt:lpstr>Illinois Population Administered Booster Doses</vt:lpstr>
      <vt:lpstr>Illinois Daily  Reported  Administered  Vaccine Doses</vt:lpstr>
      <vt:lpstr>PowerPoint Presentation</vt:lpstr>
      <vt:lpstr>PowerPoint Presentation</vt:lpstr>
      <vt:lpstr>PowerPoint Presentation</vt:lpstr>
      <vt:lpstr>Covid-19 and Pregnancy</vt:lpstr>
      <vt:lpstr>CDC:  COVID-19 Vaccination for Pregnant People to Prevent Serious Illness, Deaths, and Adverse Pregnancy Outcomes from COVID-19. (9.29.21) </vt:lpstr>
      <vt:lpstr>CDC: MotherToBaby help line for Covid and pregnancy questions for patients</vt:lpstr>
      <vt:lpstr>VACCINE SAFETY DATA</vt:lpstr>
      <vt:lpstr>Association of BNT162b2 COVID-19 Vaccination During Pregnancy With Neonatal and Early Infant Outcomes,  JAMA Pediatrics, February 10, 2022</vt:lpstr>
      <vt:lpstr>V-SAFE vaccine monitoring – what data is being gathered pregnant patients</vt:lpstr>
      <vt:lpstr>CDC MMWR: Receipt of COVID-19 Vaccine During Pregnancy and Preterm or Small-for-Gestational-Age at Birth — December 15, 2020–July 22, 2021. (1.4.21) </vt:lpstr>
      <vt:lpstr>CDC Vaccine and Pregnancy Summary: what you need to know</vt:lpstr>
      <vt:lpstr>ACOG: COVID-19 Vaccination During Pregnancy Is Key to Saving Lives, Medical Experts Urge. (12.6.21)</vt:lpstr>
      <vt:lpstr>SMFM: Provider Considerations for Engaging in COVID-19 Vaccine Counseling With Pregnant and Lactating Patients (Updated 10.26.21) </vt:lpstr>
      <vt:lpstr>New ACOG / CDC PSA  Covid Vaccination in Pregnancy</vt:lpstr>
      <vt:lpstr>PowerPoint Presentation</vt:lpstr>
      <vt:lpstr>ILPQC COVID-19 Webpage  www.ilpqc.org</vt:lpstr>
      <vt:lpstr>Updated OB (ACOG/SMFM) Resources</vt:lpstr>
      <vt:lpstr>Polling:  </vt:lpstr>
      <vt:lpstr>VOC Compared to Original Strain</vt:lpstr>
      <vt:lpstr>Tell me more about BA.2</vt:lpstr>
      <vt:lpstr>COVID Therapeutics</vt:lpstr>
      <vt:lpstr>Outpatient Therapeutic Preferences</vt:lpstr>
      <vt:lpstr>FDA Issues EUA for the Treatment of Mild-to-Moderate COVID-19 Maternal-Fetal Medicine Subspecialists Support Use in Pregnant Patients</vt:lpstr>
      <vt:lpstr>Anti-Viral Medication and Pregnancy</vt:lpstr>
      <vt:lpstr>Anti-Viral Medication and Pregnancy</vt:lpstr>
      <vt:lpstr>ACOG:  COVID-19 FAQs for Obstetrics (Monoclonal Antibody Recommendation) (updated 10.18. 2021) </vt:lpstr>
      <vt:lpstr>Updated SMFM Patient Education Resources (on ILPQC Covid webpage)</vt:lpstr>
      <vt:lpstr>SMFM: NEW INFOGRAPHIC Top 5 Reasons to Get the COVID-19 Vaccine (English and Spanish) </vt:lpstr>
      <vt:lpstr>COVID Vaccine Patient Education Examples</vt:lpstr>
      <vt:lpstr>POSTERS</vt:lpstr>
      <vt:lpstr>Everthrive COVID-19 Vaccination Education Campaign</vt:lpstr>
      <vt:lpstr>New ACOG / CDC PSA  Covid Vaccination in Pregnancy</vt:lpstr>
      <vt:lpstr>IDPH / HFS / CDC</vt:lpstr>
      <vt:lpstr>CDC Updated Quarantine</vt:lpstr>
      <vt:lpstr>Boosters needed to fight Omicron</vt:lpstr>
      <vt:lpstr>CDC:  Expands guidance for Covid-19 Booster shots for all over 18. (11.29.21)  </vt:lpstr>
      <vt:lpstr>Updated OB/Neo Covid Publications</vt:lpstr>
      <vt:lpstr>PowerPoint Presentation</vt:lpstr>
      <vt:lpstr>PowerPoint Presentation</vt:lpstr>
      <vt:lpstr>Foundational Training  </vt:lpstr>
      <vt:lpstr>Learning Collaboratives</vt:lpstr>
      <vt:lpstr>Implementation Support </vt:lpstr>
      <vt:lpstr>Toolkit &amp; Outreach Materials</vt:lpstr>
      <vt:lpstr>Next Steps</vt:lpstr>
      <vt:lpstr>Thank You</vt:lpstr>
      <vt:lpstr>PowerPoint Presentation</vt:lpstr>
      <vt:lpstr>AC, 23 year old G4P1021 at 22w0d</vt:lpstr>
      <vt:lpstr>AC, 23 year old G4P1021 at 22w0d</vt:lpstr>
      <vt:lpstr>Lessons Learned</vt:lpstr>
      <vt:lpstr>OB Discussion Panel</vt:lpstr>
      <vt:lpstr>Thank You</vt:lpstr>
      <vt:lpstr>Thanks to our  Funders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Hilgert</dc:creator>
  <cp:lastModifiedBy>Ieshia Johnson</cp:lastModifiedBy>
  <cp:revision>154</cp:revision>
  <dcterms:created xsi:type="dcterms:W3CDTF">2021-09-30T19:32:58Z</dcterms:created>
  <dcterms:modified xsi:type="dcterms:W3CDTF">2022-02-11T18:02:12Z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2021-09-30T00:00:00Z</vt:filetime>
  </property>
  <property fmtid="{D5CDD505-2E9C-101B-9397-08002B2CF9AE}" pid="3" name="Creator">
    <vt:lpwstr>Acrobat PDFMaker 21 for PowerPoint</vt:lpwstr>
  </property>
  <property fmtid="{D5CDD505-2E9C-101B-9397-08002B2CF9AE}" pid="4" name="LastSaved">
    <vt:filetime>2021-09-30T00:00:00Z</vt:filetime>
  </property>
</Properties>
</file>