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1.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6.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8.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9.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0.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21.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5"/>
    <p:sldMasterId id="2147484138" r:id="rId6"/>
    <p:sldMasterId id="2147484150" r:id="rId7"/>
    <p:sldMasterId id="2147484152" r:id="rId8"/>
    <p:sldMasterId id="2147484154" r:id="rId9"/>
    <p:sldMasterId id="2147484164" r:id="rId10"/>
    <p:sldMasterId id="2147484166" r:id="rId11"/>
    <p:sldMasterId id="2147484169" r:id="rId12"/>
    <p:sldMasterId id="2147484184" r:id="rId13"/>
    <p:sldMasterId id="2147484231" r:id="rId14"/>
    <p:sldMasterId id="2147484260" r:id="rId15"/>
    <p:sldMasterId id="2147484265" r:id="rId16"/>
    <p:sldMasterId id="2147484269" r:id="rId17"/>
    <p:sldMasterId id="2147484286" r:id="rId18"/>
    <p:sldMasterId id="2147484290" r:id="rId19"/>
    <p:sldMasterId id="2147484318" r:id="rId20"/>
    <p:sldMasterId id="2147484356" r:id="rId21"/>
    <p:sldMasterId id="2147484388" r:id="rId22"/>
    <p:sldMasterId id="2147484400" r:id="rId23"/>
    <p:sldMasterId id="2147484413" r:id="rId24"/>
    <p:sldMasterId id="2147484449" r:id="rId25"/>
    <p:sldMasterId id="2147484461" r:id="rId26"/>
    <p:sldMasterId id="2147484473" r:id="rId27"/>
  </p:sldMasterIdLst>
  <p:notesMasterIdLst>
    <p:notesMasterId r:id="rId81"/>
  </p:notesMasterIdLst>
  <p:handoutMasterIdLst>
    <p:handoutMasterId r:id="rId82"/>
  </p:handoutMasterIdLst>
  <p:sldIdLst>
    <p:sldId id="1450" r:id="rId28"/>
    <p:sldId id="1825" r:id="rId29"/>
    <p:sldId id="1925" r:id="rId30"/>
    <p:sldId id="2154" r:id="rId31"/>
    <p:sldId id="1986" r:id="rId32"/>
    <p:sldId id="2467" r:id="rId33"/>
    <p:sldId id="2548" r:id="rId34"/>
    <p:sldId id="2478" r:id="rId35"/>
    <p:sldId id="2468" r:id="rId36"/>
    <p:sldId id="2547" r:id="rId37"/>
    <p:sldId id="2549" r:id="rId38"/>
    <p:sldId id="2470" r:id="rId39"/>
    <p:sldId id="1975" r:id="rId40"/>
    <p:sldId id="2156" r:id="rId41"/>
    <p:sldId id="2611" r:id="rId42"/>
    <p:sldId id="2550" r:id="rId43"/>
    <p:sldId id="2413" r:id="rId44"/>
    <p:sldId id="2212" r:id="rId45"/>
    <p:sldId id="2337" r:id="rId46"/>
    <p:sldId id="2414" r:id="rId47"/>
    <p:sldId id="2613" r:id="rId48"/>
    <p:sldId id="2614" r:id="rId49"/>
    <p:sldId id="2615" r:id="rId50"/>
    <p:sldId id="2616" r:id="rId51"/>
    <p:sldId id="2610" r:id="rId52"/>
    <p:sldId id="2592" r:id="rId53"/>
    <p:sldId id="2594" r:id="rId54"/>
    <p:sldId id="2595" r:id="rId55"/>
    <p:sldId id="2607" r:id="rId56"/>
    <p:sldId id="2612" r:id="rId57"/>
    <p:sldId id="2608" r:id="rId58"/>
    <p:sldId id="2596" r:id="rId59"/>
    <p:sldId id="2623" r:id="rId60"/>
    <p:sldId id="2444" r:id="rId61"/>
    <p:sldId id="2605" r:id="rId62"/>
    <p:sldId id="2606" r:id="rId63"/>
    <p:sldId id="2593" r:id="rId64"/>
    <p:sldId id="2597" r:id="rId65"/>
    <p:sldId id="2598" r:id="rId66"/>
    <p:sldId id="2599" r:id="rId67"/>
    <p:sldId id="2600" r:id="rId68"/>
    <p:sldId id="2601" r:id="rId69"/>
    <p:sldId id="2602" r:id="rId70"/>
    <p:sldId id="2603" r:id="rId71"/>
    <p:sldId id="2618" r:id="rId72"/>
    <p:sldId id="2619" r:id="rId73"/>
    <p:sldId id="2620" r:id="rId74"/>
    <p:sldId id="2621" r:id="rId75"/>
    <p:sldId id="2622" r:id="rId76"/>
    <p:sldId id="2617" r:id="rId77"/>
    <p:sldId id="2604" r:id="rId78"/>
    <p:sldId id="1841" r:id="rId79"/>
    <p:sldId id="2577" r:id="rId8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4" clrIdx="0"/>
  <p:cmAuthor id="2" name="Weiss, Daniel" initials="WD" lastIdx="10"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7994B"/>
    <a:srgbClr val="F58466"/>
    <a:srgbClr val="FFFFCC"/>
    <a:srgbClr val="6359AD"/>
    <a:srgbClr val="6D5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0" autoAdjust="0"/>
    <p:restoredTop sz="85067" autoAdjust="0"/>
  </p:normalViewPr>
  <p:slideViewPr>
    <p:cSldViewPr>
      <p:cViewPr varScale="1">
        <p:scale>
          <a:sx n="58" d="100"/>
          <a:sy n="58" d="100"/>
        </p:scale>
        <p:origin x="1032" y="56"/>
      </p:cViewPr>
      <p:guideLst>
        <p:guide orient="horz" pos="2160"/>
        <p:guide pos="2880"/>
      </p:guideLst>
    </p:cSldViewPr>
  </p:slideViewPr>
  <p:outlineViewPr>
    <p:cViewPr>
      <p:scale>
        <a:sx n="33" d="100"/>
        <a:sy n="33" d="100"/>
      </p:scale>
      <p:origin x="0" y="-11621"/>
    </p:cViewPr>
  </p:outlineViewPr>
  <p:notesTextViewPr>
    <p:cViewPr>
      <p:scale>
        <a:sx n="3" d="2"/>
        <a:sy n="3" d="2"/>
      </p:scale>
      <p:origin x="0" y="0"/>
    </p:cViewPr>
  </p:notesTextViewPr>
  <p:sorterViewPr>
    <p:cViewPr varScale="1">
      <p:scale>
        <a:sx n="1" d="1"/>
        <a:sy n="1" d="1"/>
      </p:scale>
      <p:origin x="0" y="-3780"/>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Master" Target="slideMasters/slideMaster22.xml"/><Relationship Id="rId39" Type="http://schemas.openxmlformats.org/officeDocument/2006/relationships/slide" Target="slides/slide12.xml"/><Relationship Id="rId21" Type="http://schemas.openxmlformats.org/officeDocument/2006/relationships/slideMaster" Target="slideMasters/slideMaster17.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slide" Target="slides/slide49.xml"/><Relationship Id="rId84" Type="http://schemas.openxmlformats.org/officeDocument/2006/relationships/presProps" Target="presProps.xml"/><Relationship Id="rId7" Type="http://schemas.openxmlformats.org/officeDocument/2006/relationships/slideMaster" Target="slideMasters/slideMaster3.xml"/><Relationship Id="rId71" Type="http://schemas.openxmlformats.org/officeDocument/2006/relationships/slide" Target="slides/slide44.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2.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slide" Target="slides/slide52.xml"/><Relationship Id="rId87"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34.xml"/><Relationship Id="rId82" Type="http://schemas.openxmlformats.org/officeDocument/2006/relationships/handoutMaster" Target="handoutMasters/handoutMaster1.xml"/><Relationship Id="rId19" Type="http://schemas.openxmlformats.org/officeDocument/2006/relationships/slideMaster" Target="slideMasters/slideMaster15.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4.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16.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6.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2/4/2021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2/4/2021</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cog.org/clinical/clinical-guidance/practice-advisory/articles/2020/12/vaccinating-pregnant-and-lactating-patients-against-covid-19"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s3.amazonaws.com/cdn.smfm.org/media/2656/Provider_Considerations_for_Engaging_in_COVID_Vaccination_Considerations_12-21-20_(final).pdf" TargetMode="External"/><Relationship Id="rId5" Type="http://schemas.openxmlformats.org/officeDocument/2006/relationships/hyperlink" Target="https://s3.amazonaws.com/cdn.smfm.org/media/2668/SMFM_COVID_Management_of_COVID_pos_preg_patients_1-7-21_(final).pdf" TargetMode="External"/><Relationship Id="rId4" Type="http://schemas.openxmlformats.org/officeDocument/2006/relationships/hyperlink" Target="https://www.acog.org/en/covid-19/covid-19-vaccines-and-pregnancy-conversation-guide-for-clinician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ervices.aap.org/en/pages/2019-novel-coronavirus-covid-19-infections/clinical-guidance/multisystem-inflammatory-syndrome-in-children-mis-c-interim-guidance/"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services.aap.org/en/pages/2019-novel-coronavirus-covid-19-infections/clinical-guidance/breastfeeding-guidance-post-hospital-discharge/" TargetMode="External"/><Relationship Id="rId4" Type="http://schemas.openxmlformats.org/officeDocument/2006/relationships/hyperlink" Target="https://services.aap.org/en/pages/2019-novel-coronavirus-covid-19-infections/clinical-guidance/faqs-management-of-infants-born-to-covid-19-mother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Ieshia updated </a:t>
            </a:r>
            <a:r>
              <a:rPr lang="en-US" i="1" dirty="0" smtClean="0"/>
              <a:t>2/4/2021</a:t>
            </a:r>
          </a:p>
          <a:p>
            <a:r>
              <a:rPr lang="en-US" i="1" dirty="0" smtClean="0"/>
              <a:t>https://www.dph.illinois.gov/covid19/covid19-statistics </a:t>
            </a:r>
            <a:endParaRPr lang="en-US" i="1" dirty="0"/>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11</a:t>
            </a:fld>
            <a:endParaRPr lang="en-US" altLang="en-US"/>
          </a:p>
        </p:txBody>
      </p:sp>
    </p:spTree>
    <p:extLst>
      <p:ext uri="{BB962C8B-B14F-4D97-AF65-F5344CB8AC3E}">
        <p14:creationId xmlns:p14="http://schemas.microsoft.com/office/powerpoint/2010/main" val="81139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Ieshia </a:t>
            </a:r>
            <a:r>
              <a:rPr lang="en-US" dirty="0"/>
              <a:t>updated </a:t>
            </a:r>
            <a:r>
              <a:rPr lang="en-US" dirty="0" smtClean="0"/>
              <a:t>2/4/2021</a:t>
            </a:r>
          </a:p>
          <a:p>
            <a:r>
              <a:rPr lang="en-US" dirty="0" smtClean="0"/>
              <a:t>http://www.dph.illinois.gov/covid19/covid19-statistics</a:t>
            </a:r>
          </a:p>
          <a:p>
            <a:endParaRPr lang="en-US" dirty="0"/>
          </a:p>
        </p:txBody>
      </p:sp>
      <p:sp>
        <p:nvSpPr>
          <p:cNvPr id="4" name="Slide Number Placeholder 3"/>
          <p:cNvSpPr>
            <a:spLocks noGrp="1"/>
          </p:cNvSpPr>
          <p:nvPr>
            <p:ph type="sldNum" sz="quarter" idx="5"/>
          </p:nvPr>
        </p:nvSpPr>
        <p:spPr/>
        <p:txBody>
          <a:bodyPr/>
          <a:lstStyle/>
          <a:p>
            <a:fld id="{6D67FCAF-CF7A-42D2-803B-E84911D91BD9}" type="slidenum">
              <a:rPr lang="en-US" smtClean="0"/>
              <a:t>12</a:t>
            </a:fld>
            <a:endParaRPr lang="en-US"/>
          </a:p>
        </p:txBody>
      </p:sp>
    </p:spTree>
    <p:extLst>
      <p:ext uri="{BB962C8B-B14F-4D97-AF65-F5344CB8AC3E}">
        <p14:creationId xmlns:p14="http://schemas.microsoft.com/office/powerpoint/2010/main" val="312360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S PGothic" pitchFamily="34" charset="-128"/>
                <a:cs typeface="MS PGothic" charset="0"/>
              </a:rPr>
              <a:t>ACOG: </a:t>
            </a:r>
            <a:r>
              <a:rPr lang="en-US" sz="1200" b="0" i="0" kern="1200" dirty="0" smtClean="0">
                <a:solidFill>
                  <a:schemeClr val="tx1"/>
                </a:solidFill>
                <a:effectLst/>
                <a:latin typeface="+mn-lt"/>
                <a:ea typeface="MS PGothic" pitchFamily="34" charset="-128"/>
                <a:cs typeface="MS PGothic" charset="0"/>
                <a:hlinkClick r:id="rId3"/>
              </a:rPr>
              <a:t>Vaccinating Pregnant and Lactating Patients Against COVID-19, Practice Advisory</a:t>
            </a:r>
            <a:r>
              <a:rPr lang="en-US" sz="1200" b="0" i="0" kern="1200" dirty="0" smtClean="0">
                <a:solidFill>
                  <a:schemeClr val="tx1"/>
                </a:solidFill>
                <a:effectLst/>
                <a:latin typeface="+mn-lt"/>
                <a:ea typeface="MS PGothic" pitchFamily="34" charset="-128"/>
                <a:cs typeface="MS PGothic" charset="0"/>
              </a:rPr>
              <a:t>. (12.21.20)</a:t>
            </a:r>
          </a:p>
          <a:p>
            <a:r>
              <a:rPr lang="en-US" sz="1200" b="0" i="0" kern="1200" dirty="0" smtClean="0">
                <a:solidFill>
                  <a:schemeClr val="tx1"/>
                </a:solidFill>
                <a:effectLst/>
                <a:latin typeface="+mn-lt"/>
                <a:ea typeface="MS PGothic" pitchFamily="34" charset="-128"/>
                <a:cs typeface="MS PGothic" charset="0"/>
              </a:rPr>
              <a:t>ACOG: </a:t>
            </a:r>
            <a:r>
              <a:rPr lang="en-US" sz="1200" b="0" i="0" kern="1200" dirty="0" smtClean="0">
                <a:solidFill>
                  <a:schemeClr val="tx1"/>
                </a:solidFill>
                <a:effectLst/>
                <a:latin typeface="+mn-lt"/>
                <a:ea typeface="MS PGothic" pitchFamily="34" charset="-128"/>
                <a:cs typeface="MS PGothic" charset="0"/>
                <a:hlinkClick r:id="rId4"/>
              </a:rPr>
              <a:t>COVID-19 Vaccines and Pregnancy: Conversation Guide for Clinicians</a:t>
            </a:r>
            <a:r>
              <a:rPr lang="en-US" sz="1200" b="0" i="0" kern="1200" dirty="0" smtClean="0">
                <a:solidFill>
                  <a:schemeClr val="tx1"/>
                </a:solidFill>
                <a:effectLst/>
                <a:latin typeface="+mn-lt"/>
                <a:ea typeface="MS PGothic" pitchFamily="34" charset="-128"/>
                <a:cs typeface="MS PGothic" charset="0"/>
              </a:rPr>
              <a:t>. (12.20.20)</a:t>
            </a:r>
            <a:br>
              <a:rPr lang="en-US" sz="1200" b="0" i="0" kern="1200" dirty="0" smtClean="0">
                <a:solidFill>
                  <a:schemeClr val="tx1"/>
                </a:solidFill>
                <a:effectLst/>
                <a:latin typeface="+mn-lt"/>
                <a:ea typeface="MS PGothic" pitchFamily="34" charset="-128"/>
                <a:cs typeface="MS PGothic" charset="0"/>
              </a:rPr>
            </a:br>
            <a:endParaRPr lang="en-US" sz="1200" b="0" i="0" kern="1200" dirty="0" smtClean="0">
              <a:solidFill>
                <a:schemeClr val="tx1"/>
              </a:solidFill>
              <a:effectLst/>
              <a:latin typeface="+mn-lt"/>
              <a:ea typeface="MS PGothic" pitchFamily="34" charset="-128"/>
              <a:cs typeface="MS PGothic" charset="0"/>
            </a:endParaRPr>
          </a:p>
          <a:p>
            <a:r>
              <a:rPr lang="en-US" sz="1200" b="0" i="0" kern="1200" dirty="0" smtClean="0">
                <a:solidFill>
                  <a:schemeClr val="tx1"/>
                </a:solidFill>
                <a:effectLst/>
                <a:latin typeface="+mn-lt"/>
                <a:ea typeface="MS PGothic" pitchFamily="34" charset="-128"/>
                <a:cs typeface="MS PGothic" charset="0"/>
              </a:rPr>
              <a:t>SMFM: </a:t>
            </a:r>
            <a:r>
              <a:rPr lang="en-US" sz="1200" b="0" i="0" kern="1200" dirty="0" smtClean="0">
                <a:solidFill>
                  <a:schemeClr val="tx1"/>
                </a:solidFill>
                <a:effectLst/>
                <a:latin typeface="+mn-lt"/>
                <a:ea typeface="MS PGothic" pitchFamily="34" charset="-128"/>
                <a:cs typeface="MS PGothic" charset="0"/>
                <a:hlinkClick r:id="rId5"/>
              </a:rPr>
              <a:t>Management Considerations for Pregnant Patients with COVID-19</a:t>
            </a:r>
            <a:r>
              <a:rPr lang="en-US" sz="1200" b="0" i="0" kern="1200" dirty="0" smtClean="0">
                <a:solidFill>
                  <a:schemeClr val="tx1"/>
                </a:solidFill>
                <a:effectLst/>
                <a:latin typeface="+mn-lt"/>
                <a:ea typeface="MS PGothic" pitchFamily="34" charset="-128"/>
                <a:cs typeface="MS PGothic" charset="0"/>
              </a:rPr>
              <a:t> (Updated 1.7.21)</a:t>
            </a:r>
            <a:br>
              <a:rPr lang="en-US" sz="1200" b="0" i="0" kern="1200" dirty="0" smtClean="0">
                <a:solidFill>
                  <a:schemeClr val="tx1"/>
                </a:solidFill>
                <a:effectLst/>
                <a:latin typeface="+mn-lt"/>
                <a:ea typeface="MS PGothic" pitchFamily="34" charset="-128"/>
                <a:cs typeface="MS PGothic" charset="0"/>
              </a:rPr>
            </a:br>
            <a:endParaRPr lang="en-US" sz="1200" b="0" i="0" kern="1200" dirty="0" smtClean="0">
              <a:solidFill>
                <a:schemeClr val="tx1"/>
              </a:solidFill>
              <a:effectLst/>
              <a:latin typeface="+mn-lt"/>
              <a:ea typeface="MS PGothic" pitchFamily="34" charset="-128"/>
              <a:cs typeface="MS PGothic" charset="0"/>
            </a:endParaRPr>
          </a:p>
          <a:p>
            <a:r>
              <a:rPr lang="en-US" sz="1200" b="0" i="0" kern="1200" dirty="0" smtClean="0">
                <a:solidFill>
                  <a:schemeClr val="tx1"/>
                </a:solidFill>
                <a:effectLst/>
                <a:latin typeface="+mn-lt"/>
                <a:ea typeface="MS PGothic" pitchFamily="34" charset="-128"/>
                <a:cs typeface="MS PGothic" charset="0"/>
              </a:rPr>
              <a:t>SMFM: </a:t>
            </a:r>
            <a:r>
              <a:rPr lang="en-US" sz="1200" b="0" i="0" kern="1200" dirty="0" smtClean="0">
                <a:solidFill>
                  <a:schemeClr val="tx1"/>
                </a:solidFill>
                <a:effectLst/>
                <a:latin typeface="+mn-lt"/>
                <a:ea typeface="MS PGothic" pitchFamily="34" charset="-128"/>
                <a:cs typeface="MS PGothic" charset="0"/>
                <a:hlinkClick r:id="rId6"/>
              </a:rPr>
              <a:t>Provider Considerations for Engaging in COVID-19 Vaccine Counseling With Pregnant and Lactating Patients</a:t>
            </a:r>
            <a:r>
              <a:rPr lang="en-US" sz="1200" b="0" i="0" kern="1200" dirty="0" smtClean="0">
                <a:solidFill>
                  <a:schemeClr val="tx1"/>
                </a:solidFill>
                <a:effectLst/>
                <a:latin typeface="+mn-lt"/>
                <a:ea typeface="MS PGothic" pitchFamily="34" charset="-128"/>
                <a:cs typeface="MS PGothic" charset="0"/>
              </a:rPr>
              <a:t>. (Updated 12.21.20)</a:t>
            </a:r>
          </a:p>
          <a:p>
            <a:r>
              <a:rPr lang="en-US" sz="1200" b="0" i="0" kern="1200" dirty="0" smtClean="0">
                <a:solidFill>
                  <a:schemeClr val="tx1"/>
                </a:solidFill>
                <a:effectLst/>
                <a:latin typeface="+mn-lt"/>
                <a:ea typeface="MS PGothic" pitchFamily="34" charset="-128"/>
                <a:cs typeface="MS PGothic" charset="0"/>
              </a:rPr>
              <a:t/>
            </a:r>
            <a:br>
              <a:rPr lang="en-US" sz="1200" b="0" i="0" kern="1200" dirty="0" smtClean="0">
                <a:solidFill>
                  <a:schemeClr val="tx1"/>
                </a:solidFill>
                <a:effectLst/>
                <a:latin typeface="+mn-lt"/>
                <a:ea typeface="MS PGothic" pitchFamily="34" charset="-128"/>
                <a:cs typeface="MS PGothic" charset="0"/>
              </a:rPr>
            </a:b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14</a:t>
            </a:fld>
            <a:endParaRPr lang="en-US" altLang="en-US"/>
          </a:p>
        </p:txBody>
      </p:sp>
    </p:spTree>
    <p:extLst>
      <p:ext uri="{BB962C8B-B14F-4D97-AF65-F5344CB8AC3E}">
        <p14:creationId xmlns:p14="http://schemas.microsoft.com/office/powerpoint/2010/main" val="3645315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S PGothic" pitchFamily="34" charset="-128"/>
                <a:cs typeface="MS PGothic" charset="0"/>
              </a:rPr>
              <a:t>AAP: </a:t>
            </a:r>
            <a:r>
              <a:rPr lang="en-US" sz="1200" b="0" i="0" kern="1200" dirty="0" smtClean="0">
                <a:solidFill>
                  <a:schemeClr val="tx1"/>
                </a:solidFill>
                <a:effectLst/>
                <a:latin typeface="+mn-lt"/>
                <a:ea typeface="MS PGothic" pitchFamily="34" charset="-128"/>
                <a:cs typeface="MS PGothic" charset="0"/>
                <a:hlinkClick r:id="rId3"/>
              </a:rPr>
              <a:t>Multisystem Inflammatory Syndrome in Children (MIS-C) Interim Guidance (Updated 11.17.2020)</a:t>
            </a:r>
            <a:endParaRPr lang="en-US" sz="1200" b="0" i="0" kern="1200" dirty="0" smtClean="0">
              <a:solidFill>
                <a:schemeClr val="tx1"/>
              </a:solidFill>
              <a:effectLst/>
              <a:latin typeface="+mn-lt"/>
              <a:ea typeface="MS PGothic" pitchFamily="34" charset="-128"/>
              <a:cs typeface="MS PGothic" charset="0"/>
            </a:endParaRPr>
          </a:p>
          <a:p>
            <a:r>
              <a:rPr lang="en-US" sz="1200" b="0" i="0" kern="1200" dirty="0" smtClean="0">
                <a:solidFill>
                  <a:schemeClr val="tx1"/>
                </a:solidFill>
                <a:effectLst/>
                <a:latin typeface="+mn-lt"/>
                <a:ea typeface="MS PGothic" pitchFamily="34" charset="-128"/>
                <a:cs typeface="MS PGothic" charset="0"/>
              </a:rPr>
              <a:t>AAP: </a:t>
            </a:r>
            <a:r>
              <a:rPr lang="en-US" sz="1200" b="0" i="0" kern="1200" dirty="0" smtClean="0">
                <a:solidFill>
                  <a:schemeClr val="tx1"/>
                </a:solidFill>
                <a:effectLst/>
                <a:latin typeface="+mn-lt"/>
                <a:ea typeface="MS PGothic" pitchFamily="34" charset="-128"/>
                <a:cs typeface="MS PGothic" charset="0"/>
                <a:hlinkClick r:id="rId4"/>
              </a:rPr>
              <a:t>FAQs: Management of Infants Born to Mothers with Suspected or Confirmed COVID-19</a:t>
            </a:r>
            <a:r>
              <a:rPr lang="en-US" sz="1200" b="0" i="0" kern="1200" dirty="0" smtClean="0">
                <a:solidFill>
                  <a:schemeClr val="tx1"/>
                </a:solidFill>
                <a:effectLst/>
                <a:latin typeface="+mn-lt"/>
                <a:ea typeface="MS PGothic" pitchFamily="34" charset="-128"/>
                <a:cs typeface="MS PGothic" charset="0"/>
              </a:rPr>
              <a:t> (11.19.2020) </a:t>
            </a:r>
          </a:p>
          <a:p>
            <a:r>
              <a:rPr lang="en-US" sz="1200" b="0" i="0" kern="1200" dirty="0" smtClean="0">
                <a:solidFill>
                  <a:schemeClr val="tx1"/>
                </a:solidFill>
                <a:effectLst/>
                <a:latin typeface="+mn-lt"/>
                <a:ea typeface="MS PGothic" pitchFamily="34" charset="-128"/>
                <a:cs typeface="MS PGothic" charset="0"/>
              </a:rPr>
              <a:t>AAP: </a:t>
            </a:r>
            <a:r>
              <a:rPr lang="en-US" sz="1200" b="0" i="0" kern="1200" dirty="0" smtClean="0">
                <a:solidFill>
                  <a:schemeClr val="tx1"/>
                </a:solidFill>
                <a:effectLst/>
                <a:latin typeface="+mn-lt"/>
                <a:ea typeface="MS PGothic" pitchFamily="34" charset="-128"/>
                <a:cs typeface="MS PGothic" charset="0"/>
                <a:hlinkClick r:id="rId5"/>
              </a:rPr>
              <a:t>Breastfeeding Guidance Post Hospital Discharge for Mothers or Infants (12.2.2020)</a:t>
            </a:r>
            <a:endParaRPr lang="en-US" sz="1200" b="0" i="0" kern="1200" dirty="0" smtClean="0">
              <a:solidFill>
                <a:schemeClr val="tx1"/>
              </a:solidFill>
              <a:effectLst/>
              <a:latin typeface="+mn-lt"/>
              <a:ea typeface="MS PGothic" pitchFamily="34" charset="-128"/>
              <a:cs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17</a:t>
            </a:fld>
            <a:endParaRPr lang="en-US" altLang="en-US"/>
          </a:p>
        </p:txBody>
      </p:sp>
    </p:spTree>
    <p:extLst>
      <p:ext uri="{BB962C8B-B14F-4D97-AF65-F5344CB8AC3E}">
        <p14:creationId xmlns:p14="http://schemas.microsoft.com/office/powerpoint/2010/main" val="3176456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18</a:t>
            </a:fld>
            <a:endParaRPr lang="en-US" altLang="en-US"/>
          </a:p>
        </p:txBody>
      </p:sp>
    </p:spTree>
    <p:extLst>
      <p:ext uri="{BB962C8B-B14F-4D97-AF65-F5344CB8AC3E}">
        <p14:creationId xmlns:p14="http://schemas.microsoft.com/office/powerpoint/2010/main" val="1962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26</a:t>
            </a:fld>
            <a:endParaRPr lang="en-US" altLang="en-US"/>
          </a:p>
        </p:txBody>
      </p:sp>
    </p:spTree>
    <p:extLst>
      <p:ext uri="{BB962C8B-B14F-4D97-AF65-F5344CB8AC3E}">
        <p14:creationId xmlns:p14="http://schemas.microsoft.com/office/powerpoint/2010/main" val="2234677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3738"/>
            <a:ext cx="4619625"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263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town of 10K, 35 minutes south of Rockford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9E825-B0CA-4521-A316-247CA8C98D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1483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congestion, </a:t>
            </a:r>
            <a:r>
              <a:rPr lang="en-US" dirty="0" err="1"/>
              <a:t>diarhea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9E825-B0CA-4521-A316-247CA8C98D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338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re teenager – noncompliance, leaving AMA, etc.    Consent – she wanted mom to give consent, difficulty in contacting her mom, needing Spanish interpreter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9E825-B0CA-4521-A316-247CA8C98D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a:t>
            </a:fld>
            <a:endParaRPr lang="en-US" altLang="en-US"/>
          </a:p>
        </p:txBody>
      </p:sp>
    </p:spTree>
    <p:extLst>
      <p:ext uri="{BB962C8B-B14F-4D97-AF65-F5344CB8AC3E}">
        <p14:creationId xmlns:p14="http://schemas.microsoft.com/office/powerpoint/2010/main" val="303258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63C63D-0C1A-0E4C-A0BD-8D65A95424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5323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12000 deliveries per year – 32 LDRs, 8 prep/hold/recovery rooms, 16 triage rooms, 4 ORs</a:t>
            </a:r>
          </a:p>
          <a:p>
            <a:endParaRPr lang="en-US" dirty="0"/>
          </a:p>
          <a:p>
            <a:r>
              <a:rPr lang="en-US" dirty="0"/>
              <a:t>652 pregnant individuals tested positive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63C63D-0C1A-0E4C-A0BD-8D65A95424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581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52</a:t>
            </a:fld>
            <a:endParaRPr lang="en-US" altLang="en-US"/>
          </a:p>
        </p:txBody>
      </p:sp>
    </p:spTree>
    <p:extLst>
      <p:ext uri="{BB962C8B-B14F-4D97-AF65-F5344CB8AC3E}">
        <p14:creationId xmlns:p14="http://schemas.microsoft.com/office/powerpoint/2010/main" val="3960459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20130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a:t>
            </a:fld>
            <a:endParaRPr lang="en-US" altLang="en-US"/>
          </a:p>
        </p:txBody>
      </p:sp>
    </p:spTree>
    <p:extLst>
      <p:ext uri="{BB962C8B-B14F-4D97-AF65-F5344CB8AC3E}">
        <p14:creationId xmlns:p14="http://schemas.microsoft.com/office/powerpoint/2010/main" val="251315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2/4</a:t>
            </a: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5</a:t>
            </a:fld>
            <a:endParaRPr lang="en-US" altLang="en-US"/>
          </a:p>
        </p:txBody>
      </p:sp>
    </p:spTree>
    <p:extLst>
      <p:ext uri="{BB962C8B-B14F-4D97-AF65-F5344CB8AC3E}">
        <p14:creationId xmlns:p14="http://schemas.microsoft.com/office/powerpoint/2010/main" val="256586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Ieshia </a:t>
            </a:r>
            <a:r>
              <a:rPr lang="en-US" dirty="0"/>
              <a:t>updated </a:t>
            </a:r>
            <a:r>
              <a:rPr lang="en-US" dirty="0" smtClean="0"/>
              <a:t>2/4/2021</a:t>
            </a:r>
          </a:p>
          <a:p>
            <a:r>
              <a:rPr lang="en-US" dirty="0" smtClean="0"/>
              <a:t>https://www.nytimes.com/interactive/2020/us/coronavirus-us-cases.html</a:t>
            </a:r>
            <a:endParaRPr lang="en-US" dirty="0"/>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6</a:t>
            </a:fld>
            <a:endParaRPr lang="en-US" altLang="en-US"/>
          </a:p>
        </p:txBody>
      </p:sp>
    </p:spTree>
    <p:extLst>
      <p:ext uri="{BB962C8B-B14F-4D97-AF65-F5344CB8AC3E}">
        <p14:creationId xmlns:p14="http://schemas.microsoft.com/office/powerpoint/2010/main" val="54222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Ieshia updated </a:t>
            </a:r>
            <a:r>
              <a:rPr lang="en-US" dirty="0" smtClean="0"/>
              <a:t>2/4/2021</a:t>
            </a:r>
          </a:p>
          <a:p>
            <a:endParaRPr lang="en-US" dirty="0"/>
          </a:p>
        </p:txBody>
      </p:sp>
      <p:sp>
        <p:nvSpPr>
          <p:cNvPr id="4" name="Slide Number Placeholder 3"/>
          <p:cNvSpPr>
            <a:spLocks noGrp="1"/>
          </p:cNvSpPr>
          <p:nvPr>
            <p:ph type="sldNum" sz="quarter" idx="5"/>
          </p:nvPr>
        </p:nvSpPr>
        <p:spPr/>
        <p:txBody>
          <a:bodyPr/>
          <a:lstStyle/>
          <a:p>
            <a:fld id="{6D67FCAF-CF7A-42D2-803B-E84911D91BD9}" type="slidenum">
              <a:rPr lang="en-US" smtClean="0"/>
              <a:t>7</a:t>
            </a:fld>
            <a:endParaRPr lang="en-US"/>
          </a:p>
        </p:txBody>
      </p:sp>
    </p:spTree>
    <p:extLst>
      <p:ext uri="{BB962C8B-B14F-4D97-AF65-F5344CB8AC3E}">
        <p14:creationId xmlns:p14="http://schemas.microsoft.com/office/powerpoint/2010/main" val="107233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Ieshia</a:t>
            </a:r>
            <a:r>
              <a:rPr lang="en-US" baseline="0" dirty="0" smtClean="0"/>
              <a:t> updated 2/4/2021</a:t>
            </a:r>
          </a:p>
          <a:p>
            <a:r>
              <a:rPr lang="en-US" dirty="0" smtClean="0"/>
              <a:t>https://www.dph.illinois.gov/countymetrics?county=Cook</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8</a:t>
            </a:fld>
            <a:endParaRPr lang="en-US" altLang="en-US"/>
          </a:p>
        </p:txBody>
      </p:sp>
    </p:spTree>
    <p:extLst>
      <p:ext uri="{BB962C8B-B14F-4D97-AF65-F5344CB8AC3E}">
        <p14:creationId xmlns:p14="http://schemas.microsoft.com/office/powerpoint/2010/main" val="229275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Ieshia </a:t>
            </a:r>
            <a:r>
              <a:rPr lang="en-US" dirty="0"/>
              <a:t>update </a:t>
            </a:r>
            <a:r>
              <a:rPr lang="en-US" dirty="0" smtClean="0"/>
              <a:t>2/4/2021</a:t>
            </a:r>
          </a:p>
          <a:p>
            <a:r>
              <a:rPr lang="en-US" dirty="0" smtClean="0"/>
              <a:t>http://www.dph.illinois.gov/covid19/covid19-statistics</a:t>
            </a:r>
          </a:p>
          <a:p>
            <a:endParaRPr lang="en-US" dirty="0"/>
          </a:p>
        </p:txBody>
      </p:sp>
      <p:sp>
        <p:nvSpPr>
          <p:cNvPr id="4" name="Slide Number Placeholder 3"/>
          <p:cNvSpPr>
            <a:spLocks noGrp="1"/>
          </p:cNvSpPr>
          <p:nvPr>
            <p:ph type="sldNum" sz="quarter" idx="5"/>
          </p:nvPr>
        </p:nvSpPr>
        <p:spPr/>
        <p:txBody>
          <a:bodyPr/>
          <a:lstStyle/>
          <a:p>
            <a:fld id="{6D67FCAF-CF7A-42D2-803B-E84911D91BD9}" type="slidenum">
              <a:rPr lang="en-US" smtClean="0"/>
              <a:t>9</a:t>
            </a:fld>
            <a:endParaRPr lang="en-US"/>
          </a:p>
        </p:txBody>
      </p:sp>
    </p:spTree>
    <p:extLst>
      <p:ext uri="{BB962C8B-B14F-4D97-AF65-F5344CB8AC3E}">
        <p14:creationId xmlns:p14="http://schemas.microsoft.com/office/powerpoint/2010/main" val="273260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Updated 2/4/2021</a:t>
            </a:r>
          </a:p>
          <a:p>
            <a:r>
              <a:rPr lang="en-US" i="1" dirty="0" smtClean="0"/>
              <a:t>https://www.dph.illinois.gov/covid19/covid19-statistics </a:t>
            </a:r>
            <a:endParaRPr lang="en-US" i="1" dirty="0"/>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10</a:t>
            </a:fld>
            <a:endParaRPr lang="en-US" altLang="en-US"/>
          </a:p>
        </p:txBody>
      </p:sp>
    </p:spTree>
    <p:extLst>
      <p:ext uri="{BB962C8B-B14F-4D97-AF65-F5344CB8AC3E}">
        <p14:creationId xmlns:p14="http://schemas.microsoft.com/office/powerpoint/2010/main" val="328408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29.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17.xml"/><Relationship Id="rId1" Type="http://schemas.openxmlformats.org/officeDocument/2006/relationships/tags" Target="../tags/tag39.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8.xml"/><Relationship Id="rId1" Type="http://schemas.openxmlformats.org/officeDocument/2006/relationships/tags" Target="../tags/tag41.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4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8.xml"/><Relationship Id="rId1" Type="http://schemas.openxmlformats.org/officeDocument/2006/relationships/tags" Target="../tags/tag4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8.xml"/><Relationship Id="rId1" Type="http://schemas.openxmlformats.org/officeDocument/2006/relationships/tags" Target="../tags/tag4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8.xml"/><Relationship Id="rId1" Type="http://schemas.openxmlformats.org/officeDocument/2006/relationships/tags" Target="../tags/tag4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8.xml"/><Relationship Id="rId1" Type="http://schemas.openxmlformats.org/officeDocument/2006/relationships/tags" Target="../tags/tag4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8.xml"/><Relationship Id="rId1" Type="http://schemas.openxmlformats.org/officeDocument/2006/relationships/tags" Target="../tags/tag4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8.xml"/><Relationship Id="rId1" Type="http://schemas.openxmlformats.org/officeDocument/2006/relationships/tags" Target="../tags/tag48.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8.xml"/><Relationship Id="rId1" Type="http://schemas.openxmlformats.org/officeDocument/2006/relationships/tags" Target="../tags/tag49.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8.xml"/><Relationship Id="rId1" Type="http://schemas.openxmlformats.org/officeDocument/2006/relationships/tags" Target="../tags/tag5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18.xml"/><Relationship Id="rId1" Type="http://schemas.openxmlformats.org/officeDocument/2006/relationships/tags" Target="../tags/tag5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gif"/><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2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1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7.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9.xml"/><Relationship Id="rId1" Type="http://schemas.openxmlformats.org/officeDocument/2006/relationships/tags" Target="../tags/tag2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2/4/2021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2/4/2021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826934"/>
            <a:ext cx="7633318"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5" name="Text Placeholder 4"/>
          <p:cNvSpPr>
            <a:spLocks noGrp="1"/>
          </p:cNvSpPr>
          <p:nvPr>
            <p:ph type="body" sz="quarter" idx="10" hasCustomPrompt="1"/>
          </p:nvPr>
        </p:nvSpPr>
        <p:spPr>
          <a:xfrm>
            <a:off x="636588" y="1615018"/>
            <a:ext cx="7632700" cy="3812116"/>
          </a:xfrm>
          <a:prstGeom prst="rect">
            <a:avLst/>
          </a:prstGeom>
        </p:spPr>
        <p:txBody>
          <a:bodyPr/>
          <a:lstStyle>
            <a:lvl1pPr>
              <a:defRPr sz="1600" b="1" baseline="0">
                <a:solidFill>
                  <a:srgbClr val="00314C"/>
                </a:solidFill>
                <a:latin typeface="Verdana" charset="0"/>
                <a:ea typeface="Verdana" charset="0"/>
                <a:cs typeface="Verdana" charset="0"/>
              </a:defRPr>
            </a:lvl1pPr>
            <a:lvl2pPr>
              <a:defRPr sz="1600">
                <a:latin typeface="Verdana" charset="0"/>
                <a:ea typeface="Verdana" charset="0"/>
                <a:cs typeface="Verdana" charset="0"/>
              </a:defRPr>
            </a:lvl2pPr>
            <a:lvl3pPr>
              <a:defRPr sz="1600">
                <a:latin typeface="Verdana" charset="0"/>
                <a:ea typeface="Verdana" charset="0"/>
                <a:cs typeface="Verdana" charset="0"/>
              </a:defRPr>
            </a:lvl3pPr>
            <a:lvl4pPr>
              <a:defRPr sz="1600">
                <a:latin typeface="Verdana" charset="0"/>
                <a:ea typeface="Verdana" charset="0"/>
                <a:cs typeface="Verdana" charset="0"/>
              </a:defRPr>
            </a:lvl4pPr>
            <a:lvl5pPr>
              <a:defRPr sz="1600">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19860670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826934"/>
            <a:ext cx="7633318"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4" name="Text Placeholder 3"/>
          <p:cNvSpPr>
            <a:spLocks noGrp="1"/>
          </p:cNvSpPr>
          <p:nvPr>
            <p:ph type="body" sz="quarter" idx="10" hasCustomPrompt="1"/>
          </p:nvPr>
        </p:nvSpPr>
        <p:spPr>
          <a:xfrm>
            <a:off x="637514" y="1614842"/>
            <a:ext cx="7632546" cy="3435349"/>
          </a:xfrm>
          <a:prstGeom prst="rect">
            <a:avLst/>
          </a:prstGeom>
        </p:spPr>
        <p:txBody>
          <a:bodyPr/>
          <a:lstStyle>
            <a:lvl1pPr>
              <a:defRPr sz="1600" b="1" baseline="0">
                <a:solidFill>
                  <a:srgbClr val="00314C"/>
                </a:solidFill>
                <a:latin typeface="Verdana" charset="0"/>
                <a:ea typeface="Verdana" charset="0"/>
                <a:cs typeface="Verdana" charset="0"/>
              </a:defRPr>
            </a:lvl1pPr>
            <a:lvl2pPr>
              <a:defRPr sz="1600" b="1">
                <a:solidFill>
                  <a:srgbClr val="00314C"/>
                </a:solidFill>
                <a:latin typeface="Verdana" charset="0"/>
                <a:ea typeface="Verdana" charset="0"/>
                <a:cs typeface="Verdana" charset="0"/>
              </a:defRPr>
            </a:lvl2pPr>
            <a:lvl3pPr>
              <a:defRPr sz="1600" b="1">
                <a:solidFill>
                  <a:srgbClr val="00314C"/>
                </a:solidFill>
                <a:latin typeface="Verdana" charset="0"/>
                <a:ea typeface="Verdana" charset="0"/>
                <a:cs typeface="Verdana" charset="0"/>
              </a:defRPr>
            </a:lvl3pPr>
            <a:lvl4pPr>
              <a:defRPr sz="1600" b="1">
                <a:solidFill>
                  <a:srgbClr val="00314C"/>
                </a:solidFill>
                <a:latin typeface="Verdana" charset="0"/>
                <a:ea typeface="Verdana" charset="0"/>
                <a:cs typeface="Verdana" charset="0"/>
              </a:defRPr>
            </a:lvl4pPr>
            <a:lvl5pPr>
              <a:defRPr sz="1600" b="1">
                <a:solidFill>
                  <a:srgbClr val="00314C"/>
                </a:solidFill>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19524732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sz="half" idx="1" hasCustomPrompt="1"/>
          </p:nvPr>
        </p:nvSpPr>
        <p:spPr>
          <a:xfrm>
            <a:off x="890124" y="1294452"/>
            <a:ext cx="2987502" cy="3788089"/>
          </a:xfrm>
          <a:prstGeom prst="rect">
            <a:avLst/>
          </a:prstGeom>
        </p:spPr>
        <p:txBody>
          <a:bodyPr/>
          <a:lstStyle>
            <a:lvl1pPr marL="0" indent="0">
              <a:buNone/>
              <a:defRPr sz="9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4162047" y="1997127"/>
            <a:ext cx="4099921" cy="308541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0" baseline="0">
                <a:solidFill>
                  <a:schemeClr val="tx1"/>
                </a:solidFill>
                <a:latin typeface="Verdana" charset="0"/>
                <a:ea typeface="Verdana" charset="0"/>
                <a:cs typeface="Verdana" charset="0"/>
              </a:defRPr>
            </a:lvl1pPr>
            <a:lvl2pPr>
              <a:defRPr sz="1400" b="0">
                <a:solidFill>
                  <a:srgbClr val="003B5C"/>
                </a:solidFill>
                <a:latin typeface="Verdana" charset="0"/>
                <a:ea typeface="Verdana" charset="0"/>
                <a:cs typeface="Verdana" charset="0"/>
              </a:defRPr>
            </a:lvl2pPr>
            <a:lvl3pPr>
              <a:defRPr sz="1400" b="0">
                <a:solidFill>
                  <a:srgbClr val="003B5C"/>
                </a:solidFill>
                <a:latin typeface="Verdana" charset="0"/>
                <a:ea typeface="Verdana" charset="0"/>
                <a:cs typeface="Verdana" charset="0"/>
              </a:defRPr>
            </a:lvl3pPr>
            <a:lvl4pPr>
              <a:defRPr sz="1400" b="0">
                <a:solidFill>
                  <a:srgbClr val="003B5C"/>
                </a:solidFill>
                <a:latin typeface="Verdana" charset="0"/>
                <a:ea typeface="Verdana" charset="0"/>
                <a:cs typeface="Verdana" charset="0"/>
              </a:defRPr>
            </a:lvl4pPr>
            <a:lvl5pPr>
              <a:defRPr sz="1400" b="0">
                <a:solidFill>
                  <a:srgbClr val="003B5C"/>
                </a:solidFill>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4162047" y="1197615"/>
            <a:ext cx="4099921"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Tree>
    <p:extLst>
      <p:ext uri="{BB962C8B-B14F-4D97-AF65-F5344CB8AC3E}">
        <p14:creationId xmlns:p14="http://schemas.microsoft.com/office/powerpoint/2010/main" val="15321872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832850"/>
            <a:ext cx="8075850" cy="590931"/>
          </a:xfrm>
          <a:prstGeom prst="rect">
            <a:avLst/>
          </a:prstGeom>
        </p:spPr>
        <p:txBody>
          <a:bodyPr wrap="square" anchor="t"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idx="1" hasCustomPrompt="1"/>
          </p:nvPr>
        </p:nvSpPr>
        <p:spPr>
          <a:xfrm>
            <a:off x="3358195" y="2211822"/>
            <a:ext cx="5356927" cy="364637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639271" y="2211823"/>
            <a:ext cx="2535973" cy="3646376"/>
          </a:xfrm>
          <a:prstGeom prst="rect">
            <a:avLst/>
          </a:prstGeom>
        </p:spPr>
        <p:txBody>
          <a:bodyPr/>
          <a:lstStyle>
            <a:lvl1pPr marL="0" indent="0">
              <a:buNone/>
              <a:defRPr sz="1400" b="1" i="0" baseline="0">
                <a:solidFill>
                  <a:srgbClr val="003B5C"/>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639271" y="1614803"/>
            <a:ext cx="8075851" cy="372533"/>
          </a:xfrm>
          <a:prstGeom prst="rect">
            <a:avLst/>
          </a:prstGeom>
        </p:spPr>
        <p:txBody>
          <a:bodyPr/>
          <a:lstStyle>
            <a:lvl1pPr marL="0" indent="0">
              <a:buNone/>
              <a:defRPr sz="1600" b="0" i="0">
                <a:solidFill>
                  <a:srgbClr val="003B5C"/>
                </a:solidFill>
                <a:latin typeface="Verdana" charset="0"/>
                <a:ea typeface="Verdana" charset="0"/>
                <a:cs typeface="Verdana" charset="0"/>
              </a:defRPr>
            </a:lvl1pPr>
          </a:lstStyle>
          <a:p>
            <a:pPr lvl="0"/>
            <a:r>
              <a:rPr lang="en-US"/>
              <a:t>Subhead</a:t>
            </a:r>
          </a:p>
        </p:txBody>
      </p:sp>
    </p:spTree>
    <p:extLst>
      <p:ext uri="{BB962C8B-B14F-4D97-AF65-F5344CB8AC3E}">
        <p14:creationId xmlns:p14="http://schemas.microsoft.com/office/powerpoint/2010/main" val="5723360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832850"/>
            <a:ext cx="8075851" cy="590931"/>
          </a:xfrm>
          <a:prstGeom prst="rect">
            <a:avLst/>
          </a:prstGeom>
        </p:spPr>
        <p:txBody>
          <a:bodyPr wrap="square" anchor="t"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idx="1" hasCustomPrompt="1"/>
          </p:nvPr>
        </p:nvSpPr>
        <p:spPr>
          <a:xfrm>
            <a:off x="1893537" y="2600007"/>
            <a:ext cx="5356927" cy="358998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639271" y="1620758"/>
            <a:ext cx="8075851" cy="860701"/>
          </a:xfrm>
          <a:prstGeom prst="rect">
            <a:avLst/>
          </a:prstGeom>
        </p:spPr>
        <p:txBody>
          <a:bodyPr/>
          <a:lstStyle>
            <a:lvl1pPr marL="0" indent="0">
              <a:buNone/>
              <a:defRPr sz="1600" b="0" i="0" baseline="0">
                <a:solidFill>
                  <a:srgbClr val="003B5C"/>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a:t>
            </a:r>
            <a:r>
              <a:rPr lang="en-US"/>
              <a:t>here.</a:t>
            </a:r>
            <a:endParaRPr lang="en-US" dirty="0"/>
          </a:p>
        </p:txBody>
      </p:sp>
    </p:spTree>
    <p:extLst>
      <p:ext uri="{BB962C8B-B14F-4D97-AF65-F5344CB8AC3E}">
        <p14:creationId xmlns:p14="http://schemas.microsoft.com/office/powerpoint/2010/main" val="22677995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4924537" y="2101540"/>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Copy goes here. </a:t>
            </a:r>
            <a:r>
              <a:rPr lang="en-US" sz="1400" dirty="0" err="1">
                <a:latin typeface="Verdana" panose="020B0604030504040204" pitchFamily="34" charset="0"/>
                <a:ea typeface="Verdana" panose="020B0604030504040204" pitchFamily="34" charset="0"/>
                <a:cs typeface="Verdana" panose="020B0604030504040204" pitchFamily="34" charset="0"/>
              </a:rPr>
              <a:t>Voloratis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perrum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repuda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pelignis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nis</a:t>
            </a:r>
            <a:r>
              <a:rPr lang="en-US" sz="1400" dirty="0">
                <a:latin typeface="Verdana" panose="020B0604030504040204" pitchFamily="34" charset="0"/>
                <a:ea typeface="Verdana" panose="020B0604030504040204" pitchFamily="34" charset="0"/>
                <a:cs typeface="Verdana" panose="020B0604030504040204" pitchFamily="34" charset="0"/>
              </a:rPr>
              <a:t> pro </a:t>
            </a:r>
            <a:r>
              <a:rPr lang="en-US" sz="1400" dirty="0" err="1">
                <a:latin typeface="Verdana" panose="020B0604030504040204" pitchFamily="34" charset="0"/>
                <a:ea typeface="Verdana" panose="020B0604030504040204" pitchFamily="34" charset="0"/>
                <a:cs typeface="Verdana" panose="020B0604030504040204" pitchFamily="34" charset="0"/>
              </a:rPr>
              <a:t>consequos</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exped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niendi</a:t>
            </a:r>
            <a:r>
              <a:rPr lang="en-US" sz="1400" dirty="0">
                <a:latin typeface="Verdana" panose="020B0604030504040204" pitchFamily="34" charset="0"/>
                <a:ea typeface="Verdana" panose="020B0604030504040204" pitchFamily="34" charset="0"/>
                <a:cs typeface="Verdana" panose="020B0604030504040204" pitchFamily="34" charset="0"/>
              </a:rPr>
              <a:t> con </a:t>
            </a:r>
            <a:r>
              <a:rPr lang="en-US" sz="1400" dirty="0" err="1">
                <a:latin typeface="Verdana" panose="020B0604030504040204" pitchFamily="34" charset="0"/>
                <a:ea typeface="Verdana" panose="020B0604030504040204" pitchFamily="34" charset="0"/>
                <a:cs typeface="Verdana" panose="020B0604030504040204" pitchFamily="34" charset="0"/>
              </a:rPr>
              <a:t>plibusd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andero</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ex </a:t>
            </a:r>
            <a:r>
              <a:rPr lang="en-US" sz="1400" dirty="0" err="1">
                <a:latin typeface="Verdana" panose="020B0604030504040204" pitchFamily="34" charset="0"/>
                <a:ea typeface="Verdana" panose="020B0604030504040204" pitchFamily="34" charset="0"/>
                <a:cs typeface="Verdana" panose="020B0604030504040204" pitchFamily="34" charset="0"/>
              </a:rPr>
              <a:t>eatus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endus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adi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denisit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soleser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ovidiorum</a:t>
            </a:r>
            <a:r>
              <a:rPr lang="en-US" sz="1400" dirty="0">
                <a:latin typeface="Verdana" panose="020B0604030504040204" pitchFamily="34" charset="0"/>
                <a:ea typeface="Verdana" panose="020B0604030504040204" pitchFamily="34" charset="0"/>
                <a:cs typeface="Verdana" panose="020B0604030504040204" pitchFamily="34" charset="0"/>
              </a:rPr>
              <a:t> qui </a:t>
            </a:r>
            <a:r>
              <a:rPr lang="en-US" sz="1400" dirty="0" err="1">
                <a:latin typeface="Verdana" panose="020B0604030504040204" pitchFamily="34" charset="0"/>
                <a:ea typeface="Verdana" panose="020B0604030504040204" pitchFamily="34" charset="0"/>
                <a:cs typeface="Verdana" panose="020B0604030504040204" pitchFamily="34" charset="0"/>
              </a:rPr>
              <a:t>oditae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rerit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7" name="Date Placeholder 6"/>
          <p:cNvSpPr>
            <a:spLocks noGrp="1"/>
          </p:cNvSpPr>
          <p:nvPr>
            <p:ph type="dt" sz="half" idx="10"/>
          </p:nvPr>
        </p:nvSpPr>
        <p:spPr/>
        <p:txBody>
          <a:bodyPr/>
          <a:lstStyle/>
          <a:p>
            <a:fld id="{D0199D4A-F6A9-EC46-A2DF-BB7FBC55CD1D}" type="datetimeFigureOut">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485A7-D857-9442-BA4B-B3E6D7DD0F39}" type="slidenum">
              <a:rPr lang="en-US" smtClean="0"/>
              <a:t>‹#›</a:t>
            </a:fld>
            <a:endParaRPr lang="en-US"/>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112F44D6-71A3-114F-A69B-EFCC9771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90661"/>
            <a:ext cx="2521359" cy="278955"/>
          </a:xfrm>
          <a:prstGeom prst="rect">
            <a:avLst/>
          </a:prstGeom>
        </p:spPr>
      </p:pic>
      <p:sp>
        <p:nvSpPr>
          <p:cNvPr id="12" name="TextBox 11">
            <a:extLst>
              <a:ext uri="{FF2B5EF4-FFF2-40B4-BE49-F238E27FC236}">
                <a16:creationId xmlns:a16="http://schemas.microsoft.com/office/drawing/2014/main" id="{68E91340-9F82-1343-84FF-2B876B81CBC9}"/>
              </a:ext>
            </a:extLst>
          </p:cNvPr>
          <p:cNvSpPr txBox="1"/>
          <p:nvPr/>
        </p:nvSpPr>
        <p:spPr>
          <a:xfrm>
            <a:off x="647701" y="2101540"/>
            <a:ext cx="3392063" cy="1477328"/>
          </a:xfrm>
          <a:prstGeom prst="rect">
            <a:avLst/>
          </a:prstGeom>
          <a:noFill/>
        </p:spPr>
        <p:txBody>
          <a:bodyPr wrap="square" rtlCol="0">
            <a:spAutoFit/>
          </a:bodyPr>
          <a:lstStyle/>
          <a:p>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Callout or </a:t>
            </a:r>
            <a:b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br>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Headline goes </a:t>
            </a:r>
            <a:b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br>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in this space.</a:t>
            </a:r>
            <a:endParaRPr lang="en-US" sz="2100" b="1" dirty="0">
              <a:solidFill>
                <a:srgbClr val="003B5C"/>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1637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7350" y="823154"/>
            <a:ext cx="3276976" cy="1497215"/>
          </a:xfrm>
          <a:prstGeom prst="rect">
            <a:avLst/>
          </a:prstGeom>
        </p:spPr>
        <p:txBody>
          <a:bodyPr anchor="b"/>
          <a:lstStyle>
            <a:lvl1pPr>
              <a:defRPr sz="36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4887589" y="1"/>
            <a:ext cx="4256410" cy="6292393"/>
          </a:xfrm>
          <a:prstGeom prst="rect">
            <a:avLst/>
          </a:prstGeom>
        </p:spPr>
        <p:txBody>
          <a:bodyPr anchor="t"/>
          <a:lstStyle>
            <a:lvl1pPr marL="0" indent="0">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847349" y="2320369"/>
            <a:ext cx="3276977" cy="3437697"/>
          </a:xfrm>
          <a:prstGeom prst="rect">
            <a:avLst/>
          </a:prstGeom>
        </p:spPr>
        <p:txBody>
          <a:bodyPr/>
          <a:lstStyle>
            <a:lvl1pPr marL="0" indent="0">
              <a:buNone/>
              <a:defRPr sz="1400" b="0" i="0" baseline="0">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sp>
        <p:nvSpPr>
          <p:cNvPr id="5" name="Date Placeholder 4"/>
          <p:cNvSpPr>
            <a:spLocks noGrp="1"/>
          </p:cNvSpPr>
          <p:nvPr>
            <p:ph type="dt" sz="half" idx="10"/>
          </p:nvPr>
        </p:nvSpPr>
        <p:spPr/>
        <p:txBody>
          <a:bodyPr/>
          <a:lstStyle/>
          <a:p>
            <a:fld id="{D0199D4A-F6A9-EC46-A2DF-BB7FBC55CD1D}"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485A7-D857-9442-BA4B-B3E6D7DD0F39}" type="slidenum">
              <a:rPr lang="en-US" smtClean="0"/>
              <a:t>‹#›</a:t>
            </a:fld>
            <a:endParaRPr lang="en-US"/>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7006262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9143999" cy="6292393"/>
          </a:xfrm>
          <a:prstGeom prst="rect">
            <a:avLst/>
          </a:prstGeom>
        </p:spPr>
        <p:txBody>
          <a:bodyPr anchor="ctr"/>
          <a:lstStyle>
            <a:lvl1pPr marL="0" indent="0" algn="ctr">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6899483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23346959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373388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2/4/2021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rgbClr val="00314C"/>
              </a:solidFill>
            </a:endParaRPr>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
        <p:nvSpPr>
          <p:cNvPr id="12" name="Text Placeholder 11"/>
          <p:cNvSpPr>
            <a:spLocks noGrp="1"/>
          </p:cNvSpPr>
          <p:nvPr>
            <p:ph type="body" sz="quarter" idx="10" hasCustomPrompt="1"/>
          </p:nvPr>
        </p:nvSpPr>
        <p:spPr>
          <a:xfrm>
            <a:off x="3105205" y="1682507"/>
            <a:ext cx="5375249" cy="507831"/>
          </a:xfrm>
          <a:prstGeom prst="rect">
            <a:avLst/>
          </a:prstGeom>
        </p:spPr>
        <p:txBody>
          <a:bodyPr wrap="square">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7086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
        <p:nvSpPr>
          <p:cNvPr id="12" name="Text Placeholder 11"/>
          <p:cNvSpPr>
            <a:spLocks noGrp="1"/>
          </p:cNvSpPr>
          <p:nvPr>
            <p:ph type="body" sz="quarter" idx="10" hasCustomPrompt="1"/>
          </p:nvPr>
        </p:nvSpPr>
        <p:spPr>
          <a:xfrm>
            <a:off x="3105205" y="1682507"/>
            <a:ext cx="5375249" cy="507831"/>
          </a:xfrm>
          <a:prstGeom prst="rect">
            <a:avLst/>
          </a:prstGeom>
        </p:spPr>
        <p:txBody>
          <a:bodyPr wrap="square">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5648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3126029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27885447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indent="0">
              <a:spcBef>
                <a:spcPts val="0"/>
              </a:spcBef>
              <a:buNone/>
            </a:pPr>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21791824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Tree>
    <p:custDataLst>
      <p:tags r:id="rId1"/>
    </p:custDataLst>
    <p:extLst>
      <p:ext uri="{BB962C8B-B14F-4D97-AF65-F5344CB8AC3E}">
        <p14:creationId xmlns:p14="http://schemas.microsoft.com/office/powerpoint/2010/main" val="39288085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0985825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3782824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790036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80141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512EA4-96D9-4767-972A-EA334737A015}" type="datetime1">
              <a:rPr lang="en-US" smtClean="0"/>
              <a:t>2/4/2021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44C2F5F-8633-4B5B-A080-9CC210AD30A1}" type="slidenum">
              <a:rPr lang="en-US" smtClean="0"/>
              <a:t>‹#›</a:t>
            </a:fld>
            <a:endParaRPr lang="en-US"/>
          </a:p>
        </p:txBody>
      </p:sp>
    </p:spTree>
    <p:extLst>
      <p:ext uri="{BB962C8B-B14F-4D97-AF65-F5344CB8AC3E}">
        <p14:creationId xmlns:p14="http://schemas.microsoft.com/office/powerpoint/2010/main" val="24705385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0932779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6791332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5911958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a:p>
        </p:txBody>
      </p:sp>
    </p:spTree>
    <p:custDataLst>
      <p:tags r:id="rId1"/>
    </p:custDataLst>
    <p:extLst>
      <p:ext uri="{BB962C8B-B14F-4D97-AF65-F5344CB8AC3E}">
        <p14:creationId xmlns:p14="http://schemas.microsoft.com/office/powerpoint/2010/main" val="31593970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3913583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indent="0">
              <a:spcBef>
                <a:spcPts val="0"/>
              </a:spcBef>
              <a:buNone/>
            </a:pPr>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35373886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Tree>
    <p:custDataLst>
      <p:tags r:id="rId1"/>
    </p:custDataLst>
    <p:extLst>
      <p:ext uri="{BB962C8B-B14F-4D97-AF65-F5344CB8AC3E}">
        <p14:creationId xmlns:p14="http://schemas.microsoft.com/office/powerpoint/2010/main" val="20285193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2157995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1128191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788051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5006504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9531827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2135033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2862978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4034344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a:p>
        </p:txBody>
      </p:sp>
    </p:spTree>
    <p:custDataLst>
      <p:tags r:id="rId1"/>
    </p:custDataLst>
    <p:extLst>
      <p:ext uri="{BB962C8B-B14F-4D97-AF65-F5344CB8AC3E}">
        <p14:creationId xmlns:p14="http://schemas.microsoft.com/office/powerpoint/2010/main" val="26328368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041385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Wave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hidden">
          <a:xfrm>
            <a:off x="3175" y="6154738"/>
            <a:ext cx="91408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New NS Logo on WHITE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3463" y="6384925"/>
            <a:ext cx="1473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ctrTitle"/>
          </p:nvPr>
        </p:nvSpPr>
        <p:spPr>
          <a:xfrm>
            <a:off x="685800" y="1638300"/>
            <a:ext cx="7772400" cy="1470025"/>
          </a:xfrm>
        </p:spPr>
        <p:txBody>
          <a:bodyPr/>
          <a:lstStyle>
            <a:lvl1pPr>
              <a:defRPr/>
            </a:lvl1pPr>
          </a:lstStyle>
          <a:p>
            <a:pPr lvl="0"/>
            <a:r>
              <a:rPr lang="en-US" altLang="en-US" noProof="0"/>
              <a:t>Click to edit Master title style</a:t>
            </a:r>
          </a:p>
        </p:txBody>
      </p:sp>
      <p:sp>
        <p:nvSpPr>
          <p:cNvPr id="24579" name="Rectangle 3"/>
          <p:cNvSpPr>
            <a:spLocks noGrp="1" noChangeArrowheads="1"/>
          </p:cNvSpPr>
          <p:nvPr>
            <p:ph type="subTitle" idx="1"/>
          </p:nvPr>
        </p:nvSpPr>
        <p:spPr>
          <a:xfrm>
            <a:off x="1371600" y="3394075"/>
            <a:ext cx="6400800" cy="1752600"/>
          </a:xfrm>
        </p:spPr>
        <p:txBody>
          <a:bodyPr/>
          <a:lstStyle>
            <a:lvl1pPr marL="0" indent="0" algn="ctr">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2078663829"/>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10F1213E-4BDD-482F-8E98-A1BE0CD7F113}" type="slidenum">
              <a:rPr lang="en-US" smtClean="0"/>
              <a:t>‹#›</a:t>
            </a:fld>
            <a:endParaRPr lang="en-US"/>
          </a:p>
        </p:txBody>
      </p:sp>
    </p:spTree>
    <p:extLst>
      <p:ext uri="{BB962C8B-B14F-4D97-AF65-F5344CB8AC3E}">
        <p14:creationId xmlns:p14="http://schemas.microsoft.com/office/powerpoint/2010/main" val="102495431"/>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10F1213E-4BDD-482F-8E98-A1BE0CD7F113}" type="slidenum">
              <a:rPr lang="en-US" smtClean="0"/>
              <a:t>‹#›</a:t>
            </a:fld>
            <a:endParaRPr lang="en-US"/>
          </a:p>
        </p:txBody>
      </p:sp>
    </p:spTree>
    <p:extLst>
      <p:ext uri="{BB962C8B-B14F-4D97-AF65-F5344CB8AC3E}">
        <p14:creationId xmlns:p14="http://schemas.microsoft.com/office/powerpoint/2010/main" val="4098648820"/>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0812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0812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10F1213E-4BDD-482F-8E98-A1BE0CD7F113}" type="slidenum">
              <a:rPr lang="en-US" smtClean="0"/>
              <a:t>‹#›</a:t>
            </a:fld>
            <a:endParaRPr lang="en-US"/>
          </a:p>
        </p:txBody>
      </p:sp>
    </p:spTree>
    <p:extLst>
      <p:ext uri="{BB962C8B-B14F-4D97-AF65-F5344CB8AC3E}">
        <p14:creationId xmlns:p14="http://schemas.microsoft.com/office/powerpoint/2010/main" val="174575406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10F1213E-4BDD-482F-8E98-A1BE0CD7F113}" type="slidenum">
              <a:rPr lang="en-US" smtClean="0"/>
              <a:t>‹#›</a:t>
            </a:fld>
            <a:endParaRPr lang="en-US"/>
          </a:p>
        </p:txBody>
      </p:sp>
    </p:spTree>
    <p:extLst>
      <p:ext uri="{BB962C8B-B14F-4D97-AF65-F5344CB8AC3E}">
        <p14:creationId xmlns:p14="http://schemas.microsoft.com/office/powerpoint/2010/main" val="1478763005"/>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10F1213E-4BDD-482F-8E98-A1BE0CD7F113}" type="slidenum">
              <a:rPr lang="en-US" smtClean="0"/>
              <a:t>‹#›</a:t>
            </a:fld>
            <a:endParaRPr lang="en-US"/>
          </a:p>
        </p:txBody>
      </p:sp>
    </p:spTree>
    <p:extLst>
      <p:ext uri="{BB962C8B-B14F-4D97-AF65-F5344CB8AC3E}">
        <p14:creationId xmlns:p14="http://schemas.microsoft.com/office/powerpoint/2010/main" val="610138227"/>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10F1213E-4BDD-482F-8E98-A1BE0CD7F113}" type="slidenum">
              <a:rPr lang="en-US" smtClean="0"/>
              <a:t>‹#›</a:t>
            </a:fld>
            <a:endParaRPr lang="en-US"/>
          </a:p>
        </p:txBody>
      </p:sp>
    </p:spTree>
    <p:extLst>
      <p:ext uri="{BB962C8B-B14F-4D97-AF65-F5344CB8AC3E}">
        <p14:creationId xmlns:p14="http://schemas.microsoft.com/office/powerpoint/2010/main" val="3945134350"/>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10F1213E-4BDD-482F-8E98-A1BE0CD7F113}" type="slidenum">
              <a:rPr lang="en-US" smtClean="0"/>
              <a:t>‹#›</a:t>
            </a:fld>
            <a:endParaRPr lang="en-US"/>
          </a:p>
        </p:txBody>
      </p:sp>
    </p:spTree>
    <p:extLst>
      <p:ext uri="{BB962C8B-B14F-4D97-AF65-F5344CB8AC3E}">
        <p14:creationId xmlns:p14="http://schemas.microsoft.com/office/powerpoint/2010/main" val="2363134275"/>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10F1213E-4BDD-482F-8E98-A1BE0CD7F113}" type="slidenum">
              <a:rPr lang="en-US" smtClean="0"/>
              <a:t>‹#›</a:t>
            </a:fld>
            <a:endParaRPr lang="en-US"/>
          </a:p>
        </p:txBody>
      </p:sp>
    </p:spTree>
    <p:extLst>
      <p:ext uri="{BB962C8B-B14F-4D97-AF65-F5344CB8AC3E}">
        <p14:creationId xmlns:p14="http://schemas.microsoft.com/office/powerpoint/2010/main" val="1297481171"/>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10F1213E-4BDD-482F-8E98-A1BE0CD7F113}" type="slidenum">
              <a:rPr lang="en-US" smtClean="0"/>
              <a:t>‹#›</a:t>
            </a:fld>
            <a:endParaRPr lang="en-US"/>
          </a:p>
        </p:txBody>
      </p:sp>
    </p:spTree>
    <p:extLst>
      <p:ext uri="{BB962C8B-B14F-4D97-AF65-F5344CB8AC3E}">
        <p14:creationId xmlns:p14="http://schemas.microsoft.com/office/powerpoint/2010/main" val="4162864852"/>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52425"/>
            <a:ext cx="1943100" cy="5270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52425"/>
            <a:ext cx="5676900" cy="5270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10F1213E-4BDD-482F-8E98-A1BE0CD7F113}" type="slidenum">
              <a:rPr lang="en-US" smtClean="0"/>
              <a:t>‹#›</a:t>
            </a:fld>
            <a:endParaRPr lang="en-US"/>
          </a:p>
        </p:txBody>
      </p:sp>
    </p:spTree>
    <p:extLst>
      <p:ext uri="{BB962C8B-B14F-4D97-AF65-F5344CB8AC3E}">
        <p14:creationId xmlns:p14="http://schemas.microsoft.com/office/powerpoint/2010/main" val="3429720097"/>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52425"/>
            <a:ext cx="7772400" cy="527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0"/>
          <p:cNvSpPr>
            <a:spLocks noGrp="1" noChangeArrowheads="1"/>
          </p:cNvSpPr>
          <p:nvPr>
            <p:ph type="sldNum" sz="quarter" idx="10"/>
          </p:nvPr>
        </p:nvSpPr>
        <p:spPr>
          <a:ln/>
        </p:spPr>
        <p:txBody>
          <a:bodyPr/>
          <a:lstStyle>
            <a:lvl1pPr>
              <a:defRPr/>
            </a:lvl1pPr>
          </a:lstStyle>
          <a:p>
            <a:fld id="{10F1213E-4BDD-482F-8E98-A1BE0CD7F113}" type="slidenum">
              <a:rPr lang="en-US" smtClean="0"/>
              <a:t>‹#›</a:t>
            </a:fld>
            <a:endParaRPr lang="en-US"/>
          </a:p>
        </p:txBody>
      </p:sp>
    </p:spTree>
    <p:extLst>
      <p:ext uri="{BB962C8B-B14F-4D97-AF65-F5344CB8AC3E}">
        <p14:creationId xmlns:p14="http://schemas.microsoft.com/office/powerpoint/2010/main" val="1000416735"/>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2/4/2021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46001206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2/4/2021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4287771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2/4/2021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6745432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2/4/2021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15959289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2/4/2021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6963461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2/4/2021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5702449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2/4/2021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1371758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2/4/2021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809717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2/4/2021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13835974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2/4/2021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15520831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2/4/2021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6877482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525CAA-27AB-447F-BC51-4AB264D61992}"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1CBD5-A9E4-4B90-9C17-813EC5B7C836}" type="slidenum">
              <a:rPr lang="en-US" smtClean="0"/>
              <a:t>‹#›</a:t>
            </a:fld>
            <a:endParaRPr lang="en-US"/>
          </a:p>
        </p:txBody>
      </p:sp>
    </p:spTree>
    <p:extLst>
      <p:ext uri="{BB962C8B-B14F-4D97-AF65-F5344CB8AC3E}">
        <p14:creationId xmlns:p14="http://schemas.microsoft.com/office/powerpoint/2010/main" val="578133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25CAA-27AB-447F-BC51-4AB264D61992}"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1CBD5-A9E4-4B90-9C17-813EC5B7C836}" type="slidenum">
              <a:rPr lang="en-US" smtClean="0"/>
              <a:t>‹#›</a:t>
            </a:fld>
            <a:endParaRPr lang="en-US"/>
          </a:p>
        </p:txBody>
      </p:sp>
    </p:spTree>
    <p:extLst>
      <p:ext uri="{BB962C8B-B14F-4D97-AF65-F5344CB8AC3E}">
        <p14:creationId xmlns:p14="http://schemas.microsoft.com/office/powerpoint/2010/main" val="28135553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525CAA-27AB-447F-BC51-4AB264D61992}"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1CBD5-A9E4-4B90-9C17-813EC5B7C836}" type="slidenum">
              <a:rPr lang="en-US" smtClean="0"/>
              <a:t>‹#›</a:t>
            </a:fld>
            <a:endParaRPr lang="en-US"/>
          </a:p>
        </p:txBody>
      </p:sp>
    </p:spTree>
    <p:extLst>
      <p:ext uri="{BB962C8B-B14F-4D97-AF65-F5344CB8AC3E}">
        <p14:creationId xmlns:p14="http://schemas.microsoft.com/office/powerpoint/2010/main" val="37547366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525CAA-27AB-447F-BC51-4AB264D61992}"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1CBD5-A9E4-4B90-9C17-813EC5B7C836}" type="slidenum">
              <a:rPr lang="en-US" smtClean="0"/>
              <a:t>‹#›</a:t>
            </a:fld>
            <a:endParaRPr lang="en-US"/>
          </a:p>
        </p:txBody>
      </p:sp>
    </p:spTree>
    <p:extLst>
      <p:ext uri="{BB962C8B-B14F-4D97-AF65-F5344CB8AC3E}">
        <p14:creationId xmlns:p14="http://schemas.microsoft.com/office/powerpoint/2010/main" val="4381906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25CAA-27AB-447F-BC51-4AB264D61992}" type="datetimeFigureOut">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1CBD5-A9E4-4B90-9C17-813EC5B7C836}" type="slidenum">
              <a:rPr lang="en-US" smtClean="0"/>
              <a:t>‹#›</a:t>
            </a:fld>
            <a:endParaRPr lang="en-US"/>
          </a:p>
        </p:txBody>
      </p:sp>
    </p:spTree>
    <p:extLst>
      <p:ext uri="{BB962C8B-B14F-4D97-AF65-F5344CB8AC3E}">
        <p14:creationId xmlns:p14="http://schemas.microsoft.com/office/powerpoint/2010/main" val="19345833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525CAA-27AB-447F-BC51-4AB264D61992}" type="datetimeFigureOut">
              <a:rPr lang="en-US" smtClean="0"/>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1CBD5-A9E4-4B90-9C17-813EC5B7C836}" type="slidenum">
              <a:rPr lang="en-US" smtClean="0"/>
              <a:t>‹#›</a:t>
            </a:fld>
            <a:endParaRPr lang="en-US"/>
          </a:p>
        </p:txBody>
      </p:sp>
    </p:spTree>
    <p:extLst>
      <p:ext uri="{BB962C8B-B14F-4D97-AF65-F5344CB8AC3E}">
        <p14:creationId xmlns:p14="http://schemas.microsoft.com/office/powerpoint/2010/main" val="28313592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25CAA-27AB-447F-BC51-4AB264D61992}" type="datetimeFigureOut">
              <a:rPr lang="en-US" smtClean="0"/>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1CBD5-A9E4-4B90-9C17-813EC5B7C836}" type="slidenum">
              <a:rPr lang="en-US" smtClean="0"/>
              <a:t>‹#›</a:t>
            </a:fld>
            <a:endParaRPr lang="en-US"/>
          </a:p>
        </p:txBody>
      </p:sp>
    </p:spTree>
    <p:extLst>
      <p:ext uri="{BB962C8B-B14F-4D97-AF65-F5344CB8AC3E}">
        <p14:creationId xmlns:p14="http://schemas.microsoft.com/office/powerpoint/2010/main" val="12680767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25CAA-27AB-447F-BC51-4AB264D61992}"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1CBD5-A9E4-4B90-9C17-813EC5B7C836}" type="slidenum">
              <a:rPr lang="en-US" smtClean="0"/>
              <a:t>‹#›</a:t>
            </a:fld>
            <a:endParaRPr lang="en-US"/>
          </a:p>
        </p:txBody>
      </p:sp>
    </p:spTree>
    <p:extLst>
      <p:ext uri="{BB962C8B-B14F-4D97-AF65-F5344CB8AC3E}">
        <p14:creationId xmlns:p14="http://schemas.microsoft.com/office/powerpoint/2010/main" val="1891859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25CAA-27AB-447F-BC51-4AB264D61992}"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1CBD5-A9E4-4B90-9C17-813EC5B7C836}" type="slidenum">
              <a:rPr lang="en-US" smtClean="0"/>
              <a:t>‹#›</a:t>
            </a:fld>
            <a:endParaRPr lang="en-US"/>
          </a:p>
        </p:txBody>
      </p:sp>
    </p:spTree>
    <p:extLst>
      <p:ext uri="{BB962C8B-B14F-4D97-AF65-F5344CB8AC3E}">
        <p14:creationId xmlns:p14="http://schemas.microsoft.com/office/powerpoint/2010/main" val="23985020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25CAA-27AB-447F-BC51-4AB264D61992}"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1CBD5-A9E4-4B90-9C17-813EC5B7C836}" type="slidenum">
              <a:rPr lang="en-US" smtClean="0"/>
              <a:t>‹#›</a:t>
            </a:fld>
            <a:endParaRPr lang="en-US"/>
          </a:p>
        </p:txBody>
      </p:sp>
    </p:spTree>
    <p:extLst>
      <p:ext uri="{BB962C8B-B14F-4D97-AF65-F5344CB8AC3E}">
        <p14:creationId xmlns:p14="http://schemas.microsoft.com/office/powerpoint/2010/main" val="22972160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25CAA-27AB-447F-BC51-4AB264D61992}"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1CBD5-A9E4-4B90-9C17-813EC5B7C836}" type="slidenum">
              <a:rPr lang="en-US" smtClean="0"/>
              <a:t>‹#›</a:t>
            </a:fld>
            <a:endParaRPr lang="en-US"/>
          </a:p>
        </p:txBody>
      </p:sp>
    </p:spTree>
    <p:extLst>
      <p:ext uri="{BB962C8B-B14F-4D97-AF65-F5344CB8AC3E}">
        <p14:creationId xmlns:p14="http://schemas.microsoft.com/office/powerpoint/2010/main" val="2354434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2/4/2021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F72C4E29-A385-7A43-A51D-007888AAB390}" type="datetimeFigureOut">
              <a:rPr lang="en-US" smtClean="0">
                <a:solidFill>
                  <a:prstClr val="black"/>
                </a:solidFill>
              </a:rPr>
              <a:pPr defTabSz="457200"/>
              <a:t>2/4/2021</a:t>
            </a:fld>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DC9C8E4D-483C-B147-92DD-AB0BFC1902D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697664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F72C4E29-A385-7A43-A51D-007888AAB390}" type="datetimeFigureOut">
              <a:rPr lang="en-US" smtClean="0">
                <a:solidFill>
                  <a:prstClr val="black"/>
                </a:solidFill>
              </a:rPr>
              <a:pPr defTabSz="457200"/>
              <a:t>2/4/2021</a:t>
            </a:fld>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DC9C8E4D-483C-B147-92DD-AB0BFC1902D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1777304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F72C4E29-A385-7A43-A51D-007888AAB390}" type="datetimeFigureOut">
              <a:rPr lang="en-US" smtClean="0">
                <a:solidFill>
                  <a:prstClr val="black"/>
                </a:solidFill>
              </a:rPr>
              <a:pPr defTabSz="457200"/>
              <a:t>2/4/2021</a:t>
            </a:fld>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DC9C8E4D-483C-B147-92DD-AB0BFC1902D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8574430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F72C4E29-A385-7A43-A51D-007888AAB390}" type="datetimeFigureOut">
              <a:rPr lang="en-US" smtClean="0">
                <a:solidFill>
                  <a:prstClr val="black"/>
                </a:solidFill>
              </a:rPr>
              <a:pPr defTabSz="457200"/>
              <a:t>2/4/2021</a:t>
            </a:fld>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DC9C8E4D-483C-B147-92DD-AB0BFC1902D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1746986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457200"/>
            <a:fld id="{F72C4E29-A385-7A43-A51D-007888AAB390}" type="datetimeFigureOut">
              <a:rPr lang="en-US" smtClean="0">
                <a:solidFill>
                  <a:prstClr val="black"/>
                </a:solidFill>
              </a:rPr>
              <a:pPr defTabSz="457200"/>
              <a:t>2/4/2021</a:t>
            </a:fld>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457200"/>
            <a:fld id="{DC9C8E4D-483C-B147-92DD-AB0BFC1902D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86426609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457200"/>
            <a:fld id="{F72C4E29-A385-7A43-A51D-007888AAB390}" type="datetimeFigureOut">
              <a:rPr lang="en-US" smtClean="0">
                <a:solidFill>
                  <a:prstClr val="black"/>
                </a:solidFill>
              </a:rPr>
              <a:pPr defTabSz="457200"/>
              <a:t>2/4/2021</a:t>
            </a:fld>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457200"/>
            <a:fld id="{DC9C8E4D-483C-B147-92DD-AB0BFC1902D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3946206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457200"/>
            <a:fld id="{F72C4E29-A385-7A43-A51D-007888AAB390}" type="datetimeFigureOut">
              <a:rPr lang="en-US" smtClean="0">
                <a:solidFill>
                  <a:prstClr val="black"/>
                </a:solidFill>
              </a:rPr>
              <a:pPr defTabSz="457200"/>
              <a:t>2/4/2021</a:t>
            </a:fld>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defTabSz="457200"/>
            <a:fld id="{DC9C8E4D-483C-B147-92DD-AB0BFC1902D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775688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F72C4E29-A385-7A43-A51D-007888AAB390}" type="datetimeFigureOut">
              <a:rPr lang="en-US" smtClean="0">
                <a:solidFill>
                  <a:prstClr val="black"/>
                </a:solidFill>
              </a:rPr>
              <a:pPr defTabSz="457200"/>
              <a:t>2/4/2021</a:t>
            </a:fld>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DC9C8E4D-483C-B147-92DD-AB0BFC1902D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2823931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F72C4E29-A385-7A43-A51D-007888AAB390}" type="datetimeFigureOut">
              <a:rPr lang="en-US" smtClean="0">
                <a:solidFill>
                  <a:prstClr val="black"/>
                </a:solidFill>
              </a:rPr>
              <a:pPr defTabSz="457200"/>
              <a:t>2/4/2021</a:t>
            </a:fld>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DC9C8E4D-483C-B147-92DD-AB0BFC1902D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96684086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F72C4E29-A385-7A43-A51D-007888AAB390}" type="datetimeFigureOut">
              <a:rPr lang="en-US" smtClean="0">
                <a:solidFill>
                  <a:prstClr val="black"/>
                </a:solidFill>
              </a:rPr>
              <a:pPr defTabSz="457200"/>
              <a:t>2/4/2021</a:t>
            </a:fld>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DC9C8E4D-483C-B147-92DD-AB0BFC1902D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02970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2/4/2021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F72C4E29-A385-7A43-A51D-007888AAB390}" type="datetimeFigureOut">
              <a:rPr lang="en-US" smtClean="0">
                <a:solidFill>
                  <a:prstClr val="black"/>
                </a:solidFill>
              </a:rPr>
              <a:pPr defTabSz="457200"/>
              <a:t>2/4/2021</a:t>
            </a:fld>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DC9C8E4D-483C-B147-92DD-AB0BFC1902DC}"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02383432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defRPr>
            </a:lvl1pPr>
          </a:lstStyle>
          <a:p>
            <a:pPr defTabSz="342900" eaLnBrk="1" fontAlgn="auto" hangingPunct="1">
              <a:spcBef>
                <a:spcPts val="0"/>
              </a:spcBef>
              <a:spcAft>
                <a:spcPts val="0"/>
              </a:spcAft>
            </a:pPr>
            <a:fld id="{D3421027-4EC0-9C48-8CFB-B8A3104CB056}" type="datetime1">
              <a:rPr lang="en-US" smtClean="0">
                <a:solidFill>
                  <a:prstClr val="black">
                    <a:tint val="75000"/>
                  </a:prstClr>
                </a:solidFill>
                <a:ea typeface="+mn-ea"/>
              </a:rPr>
              <a:pPr defTabSz="342900" eaLnBrk="1" fontAlgn="auto" hangingPunct="1">
                <a:spcBef>
                  <a:spcPts val="0"/>
                </a:spcBef>
                <a:spcAft>
                  <a:spcPts val="0"/>
                </a:spcAft>
              </a:pPr>
              <a:t>2/5/2021</a:t>
            </a:fld>
            <a:endParaRPr lang="en-US">
              <a:solidFill>
                <a:prstClr val="black">
                  <a:tint val="75000"/>
                </a:prstClr>
              </a:solidFill>
              <a:ea typeface="+mn-ea"/>
            </a:endParaRPr>
          </a:p>
        </p:txBody>
      </p:sp>
      <p:sp>
        <p:nvSpPr>
          <p:cNvPr id="3" name="Footer Placeholder 2"/>
          <p:cNvSpPr>
            <a:spLocks noGrp="1"/>
          </p:cNvSpPr>
          <p:nvPr>
            <p:ph type="ftr" sz="quarter" idx="11"/>
          </p:nvPr>
        </p:nvSpPr>
        <p:spPr/>
        <p:txBody>
          <a:bodyPr/>
          <a:lstStyle>
            <a:lvl1pPr>
              <a:defRPr>
                <a:latin typeface="Arial"/>
              </a:defRPr>
            </a:lvl1pPr>
          </a:lstStyle>
          <a:p>
            <a:pPr defTabSz="342900" eaLnBrk="1" fontAlgn="auto" hangingPunct="1">
              <a:spcBef>
                <a:spcPts val="0"/>
              </a:spcBef>
              <a:spcAft>
                <a:spcPts val="0"/>
              </a:spcAft>
            </a:pPr>
            <a:endParaRPr lang="en-US">
              <a:solidFill>
                <a:prstClr val="black">
                  <a:tint val="75000"/>
                </a:prstClr>
              </a:solidFill>
              <a:ea typeface="+mn-ea"/>
            </a:endParaRPr>
          </a:p>
        </p:txBody>
      </p:sp>
      <p:sp>
        <p:nvSpPr>
          <p:cNvPr id="4" name="Slide Number Placeholder 3"/>
          <p:cNvSpPr>
            <a:spLocks noGrp="1"/>
          </p:cNvSpPr>
          <p:nvPr>
            <p:ph type="sldNum" sz="quarter" idx="12"/>
          </p:nvPr>
        </p:nvSpPr>
        <p:spPr/>
        <p:txBody>
          <a:bodyPr/>
          <a:lstStyle>
            <a:lvl1pPr>
              <a:defRPr>
                <a:latin typeface="Arial"/>
              </a:defRPr>
            </a:lvl1pPr>
          </a:lstStyle>
          <a:p>
            <a:pPr defTabSz="342900" eaLnBrk="1" fontAlgn="auto" hangingPunct="1">
              <a:spcBef>
                <a:spcPts val="0"/>
              </a:spcBef>
              <a:spcAft>
                <a:spcPts val="0"/>
              </a:spcAft>
            </a:pPr>
            <a:fld id="{106E12CD-FCB1-464E-A775-0B83FDDACE03}" type="slidenum">
              <a:rPr lang="en-US" smtClean="0">
                <a:ea typeface="+mn-ea"/>
              </a:rPr>
              <a:pPr defTabSz="342900" eaLnBrk="1" fontAlgn="auto" hangingPunct="1">
                <a:spcBef>
                  <a:spcPts val="0"/>
                </a:spcBef>
                <a:spcAft>
                  <a:spcPts val="0"/>
                </a:spcAft>
              </a:pPr>
              <a:t>‹#›</a:t>
            </a:fld>
            <a:endParaRPr lang="en-US">
              <a:ea typeface="+mn-ea"/>
            </a:endParaRPr>
          </a:p>
        </p:txBody>
      </p:sp>
    </p:spTree>
    <p:extLst>
      <p:ext uri="{BB962C8B-B14F-4D97-AF65-F5344CB8AC3E}">
        <p14:creationId xmlns:p14="http://schemas.microsoft.com/office/powerpoint/2010/main" val="34119209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Separator Pag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0" y="2056080"/>
            <a:ext cx="9144000" cy="2738880"/>
          </a:xfrm>
        </p:spPr>
        <p:txBody>
          <a:bodyPr/>
          <a:lstStyle>
            <a:lvl1pPr algn="ctr">
              <a:defRPr>
                <a:solidFill>
                  <a:schemeClr val="bg1"/>
                </a:solidFill>
                <a:latin typeface="Arial"/>
              </a:defRPr>
            </a:lvl1pPr>
          </a:lstStyle>
          <a:p>
            <a:r>
              <a:rPr lang="en-US" dirty="0"/>
              <a:t>Separator</a:t>
            </a:r>
          </a:p>
        </p:txBody>
      </p:sp>
    </p:spTree>
    <p:extLst>
      <p:ext uri="{BB962C8B-B14F-4D97-AF65-F5344CB8AC3E}">
        <p14:creationId xmlns:p14="http://schemas.microsoft.com/office/powerpoint/2010/main" val="285366191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defRPr>
            </a:lvl1pPr>
          </a:lstStyle>
          <a:p>
            <a:pPr defTabSz="342900" eaLnBrk="1" fontAlgn="auto" hangingPunct="1">
              <a:spcBef>
                <a:spcPts val="0"/>
              </a:spcBef>
              <a:spcAft>
                <a:spcPts val="0"/>
              </a:spcAft>
            </a:pPr>
            <a:fld id="{FA5DAB8B-8178-D047-869E-5A62AF236443}" type="datetime1">
              <a:rPr lang="en-US" smtClean="0">
                <a:solidFill>
                  <a:prstClr val="black">
                    <a:tint val="75000"/>
                  </a:prstClr>
                </a:solidFill>
                <a:ea typeface="+mn-ea"/>
              </a:rPr>
              <a:pPr defTabSz="342900" eaLnBrk="1" fontAlgn="auto" hangingPunct="1">
                <a:spcBef>
                  <a:spcPts val="0"/>
                </a:spcBef>
                <a:spcAft>
                  <a:spcPts val="0"/>
                </a:spcAft>
              </a:pPr>
              <a:t>2/5/2021</a:t>
            </a:fld>
            <a:endParaRPr lang="en-US" dirty="0">
              <a:solidFill>
                <a:prstClr val="black">
                  <a:tint val="75000"/>
                </a:prstClr>
              </a:solidFill>
              <a:ea typeface="+mn-ea"/>
            </a:endParaRPr>
          </a:p>
        </p:txBody>
      </p:sp>
      <p:sp>
        <p:nvSpPr>
          <p:cNvPr id="5" name="Footer Placeholder 4"/>
          <p:cNvSpPr>
            <a:spLocks noGrp="1"/>
          </p:cNvSpPr>
          <p:nvPr>
            <p:ph type="ftr" sz="quarter" idx="11"/>
          </p:nvPr>
        </p:nvSpPr>
        <p:spPr/>
        <p:txBody>
          <a:bodyPr/>
          <a:lstStyle/>
          <a:p>
            <a:pPr defTabSz="3429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lvl1pPr>
              <a:defRPr>
                <a:latin typeface="Arial"/>
              </a:defRPr>
            </a:lvl1pPr>
          </a:lstStyle>
          <a:p>
            <a:pPr defTabSz="342900" eaLnBrk="1" fontAlgn="auto" hangingPunct="1">
              <a:spcBef>
                <a:spcPts val="0"/>
              </a:spcBef>
              <a:spcAft>
                <a:spcPts val="0"/>
              </a:spcAft>
            </a:pPr>
            <a:fld id="{106E12CD-FCB1-464E-A775-0B83FDDACE03}" type="slidenum">
              <a:rPr lang="en-US" smtClean="0">
                <a:ea typeface="+mn-ea"/>
              </a:rPr>
              <a:pPr defTabSz="342900" eaLnBrk="1" fontAlgn="auto" hangingPunct="1">
                <a:spcBef>
                  <a:spcPts val="0"/>
                </a:spcBef>
                <a:spcAft>
                  <a:spcPts val="0"/>
                </a:spcAft>
              </a:pPr>
              <a:t>‹#›</a:t>
            </a:fld>
            <a:endParaRPr lang="en-US" dirty="0">
              <a:ea typeface="+mn-ea"/>
            </a:endParaRPr>
          </a:p>
        </p:txBody>
      </p:sp>
    </p:spTree>
    <p:extLst>
      <p:ext uri="{BB962C8B-B14F-4D97-AF65-F5344CB8AC3E}">
        <p14:creationId xmlns:p14="http://schemas.microsoft.com/office/powerpoint/2010/main" val="41000673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defRPr>
            </a:lvl1pPr>
          </a:lstStyle>
          <a:p>
            <a:pPr defTabSz="342900" eaLnBrk="1" fontAlgn="auto" hangingPunct="1">
              <a:spcBef>
                <a:spcPts val="0"/>
              </a:spcBef>
              <a:spcAft>
                <a:spcPts val="0"/>
              </a:spcAft>
            </a:pPr>
            <a:fld id="{B9AB8213-A564-3C44-8CA0-968996562138}" type="datetime1">
              <a:rPr lang="en-US" smtClean="0">
                <a:solidFill>
                  <a:prstClr val="black">
                    <a:tint val="75000"/>
                  </a:prstClr>
                </a:solidFill>
                <a:ea typeface="+mn-ea"/>
              </a:rPr>
              <a:pPr defTabSz="342900" eaLnBrk="1" fontAlgn="auto" hangingPunct="1">
                <a:spcBef>
                  <a:spcPts val="0"/>
                </a:spcBef>
                <a:spcAft>
                  <a:spcPts val="0"/>
                </a:spcAft>
              </a:pPr>
              <a:t>2/5/2021</a:t>
            </a:fld>
            <a:endParaRPr lang="en-US">
              <a:solidFill>
                <a:prstClr val="black">
                  <a:tint val="75000"/>
                </a:prstClr>
              </a:solidFill>
              <a:ea typeface="+mn-ea"/>
            </a:endParaRPr>
          </a:p>
        </p:txBody>
      </p:sp>
      <p:sp>
        <p:nvSpPr>
          <p:cNvPr id="5" name="Footer Placeholder 4"/>
          <p:cNvSpPr>
            <a:spLocks noGrp="1"/>
          </p:cNvSpPr>
          <p:nvPr>
            <p:ph type="ftr" sz="quarter" idx="11"/>
          </p:nvPr>
        </p:nvSpPr>
        <p:spPr/>
        <p:txBody>
          <a:bodyPr/>
          <a:lstStyle>
            <a:lvl1pPr>
              <a:defRPr>
                <a:latin typeface="Arial"/>
              </a:defRPr>
            </a:lvl1pPr>
          </a:lstStyle>
          <a:p>
            <a:pPr defTabSz="342900" eaLnBrk="1" fontAlgn="auto" hangingPunct="1">
              <a:spcBef>
                <a:spcPts val="0"/>
              </a:spcBef>
              <a:spcAft>
                <a:spcPts val="0"/>
              </a:spcAft>
            </a:pPr>
            <a:endParaRPr lang="en-US">
              <a:solidFill>
                <a:prstClr val="black">
                  <a:tint val="75000"/>
                </a:prstClr>
              </a:solidFill>
              <a:ea typeface="+mn-ea"/>
            </a:endParaRPr>
          </a:p>
        </p:txBody>
      </p:sp>
      <p:sp>
        <p:nvSpPr>
          <p:cNvPr id="6" name="Slide Number Placeholder 5"/>
          <p:cNvSpPr>
            <a:spLocks noGrp="1"/>
          </p:cNvSpPr>
          <p:nvPr>
            <p:ph type="sldNum" sz="quarter" idx="12"/>
          </p:nvPr>
        </p:nvSpPr>
        <p:spPr/>
        <p:txBody>
          <a:bodyPr/>
          <a:lstStyle>
            <a:lvl1pPr>
              <a:defRPr>
                <a:latin typeface="Arial"/>
              </a:defRPr>
            </a:lvl1pPr>
          </a:lstStyle>
          <a:p>
            <a:pPr defTabSz="342900" eaLnBrk="1" fontAlgn="auto" hangingPunct="1">
              <a:spcBef>
                <a:spcPts val="0"/>
              </a:spcBef>
              <a:spcAft>
                <a:spcPts val="0"/>
              </a:spcAft>
            </a:pPr>
            <a:fld id="{106E12CD-FCB1-464E-A775-0B83FDDACE03}" type="slidenum">
              <a:rPr lang="en-US" smtClean="0">
                <a:ea typeface="+mn-ea"/>
              </a:rPr>
              <a:pPr defTabSz="342900" eaLnBrk="1" fontAlgn="auto" hangingPunct="1">
                <a:spcBef>
                  <a:spcPts val="0"/>
                </a:spcBef>
                <a:spcAft>
                  <a:spcPts val="0"/>
                </a:spcAft>
              </a:pPr>
              <a:t>‹#›</a:t>
            </a:fld>
            <a:endParaRPr lang="en-US">
              <a:ea typeface="+mn-ea"/>
            </a:endParaRPr>
          </a:p>
        </p:txBody>
      </p:sp>
    </p:spTree>
    <p:extLst>
      <p:ext uri="{BB962C8B-B14F-4D97-AF65-F5344CB8AC3E}">
        <p14:creationId xmlns:p14="http://schemas.microsoft.com/office/powerpoint/2010/main" val="262669870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24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latin typeface="Aria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Arial"/>
              </a:defRPr>
            </a:lvl1pPr>
          </a:lstStyle>
          <a:p>
            <a:pPr defTabSz="342900" eaLnBrk="1" fontAlgn="auto" hangingPunct="1">
              <a:spcBef>
                <a:spcPts val="0"/>
              </a:spcBef>
              <a:spcAft>
                <a:spcPts val="0"/>
              </a:spcAft>
            </a:pPr>
            <a:fld id="{0A83DA12-03A5-114A-ABAE-78CD6BB6AC19}" type="datetime1">
              <a:rPr lang="en-US" smtClean="0">
                <a:solidFill>
                  <a:prstClr val="black">
                    <a:tint val="75000"/>
                  </a:prstClr>
                </a:solidFill>
                <a:ea typeface="+mn-ea"/>
              </a:rPr>
              <a:pPr defTabSz="342900" eaLnBrk="1" fontAlgn="auto" hangingPunct="1">
                <a:spcBef>
                  <a:spcPts val="0"/>
                </a:spcBef>
                <a:spcAft>
                  <a:spcPts val="0"/>
                </a:spcAft>
              </a:pPr>
              <a:t>2/5/2021</a:t>
            </a:fld>
            <a:endParaRPr lang="en-US">
              <a:solidFill>
                <a:prstClr val="black">
                  <a:tint val="75000"/>
                </a:prstClr>
              </a:solidFill>
              <a:ea typeface="+mn-ea"/>
            </a:endParaRPr>
          </a:p>
        </p:txBody>
      </p:sp>
      <p:sp>
        <p:nvSpPr>
          <p:cNvPr id="5" name="Footer Placeholder 4"/>
          <p:cNvSpPr>
            <a:spLocks noGrp="1"/>
          </p:cNvSpPr>
          <p:nvPr>
            <p:ph type="ftr" sz="quarter" idx="11"/>
          </p:nvPr>
        </p:nvSpPr>
        <p:spPr/>
        <p:txBody>
          <a:bodyPr/>
          <a:lstStyle>
            <a:lvl1pPr>
              <a:defRPr>
                <a:latin typeface="Arial"/>
              </a:defRPr>
            </a:lvl1pPr>
          </a:lstStyle>
          <a:p>
            <a:pPr defTabSz="342900" eaLnBrk="1" fontAlgn="auto" hangingPunct="1">
              <a:spcBef>
                <a:spcPts val="0"/>
              </a:spcBef>
              <a:spcAft>
                <a:spcPts val="0"/>
              </a:spcAft>
            </a:pPr>
            <a:endParaRPr lang="en-US">
              <a:solidFill>
                <a:prstClr val="black">
                  <a:tint val="75000"/>
                </a:prstClr>
              </a:solidFill>
              <a:ea typeface="+mn-ea"/>
            </a:endParaRPr>
          </a:p>
        </p:txBody>
      </p:sp>
      <p:sp>
        <p:nvSpPr>
          <p:cNvPr id="6" name="Slide Number Placeholder 5"/>
          <p:cNvSpPr>
            <a:spLocks noGrp="1"/>
          </p:cNvSpPr>
          <p:nvPr>
            <p:ph type="sldNum" sz="quarter" idx="12"/>
          </p:nvPr>
        </p:nvSpPr>
        <p:spPr/>
        <p:txBody>
          <a:bodyPr/>
          <a:lstStyle>
            <a:lvl1pPr>
              <a:defRPr>
                <a:latin typeface="Arial"/>
              </a:defRPr>
            </a:lvl1pPr>
          </a:lstStyle>
          <a:p>
            <a:pPr defTabSz="342900" eaLnBrk="1" fontAlgn="auto" hangingPunct="1">
              <a:spcBef>
                <a:spcPts val="0"/>
              </a:spcBef>
              <a:spcAft>
                <a:spcPts val="0"/>
              </a:spcAft>
            </a:pPr>
            <a:fld id="{106E12CD-FCB1-464E-A775-0B83FDDACE03}" type="slidenum">
              <a:rPr lang="en-US" smtClean="0">
                <a:ea typeface="+mn-ea"/>
              </a:rPr>
              <a:pPr defTabSz="342900" eaLnBrk="1" fontAlgn="auto" hangingPunct="1">
                <a:spcBef>
                  <a:spcPts val="0"/>
                </a:spcBef>
                <a:spcAft>
                  <a:spcPts val="0"/>
                </a:spcAft>
              </a:pPr>
              <a:t>‹#›</a:t>
            </a:fld>
            <a:endParaRPr lang="en-US">
              <a:ea typeface="+mn-ea"/>
            </a:endParaRPr>
          </a:p>
        </p:txBody>
      </p:sp>
    </p:spTree>
    <p:extLst>
      <p:ext uri="{BB962C8B-B14F-4D97-AF65-F5344CB8AC3E}">
        <p14:creationId xmlns:p14="http://schemas.microsoft.com/office/powerpoint/2010/main" val="40375255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atin typeface="Arial"/>
              </a:defRPr>
            </a:lvl1pPr>
            <a:lvl2pPr>
              <a:defRPr sz="1800">
                <a:latin typeface="Arial"/>
              </a:defRPr>
            </a:lvl2pPr>
            <a:lvl3pPr>
              <a:defRPr sz="1500">
                <a:latin typeface="Arial"/>
              </a:defRPr>
            </a:lvl3pPr>
            <a:lvl4pPr>
              <a:defRPr sz="1350">
                <a:latin typeface="Arial"/>
              </a:defRPr>
            </a:lvl4pPr>
            <a:lvl5pPr>
              <a:defRPr sz="1350">
                <a:latin typeface="Aria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atin typeface="Arial"/>
              </a:defRPr>
            </a:lvl1pPr>
            <a:lvl2pPr>
              <a:defRPr sz="1800">
                <a:latin typeface="Arial"/>
              </a:defRPr>
            </a:lvl2pPr>
            <a:lvl3pPr>
              <a:defRPr sz="1500">
                <a:latin typeface="Arial"/>
              </a:defRPr>
            </a:lvl3pPr>
            <a:lvl4pPr>
              <a:defRPr sz="1350">
                <a:latin typeface="Arial"/>
              </a:defRPr>
            </a:lvl4pPr>
            <a:lvl5pPr>
              <a:defRPr sz="1350">
                <a:latin typeface="Aria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a:defRPr>
            </a:lvl1pPr>
          </a:lstStyle>
          <a:p>
            <a:pPr defTabSz="342900" eaLnBrk="1" fontAlgn="auto" hangingPunct="1">
              <a:spcBef>
                <a:spcPts val="0"/>
              </a:spcBef>
              <a:spcAft>
                <a:spcPts val="0"/>
              </a:spcAft>
            </a:pPr>
            <a:fld id="{1FFF386F-14E4-954A-9EC2-E277FFD66D49}" type="datetime1">
              <a:rPr lang="en-US" smtClean="0">
                <a:solidFill>
                  <a:prstClr val="black">
                    <a:tint val="75000"/>
                  </a:prstClr>
                </a:solidFill>
                <a:ea typeface="+mn-ea"/>
              </a:rPr>
              <a:pPr defTabSz="342900" eaLnBrk="1" fontAlgn="auto" hangingPunct="1">
                <a:spcBef>
                  <a:spcPts val="0"/>
                </a:spcBef>
                <a:spcAft>
                  <a:spcPts val="0"/>
                </a:spcAft>
              </a:pPr>
              <a:t>2/5/2021</a:t>
            </a:fld>
            <a:endParaRPr lang="en-US">
              <a:solidFill>
                <a:prstClr val="black">
                  <a:tint val="75000"/>
                </a:prstClr>
              </a:solidFill>
              <a:ea typeface="+mn-ea"/>
            </a:endParaRPr>
          </a:p>
        </p:txBody>
      </p:sp>
      <p:sp>
        <p:nvSpPr>
          <p:cNvPr id="6" name="Footer Placeholder 5"/>
          <p:cNvSpPr>
            <a:spLocks noGrp="1"/>
          </p:cNvSpPr>
          <p:nvPr>
            <p:ph type="ftr" sz="quarter" idx="11"/>
          </p:nvPr>
        </p:nvSpPr>
        <p:spPr/>
        <p:txBody>
          <a:bodyPr/>
          <a:lstStyle>
            <a:lvl1pPr>
              <a:defRPr>
                <a:latin typeface="Arial"/>
              </a:defRPr>
            </a:lvl1pPr>
          </a:lstStyle>
          <a:p>
            <a:pPr defTabSz="342900" eaLnBrk="1" fontAlgn="auto" hangingPunct="1">
              <a:spcBef>
                <a:spcPts val="0"/>
              </a:spcBef>
              <a:spcAft>
                <a:spcPts val="0"/>
              </a:spcAft>
            </a:pPr>
            <a:endParaRPr lang="en-US">
              <a:solidFill>
                <a:prstClr val="black">
                  <a:tint val="75000"/>
                </a:prstClr>
              </a:solidFill>
              <a:ea typeface="+mn-ea"/>
            </a:endParaRPr>
          </a:p>
        </p:txBody>
      </p:sp>
      <p:sp>
        <p:nvSpPr>
          <p:cNvPr id="7" name="Slide Number Placeholder 6"/>
          <p:cNvSpPr>
            <a:spLocks noGrp="1"/>
          </p:cNvSpPr>
          <p:nvPr>
            <p:ph type="sldNum" sz="quarter" idx="12"/>
          </p:nvPr>
        </p:nvSpPr>
        <p:spPr/>
        <p:txBody>
          <a:bodyPr/>
          <a:lstStyle>
            <a:lvl1pPr>
              <a:defRPr>
                <a:latin typeface="Arial"/>
              </a:defRPr>
            </a:lvl1pPr>
          </a:lstStyle>
          <a:p>
            <a:pPr defTabSz="342900" eaLnBrk="1" fontAlgn="auto" hangingPunct="1">
              <a:spcBef>
                <a:spcPts val="0"/>
              </a:spcBef>
              <a:spcAft>
                <a:spcPts val="0"/>
              </a:spcAft>
            </a:pPr>
            <a:fld id="{106E12CD-FCB1-464E-A775-0B83FDDACE03}" type="slidenum">
              <a:rPr lang="en-US" smtClean="0">
                <a:ea typeface="+mn-ea"/>
              </a:rPr>
              <a:pPr defTabSz="342900" eaLnBrk="1" fontAlgn="auto" hangingPunct="1">
                <a:spcBef>
                  <a:spcPts val="0"/>
                </a:spcBef>
                <a:spcAft>
                  <a:spcPts val="0"/>
                </a:spcAft>
              </a:pPr>
              <a:t>‹#›</a:t>
            </a:fld>
            <a:endParaRPr lang="en-US">
              <a:ea typeface="+mn-ea"/>
            </a:endParaRPr>
          </a:p>
        </p:txBody>
      </p:sp>
    </p:spTree>
    <p:extLst>
      <p:ext uri="{BB962C8B-B14F-4D97-AF65-F5344CB8AC3E}">
        <p14:creationId xmlns:p14="http://schemas.microsoft.com/office/powerpoint/2010/main" val="25054177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500" b="1">
                <a:latin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atin typeface="Arial"/>
              </a:defRPr>
            </a:lvl1pPr>
            <a:lvl2pPr>
              <a:defRPr sz="1500">
                <a:latin typeface="Arial"/>
              </a:defRPr>
            </a:lvl2pPr>
            <a:lvl3pPr>
              <a:defRPr sz="1350">
                <a:latin typeface="Arial"/>
              </a:defRPr>
            </a:lvl3pPr>
            <a:lvl4pPr>
              <a:defRPr sz="1200">
                <a:latin typeface="Arial"/>
              </a:defRPr>
            </a:lvl4pPr>
            <a:lvl5pPr>
              <a:defRPr sz="1200">
                <a:latin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1500" b="1">
                <a:latin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atin typeface="Arial"/>
              </a:defRPr>
            </a:lvl1pPr>
            <a:lvl2pPr>
              <a:defRPr sz="1500">
                <a:latin typeface="Arial"/>
              </a:defRPr>
            </a:lvl2pPr>
            <a:lvl3pPr>
              <a:defRPr sz="1350">
                <a:latin typeface="Arial"/>
              </a:defRPr>
            </a:lvl3pPr>
            <a:lvl4pPr>
              <a:defRPr sz="1200">
                <a:latin typeface="Arial"/>
              </a:defRPr>
            </a:lvl4pPr>
            <a:lvl5pPr>
              <a:defRPr sz="1200">
                <a:latin typeface="Aria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defRPr>
            </a:lvl1pPr>
          </a:lstStyle>
          <a:p>
            <a:pPr defTabSz="342900" eaLnBrk="1" fontAlgn="auto" hangingPunct="1">
              <a:spcBef>
                <a:spcPts val="0"/>
              </a:spcBef>
              <a:spcAft>
                <a:spcPts val="0"/>
              </a:spcAft>
            </a:pPr>
            <a:fld id="{D8FFCF06-3344-8345-BEA6-DDAEFCC6ECCE}" type="datetime1">
              <a:rPr lang="en-US" smtClean="0">
                <a:solidFill>
                  <a:prstClr val="black">
                    <a:tint val="75000"/>
                  </a:prstClr>
                </a:solidFill>
                <a:ea typeface="+mn-ea"/>
              </a:rPr>
              <a:pPr defTabSz="342900" eaLnBrk="1" fontAlgn="auto" hangingPunct="1">
                <a:spcBef>
                  <a:spcPts val="0"/>
                </a:spcBef>
                <a:spcAft>
                  <a:spcPts val="0"/>
                </a:spcAft>
              </a:pPr>
              <a:t>2/5/2021</a:t>
            </a:fld>
            <a:endParaRPr lang="en-US">
              <a:solidFill>
                <a:prstClr val="black">
                  <a:tint val="75000"/>
                </a:prstClr>
              </a:solidFill>
              <a:ea typeface="+mn-ea"/>
            </a:endParaRPr>
          </a:p>
        </p:txBody>
      </p:sp>
      <p:sp>
        <p:nvSpPr>
          <p:cNvPr id="8" name="Footer Placeholder 7"/>
          <p:cNvSpPr>
            <a:spLocks noGrp="1"/>
          </p:cNvSpPr>
          <p:nvPr>
            <p:ph type="ftr" sz="quarter" idx="11"/>
          </p:nvPr>
        </p:nvSpPr>
        <p:spPr/>
        <p:txBody>
          <a:bodyPr/>
          <a:lstStyle>
            <a:lvl1pPr>
              <a:defRPr>
                <a:latin typeface="Arial"/>
              </a:defRPr>
            </a:lvl1pPr>
          </a:lstStyle>
          <a:p>
            <a:pPr defTabSz="342900" eaLnBrk="1" fontAlgn="auto" hangingPunct="1">
              <a:spcBef>
                <a:spcPts val="0"/>
              </a:spcBef>
              <a:spcAft>
                <a:spcPts val="0"/>
              </a:spcAft>
            </a:pPr>
            <a:endParaRPr lang="en-US">
              <a:solidFill>
                <a:prstClr val="black">
                  <a:tint val="75000"/>
                </a:prstClr>
              </a:solidFill>
              <a:ea typeface="+mn-ea"/>
            </a:endParaRPr>
          </a:p>
        </p:txBody>
      </p:sp>
      <p:sp>
        <p:nvSpPr>
          <p:cNvPr id="9" name="Slide Number Placeholder 8"/>
          <p:cNvSpPr>
            <a:spLocks noGrp="1"/>
          </p:cNvSpPr>
          <p:nvPr>
            <p:ph type="sldNum" sz="quarter" idx="12"/>
          </p:nvPr>
        </p:nvSpPr>
        <p:spPr/>
        <p:txBody>
          <a:bodyPr/>
          <a:lstStyle>
            <a:lvl1pPr>
              <a:defRPr>
                <a:latin typeface="Arial"/>
              </a:defRPr>
            </a:lvl1pPr>
          </a:lstStyle>
          <a:p>
            <a:pPr defTabSz="342900" eaLnBrk="1" fontAlgn="auto" hangingPunct="1">
              <a:spcBef>
                <a:spcPts val="0"/>
              </a:spcBef>
              <a:spcAft>
                <a:spcPts val="0"/>
              </a:spcAft>
            </a:pPr>
            <a:fld id="{106E12CD-FCB1-464E-A775-0B83FDDACE03}" type="slidenum">
              <a:rPr lang="en-US" smtClean="0">
                <a:ea typeface="+mn-ea"/>
              </a:rPr>
              <a:pPr defTabSz="342900" eaLnBrk="1" fontAlgn="auto" hangingPunct="1">
                <a:spcBef>
                  <a:spcPts val="0"/>
                </a:spcBef>
                <a:spcAft>
                  <a:spcPts val="0"/>
                </a:spcAft>
              </a:pPr>
              <a:t>‹#›</a:t>
            </a:fld>
            <a:endParaRPr lang="en-US">
              <a:ea typeface="+mn-ea"/>
            </a:endParaRPr>
          </a:p>
        </p:txBody>
      </p:sp>
    </p:spTree>
    <p:extLst>
      <p:ext uri="{BB962C8B-B14F-4D97-AF65-F5344CB8AC3E}">
        <p14:creationId xmlns:p14="http://schemas.microsoft.com/office/powerpoint/2010/main" val="18141673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defRPr>
            </a:lvl1pPr>
          </a:lstStyle>
          <a:p>
            <a:pPr defTabSz="342900" eaLnBrk="1" fontAlgn="auto" hangingPunct="1">
              <a:spcBef>
                <a:spcPts val="0"/>
              </a:spcBef>
              <a:spcAft>
                <a:spcPts val="0"/>
              </a:spcAft>
            </a:pPr>
            <a:fld id="{84C6D879-35D4-554E-9D6D-93E8130AA922}" type="datetime1">
              <a:rPr lang="en-US" smtClean="0">
                <a:solidFill>
                  <a:prstClr val="black">
                    <a:tint val="75000"/>
                  </a:prstClr>
                </a:solidFill>
                <a:ea typeface="+mn-ea"/>
              </a:rPr>
              <a:pPr defTabSz="342900" eaLnBrk="1" fontAlgn="auto" hangingPunct="1">
                <a:spcBef>
                  <a:spcPts val="0"/>
                </a:spcBef>
                <a:spcAft>
                  <a:spcPts val="0"/>
                </a:spcAft>
              </a:pPr>
              <a:t>2/5/2021</a:t>
            </a:fld>
            <a:endParaRPr lang="en-US">
              <a:solidFill>
                <a:prstClr val="black">
                  <a:tint val="75000"/>
                </a:prstClr>
              </a:solidFill>
              <a:ea typeface="+mn-ea"/>
            </a:endParaRPr>
          </a:p>
        </p:txBody>
      </p:sp>
      <p:sp>
        <p:nvSpPr>
          <p:cNvPr id="4" name="Footer Placeholder 3"/>
          <p:cNvSpPr>
            <a:spLocks noGrp="1"/>
          </p:cNvSpPr>
          <p:nvPr>
            <p:ph type="ftr" sz="quarter" idx="11"/>
          </p:nvPr>
        </p:nvSpPr>
        <p:spPr/>
        <p:txBody>
          <a:bodyPr/>
          <a:lstStyle>
            <a:lvl1pPr>
              <a:defRPr>
                <a:latin typeface="Arial"/>
              </a:defRPr>
            </a:lvl1pPr>
          </a:lstStyle>
          <a:p>
            <a:pPr defTabSz="342900" eaLnBrk="1" fontAlgn="auto" hangingPunct="1">
              <a:spcBef>
                <a:spcPts val="0"/>
              </a:spcBef>
              <a:spcAft>
                <a:spcPts val="0"/>
              </a:spcAft>
            </a:pPr>
            <a:endParaRPr lang="en-US">
              <a:solidFill>
                <a:prstClr val="black">
                  <a:tint val="75000"/>
                </a:prstClr>
              </a:solidFill>
              <a:ea typeface="+mn-ea"/>
            </a:endParaRPr>
          </a:p>
        </p:txBody>
      </p:sp>
      <p:sp>
        <p:nvSpPr>
          <p:cNvPr id="5" name="Slide Number Placeholder 4"/>
          <p:cNvSpPr>
            <a:spLocks noGrp="1"/>
          </p:cNvSpPr>
          <p:nvPr>
            <p:ph type="sldNum" sz="quarter" idx="12"/>
          </p:nvPr>
        </p:nvSpPr>
        <p:spPr/>
        <p:txBody>
          <a:bodyPr/>
          <a:lstStyle>
            <a:lvl1pPr>
              <a:defRPr>
                <a:latin typeface="Arial"/>
              </a:defRPr>
            </a:lvl1pPr>
          </a:lstStyle>
          <a:p>
            <a:pPr defTabSz="342900" eaLnBrk="1" fontAlgn="auto" hangingPunct="1">
              <a:spcBef>
                <a:spcPts val="0"/>
              </a:spcBef>
              <a:spcAft>
                <a:spcPts val="0"/>
              </a:spcAft>
            </a:pPr>
            <a:fld id="{106E12CD-FCB1-464E-A775-0B83FDDACE03}" type="slidenum">
              <a:rPr lang="en-US" smtClean="0">
                <a:ea typeface="+mn-ea"/>
              </a:rPr>
              <a:pPr defTabSz="342900" eaLnBrk="1" fontAlgn="auto" hangingPunct="1">
                <a:spcBef>
                  <a:spcPts val="0"/>
                </a:spcBef>
                <a:spcAft>
                  <a:spcPts val="0"/>
                </a:spcAft>
              </a:pPr>
              <a:t>‹#›</a:t>
            </a:fld>
            <a:endParaRPr lang="en-US">
              <a:ea typeface="+mn-ea"/>
            </a:endParaRPr>
          </a:p>
        </p:txBody>
      </p:sp>
    </p:spTree>
    <p:extLst>
      <p:ext uri="{BB962C8B-B14F-4D97-AF65-F5344CB8AC3E}">
        <p14:creationId xmlns:p14="http://schemas.microsoft.com/office/powerpoint/2010/main" val="36563205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atin typeface="Arial"/>
              </a:defRPr>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atin typeface="Arial"/>
              </a:defRPr>
            </a:lvl1pPr>
            <a:lvl2pPr>
              <a:defRPr sz="2100">
                <a:latin typeface="Arial"/>
              </a:defRPr>
            </a:lvl2pPr>
            <a:lvl3pPr>
              <a:defRPr sz="1800">
                <a:latin typeface="Arial"/>
              </a:defRPr>
            </a:lvl3pPr>
            <a:lvl4pPr>
              <a:defRPr sz="1500">
                <a:latin typeface="Arial"/>
              </a:defRPr>
            </a:lvl4pPr>
            <a:lvl5pPr>
              <a:defRPr sz="1500">
                <a:latin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pPr defTabSz="342900" eaLnBrk="1" fontAlgn="auto" hangingPunct="1">
              <a:spcBef>
                <a:spcPts val="0"/>
              </a:spcBef>
              <a:spcAft>
                <a:spcPts val="0"/>
              </a:spcAft>
            </a:pPr>
            <a:fld id="{AB182AE3-760A-8E44-AB65-03A533386DFC}" type="datetime1">
              <a:rPr lang="en-US" smtClean="0">
                <a:solidFill>
                  <a:prstClr val="black">
                    <a:tint val="75000"/>
                  </a:prstClr>
                </a:solidFill>
                <a:ea typeface="+mn-ea"/>
              </a:rPr>
              <a:pPr defTabSz="342900" eaLnBrk="1" fontAlgn="auto" hangingPunct="1">
                <a:spcBef>
                  <a:spcPts val="0"/>
                </a:spcBef>
                <a:spcAft>
                  <a:spcPts val="0"/>
                </a:spcAft>
              </a:pPr>
              <a:t>2/5/2021</a:t>
            </a:fld>
            <a:endParaRPr lang="en-US">
              <a:solidFill>
                <a:prstClr val="black">
                  <a:tint val="75000"/>
                </a:prstClr>
              </a:solidFill>
              <a:ea typeface="+mn-ea"/>
            </a:endParaRPr>
          </a:p>
        </p:txBody>
      </p:sp>
      <p:sp>
        <p:nvSpPr>
          <p:cNvPr id="6" name="Footer Placeholder 5"/>
          <p:cNvSpPr>
            <a:spLocks noGrp="1"/>
          </p:cNvSpPr>
          <p:nvPr>
            <p:ph type="ftr" sz="quarter" idx="11"/>
          </p:nvPr>
        </p:nvSpPr>
        <p:spPr/>
        <p:txBody>
          <a:bodyPr/>
          <a:lstStyle>
            <a:lvl1pPr>
              <a:defRPr>
                <a:latin typeface="Arial"/>
              </a:defRPr>
            </a:lvl1pPr>
          </a:lstStyle>
          <a:p>
            <a:pPr defTabSz="342900" eaLnBrk="1" fontAlgn="auto" hangingPunct="1">
              <a:spcBef>
                <a:spcPts val="0"/>
              </a:spcBef>
              <a:spcAft>
                <a:spcPts val="0"/>
              </a:spcAft>
            </a:pPr>
            <a:endParaRPr lang="en-US">
              <a:solidFill>
                <a:prstClr val="black">
                  <a:tint val="75000"/>
                </a:prstClr>
              </a:solidFill>
              <a:ea typeface="+mn-ea"/>
            </a:endParaRPr>
          </a:p>
        </p:txBody>
      </p:sp>
      <p:sp>
        <p:nvSpPr>
          <p:cNvPr id="7" name="Slide Number Placeholder 6"/>
          <p:cNvSpPr>
            <a:spLocks noGrp="1"/>
          </p:cNvSpPr>
          <p:nvPr>
            <p:ph type="sldNum" sz="quarter" idx="12"/>
          </p:nvPr>
        </p:nvSpPr>
        <p:spPr/>
        <p:txBody>
          <a:bodyPr/>
          <a:lstStyle>
            <a:lvl1pPr>
              <a:defRPr>
                <a:latin typeface="Arial"/>
              </a:defRPr>
            </a:lvl1pPr>
          </a:lstStyle>
          <a:p>
            <a:pPr defTabSz="342900" eaLnBrk="1" fontAlgn="auto" hangingPunct="1">
              <a:spcBef>
                <a:spcPts val="0"/>
              </a:spcBef>
              <a:spcAft>
                <a:spcPts val="0"/>
              </a:spcAft>
            </a:pPr>
            <a:fld id="{106E12CD-FCB1-464E-A775-0B83FDDACE03}" type="slidenum">
              <a:rPr lang="en-US" smtClean="0">
                <a:ea typeface="+mn-ea"/>
              </a:rPr>
              <a:pPr defTabSz="342900" eaLnBrk="1" fontAlgn="auto" hangingPunct="1">
                <a:spcBef>
                  <a:spcPts val="0"/>
                </a:spcBef>
                <a:spcAft>
                  <a:spcPts val="0"/>
                </a:spcAft>
              </a:pPr>
              <a:t>‹#›</a:t>
            </a:fld>
            <a:endParaRPr lang="en-US">
              <a:ea typeface="+mn-ea"/>
            </a:endParaRPr>
          </a:p>
        </p:txBody>
      </p:sp>
    </p:spTree>
    <p:extLst>
      <p:ext uri="{BB962C8B-B14F-4D97-AF65-F5344CB8AC3E}">
        <p14:creationId xmlns:p14="http://schemas.microsoft.com/office/powerpoint/2010/main" val="2736541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2/4/2021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atin typeface="Aria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atin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defRPr>
            </a:lvl1pPr>
          </a:lstStyle>
          <a:p>
            <a:pPr defTabSz="342900" eaLnBrk="1" fontAlgn="auto" hangingPunct="1">
              <a:spcBef>
                <a:spcPts val="0"/>
              </a:spcBef>
              <a:spcAft>
                <a:spcPts val="0"/>
              </a:spcAft>
            </a:pPr>
            <a:fld id="{B362BA78-8688-C546-A03A-2A39F84C0B58}" type="datetime1">
              <a:rPr lang="en-US" smtClean="0">
                <a:solidFill>
                  <a:prstClr val="black">
                    <a:tint val="75000"/>
                  </a:prstClr>
                </a:solidFill>
                <a:ea typeface="+mn-ea"/>
              </a:rPr>
              <a:pPr defTabSz="342900" eaLnBrk="1" fontAlgn="auto" hangingPunct="1">
                <a:spcBef>
                  <a:spcPts val="0"/>
                </a:spcBef>
                <a:spcAft>
                  <a:spcPts val="0"/>
                </a:spcAft>
              </a:pPr>
              <a:t>2/5/2021</a:t>
            </a:fld>
            <a:endParaRPr lang="en-US">
              <a:solidFill>
                <a:prstClr val="black">
                  <a:tint val="75000"/>
                </a:prstClr>
              </a:solidFill>
              <a:ea typeface="+mn-ea"/>
            </a:endParaRPr>
          </a:p>
        </p:txBody>
      </p:sp>
      <p:sp>
        <p:nvSpPr>
          <p:cNvPr id="6" name="Footer Placeholder 5"/>
          <p:cNvSpPr>
            <a:spLocks noGrp="1"/>
          </p:cNvSpPr>
          <p:nvPr>
            <p:ph type="ftr" sz="quarter" idx="11"/>
          </p:nvPr>
        </p:nvSpPr>
        <p:spPr/>
        <p:txBody>
          <a:bodyPr/>
          <a:lstStyle>
            <a:lvl1pPr>
              <a:defRPr>
                <a:latin typeface="Arial"/>
              </a:defRPr>
            </a:lvl1pPr>
          </a:lstStyle>
          <a:p>
            <a:pPr defTabSz="342900" eaLnBrk="1" fontAlgn="auto" hangingPunct="1">
              <a:spcBef>
                <a:spcPts val="0"/>
              </a:spcBef>
              <a:spcAft>
                <a:spcPts val="0"/>
              </a:spcAft>
            </a:pPr>
            <a:endParaRPr lang="en-US">
              <a:solidFill>
                <a:prstClr val="black">
                  <a:tint val="75000"/>
                </a:prstClr>
              </a:solidFill>
              <a:ea typeface="+mn-ea"/>
            </a:endParaRPr>
          </a:p>
        </p:txBody>
      </p:sp>
      <p:sp>
        <p:nvSpPr>
          <p:cNvPr id="7" name="Slide Number Placeholder 6"/>
          <p:cNvSpPr>
            <a:spLocks noGrp="1"/>
          </p:cNvSpPr>
          <p:nvPr>
            <p:ph type="sldNum" sz="quarter" idx="12"/>
          </p:nvPr>
        </p:nvSpPr>
        <p:spPr/>
        <p:txBody>
          <a:bodyPr/>
          <a:lstStyle>
            <a:lvl1pPr>
              <a:defRPr>
                <a:latin typeface="Arial"/>
              </a:defRPr>
            </a:lvl1pPr>
          </a:lstStyle>
          <a:p>
            <a:pPr defTabSz="342900" eaLnBrk="1" fontAlgn="auto" hangingPunct="1">
              <a:spcBef>
                <a:spcPts val="0"/>
              </a:spcBef>
              <a:spcAft>
                <a:spcPts val="0"/>
              </a:spcAft>
            </a:pPr>
            <a:fld id="{106E12CD-FCB1-464E-A775-0B83FDDACE03}" type="slidenum">
              <a:rPr lang="en-US" smtClean="0">
                <a:ea typeface="+mn-ea"/>
              </a:rPr>
              <a:pPr defTabSz="342900" eaLnBrk="1" fontAlgn="auto" hangingPunct="1">
                <a:spcBef>
                  <a:spcPts val="0"/>
                </a:spcBef>
                <a:spcAft>
                  <a:spcPts val="0"/>
                </a:spcAft>
              </a:pPr>
              <a:t>‹#›</a:t>
            </a:fld>
            <a:endParaRPr lang="en-US">
              <a:ea typeface="+mn-ea"/>
            </a:endParaRPr>
          </a:p>
        </p:txBody>
      </p:sp>
    </p:spTree>
    <p:extLst>
      <p:ext uri="{BB962C8B-B14F-4D97-AF65-F5344CB8AC3E}">
        <p14:creationId xmlns:p14="http://schemas.microsoft.com/office/powerpoint/2010/main" val="37287802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defRPr>
            </a:lvl1pPr>
          </a:lstStyle>
          <a:p>
            <a:pPr defTabSz="342900" eaLnBrk="1" fontAlgn="auto" hangingPunct="1">
              <a:spcBef>
                <a:spcPts val="0"/>
              </a:spcBef>
              <a:spcAft>
                <a:spcPts val="0"/>
              </a:spcAft>
            </a:pPr>
            <a:fld id="{EF5B9135-15EF-DE46-84CC-16626B0FAF7F}" type="datetime1">
              <a:rPr lang="en-US" smtClean="0">
                <a:solidFill>
                  <a:prstClr val="black">
                    <a:tint val="75000"/>
                  </a:prstClr>
                </a:solidFill>
                <a:ea typeface="+mn-ea"/>
              </a:rPr>
              <a:pPr defTabSz="342900" eaLnBrk="1" fontAlgn="auto" hangingPunct="1">
                <a:spcBef>
                  <a:spcPts val="0"/>
                </a:spcBef>
                <a:spcAft>
                  <a:spcPts val="0"/>
                </a:spcAft>
              </a:pPr>
              <a:t>2/5/2021</a:t>
            </a:fld>
            <a:endParaRPr lang="en-US">
              <a:solidFill>
                <a:prstClr val="black">
                  <a:tint val="75000"/>
                </a:prstClr>
              </a:solidFill>
              <a:ea typeface="+mn-ea"/>
            </a:endParaRPr>
          </a:p>
        </p:txBody>
      </p:sp>
      <p:sp>
        <p:nvSpPr>
          <p:cNvPr id="6" name="Slide Number Placeholder 5"/>
          <p:cNvSpPr>
            <a:spLocks noGrp="1"/>
          </p:cNvSpPr>
          <p:nvPr>
            <p:ph type="sldNum" sz="quarter" idx="12"/>
          </p:nvPr>
        </p:nvSpPr>
        <p:spPr/>
        <p:txBody>
          <a:bodyPr/>
          <a:lstStyle>
            <a:lvl1pPr>
              <a:defRPr>
                <a:latin typeface="Arial"/>
              </a:defRPr>
            </a:lvl1pPr>
          </a:lstStyle>
          <a:p>
            <a:pPr defTabSz="342900" eaLnBrk="1" fontAlgn="auto" hangingPunct="1">
              <a:spcBef>
                <a:spcPts val="0"/>
              </a:spcBef>
              <a:spcAft>
                <a:spcPts val="0"/>
              </a:spcAft>
            </a:pPr>
            <a:fld id="{106E12CD-FCB1-464E-A775-0B83FDDACE03}" type="slidenum">
              <a:rPr lang="en-US" smtClean="0">
                <a:ea typeface="+mn-ea"/>
              </a:rPr>
              <a:pPr defTabSz="342900" eaLnBrk="1" fontAlgn="auto" hangingPunct="1">
                <a:spcBef>
                  <a:spcPts val="0"/>
                </a:spcBef>
                <a:spcAft>
                  <a:spcPts val="0"/>
                </a:spcAft>
              </a:pPr>
              <a:t>‹#›</a:t>
            </a:fld>
            <a:endParaRPr lang="en-US">
              <a:ea typeface="+mn-ea"/>
            </a:endParaRPr>
          </a:p>
        </p:txBody>
      </p:sp>
      <p:sp>
        <p:nvSpPr>
          <p:cNvPr id="7" name="TextBox 6"/>
          <p:cNvSpPr txBox="1"/>
          <p:nvPr userDrawn="1"/>
        </p:nvSpPr>
        <p:spPr>
          <a:xfrm>
            <a:off x="3136198" y="-406080"/>
            <a:ext cx="184731"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ooter Placeholder 5"/>
          <p:cNvSpPr>
            <a:spLocks noGrp="1"/>
          </p:cNvSpPr>
          <p:nvPr>
            <p:ph type="ftr" sz="quarter" idx="11"/>
          </p:nvPr>
        </p:nvSpPr>
        <p:spPr>
          <a:xfrm>
            <a:off x="3124200" y="6356352"/>
            <a:ext cx="2895600" cy="365125"/>
          </a:xfrm>
        </p:spPr>
        <p:txBody>
          <a:bodyPr/>
          <a:lstStyle/>
          <a:p>
            <a:pPr defTabSz="342900" eaLnBrk="1" fontAlgn="auto" hangingPunct="1">
              <a:spcBef>
                <a:spcPts val="0"/>
              </a:spcBef>
              <a:spcAft>
                <a:spcPts val="0"/>
              </a:spcAft>
            </a:pPr>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085654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latin typeface="Arial"/>
              </a:defRPr>
            </a:lvl1pPr>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342900" eaLnBrk="1" fontAlgn="auto" hangingPunct="1">
              <a:spcBef>
                <a:spcPts val="0"/>
              </a:spcBef>
              <a:spcAft>
                <a:spcPts val="0"/>
              </a:spcAft>
            </a:pPr>
            <a:fld id="{99477ADD-011F-3541-9724-9C7FC92455D5}" type="datetime1">
              <a:rPr lang="en-US" smtClean="0">
                <a:solidFill>
                  <a:prstClr val="black">
                    <a:tint val="75000"/>
                  </a:prstClr>
                </a:solidFill>
                <a:latin typeface="Calibri"/>
                <a:ea typeface="+mn-ea"/>
              </a:rPr>
              <a:pPr defTabSz="342900" eaLnBrk="1" fontAlgn="auto" hangingPunct="1">
                <a:spcBef>
                  <a:spcPts val="0"/>
                </a:spcBef>
                <a:spcAft>
                  <a:spcPts val="0"/>
                </a:spcAft>
              </a:pPr>
              <a:t>2/5/2021</a:t>
            </a:fld>
            <a:endParaRPr lang="en-US">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lvl1pPr>
              <a:defRPr>
                <a:latin typeface="Arial"/>
              </a:defRPr>
            </a:lvl1pPr>
          </a:lstStyle>
          <a:p>
            <a:pPr defTabSz="342900" eaLnBrk="1" fontAlgn="auto" hangingPunct="1">
              <a:spcBef>
                <a:spcPts val="0"/>
              </a:spcBef>
              <a:spcAft>
                <a:spcPts val="0"/>
              </a:spcAft>
            </a:pPr>
            <a:fld id="{106E12CD-FCB1-464E-A775-0B83FDDACE03}" type="slidenum">
              <a:rPr lang="en-US" smtClean="0">
                <a:ea typeface="+mn-ea"/>
              </a:rPr>
              <a:pPr defTabSz="342900" eaLnBrk="1" fontAlgn="auto" hangingPunct="1">
                <a:spcBef>
                  <a:spcPts val="0"/>
                </a:spcBef>
                <a:spcAft>
                  <a:spcPts val="0"/>
                </a:spcAft>
              </a:pPr>
              <a:t>‹#›</a:t>
            </a:fld>
            <a:endParaRPr lang="en-US">
              <a:ea typeface="+mn-ea"/>
            </a:endParaRPr>
          </a:p>
        </p:txBody>
      </p:sp>
      <p:sp>
        <p:nvSpPr>
          <p:cNvPr id="7" name="Footer Placeholder 5"/>
          <p:cNvSpPr>
            <a:spLocks noGrp="1"/>
          </p:cNvSpPr>
          <p:nvPr>
            <p:ph type="ftr" sz="quarter" idx="11"/>
          </p:nvPr>
        </p:nvSpPr>
        <p:spPr>
          <a:xfrm>
            <a:off x="3124200" y="6356352"/>
            <a:ext cx="2895600" cy="365125"/>
          </a:xfrm>
        </p:spPr>
        <p:txBody>
          <a:bodyPr/>
          <a:lstStyle/>
          <a:p>
            <a:pPr defTabSz="342900" eaLnBrk="1" fontAlgn="auto" hangingPunct="1">
              <a:spcBef>
                <a:spcPts val="0"/>
              </a:spcBef>
              <a:spcAft>
                <a:spcPts val="0"/>
              </a:spcAft>
            </a:pPr>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31332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2/4/2021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2/4/2021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2/4/2021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2/4/2021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2/4/2021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855320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7" name="Text Placeholder 6">
            <a:extLst>
              <a:ext uri="{FF2B5EF4-FFF2-40B4-BE49-F238E27FC236}">
                <a16:creationId xmlns:a16="http://schemas.microsoft.com/office/drawing/2014/main" id="{123F78CE-3476-2443-BDB8-A5DC73098040}"/>
              </a:ext>
            </a:extLst>
          </p:cNvPr>
          <p:cNvSpPr>
            <a:spLocks noGrp="1"/>
          </p:cNvSpPr>
          <p:nvPr>
            <p:ph type="body" sz="quarter" idx="11"/>
          </p:nvPr>
        </p:nvSpPr>
        <p:spPr>
          <a:xfrm>
            <a:off x="5039138" y="1312663"/>
            <a:ext cx="3782599" cy="4402338"/>
          </a:xfrm>
        </p:spPr>
        <p:txBody>
          <a:bodyPr/>
          <a:lstStyle>
            <a:lvl1pPr marL="342900" indent="-342900">
              <a:spcAft>
                <a:spcPts val="600"/>
              </a:spcAft>
              <a:buClr>
                <a:schemeClr val="accent1"/>
              </a:buClr>
              <a:buFont typeface="+mj-lt"/>
              <a:buAutoNum type="arabicPeriod"/>
              <a:defRPr/>
            </a:lvl1pPr>
            <a:lvl2pPr>
              <a:spcAft>
                <a:spcPts val="600"/>
              </a:spcAft>
              <a:buClr>
                <a:schemeClr val="accent1"/>
              </a:buClr>
              <a:defRPr/>
            </a:lvl2pPr>
            <a:lvl3pPr>
              <a:spcAft>
                <a:spcPts val="600"/>
              </a:spcAft>
              <a:buClr>
                <a:schemeClr val="accent1"/>
              </a:buClr>
              <a:defRPr/>
            </a:lvl3pPr>
            <a:lvl4pPr>
              <a:spcAft>
                <a:spcPts val="600"/>
              </a:spcAft>
              <a:buClr>
                <a:schemeClr val="accent1"/>
              </a:buClr>
              <a:defRPr/>
            </a:lvl4pPr>
            <a:lvl5pPr>
              <a:spcAft>
                <a:spcPts val="600"/>
              </a:spcAft>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6858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2/4/2021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C636C7CF-7824-E34B-9E97-6F3B67C700BD}"/>
              </a:ext>
            </a:extLst>
          </p:cNvPr>
          <p:cNvSpPr txBox="1"/>
          <p:nvPr userDrawn="1"/>
        </p:nvSpPr>
        <p:spPr>
          <a:xfrm>
            <a:off x="9740348" y="2623930"/>
            <a:ext cx="0" cy="0"/>
          </a:xfrm>
          <a:prstGeom prst="rect">
            <a:avLst/>
          </a:prstGeom>
        </p:spPr>
        <p:txBody>
          <a:bodyPr wrap="none" lIns="121869" tIns="60933" rIns="121869" bIns="60933" rtlCol="0" anchor="t">
            <a:noAutofit/>
          </a:bodyPr>
          <a:lstStyle/>
          <a:p>
            <a:pPr marL="0" indent="0" algn="l">
              <a:spcBef>
                <a:spcPts val="0"/>
              </a:spcBef>
            </a:pPr>
            <a:endParaRPr lang="en-US" sz="1400" dirty="0">
              <a:cs typeface="Calibri"/>
            </a:endParaRPr>
          </a:p>
        </p:txBody>
      </p:sp>
    </p:spTree>
    <p:custDataLst>
      <p:tags r:id="rId1"/>
    </p:custDataLst>
    <p:extLst>
      <p:ext uri="{BB962C8B-B14F-4D97-AF65-F5344CB8AC3E}">
        <p14:creationId xmlns:p14="http://schemas.microsoft.com/office/powerpoint/2010/main" val="1177221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605778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191505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5" name="Content Placeholder 4">
            <a:extLst>
              <a:ext uri="{FF2B5EF4-FFF2-40B4-BE49-F238E27FC236}">
                <a16:creationId xmlns:a16="http://schemas.microsoft.com/office/drawing/2014/main" id="{419E5391-D124-40A4-8075-7CC4DBBC44EB}"/>
              </a:ext>
            </a:extLst>
          </p:cNvPr>
          <p:cNvSpPr>
            <a:spLocks noGrp="1"/>
          </p:cNvSpPr>
          <p:nvPr>
            <p:ph sz="quarter" idx="18"/>
          </p:nvPr>
        </p:nvSpPr>
        <p:spPr>
          <a:xfrm>
            <a:off x="513195" y="1746250"/>
            <a:ext cx="3937000"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
        <p:nvSpPr>
          <p:cNvPr id="14" name="Content Placeholder 4">
            <a:extLst>
              <a:ext uri="{FF2B5EF4-FFF2-40B4-BE49-F238E27FC236}">
                <a16:creationId xmlns:a16="http://schemas.microsoft.com/office/drawing/2014/main" id="{65807AD6-4C72-4732-8C27-63843CD1B357}"/>
              </a:ext>
            </a:extLst>
          </p:cNvPr>
          <p:cNvSpPr>
            <a:spLocks noGrp="1"/>
          </p:cNvSpPr>
          <p:nvPr>
            <p:ph sz="quarter" idx="19"/>
          </p:nvPr>
        </p:nvSpPr>
        <p:spPr>
          <a:xfrm>
            <a:off x="4693807" y="1746250"/>
            <a:ext cx="3937000"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Tree>
    <p:custDataLst>
      <p:tags r:id="rId1"/>
    </p:custDataLst>
    <p:extLst>
      <p:ext uri="{BB962C8B-B14F-4D97-AF65-F5344CB8AC3E}">
        <p14:creationId xmlns:p14="http://schemas.microsoft.com/office/powerpoint/2010/main" val="2629345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75173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grpSp>
        <p:nvGrpSpPr>
          <p:cNvPr id="2" name="Group 1">
            <a:extLst>
              <a:ext uri="{FF2B5EF4-FFF2-40B4-BE49-F238E27FC236}">
                <a16:creationId xmlns:a16="http://schemas.microsoft.com/office/drawing/2014/main" id="{20B8DB71-5DF2-C04E-AF83-DBF86D30767B}"/>
              </a:ext>
            </a:extLst>
          </p:cNvPr>
          <p:cNvGrpSpPr/>
          <p:nvPr userDrawn="1"/>
        </p:nvGrpSpPr>
        <p:grpSpPr>
          <a:xfrm>
            <a:off x="1225953" y="3895712"/>
            <a:ext cx="6692094" cy="0"/>
            <a:chOff x="1277233" y="3895712"/>
            <a:chExt cx="6692094" cy="0"/>
          </a:xfrm>
        </p:grpSpPr>
        <p:cxnSp>
          <p:nvCxnSpPr>
            <p:cNvPr id="22" name="Straight Connector 21">
              <a:extLst>
                <a:ext uri="{FF2B5EF4-FFF2-40B4-BE49-F238E27FC236}">
                  <a16:creationId xmlns:a16="http://schemas.microsoft.com/office/drawing/2014/main" id="{6BE41B89-C55A-B946-AC8C-237DD1B55C0D}"/>
                </a:ext>
              </a:extLst>
            </p:cNvPr>
            <p:cNvCxnSpPr>
              <a:cxnSpLocks/>
            </p:cNvCxnSpPr>
            <p:nvPr userDrawn="1"/>
          </p:nvCxnSpPr>
          <p:spPr>
            <a:xfrm>
              <a:off x="1277233" y="3895712"/>
              <a:ext cx="2858406"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2DCBAA8-2FE7-5E48-9235-4E3273ED62B1}"/>
                </a:ext>
              </a:extLst>
            </p:cNvPr>
            <p:cNvCxnSpPr>
              <a:cxnSpLocks/>
            </p:cNvCxnSpPr>
            <p:nvPr userDrawn="1"/>
          </p:nvCxnSpPr>
          <p:spPr>
            <a:xfrm>
              <a:off x="5064082" y="3895712"/>
              <a:ext cx="2905245"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grpSp>
      <p:cxnSp>
        <p:nvCxnSpPr>
          <p:cNvPr id="30" name="Straight Connector 29">
            <a:extLst>
              <a:ext uri="{FF2B5EF4-FFF2-40B4-BE49-F238E27FC236}">
                <a16:creationId xmlns:a16="http://schemas.microsoft.com/office/drawing/2014/main" id="{C63F3587-18B6-9946-BD15-07078823973B}"/>
              </a:ext>
            </a:extLst>
          </p:cNvPr>
          <p:cNvCxnSpPr>
            <a:cxnSpLocks/>
          </p:cNvCxnSpPr>
          <p:nvPr userDrawn="1"/>
        </p:nvCxnSpPr>
        <p:spPr>
          <a:xfrm>
            <a:off x="4572000" y="1871353"/>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CEF27BE-3AF2-DF44-B04F-E2891E3A5DDC}"/>
              </a:ext>
            </a:extLst>
          </p:cNvPr>
          <p:cNvCxnSpPr>
            <a:cxnSpLocks/>
          </p:cNvCxnSpPr>
          <p:nvPr userDrawn="1"/>
        </p:nvCxnSpPr>
        <p:spPr>
          <a:xfrm>
            <a:off x="4572000" y="4313171"/>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32" name="Content Placeholder 2">
            <a:extLst>
              <a:ext uri="{FF2B5EF4-FFF2-40B4-BE49-F238E27FC236}">
                <a16:creationId xmlns:a16="http://schemas.microsoft.com/office/drawing/2014/main" id="{D0B0D022-0F2D-7345-A71D-90A9D84D818E}"/>
              </a:ext>
            </a:extLst>
          </p:cNvPr>
          <p:cNvSpPr>
            <a:spLocks noGrp="1"/>
          </p:cNvSpPr>
          <p:nvPr>
            <p:ph idx="19" hasCustomPrompt="1"/>
          </p:nvPr>
        </p:nvSpPr>
        <p:spPr>
          <a:xfrm>
            <a:off x="468553" y="44223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33" name="Content Placeholder 2">
            <a:extLst>
              <a:ext uri="{FF2B5EF4-FFF2-40B4-BE49-F238E27FC236}">
                <a16:creationId xmlns:a16="http://schemas.microsoft.com/office/drawing/2014/main" id="{843FF5A2-AC55-D742-8EBC-7DD6A02B5174}"/>
              </a:ext>
            </a:extLst>
          </p:cNvPr>
          <p:cNvSpPr>
            <a:spLocks noGrp="1"/>
          </p:cNvSpPr>
          <p:nvPr>
            <p:ph idx="20" hasCustomPrompt="1"/>
          </p:nvPr>
        </p:nvSpPr>
        <p:spPr>
          <a:xfrm>
            <a:off x="4725592" y="44223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813012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906322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09681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502150"/>
          </a:xfrm>
        </p:spPr>
        <p:txBody>
          <a:bodyPr/>
          <a:lstStyle/>
          <a:p>
            <a:endParaRPr lang="en-US" dirty="0"/>
          </a:p>
        </p:txBody>
      </p:sp>
    </p:spTree>
    <p:custDataLst>
      <p:tags r:id="rId1"/>
    </p:custDataLst>
    <p:extLst>
      <p:ext uri="{BB962C8B-B14F-4D97-AF65-F5344CB8AC3E}">
        <p14:creationId xmlns:p14="http://schemas.microsoft.com/office/powerpoint/2010/main" val="4091063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6952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2/4/2021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0" y="0"/>
            <a:ext cx="9144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1" y="4634892"/>
            <a:ext cx="9143995" cy="1858587"/>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708127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1948569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05457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977633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123393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978346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dirty="0"/>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998535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487906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973150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24402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2/4/2021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dirty="0"/>
          </a:p>
        </p:txBody>
      </p:sp>
    </p:spTree>
    <p:custDataLst>
      <p:tags r:id="rId1"/>
    </p:custDataLst>
    <p:extLst>
      <p:ext uri="{BB962C8B-B14F-4D97-AF65-F5344CB8AC3E}">
        <p14:creationId xmlns:p14="http://schemas.microsoft.com/office/powerpoint/2010/main" val="2699616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17516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A0FE-9155-410E-B4DF-1FFF68C87608}"/>
              </a:ext>
            </a:extLst>
          </p:cNvPr>
          <p:cNvSpPr>
            <a:spLocks noGrp="1"/>
          </p:cNvSpPr>
          <p:nvPr>
            <p:ph type="ctrTitle" hasCustomPrompt="1"/>
          </p:nvPr>
        </p:nvSpPr>
        <p:spPr>
          <a:xfrm>
            <a:off x="1143000" y="1885949"/>
            <a:ext cx="6858000" cy="1603772"/>
          </a:xfrm>
        </p:spPr>
        <p:txBody>
          <a:bodyPr lIns="51435" tIns="25718" rIns="51435" bIns="25718" anchor="b"/>
          <a:lstStyle>
            <a:lvl1pPr marL="0" marR="0" indent="0" algn="l">
              <a:spcAft>
                <a:spcPts val="0"/>
              </a:spcAft>
              <a:defRPr sz="3300"/>
            </a:lvl1pPr>
          </a:lstStyle>
          <a:p>
            <a:r>
              <a:rPr lang="en-US" dirty="0"/>
              <a:t>Type Presentation Title Here</a:t>
            </a:r>
          </a:p>
        </p:txBody>
      </p:sp>
      <p:sp>
        <p:nvSpPr>
          <p:cNvPr id="3" name="Subtitle 2">
            <a:extLst>
              <a:ext uri="{FF2B5EF4-FFF2-40B4-BE49-F238E27FC236}">
                <a16:creationId xmlns:a16="http://schemas.microsoft.com/office/drawing/2014/main" id="{A42C5F1A-A191-4128-BF4D-C25FEF72C9F6}"/>
              </a:ext>
            </a:extLst>
          </p:cNvPr>
          <p:cNvSpPr>
            <a:spLocks noGrp="1"/>
          </p:cNvSpPr>
          <p:nvPr>
            <p:ph type="subTitle" idx="1" hasCustomPrompt="1"/>
          </p:nvPr>
        </p:nvSpPr>
        <p:spPr>
          <a:xfrm>
            <a:off x="1143000" y="3558780"/>
            <a:ext cx="6858000" cy="1241821"/>
          </a:xfrm>
        </p:spPr>
        <p:txBody>
          <a:bodyPr lIns="51435" tIns="25718" rIns="51435" bIns="25718">
            <a:normAutofit/>
          </a:bodyPr>
          <a:lstStyle>
            <a:lvl1pPr marL="0" marR="0" indent="0" algn="l">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Type Speaker Name and Title Here</a:t>
            </a:r>
          </a:p>
        </p:txBody>
      </p:sp>
    </p:spTree>
    <p:extLst>
      <p:ext uri="{BB962C8B-B14F-4D97-AF65-F5344CB8AC3E}">
        <p14:creationId xmlns:p14="http://schemas.microsoft.com/office/powerpoint/2010/main" val="201124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0A8E-9FD7-4A3F-80B0-58837A1FFC2B}"/>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lvl1pPr>
          </a:lstStyle>
          <a:p>
            <a:r>
              <a:rPr lang="en-US"/>
              <a:t>Click to edit Master title style</a:t>
            </a:r>
          </a:p>
        </p:txBody>
      </p:sp>
      <p:sp>
        <p:nvSpPr>
          <p:cNvPr id="3" name="Content Placeholder 2">
            <a:extLst>
              <a:ext uri="{FF2B5EF4-FFF2-40B4-BE49-F238E27FC236}">
                <a16:creationId xmlns:a16="http://schemas.microsoft.com/office/drawing/2014/main" id="{B125530F-0009-4504-980E-A705D504B20D}"/>
              </a:ext>
            </a:extLst>
          </p:cNvPr>
          <p:cNvSpPr>
            <a:spLocks noGrp="1"/>
          </p:cNvSpPr>
          <p:nvPr>
            <p:ph idx="1"/>
          </p:nvPr>
        </p:nvSpPr>
        <p:spPr>
          <a:xfrm>
            <a:off x="628650" y="2226469"/>
            <a:ext cx="7886700" cy="3263504"/>
          </a:xfrm>
        </p:spPr>
        <p:txBody>
          <a:bodyPr lIns="51435" tIns="25718" rIns="51435" bIns="25718">
            <a:normAutofit/>
          </a:bodyPr>
          <a:lstStyle>
            <a:lvl1pPr marL="115729" marR="0" indent="-115729">
              <a:spcBef>
                <a:spcPts val="506"/>
              </a:spcBef>
              <a:spcAft>
                <a:spcPts val="0"/>
              </a:spcAft>
              <a:defRPr sz="2100"/>
            </a:lvl1pPr>
            <a:lvl2pPr marL="231457" marR="0" indent="-96441">
              <a:spcBef>
                <a:spcPts val="422"/>
              </a:spcBef>
              <a:spcAft>
                <a:spcPts val="0"/>
              </a:spcAft>
              <a:defRPr sz="2100"/>
            </a:lvl2pPr>
            <a:lvl3pPr marL="327899" marR="0" indent="-77153">
              <a:spcBef>
                <a:spcPts val="338"/>
              </a:spcBef>
              <a:spcAft>
                <a:spcPts val="0"/>
              </a:spcAft>
              <a:defRPr sz="2100"/>
            </a:lvl3pPr>
            <a:lvl4pPr marL="405051" marR="0" indent="-77153">
              <a:spcBef>
                <a:spcPts val="211"/>
              </a:spcBef>
              <a:spcAft>
                <a:spcPts val="0"/>
              </a:spcAft>
              <a:defRPr sz="2100"/>
            </a:lvl4pPr>
            <a:lvl5pPr marL="482204" marR="0" indent="-77153">
              <a:spcBef>
                <a:spcPts val="211"/>
              </a:spcBef>
              <a:spcAft>
                <a:spcPts val="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6DEB367-F117-4392-969B-405785BC2545}"/>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1583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Cus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0A8E-9FD7-4A3F-80B0-58837A1FFC2B}"/>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125530F-0009-4504-980E-A705D504B20D}"/>
              </a:ext>
            </a:extLst>
          </p:cNvPr>
          <p:cNvSpPr>
            <a:spLocks noGrp="1"/>
          </p:cNvSpPr>
          <p:nvPr>
            <p:ph idx="1"/>
          </p:nvPr>
        </p:nvSpPr>
        <p:spPr>
          <a:xfrm>
            <a:off x="628650" y="2226469"/>
            <a:ext cx="7886700" cy="3263504"/>
          </a:xfrm>
        </p:spPr>
        <p:txBody>
          <a:bodyPr lIns="51435" tIns="25718" rIns="51435" bIns="25718">
            <a:normAutofit/>
          </a:bodyPr>
          <a:lstStyle>
            <a:lvl1pPr marL="0" marR="0" indent="0">
              <a:spcBef>
                <a:spcPts val="506"/>
              </a:spcBef>
              <a:spcAft>
                <a:spcPts val="0"/>
              </a:spcAft>
              <a:buNone/>
              <a:defRPr sz="2100"/>
            </a:lvl1pPr>
            <a:lvl2pPr marL="75947" marR="0" indent="0">
              <a:spcBef>
                <a:spcPts val="178"/>
              </a:spcBef>
              <a:spcAft>
                <a:spcPts val="0"/>
              </a:spcAft>
              <a:buNone/>
              <a:defRPr sz="2100">
                <a:solidFill>
                  <a:schemeClr val="accent1"/>
                </a:solidFill>
              </a:defRPr>
            </a:lvl2pPr>
            <a:lvl3pPr marL="445770" indent="0">
              <a:buNone/>
              <a:defRPr/>
            </a:lvl3pPr>
            <a:lvl4pPr marL="582930" indent="0">
              <a:buNone/>
              <a:defRPr/>
            </a:lvl4pPr>
            <a:lvl5pPr marL="72009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Slide Number Placeholder 7">
            <a:extLst>
              <a:ext uri="{FF2B5EF4-FFF2-40B4-BE49-F238E27FC236}">
                <a16:creationId xmlns:a16="http://schemas.microsoft.com/office/drawing/2014/main" id="{958AD9D7-4582-4707-8DF8-946A18670AB1}"/>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7718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80F4-856D-4BE0-B4F4-D2ED9EB47541}"/>
              </a:ext>
            </a:extLst>
          </p:cNvPr>
          <p:cNvSpPr>
            <a:spLocks noGrp="1"/>
          </p:cNvSpPr>
          <p:nvPr>
            <p:ph type="title" hasCustomPrompt="1"/>
          </p:nvPr>
        </p:nvSpPr>
        <p:spPr>
          <a:xfrm>
            <a:off x="623888" y="2228850"/>
            <a:ext cx="7886700" cy="2050256"/>
          </a:xfrm>
        </p:spPr>
        <p:txBody>
          <a:bodyPr lIns="51435" tIns="25718" rIns="51435" bIns="25718" anchor="b"/>
          <a:lstStyle>
            <a:lvl1pPr marL="0" marR="0" indent="0">
              <a:spcAft>
                <a:spcPts val="0"/>
              </a:spcAft>
              <a:defRPr sz="4500"/>
            </a:lvl1pPr>
          </a:lstStyle>
          <a:p>
            <a:r>
              <a:rPr lang="en-US" dirty="0"/>
              <a:t>Type Section Title Here</a:t>
            </a:r>
          </a:p>
        </p:txBody>
      </p:sp>
      <p:sp>
        <p:nvSpPr>
          <p:cNvPr id="3" name="Text Placeholder 2">
            <a:extLst>
              <a:ext uri="{FF2B5EF4-FFF2-40B4-BE49-F238E27FC236}">
                <a16:creationId xmlns:a16="http://schemas.microsoft.com/office/drawing/2014/main" id="{642D4273-6E6F-4CBE-970E-5BD491E15E45}"/>
              </a:ext>
            </a:extLst>
          </p:cNvPr>
          <p:cNvSpPr>
            <a:spLocks noGrp="1"/>
          </p:cNvSpPr>
          <p:nvPr>
            <p:ph type="body" idx="1" hasCustomPrompt="1"/>
          </p:nvPr>
        </p:nvSpPr>
        <p:spPr>
          <a:xfrm>
            <a:off x="623888" y="4299347"/>
            <a:ext cx="7886700" cy="1187053"/>
          </a:xfrm>
        </p:spPr>
        <p:txBody>
          <a:bodyPr lIns="51435" tIns="25718" rIns="51435" bIns="25718">
            <a:normAutofit/>
          </a:bodyPr>
          <a:lstStyle>
            <a:lvl1pPr marL="0" marR="0" indent="0">
              <a:spcBef>
                <a:spcPts val="0"/>
              </a:spcBef>
              <a:spcAft>
                <a:spcPts val="0"/>
              </a:spcAft>
              <a:buNone/>
              <a:defRPr sz="1800">
                <a:solidFill>
                  <a:schemeClr val="tx1">
                    <a:lumMod val="90000"/>
                    <a:lumOff val="1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Type subtitle here</a:t>
            </a:r>
          </a:p>
        </p:txBody>
      </p:sp>
      <p:sp>
        <p:nvSpPr>
          <p:cNvPr id="4" name="Slide Number Placeholder 7">
            <a:extLst>
              <a:ext uri="{FF2B5EF4-FFF2-40B4-BE49-F238E27FC236}">
                <a16:creationId xmlns:a16="http://schemas.microsoft.com/office/drawing/2014/main" id="{6CE7919D-9E6E-4585-9850-C140A7964852}"/>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17508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6425-9405-4368-82ED-7BF2E55D3399}"/>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A0EF8DB8-453E-4043-B133-F397E94D51DA}"/>
              </a:ext>
            </a:extLst>
          </p:cNvPr>
          <p:cNvSpPr>
            <a:spLocks noGrp="1"/>
          </p:cNvSpPr>
          <p:nvPr>
            <p:ph sz="half" idx="1"/>
          </p:nvPr>
        </p:nvSpPr>
        <p:spPr>
          <a:xfrm>
            <a:off x="628650" y="2226469"/>
            <a:ext cx="3886200" cy="3263504"/>
          </a:xfrm>
        </p:spPr>
        <p:txBody>
          <a:bodyPr lIns="51435" tIns="25718" rIns="51435" bIns="25718">
            <a:normAutofit/>
          </a:bodyPr>
          <a:lstStyle>
            <a:lvl1pPr marL="115729" marR="0" indent="-115729">
              <a:spcBef>
                <a:spcPts val="506"/>
              </a:spcBef>
              <a:spcAft>
                <a:spcPts val="0"/>
              </a:spcAft>
              <a:defRPr sz="1800"/>
            </a:lvl1pPr>
            <a:lvl2pPr marL="231457" marR="0" indent="-96441">
              <a:spcBef>
                <a:spcPts val="422"/>
              </a:spcBef>
              <a:spcAft>
                <a:spcPts val="0"/>
              </a:spcAft>
              <a:defRPr sz="1800"/>
            </a:lvl2pPr>
            <a:lvl3pPr marL="327899" marR="0" indent="-77153">
              <a:spcBef>
                <a:spcPts val="338"/>
              </a:spcBef>
              <a:spcAft>
                <a:spcPts val="0"/>
              </a:spcAft>
              <a:defRPr sz="1800"/>
            </a:lvl3pPr>
            <a:lvl4pPr marL="405051" marR="0" indent="-77153">
              <a:spcBef>
                <a:spcPts val="211"/>
              </a:spcBef>
              <a:spcAft>
                <a:spcPts val="0"/>
              </a:spcAft>
              <a:defRPr sz="1800"/>
            </a:lvl4pPr>
            <a:lvl5pPr marL="482204" marR="0" indent="-77153">
              <a:spcBef>
                <a:spcPts val="211"/>
              </a:spcBef>
              <a:spcAft>
                <a:spcPts val="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334188E-C11B-47AA-BCE6-729A594DD8F9}"/>
              </a:ext>
            </a:extLst>
          </p:cNvPr>
          <p:cNvSpPr>
            <a:spLocks noGrp="1"/>
          </p:cNvSpPr>
          <p:nvPr>
            <p:ph sz="half" idx="2"/>
          </p:nvPr>
        </p:nvSpPr>
        <p:spPr>
          <a:xfrm>
            <a:off x="4629150" y="2226469"/>
            <a:ext cx="3886200" cy="3263504"/>
          </a:xfrm>
        </p:spPr>
        <p:txBody>
          <a:bodyPr lIns="51435" tIns="25718" rIns="51435" bIns="25718">
            <a:normAutofit/>
          </a:bodyPr>
          <a:lstStyle>
            <a:lvl1pPr marL="115729" marR="0" indent="-115729">
              <a:spcBef>
                <a:spcPts val="506"/>
              </a:spcBef>
              <a:spcAft>
                <a:spcPts val="0"/>
              </a:spcAft>
              <a:defRPr sz="1800"/>
            </a:lvl1pPr>
            <a:lvl2pPr marL="231457" marR="0" indent="-96441">
              <a:spcBef>
                <a:spcPts val="422"/>
              </a:spcBef>
              <a:spcAft>
                <a:spcPts val="0"/>
              </a:spcAft>
              <a:defRPr sz="1800"/>
            </a:lvl2pPr>
            <a:lvl3pPr marL="327899" marR="0" indent="-77153">
              <a:spcBef>
                <a:spcPts val="338"/>
              </a:spcBef>
              <a:spcAft>
                <a:spcPts val="0"/>
              </a:spcAft>
              <a:defRPr sz="1800"/>
            </a:lvl3pPr>
            <a:lvl4pPr marL="405051" marR="0" indent="-77153">
              <a:spcBef>
                <a:spcPts val="211"/>
              </a:spcBef>
              <a:spcAft>
                <a:spcPts val="0"/>
              </a:spcAft>
              <a:defRPr sz="1800"/>
            </a:lvl4pPr>
            <a:lvl5pPr marL="482204" marR="0" indent="-77153">
              <a:spcBef>
                <a:spcPts val="211"/>
              </a:spcBef>
              <a:spcAft>
                <a:spcPts val="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a:extLst>
              <a:ext uri="{FF2B5EF4-FFF2-40B4-BE49-F238E27FC236}">
                <a16:creationId xmlns:a16="http://schemas.microsoft.com/office/drawing/2014/main" id="{6C6E295A-0371-439B-8B56-F67F6BEE00CA}"/>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508715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90648"/>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2895599"/>
            <a:ext cx="7886700" cy="32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1BA147-A67B-49BF-BDB6-85333233D6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14603-966F-4644-82B5-2BEEA69BB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451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77415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16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2/4/2021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19200"/>
            <a:ext cx="2949575" cy="10668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1219200"/>
            <a:ext cx="462915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438400"/>
            <a:ext cx="2949575" cy="3430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57217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2660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0585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575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0041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396A7D-7323-4B47-BE8D-7020EEA19F75}" type="datetimeFigureOut">
              <a:rPr kumimoji="0" lang="en-US"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EF7F84-C96D-49E8-841E-1EC62041735C}" type="slidenum">
              <a:rPr kumimoji="0" lang="en-US"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5032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2989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178146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HC  Building - Title">
    <p:spTree>
      <p:nvGrpSpPr>
        <p:cNvPr id="1" name=""/>
        <p:cNvGrpSpPr/>
        <p:nvPr/>
      </p:nvGrpSpPr>
      <p:grpSpPr>
        <a:xfrm>
          <a:off x="0" y="0"/>
          <a:ext cx="0" cy="0"/>
          <a:chOff x="0" y="0"/>
          <a:chExt cx="0" cy="0"/>
        </a:xfrm>
      </p:grpSpPr>
      <p:sp>
        <p:nvSpPr>
          <p:cNvPr id="2" name="Title 1"/>
          <p:cNvSpPr>
            <a:spLocks noGrp="1"/>
          </p:cNvSpPr>
          <p:nvPr>
            <p:ph type="title"/>
          </p:nvPr>
        </p:nvSpPr>
        <p:spPr>
          <a:xfrm>
            <a:off x="509953" y="1083491"/>
            <a:ext cx="4040066" cy="1333041"/>
          </a:xfrm>
          <a:prstGeom prst="rect">
            <a:avLst/>
          </a:prstGeom>
        </p:spPr>
        <p:txBody>
          <a:bodyPr/>
          <a:lstStyle>
            <a:lvl1pPr>
              <a:defRPr sz="30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262109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RHC  Building - Title">
    <p:spTree>
      <p:nvGrpSpPr>
        <p:cNvPr id="1" name=""/>
        <p:cNvGrpSpPr/>
        <p:nvPr/>
      </p:nvGrpSpPr>
      <p:grpSpPr>
        <a:xfrm>
          <a:off x="0" y="0"/>
          <a:ext cx="0" cy="0"/>
          <a:chOff x="0" y="0"/>
          <a:chExt cx="0" cy="0"/>
        </a:xfrm>
      </p:grpSpPr>
      <p:sp>
        <p:nvSpPr>
          <p:cNvPr id="3" name="Rectangle 2"/>
          <p:cNvSpPr/>
          <p:nvPr userDrawn="1"/>
        </p:nvSpPr>
        <p:spPr>
          <a:xfrm>
            <a:off x="-6123" y="1"/>
            <a:ext cx="9417503" cy="6988628"/>
          </a:xfrm>
          <a:prstGeom prst="rect">
            <a:avLst/>
          </a:prstGeom>
          <a:gradFill flip="none" rotWithShape="1">
            <a:gsLst>
              <a:gs pos="1000">
                <a:schemeClr val="accent1">
                  <a:lumMod val="5000"/>
                  <a:lumOff val="95000"/>
                  <a:alpha val="86000"/>
                </a:schemeClr>
              </a:gs>
              <a:gs pos="48000">
                <a:schemeClr val="accent1">
                  <a:lumMod val="45000"/>
                  <a:lumOff val="55000"/>
                  <a:alpha val="93000"/>
                </a:schemeClr>
              </a:gs>
              <a:gs pos="76000">
                <a:schemeClr val="accent1">
                  <a:lumMod val="45000"/>
                  <a:lumOff val="55000"/>
                  <a:alpha val="95000"/>
                </a:schemeClr>
              </a:gs>
              <a:gs pos="100000">
                <a:schemeClr val="accent1">
                  <a:lumMod val="30000"/>
                  <a:lumOff val="70000"/>
                  <a:alpha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endParaRPr>
          </a:p>
        </p:txBody>
      </p:sp>
      <p:sp>
        <p:nvSpPr>
          <p:cNvPr id="10" name="Title Placeholder 1"/>
          <p:cNvSpPr>
            <a:spLocks noGrp="1"/>
          </p:cNvSpPr>
          <p:nvPr>
            <p:ph type="title"/>
          </p:nvPr>
        </p:nvSpPr>
        <p:spPr>
          <a:xfrm>
            <a:off x="628650" y="-24340"/>
            <a:ext cx="7886700" cy="1325563"/>
          </a:xfrm>
          <a:prstGeom prst="rect">
            <a:avLst/>
          </a:prstGeom>
        </p:spPr>
        <p:txBody>
          <a:bodyPr vert="horz" lIns="91440" tIns="45720" rIns="91440" bIns="45720" rtlCol="0" anchor="ctr">
            <a:normAutofit/>
          </a:bodyPr>
          <a:lstStyle>
            <a:lvl1pPr>
              <a:defRPr>
                <a:solidFill>
                  <a:srgbClr val="004250"/>
                </a:solidFill>
              </a:defRPr>
            </a:lvl1pPr>
          </a:lstStyle>
          <a:p>
            <a:r>
              <a:rPr lang="en-US"/>
              <a:t>Click to edit Master title style</a:t>
            </a:r>
            <a:endParaRPr lang="en-US" dirty="0"/>
          </a:p>
        </p:txBody>
      </p:sp>
      <p:sp>
        <p:nvSpPr>
          <p:cNvPr id="11"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23373" y="5861958"/>
            <a:ext cx="2953492" cy="873579"/>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4978" y="6015632"/>
            <a:ext cx="1699430" cy="564301"/>
          </a:xfrm>
          <a:prstGeom prst="rect">
            <a:avLst/>
          </a:prstGeom>
        </p:spPr>
      </p:pic>
    </p:spTree>
    <p:extLst>
      <p:ext uri="{BB962C8B-B14F-4D97-AF65-F5344CB8AC3E}">
        <p14:creationId xmlns:p14="http://schemas.microsoft.com/office/powerpoint/2010/main" val="2624795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RHC  Building - Title">
    <p:spTree>
      <p:nvGrpSpPr>
        <p:cNvPr id="1" name=""/>
        <p:cNvGrpSpPr/>
        <p:nvPr/>
      </p:nvGrpSpPr>
      <p:grpSpPr>
        <a:xfrm>
          <a:off x="0" y="0"/>
          <a:ext cx="0" cy="0"/>
          <a:chOff x="0" y="0"/>
          <a:chExt cx="0" cy="0"/>
        </a:xfrm>
      </p:grpSpPr>
      <p:sp>
        <p:nvSpPr>
          <p:cNvPr id="3" name="Rectangle 2"/>
          <p:cNvSpPr/>
          <p:nvPr userDrawn="1"/>
        </p:nvSpPr>
        <p:spPr>
          <a:xfrm>
            <a:off x="1" y="0"/>
            <a:ext cx="9417503" cy="6988628"/>
          </a:xfrm>
          <a:prstGeom prst="rect">
            <a:avLst/>
          </a:prstGeom>
          <a:gradFill flip="none" rotWithShape="1">
            <a:gsLst>
              <a:gs pos="1000">
                <a:schemeClr val="accent1">
                  <a:lumMod val="5000"/>
                  <a:lumOff val="95000"/>
                  <a:alpha val="86000"/>
                </a:schemeClr>
              </a:gs>
              <a:gs pos="48000">
                <a:schemeClr val="accent1">
                  <a:lumMod val="45000"/>
                  <a:lumOff val="55000"/>
                  <a:alpha val="93000"/>
                </a:schemeClr>
              </a:gs>
              <a:gs pos="76000">
                <a:schemeClr val="accent1">
                  <a:lumMod val="45000"/>
                  <a:lumOff val="55000"/>
                  <a:alpha val="95000"/>
                </a:schemeClr>
              </a:gs>
              <a:gs pos="100000">
                <a:schemeClr val="accent1">
                  <a:lumMod val="30000"/>
                  <a:lumOff val="70000"/>
                  <a:alpha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23373" y="5861958"/>
            <a:ext cx="2953492" cy="873579"/>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4978" y="6015632"/>
            <a:ext cx="1699430" cy="564301"/>
          </a:xfrm>
          <a:prstGeom prst="rect">
            <a:avLst/>
          </a:prstGeom>
        </p:spPr>
      </p:pic>
      <p:sp>
        <p:nvSpPr>
          <p:cNvPr id="10" name="Title Placeholder 1"/>
          <p:cNvSpPr>
            <a:spLocks noGrp="1"/>
          </p:cNvSpPr>
          <p:nvPr>
            <p:ph type="title"/>
          </p:nvPr>
        </p:nvSpPr>
        <p:spPr>
          <a:xfrm>
            <a:off x="628650" y="-24340"/>
            <a:ext cx="7886700" cy="1325563"/>
          </a:xfrm>
          <a:prstGeom prst="rect">
            <a:avLst/>
          </a:prstGeom>
        </p:spPr>
        <p:txBody>
          <a:bodyPr vert="horz" lIns="91440" tIns="45720" rIns="91440" bIns="45720" rtlCol="0" anchor="ctr">
            <a:normAutofit/>
          </a:bodyPr>
          <a:lstStyle>
            <a:lvl1pPr>
              <a:defRPr>
                <a:solidFill>
                  <a:srgbClr val="004250"/>
                </a:solidFill>
              </a:defRPr>
            </a:lvl1pPr>
          </a:lstStyle>
          <a:p>
            <a:r>
              <a:rPr lang="en-US"/>
              <a:t>Click to edit Master title style</a:t>
            </a:r>
            <a:endParaRPr lang="en-US" dirty="0"/>
          </a:p>
        </p:txBody>
      </p:sp>
      <p:sp>
        <p:nvSpPr>
          <p:cNvPr id="11" name="Text Placeholder 2"/>
          <p:cNvSpPr>
            <a:spLocks noGrp="1"/>
          </p:cNvSpPr>
          <p:nvPr>
            <p:ph idx="1"/>
          </p:nvPr>
        </p:nvSpPr>
        <p:spPr>
          <a:xfrm>
            <a:off x="628650" y="1825625"/>
            <a:ext cx="3815334"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0"/>
          </p:nvPr>
        </p:nvSpPr>
        <p:spPr>
          <a:xfrm>
            <a:off x="4702629" y="1825625"/>
            <a:ext cx="3815335"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61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2/4/2021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7756" y="831049"/>
            <a:ext cx="7396120" cy="2387600"/>
          </a:xfrm>
          <a:prstGeom prst="rect">
            <a:avLst/>
          </a:prstGeom>
        </p:spPr>
        <p:txBody>
          <a:bodyPr anchor="b"/>
          <a:lstStyle>
            <a:lvl1pPr algn="l">
              <a:defRPr sz="4000"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857756" y="3229439"/>
            <a:ext cx="7396120" cy="442759"/>
          </a:xfrm>
          <a:prstGeom prst="rect">
            <a:avLst/>
          </a:prstGeom>
        </p:spPr>
        <p:txBody>
          <a:bodyPr/>
          <a:lstStyle>
            <a:lvl1pPr marL="0" indent="0" algn="l">
              <a:buNone/>
              <a:defRPr sz="2400" baseline="0">
                <a:solidFill>
                  <a:srgbClr val="616364"/>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857756" y="3882599"/>
            <a:ext cx="7396120" cy="450419"/>
          </a:xfrm>
          <a:prstGeom prst="rect">
            <a:avLst/>
          </a:prstGeom>
        </p:spPr>
        <p:txBody>
          <a:bodyPr/>
          <a:lstStyle>
            <a:lvl1pPr marL="0" indent="0">
              <a:buNone/>
              <a:defRPr sz="1200" b="0" i="0">
                <a:solidFill>
                  <a:srgbClr val="616364"/>
                </a:solidFill>
                <a:latin typeface="Verdana" charset="0"/>
                <a:ea typeface="Verdana" charset="0"/>
                <a:cs typeface="Verdana" charset="0"/>
              </a:defRPr>
            </a:lvl1pPr>
          </a:lstStyle>
          <a:p>
            <a:pPr marL="0" indent="0">
              <a:buNone/>
            </a:pPr>
            <a:r>
              <a:rPr lang="en-US" sz="1400" dirty="0">
                <a:solidFill>
                  <a:schemeClr val="tx1">
                    <a:lumMod val="65000"/>
                    <a:lumOff val="35000"/>
                  </a:schemeClr>
                </a:solidFill>
                <a:latin typeface="Verdana" charset="0"/>
                <a:ea typeface="Verdana" charset="0"/>
                <a:cs typeface="Verdana" charset="0"/>
              </a:rPr>
              <a:t>Date | Presenter Information (14 </a:t>
            </a:r>
            <a:r>
              <a:rPr lang="en-US" sz="1400" dirty="0" err="1">
                <a:solidFill>
                  <a:schemeClr val="tx1">
                    <a:lumMod val="65000"/>
                    <a:lumOff val="35000"/>
                  </a:schemeClr>
                </a:solidFill>
                <a:latin typeface="Verdana" charset="0"/>
                <a:ea typeface="Verdana" charset="0"/>
                <a:cs typeface="Verdana" charset="0"/>
              </a:rPr>
              <a:t>pt</a:t>
            </a:r>
            <a:r>
              <a:rPr lang="en-US" sz="1400"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21A5FB8-0E3F-3F40-B738-71B227F75D1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91000" y="4991129"/>
            <a:ext cx="3296969" cy="1140163"/>
          </a:xfrm>
          <a:prstGeom prst="rect">
            <a:avLst/>
          </a:prstGeom>
        </p:spPr>
      </p:pic>
    </p:spTree>
    <p:extLst>
      <p:ext uri="{BB962C8B-B14F-4D97-AF65-F5344CB8AC3E}">
        <p14:creationId xmlns:p14="http://schemas.microsoft.com/office/powerpoint/2010/main" val="7716330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hasCustomPrompt="1"/>
          </p:nvPr>
        </p:nvSpPr>
        <p:spPr>
          <a:xfrm>
            <a:off x="636742" y="1046922"/>
            <a:ext cx="7617134"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aseline="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7112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7143E4-34FA-FC43-AC53-3865BFCCC9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8" y="6364408"/>
            <a:ext cx="3794488" cy="493592"/>
          </a:xfrm>
          <a:prstGeom prst="rect">
            <a:avLst/>
          </a:prstGeom>
        </p:spPr>
      </p:pic>
      <p:sp>
        <p:nvSpPr>
          <p:cNvPr id="2" name="Title 1"/>
          <p:cNvSpPr>
            <a:spLocks noGrp="1"/>
          </p:cNvSpPr>
          <p:nvPr>
            <p:ph type="title" hasCustomPrompt="1"/>
          </p:nvPr>
        </p:nvSpPr>
        <p:spPr>
          <a:xfrm>
            <a:off x="636742" y="1046922"/>
            <a:ext cx="7617134"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165620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1023911"/>
            <a:ext cx="7633318"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Text Placeholder 4"/>
          <p:cNvSpPr>
            <a:spLocks noGrp="1"/>
          </p:cNvSpPr>
          <p:nvPr>
            <p:ph type="body" sz="quarter" idx="10" hasCustomPrompt="1"/>
          </p:nvPr>
        </p:nvSpPr>
        <p:spPr>
          <a:xfrm>
            <a:off x="636588" y="1615018"/>
            <a:ext cx="7632700" cy="3812116"/>
          </a:xfrm>
          <a:prstGeom prst="rect">
            <a:avLst/>
          </a:prstGeom>
        </p:spPr>
        <p:txBody>
          <a:bodyPr/>
          <a:lstStyle>
            <a:lvl1pPr marL="285750" indent="-285750">
              <a:buFont typeface="Arial" panose="020B0604020202020204" pitchFamily="34" charset="0"/>
              <a:buChar char="•"/>
              <a:defRPr sz="1600" b="0" baseline="0">
                <a:solidFill>
                  <a:schemeClr val="tx1"/>
                </a:solidFill>
                <a:latin typeface="Verdana" charset="0"/>
                <a:ea typeface="Verdana" charset="0"/>
                <a:cs typeface="Verdana" charset="0"/>
              </a:defRPr>
            </a:lvl1pPr>
            <a:lvl2pPr>
              <a:defRPr sz="1600">
                <a:latin typeface="Verdana" charset="0"/>
                <a:ea typeface="Verdana" charset="0"/>
                <a:cs typeface="Verdana" charset="0"/>
              </a:defRPr>
            </a:lvl2pPr>
            <a:lvl3pPr>
              <a:defRPr sz="1600">
                <a:latin typeface="Verdana" charset="0"/>
                <a:ea typeface="Verdana" charset="0"/>
                <a:cs typeface="Verdana" charset="0"/>
              </a:defRPr>
            </a:lvl3pPr>
            <a:lvl4pPr>
              <a:defRPr sz="1600">
                <a:latin typeface="Verdana" charset="0"/>
                <a:ea typeface="Verdana" charset="0"/>
                <a:cs typeface="Verdana" charset="0"/>
              </a:defRPr>
            </a:lvl4pPr>
            <a:lvl5pPr>
              <a:defRPr sz="1600">
                <a:latin typeface="Verdana" charset="0"/>
                <a:ea typeface="Verdana" charset="0"/>
                <a:cs typeface="Verdana" charset="0"/>
              </a:defRPr>
            </a:lvl5pPr>
          </a:lstStyle>
          <a:p>
            <a:pPr lvl="0"/>
            <a:r>
              <a:rPr lang="en-US" dirty="0"/>
              <a:t>Copy goes here</a:t>
            </a:r>
          </a:p>
          <a:p>
            <a:pPr lvl="0"/>
            <a:endParaRPr lang="en-US" dirty="0"/>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8372181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1023911"/>
            <a:ext cx="7633318"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4" name="Text Placeholder 3"/>
          <p:cNvSpPr>
            <a:spLocks noGrp="1"/>
          </p:cNvSpPr>
          <p:nvPr>
            <p:ph type="body" sz="quarter" idx="10" hasCustomPrompt="1"/>
          </p:nvPr>
        </p:nvSpPr>
        <p:spPr>
          <a:xfrm>
            <a:off x="637514" y="1614842"/>
            <a:ext cx="7632546" cy="3435349"/>
          </a:xfrm>
          <a:prstGeom prst="rect">
            <a:avLst/>
          </a:prstGeom>
        </p:spPr>
        <p:txBody>
          <a:bodyPr/>
          <a:lstStyle>
            <a:lvl1pPr marL="285750" indent="-285750">
              <a:buFont typeface="Arial" panose="020B0604020202020204" pitchFamily="34" charset="0"/>
              <a:buChar char="•"/>
              <a:defRPr sz="1600" b="0" baseline="0">
                <a:solidFill>
                  <a:schemeClr val="tx1"/>
                </a:solidFill>
                <a:latin typeface="Verdana" charset="0"/>
                <a:ea typeface="Verdana" charset="0"/>
                <a:cs typeface="Verdana" charset="0"/>
              </a:defRPr>
            </a:lvl1pPr>
            <a:lvl2pPr>
              <a:defRPr sz="1600" b="1">
                <a:solidFill>
                  <a:srgbClr val="00314C"/>
                </a:solidFill>
                <a:latin typeface="Verdana" charset="0"/>
                <a:ea typeface="Verdana" charset="0"/>
                <a:cs typeface="Verdana" charset="0"/>
              </a:defRPr>
            </a:lvl2pPr>
            <a:lvl3pPr>
              <a:defRPr sz="1600" b="1">
                <a:solidFill>
                  <a:srgbClr val="00314C"/>
                </a:solidFill>
                <a:latin typeface="Verdana" charset="0"/>
                <a:ea typeface="Verdana" charset="0"/>
                <a:cs typeface="Verdana" charset="0"/>
              </a:defRPr>
            </a:lvl3pPr>
            <a:lvl4pPr>
              <a:defRPr sz="1600" b="1">
                <a:solidFill>
                  <a:srgbClr val="00314C"/>
                </a:solidFill>
                <a:latin typeface="Verdana" charset="0"/>
                <a:ea typeface="Verdana" charset="0"/>
                <a:cs typeface="Verdana" charset="0"/>
              </a:defRPr>
            </a:lvl4pPr>
            <a:lvl5pPr>
              <a:defRPr sz="1600" b="1">
                <a:solidFill>
                  <a:srgbClr val="00314C"/>
                </a:solidFill>
                <a:latin typeface="Verdana" charset="0"/>
                <a:ea typeface="Verdana" charset="0"/>
                <a:cs typeface="Verdana" charset="0"/>
              </a:defRPr>
            </a:lvl5pPr>
          </a:lstStyle>
          <a:p>
            <a:pPr lvl="0"/>
            <a:r>
              <a:rPr lang="en-US" dirty="0"/>
              <a:t>Copy goes here</a:t>
            </a:r>
          </a:p>
        </p:txBody>
      </p:sp>
      <p:pic>
        <p:nvPicPr>
          <p:cNvPr id="5" name="Picture 4">
            <a:extLst>
              <a:ext uri="{FF2B5EF4-FFF2-40B4-BE49-F238E27FC236}">
                <a16:creationId xmlns:a16="http://schemas.microsoft.com/office/drawing/2014/main" id="{9D9F3D96-CC06-D141-AC88-7CBDECC3B3F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8" y="6364408"/>
            <a:ext cx="3794488" cy="493592"/>
          </a:xfrm>
          <a:prstGeom prst="rect">
            <a:avLst/>
          </a:prstGeom>
        </p:spPr>
      </p:pic>
    </p:spTree>
    <p:extLst>
      <p:ext uri="{BB962C8B-B14F-4D97-AF65-F5344CB8AC3E}">
        <p14:creationId xmlns:p14="http://schemas.microsoft.com/office/powerpoint/2010/main" val="3527293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sz="half" idx="1" hasCustomPrompt="1"/>
          </p:nvPr>
        </p:nvSpPr>
        <p:spPr>
          <a:xfrm>
            <a:off x="890124" y="1294452"/>
            <a:ext cx="2987502" cy="3788089"/>
          </a:xfrm>
          <a:prstGeom prst="rect">
            <a:avLst/>
          </a:prstGeom>
        </p:spPr>
        <p:txBody>
          <a:bodyPr/>
          <a:lstStyle>
            <a:lvl1pPr marL="0" indent="0">
              <a:buNone/>
              <a:defRPr sz="9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4162047" y="1997127"/>
            <a:ext cx="4099921" cy="308541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0" baseline="0">
                <a:solidFill>
                  <a:schemeClr val="tx1"/>
                </a:solidFill>
                <a:latin typeface="Verdana" charset="0"/>
                <a:ea typeface="Verdana" charset="0"/>
                <a:cs typeface="Verdana" charset="0"/>
              </a:defRPr>
            </a:lvl1pPr>
            <a:lvl2pPr>
              <a:defRPr sz="1400" b="0">
                <a:solidFill>
                  <a:srgbClr val="003B5C"/>
                </a:solidFill>
                <a:latin typeface="Verdana" charset="0"/>
                <a:ea typeface="Verdana" charset="0"/>
                <a:cs typeface="Verdana" charset="0"/>
              </a:defRPr>
            </a:lvl2pPr>
            <a:lvl3pPr>
              <a:defRPr sz="1400" b="0">
                <a:solidFill>
                  <a:srgbClr val="003B5C"/>
                </a:solidFill>
                <a:latin typeface="Verdana" charset="0"/>
                <a:ea typeface="Verdana" charset="0"/>
                <a:cs typeface="Verdana" charset="0"/>
              </a:defRPr>
            </a:lvl3pPr>
            <a:lvl4pPr>
              <a:defRPr sz="1400" b="0">
                <a:solidFill>
                  <a:srgbClr val="003B5C"/>
                </a:solidFill>
                <a:latin typeface="Verdana" charset="0"/>
                <a:ea typeface="Verdana" charset="0"/>
                <a:cs typeface="Verdana" charset="0"/>
              </a:defRPr>
            </a:lvl4pPr>
            <a:lvl5pPr>
              <a:defRPr sz="1400" b="0">
                <a:solidFill>
                  <a:srgbClr val="003B5C"/>
                </a:solidFill>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4162047" y="1394592"/>
            <a:ext cx="4099921"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3984975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1029827"/>
            <a:ext cx="8075850"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idx="1" hasCustomPrompt="1"/>
          </p:nvPr>
        </p:nvSpPr>
        <p:spPr>
          <a:xfrm>
            <a:off x="3358195" y="2211822"/>
            <a:ext cx="5356927" cy="364637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639271" y="2211823"/>
            <a:ext cx="2535973" cy="3646376"/>
          </a:xfrm>
          <a:prstGeom prst="rect">
            <a:avLst/>
          </a:prstGeom>
        </p:spPr>
        <p:txBody>
          <a:bodyPr/>
          <a:lstStyle>
            <a:lvl1pPr marL="0" indent="0">
              <a:buNone/>
              <a:defRPr sz="1400" b="0" i="0" baseline="0">
                <a:solidFill>
                  <a:schemeClr val="tx1"/>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639271" y="1614803"/>
            <a:ext cx="8075851" cy="372533"/>
          </a:xfrm>
          <a:prstGeom prst="rect">
            <a:avLst/>
          </a:prstGeom>
        </p:spPr>
        <p:txBody>
          <a:bodyPr/>
          <a:lstStyle>
            <a:lvl1pPr marL="0" indent="0">
              <a:buNone/>
              <a:defRPr sz="1600" b="0" i="0">
                <a:solidFill>
                  <a:srgbClr val="003B5C"/>
                </a:solidFill>
                <a:latin typeface="Verdana" charset="0"/>
                <a:ea typeface="Verdana" charset="0"/>
                <a:cs typeface="Verdana" charset="0"/>
              </a:defRPr>
            </a:lvl1pPr>
          </a:lstStyle>
          <a:p>
            <a:pPr lvl="0"/>
            <a:r>
              <a:rPr lang="en-US"/>
              <a:t>Subhead</a:t>
            </a:r>
          </a:p>
        </p:txBody>
      </p:sp>
      <p:pic>
        <p:nvPicPr>
          <p:cNvPr id="11" name="Picture 10">
            <a:extLst>
              <a:ext uri="{FF2B5EF4-FFF2-40B4-BE49-F238E27FC236}">
                <a16:creationId xmlns:a16="http://schemas.microsoft.com/office/drawing/2014/main" id="{7BC14188-0023-8048-8BA6-FD4360A10F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8599454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1029827"/>
            <a:ext cx="8075851"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idx="1" hasCustomPrompt="1"/>
          </p:nvPr>
        </p:nvSpPr>
        <p:spPr>
          <a:xfrm>
            <a:off x="1893537" y="2600007"/>
            <a:ext cx="5356927" cy="358998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639271" y="1620758"/>
            <a:ext cx="8075851" cy="860701"/>
          </a:xfrm>
          <a:prstGeom prst="rect">
            <a:avLst/>
          </a:prstGeom>
        </p:spPr>
        <p:txBody>
          <a:bodyPr/>
          <a:lstStyle>
            <a:lvl1pPr marL="0" indent="0">
              <a:buNone/>
              <a:defRPr sz="1600" b="0" i="0" baseline="0">
                <a:solidFill>
                  <a:schemeClr val="tx1"/>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pic>
        <p:nvPicPr>
          <p:cNvPr id="11" name="Picture 10">
            <a:extLst>
              <a:ext uri="{FF2B5EF4-FFF2-40B4-BE49-F238E27FC236}">
                <a16:creationId xmlns:a16="http://schemas.microsoft.com/office/drawing/2014/main" id="{D5BC61F9-836D-C84C-81A2-FE26D5B9C9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7238019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4924537" y="2101540"/>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Copy goes here. </a:t>
            </a:r>
            <a:r>
              <a:rPr lang="en-US" sz="1400" dirty="0" err="1">
                <a:latin typeface="Verdana" panose="020B0604030504040204" pitchFamily="34" charset="0"/>
                <a:ea typeface="Verdana" panose="020B0604030504040204" pitchFamily="34" charset="0"/>
                <a:cs typeface="Verdana" panose="020B0604030504040204" pitchFamily="34" charset="0"/>
              </a:rPr>
              <a:t>Voloratis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perrum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repuda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pelignis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nis</a:t>
            </a:r>
            <a:r>
              <a:rPr lang="en-US" sz="1400" dirty="0">
                <a:latin typeface="Verdana" panose="020B0604030504040204" pitchFamily="34" charset="0"/>
                <a:ea typeface="Verdana" panose="020B0604030504040204" pitchFamily="34" charset="0"/>
                <a:cs typeface="Verdana" panose="020B0604030504040204" pitchFamily="34" charset="0"/>
              </a:rPr>
              <a:t> pro </a:t>
            </a:r>
            <a:r>
              <a:rPr lang="en-US" sz="1400" dirty="0" err="1">
                <a:latin typeface="Verdana" panose="020B0604030504040204" pitchFamily="34" charset="0"/>
                <a:ea typeface="Verdana" panose="020B0604030504040204" pitchFamily="34" charset="0"/>
                <a:cs typeface="Verdana" panose="020B0604030504040204" pitchFamily="34" charset="0"/>
              </a:rPr>
              <a:t>consequos</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exped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niendi</a:t>
            </a:r>
            <a:r>
              <a:rPr lang="en-US" sz="1400" dirty="0">
                <a:latin typeface="Verdana" panose="020B0604030504040204" pitchFamily="34" charset="0"/>
                <a:ea typeface="Verdana" panose="020B0604030504040204" pitchFamily="34" charset="0"/>
                <a:cs typeface="Verdana" panose="020B0604030504040204" pitchFamily="34" charset="0"/>
              </a:rPr>
              <a:t> con </a:t>
            </a:r>
            <a:r>
              <a:rPr lang="en-US" sz="1400" dirty="0" err="1">
                <a:latin typeface="Verdana" panose="020B0604030504040204" pitchFamily="34" charset="0"/>
                <a:ea typeface="Verdana" panose="020B0604030504040204" pitchFamily="34" charset="0"/>
                <a:cs typeface="Verdana" panose="020B0604030504040204" pitchFamily="34" charset="0"/>
              </a:rPr>
              <a:t>plibusd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andero</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ex </a:t>
            </a:r>
            <a:r>
              <a:rPr lang="en-US" sz="1400" dirty="0" err="1">
                <a:latin typeface="Verdana" panose="020B0604030504040204" pitchFamily="34" charset="0"/>
                <a:ea typeface="Verdana" panose="020B0604030504040204" pitchFamily="34" charset="0"/>
                <a:cs typeface="Verdana" panose="020B0604030504040204" pitchFamily="34" charset="0"/>
              </a:rPr>
              <a:t>eatus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endus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adi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denisit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soleser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ovidiorum</a:t>
            </a:r>
            <a:r>
              <a:rPr lang="en-US" sz="1400" dirty="0">
                <a:latin typeface="Verdana" panose="020B0604030504040204" pitchFamily="34" charset="0"/>
                <a:ea typeface="Verdana" panose="020B0604030504040204" pitchFamily="34" charset="0"/>
                <a:cs typeface="Verdana" panose="020B0604030504040204" pitchFamily="34" charset="0"/>
              </a:rPr>
              <a:t> qui </a:t>
            </a:r>
            <a:r>
              <a:rPr lang="en-US" sz="1400" dirty="0" err="1">
                <a:latin typeface="Verdana" panose="020B0604030504040204" pitchFamily="34" charset="0"/>
                <a:ea typeface="Verdana" panose="020B0604030504040204" pitchFamily="34" charset="0"/>
                <a:cs typeface="Verdana" panose="020B0604030504040204" pitchFamily="34" charset="0"/>
              </a:rPr>
              <a:t>oditae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rerit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644019" y="2179616"/>
            <a:ext cx="3359363" cy="1338828"/>
          </a:xfrm>
          <a:prstGeom prst="rect">
            <a:avLst/>
          </a:prstGeom>
        </p:spPr>
        <p:txBody>
          <a:bodyPr>
            <a:spAutoFit/>
          </a:bodyPr>
          <a:lstStyle>
            <a:lvl1pPr>
              <a:defRPr sz="3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Callout or Headline goes in this space.</a:t>
            </a:r>
          </a:p>
        </p:txBody>
      </p:sp>
      <p:pic>
        <p:nvPicPr>
          <p:cNvPr id="8" name="Picture 7">
            <a:extLst>
              <a:ext uri="{FF2B5EF4-FFF2-40B4-BE49-F238E27FC236}">
                <a16:creationId xmlns:a16="http://schemas.microsoft.com/office/drawing/2014/main" id="{4C1D65CF-F500-5D44-8766-C8A071C1B3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5876343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7350" y="823154"/>
            <a:ext cx="3276976" cy="1497215"/>
          </a:xfrm>
          <a:prstGeom prst="rect">
            <a:avLst/>
          </a:prstGeom>
        </p:spPr>
        <p:txBody>
          <a:bodyPr anchor="b"/>
          <a:lstStyle>
            <a:lvl1pPr>
              <a:defRPr sz="36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4887589" y="1"/>
            <a:ext cx="4256410" cy="6292393"/>
          </a:xfrm>
          <a:prstGeom prst="rect">
            <a:avLst/>
          </a:prstGeom>
        </p:spPr>
        <p:txBody>
          <a:bodyPr anchor="t"/>
          <a:lstStyle>
            <a:lvl1pPr marL="0" indent="0">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847349" y="2320369"/>
            <a:ext cx="3276977" cy="3437697"/>
          </a:xfrm>
          <a:prstGeom prst="rect">
            <a:avLst/>
          </a:prstGeom>
        </p:spPr>
        <p:txBody>
          <a:bodyPr/>
          <a:lstStyle>
            <a:lvl1pPr marL="0" indent="0">
              <a:buNone/>
              <a:defRPr sz="1400" b="0" i="0" baseline="0">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sp>
        <p:nvSpPr>
          <p:cNvPr id="5" name="Date Placeholder 4"/>
          <p:cNvSpPr>
            <a:spLocks noGrp="1"/>
          </p:cNvSpPr>
          <p:nvPr>
            <p:ph type="dt" sz="half" idx="10"/>
          </p:nvPr>
        </p:nvSpPr>
        <p:spPr/>
        <p:txBody>
          <a:bodyPr/>
          <a:lstStyle/>
          <a:p>
            <a:fld id="{D0199D4A-F6A9-EC46-A2DF-BB7FBC55CD1D}" type="datetimeFigureOut">
              <a:rPr lang="en-US" smtClean="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0485A7-D857-9442-BA4B-B3E6D7DD0F39}" type="slidenum">
              <a:rPr lang="en-US" smtClean="0"/>
              <a:t>‹#›</a:t>
            </a:fld>
            <a:endParaRPr lang="en-US" dirty="0"/>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07063013-12E5-8B4A-96D3-A30F1D5CCF9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97293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2/4/2021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9143999" cy="6292393"/>
          </a:xfrm>
          <a:prstGeom prst="rect">
            <a:avLst/>
          </a:prstGeom>
        </p:spPr>
        <p:txBody>
          <a:bodyPr anchor="ctr"/>
          <a:lstStyle>
            <a:lvl1pPr marL="0" indent="0" algn="ctr">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Picture 5">
            <a:extLst>
              <a:ext uri="{FF2B5EF4-FFF2-40B4-BE49-F238E27FC236}">
                <a16:creationId xmlns:a16="http://schemas.microsoft.com/office/drawing/2014/main" id="{15F74D4A-78E7-574E-95FA-3A146CC70A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3904323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10" name="Picture 9">
            <a:extLst>
              <a:ext uri="{FF2B5EF4-FFF2-40B4-BE49-F238E27FC236}">
                <a16:creationId xmlns:a16="http://schemas.microsoft.com/office/drawing/2014/main" id="{27DACED5-B031-BC47-A542-39BC9AF643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258472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6" name="Picture 5">
            <a:extLst>
              <a:ext uri="{FF2B5EF4-FFF2-40B4-BE49-F238E27FC236}">
                <a16:creationId xmlns:a16="http://schemas.microsoft.com/office/drawing/2014/main" id="{8934EAF7-0C92-D746-A38F-F2410910C8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3590843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solidFill>
                <a:srgbClr val="00314C"/>
              </a:solidFill>
            </a:endParaRPr>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sp>
        <p:nvSpPr>
          <p:cNvPr id="12" name="Text Placeholder 11"/>
          <p:cNvSpPr>
            <a:spLocks noGrp="1"/>
          </p:cNvSpPr>
          <p:nvPr>
            <p:ph type="body" sz="quarter" idx="10" hasCustomPrompt="1"/>
          </p:nvPr>
        </p:nvSpPr>
        <p:spPr>
          <a:xfrm>
            <a:off x="3105205" y="1851784"/>
            <a:ext cx="5375249" cy="507831"/>
          </a:xfrm>
          <a:prstGeom prst="rect">
            <a:avLst/>
          </a:prstGeom>
        </p:spPr>
        <p:txBody>
          <a:bodyPr wrap="square" anchor="b" anchorCtr="0">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52D6730-D042-9D48-968D-A05788CC33C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7545628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title option page.</a:t>
            </a:r>
          </a:p>
        </p:txBody>
      </p:sp>
      <p:sp>
        <p:nvSpPr>
          <p:cNvPr id="12" name="Text Placeholder 11"/>
          <p:cNvSpPr>
            <a:spLocks noGrp="1"/>
          </p:cNvSpPr>
          <p:nvPr>
            <p:ph type="body" sz="quarter" idx="10" hasCustomPrompt="1"/>
          </p:nvPr>
        </p:nvSpPr>
        <p:spPr>
          <a:xfrm>
            <a:off x="3105205" y="1851784"/>
            <a:ext cx="5375249" cy="507831"/>
          </a:xfrm>
          <a:prstGeom prst="rect">
            <a:avLst/>
          </a:prstGeom>
        </p:spPr>
        <p:txBody>
          <a:bodyPr wrap="square" anchor="b" anchorCtr="0">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DAFF3BC-C33D-EB4D-B0D6-EB906A5921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951350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5" name="Picture 4">
            <a:extLst>
              <a:ext uri="{FF2B5EF4-FFF2-40B4-BE49-F238E27FC236}">
                <a16:creationId xmlns:a16="http://schemas.microsoft.com/office/drawing/2014/main" id="{B3D227AE-B1F8-344D-8012-F84F4D0269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14793882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6" name="Picture 5">
            <a:extLst>
              <a:ext uri="{FF2B5EF4-FFF2-40B4-BE49-F238E27FC236}">
                <a16:creationId xmlns:a16="http://schemas.microsoft.com/office/drawing/2014/main" id="{B69E9024-2566-D644-B8F2-87F848C886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5288680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7756" y="831049"/>
            <a:ext cx="7396120" cy="2387600"/>
          </a:xfrm>
          <a:prstGeom prst="rect">
            <a:avLst/>
          </a:prstGeom>
        </p:spPr>
        <p:txBody>
          <a:bodyPr anchor="b"/>
          <a:lstStyle>
            <a:lvl1pPr algn="l">
              <a:defRPr sz="4000"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857756" y="3229439"/>
            <a:ext cx="7396120" cy="442759"/>
          </a:xfrm>
          <a:prstGeom prst="rect">
            <a:avLst/>
          </a:prstGeom>
        </p:spPr>
        <p:txBody>
          <a:bodyPr/>
          <a:lstStyle>
            <a:lvl1pPr marL="0" indent="0" algn="l">
              <a:buNone/>
              <a:defRPr sz="2400" baseline="0">
                <a:solidFill>
                  <a:srgbClr val="616364"/>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857756" y="3882599"/>
            <a:ext cx="7396120" cy="450419"/>
          </a:xfrm>
          <a:prstGeom prst="rect">
            <a:avLst/>
          </a:prstGeom>
        </p:spPr>
        <p:txBody>
          <a:bodyPr/>
          <a:lstStyle>
            <a:lvl1pPr marL="0" indent="0">
              <a:buNone/>
              <a:defRPr sz="1200" b="0" i="0">
                <a:solidFill>
                  <a:srgbClr val="616364"/>
                </a:solidFill>
                <a:latin typeface="Verdana" charset="0"/>
                <a:ea typeface="Verdana" charset="0"/>
                <a:cs typeface="Verdana" charset="0"/>
              </a:defRPr>
            </a:lvl1pPr>
          </a:lstStyle>
          <a:p>
            <a:pPr marL="0" indent="0">
              <a:buNone/>
            </a:pPr>
            <a:r>
              <a:rPr lang="en-US" sz="1400" dirty="0">
                <a:solidFill>
                  <a:schemeClr val="tx1">
                    <a:lumMod val="65000"/>
                    <a:lumOff val="35000"/>
                  </a:schemeClr>
                </a:solidFill>
                <a:latin typeface="Verdana" charset="0"/>
                <a:ea typeface="Verdana" charset="0"/>
                <a:cs typeface="Verdana" charset="0"/>
              </a:rPr>
              <a:t>Date | Presenter Information (14 </a:t>
            </a:r>
            <a:r>
              <a:rPr lang="en-US" sz="1400" dirty="0" err="1">
                <a:solidFill>
                  <a:schemeClr val="tx1">
                    <a:lumMod val="65000"/>
                    <a:lumOff val="35000"/>
                  </a:schemeClr>
                </a:solidFill>
                <a:latin typeface="Verdana" charset="0"/>
                <a:ea typeface="Verdana" charset="0"/>
                <a:cs typeface="Verdana" charset="0"/>
              </a:rPr>
              <a:t>pt</a:t>
            </a:r>
            <a:r>
              <a:rPr lang="en-US" sz="1400"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0423" y="5481477"/>
            <a:ext cx="4392990" cy="486027"/>
          </a:xfrm>
          <a:prstGeom prst="rect">
            <a:avLst/>
          </a:prstGeom>
        </p:spPr>
      </p:pic>
    </p:spTree>
    <p:extLst>
      <p:ext uri="{BB962C8B-B14F-4D97-AF65-F5344CB8AC3E}">
        <p14:creationId xmlns:p14="http://schemas.microsoft.com/office/powerpoint/2010/main" val="626987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hasCustomPrompt="1"/>
          </p:nvPr>
        </p:nvSpPr>
        <p:spPr>
          <a:xfrm>
            <a:off x="636742" y="849945"/>
            <a:ext cx="7617134"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aseline="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2827597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2" name="Title 1"/>
          <p:cNvSpPr>
            <a:spLocks noGrp="1"/>
          </p:cNvSpPr>
          <p:nvPr>
            <p:ph type="title" hasCustomPrompt="1"/>
          </p:nvPr>
        </p:nvSpPr>
        <p:spPr>
          <a:xfrm>
            <a:off x="636742" y="849945"/>
            <a:ext cx="7617134"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78236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4.xml"/><Relationship Id="rId7" Type="http://schemas.openxmlformats.org/officeDocument/2006/relationships/image" Target="../media/image1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0.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3.jpeg"/><Relationship Id="rId5" Type="http://schemas.openxmlformats.org/officeDocument/2006/relationships/theme" Target="../theme/theme11.xml"/><Relationship Id="rId4" Type="http://schemas.openxmlformats.org/officeDocument/2006/relationships/slideLayout" Target="../slideLayouts/slideLayout7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image" Target="../media/image14.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15.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16.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15.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16.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customXml" Target="../../customXml/item4.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7.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26.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ags" Target="../tags/tag2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customXml" Target="../../customXml/item1.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8.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26.png"/><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tags" Target="../tags/tag4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9.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29.jpe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image" Target="../media/image28.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20.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21.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image" Target="../media/image31.jpeg"/><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22.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2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3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6.pn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tags" Target="../tags/tag2.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customXml" Target="../../customXml/item3.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customXml" Target="../../customXml/item2.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2/4/2021</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68" r:id="rId12"/>
    <p:sldLayoutId id="214748425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14D3E-A9C1-4681-A1D3-B081F74EADE9}"/>
              </a:ext>
            </a:extLst>
          </p:cNvPr>
          <p:cNvSpPr>
            <a:spLocks noGrp="1"/>
          </p:cNvSpPr>
          <p:nvPr>
            <p:ph type="title"/>
          </p:nvPr>
        </p:nvSpPr>
        <p:spPr>
          <a:xfrm>
            <a:off x="628650" y="1200149"/>
            <a:ext cx="7886700" cy="686848"/>
          </a:xfrm>
          <a:prstGeom prst="rect">
            <a:avLst/>
          </a:prstGeom>
        </p:spPr>
        <p:txBody>
          <a:bodyPr vert="horz" lIns="68580" tIns="34290" rIns="68580" bIns="3429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03B934-7A02-423F-9A6C-DCEECE49FED9}"/>
              </a:ext>
            </a:extLst>
          </p:cNvPr>
          <p:cNvSpPr>
            <a:spLocks noGrp="1"/>
          </p:cNvSpPr>
          <p:nvPr>
            <p:ph type="body" idx="1"/>
          </p:nvPr>
        </p:nvSpPr>
        <p:spPr>
          <a:xfrm>
            <a:off x="628650" y="2226469"/>
            <a:ext cx="7886700" cy="3263504"/>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3F1450-26E4-4BEF-B720-3C2B5D3D751C}"/>
              </a:ext>
            </a:extLst>
          </p:cNvPr>
          <p:cNvSpPr>
            <a:spLocks noGrp="1"/>
          </p:cNvSpPr>
          <p:nvPr>
            <p:ph type="dt" sz="half" idx="2"/>
          </p:nvPr>
        </p:nvSpPr>
        <p:spPr>
          <a:xfrm>
            <a:off x="1394460" y="6601840"/>
            <a:ext cx="685800" cy="171450"/>
          </a:xfrm>
          <a:prstGeom prst="rect">
            <a:avLst/>
          </a:prstGeom>
        </p:spPr>
        <p:txBody>
          <a:bodyPr vert="horz" lIns="91440" tIns="45720" rIns="91440" bIns="45720" rtlCol="0" anchor="ctr"/>
          <a:lstStyle>
            <a:lvl1pPr algn="l">
              <a:defRPr sz="7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274550A8-49F8-4A0C-8B15-2A31C178760B}"/>
              </a:ext>
            </a:extLst>
          </p:cNvPr>
          <p:cNvSpPr>
            <a:spLocks noGrp="1"/>
          </p:cNvSpPr>
          <p:nvPr>
            <p:ph type="ftr" sz="quarter" idx="3"/>
          </p:nvPr>
        </p:nvSpPr>
        <p:spPr>
          <a:xfrm>
            <a:off x="3200400" y="6601840"/>
            <a:ext cx="2743200" cy="171450"/>
          </a:xfrm>
          <a:prstGeom prst="rect">
            <a:avLst/>
          </a:prstGeom>
        </p:spPr>
        <p:txBody>
          <a:bodyPr vert="horz" lIns="91440" tIns="45720" rIns="91440" bIns="45720" rtlCol="0" anchor="ctr"/>
          <a:lstStyle>
            <a:lvl1pPr algn="ctr">
              <a:defRPr sz="75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0D7A5B92-A3E0-4215-AD16-CED63E7253F5}"/>
              </a:ext>
            </a:extLst>
          </p:cNvPr>
          <p:cNvSpPr>
            <a:spLocks noGrp="1"/>
          </p:cNvSpPr>
          <p:nvPr>
            <p:ph type="sldNum" sz="quarter" idx="4"/>
          </p:nvPr>
        </p:nvSpPr>
        <p:spPr>
          <a:xfrm>
            <a:off x="8172450" y="6601840"/>
            <a:ext cx="342900" cy="171450"/>
          </a:xfrm>
          <a:prstGeom prst="rect">
            <a:avLst/>
          </a:prstGeom>
        </p:spPr>
        <p:txBody>
          <a:bodyPr vert="horz" lIns="68580" tIns="34290" rIns="68580" bIns="34290" rtlCol="0" anchor="ctr"/>
          <a:lstStyle>
            <a:lvl1pPr marL="0" marR="0" indent="0" algn="r">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52B97F4F-84A7-476B-8B8D-2B57D93F7EC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28605" y="6621842"/>
            <a:ext cx="902965" cy="164176"/>
          </a:xfrm>
          <a:prstGeom prst="rect">
            <a:avLst/>
          </a:prstGeom>
        </p:spPr>
      </p:pic>
    </p:spTree>
    <p:extLst>
      <p:ext uri="{BB962C8B-B14F-4D97-AF65-F5344CB8AC3E}">
        <p14:creationId xmlns:p14="http://schemas.microsoft.com/office/powerpoint/2010/main" val="75311631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Lst>
  <p:hf hdr="0" ftr="0" dt="0"/>
  <p:txStyles>
    <p:titleStyle>
      <a:lvl1pPr marL="0" marR="0" indent="0" algn="l" defTabSz="685800" rtl="0" eaLnBrk="1" latinLnBrk="0" hangingPunct="1">
        <a:lnSpc>
          <a:spcPct val="90000"/>
        </a:lnSpc>
        <a:spcBef>
          <a:spcPct val="0"/>
        </a:spcBef>
        <a:spcAft>
          <a:spcPts val="0"/>
        </a:spcAft>
        <a:buNone/>
        <a:defRPr sz="2400" kern="1200">
          <a:solidFill>
            <a:schemeClr val="tx1"/>
          </a:solidFill>
          <a:latin typeface="+mj-lt"/>
          <a:ea typeface="+mj-ea"/>
          <a:cs typeface="+mj-cs"/>
        </a:defRPr>
      </a:lvl1pPr>
    </p:titleStyle>
    <p:bodyStyle>
      <a:lvl1pPr marL="154305" marR="0" indent="-154305" algn="l" defTabSz="685800" rtl="0" eaLnBrk="1" latinLnBrk="0" hangingPunct="1">
        <a:lnSpc>
          <a:spcPct val="90000"/>
        </a:lnSpc>
        <a:spcBef>
          <a:spcPts val="675"/>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1pPr>
      <a:lvl2pPr marL="308610" marR="0" indent="-128588" algn="l" defTabSz="685800" rtl="0" eaLnBrk="1" latinLnBrk="0" hangingPunct="1">
        <a:lnSpc>
          <a:spcPct val="90000"/>
        </a:lnSpc>
        <a:spcBef>
          <a:spcPts val="563"/>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2pPr>
      <a:lvl3pPr marL="437198" marR="0" indent="-102870" algn="l" defTabSz="685800" rtl="0" eaLnBrk="1" latinLnBrk="0" hangingPunct="1">
        <a:lnSpc>
          <a:spcPct val="90000"/>
        </a:lnSpc>
        <a:spcBef>
          <a:spcPts val="450"/>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3pPr>
      <a:lvl4pPr marL="540068" marR="0" indent="-102870" algn="l" defTabSz="685800" rtl="0" eaLnBrk="1" latinLnBrk="0" hangingPunct="1">
        <a:lnSpc>
          <a:spcPct val="90000"/>
        </a:lnSpc>
        <a:spcBef>
          <a:spcPts val="281"/>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4pPr>
      <a:lvl5pPr marL="642938" marR="0" indent="-102870" algn="l" defTabSz="685800" rtl="0" eaLnBrk="1" latinLnBrk="0" hangingPunct="1">
        <a:lnSpc>
          <a:spcPct val="90000"/>
        </a:lnSpc>
        <a:spcBef>
          <a:spcPts val="281"/>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15:clr>
            <a:srgbClr val="F26B43"/>
          </p15:clr>
        </p15:guide>
        <p15:guide id="4" pos="216">
          <p15:clr>
            <a:srgbClr val="F26B43"/>
          </p15:clr>
        </p15:guide>
        <p15:guide id="5" pos="5760">
          <p15:clr>
            <a:srgbClr val="F26B43"/>
          </p15:clr>
        </p15:guide>
        <p15:guide id="6" pos="5544">
          <p15:clr>
            <a:srgbClr val="F26B43"/>
          </p15:clr>
        </p15:guide>
        <p15:guide id="7" orient="horz">
          <p15:clr>
            <a:srgbClr val="F26B43"/>
          </p15:clr>
        </p15:guide>
        <p15:guide id="8" orient="horz" pos="288">
          <p15:clr>
            <a:srgbClr val="F26B43"/>
          </p15:clr>
        </p15:guide>
        <p15:guide id="9" orient="horz" pos="4320">
          <p15:clr>
            <a:srgbClr val="F26B43"/>
          </p15:clr>
        </p15:guide>
        <p15:guide id="10" orient="horz" pos="4032">
          <p15:clr>
            <a:srgbClr val="F26B43"/>
          </p15:clr>
        </p15:guide>
        <p15:guide id="11" orient="horz" pos="864">
          <p15:clr>
            <a:srgbClr val="F26B43"/>
          </p15:clr>
        </p15:guide>
        <p15:guide id="12" orient="horz" pos="1152">
          <p15:clr>
            <a:srgbClr val="F26B43"/>
          </p15:clr>
        </p15:guide>
        <p15:guide id="13" orient="horz" pos="3888">
          <p15:clr>
            <a:srgbClr val="F26B43"/>
          </p15:clr>
        </p15:guide>
        <p15:guide id="14" orient="horz" pos="410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1BA147-A67B-49BF-BDB6-85333233D6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714603-966F-4644-82B5-2BEEA69BB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162780"/>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800"/>
            <a:ext cx="7886700" cy="10048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736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4991623"/>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800"/>
            <a:ext cx="7886700" cy="10048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00951"/>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2247" y="1"/>
            <a:ext cx="9421638" cy="6962235"/>
          </a:xfrm>
          <a:prstGeom prst="rect">
            <a:avLst/>
          </a:prstGeom>
        </p:spPr>
      </p:pic>
    </p:spTree>
    <p:extLst>
      <p:ext uri="{BB962C8B-B14F-4D97-AF65-F5344CB8AC3E}">
        <p14:creationId xmlns:p14="http://schemas.microsoft.com/office/powerpoint/2010/main" val="970074585"/>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9FA8"/>
        </a:buClr>
        <a:buFont typeface="Wingdings 2" panose="05020102010507070707" pitchFamily="18" charset="2"/>
        <a:buChar char=""/>
        <a:defRPr sz="2100" kern="1200">
          <a:solidFill>
            <a:srgbClr val="004250"/>
          </a:solidFill>
          <a:latin typeface="+mn-lt"/>
          <a:ea typeface="+mn-ea"/>
          <a:cs typeface="+mn-cs"/>
        </a:defRPr>
      </a:lvl1pPr>
      <a:lvl2pPr marL="514350" indent="-171450" algn="l" defTabSz="685800" rtl="0" eaLnBrk="1" latinLnBrk="0" hangingPunct="1">
        <a:lnSpc>
          <a:spcPct val="90000"/>
        </a:lnSpc>
        <a:spcBef>
          <a:spcPts val="375"/>
        </a:spcBef>
        <a:buClr>
          <a:srgbClr val="009FA8"/>
        </a:buClr>
        <a:buFont typeface="Wingdings 2" panose="05020102010507070707" pitchFamily="18" charset="2"/>
        <a:buChar char=""/>
        <a:defRPr sz="1800" kern="1200">
          <a:solidFill>
            <a:srgbClr val="004250"/>
          </a:solidFill>
          <a:latin typeface="+mn-lt"/>
          <a:ea typeface="+mn-ea"/>
          <a:cs typeface="+mn-cs"/>
        </a:defRPr>
      </a:lvl2pPr>
      <a:lvl3pPr marL="857250" indent="-171450" algn="l" defTabSz="685800" rtl="0" eaLnBrk="1" latinLnBrk="0" hangingPunct="1">
        <a:lnSpc>
          <a:spcPct val="90000"/>
        </a:lnSpc>
        <a:spcBef>
          <a:spcPts val="375"/>
        </a:spcBef>
        <a:buClr>
          <a:srgbClr val="009FA8"/>
        </a:buClr>
        <a:buFont typeface="Wingdings 2" panose="05020102010507070707" pitchFamily="18" charset="2"/>
        <a:buChar char=""/>
        <a:defRPr sz="1500" kern="1200">
          <a:solidFill>
            <a:srgbClr val="004250"/>
          </a:solidFill>
          <a:latin typeface="+mn-lt"/>
          <a:ea typeface="+mn-ea"/>
          <a:cs typeface="+mn-cs"/>
        </a:defRPr>
      </a:lvl3pPr>
      <a:lvl4pPr marL="1200150" indent="-171450" algn="l" defTabSz="685800" rtl="0" eaLnBrk="1" latinLnBrk="0" hangingPunct="1">
        <a:lnSpc>
          <a:spcPct val="90000"/>
        </a:lnSpc>
        <a:spcBef>
          <a:spcPts val="375"/>
        </a:spcBef>
        <a:buClr>
          <a:srgbClr val="009FA8"/>
        </a:buClr>
        <a:buFont typeface="Wingdings 2" panose="05020102010507070707" pitchFamily="18" charset="2"/>
        <a:buChar char=""/>
        <a:defRPr sz="1350" kern="1200">
          <a:solidFill>
            <a:srgbClr val="004250"/>
          </a:solidFill>
          <a:latin typeface="+mn-lt"/>
          <a:ea typeface="+mn-ea"/>
          <a:cs typeface="+mn-cs"/>
        </a:defRPr>
      </a:lvl4pPr>
      <a:lvl5pPr marL="1543050" indent="-171450" algn="l" defTabSz="685800" rtl="0" eaLnBrk="1" latinLnBrk="0" hangingPunct="1">
        <a:lnSpc>
          <a:spcPct val="90000"/>
        </a:lnSpc>
        <a:spcBef>
          <a:spcPts val="375"/>
        </a:spcBef>
        <a:buClr>
          <a:srgbClr val="009FA8"/>
        </a:buClr>
        <a:buFont typeface="Wingdings 2" panose="05020102010507070707" pitchFamily="18" charset="2"/>
        <a:buChar char=""/>
        <a:defRPr sz="1350" kern="1200">
          <a:solidFill>
            <a:srgbClr val="00425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199D4A-F6A9-EC46-A2DF-BB7FBC55CD1D}" type="datetimeFigureOut">
              <a:rPr lang="en-US" smtClean="0"/>
              <a:t>2/4/2021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485A7-D857-9442-BA4B-B3E6D7DD0F39}" type="slidenum">
              <a:rPr lang="en-US" smtClean="0"/>
              <a:t>‹#›</a:t>
            </a:fld>
            <a:endParaRPr lang="en-US" dirty="0"/>
          </a:p>
        </p:txBody>
      </p:sp>
    </p:spTree>
    <p:extLst>
      <p:ext uri="{BB962C8B-B14F-4D97-AF65-F5344CB8AC3E}">
        <p14:creationId xmlns:p14="http://schemas.microsoft.com/office/powerpoint/2010/main" val="3041206519"/>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199D4A-F6A9-EC46-A2DF-BB7FBC55CD1D}" type="datetimeFigureOut">
              <a:rPr lang="en-US" smtClean="0"/>
              <a:t>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485A7-D857-9442-BA4B-B3E6D7DD0F39}" type="slidenum">
              <a:rPr lang="en-US" smtClean="0"/>
              <a:t>‹#›</a:t>
            </a:fld>
            <a:endParaRPr lang="en-US"/>
          </a:p>
        </p:txBody>
      </p:sp>
    </p:spTree>
    <p:extLst>
      <p:ext uri="{BB962C8B-B14F-4D97-AF65-F5344CB8AC3E}">
        <p14:creationId xmlns:p14="http://schemas.microsoft.com/office/powerpoint/2010/main" val="3092428728"/>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 id="2147484336"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3"/>
      <p:tags r:id="rId14"/>
    </p:custDataLst>
    <p:extLst>
      <p:ext uri="{BB962C8B-B14F-4D97-AF65-F5344CB8AC3E}">
        <p14:creationId xmlns:p14="http://schemas.microsoft.com/office/powerpoint/2010/main" val="1690890147"/>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3"/>
      <p:tags r:id="rId14"/>
    </p:custDataLst>
    <p:extLst>
      <p:ext uri="{BB962C8B-B14F-4D97-AF65-F5344CB8AC3E}">
        <p14:creationId xmlns:p14="http://schemas.microsoft.com/office/powerpoint/2010/main" val="3498387669"/>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0059B2"/>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hidden">
          <a:xfrm>
            <a:off x="0" y="0"/>
            <a:ext cx="9144000" cy="3665538"/>
          </a:xfrm>
          <a:prstGeom prst="rect">
            <a:avLst/>
          </a:prstGeom>
          <a:gradFill rotWithShape="1">
            <a:gsLst>
              <a:gs pos="0">
                <a:srgbClr val="0054A8"/>
              </a:gs>
              <a:gs pos="100000">
                <a:srgbClr val="0059B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ea typeface="ヒラギノ角ゴ Pro W3"/>
                <a:cs typeface="ヒラギノ角ゴ Pro W3"/>
              </a:defRPr>
            </a:lvl1pPr>
            <a:lvl2pPr marL="742950" indent="-285750">
              <a:defRPr>
                <a:solidFill>
                  <a:schemeClr val="tx1"/>
                </a:solidFill>
                <a:latin typeface="Arial" pitchFamily="34" charset="0"/>
                <a:ea typeface="ヒラギノ角ゴ Pro W3"/>
                <a:cs typeface="ヒラギノ角ゴ Pro W3"/>
              </a:defRPr>
            </a:lvl2pPr>
            <a:lvl3pPr marL="1143000" indent="-228600">
              <a:defRPr>
                <a:solidFill>
                  <a:schemeClr val="tx1"/>
                </a:solidFill>
                <a:latin typeface="Arial" pitchFamily="34" charset="0"/>
                <a:ea typeface="ヒラギノ角ゴ Pro W3"/>
                <a:cs typeface="ヒラギノ角ゴ Pro W3"/>
              </a:defRPr>
            </a:lvl3pPr>
            <a:lvl4pPr marL="1600200" indent="-228600">
              <a:defRPr>
                <a:solidFill>
                  <a:schemeClr val="tx1"/>
                </a:solidFill>
                <a:latin typeface="Arial" pitchFamily="34" charset="0"/>
                <a:ea typeface="ヒラギノ角ゴ Pro W3"/>
                <a:cs typeface="ヒラギノ角ゴ Pro W3"/>
              </a:defRPr>
            </a:lvl4pPr>
            <a:lvl5pPr marL="2057400" indent="-228600">
              <a:defRPr>
                <a:solidFill>
                  <a:schemeClr val="tx1"/>
                </a:solidFill>
                <a:latin typeface="Arial" pitchFamily="34" charset="0"/>
                <a:ea typeface="ヒラギノ角ゴ Pro W3"/>
                <a:cs typeface="ヒラギノ角ゴ Pro W3"/>
              </a:defRPr>
            </a:lvl5pPr>
            <a:lvl6pPr marL="2514600" indent="-228600" fontAlgn="base">
              <a:spcBef>
                <a:spcPct val="0"/>
              </a:spcBef>
              <a:spcAft>
                <a:spcPct val="0"/>
              </a:spcAft>
              <a:defRPr>
                <a:solidFill>
                  <a:schemeClr val="tx1"/>
                </a:solidFill>
                <a:latin typeface="Arial" pitchFamily="34" charset="0"/>
                <a:ea typeface="ヒラギノ角ゴ Pro W3"/>
                <a:cs typeface="ヒラギノ角ゴ Pro W3"/>
              </a:defRPr>
            </a:lvl6pPr>
            <a:lvl7pPr marL="2971800" indent="-228600" fontAlgn="base">
              <a:spcBef>
                <a:spcPct val="0"/>
              </a:spcBef>
              <a:spcAft>
                <a:spcPct val="0"/>
              </a:spcAft>
              <a:defRPr>
                <a:solidFill>
                  <a:schemeClr val="tx1"/>
                </a:solidFill>
                <a:latin typeface="Arial" pitchFamily="34" charset="0"/>
                <a:ea typeface="ヒラギノ角ゴ Pro W3"/>
                <a:cs typeface="ヒラギノ角ゴ Pro W3"/>
              </a:defRPr>
            </a:lvl7pPr>
            <a:lvl8pPr marL="3429000" indent="-228600" fontAlgn="base">
              <a:spcBef>
                <a:spcPct val="0"/>
              </a:spcBef>
              <a:spcAft>
                <a:spcPct val="0"/>
              </a:spcAft>
              <a:defRPr>
                <a:solidFill>
                  <a:schemeClr val="tx1"/>
                </a:solidFill>
                <a:latin typeface="Arial" pitchFamily="34" charset="0"/>
                <a:ea typeface="ヒラギノ角ゴ Pro W3"/>
                <a:cs typeface="ヒラギノ角ゴ Pro W3"/>
              </a:defRPr>
            </a:lvl8pPr>
            <a:lvl9pPr marL="3886200" indent="-228600" fontAlgn="base">
              <a:spcBef>
                <a:spcPct val="0"/>
              </a:spcBef>
              <a:spcAft>
                <a:spcPct val="0"/>
              </a:spcAft>
              <a:defRPr>
                <a:solidFill>
                  <a:schemeClr val="tx1"/>
                </a:solidFill>
                <a:latin typeface="Arial" pitchFamily="34" charset="0"/>
                <a:ea typeface="ヒラギノ角ゴ Pro W3"/>
                <a:cs typeface="ヒラギノ角ゴ Pro W3"/>
              </a:defRPr>
            </a:lvl9pPr>
          </a:lstStyle>
          <a:p>
            <a:endParaRPr lang="en-US" altLang="en-US"/>
          </a:p>
        </p:txBody>
      </p:sp>
      <p:pic>
        <p:nvPicPr>
          <p:cNvPr id="1027" name="Picture 7" descr="Wave3 cop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hidden">
          <a:xfrm>
            <a:off x="0" y="615315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352425"/>
            <a:ext cx="7772400" cy="95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Rectangle 3"/>
          <p:cNvSpPr>
            <a:spLocks noGrp="1" noChangeArrowheads="1"/>
          </p:cNvSpPr>
          <p:nvPr>
            <p:ph type="body" idx="1"/>
          </p:nvPr>
        </p:nvSpPr>
        <p:spPr bwMode="auto">
          <a:xfrm>
            <a:off x="685800" y="1508125"/>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8" descr="New NS Logo on WHITE SMALL"/>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83463" y="6384925"/>
            <a:ext cx="1473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Grp="1" noChangeArrowheads="1"/>
          </p:cNvSpPr>
          <p:nvPr>
            <p:ph type="sldNum" sz="quarter" idx="4"/>
          </p:nvPr>
        </p:nvSpPr>
        <p:spPr bwMode="auto">
          <a:xfrm>
            <a:off x="6864350" y="586581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ea typeface="+mn-ea"/>
                <a:cs typeface="+mn-cs"/>
              </a:defRPr>
            </a:lvl1pPr>
          </a:lstStyle>
          <a:p>
            <a:fld id="{10F1213E-4BDD-482F-8E98-A1BE0CD7F113}" type="slidenum">
              <a:rPr lang="en-US" smtClean="0"/>
              <a:t>‹#›</a:t>
            </a:fld>
            <a:endParaRPr lang="en-US"/>
          </a:p>
        </p:txBody>
      </p:sp>
    </p:spTree>
    <p:extLst>
      <p:ext uri="{BB962C8B-B14F-4D97-AF65-F5344CB8AC3E}">
        <p14:creationId xmlns:p14="http://schemas.microsoft.com/office/powerpoint/2010/main" val="127425018"/>
      </p:ext>
    </p:extLst>
  </p:cSld>
  <p:clrMap bg1="dk2" tx1="lt1" bg2="dk1" tx2="lt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 id="2147484412" r:id="rId12"/>
  </p:sldLayoutIdLst>
  <p:transition spd="med"/>
  <p:txStyles>
    <p:titleStyle>
      <a:lvl1pPr algn="ctr" rtl="0" eaLnBrk="1" fontAlgn="base" hangingPunct="1">
        <a:spcBef>
          <a:spcPct val="0"/>
        </a:spcBef>
        <a:spcAft>
          <a:spcPct val="0"/>
        </a:spcAft>
        <a:defRPr sz="3200" b="1">
          <a:solidFill>
            <a:srgbClr val="FFFF00"/>
          </a:solidFill>
          <a:effectLst>
            <a:outerShdw blurRad="38100" dist="38100" dir="2700000" algn="tl">
              <a:srgbClr val="000000"/>
            </a:outerShdw>
          </a:effectLst>
          <a:latin typeface="+mj-lt"/>
          <a:ea typeface="+mj-ea"/>
          <a:cs typeface="ヒラギノ角ゴ Pro W3"/>
        </a:defRPr>
      </a:lvl1pPr>
      <a:lvl2pPr algn="ctr" rtl="0" eaLnBrk="1" fontAlgn="base" hangingPunct="1">
        <a:spcBef>
          <a:spcPct val="0"/>
        </a:spcBef>
        <a:spcAft>
          <a:spcPct val="0"/>
        </a:spcAft>
        <a:defRPr sz="3200" b="1">
          <a:solidFill>
            <a:srgbClr val="FFFF00"/>
          </a:solidFill>
          <a:effectLst>
            <a:outerShdw blurRad="38100" dist="38100" dir="2700000" algn="tl">
              <a:srgbClr val="000000"/>
            </a:outerShdw>
          </a:effectLst>
          <a:latin typeface="Arial" charset="0"/>
          <a:ea typeface="ヒラギノ角ゴ Pro W3" pitchFamily="8" charset="-128"/>
          <a:cs typeface="ヒラギノ角ゴ Pro W3"/>
        </a:defRPr>
      </a:lvl2pPr>
      <a:lvl3pPr algn="ctr" rtl="0" eaLnBrk="1" fontAlgn="base" hangingPunct="1">
        <a:spcBef>
          <a:spcPct val="0"/>
        </a:spcBef>
        <a:spcAft>
          <a:spcPct val="0"/>
        </a:spcAft>
        <a:defRPr sz="3200" b="1">
          <a:solidFill>
            <a:srgbClr val="FFFF00"/>
          </a:solidFill>
          <a:effectLst>
            <a:outerShdw blurRad="38100" dist="38100" dir="2700000" algn="tl">
              <a:srgbClr val="000000"/>
            </a:outerShdw>
          </a:effectLst>
          <a:latin typeface="Arial" charset="0"/>
          <a:ea typeface="ヒラギノ角ゴ Pro W3" pitchFamily="8" charset="-128"/>
          <a:cs typeface="ヒラギノ角ゴ Pro W3"/>
        </a:defRPr>
      </a:lvl3pPr>
      <a:lvl4pPr algn="ctr" rtl="0" eaLnBrk="1" fontAlgn="base" hangingPunct="1">
        <a:spcBef>
          <a:spcPct val="0"/>
        </a:spcBef>
        <a:spcAft>
          <a:spcPct val="0"/>
        </a:spcAft>
        <a:defRPr sz="3200" b="1">
          <a:solidFill>
            <a:srgbClr val="FFFF00"/>
          </a:solidFill>
          <a:effectLst>
            <a:outerShdw blurRad="38100" dist="38100" dir="2700000" algn="tl">
              <a:srgbClr val="000000"/>
            </a:outerShdw>
          </a:effectLst>
          <a:latin typeface="Arial" charset="0"/>
          <a:ea typeface="ヒラギノ角ゴ Pro W3" pitchFamily="8" charset="-128"/>
          <a:cs typeface="ヒラギノ角ゴ Pro W3"/>
        </a:defRPr>
      </a:lvl4pPr>
      <a:lvl5pPr algn="ctr" rtl="0" eaLnBrk="1" fontAlgn="base" hangingPunct="1">
        <a:spcBef>
          <a:spcPct val="0"/>
        </a:spcBef>
        <a:spcAft>
          <a:spcPct val="0"/>
        </a:spcAft>
        <a:defRPr sz="3200" b="1">
          <a:solidFill>
            <a:srgbClr val="FFFF00"/>
          </a:solidFill>
          <a:effectLst>
            <a:outerShdw blurRad="38100" dist="38100" dir="2700000" algn="tl">
              <a:srgbClr val="000000"/>
            </a:outerShdw>
          </a:effectLst>
          <a:latin typeface="Arial" charset="0"/>
          <a:ea typeface="ヒラギノ角ゴ Pro W3" pitchFamily="8" charset="-128"/>
          <a:cs typeface="ヒラギノ角ゴ Pro W3"/>
        </a:defRPr>
      </a:lvl5pPr>
      <a:lvl6pPr marL="457200" algn="ctr" rtl="0" eaLnBrk="1" fontAlgn="base" hangingPunct="1">
        <a:spcBef>
          <a:spcPct val="0"/>
        </a:spcBef>
        <a:spcAft>
          <a:spcPct val="0"/>
        </a:spcAft>
        <a:defRPr sz="3200" b="1">
          <a:solidFill>
            <a:srgbClr val="FFFF00"/>
          </a:solidFill>
          <a:effectLst>
            <a:outerShdw blurRad="38100" dist="38100" dir="2700000" algn="tl">
              <a:srgbClr val="000000"/>
            </a:outerShdw>
          </a:effectLst>
          <a:latin typeface="Arial" charset="0"/>
          <a:ea typeface="ヒラギノ角ゴ Pro W3" pitchFamily="8" charset="-128"/>
        </a:defRPr>
      </a:lvl6pPr>
      <a:lvl7pPr marL="914400" algn="ctr" rtl="0" eaLnBrk="1" fontAlgn="base" hangingPunct="1">
        <a:spcBef>
          <a:spcPct val="0"/>
        </a:spcBef>
        <a:spcAft>
          <a:spcPct val="0"/>
        </a:spcAft>
        <a:defRPr sz="3200" b="1">
          <a:solidFill>
            <a:srgbClr val="FFFF00"/>
          </a:solidFill>
          <a:effectLst>
            <a:outerShdw blurRad="38100" dist="38100" dir="2700000" algn="tl">
              <a:srgbClr val="000000"/>
            </a:outerShdw>
          </a:effectLst>
          <a:latin typeface="Arial" charset="0"/>
          <a:ea typeface="ヒラギノ角ゴ Pro W3" pitchFamily="8" charset="-128"/>
        </a:defRPr>
      </a:lvl7pPr>
      <a:lvl8pPr marL="1371600" algn="ctr" rtl="0" eaLnBrk="1" fontAlgn="base" hangingPunct="1">
        <a:spcBef>
          <a:spcPct val="0"/>
        </a:spcBef>
        <a:spcAft>
          <a:spcPct val="0"/>
        </a:spcAft>
        <a:defRPr sz="3200" b="1">
          <a:solidFill>
            <a:srgbClr val="FFFF00"/>
          </a:solidFill>
          <a:effectLst>
            <a:outerShdw blurRad="38100" dist="38100" dir="2700000" algn="tl">
              <a:srgbClr val="000000"/>
            </a:outerShdw>
          </a:effectLst>
          <a:latin typeface="Arial" charset="0"/>
          <a:ea typeface="ヒラギノ角ゴ Pro W3" pitchFamily="8" charset="-128"/>
        </a:defRPr>
      </a:lvl8pPr>
      <a:lvl9pPr marL="1828800" algn="ctr" rtl="0" eaLnBrk="1" fontAlgn="base" hangingPunct="1">
        <a:spcBef>
          <a:spcPct val="0"/>
        </a:spcBef>
        <a:spcAft>
          <a:spcPct val="0"/>
        </a:spcAft>
        <a:defRPr sz="3200" b="1">
          <a:solidFill>
            <a:srgbClr val="FFFF00"/>
          </a:solidFill>
          <a:effectLst>
            <a:outerShdw blurRad="38100" dist="38100" dir="2700000" algn="tl">
              <a:srgbClr val="000000"/>
            </a:outerShdw>
          </a:effectLst>
          <a:latin typeface="Arial" charset="0"/>
          <a:ea typeface="ヒラギノ角ゴ Pro W3" pitchFamily="8" charset="-128"/>
        </a:defRPr>
      </a:lvl9pPr>
    </p:titleStyle>
    <p:bodyStyle>
      <a:lvl1pPr marL="342900" indent="-342900" algn="l" rtl="0" eaLnBrk="1" fontAlgn="base" hangingPunct="1">
        <a:spcBef>
          <a:spcPct val="20000"/>
        </a:spcBef>
        <a:spcAft>
          <a:spcPct val="0"/>
        </a:spcAft>
        <a:buClr>
          <a:srgbClr val="FFFF00"/>
        </a:buClr>
        <a:buChar char="•"/>
        <a:defRPr sz="2800">
          <a:solidFill>
            <a:schemeClr val="tx1"/>
          </a:solidFill>
          <a:effectLst>
            <a:outerShdw blurRad="38100" dist="38100" dir="2700000" algn="tl">
              <a:srgbClr val="000000"/>
            </a:outerShdw>
          </a:effectLst>
          <a:latin typeface="+mn-lt"/>
          <a:ea typeface="+mn-ea"/>
          <a:cs typeface="ヒラギノ角ゴ Pro W3"/>
        </a:defRPr>
      </a:lvl1pPr>
      <a:lvl2pPr marL="742950" indent="-28575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ea typeface="+mn-ea"/>
          <a:cs typeface="ヒラギノ角ゴ Pro W3"/>
        </a:defRPr>
      </a:lvl2pPr>
      <a:lvl3pPr marL="1143000" indent="-228600" algn="l" rtl="0" eaLnBrk="1" fontAlgn="base" hangingPunct="1">
        <a:spcBef>
          <a:spcPct val="20000"/>
        </a:spcBef>
        <a:spcAft>
          <a:spcPct val="0"/>
        </a:spcAft>
        <a:buClr>
          <a:srgbClr val="FF9933"/>
        </a:buClr>
        <a:buFont typeface="Arial" pitchFamily="34" charset="0"/>
        <a:buChar char="»"/>
        <a:defRPr sz="2000">
          <a:solidFill>
            <a:schemeClr val="tx1"/>
          </a:solidFill>
          <a:effectLst>
            <a:outerShdw blurRad="38100" dist="38100" dir="2700000" algn="tl">
              <a:srgbClr val="000000"/>
            </a:outerShdw>
          </a:effectLst>
          <a:latin typeface="+mn-lt"/>
          <a:ea typeface="+mn-ea"/>
          <a:cs typeface="ヒラギノ角ゴ Pro W3"/>
        </a:defRPr>
      </a:lvl3pPr>
      <a:lvl4pPr marL="1600200" indent="-228600" algn="l" rtl="0" eaLnBrk="1" fontAlgn="base" hangingPunct="1">
        <a:spcBef>
          <a:spcPct val="20000"/>
        </a:spcBef>
        <a:spcAft>
          <a:spcPct val="0"/>
        </a:spcAft>
        <a:buChar char="–"/>
        <a:defRPr>
          <a:solidFill>
            <a:schemeClr val="tx1"/>
          </a:solidFill>
          <a:effectLst>
            <a:outerShdw blurRad="38100" dist="38100" dir="2700000" algn="tl">
              <a:srgbClr val="000000"/>
            </a:outerShdw>
          </a:effectLst>
          <a:latin typeface="+mn-lt"/>
          <a:ea typeface="+mn-ea"/>
          <a:cs typeface="ヒラギノ角ゴ Pro W3"/>
        </a:defRPr>
      </a:lvl4pPr>
      <a:lvl5pPr marL="2057400" indent="-228600" algn="l" rtl="0" eaLnBrk="1" fontAlgn="base" hangingPunct="1">
        <a:spcBef>
          <a:spcPct val="20000"/>
        </a:spcBef>
        <a:spcAft>
          <a:spcPct val="0"/>
        </a:spcAft>
        <a:buChar char="»"/>
        <a:defRPr>
          <a:solidFill>
            <a:schemeClr val="tx1"/>
          </a:solidFill>
          <a:effectLst>
            <a:outerShdw blurRad="38100" dist="38100" dir="2700000" algn="tl">
              <a:srgbClr val="000000"/>
            </a:outerShdw>
          </a:effectLst>
          <a:latin typeface="+mn-lt"/>
          <a:ea typeface="+mn-ea"/>
          <a:cs typeface="ヒラギノ角ゴ Pro W3"/>
        </a:defRPr>
      </a:lvl5pPr>
      <a:lvl6pPr marL="2514600" indent="-228600" algn="l" rtl="0" eaLnBrk="1" fontAlgn="base" hangingPunct="1">
        <a:spcBef>
          <a:spcPct val="20000"/>
        </a:spcBef>
        <a:spcAft>
          <a:spcPct val="0"/>
        </a:spcAft>
        <a:buChar char="»"/>
        <a:defRPr>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har char="»"/>
        <a:defRPr>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har char="»"/>
        <a:defRPr>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har char="»"/>
        <a:defRPr>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2/4/2021</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2/4/2021</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extLst>
      <p:ext uri="{BB962C8B-B14F-4D97-AF65-F5344CB8AC3E}">
        <p14:creationId xmlns:p14="http://schemas.microsoft.com/office/powerpoint/2010/main" val="3523312101"/>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525CAA-27AB-447F-BC51-4AB264D61992}" type="datetimeFigureOut">
              <a:rPr lang="en-US" smtClean="0"/>
              <a:t>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E1CBD5-A9E4-4B90-9C17-813EC5B7C836}" type="slidenum">
              <a:rPr lang="en-US" smtClean="0"/>
              <a:t>‹#›</a:t>
            </a:fld>
            <a:endParaRPr lang="en-US"/>
          </a:p>
        </p:txBody>
      </p:sp>
    </p:spTree>
    <p:extLst>
      <p:ext uri="{BB962C8B-B14F-4D97-AF65-F5344CB8AC3E}">
        <p14:creationId xmlns:p14="http://schemas.microsoft.com/office/powerpoint/2010/main" val="184513415"/>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491830" y="1313549"/>
            <a:ext cx="184731" cy="369332"/>
          </a:xfrm>
          <a:prstGeom prst="rect">
            <a:avLst/>
          </a:prstGeom>
          <a:noFill/>
        </p:spPr>
        <p:txBody>
          <a:bodyPr wrap="none" rtlCol="0">
            <a:spAutoFit/>
          </a:bodyPr>
          <a:lstStyle/>
          <a:p>
            <a:pPr defTabSz="457200"/>
            <a:endParaRPr lang="en-US" dirty="0">
              <a:solidFill>
                <a:prstClr val="black"/>
              </a:solidFill>
            </a:endParaRPr>
          </a:p>
        </p:txBody>
      </p:sp>
      <p:sp>
        <p:nvSpPr>
          <p:cNvPr id="9" name="TextBox 8"/>
          <p:cNvSpPr txBox="1"/>
          <p:nvPr userDrawn="1"/>
        </p:nvSpPr>
        <p:spPr>
          <a:xfrm>
            <a:off x="9774353" y="2315830"/>
            <a:ext cx="184731" cy="369332"/>
          </a:xfrm>
          <a:prstGeom prst="rect">
            <a:avLst/>
          </a:prstGeom>
          <a:noFill/>
        </p:spPr>
        <p:txBody>
          <a:bodyPr wrap="none" rtlCol="0">
            <a:spAutoFit/>
          </a:bodyPr>
          <a:lstStyle/>
          <a:p>
            <a:pPr defTabSz="457200"/>
            <a:endParaRPr lang="en-US" dirty="0">
              <a:solidFill>
                <a:prstClr val="black"/>
              </a:solidFill>
            </a:endParaRPr>
          </a:p>
        </p:txBody>
      </p:sp>
      <p:pic>
        <p:nvPicPr>
          <p:cNvPr id="2" name="Picture 1" descr="PowerPointSlides.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5367528"/>
            <a:ext cx="9144000" cy="1490472"/>
          </a:xfrm>
          <a:prstGeom prst="rect">
            <a:avLst/>
          </a:prstGeom>
        </p:spPr>
      </p:pic>
      <p:sp>
        <p:nvSpPr>
          <p:cNvPr id="3" name="TextBox 2"/>
          <p:cNvSpPr txBox="1"/>
          <p:nvPr userDrawn="1"/>
        </p:nvSpPr>
        <p:spPr>
          <a:xfrm>
            <a:off x="-224522" y="2287462"/>
            <a:ext cx="184731" cy="369332"/>
          </a:xfrm>
          <a:prstGeom prst="rect">
            <a:avLst/>
          </a:prstGeom>
          <a:noFill/>
        </p:spPr>
        <p:txBody>
          <a:bodyPr wrap="none" rtlCol="0">
            <a:spAutoFit/>
          </a:bodyPr>
          <a:lstStyle/>
          <a:p>
            <a:pPr defTabSz="457200"/>
            <a:endParaRPr lang="en-US" dirty="0">
              <a:solidFill>
                <a:prstClr val="black"/>
              </a:solidFill>
            </a:endParaRPr>
          </a:p>
        </p:txBody>
      </p:sp>
    </p:spTree>
    <p:extLst>
      <p:ext uri="{BB962C8B-B14F-4D97-AF65-F5344CB8AC3E}">
        <p14:creationId xmlns:p14="http://schemas.microsoft.com/office/powerpoint/2010/main" val="456772115"/>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eaLnBrk="1" fontAlgn="auto" hangingPunct="1">
              <a:spcBef>
                <a:spcPts val="0"/>
              </a:spcBef>
              <a:spcAft>
                <a:spcPts val="0"/>
              </a:spcAft>
            </a:pPr>
            <a:fld id="{D98C176C-065F-124D-AAA4-94F2B7A2EC7C}" type="datetime1">
              <a:rPr lang="en-US" smtClean="0">
                <a:solidFill>
                  <a:prstClr val="black">
                    <a:tint val="75000"/>
                  </a:prstClr>
                </a:solidFill>
                <a:latin typeface="Calibri"/>
                <a:ea typeface="+mn-ea"/>
              </a:rPr>
              <a:pPr defTabSz="342900" eaLnBrk="1" fontAlgn="auto" hangingPunct="1">
                <a:spcBef>
                  <a:spcPts val="0"/>
                </a:spcBef>
                <a:spcAft>
                  <a:spcPts val="0"/>
                </a:spcAft>
              </a:pPr>
              <a:t>2/5/2021</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b"/>
          <a:lstStyle>
            <a:lvl1pPr algn="r">
              <a:defRPr sz="900">
                <a:solidFill>
                  <a:srgbClr val="FFFFFF"/>
                </a:solidFill>
                <a:latin typeface="Arial"/>
                <a:cs typeface="Arial"/>
              </a:defRPr>
            </a:lvl1pPr>
          </a:lstStyle>
          <a:p>
            <a:pPr defTabSz="342900" eaLnBrk="1" fontAlgn="auto" hangingPunct="1">
              <a:spcBef>
                <a:spcPts val="0"/>
              </a:spcBef>
              <a:spcAft>
                <a:spcPts val="0"/>
              </a:spcAft>
            </a:pPr>
            <a:fld id="{106E12CD-FCB1-464E-A775-0B83FDDACE03}" type="slidenum">
              <a:rPr lang="en-US" smtClean="0">
                <a:ea typeface="+mn-ea"/>
              </a:rPr>
              <a:pPr defTabSz="342900" eaLnBrk="1" fontAlgn="auto" hangingPunct="1">
                <a:spcBef>
                  <a:spcPts val="0"/>
                </a:spcBef>
                <a:spcAft>
                  <a:spcPts val="0"/>
                </a:spcAft>
              </a:pPr>
              <a:t>‹#›</a:t>
            </a:fld>
            <a:endParaRPr lang="en-US" dirty="0">
              <a:ea typeface="+mn-ea"/>
            </a:endParaRPr>
          </a:p>
        </p:txBody>
      </p:sp>
    </p:spTree>
    <p:extLst>
      <p:ext uri="{BB962C8B-B14F-4D97-AF65-F5344CB8AC3E}">
        <p14:creationId xmlns:p14="http://schemas.microsoft.com/office/powerpoint/2010/main" val="2282693588"/>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Lst>
  <p:hf hdr="0" ftr="0" dt="0"/>
  <p:txStyles>
    <p:titleStyle>
      <a:lvl1pPr algn="ctr" defTabSz="342900" rtl="0" eaLnBrk="1" latinLnBrk="0" hangingPunct="1">
        <a:spcBef>
          <a:spcPct val="0"/>
        </a:spcBef>
        <a:buNone/>
        <a:defRPr sz="3300" kern="1200">
          <a:solidFill>
            <a:schemeClr val="tx1"/>
          </a:solidFill>
          <a:latin typeface="Arial"/>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5"/>
      <p:tags r:id="rId16"/>
    </p:custDataLst>
    <p:extLst>
      <p:ext uri="{BB962C8B-B14F-4D97-AF65-F5344CB8AC3E}">
        <p14:creationId xmlns:p14="http://schemas.microsoft.com/office/powerpoint/2010/main" val="3652699813"/>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Lst>
  <p:hf hdr="0" ftr="0" dt="0"/>
  <p:txStyles>
    <p:titleStyle>
      <a:lvl1pPr algn="l" defTabSz="609351" rtl="0" eaLnBrk="1" latinLnBrk="0" hangingPunct="1">
        <a:spcBef>
          <a:spcPct val="0"/>
        </a:spcBef>
        <a:buNone/>
        <a:defRPr sz="3200" b="1" kern="1200" spc="0">
          <a:solidFill>
            <a:schemeClr val="tx1"/>
          </a:solidFill>
          <a:latin typeface="Arial" panose="020B0604020202020204" pitchFamily="34" charset="0"/>
          <a:ea typeface="+mj-ea"/>
          <a:cs typeface="Arial" panose="020B0604020202020204" pitchFamily="34" charset="0"/>
        </a:defRPr>
      </a:lvl1pPr>
    </p:titleStyle>
    <p:bodyStyle>
      <a:lvl1pPr marL="182694" indent="-18269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532995" indent="-197963"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88329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1832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553358"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guide id="6" orient="horz" pos="391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custData r:id="rId13"/>
      <p:tags r:id="rId14"/>
    </p:custDataLst>
    <p:extLst>
      <p:ext uri="{BB962C8B-B14F-4D97-AF65-F5344CB8AC3E}">
        <p14:creationId xmlns:p14="http://schemas.microsoft.com/office/powerpoint/2010/main" val="644493640"/>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acog.org/clinical/clinical-guidance/practice-advisory/articles/2020/12/vaccinating-pregnant-and-lactating-patients-against-covid-19" TargetMode="External"/><Relationship Id="rId13" Type="http://schemas.openxmlformats.org/officeDocument/2006/relationships/hyperlink" Target="https://s3.amazonaws.com/cdn.smfm.org/media/2734/SMFM_COVID_Management_of_COVID_pos_preg_patients_2-2-21_(final).pdf" TargetMode="External"/><Relationship Id="rId3" Type="http://schemas.openxmlformats.org/officeDocument/2006/relationships/hyperlink" Target="http://send.acog.org/link.cfm?r=mMhpFADZGmTMC6WPfkEtng~~&amp;pe=t-oMwL78p78me-w4Nk8kzRsysm8L6EF7jEOVO2BCFDxRVFvR_3EhNdsp1OFdSiEeP9M4TI-bk2Uo9nGFZFUegQ~~&amp;t=qgxOiPmUO49srU8seFGVxg~~" TargetMode="External"/><Relationship Id="rId7" Type="http://schemas.openxmlformats.org/officeDocument/2006/relationships/hyperlink" Target="https://www.acog.org/covid-19/vaccination-site-recommendations-pregnant-individuals" TargetMode="External"/><Relationship Id="rId12" Type="http://schemas.openxmlformats.org/officeDocument/2006/relationships/hyperlink" Target="https://s3.amazonaws.com/cdn.smfm.org/media/2656/Provider_Considerations_for_Engaging_in_COVID_Vaccination_Considerations_12-21-20_(final).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acog.org/en/covid-19/covid-19-vaccines-and-pregnancy-conversation-guide-for-clinicians" TargetMode="External"/><Relationship Id="rId11" Type="http://schemas.openxmlformats.org/officeDocument/2006/relationships/hyperlink" Target="https://s3.amazonaws.com/cdn.smfm.org/media/2589/COVID19-What_MFMs_need_to_know_revision_11-23-20_final.pdf" TargetMode="External"/><Relationship Id="rId5" Type="http://schemas.openxmlformats.org/officeDocument/2006/relationships/hyperlink" Target="https://ilpqc.org/ILPQC%202020+/COVID19/COVID-19%20and%20Pregnancy%203%20Steps%20to%20Stay%20Safe.pdf" TargetMode="External"/><Relationship Id="rId10" Type="http://schemas.openxmlformats.org/officeDocument/2006/relationships/hyperlink" Target="https://ilpqc.org/ILPQC%202020%2B/COVID19/Joint%20Statement_COVID%20Vaccine%20for%20Pregnant%20PPL-FINAL.pdf" TargetMode="External"/><Relationship Id="rId4" Type="http://schemas.openxmlformats.org/officeDocument/2006/relationships/hyperlink" Target="https://www.acog.org/clinical-information/physician-faqs/covid-19-faqs-for-ob-gyns-obstetrics" TargetMode="External"/><Relationship Id="rId9" Type="http://schemas.openxmlformats.org/officeDocument/2006/relationships/hyperlink" Target="https://www.acog.org/news/news-articles/2021/01/obstetrician-gynecologists-role-building-vaccine-confidenc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s3.amazonaws.com/cdn.smfm.org/media/2734/SMFM_COVID_Management_of_COVID_pos_preg_patients_2-2-21_(final).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lpqc.org/ILPQC%202020+/COVID19/COVID-19%20and%20Pregnancy%203%20Steps%20to%20Stay%20Safe.pdf"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services.aap.org/link/8476099541ff4fbb89cf468f5f947b6d.aspx" TargetMode="External"/><Relationship Id="rId3" Type="http://schemas.openxmlformats.org/officeDocument/2006/relationships/hyperlink" Target="https://services.aap.org/link/33d8ca6e4cf8410b9668ac4ee848f2b5.aspx" TargetMode="External"/><Relationship Id="rId7" Type="http://schemas.openxmlformats.org/officeDocument/2006/relationships/hyperlink" Target="https://services.aap.org/link/fb2d54cf7f884a279ea35039eef1c320.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ervices.aap.org/link/3d512cd874804f928ce8ad1f2fe21d63.aspx" TargetMode="External"/><Relationship Id="rId5" Type="http://schemas.openxmlformats.org/officeDocument/2006/relationships/hyperlink" Target="https://services.aap.org/link/0bb1a59281524adf8834a4be404ecb8b.aspx" TargetMode="External"/><Relationship Id="rId4" Type="http://schemas.openxmlformats.org/officeDocument/2006/relationships/hyperlink" Target="https://services.aap.org/link/ffa46678e6374b768595319934cbade3.aspx"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ilpqc.org/ILPQC%202020+/COVID19/Association%20of%20SARS-CoV-2%20Test%20Status%20and%20Pregnancy%20Outcomes.pdf" TargetMode="External"/><Relationship Id="rId13" Type="http://schemas.openxmlformats.org/officeDocument/2006/relationships/hyperlink" Target="https://ilpqc.org/ILPQC%202020+/COVID19/Pregnancy%20Outcomes%20Among%20Women%20With%20and%20Without%20Severe%20Acute%20Respiratory%20Syndrome%20Coronavirus%202%20Infection.Nov%202020.pdf" TargetMode="External"/><Relationship Id="rId18" Type="http://schemas.openxmlformats.org/officeDocument/2006/relationships/hyperlink" Target="https://neoreviews.aappublications.org/content/perinatal-sars-cov-2-infection-and-neonatal-covid-19-2021-update" TargetMode="External"/><Relationship Id="rId3" Type="http://schemas.openxmlformats.org/officeDocument/2006/relationships/hyperlink" Target="https://collaborate.northwestern.edu/owa/service.svc/s/GetFileAttachment?id=AAMkADEzZGUxZDI1LTRiNTEtNDhjNy1hZmFkLWE4YmZiNGViMzQwNwBGAAAAAABpAvaFpx35SJASqbfzkfudBwAGTlkDVfRDTrmCQ2hDLUMIAAAAAAEMAAAGTlkDVfRDTrmCQ2hDLUMIAAAQI48hAAABEgAQAD%2BlnYLDU%2BdNnswP1dNih9I%3D&amp;X-OWA-CANARY=UqOBWcrwRkSZj9gItmL7l1--smXaJNgIFEAJwJVguoEZZHhb_U_ZyKfKR356LS_KStngcXW0ObU." TargetMode="External"/><Relationship Id="rId7" Type="http://schemas.openxmlformats.org/officeDocument/2006/relationships/hyperlink" Target="https://ilpqc.org/ILPQC%202020+/COVID19/Clinical_Implications_of_Universal_Severe_Acute.3%20(1)_ObGYN_Aug%202020.pdf" TargetMode="External"/><Relationship Id="rId12" Type="http://schemas.openxmlformats.org/officeDocument/2006/relationships/hyperlink" Target="https://ilpqc.org/ILPQC%202020+/COVID19/COVID-19%20Poses%20Pregnancy%20Risks%20JAMA.pdf" TargetMode="External"/><Relationship Id="rId17" Type="http://schemas.openxmlformats.org/officeDocument/2006/relationships/hyperlink" Target="https://www.ajog.org/article/S0002-9378(21)00033-8/pdf" TargetMode="External"/><Relationship Id="rId2" Type="http://schemas.openxmlformats.org/officeDocument/2006/relationships/notesSlide" Target="../notesSlides/notesSlide14.xml"/><Relationship Id="rId16" Type="http://schemas.openxmlformats.org/officeDocument/2006/relationships/hyperlink" Target="https://jamanetwork.com/journals/jamanetworkopen/fullarticle/2774428" TargetMode="External"/><Relationship Id="rId1" Type="http://schemas.openxmlformats.org/officeDocument/2006/relationships/slideLayout" Target="../slideLayouts/slideLayout2.xml"/><Relationship Id="rId6" Type="http://schemas.openxmlformats.org/officeDocument/2006/relationships/hyperlink" Target="https://ilpqc.org/ILPQC%202020+/COVID19/Risk%20factors%20for%20severe%20acute%20respiratory%20syndrome%20coronavirus%202%20infection%20in%20pregnant%20women.pdf" TargetMode="External"/><Relationship Id="rId11" Type="http://schemas.openxmlformats.org/officeDocument/2006/relationships/hyperlink" Target="https://ilpqc.org/ILPQC%202020+/COVID19/PRIORITY%20Special%20Update%2010.09.2020.pdf" TargetMode="External"/><Relationship Id="rId5" Type="http://schemas.openxmlformats.org/officeDocument/2006/relationships/hyperlink" Target="https://ilpqc.org/ILPQC%202020+/COVID19/Epidemiology%20of%20COVID-19%20in%20Pregnancy:%20Risk%20Factors%20and%20Associations%20with%0aAdverse%20Maternal%20and%20Neonatal%20Outcomes.pdf" TargetMode="External"/><Relationship Id="rId15" Type="http://schemas.openxmlformats.org/officeDocument/2006/relationships/hyperlink" Target="https://jamanetwork.com/journals/jamanetworkopen/fullarticle/2774422" TargetMode="External"/><Relationship Id="rId10" Type="http://schemas.openxmlformats.org/officeDocument/2006/relationships/hyperlink" Target="https://ilpqc.org/ILPQC%202020+/COVID19/Pariente2020_Article_RiskForProbablePost-partumDepr.pdf" TargetMode="External"/><Relationship Id="rId4" Type="http://schemas.openxmlformats.org/officeDocument/2006/relationships/hyperlink" Target="https://ilpqc.org/ILPQC%202020+/COVID19/Extracorporeal%20Life%20Support%20in%20Pregnancy:%20A%20Systematic%20Review.pdf" TargetMode="External"/><Relationship Id="rId9" Type="http://schemas.openxmlformats.org/officeDocument/2006/relationships/hyperlink" Target="https://files.constantcontact.com/9648b4fd601/0f61c953-f115-49e7-9963-55ddb59efe69.pdf" TargetMode="External"/><Relationship Id="rId14" Type="http://schemas.openxmlformats.org/officeDocument/2006/relationships/hyperlink" Target="https://www.nejm.org/doi/pdf/10.1056/NEJMoa2034577?articleTools=tru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pediatrics.aappublications.org/content/pediatrics/144/2/e20191765.full.pdf" TargetMode="External"/><Relationship Id="rId13" Type="http://schemas.openxmlformats.org/officeDocument/2006/relationships/hyperlink" Target="https://neoreviews.aappublications.org/page/neo.22-1-e1000" TargetMode="External"/><Relationship Id="rId3" Type="http://schemas.openxmlformats.org/officeDocument/2006/relationships/hyperlink" Target="https://dl.uswr.ac.ir/bitstream/Hannan/84214/1/2018%20Obstetrics_Gynecology%20Volume%20131%20Issue%205%20May%20(4).pdf" TargetMode="External"/><Relationship Id="rId7" Type="http://schemas.openxmlformats.org/officeDocument/2006/relationships/hyperlink" Target="https://www.acog.org/clinical-information/policy-and-position-statements/position-statements/2020/addressing-health-equity-during-the-covid-19-pandemic" TargetMode="External"/><Relationship Id="rId12" Type="http://schemas.openxmlformats.org/officeDocument/2006/relationships/hyperlink" Target="https://ilpqc.org/ILPQC%202020+/COVID19/Protecting%20Your%20Birth_%20A%20Guide%20For%20Black%20Mothers%20-%20The%20New%20York_October%202020.pdf" TargetMode="External"/><Relationship Id="rId2" Type="http://schemas.openxmlformats.org/officeDocument/2006/relationships/hyperlink" Target="https://safehealthcareforeverywoman.org/patient-safety-bundles/reduction-of-peripartum-racialethnic-disparities/" TargetMode="External"/><Relationship Id="rId1" Type="http://schemas.openxmlformats.org/officeDocument/2006/relationships/slideLayout" Target="../slideLayouts/slideLayout2.xml"/><Relationship Id="rId6" Type="http://schemas.openxmlformats.org/officeDocument/2006/relationships/hyperlink" Target="https://s3.amazonaws.com/cdn.smfm.org/media/2385/COVID_Final.pdf" TargetMode="External"/><Relationship Id="rId11" Type="http://schemas.openxmlformats.org/officeDocument/2006/relationships/hyperlink" Target="https://www.cdc.gov/hearher/index.html" TargetMode="External"/><Relationship Id="rId5" Type="http://schemas.openxmlformats.org/officeDocument/2006/relationships/hyperlink" Target="https://s3.amazonaws.com/cdn.smfm.org/media/2315/Strategies_to_Overcome_Racism_Infographic.pdf" TargetMode="External"/><Relationship Id="rId10" Type="http://schemas.openxmlformats.org/officeDocument/2006/relationships/hyperlink" Target="https://www.youtube.com/watch?v=e2XXXyb7C28&amp;deliveryName=USCDC_2067-DM34603" TargetMode="External"/><Relationship Id="rId4" Type="http://schemas.openxmlformats.org/officeDocument/2006/relationships/hyperlink" Target="https://journals.lww.com/greenjournal/FullText/2018/01000/ACOG_Committee_Opinion_No__729__Importance_of.42.aspx" TargetMode="External"/><Relationship Id="rId9" Type="http://schemas.openxmlformats.org/officeDocument/2006/relationships/hyperlink" Target="https://www.today.com/health/how-coronavirus-affects-black-pregnant-women-t18564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s://www.cdc.gov/vaccines/covid-19/info-by-product/clinical-considerations.html" TargetMode="External"/><Relationship Id="rId3" Type="http://schemas.openxmlformats.org/officeDocument/2006/relationships/hyperlink" Target="https://www.cdc.gov/mmwr/volumes/69/wr/mm6944e2.htm?s_cid=mm6944e2_w" TargetMode="External"/><Relationship Id="rId7" Type="http://schemas.openxmlformats.org/officeDocument/2006/relationships/hyperlink" Target="https://www.cdc.gov/mmwr/volumes/70/wr/mm7002e1.htm?s_cid=mm7002e1_w&amp;utm_campaign=2021%200107%20-%20HICS%20Vaccination%20Update&amp;utm_medium=email&amp;utm_source=Eloqua" TargetMode="External"/><Relationship Id="rId2" Type="http://schemas.openxmlformats.org/officeDocument/2006/relationships/hyperlink" Target="https://www.illinois.gov/hfs/MedicalProviders/notices/Pages/prn200701b.aspx" TargetMode="External"/><Relationship Id="rId1" Type="http://schemas.openxmlformats.org/officeDocument/2006/relationships/slideLayout" Target="../slideLayouts/slideLayout2.xml"/><Relationship Id="rId6" Type="http://schemas.openxmlformats.org/officeDocument/2006/relationships/hyperlink" Target="https://www.cdc.gov/coronavirus/2019-ncov/need-extra-precautions/pregnancy-breastfeeding.html" TargetMode="External"/><Relationship Id="rId5" Type="http://schemas.openxmlformats.org/officeDocument/2006/relationships/hyperlink" Target="https://www.cdc.gov/coronavirus/2019-ncov/hcp/care-for-breastfeeding-women.html" TargetMode="External"/><Relationship Id="rId4" Type="http://schemas.openxmlformats.org/officeDocument/2006/relationships/hyperlink" Target="https://www.cdc.gov/coronavirus/2019-ncov/hcp/inpatient-obstetric-healthcare-guidance.html" TargetMode="External"/><Relationship Id="rId9" Type="http://schemas.openxmlformats.org/officeDocument/2006/relationships/hyperlink" Target="https://www.cdc.gov/coronavirus/2019-ncov/communication/toolkits/pregnant-people-and-new-parent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coronavirus/2019-ncov/downloads/communication/COVID-19_Pregnancy.pdf"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cdc.gov/coronavirus/2019-ncov/downloads/communication/COVID-19_Keep_Baby_Healthy.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cdc.gov/coronavirus/2019-ncov/downloads/communication/COVID-19_Breastfeeding.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cdc.gov/coronavirus/2019-ncov/downloads/communication/COVID-19_Positive_Caring_for_Baby.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mmwr/volumes/70/wr/mm7005e1.htm?s_cid=mm7005e1_w" TargetMode="External"/><Relationship Id="rId2" Type="http://schemas.openxmlformats.org/officeDocument/2006/relationships/hyperlink" Target="https://www.cdc.gov/mmwr/volumes/70/wr/mm7005a3.htm?s_cid=mm7005a3_w" TargetMode="External"/><Relationship Id="rId1" Type="http://schemas.openxmlformats.org/officeDocument/2006/relationships/slideLayout" Target="../slideLayouts/slideLayout2.xml"/><Relationship Id="rId4" Type="http://schemas.openxmlformats.org/officeDocument/2006/relationships/hyperlink" Target="https://www.cdc.gov/mmwr/volumes/69/wr/mm695152e2.htm?s_cid=mm695152e2_w"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mmwr/volumes/69/wr/mm6949e1.htm?s_cid=mm6949e1_e&amp;ACSTrackingID=USCDC_921-DM43627&amp;ACSTrackingLabel=MMWR%20Early%20Release%20-%20Vol.%2069,%20December%203,%202020&amp;deliveryName=USCDC_921-DM4362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cdc.gov/coronavirus/2019-ncov/need-extra-precautions/people-with-medical-conditions.html" TargetMode="External"/><Relationship Id="rId4" Type="http://schemas.openxmlformats.org/officeDocument/2006/relationships/hyperlink" Target="https://www.cdc.gov/vaccines/acip/meetings/downloads/slides-2020-12/slides-12-20/02-COVID-Dooling.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dph.illinois.gov/covid19/vaccination-pla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www.chicagotribune.com/coronavirus/ct-life-covid-life-health-lactating-breastfeeding-women-vaccines-tt-20210204-dhutalfaqfgqxk5chpw25i4njm-story.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lpqc.org/ILPQC%202020+/COVID19/Vaccine%20Info%20for%20Pregnant%20Women%20Updated%2012.14.2020.pdf" TargetMode="Externa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hyperlink" Target="https://ilpqc.org/ILPQC%202020+/COVID19/Wash-Univ_final%20COVID19%20Vaccine%20Pregnancy_pt%20education_OBGYN.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project-parachute.org/" TargetMode="External"/><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coronavirus/2019-ncov/communication/toolkits/pregnant-people-and-new-parents.html" TargetMode="External"/><Relationship Id="rId2" Type="http://schemas.openxmlformats.org/officeDocument/2006/relationships/hyperlink" Target="https://www.cdc.gov/coronavirus/2019-ncov/vaccines/fact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1.xml"/></Relationships>
</file>

<file path=ppt/slides/_rels/slide4.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info@ilpqc.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1.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183.xm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21.xml"/><Relationship Id="rId1" Type="http://schemas.openxmlformats.org/officeDocument/2006/relationships/slideLayout" Target="../slideLayouts/slideLayout186.xml"/><Relationship Id="rId4" Type="http://schemas.openxmlformats.org/officeDocument/2006/relationships/image" Target="../media/image61.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jpeg"/><Relationship Id="rId3" Type="http://schemas.openxmlformats.org/officeDocument/2006/relationships/image" Target="../media/image62.jpeg"/><Relationship Id="rId7" Type="http://schemas.openxmlformats.org/officeDocument/2006/relationships/image" Target="../media/image66.png"/><Relationship Id="rId12" Type="http://schemas.openxmlformats.org/officeDocument/2006/relationships/image" Target="../media/image71.jpeg"/><Relationship Id="rId2" Type="http://schemas.openxmlformats.org/officeDocument/2006/relationships/notesSlide" Target="../notesSlides/notesSlide23.xml"/><Relationship Id="rId1" Type="http://schemas.openxmlformats.org/officeDocument/2006/relationships/slideLayout" Target="../slideLayouts/slideLayout154.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64.png"/><Relationship Id="rId10" Type="http://schemas.openxmlformats.org/officeDocument/2006/relationships/image" Target="../media/image69.jpeg"/><Relationship Id="rId4" Type="http://schemas.openxmlformats.org/officeDocument/2006/relationships/image" Target="../media/image63.emf"/><Relationship Id="rId9"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dph.illinois.gov/covid1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11549"/>
            <a:ext cx="3214688"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83744" y="4522551"/>
            <a:ext cx="5410200" cy="1295400"/>
          </a:xfrm>
        </p:spPr>
        <p:txBody>
          <a:bodyPr/>
          <a:lstStyle/>
          <a:p>
            <a:pPr eaLnBrk="1" hangingPunct="1">
              <a:buFont typeface="Wingdings 2" pitchFamily="18" charset="2"/>
              <a:buNone/>
            </a:pPr>
            <a:r>
              <a:rPr lang="en-US" altLang="en-US" sz="2000" dirty="0" smtClean="0">
                <a:solidFill>
                  <a:srgbClr val="898989"/>
                </a:solidFill>
              </a:rPr>
              <a:t>February </a:t>
            </a:r>
            <a:r>
              <a:rPr lang="en-US" altLang="en-US" sz="2000" dirty="0">
                <a:solidFill>
                  <a:srgbClr val="898989"/>
                </a:solidFill>
              </a:rPr>
              <a:t>5</a:t>
            </a:r>
            <a:r>
              <a:rPr lang="en-US" altLang="en-US" sz="2000" dirty="0" smtClean="0">
                <a:solidFill>
                  <a:srgbClr val="898989"/>
                </a:solidFill>
              </a:rPr>
              <a:t>, 2021</a:t>
            </a:r>
            <a:endParaRPr lang="en-US" altLang="en-US" sz="2000" dirty="0">
              <a:solidFill>
                <a:srgbClr val="898989"/>
              </a:solidFill>
            </a:endParaRPr>
          </a:p>
          <a:p>
            <a:pPr eaLnBrk="1" hangingPunct="1">
              <a:buFont typeface="Wingdings 2" pitchFamily="18" charset="2"/>
              <a:buNone/>
            </a:pPr>
            <a:r>
              <a:rPr lang="en-US" altLang="en-US" sz="2000" dirty="0">
                <a:solidFill>
                  <a:srgbClr val="898989"/>
                </a:solidFill>
              </a:rPr>
              <a:t>12:00 – 1:15pm</a:t>
            </a: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4000" b="1" dirty="0">
                <a:solidFill>
                  <a:srgbClr val="004990"/>
                </a:solidFill>
                <a:latin typeface="Goudy Old Style" panose="02020502050305020303" pitchFamily="18" charset="0"/>
              </a:rPr>
              <a:t>COVID-19 Strategies for OB &amp; Neonatal Units</a:t>
            </a:r>
          </a:p>
        </p:txBody>
      </p:sp>
    </p:spTree>
    <p:extLst>
      <p:ext uri="{BB962C8B-B14F-4D97-AF65-F5344CB8AC3E}">
        <p14:creationId xmlns:p14="http://schemas.microsoft.com/office/powerpoint/2010/main" val="42000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352" y="1685676"/>
            <a:ext cx="8402748" cy="4648568"/>
          </a:xfrm>
        </p:spPr>
        <p:txBody>
          <a:bodyPr/>
          <a:lstStyle/>
          <a:p>
            <a:endParaRPr lang="en-US" dirty="0"/>
          </a:p>
          <a:p>
            <a:pPr marL="0" indent="0">
              <a:buNone/>
            </a:pPr>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Illinois Daily Incidence</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Box 6"/>
          <p:cNvSpPr txBox="1"/>
          <p:nvPr/>
        </p:nvSpPr>
        <p:spPr>
          <a:xfrm>
            <a:off x="209983" y="1394406"/>
            <a:ext cx="3277925" cy="349857"/>
          </a:xfrm>
          <a:prstGeom prst="rect">
            <a:avLst/>
          </a:prstGeom>
        </p:spPr>
        <p:txBody>
          <a:bodyPr wrap="square" lIns="121869" tIns="60933" rIns="121869" bIns="60933" rtlCol="0" anchor="t">
            <a:noAutofit/>
          </a:bodyPr>
          <a:lstStyle/>
          <a:p>
            <a:pPr marL="0" indent="0" algn="l">
              <a:spcBef>
                <a:spcPts val="0"/>
              </a:spcBef>
            </a:pPr>
            <a:r>
              <a:rPr lang="en-US" sz="1400" dirty="0">
                <a:cs typeface="Calibri"/>
              </a:rPr>
              <a:t>IDPH daily data summary</a:t>
            </a:r>
          </a:p>
        </p:txBody>
      </p:sp>
      <p:pic>
        <p:nvPicPr>
          <p:cNvPr id="8" name="Picture 7"/>
          <p:cNvPicPr>
            <a:picLocks noChangeAspect="1"/>
          </p:cNvPicPr>
          <p:nvPr/>
        </p:nvPicPr>
        <p:blipFill>
          <a:blip r:embed="rId3"/>
          <a:stretch>
            <a:fillRect/>
          </a:stretch>
        </p:blipFill>
        <p:spPr>
          <a:xfrm>
            <a:off x="0" y="1831709"/>
            <a:ext cx="9146348" cy="4573174"/>
          </a:xfrm>
          <a:prstGeom prst="rect">
            <a:avLst/>
          </a:prstGeom>
        </p:spPr>
      </p:pic>
    </p:spTree>
    <p:extLst>
      <p:ext uri="{BB962C8B-B14F-4D97-AF65-F5344CB8AC3E}">
        <p14:creationId xmlns:p14="http://schemas.microsoft.com/office/powerpoint/2010/main" val="313298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352" y="1685676"/>
            <a:ext cx="8402748" cy="4648568"/>
          </a:xfrm>
        </p:spPr>
        <p:txBody>
          <a:bodyPr/>
          <a:lstStyle/>
          <a:p>
            <a:endParaRPr lang="en-US" dirty="0"/>
          </a:p>
          <a:p>
            <a:pPr marL="0" indent="0">
              <a:buNone/>
            </a:pPr>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Illinois </a:t>
            </a:r>
            <a:r>
              <a:rPr lang="en-US" dirty="0" err="1" smtClean="0"/>
              <a:t>Covid</a:t>
            </a:r>
            <a:r>
              <a:rPr lang="en-US" dirty="0" smtClean="0"/>
              <a:t> Deaths</a:t>
            </a:r>
            <a:endParaRPr lang="en-US" dirty="0"/>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Box 6"/>
          <p:cNvSpPr txBox="1"/>
          <p:nvPr/>
        </p:nvSpPr>
        <p:spPr>
          <a:xfrm>
            <a:off x="209983" y="1394406"/>
            <a:ext cx="3277925" cy="349857"/>
          </a:xfrm>
          <a:prstGeom prst="rect">
            <a:avLst/>
          </a:prstGeom>
        </p:spPr>
        <p:txBody>
          <a:bodyPr wrap="square" lIns="121869" tIns="60933" rIns="121869" bIns="60933" rtlCol="0" anchor="t">
            <a:noAutofit/>
          </a:bodyPr>
          <a:lstStyle/>
          <a:p>
            <a:pPr marL="0" indent="0" algn="l">
              <a:spcBef>
                <a:spcPts val="0"/>
              </a:spcBef>
            </a:pPr>
            <a:r>
              <a:rPr lang="en-US" sz="1400" dirty="0">
                <a:cs typeface="Calibri"/>
              </a:rPr>
              <a:t>IDPH daily data summary</a:t>
            </a:r>
          </a:p>
        </p:txBody>
      </p:sp>
      <p:pic>
        <p:nvPicPr>
          <p:cNvPr id="6" name="Picture 5"/>
          <p:cNvPicPr>
            <a:picLocks noChangeAspect="1"/>
          </p:cNvPicPr>
          <p:nvPr/>
        </p:nvPicPr>
        <p:blipFill rotWithShape="1">
          <a:blip r:embed="rId3"/>
          <a:srcRect l="3356" t="5084" r="2715" b="2655"/>
          <a:stretch/>
        </p:blipFill>
        <p:spPr>
          <a:xfrm>
            <a:off x="12192" y="1694820"/>
            <a:ext cx="9092648" cy="4700962"/>
          </a:xfrm>
          <a:prstGeom prst="rect">
            <a:avLst/>
          </a:prstGeom>
        </p:spPr>
      </p:pic>
    </p:spTree>
    <p:extLst>
      <p:ext uri="{BB962C8B-B14F-4D97-AF65-F5344CB8AC3E}">
        <p14:creationId xmlns:p14="http://schemas.microsoft.com/office/powerpoint/2010/main" val="6137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91986"/>
            <a:ext cx="8229600" cy="1143000"/>
          </a:xfrm>
          <a:noFill/>
        </p:spPr>
        <p:txBody>
          <a:bodyPr>
            <a:noAutofit/>
          </a:bodyPr>
          <a:lstStyle/>
          <a:p>
            <a:r>
              <a:rPr lang="en-US" sz="2800" dirty="0"/>
              <a:t>Data Update </a:t>
            </a:r>
            <a:r>
              <a:rPr lang="en-US" sz="2800" b="1" dirty="0" smtClean="0">
                <a:solidFill>
                  <a:srgbClr val="C00000"/>
                </a:solidFill>
              </a:rPr>
              <a:t>February </a:t>
            </a:r>
            <a:r>
              <a:rPr lang="en-US" sz="2800" b="1" dirty="0">
                <a:solidFill>
                  <a:srgbClr val="C00000"/>
                </a:solidFill>
              </a:rPr>
              <a:t>4</a:t>
            </a:r>
            <a:r>
              <a:rPr lang="en-US" sz="2800" b="1" dirty="0" smtClean="0">
                <a:solidFill>
                  <a:srgbClr val="C00000"/>
                </a:solidFill>
              </a:rPr>
              <a:t>, </a:t>
            </a:r>
            <a:r>
              <a:rPr lang="en-US" sz="2800" b="1" dirty="0">
                <a:solidFill>
                  <a:srgbClr val="C00000"/>
                </a:solidFill>
              </a:rPr>
              <a:t>2021</a:t>
            </a:r>
            <a:r>
              <a:rPr lang="en-US" sz="2800" dirty="0"/>
              <a:t/>
            </a:r>
            <a:br>
              <a:rPr lang="en-US" sz="2800" dirty="0"/>
            </a:br>
            <a:r>
              <a:rPr lang="en-US" sz="2800" dirty="0"/>
              <a:t>IDPH: COVID-19 Outbreak </a:t>
            </a:r>
            <a:br>
              <a:rPr lang="en-US" sz="2800" dirty="0"/>
            </a:br>
            <a:r>
              <a:rPr lang="en-US" sz="2800" dirty="0"/>
              <a:t>Race Demographics</a:t>
            </a:r>
          </a:p>
        </p:txBody>
      </p:sp>
      <p:sp>
        <p:nvSpPr>
          <p:cNvPr id="3" name="Slide Number Placeholder 2"/>
          <p:cNvSpPr>
            <a:spLocks noGrp="1"/>
          </p:cNvSpPr>
          <p:nvPr>
            <p:ph type="sldNum" sz="quarter" idx="12"/>
          </p:nvPr>
        </p:nvSpPr>
        <p:spPr/>
        <p:txBody>
          <a:bodyPr/>
          <a:lstStyle/>
          <a:p>
            <a:fld id="{744C2F5F-8633-4B5B-A080-9CC210AD30A1}" type="slidenum">
              <a:rPr lang="en-US" smtClean="0"/>
              <a:t>12</a:t>
            </a:fld>
            <a:endParaRPr lang="en-US"/>
          </a:p>
        </p:txBody>
      </p:sp>
      <p:sp>
        <p:nvSpPr>
          <p:cNvPr id="10" name="Rectangle 9"/>
          <p:cNvSpPr/>
          <p:nvPr/>
        </p:nvSpPr>
        <p:spPr>
          <a:xfrm>
            <a:off x="2462171" y="1252198"/>
            <a:ext cx="3801105" cy="369332"/>
          </a:xfrm>
          <a:prstGeom prst="rect">
            <a:avLst/>
          </a:prstGeom>
        </p:spPr>
        <p:txBody>
          <a:bodyPr wrap="none">
            <a:spAutoFit/>
          </a:bodyPr>
          <a:lstStyle/>
          <a:p>
            <a:r>
              <a:rPr lang="en-US" dirty="0"/>
              <a:t>https://www.dph.illinois.gov/covid19</a:t>
            </a:r>
          </a:p>
        </p:txBody>
      </p:sp>
      <p:sp>
        <p:nvSpPr>
          <p:cNvPr id="7" name="Rectangle 6"/>
          <p:cNvSpPr/>
          <p:nvPr/>
        </p:nvSpPr>
        <p:spPr>
          <a:xfrm>
            <a:off x="1199319" y="1728884"/>
            <a:ext cx="1967205" cy="369332"/>
          </a:xfrm>
          <a:prstGeom prst="rect">
            <a:avLst/>
          </a:prstGeom>
        </p:spPr>
        <p:txBody>
          <a:bodyPr wrap="none">
            <a:spAutoFit/>
          </a:bodyPr>
          <a:lstStyle/>
          <a:p>
            <a:r>
              <a:rPr lang="en-US" dirty="0"/>
              <a:t>Confirmed Cases</a:t>
            </a:r>
          </a:p>
        </p:txBody>
      </p:sp>
      <p:sp>
        <p:nvSpPr>
          <p:cNvPr id="8" name="Rectangle 7"/>
          <p:cNvSpPr/>
          <p:nvPr/>
        </p:nvSpPr>
        <p:spPr>
          <a:xfrm>
            <a:off x="6248400" y="1683813"/>
            <a:ext cx="915635" cy="369332"/>
          </a:xfrm>
          <a:prstGeom prst="rect">
            <a:avLst/>
          </a:prstGeom>
        </p:spPr>
        <p:txBody>
          <a:bodyPr wrap="none">
            <a:spAutoFit/>
          </a:bodyPr>
          <a:lstStyle/>
          <a:p>
            <a:r>
              <a:rPr lang="en-US" dirty="0"/>
              <a:t>Deaths</a:t>
            </a:r>
          </a:p>
        </p:txBody>
      </p:sp>
      <p:pic>
        <p:nvPicPr>
          <p:cNvPr id="2" name="Picture 1"/>
          <p:cNvPicPr>
            <a:picLocks noChangeAspect="1"/>
          </p:cNvPicPr>
          <p:nvPr/>
        </p:nvPicPr>
        <p:blipFill rotWithShape="1">
          <a:blip r:embed="rId3"/>
          <a:srcRect l="8572"/>
          <a:stretch/>
        </p:blipFill>
        <p:spPr>
          <a:xfrm>
            <a:off x="447027" y="2115428"/>
            <a:ext cx="4030287" cy="3959442"/>
          </a:xfrm>
          <a:prstGeom prst="rect">
            <a:avLst/>
          </a:prstGeom>
        </p:spPr>
      </p:pic>
      <p:pic>
        <p:nvPicPr>
          <p:cNvPr id="5" name="Picture 4"/>
          <p:cNvPicPr>
            <a:picLocks noChangeAspect="1"/>
          </p:cNvPicPr>
          <p:nvPr/>
        </p:nvPicPr>
        <p:blipFill rotWithShape="1">
          <a:blip r:embed="rId4"/>
          <a:srcRect l="6106" t="3757"/>
          <a:stretch/>
        </p:blipFill>
        <p:spPr>
          <a:xfrm>
            <a:off x="4724400" y="2070357"/>
            <a:ext cx="4171872" cy="3928087"/>
          </a:xfrm>
          <a:prstGeom prst="rect">
            <a:avLst/>
          </a:prstGeom>
        </p:spPr>
      </p:pic>
    </p:spTree>
    <p:extLst>
      <p:ext uri="{BB962C8B-B14F-4D97-AF65-F5344CB8AC3E}">
        <p14:creationId xmlns:p14="http://schemas.microsoft.com/office/powerpoint/2010/main" val="340452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 y="50062"/>
            <a:ext cx="7885418" cy="1143000"/>
          </a:xfrm>
          <a:noFill/>
        </p:spPr>
        <p:txBody>
          <a:bodyPr/>
          <a:lstStyle/>
          <a:p>
            <a:pPr algn="l" eaLnBrk="1" hangingPunct="1"/>
            <a:r>
              <a:rPr lang="en-US" sz="4000" b="1" dirty="0">
                <a:solidFill>
                  <a:srgbClr val="F58466"/>
                </a:solidFill>
                <a:latin typeface="Goudy Old Style" pitchFamily="18" charset="0"/>
              </a:rPr>
              <a:t>ILPQC COVID-19 Webpage</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www.ilpqc.org </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13</a:t>
            </a:fld>
            <a:endParaRPr lang="en-US" alt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562" y="1410554"/>
            <a:ext cx="8524875" cy="4510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5791200" y="1410554"/>
            <a:ext cx="3200400" cy="4304446"/>
          </a:xfrm>
          <a:solidFill>
            <a:schemeClr val="accent1">
              <a:lumMod val="20000"/>
              <a:lumOff val="80000"/>
            </a:schemeClr>
          </a:solidFill>
        </p:spPr>
        <p:txBody>
          <a:bodyPr/>
          <a:lstStyle/>
          <a:p>
            <a:pPr marL="0" indent="0" algn="ctr">
              <a:buNone/>
            </a:pPr>
            <a:r>
              <a:rPr lang="en-US" sz="2800" dirty="0"/>
              <a:t> ILPQC  posts national guidelines and OB &amp; Neonatal COVID-19 example hospital protocols &amp; resources </a:t>
            </a:r>
          </a:p>
          <a:p>
            <a:pPr marL="0" indent="0" algn="ctr">
              <a:buNone/>
            </a:pPr>
            <a:r>
              <a:rPr lang="en-US" sz="2800" b="1" dirty="0"/>
              <a:t>please note dates as guidelines are changing rapidly</a:t>
            </a:r>
          </a:p>
          <a:p>
            <a:pPr marL="0" indent="0" algn="ctr">
              <a:buNone/>
            </a:pPr>
            <a:endParaRPr lang="en-US" sz="2800" dirty="0"/>
          </a:p>
        </p:txBody>
      </p:sp>
      <p:sp>
        <p:nvSpPr>
          <p:cNvPr id="6" name="Oval 5"/>
          <p:cNvSpPr/>
          <p:nvPr/>
        </p:nvSpPr>
        <p:spPr>
          <a:xfrm>
            <a:off x="4419600" y="1447800"/>
            <a:ext cx="914400" cy="533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5958631"/>
            <a:ext cx="5181600" cy="830997"/>
          </a:xfrm>
          <a:prstGeom prst="rect">
            <a:avLst/>
          </a:prstGeom>
          <a:noFill/>
        </p:spPr>
        <p:txBody>
          <a:bodyPr wrap="square" rtlCol="0">
            <a:spAutoFit/>
          </a:bodyPr>
          <a:lstStyle/>
          <a:p>
            <a:r>
              <a:rPr lang="en-US" sz="2400" dirty="0">
                <a:hlinkClick r:id="rId3"/>
              </a:rPr>
              <a:t>https://ilpqc.org/covid-19-information/</a:t>
            </a:r>
            <a:endParaRPr lang="en-US" sz="2400" dirty="0"/>
          </a:p>
        </p:txBody>
      </p:sp>
    </p:spTree>
    <p:extLst>
      <p:ext uri="{BB962C8B-B14F-4D97-AF65-F5344CB8AC3E}">
        <p14:creationId xmlns:p14="http://schemas.microsoft.com/office/powerpoint/2010/main" val="383348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24400"/>
            <a:ext cx="91440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0756"/>
            <a:ext cx="6705600" cy="641472"/>
          </a:xfrm>
          <a:solidFill>
            <a:schemeClr val="bg1"/>
          </a:solidFill>
        </p:spPr>
        <p:txBody>
          <a:bodyPr/>
          <a:lstStyle/>
          <a:p>
            <a:pPr algn="l"/>
            <a:r>
              <a:rPr lang="en-US" sz="2800" b="1" dirty="0">
                <a:solidFill>
                  <a:srgbClr val="F58466"/>
                </a:solidFill>
                <a:latin typeface="Goudy Old Style" pitchFamily="18" charset="0"/>
              </a:rPr>
              <a:t>Updated </a:t>
            </a:r>
            <a:r>
              <a:rPr lang="en-US" sz="2800" b="1" dirty="0" smtClean="0">
                <a:solidFill>
                  <a:srgbClr val="F58466"/>
                </a:solidFill>
                <a:latin typeface="Goudy Old Style" pitchFamily="18" charset="0"/>
              </a:rPr>
              <a:t>OB (ACOG/SMFM) </a:t>
            </a:r>
            <a:r>
              <a:rPr lang="en-US" sz="2800" b="1" dirty="0">
                <a:solidFill>
                  <a:srgbClr val="F58466"/>
                </a:solidFill>
                <a:latin typeface="Goudy Old Style" pitchFamily="18" charset="0"/>
              </a:rPr>
              <a:t>Resources</a:t>
            </a:r>
            <a:endParaRPr lang="en-US" sz="2800" dirty="0"/>
          </a:p>
        </p:txBody>
      </p:sp>
      <p:sp>
        <p:nvSpPr>
          <p:cNvPr id="3" name="Content Placeholder 2"/>
          <p:cNvSpPr>
            <a:spLocks noGrp="1"/>
          </p:cNvSpPr>
          <p:nvPr>
            <p:ph idx="1"/>
          </p:nvPr>
        </p:nvSpPr>
        <p:spPr>
          <a:xfrm>
            <a:off x="0" y="630716"/>
            <a:ext cx="9144000" cy="4525963"/>
          </a:xfrm>
        </p:spPr>
        <p:txBody>
          <a:bodyPr/>
          <a:lstStyle/>
          <a:p>
            <a:r>
              <a:rPr lang="en-US" sz="2000" b="1" dirty="0" smtClean="0"/>
              <a:t>ACOG </a:t>
            </a:r>
            <a:r>
              <a:rPr lang="en-US" sz="2000" b="1" dirty="0" smtClean="0"/>
              <a:t>Practice Advisory</a:t>
            </a:r>
            <a:r>
              <a:rPr lang="en-US" sz="2000" dirty="0" smtClean="0"/>
              <a:t>: </a:t>
            </a:r>
            <a:r>
              <a:rPr lang="en-US" sz="2000" dirty="0" smtClean="0">
                <a:hlinkClick r:id="rId3"/>
              </a:rPr>
              <a:t>Novel </a:t>
            </a:r>
            <a:r>
              <a:rPr lang="en-US" sz="2000" dirty="0">
                <a:hlinkClick r:id="rId3"/>
              </a:rPr>
              <a:t>Coronavirus 2019 (COVID-19)</a:t>
            </a:r>
            <a:r>
              <a:rPr lang="en-US" sz="1400" dirty="0"/>
              <a:t> </a:t>
            </a:r>
            <a:r>
              <a:rPr lang="en-US" sz="1400" dirty="0" smtClean="0"/>
              <a:t>(</a:t>
            </a:r>
            <a:r>
              <a:rPr lang="en-US" sz="2000" dirty="0" smtClean="0"/>
              <a:t>11.9.20)</a:t>
            </a:r>
            <a:endParaRPr lang="en-US" sz="1400" b="1" dirty="0" smtClean="0"/>
          </a:p>
          <a:p>
            <a:r>
              <a:rPr lang="en-US" sz="2000" b="1" dirty="0" smtClean="0"/>
              <a:t>ACOG</a:t>
            </a:r>
            <a:r>
              <a:rPr lang="en-US" sz="2000" dirty="0" smtClean="0"/>
              <a:t>: </a:t>
            </a:r>
            <a:r>
              <a:rPr lang="en-US" sz="2000" dirty="0" smtClean="0">
                <a:hlinkClick r:id="rId4"/>
              </a:rPr>
              <a:t>COVID-19 </a:t>
            </a:r>
            <a:r>
              <a:rPr lang="en-US" sz="2000" dirty="0">
                <a:hlinkClick r:id="rId4"/>
              </a:rPr>
              <a:t>FAQs for Obstetrician-Gynecologists, Obstetrics</a:t>
            </a:r>
            <a:r>
              <a:rPr lang="en-US" sz="2000" dirty="0"/>
              <a:t> </a:t>
            </a:r>
            <a:r>
              <a:rPr lang="en-US" sz="2000" dirty="0" smtClean="0"/>
              <a:t>(11.9.20)</a:t>
            </a:r>
          </a:p>
          <a:p>
            <a:r>
              <a:rPr lang="en-US" sz="2000" b="1" dirty="0" smtClean="0"/>
              <a:t>ACOG Pt </a:t>
            </a:r>
            <a:r>
              <a:rPr lang="en-US" sz="2000" b="1" dirty="0" err="1" smtClean="0"/>
              <a:t>Educ</a:t>
            </a:r>
            <a:r>
              <a:rPr lang="en-US" sz="2000" dirty="0" smtClean="0"/>
              <a:t>:</a:t>
            </a:r>
            <a:r>
              <a:rPr lang="en-US" sz="2000" dirty="0"/>
              <a:t> </a:t>
            </a:r>
            <a:r>
              <a:rPr lang="en-US" sz="2000" dirty="0">
                <a:hlinkClick r:id="rId5"/>
              </a:rPr>
              <a:t>COVID-19 and Pregnancy: 3 Steps to Stay Safe</a:t>
            </a:r>
            <a:r>
              <a:rPr lang="en-US" sz="2000" dirty="0"/>
              <a:t>. (Nov 2020</a:t>
            </a:r>
            <a:r>
              <a:rPr lang="en-US" sz="2000" dirty="0" smtClean="0"/>
              <a:t>)</a:t>
            </a:r>
          </a:p>
          <a:p>
            <a:r>
              <a:rPr lang="en-US" sz="2000" b="1" dirty="0" smtClean="0"/>
              <a:t>ACOG</a:t>
            </a:r>
            <a:r>
              <a:rPr lang="en-US" sz="2000" b="1" dirty="0"/>
              <a:t>:</a:t>
            </a:r>
            <a:r>
              <a:rPr lang="en-US" sz="2000" dirty="0"/>
              <a:t> </a:t>
            </a:r>
            <a:r>
              <a:rPr lang="en-US" sz="2000" dirty="0">
                <a:hlinkClick r:id="rId6"/>
              </a:rPr>
              <a:t>COVID-19 Vaccines and Pregnancy: Conversation Guide for </a:t>
            </a:r>
            <a:r>
              <a:rPr lang="en-US" sz="2000" dirty="0" smtClean="0">
                <a:hlinkClick r:id="rId6"/>
              </a:rPr>
              <a:t>Clinicians</a:t>
            </a:r>
            <a:r>
              <a:rPr lang="en-US" sz="2000" dirty="0" smtClean="0"/>
              <a:t> </a:t>
            </a:r>
            <a:r>
              <a:rPr lang="en-US" sz="2000" dirty="0"/>
              <a:t>(12.20.20</a:t>
            </a:r>
            <a:r>
              <a:rPr lang="en-US" sz="2000" dirty="0" smtClean="0"/>
              <a:t>)</a:t>
            </a:r>
          </a:p>
          <a:p>
            <a:r>
              <a:rPr lang="en-US" sz="2000" b="1" dirty="0"/>
              <a:t>ACOG</a:t>
            </a:r>
            <a:r>
              <a:rPr lang="en-US" sz="2000" dirty="0"/>
              <a:t>: </a:t>
            </a:r>
            <a:r>
              <a:rPr lang="en-US" sz="2000" dirty="0">
                <a:hlinkClick r:id="rId7"/>
              </a:rPr>
              <a:t>Vaccinating Pregnant Individuals: Eight Key Recommendations for COVID-19 Vaccination Sites</a:t>
            </a:r>
            <a:r>
              <a:rPr lang="en-US" sz="2000" dirty="0"/>
              <a:t>. (2.3.21</a:t>
            </a:r>
            <a:r>
              <a:rPr lang="en-US" sz="2000" dirty="0" smtClean="0"/>
              <a:t>)</a:t>
            </a:r>
            <a:endParaRPr lang="en-US" sz="2000" dirty="0"/>
          </a:p>
          <a:p>
            <a:r>
              <a:rPr lang="en-US" sz="2000" b="1" dirty="0"/>
              <a:t>ACOG</a:t>
            </a:r>
            <a:r>
              <a:rPr lang="en-US" sz="2000" dirty="0"/>
              <a:t>: </a:t>
            </a:r>
            <a:r>
              <a:rPr lang="en-US" sz="2000" dirty="0">
                <a:hlinkClick r:id="rId8"/>
              </a:rPr>
              <a:t>Practice Advisory: Vaccinating Pregnant and Lactating Patients Against COVID-19</a:t>
            </a:r>
            <a:r>
              <a:rPr lang="en-US" sz="2000" dirty="0"/>
              <a:t>. (1.27.21</a:t>
            </a:r>
            <a:r>
              <a:rPr lang="en-US" sz="2000" dirty="0" smtClean="0"/>
              <a:t>)</a:t>
            </a:r>
            <a:endParaRPr lang="en-US" sz="2000" dirty="0"/>
          </a:p>
          <a:p>
            <a:r>
              <a:rPr lang="en-US" sz="2000" b="1" dirty="0"/>
              <a:t>ACOG</a:t>
            </a:r>
            <a:r>
              <a:rPr lang="en-US" sz="2000" dirty="0"/>
              <a:t>: </a:t>
            </a:r>
            <a:r>
              <a:rPr lang="en-US" sz="2000" dirty="0">
                <a:hlinkClick r:id="rId9"/>
              </a:rPr>
              <a:t>COVID-19: The Role of Obstetrician-Gynecologists in Building Vaccine Confidence</a:t>
            </a:r>
            <a:r>
              <a:rPr lang="en-US" sz="2000" dirty="0"/>
              <a:t>. (1.6.21</a:t>
            </a:r>
            <a:r>
              <a:rPr lang="en-US" sz="2000" dirty="0" smtClean="0"/>
              <a:t>)</a:t>
            </a:r>
          </a:p>
          <a:p>
            <a:r>
              <a:rPr lang="en-US" sz="2000" b="1" dirty="0"/>
              <a:t>ACOG:</a:t>
            </a:r>
            <a:r>
              <a:rPr lang="en-US" sz="2000" dirty="0"/>
              <a:t> </a:t>
            </a:r>
            <a:r>
              <a:rPr lang="en-US" sz="2000" dirty="0">
                <a:hlinkClick r:id="rId10" tooltip="https://ilpqc.org/ILPQC%202020%2B/COVID19/Joint%20Statement_COVID%20Vaccine%20for%20Pregnant%20PPL-FINAL.pdf"/>
              </a:rPr>
              <a:t>Maternal Immunization Task Force and Partners Urge That COVID-19 Vaccine be Available to Pregnant </a:t>
            </a:r>
            <a:r>
              <a:rPr lang="en-US" sz="2000" dirty="0" smtClean="0">
                <a:hlinkClick r:id="rId10" tooltip="https://ilpqc.org/ILPQC%202020%2B/COVID19/Joint%20Statement_COVID%20Vaccine%20for%20Pregnant%20PPL-FINAL.pdf"/>
              </a:rPr>
              <a:t>Individuals</a:t>
            </a:r>
            <a:r>
              <a:rPr lang="en-US" sz="2000" dirty="0" smtClean="0"/>
              <a:t>( 2.3.21)</a:t>
            </a:r>
            <a:endParaRPr lang="en-US" sz="2000" dirty="0"/>
          </a:p>
          <a:p>
            <a:r>
              <a:rPr lang="en-US" sz="2000" b="1" dirty="0" smtClean="0"/>
              <a:t>SMFM: </a:t>
            </a:r>
            <a:r>
              <a:rPr lang="en-US" sz="2000" dirty="0"/>
              <a:t> </a:t>
            </a:r>
            <a:r>
              <a:rPr lang="en-US" sz="2000" dirty="0">
                <a:hlinkClick r:id="rId11"/>
              </a:rPr>
              <a:t>Coronavirus (COVID-19) and Pregnancy: What Maternal-Fetal Medicine Subspecialists Need to Know</a:t>
            </a:r>
            <a:r>
              <a:rPr lang="en-US" sz="2000" dirty="0"/>
              <a:t> </a:t>
            </a:r>
            <a:r>
              <a:rPr lang="en-US" sz="2000" dirty="0" smtClean="0"/>
              <a:t>(11.23.20</a:t>
            </a:r>
            <a:r>
              <a:rPr lang="en-US" sz="2000" dirty="0"/>
              <a:t>)</a:t>
            </a:r>
            <a:r>
              <a:rPr lang="en-US" sz="1400" dirty="0"/>
              <a:t> </a:t>
            </a:r>
          </a:p>
          <a:p>
            <a:r>
              <a:rPr lang="en-US" sz="2000" b="1" dirty="0"/>
              <a:t>SMFM:</a:t>
            </a:r>
            <a:r>
              <a:rPr lang="en-US" sz="2000" dirty="0"/>
              <a:t> </a:t>
            </a:r>
            <a:r>
              <a:rPr lang="en-US" sz="2000" dirty="0">
                <a:hlinkClick r:id="rId12"/>
              </a:rPr>
              <a:t>Provider Considerations for Engaging in COVID-19 Vaccine Counseling With Pregnant and Lactating </a:t>
            </a:r>
            <a:r>
              <a:rPr lang="en-US" sz="2000" dirty="0" smtClean="0">
                <a:hlinkClick r:id="rId12"/>
              </a:rPr>
              <a:t>Patients</a:t>
            </a:r>
            <a:r>
              <a:rPr lang="en-US" sz="2000" dirty="0" smtClean="0"/>
              <a:t> </a:t>
            </a:r>
            <a:r>
              <a:rPr lang="en-US" sz="2000" dirty="0"/>
              <a:t>(Updated 12.21.20</a:t>
            </a:r>
            <a:r>
              <a:rPr lang="en-US" sz="2000" dirty="0" smtClean="0"/>
              <a:t>)</a:t>
            </a:r>
          </a:p>
          <a:p>
            <a:r>
              <a:rPr lang="en-US" sz="2000" b="1" dirty="0" smtClean="0"/>
              <a:t>SMFM:</a:t>
            </a:r>
            <a:r>
              <a:rPr lang="en-US" sz="2000" dirty="0"/>
              <a:t> </a:t>
            </a:r>
            <a:r>
              <a:rPr lang="en-US" sz="2000" dirty="0">
                <a:hlinkClick r:id="rId13"/>
              </a:rPr>
              <a:t>Management Considerations for Pregnant Patients With COVID-19</a:t>
            </a:r>
            <a:r>
              <a:rPr lang="en-US" sz="2000" dirty="0"/>
              <a:t> </a:t>
            </a:r>
            <a:r>
              <a:rPr lang="en-US" sz="2000" dirty="0" smtClean="0"/>
              <a:t>(2.2.21) </a:t>
            </a:r>
            <a:endParaRPr lang="en-US" sz="1400" dirty="0" smtClean="0"/>
          </a:p>
          <a:p>
            <a:endParaRPr lang="en-US" sz="2000" dirty="0"/>
          </a:p>
          <a:p>
            <a:endParaRPr lang="en-US" sz="2000" dirty="0"/>
          </a:p>
          <a:p>
            <a:endParaRPr lang="en-US" sz="2000" dirty="0"/>
          </a:p>
          <a:p>
            <a:endParaRPr lang="en-US" sz="2000" dirty="0"/>
          </a:p>
          <a:p>
            <a:endParaRPr lang="en-US" sz="2000" dirty="0"/>
          </a:p>
          <a:p>
            <a:endParaRPr lang="en-US" sz="18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14</a:t>
            </a:fld>
            <a:endParaRPr lang="en-US" altLang="en-US" dirty="0"/>
          </a:p>
        </p:txBody>
      </p:sp>
    </p:spTree>
    <p:extLst>
      <p:ext uri="{BB962C8B-B14F-4D97-AF65-F5344CB8AC3E}">
        <p14:creationId xmlns:p14="http://schemas.microsoft.com/office/powerpoint/2010/main" val="428643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F58466"/>
                </a:solidFill>
                <a:latin typeface="Goudy Old Style" pitchFamily="18" charset="0"/>
              </a:rPr>
              <a:t>SMFM has updated Management Considerations for Pregnant Pts and </a:t>
            </a:r>
            <a:r>
              <a:rPr lang="en-US" sz="3200" b="1" dirty="0" err="1">
                <a:solidFill>
                  <a:srgbClr val="F58466"/>
                </a:solidFill>
                <a:latin typeface="Goudy Old Style" pitchFamily="18" charset="0"/>
              </a:rPr>
              <a:t>Covid</a:t>
            </a:r>
            <a:endParaRPr lang="en-US" sz="3200" b="1" dirty="0">
              <a:solidFill>
                <a:srgbClr val="F58466"/>
              </a:solidFill>
              <a:latin typeface="Goudy Old Style" pitchFamily="18" charset="0"/>
            </a:endParaRPr>
          </a:p>
        </p:txBody>
      </p:sp>
      <p:sp>
        <p:nvSpPr>
          <p:cNvPr id="3" name="Content Placeholder 2"/>
          <p:cNvSpPr>
            <a:spLocks noGrp="1"/>
          </p:cNvSpPr>
          <p:nvPr>
            <p:ph idx="1"/>
          </p:nvPr>
        </p:nvSpPr>
        <p:spPr>
          <a:xfrm>
            <a:off x="381000" y="1417638"/>
            <a:ext cx="8229600" cy="4525963"/>
          </a:xfrm>
        </p:spPr>
        <p:txBody>
          <a:bodyPr/>
          <a:lstStyle/>
          <a:p>
            <a:r>
              <a:rPr lang="en-US" b="1" dirty="0"/>
              <a:t>NEW SMFM:</a:t>
            </a:r>
            <a:r>
              <a:rPr lang="en-US" dirty="0"/>
              <a:t> </a:t>
            </a:r>
            <a:r>
              <a:rPr lang="en-US" dirty="0">
                <a:hlinkClick r:id="rId2"/>
              </a:rPr>
              <a:t>Management Considerations for Pregnant Patients With COVID-19</a:t>
            </a:r>
            <a:r>
              <a:rPr lang="en-US" dirty="0"/>
              <a:t> (February 2, </a:t>
            </a:r>
            <a:r>
              <a:rPr lang="en-US" dirty="0" smtClean="0"/>
              <a:t>2021</a:t>
            </a:r>
            <a:endParaRPr lang="en-US" sz="2000" dirty="0" smtClean="0"/>
          </a:p>
          <a:p>
            <a:r>
              <a:rPr lang="en-US" sz="2000" b="1" dirty="0" smtClean="0"/>
              <a:t>Very helpful guidance – example:  Reasons </a:t>
            </a:r>
            <a:r>
              <a:rPr lang="en-US" sz="2000" b="1" dirty="0"/>
              <a:t>to call a health care provider (or emergency medical services) for COVID19 patients or caregivers for COVID-19 patients include the following: </a:t>
            </a:r>
            <a:endParaRPr lang="en-US" sz="2000" b="1" dirty="0" smtClean="0"/>
          </a:p>
          <a:p>
            <a:r>
              <a:rPr lang="en-US" sz="2000" dirty="0" smtClean="0"/>
              <a:t>○ Worsening </a:t>
            </a:r>
            <a:r>
              <a:rPr lang="en-US" sz="2000" dirty="0"/>
              <a:t>shortness of breath ○ Tachypnea ○ Unremitting fever (greater than 39 °C) despite appropriate use of acetaminophen ○ Inability to tolerate oral hydration or needed medications ○ Oxygen saturation less than 95% either at rest or on exertion (if home pulse oximetry available) ○ Persistent pleuritic chest pain ○ New-onset confusion or lethargy ○ Cyanotic lips, face, or fingertips ○ Obstetrical complaints, such as preterm contractions, vaginal bleeding, or decreased fetal movement</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15</a:t>
            </a:fld>
            <a:endParaRPr lang="en-US" altLang="en-US"/>
          </a:p>
        </p:txBody>
      </p:sp>
    </p:spTree>
    <p:extLst>
      <p:ext uri="{BB962C8B-B14F-4D97-AF65-F5344CB8AC3E}">
        <p14:creationId xmlns:p14="http://schemas.microsoft.com/office/powerpoint/2010/main" val="248965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pPr algn="l"/>
            <a:r>
              <a:rPr lang="en-US" b="1" dirty="0" smtClean="0">
                <a:solidFill>
                  <a:srgbClr val="F58466"/>
                </a:solidFill>
                <a:latin typeface="Goudy Old Style" pitchFamily="18" charset="0"/>
              </a:rPr>
              <a:t>ACOG </a:t>
            </a:r>
            <a:r>
              <a:rPr lang="en-US" b="1" dirty="0">
                <a:solidFill>
                  <a:srgbClr val="F58466"/>
                </a:solidFill>
                <a:latin typeface="Goudy Old Style" pitchFamily="18" charset="0"/>
              </a:rPr>
              <a:t>patient education</a:t>
            </a: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16</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816036"/>
            <a:ext cx="5334000" cy="5916476"/>
          </a:xfrm>
          <a:prstGeom prst="rect">
            <a:avLst/>
          </a:prstGeom>
        </p:spPr>
      </p:pic>
      <p:sp>
        <p:nvSpPr>
          <p:cNvPr id="3" name="TextBox 2"/>
          <p:cNvSpPr txBox="1"/>
          <p:nvPr/>
        </p:nvSpPr>
        <p:spPr>
          <a:xfrm>
            <a:off x="304800" y="5705832"/>
            <a:ext cx="3200400" cy="1015663"/>
          </a:xfrm>
          <a:prstGeom prst="rect">
            <a:avLst/>
          </a:prstGeom>
          <a:noFill/>
        </p:spPr>
        <p:txBody>
          <a:bodyPr wrap="square" rtlCol="0">
            <a:spAutoFit/>
          </a:bodyPr>
          <a:lstStyle/>
          <a:p>
            <a:r>
              <a:rPr lang="en-US" sz="1400" b="1" dirty="0"/>
              <a:t>ACOG Patient Education</a:t>
            </a:r>
            <a:r>
              <a:rPr lang="en-US" sz="1400" dirty="0"/>
              <a:t>: </a:t>
            </a:r>
            <a:r>
              <a:rPr lang="en-US" sz="1400" dirty="0">
                <a:hlinkClick r:id="rId3"/>
              </a:rPr>
              <a:t>COVID-19 and Pregnancy: 3 Steps to Stay Safe</a:t>
            </a:r>
            <a:r>
              <a:rPr lang="en-US" sz="1400" dirty="0"/>
              <a:t>. (Nov 2020)</a:t>
            </a:r>
          </a:p>
          <a:p>
            <a:endParaRPr lang="en-US" dirty="0"/>
          </a:p>
        </p:txBody>
      </p:sp>
    </p:spTree>
    <p:extLst>
      <p:ext uri="{BB962C8B-B14F-4D97-AF65-F5344CB8AC3E}">
        <p14:creationId xmlns:p14="http://schemas.microsoft.com/office/powerpoint/2010/main" val="22910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9891"/>
            <a:ext cx="8229600" cy="1143000"/>
          </a:xfrm>
        </p:spPr>
        <p:txBody>
          <a:bodyPr/>
          <a:lstStyle/>
          <a:p>
            <a:pPr algn="l"/>
            <a:r>
              <a:rPr lang="en-US" sz="3200" b="1" dirty="0">
                <a:solidFill>
                  <a:srgbClr val="F58466"/>
                </a:solidFill>
                <a:latin typeface="Goudy Old Style" pitchFamily="18" charset="0"/>
              </a:rPr>
              <a:t>Updated </a:t>
            </a:r>
            <a:r>
              <a:rPr lang="en-US" sz="3200" b="1" dirty="0" smtClean="0">
                <a:solidFill>
                  <a:srgbClr val="F58466"/>
                </a:solidFill>
                <a:latin typeface="Goudy Old Style" pitchFamily="18" charset="0"/>
              </a:rPr>
              <a:t>Neonatal /AAP </a:t>
            </a:r>
            <a:r>
              <a:rPr lang="en-US" sz="3200" b="1" dirty="0">
                <a:solidFill>
                  <a:srgbClr val="F58466"/>
                </a:solidFill>
                <a:latin typeface="Goudy Old Style" pitchFamily="18" charset="0"/>
              </a:rPr>
              <a:t>Resources</a:t>
            </a:r>
          </a:p>
        </p:txBody>
      </p:sp>
      <p:sp>
        <p:nvSpPr>
          <p:cNvPr id="3" name="Content Placeholder 2"/>
          <p:cNvSpPr>
            <a:spLocks noGrp="1"/>
          </p:cNvSpPr>
          <p:nvPr>
            <p:ph idx="1"/>
          </p:nvPr>
        </p:nvSpPr>
        <p:spPr>
          <a:xfrm>
            <a:off x="452610" y="685800"/>
            <a:ext cx="8229600" cy="4525963"/>
          </a:xfrm>
        </p:spPr>
        <p:txBody>
          <a:bodyPr/>
          <a:lstStyle/>
          <a:p>
            <a:r>
              <a:rPr lang="en-US" sz="1800" b="1" u="sng" dirty="0" smtClean="0">
                <a:hlinkClick r:id="rId3"/>
              </a:rPr>
              <a:t>Interim Guidance for </a:t>
            </a:r>
            <a:r>
              <a:rPr lang="en-US" sz="1800" b="1" u="sng" dirty="0">
                <a:hlinkClick r:id="rId3"/>
              </a:rPr>
              <a:t>Covid-19 Vaccination </a:t>
            </a:r>
            <a:r>
              <a:rPr lang="en-US" sz="1800" b="1" u="sng" dirty="0" smtClean="0"/>
              <a:t>in </a:t>
            </a:r>
            <a:r>
              <a:rPr lang="en-US" sz="1800" b="1" u="sng" dirty="0" smtClean="0">
                <a:hlinkClick r:id="rId3"/>
              </a:rPr>
              <a:t>Children and Adolescents:</a:t>
            </a:r>
          </a:p>
          <a:p>
            <a:r>
              <a:rPr lang="en-US" sz="1800" b="1" dirty="0">
                <a:hlinkClick r:id="rId3"/>
              </a:rPr>
              <a:t>ervices.aap.org/</a:t>
            </a:r>
            <a:r>
              <a:rPr lang="en-US" sz="1800" b="1" dirty="0" err="1">
                <a:hlinkClick r:id="rId3"/>
              </a:rPr>
              <a:t>en</a:t>
            </a:r>
            <a:r>
              <a:rPr lang="en-US" sz="1800" b="1" dirty="0">
                <a:hlinkClick r:id="rId3"/>
              </a:rPr>
              <a:t>/pages/2019-novel-coronavirus-covid-19-infections/clinical-guidance/interim-guidance-for-covid-19-vaccination-in-children-and-adolescents</a:t>
            </a:r>
            <a:r>
              <a:rPr lang="en-US" sz="1800" b="1" dirty="0" smtClean="0">
                <a:hlinkClick r:id="rId3"/>
              </a:rPr>
              <a:t>/ </a:t>
            </a:r>
            <a:r>
              <a:rPr lang="en-US" sz="1800" dirty="0" smtClean="0">
                <a:hlinkClick r:id="rId3"/>
              </a:rPr>
              <a:t>(2.4.21)</a:t>
            </a:r>
            <a:endParaRPr lang="en-US" sz="1800" dirty="0">
              <a:hlinkClick r:id="rId3"/>
            </a:endParaRPr>
          </a:p>
          <a:p>
            <a:r>
              <a:rPr lang="en-US" sz="1800" b="1" u="sng" dirty="0" smtClean="0">
                <a:hlinkClick r:id="rId3"/>
              </a:rPr>
              <a:t>COVID-19 </a:t>
            </a:r>
            <a:r>
              <a:rPr lang="en-US" sz="1800" b="1" u="sng" dirty="0">
                <a:hlinkClick r:id="rId3"/>
              </a:rPr>
              <a:t>Testing Guidance</a:t>
            </a:r>
            <a:r>
              <a:rPr lang="en-US" sz="1800" dirty="0"/>
              <a:t>: Guidance developed to help pediatric practices determine when to test for severe acute respiratory syndrome-coronavirus 2 (SARS-CoV-2) infection in their patient population. (Updated </a:t>
            </a:r>
            <a:r>
              <a:rPr lang="en-US" sz="1800" i="1" dirty="0"/>
              <a:t>12/30/2020)</a:t>
            </a:r>
          </a:p>
          <a:p>
            <a:r>
              <a:rPr lang="en-US" sz="1800" b="1" u="sng" dirty="0" smtClean="0">
                <a:hlinkClick r:id="rId4"/>
              </a:rPr>
              <a:t>Breastfeeding </a:t>
            </a:r>
            <a:r>
              <a:rPr lang="en-US" sz="1800" b="1" u="sng" dirty="0">
                <a:hlinkClick r:id="rId4"/>
              </a:rPr>
              <a:t>Guidance Post Hospital Discharge for Mothers or Infants with Suspected or Confirmed SARS-Co V-2 Infection:</a:t>
            </a:r>
            <a:r>
              <a:rPr lang="en-US" sz="1800" dirty="0"/>
              <a:t> Guidance developed to support pediatricians providing direct care for breastfeeding families after discharge from the newborn hospital stay</a:t>
            </a:r>
            <a:r>
              <a:rPr lang="en-US" sz="1800" dirty="0" smtClean="0"/>
              <a:t>. (</a:t>
            </a:r>
            <a:r>
              <a:rPr lang="en-US" sz="1800" i="1" dirty="0" smtClean="0"/>
              <a:t>12/2/2020</a:t>
            </a:r>
            <a:r>
              <a:rPr lang="en-US" sz="1800" dirty="0"/>
              <a:t>)</a:t>
            </a:r>
          </a:p>
          <a:p>
            <a:r>
              <a:rPr lang="en-US" sz="1800" b="1" u="sng" dirty="0">
                <a:hlinkClick r:id="rId5"/>
              </a:rPr>
              <a:t>FAQs: Management of Infants Born to Mothers with Suspected or Confirmed COVID-19:</a:t>
            </a:r>
            <a:r>
              <a:rPr lang="en-US" sz="1800" dirty="0"/>
              <a:t> Includes precautions for birth attendants, rooming-in, breastfeeding, testing, neonatal intensive care, visitation and hospital discharge. </a:t>
            </a:r>
            <a:r>
              <a:rPr lang="en-US" sz="1800" dirty="0" smtClean="0"/>
              <a:t>(11/19/2020</a:t>
            </a:r>
            <a:r>
              <a:rPr lang="en-US" sz="1800" dirty="0"/>
              <a:t>) </a:t>
            </a:r>
          </a:p>
          <a:p>
            <a:r>
              <a:rPr lang="en-US" sz="1600" b="1" u="sng" dirty="0">
                <a:hlinkClick r:id="rId6"/>
              </a:rPr>
              <a:t>Multisystem Inflammatory Syndrome in Children (MIS-C) Interim Guidance:</a:t>
            </a:r>
            <a:r>
              <a:rPr lang="en-US" sz="1600" dirty="0"/>
              <a:t> Clinical guidance for pediatricians including signs, symptoms, diagnosis and management of this rare but serious complication associated with COVID-19. (Updated 11/17/2020</a:t>
            </a:r>
            <a:r>
              <a:rPr lang="en-US" sz="1600" dirty="0" smtClean="0"/>
              <a:t>)</a:t>
            </a:r>
            <a:endParaRPr lang="en-US" sz="1600" b="1" dirty="0" smtClean="0">
              <a:hlinkClick r:id="rId3"/>
            </a:endParaRPr>
          </a:p>
          <a:p>
            <a:r>
              <a:rPr lang="en-US" sz="1600" b="1" dirty="0" smtClean="0">
                <a:hlinkClick r:id="rId7"/>
              </a:rPr>
              <a:t>Family </a:t>
            </a:r>
            <a:r>
              <a:rPr lang="en-US" sz="1600" b="1" dirty="0">
                <a:hlinkClick r:id="rId7"/>
              </a:rPr>
              <a:t>Presence Policies for Pediatric Inpatient Settings During the COVID-19 </a:t>
            </a:r>
            <a:r>
              <a:rPr lang="en-US" sz="1600" b="1" dirty="0" smtClean="0">
                <a:hlinkClick r:id="rId7"/>
              </a:rPr>
              <a:t>Pandemic:</a:t>
            </a:r>
            <a:r>
              <a:rPr lang="en-US" sz="1600" b="1" dirty="0"/>
              <a:t> </a:t>
            </a:r>
            <a:r>
              <a:rPr lang="en-US" sz="1600" dirty="0" smtClean="0"/>
              <a:t>(</a:t>
            </a:r>
            <a:r>
              <a:rPr lang="en-US" sz="1600" dirty="0" smtClean="0"/>
              <a:t>10/12/2020</a:t>
            </a:r>
            <a:r>
              <a:rPr lang="en-US" sz="1600" dirty="0"/>
              <a:t>)</a:t>
            </a:r>
          </a:p>
          <a:p>
            <a:r>
              <a:rPr lang="en-US" sz="1600" b="1" u="sng" dirty="0" smtClean="0">
                <a:hlinkClick r:id="rId8"/>
              </a:rPr>
              <a:t>Frequently </a:t>
            </a:r>
            <a:r>
              <a:rPr lang="en-US" sz="1600" b="1" u="sng" dirty="0">
                <a:hlinkClick r:id="rId8"/>
              </a:rPr>
              <a:t>Asked Questions: </a:t>
            </a:r>
            <a:r>
              <a:rPr lang="en-US" sz="1600" b="1" u="sng" dirty="0" err="1">
                <a:hlinkClick r:id="rId8"/>
              </a:rPr>
              <a:t>Interfacility</a:t>
            </a:r>
            <a:r>
              <a:rPr lang="en-US" sz="1600" b="1" u="sng" dirty="0">
                <a:hlinkClick r:id="rId8"/>
              </a:rPr>
              <a:t> Transport of the Critically Ill Neonatal or Pediatric Patient with Suspected or Confirmed </a:t>
            </a:r>
            <a:r>
              <a:rPr lang="en-US" sz="1600" b="1" u="sng" dirty="0" smtClean="0">
                <a:hlinkClick r:id="rId8"/>
              </a:rPr>
              <a:t>COVID-19:</a:t>
            </a:r>
            <a:r>
              <a:rPr lang="en-US" sz="1600" b="1" u="sng" dirty="0"/>
              <a:t> </a:t>
            </a:r>
            <a:r>
              <a:rPr lang="en-US" sz="1600" dirty="0" smtClean="0"/>
              <a:t>(</a:t>
            </a:r>
            <a:r>
              <a:rPr lang="en-US" sz="1600" dirty="0" smtClean="0"/>
              <a:t>10/06/2020)</a:t>
            </a:r>
          </a:p>
          <a:p>
            <a:r>
              <a:rPr lang="en-US" sz="1600" b="1" u="sng" dirty="0" smtClean="0">
                <a:hlinkClick r:id="rId6"/>
              </a:rPr>
              <a:t> </a:t>
            </a:r>
            <a:endParaRPr lang="en-US" sz="1600" dirty="0">
              <a:hlinkClick r:id="rId7"/>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17</a:t>
            </a:fld>
            <a:endParaRPr lang="en-US" altLang="en-US" dirty="0"/>
          </a:p>
        </p:txBody>
      </p:sp>
    </p:spTree>
    <p:extLst>
      <p:ext uri="{BB962C8B-B14F-4D97-AF65-F5344CB8AC3E}">
        <p14:creationId xmlns:p14="http://schemas.microsoft.com/office/powerpoint/2010/main" val="2892842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pPr algn="l"/>
            <a:r>
              <a:rPr lang="en-US" sz="3200" b="1" dirty="0">
                <a:solidFill>
                  <a:srgbClr val="F58466"/>
                </a:solidFill>
                <a:latin typeface="Goudy Old Style" pitchFamily="18" charset="0"/>
              </a:rPr>
              <a:t>Updated OB/Neo </a:t>
            </a:r>
            <a:r>
              <a:rPr lang="en-US" sz="3200" b="1" dirty="0" err="1">
                <a:solidFill>
                  <a:srgbClr val="F58466"/>
                </a:solidFill>
                <a:latin typeface="Goudy Old Style" pitchFamily="18" charset="0"/>
              </a:rPr>
              <a:t>Covid</a:t>
            </a:r>
            <a:r>
              <a:rPr lang="en-US" sz="3200" b="1" dirty="0">
                <a:solidFill>
                  <a:srgbClr val="F58466"/>
                </a:solidFill>
                <a:latin typeface="Goudy Old Style" pitchFamily="18" charset="0"/>
              </a:rPr>
              <a:t> Publications</a:t>
            </a:r>
            <a:endParaRPr lang="en-US" sz="3200" dirty="0"/>
          </a:p>
        </p:txBody>
      </p:sp>
      <p:sp>
        <p:nvSpPr>
          <p:cNvPr id="3" name="Content Placeholder 2"/>
          <p:cNvSpPr>
            <a:spLocks noGrp="1"/>
          </p:cNvSpPr>
          <p:nvPr>
            <p:ph idx="1"/>
          </p:nvPr>
        </p:nvSpPr>
        <p:spPr>
          <a:xfrm>
            <a:off x="11017" y="533400"/>
            <a:ext cx="8773160" cy="4952996"/>
          </a:xfrm>
        </p:spPr>
        <p:txBody>
          <a:bodyPr/>
          <a:lstStyle/>
          <a:p>
            <a:r>
              <a:rPr lang="en-US" sz="1200" dirty="0" smtClean="0"/>
              <a:t>NE</a:t>
            </a:r>
            <a:r>
              <a:rPr lang="en-US" sz="1200" b="1" dirty="0" smtClean="0"/>
              <a:t>OBGYN</a:t>
            </a:r>
            <a:r>
              <a:rPr lang="en-US" sz="1200" dirty="0"/>
              <a:t>: </a:t>
            </a:r>
            <a:r>
              <a:rPr lang="en-US" sz="1200" dirty="0">
                <a:hlinkClick r:id="rId3" tooltip="https://collaborate.northwestern.edu/owa/service.svc/s/GetFileAttachment?id=AAMkADEzZGUxZDI1LTRiNTEtNDhjNy1hZmFkLWE4YmZiNGViMzQwNwBGAAAAAABpAvaFpx35SJASqbfzkfudBwAGTlkDVfRDTrmCQ2hDLUMIAAAAAAEMAAAGTlkDVfRDTrmCQ2hDLUMIAAAQI48hAAABEgAQAD%2BlnYLDU%2BdNnswP1dNih9I%3D&amp;amp;X-OWA-CANARY=UqOBWcrwRkSZj9gItmL7l1--smXaJNgIFEAJwJVguoEZZHhb_U_ZyKfKR356LS_KStngcXW0ObU.&#10;Ctrl+Click or tap to follow the link"/>
              </a:rPr>
              <a:t>Prone Positioning for Pregnant Women With Hypoxemia Due to Coronavirus Disease 2019 (COVID-19)</a:t>
            </a:r>
            <a:r>
              <a:rPr lang="en-US" sz="1200" dirty="0"/>
              <a:t> (6.9.2020</a:t>
            </a:r>
            <a:r>
              <a:rPr lang="en-US" sz="1200" dirty="0" smtClean="0"/>
              <a:t>)</a:t>
            </a:r>
            <a:endParaRPr lang="en-US" sz="1200" dirty="0"/>
          </a:p>
          <a:p>
            <a:r>
              <a:rPr lang="en-US" sz="1200" dirty="0" smtClean="0"/>
              <a:t>JAHA</a:t>
            </a:r>
            <a:r>
              <a:rPr lang="en-US" sz="1200" dirty="0"/>
              <a:t>: </a:t>
            </a:r>
            <a:r>
              <a:rPr lang="en-US" sz="1200" dirty="0">
                <a:hlinkClick r:id="rId4" tooltip="https://ilpqc.org/ILPQC%202020%2B/COVID19/Extracorporeal%20Life%20Support%20in%20Pregnancy%3A%20A%20Systematic%20Review.pdf&#10;Ctrl+Click or tap to follow the link"/>
              </a:rPr>
              <a:t>Extracorporeal Life Support in Pregnancy: A Systematic Review</a:t>
            </a:r>
            <a:r>
              <a:rPr lang="en-US" sz="1200" dirty="0"/>
              <a:t>. (9.2020)</a:t>
            </a:r>
          </a:p>
          <a:p>
            <a:r>
              <a:rPr lang="en-US" sz="1400" dirty="0" smtClean="0"/>
              <a:t>AJOG</a:t>
            </a:r>
            <a:r>
              <a:rPr lang="en-US" sz="1400" dirty="0"/>
              <a:t>: </a:t>
            </a:r>
            <a:r>
              <a:rPr lang="en-US" sz="1400" dirty="0">
                <a:hlinkClick r:id="rId5"/>
              </a:rPr>
              <a:t>Epidemiology of COVID-19 in Pregnancy: Risk Factors and Associations with Adverse Maternal and Neonatal Outcomes</a:t>
            </a:r>
            <a:r>
              <a:rPr lang="en-US" sz="1400" dirty="0"/>
              <a:t>. (9.24.2020)​</a:t>
            </a:r>
          </a:p>
          <a:p>
            <a:r>
              <a:rPr lang="en-US" sz="1400" dirty="0"/>
              <a:t>AJOG: </a:t>
            </a:r>
            <a:r>
              <a:rPr lang="en-US" sz="1400" dirty="0">
                <a:hlinkClick r:id="rId6"/>
              </a:rPr>
              <a:t>Risk factors for severe acute respiratory syndrome coronavirus 2 infection in pregnant women</a:t>
            </a:r>
            <a:r>
              <a:rPr lang="en-US" sz="1400" dirty="0"/>
              <a:t>. (9.2020)​</a:t>
            </a:r>
          </a:p>
          <a:p>
            <a:r>
              <a:rPr lang="en-US" sz="1400" dirty="0"/>
              <a:t>ACOG: </a:t>
            </a:r>
            <a:r>
              <a:rPr lang="en-US" sz="1400" dirty="0">
                <a:hlinkClick r:id="rId7"/>
              </a:rPr>
              <a:t>Clinical Implications of Universal Severe Acute Respiratory Syndrome Coronavirus.</a:t>
            </a:r>
            <a:r>
              <a:rPr lang="en-US" sz="1400" dirty="0"/>
              <a:t> (8.2020)​</a:t>
            </a:r>
          </a:p>
          <a:p>
            <a:r>
              <a:rPr lang="en-US" sz="1400" dirty="0"/>
              <a:t>JAMA: </a:t>
            </a:r>
            <a:r>
              <a:rPr lang="en-US" sz="1400" dirty="0">
                <a:hlinkClick r:id="rId8"/>
              </a:rPr>
              <a:t>Association of SARS-CoV-2 Test Status and Pregnancy Outcomes.</a:t>
            </a:r>
            <a:r>
              <a:rPr lang="en-US" sz="1400" dirty="0"/>
              <a:t> (9.23.2020</a:t>
            </a:r>
            <a:r>
              <a:rPr lang="en-US" sz="1400" dirty="0" smtClean="0"/>
              <a:t>)</a:t>
            </a:r>
          </a:p>
          <a:p>
            <a:r>
              <a:rPr lang="en-US" sz="1700" dirty="0" smtClean="0"/>
              <a:t>JAMA</a:t>
            </a:r>
            <a:r>
              <a:rPr lang="en-US" sz="1700" dirty="0"/>
              <a:t>: </a:t>
            </a:r>
            <a:r>
              <a:rPr lang="en-US" sz="1700" dirty="0">
                <a:hlinkClick r:id="rId9"/>
              </a:rPr>
              <a:t>Outcomes of Neonates Born to Mothers With Severe Acute Respiratory</a:t>
            </a:r>
            <a:r>
              <a:rPr lang="en-US" sz="1700" dirty="0"/>
              <a:t>. (10.16.2020)  </a:t>
            </a:r>
          </a:p>
          <a:p>
            <a:r>
              <a:rPr lang="en-US" sz="1600" dirty="0" smtClean="0"/>
              <a:t>Archives </a:t>
            </a:r>
            <a:r>
              <a:rPr lang="en-US" sz="1600" dirty="0"/>
              <a:t>of Women's Mental Health: </a:t>
            </a:r>
            <a:r>
              <a:rPr lang="en-US" sz="1600" dirty="0">
                <a:hlinkClick r:id="rId10"/>
              </a:rPr>
              <a:t>Risk for probable post-partum depression among women during the COVID-19 pandemic</a:t>
            </a:r>
            <a:r>
              <a:rPr lang="en-US" sz="1600" dirty="0"/>
              <a:t>. (10.12.2020)</a:t>
            </a:r>
          </a:p>
          <a:p>
            <a:r>
              <a:rPr lang="en-US" sz="1600" dirty="0" smtClean="0"/>
              <a:t>PRIORITY Study Published: </a:t>
            </a:r>
            <a:r>
              <a:rPr lang="en-US" sz="1600" dirty="0" smtClean="0">
                <a:hlinkClick r:id="rId11"/>
              </a:rPr>
              <a:t>Pregnancy Coronavirus  Outcomes Registry</a:t>
            </a:r>
            <a:r>
              <a:rPr lang="en-US" sz="1600" dirty="0" smtClean="0"/>
              <a:t>. (10.9.2020)</a:t>
            </a:r>
          </a:p>
          <a:p>
            <a:r>
              <a:rPr lang="en-US" sz="1600" dirty="0"/>
              <a:t>JAMA:</a:t>
            </a:r>
            <a:r>
              <a:rPr lang="en-US" sz="1600" dirty="0">
                <a:hlinkClick r:id="rId12"/>
              </a:rPr>
              <a:t> COVID-19 Poses Pregnancy Risks</a:t>
            </a:r>
            <a:r>
              <a:rPr lang="en-US" sz="1600" dirty="0"/>
              <a:t> (11.10.2020)</a:t>
            </a:r>
          </a:p>
          <a:p>
            <a:r>
              <a:rPr lang="en-US" sz="1600" dirty="0" smtClean="0"/>
              <a:t>JAMA</a:t>
            </a:r>
            <a:r>
              <a:rPr lang="en-US" sz="1600" dirty="0"/>
              <a:t>: </a:t>
            </a:r>
            <a:r>
              <a:rPr lang="en-US" sz="1600" dirty="0">
                <a:hlinkClick r:id="rId13"/>
              </a:rPr>
              <a:t>Pregnancy Outcomes Among Women With and Without Severe Acute Respiratory Syndrome Coronavirus 2 Infection.</a:t>
            </a:r>
            <a:r>
              <a:rPr lang="en-US" sz="1600" dirty="0"/>
              <a:t> (11.19.2020)</a:t>
            </a:r>
            <a:r>
              <a:rPr lang="en-US" sz="1600" dirty="0" smtClean="0"/>
              <a:t>​</a:t>
            </a:r>
          </a:p>
          <a:p>
            <a:r>
              <a:rPr lang="en-US" sz="1600" dirty="0" smtClean="0"/>
              <a:t>NEJM</a:t>
            </a:r>
            <a:r>
              <a:rPr lang="en-US" sz="1600" dirty="0"/>
              <a:t>: </a:t>
            </a:r>
            <a:r>
              <a:rPr lang="en-US" sz="1600" dirty="0">
                <a:hlinkClick r:id="rId14"/>
              </a:rPr>
              <a:t>Safety and Efficacy of the BNT162b2 mRNA Covid-19 Vaccine</a:t>
            </a:r>
            <a:r>
              <a:rPr lang="en-US" sz="1600" dirty="0"/>
              <a:t>. (12.31.20)</a:t>
            </a:r>
          </a:p>
          <a:p>
            <a:r>
              <a:rPr lang="en-US" sz="1600" dirty="0"/>
              <a:t>JAMA: </a:t>
            </a:r>
            <a:r>
              <a:rPr lang="en-US" sz="1600" dirty="0">
                <a:hlinkClick r:id="rId15"/>
              </a:rPr>
              <a:t>Protecting Pregnant Women and Their Infants From COVID-19: Clues From Maternal Viral Loads, Antibody Responses, and Placentas</a:t>
            </a:r>
            <a:r>
              <a:rPr lang="en-US" sz="1600" dirty="0"/>
              <a:t>. (12.22.20)</a:t>
            </a:r>
          </a:p>
          <a:p>
            <a:r>
              <a:rPr lang="en-US" sz="1600" dirty="0"/>
              <a:t>JAMA: </a:t>
            </a:r>
            <a:r>
              <a:rPr lang="en-US" sz="1600" dirty="0">
                <a:hlinkClick r:id="rId16"/>
              </a:rPr>
              <a:t>Assessment of Maternal and Neonatal SARS-CoV-2 Viral Load, </a:t>
            </a:r>
            <a:r>
              <a:rPr lang="en-US" sz="1600" dirty="0" err="1">
                <a:hlinkClick r:id="rId16"/>
              </a:rPr>
              <a:t>Transplacental</a:t>
            </a:r>
            <a:r>
              <a:rPr lang="en-US" sz="1600" dirty="0">
                <a:hlinkClick r:id="rId16"/>
              </a:rPr>
              <a:t> Antibody Transfer, and Placental Pathology in Pregnancies During the COVID-19 Pandemic</a:t>
            </a:r>
            <a:r>
              <a:rPr lang="en-US" sz="1600" dirty="0"/>
              <a:t>. (12.22.20</a:t>
            </a:r>
            <a:r>
              <a:rPr lang="en-US" sz="1600" dirty="0" smtClean="0"/>
              <a:t>)</a:t>
            </a:r>
          </a:p>
          <a:p>
            <a:r>
              <a:rPr lang="en-US" sz="1800" dirty="0" smtClean="0"/>
              <a:t>AJOG: </a:t>
            </a:r>
            <a:r>
              <a:rPr lang="en-US" sz="1800" dirty="0">
                <a:hlinkClick r:id="rId17"/>
              </a:rPr>
              <a:t>Disease Severity, Pregnancy Outcomes and Maternal Deaths among Pregnant Patients with SARS-CoV-2 </a:t>
            </a:r>
            <a:r>
              <a:rPr lang="en-US" sz="1800" dirty="0" smtClean="0">
                <a:hlinkClick r:id="rId17"/>
              </a:rPr>
              <a:t>Infection</a:t>
            </a:r>
            <a:r>
              <a:rPr lang="en-US" sz="1800" dirty="0" smtClean="0"/>
              <a:t> (12.30.20)</a:t>
            </a:r>
          </a:p>
          <a:p>
            <a:r>
              <a:rPr lang="en-US" sz="1800" dirty="0" smtClean="0"/>
              <a:t>Neo Reviews: </a:t>
            </a:r>
            <a:r>
              <a:rPr lang="en-US" sz="2000" u="sng" dirty="0" smtClean="0">
                <a:hlinkClick r:id="rId18"/>
              </a:rPr>
              <a:t>Perinatal </a:t>
            </a:r>
            <a:r>
              <a:rPr lang="en-US" sz="2000" u="sng" dirty="0">
                <a:hlinkClick r:id="rId18"/>
              </a:rPr>
              <a:t>SARS-CoV-2 Infection and Neonatal COVID-19: A 2021 </a:t>
            </a:r>
            <a:r>
              <a:rPr lang="en-US" sz="2000" u="sng" dirty="0" smtClean="0">
                <a:hlinkClick r:id="rId18"/>
              </a:rPr>
              <a:t>Update</a:t>
            </a:r>
            <a:r>
              <a:rPr lang="en-US" sz="2000" u="sng" dirty="0" smtClean="0"/>
              <a:t> (2.4.21) </a:t>
            </a:r>
            <a:r>
              <a:rPr lang="en-US" sz="900" dirty="0"/>
              <a:t/>
            </a:r>
            <a:br>
              <a:rPr lang="en-US" sz="900" dirty="0"/>
            </a:br>
            <a:endParaRPr lang="en-US" sz="1100" dirty="0"/>
          </a:p>
          <a:p>
            <a:pPr marL="0" indent="0">
              <a:buNone/>
            </a:pPr>
            <a:r>
              <a:rPr lang="en-US" sz="2000" dirty="0" smtClean="0"/>
              <a:t>​</a:t>
            </a:r>
            <a:endParaRPr lang="en-US" sz="1200" dirty="0" smtClean="0"/>
          </a:p>
          <a:p>
            <a:endParaRPr lang="en-US" sz="1700" dirty="0"/>
          </a:p>
          <a:p>
            <a:endParaRPr lang="en-US" sz="1800" dirty="0"/>
          </a:p>
          <a:p>
            <a:pPr marL="0" indent="0">
              <a:buNone/>
            </a:pPr>
            <a:r>
              <a:rPr lang="en-US" sz="2400" dirty="0"/>
              <a:t/>
            </a:r>
            <a:br>
              <a:rPr lang="en-US" sz="2400" dirty="0"/>
            </a:br>
            <a:endParaRPr lang="en-US" sz="2400" dirty="0"/>
          </a:p>
          <a:p>
            <a:pPr marL="0" indent="0">
              <a:buNone/>
            </a:pPr>
            <a:r>
              <a:rPr lang="en-US" sz="2400" dirty="0"/>
              <a:t/>
            </a:r>
            <a:br>
              <a:rPr lang="en-US" sz="2400" dirty="0"/>
            </a:br>
            <a:endParaRPr lang="en-US" sz="2400" dirty="0"/>
          </a:p>
          <a:p>
            <a:pPr marL="0" indent="0">
              <a:buNone/>
            </a:pPr>
            <a:r>
              <a:rPr lang="en-US" sz="1400" dirty="0"/>
              <a:t/>
            </a:r>
            <a:br>
              <a:rPr lang="en-US" sz="1400" dirty="0"/>
            </a:br>
            <a:endParaRPr lang="en-US" sz="1400" dirty="0"/>
          </a:p>
          <a:p>
            <a:endParaRPr lang="en-US" sz="1600" dirty="0" smtClean="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18</a:t>
            </a:fld>
            <a:endParaRPr lang="en-US" altLang="en-US" dirty="0"/>
          </a:p>
        </p:txBody>
      </p:sp>
    </p:spTree>
    <p:extLst>
      <p:ext uri="{BB962C8B-B14F-4D97-AF65-F5344CB8AC3E}">
        <p14:creationId xmlns:p14="http://schemas.microsoft.com/office/powerpoint/2010/main" val="64630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21" y="-201050"/>
            <a:ext cx="8229600" cy="1143000"/>
          </a:xfrm>
        </p:spPr>
        <p:txBody>
          <a:bodyPr/>
          <a:lstStyle/>
          <a:p>
            <a:pPr algn="l" eaLnBrk="1" hangingPunct="1"/>
            <a:r>
              <a:rPr lang="en-US" sz="3600" b="1" dirty="0">
                <a:solidFill>
                  <a:srgbClr val="F58466"/>
                </a:solidFill>
                <a:latin typeface="Goudy Old Style" pitchFamily="18" charset="0"/>
              </a:rPr>
              <a:t>Birth Equity Links</a:t>
            </a:r>
          </a:p>
        </p:txBody>
      </p:sp>
      <p:sp>
        <p:nvSpPr>
          <p:cNvPr id="3" name="Content Placeholder 2"/>
          <p:cNvSpPr>
            <a:spLocks noGrp="1"/>
          </p:cNvSpPr>
          <p:nvPr>
            <p:ph idx="1"/>
          </p:nvPr>
        </p:nvSpPr>
        <p:spPr>
          <a:xfrm>
            <a:off x="322521" y="533400"/>
            <a:ext cx="8686800" cy="4525963"/>
          </a:xfrm>
        </p:spPr>
        <p:txBody>
          <a:bodyPr/>
          <a:lstStyle/>
          <a:p>
            <a:r>
              <a:rPr lang="en-US" sz="1800" b="1" dirty="0"/>
              <a:t>Please see the following links and publications for information that may help your organization consider next steps to take action to address birth equity and reduction of perinatal racial and ethnic disparities. </a:t>
            </a:r>
          </a:p>
          <a:p>
            <a:r>
              <a:rPr lang="en-US" sz="1800" dirty="0"/>
              <a:t>AIM: Reduction </a:t>
            </a:r>
            <a:r>
              <a:rPr lang="en-US" sz="1800" dirty="0">
                <a:hlinkClick r:id="rId2"/>
              </a:rPr>
              <a:t>of </a:t>
            </a:r>
            <a:r>
              <a:rPr lang="en-US" sz="1800" dirty="0" err="1">
                <a:hlinkClick r:id="rId2"/>
              </a:rPr>
              <a:t>Peripartum</a:t>
            </a:r>
            <a:r>
              <a:rPr lang="en-US" sz="1800" dirty="0">
                <a:hlinkClick r:id="rId2"/>
              </a:rPr>
              <a:t> Racial/Ethnic Disparities Patient Safety Bundle</a:t>
            </a:r>
            <a:r>
              <a:rPr lang="en-US" sz="1800" dirty="0"/>
              <a:t> </a:t>
            </a:r>
            <a:r>
              <a:rPr lang="en-US" sz="1800" dirty="0" smtClean="0"/>
              <a:t>(2018)</a:t>
            </a:r>
            <a:endParaRPr lang="en-US" sz="1800" dirty="0"/>
          </a:p>
          <a:p>
            <a:r>
              <a:rPr lang="en-US" sz="1800" dirty="0"/>
              <a:t>ACOG: </a:t>
            </a:r>
            <a:r>
              <a:rPr lang="en-US" sz="1800" dirty="0">
                <a:hlinkClick r:id="rId3"/>
              </a:rPr>
              <a:t>Reduction of </a:t>
            </a:r>
            <a:r>
              <a:rPr lang="en-US" sz="1800" dirty="0" err="1">
                <a:hlinkClick r:id="rId3"/>
              </a:rPr>
              <a:t>Peripartum</a:t>
            </a:r>
            <a:r>
              <a:rPr lang="en-US" sz="1800" dirty="0">
                <a:hlinkClick r:id="rId3"/>
              </a:rPr>
              <a:t> Racial and Ethnic Disparities:  a conceptual framework and maternal safety consensus bundle </a:t>
            </a:r>
            <a:r>
              <a:rPr lang="en-US" sz="1800" dirty="0"/>
              <a:t>(May 2018)</a:t>
            </a:r>
          </a:p>
          <a:p>
            <a:r>
              <a:rPr lang="en-US" sz="1800" dirty="0"/>
              <a:t>ACOG Committee Opinion No. 729: </a:t>
            </a:r>
            <a:r>
              <a:rPr lang="en-US" sz="1800" dirty="0">
                <a:hlinkClick r:id="rId4"/>
              </a:rPr>
              <a:t>Importance of Social Determinants of Health and Cultural Awareness in the Delivery of Reproductive Health Care</a:t>
            </a:r>
            <a:r>
              <a:rPr lang="en-US" sz="1800" dirty="0"/>
              <a:t> (January 2018) </a:t>
            </a:r>
          </a:p>
          <a:p>
            <a:r>
              <a:rPr lang="en-US" sz="1800" dirty="0"/>
              <a:t>SMFM: </a:t>
            </a:r>
            <a:r>
              <a:rPr lang="en-US" sz="1800" dirty="0">
                <a:hlinkClick r:id="rId5"/>
              </a:rPr>
              <a:t>Strategies to overcome racism's impact on pregnancy outcomes</a:t>
            </a:r>
            <a:r>
              <a:rPr lang="en-US" sz="1800" dirty="0"/>
              <a:t> (May 2020) </a:t>
            </a:r>
          </a:p>
          <a:p>
            <a:r>
              <a:rPr lang="en-US" sz="1800" dirty="0"/>
              <a:t>SMFM: </a:t>
            </a:r>
            <a:r>
              <a:rPr lang="en-US" sz="1800" dirty="0">
                <a:hlinkClick r:id="rId6"/>
              </a:rPr>
              <a:t>Strategies to provide equitable care during COVID-19</a:t>
            </a:r>
            <a:r>
              <a:rPr lang="en-US" sz="1800" dirty="0"/>
              <a:t> (May 2020)</a:t>
            </a:r>
          </a:p>
          <a:p>
            <a:r>
              <a:rPr lang="en-US" sz="1800" dirty="0"/>
              <a:t>ACOG: </a:t>
            </a:r>
            <a:r>
              <a:rPr lang="en-US" sz="1800" dirty="0">
                <a:hlinkClick r:id="rId7"/>
              </a:rPr>
              <a:t>Addressing Health Equity During the COVID-19 Pandemic</a:t>
            </a:r>
            <a:r>
              <a:rPr lang="en-US" sz="1800" dirty="0"/>
              <a:t> (May 2020)</a:t>
            </a:r>
          </a:p>
          <a:p>
            <a:r>
              <a:rPr lang="en-US" sz="1800" dirty="0" smtClean="0"/>
              <a:t>AAP </a:t>
            </a:r>
            <a:r>
              <a:rPr lang="en-US" sz="1800" dirty="0"/>
              <a:t>Policy Statement: </a:t>
            </a:r>
            <a:r>
              <a:rPr lang="en-US" sz="1800" dirty="0">
                <a:hlinkClick r:id="rId8"/>
              </a:rPr>
              <a:t> The impact of racism on child and adolescent health</a:t>
            </a:r>
            <a:r>
              <a:rPr lang="en-US" sz="1800" dirty="0"/>
              <a:t> (</a:t>
            </a:r>
            <a:r>
              <a:rPr lang="en-US" sz="1800" dirty="0" smtClean="0"/>
              <a:t>Aug </a:t>
            </a:r>
            <a:r>
              <a:rPr lang="en-US" sz="1800" dirty="0"/>
              <a:t>2019) </a:t>
            </a:r>
            <a:endParaRPr lang="en-US" sz="1800" dirty="0" smtClean="0"/>
          </a:p>
          <a:p>
            <a:r>
              <a:rPr lang="en-US" sz="1800" dirty="0"/>
              <a:t>Today: </a:t>
            </a:r>
            <a:r>
              <a:rPr lang="en-US" sz="1800" dirty="0">
                <a:hlinkClick r:id="rId9"/>
              </a:rPr>
              <a:t>Black. Pregnant. And COVID-19 positive.</a:t>
            </a:r>
            <a:r>
              <a:rPr lang="en-US" sz="1800" dirty="0"/>
              <a:t> (7.8.2020</a:t>
            </a:r>
            <a:r>
              <a:rPr lang="en-US" sz="1800" dirty="0" smtClean="0"/>
              <a:t>)</a:t>
            </a:r>
          </a:p>
          <a:p>
            <a:r>
              <a:rPr lang="en-US" sz="1800" dirty="0" smtClean="0"/>
              <a:t>CDC</a:t>
            </a:r>
            <a:r>
              <a:rPr lang="en-US" sz="1800" dirty="0"/>
              <a:t>: </a:t>
            </a:r>
            <a:r>
              <a:rPr lang="en-US" sz="1800" dirty="0">
                <a:hlinkClick r:id="rId10"/>
              </a:rPr>
              <a:t>COVID-19 Response Promising Practices in Health Equity II</a:t>
            </a:r>
            <a:r>
              <a:rPr lang="en-US" sz="1800" dirty="0"/>
              <a:t> (7.31.2020</a:t>
            </a:r>
            <a:r>
              <a:rPr lang="en-US" sz="1800" dirty="0" smtClean="0"/>
              <a:t>)</a:t>
            </a:r>
          </a:p>
          <a:p>
            <a:r>
              <a:rPr lang="en-US" sz="1800" b="1" dirty="0" smtClean="0"/>
              <a:t>CDC</a:t>
            </a:r>
            <a:r>
              <a:rPr lang="en-US" sz="1800" b="1" dirty="0"/>
              <a:t>:</a:t>
            </a:r>
            <a:r>
              <a:rPr lang="en-US" sz="1800" b="1" dirty="0">
                <a:hlinkClick r:id="rId11"/>
              </a:rPr>
              <a:t> HEAR HER Campaign</a:t>
            </a:r>
            <a:r>
              <a:rPr lang="en-US" sz="1800" b="1" dirty="0"/>
              <a:t> (</a:t>
            </a:r>
            <a:r>
              <a:rPr lang="en-US" sz="1800" b="1" dirty="0" smtClean="0"/>
              <a:t>8.4.2020)strategies promote birth equity and reduce preventable maternal mortality</a:t>
            </a:r>
          </a:p>
          <a:p>
            <a:r>
              <a:rPr lang="en-US" sz="1800" dirty="0" smtClean="0"/>
              <a:t>The </a:t>
            </a:r>
            <a:r>
              <a:rPr lang="en-US" sz="1800" dirty="0"/>
              <a:t>NY Times: </a:t>
            </a:r>
            <a:r>
              <a:rPr lang="en-US" sz="1800" dirty="0">
                <a:hlinkClick r:id="rId12"/>
              </a:rPr>
              <a:t>Protecting your Birth: a Guide for Black Mothers</a:t>
            </a:r>
            <a:r>
              <a:rPr lang="en-US" sz="1800" dirty="0"/>
              <a:t>. (10.22.2020) How racism can impact your pre- and postnatal care — and advice for speaking to </a:t>
            </a:r>
            <a:r>
              <a:rPr lang="en-US" sz="1800" dirty="0" smtClean="0"/>
              <a:t>your OB.</a:t>
            </a:r>
          </a:p>
          <a:p>
            <a:r>
              <a:rPr lang="en-US" sz="1800" dirty="0" err="1" smtClean="0"/>
              <a:t>NeoReviews</a:t>
            </a:r>
            <a:r>
              <a:rPr lang="en-US" sz="1800" dirty="0"/>
              <a:t>: </a:t>
            </a:r>
            <a:r>
              <a:rPr lang="en-US" sz="1800" dirty="0">
                <a:hlinkClick r:id="rId13"/>
              </a:rPr>
              <a:t>Advancing Health Equity by Translating Lessons Learned from NICU Family Visitations during the COVID-19 Pandemic</a:t>
            </a:r>
            <a:r>
              <a:rPr lang="en-US" sz="1800" dirty="0"/>
              <a:t> (8.31.2020)</a:t>
            </a:r>
            <a:endParaRPr lang="en-US" sz="1100" dirty="0"/>
          </a:p>
          <a:p>
            <a:endParaRPr lang="en-US" sz="1800" dirty="0"/>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19</a:t>
            </a:fld>
            <a:endParaRPr lang="en-US" altLang="en-US"/>
          </a:p>
        </p:txBody>
      </p:sp>
    </p:spTree>
    <p:extLst>
      <p:ext uri="{BB962C8B-B14F-4D97-AF65-F5344CB8AC3E}">
        <p14:creationId xmlns:p14="http://schemas.microsoft.com/office/powerpoint/2010/main" val="1111018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b="1" dirty="0">
                <a:solidFill>
                  <a:srgbClr val="F58466"/>
                </a:solidFill>
                <a:latin typeface="Goudy Old Style" pitchFamily="18" charset="0"/>
              </a:rPr>
              <a:t>Welcome</a:t>
            </a:r>
          </a:p>
        </p:txBody>
      </p:sp>
      <p:sp>
        <p:nvSpPr>
          <p:cNvPr id="3" name="Slide Number Placeholder 2"/>
          <p:cNvSpPr>
            <a:spLocks noGrp="1"/>
          </p:cNvSpPr>
          <p:nvPr>
            <p:ph type="sldNum" sz="quarter" idx="12"/>
          </p:nvPr>
        </p:nvSpPr>
        <p:spPr/>
        <p:txBody>
          <a:bodyPr/>
          <a:lstStyle/>
          <a:p>
            <a:fld id="{744C2F5F-8633-4B5B-A080-9CC210AD30A1}" type="slidenum">
              <a:rPr lang="en-US" smtClean="0"/>
              <a:t>2</a:t>
            </a:fld>
            <a:endParaRPr lang="en-US"/>
          </a:p>
        </p:txBody>
      </p:sp>
      <p:sp>
        <p:nvSpPr>
          <p:cNvPr id="4" name="Content Placeholder 2"/>
          <p:cNvSpPr txBox="1">
            <a:spLocks/>
          </p:cNvSpPr>
          <p:nvPr/>
        </p:nvSpPr>
        <p:spPr>
          <a:xfrm>
            <a:off x="1222887" y="1348778"/>
            <a:ext cx="6560219" cy="7486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Please</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 be certain you are on </a:t>
            </a:r>
            <a:r>
              <a:rPr lang="en-US" sz="1600" i="1" dirty="0">
                <a:solidFill>
                  <a:srgbClr val="C00000"/>
                </a:solidFill>
                <a:latin typeface="Verdana" panose="020B0604030504040204" pitchFamily="34" charset="0"/>
                <a:ea typeface="Verdana" panose="020B0604030504040204" pitchFamily="34" charset="0"/>
                <a:cs typeface="Verdana" panose="020B0604030504040204" pitchFamily="34" charset="0"/>
              </a:rPr>
              <a:t>“mute” </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when not speaking </a:t>
            </a:r>
            <a:r>
              <a:rPr lang="en-US" sz="1600" dirty="0">
                <a:latin typeface="Verdana" panose="020B0604030504040204" pitchFamily="34" charset="0"/>
                <a:ea typeface="Verdana" panose="020B0604030504040204" pitchFamily="34" charset="0"/>
                <a:cs typeface="Verdana" panose="020B0604030504040204" pitchFamily="34" charset="0"/>
              </a:rPr>
              <a:t>to avoid background noise.</a:t>
            </a:r>
          </a:p>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Whether you have joined by phone or computer audio, you can mute and unmute yourself by clicking on the </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microphone icon.</a:t>
            </a:r>
          </a:p>
          <a:p>
            <a:endParaRPr lang="en-US" sz="14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949" r="2003" b="12503"/>
          <a:stretch/>
        </p:blipFill>
        <p:spPr>
          <a:xfrm>
            <a:off x="840503" y="2826564"/>
            <a:ext cx="6942603" cy="490923"/>
          </a:xfrm>
          <a:prstGeom prst="rect">
            <a:avLst/>
          </a:prstGeom>
        </p:spPr>
      </p:pic>
      <p:sp>
        <p:nvSpPr>
          <p:cNvPr id="6" name="TextBox 5"/>
          <p:cNvSpPr txBox="1"/>
          <p:nvPr/>
        </p:nvSpPr>
        <p:spPr>
          <a:xfrm>
            <a:off x="1295400" y="3484782"/>
            <a:ext cx="6059118" cy="1512081"/>
          </a:xfrm>
          <a:prstGeom prst="rect">
            <a:avLst/>
          </a:prstGeom>
          <a:noFill/>
        </p:spPr>
        <p:txBody>
          <a:bodyPr wrap="square" rtlCol="0">
            <a:spAutoFit/>
          </a:bodyPr>
          <a:lstStyle/>
          <a:p>
            <a:pPr>
              <a:defRPr/>
            </a:pPr>
            <a:r>
              <a:rPr lang="en-US" b="1" dirty="0">
                <a:solidFill>
                  <a:srgbClr val="7030A0"/>
                </a:solidFill>
                <a:latin typeface="Verdana"/>
              </a:rPr>
              <a:t>The following shortcuts can also be used </a:t>
            </a:r>
          </a:p>
          <a:p>
            <a:pPr>
              <a:defRPr/>
            </a:pPr>
            <a:endParaRPr lang="en-US" sz="450" b="1" dirty="0">
              <a:solidFill>
                <a:prstClr val="black"/>
              </a:solidFill>
              <a:latin typeface="Verdana"/>
            </a:endParaRPr>
          </a:p>
          <a:p>
            <a:pPr>
              <a:defRPr/>
            </a:pPr>
            <a:r>
              <a:rPr lang="en-US" b="1" i="1" dirty="0">
                <a:solidFill>
                  <a:prstClr val="black"/>
                </a:solidFill>
                <a:latin typeface="Verdana"/>
              </a:rPr>
              <a:t>For PC:  </a:t>
            </a:r>
            <a:r>
              <a:rPr lang="en-US" dirty="0">
                <a:solidFill>
                  <a:prstClr val="black"/>
                </a:solidFill>
                <a:latin typeface="Verdana"/>
              </a:rPr>
              <a:t>Alt + A : Mute or Unmute</a:t>
            </a:r>
          </a:p>
          <a:p>
            <a:pPr>
              <a:defRPr/>
            </a:pPr>
            <a:endParaRPr lang="en-US" sz="788" dirty="0">
              <a:solidFill>
                <a:prstClr val="black"/>
              </a:solidFill>
              <a:latin typeface="Verdana"/>
            </a:endParaRPr>
          </a:p>
          <a:p>
            <a:pPr>
              <a:defRPr/>
            </a:pPr>
            <a:r>
              <a:rPr lang="en-US" b="1" i="1" dirty="0">
                <a:solidFill>
                  <a:prstClr val="black"/>
                </a:solidFill>
                <a:latin typeface="Verdana"/>
              </a:rPr>
              <a:t>For Mac:  </a:t>
            </a:r>
            <a:r>
              <a:rPr lang="en-US" dirty="0">
                <a:solidFill>
                  <a:prstClr val="black"/>
                </a:solidFill>
                <a:latin typeface="Verdana"/>
              </a:rPr>
              <a:t>Shift + Command + A: Mute or Unmute</a:t>
            </a:r>
          </a:p>
          <a:p>
            <a:pPr>
              <a:defRPr/>
            </a:pPr>
            <a:endParaRPr lang="en-US" sz="788" dirty="0">
              <a:solidFill>
                <a:prstClr val="black"/>
              </a:solidFill>
              <a:latin typeface="Verdana"/>
            </a:endParaRPr>
          </a:p>
          <a:p>
            <a:pPr>
              <a:defRPr/>
            </a:pPr>
            <a:r>
              <a:rPr lang="en-US" b="1" i="1" dirty="0">
                <a:solidFill>
                  <a:prstClr val="black"/>
                </a:solidFill>
                <a:latin typeface="Verdana"/>
              </a:rPr>
              <a:t>For telephone:</a:t>
            </a:r>
            <a:r>
              <a:rPr lang="en-US" dirty="0">
                <a:solidFill>
                  <a:prstClr val="black"/>
                </a:solidFill>
                <a:latin typeface="Verdana"/>
              </a:rPr>
              <a:t>  *6 : Mute or Unmute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9415" y="5441156"/>
            <a:ext cx="1150619" cy="457200"/>
          </a:xfrm>
          <a:prstGeom prst="rect">
            <a:avLst/>
          </a:prstGeom>
        </p:spPr>
      </p:pic>
    </p:spTree>
    <p:extLst>
      <p:ext uri="{BB962C8B-B14F-4D97-AF65-F5344CB8AC3E}">
        <p14:creationId xmlns:p14="http://schemas.microsoft.com/office/powerpoint/2010/main" val="147675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239000" cy="1143000"/>
          </a:xfrm>
        </p:spPr>
        <p:txBody>
          <a:bodyPr/>
          <a:lstStyle/>
          <a:p>
            <a:pPr algn="l"/>
            <a:r>
              <a:rPr lang="en-US" sz="3600" b="1" dirty="0">
                <a:solidFill>
                  <a:srgbClr val="F58466"/>
                </a:solidFill>
                <a:latin typeface="Goudy Old Style" pitchFamily="18" charset="0"/>
              </a:rPr>
              <a:t>IDPH / </a:t>
            </a:r>
            <a:r>
              <a:rPr lang="en-US" sz="3600" b="1" dirty="0" smtClean="0">
                <a:solidFill>
                  <a:srgbClr val="F58466"/>
                </a:solidFill>
                <a:latin typeface="Goudy Old Style" pitchFamily="18" charset="0"/>
              </a:rPr>
              <a:t>HFS / CDC</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457200" y="762000"/>
            <a:ext cx="8229600" cy="4525963"/>
          </a:xfrm>
        </p:spPr>
        <p:txBody>
          <a:bodyPr/>
          <a:lstStyle/>
          <a:p>
            <a:r>
              <a:rPr lang="en-US" sz="1800" dirty="0" smtClean="0"/>
              <a:t>HFS</a:t>
            </a:r>
            <a:r>
              <a:rPr lang="en-US" sz="1800" dirty="0"/>
              <a:t>:</a:t>
            </a:r>
            <a:r>
              <a:rPr lang="en-US" sz="1800" dirty="0">
                <a:hlinkClick r:id="rId2"/>
              </a:rPr>
              <a:t> Provider Notice Issued Blood Pressure Monitoring Kit</a:t>
            </a:r>
            <a:r>
              <a:rPr lang="en-US" sz="1800" dirty="0"/>
              <a:t> (7.2.2020)</a:t>
            </a:r>
            <a:r>
              <a:rPr lang="en-US" sz="1800" dirty="0" smtClean="0"/>
              <a:t>​ - Medicaid now covers home BP cuffs for all pregnant / postpartum patients</a:t>
            </a:r>
          </a:p>
          <a:p>
            <a:r>
              <a:rPr lang="en-US" sz="2000" dirty="0" smtClean="0"/>
              <a:t>CDC</a:t>
            </a:r>
            <a:r>
              <a:rPr lang="en-US" sz="2000" dirty="0"/>
              <a:t>: </a:t>
            </a:r>
            <a:r>
              <a:rPr lang="en-US" sz="2000" dirty="0">
                <a:hlinkClick r:id="rId3"/>
              </a:rPr>
              <a:t>Birth and Infant Outcomes Following Laboratory-Confirmed SARS-CoV-2 Infection in Pregnancy</a:t>
            </a:r>
            <a:r>
              <a:rPr lang="en-US" sz="2000" dirty="0"/>
              <a:t>. (11.6.2020</a:t>
            </a:r>
            <a:r>
              <a:rPr lang="en-US" sz="2000" dirty="0" smtClean="0"/>
              <a:t>)</a:t>
            </a:r>
          </a:p>
          <a:p>
            <a:r>
              <a:rPr lang="en-US" sz="2800" dirty="0" smtClean="0"/>
              <a:t>​</a:t>
            </a:r>
            <a:r>
              <a:rPr lang="en-US" sz="2000" dirty="0" smtClean="0"/>
              <a:t>CDC:</a:t>
            </a:r>
            <a:r>
              <a:rPr lang="en-US" sz="2000" dirty="0"/>
              <a:t> </a:t>
            </a:r>
            <a:r>
              <a:rPr lang="en-US" sz="2000" dirty="0" smtClean="0"/>
              <a:t> </a:t>
            </a:r>
            <a:r>
              <a:rPr lang="en-US" sz="2000" u="sng" dirty="0" smtClean="0">
                <a:hlinkClick r:id="rId4"/>
              </a:rPr>
              <a:t>Considerations </a:t>
            </a:r>
            <a:r>
              <a:rPr lang="en-US" sz="2000" u="sng" dirty="0">
                <a:hlinkClick r:id="rId4"/>
              </a:rPr>
              <a:t>for Inpatient Obstetric Healthcare </a:t>
            </a:r>
            <a:r>
              <a:rPr lang="en-US" sz="2000" u="sng" dirty="0" smtClean="0">
                <a:hlinkClick r:id="rId4"/>
              </a:rPr>
              <a:t>Settings</a:t>
            </a:r>
            <a:r>
              <a:rPr lang="en-US" sz="2000" u="sng" dirty="0" smtClean="0"/>
              <a:t> (12.1.20)</a:t>
            </a:r>
            <a:endParaRPr lang="en-US" sz="2000" dirty="0" smtClean="0"/>
          </a:p>
          <a:p>
            <a:r>
              <a:rPr lang="en-US" sz="1800" dirty="0" smtClean="0"/>
              <a:t>CDC:  </a:t>
            </a:r>
            <a:r>
              <a:rPr lang="en-US" sz="2000" dirty="0"/>
              <a:t> </a:t>
            </a:r>
            <a:r>
              <a:rPr lang="en-US" sz="2000" u="sng" dirty="0">
                <a:hlinkClick r:id="rId5"/>
              </a:rPr>
              <a:t>Guidance on Care for Breastfeeding Women</a:t>
            </a:r>
            <a:r>
              <a:rPr lang="en-US" sz="2000" dirty="0" smtClean="0"/>
              <a:t>. (12.3.20)</a:t>
            </a:r>
          </a:p>
          <a:p>
            <a:r>
              <a:rPr lang="en-US" sz="2400" dirty="0" smtClean="0"/>
              <a:t>CDC patient education:</a:t>
            </a:r>
            <a:r>
              <a:rPr lang="en-US" sz="2400" dirty="0"/>
              <a:t> </a:t>
            </a:r>
            <a:r>
              <a:rPr lang="en-US" sz="2400" dirty="0">
                <a:hlinkClick r:id="rId6"/>
              </a:rPr>
              <a:t>Pregnancy, Breastfeeding, and Caring for Newborns</a:t>
            </a:r>
            <a:r>
              <a:rPr lang="en-US" sz="2400" dirty="0"/>
              <a:t>. (12.28.20)</a:t>
            </a:r>
          </a:p>
          <a:p>
            <a:r>
              <a:rPr lang="en-US" sz="2400" dirty="0" smtClean="0"/>
              <a:t>CDC</a:t>
            </a:r>
            <a:r>
              <a:rPr lang="en-US" sz="2400" dirty="0"/>
              <a:t>: </a:t>
            </a:r>
            <a:r>
              <a:rPr lang="en-US" sz="2400" dirty="0" smtClean="0">
                <a:hlinkClick r:id="rId7"/>
              </a:rPr>
              <a:t>Allergic Reactions </a:t>
            </a:r>
            <a:r>
              <a:rPr lang="en-US" sz="2400" dirty="0">
                <a:hlinkClick r:id="rId7"/>
              </a:rPr>
              <a:t>After Receipt of the First Dose of Pfizer-</a:t>
            </a:r>
            <a:r>
              <a:rPr lang="en-US" sz="2400" dirty="0" err="1">
                <a:hlinkClick r:id="rId7"/>
              </a:rPr>
              <a:t>BioNTech</a:t>
            </a:r>
            <a:r>
              <a:rPr lang="en-US" sz="2400" dirty="0">
                <a:hlinkClick r:id="rId7"/>
              </a:rPr>
              <a:t> COVID-19 Vaccine</a:t>
            </a:r>
            <a:r>
              <a:rPr lang="en-US" sz="2400" dirty="0"/>
              <a:t>. (1.6.21) </a:t>
            </a:r>
          </a:p>
          <a:p>
            <a:r>
              <a:rPr lang="en-US" sz="2400" dirty="0"/>
              <a:t>CDC:</a:t>
            </a:r>
            <a:r>
              <a:rPr lang="en-US" sz="2400" dirty="0">
                <a:hlinkClick r:id="rId8"/>
              </a:rPr>
              <a:t> Interim Clinical Considerations for Use of mRNA COVID-19 Vaccines Currently Authorized in the United States</a:t>
            </a:r>
            <a:r>
              <a:rPr lang="en-US" sz="2400" dirty="0"/>
              <a:t>. (1.6.21)</a:t>
            </a:r>
          </a:p>
          <a:p>
            <a:r>
              <a:rPr lang="en-US" dirty="0"/>
              <a:t>CDC: </a:t>
            </a:r>
            <a:r>
              <a:rPr lang="en-US" dirty="0">
                <a:hlinkClick r:id="rId9"/>
              </a:rPr>
              <a:t>Toolkit for Pregnant People and New Parents</a:t>
            </a:r>
            <a:r>
              <a:rPr lang="en-US" dirty="0"/>
              <a:t>. (1.28.21)</a:t>
            </a:r>
            <a:endParaRPr lang="en-US" sz="1800" dirty="0"/>
          </a:p>
          <a:p>
            <a:endParaRPr lang="en-US" sz="1800" dirty="0"/>
          </a:p>
          <a:p>
            <a:endParaRPr lang="en-US" sz="1800" dirty="0"/>
          </a:p>
          <a:p>
            <a:endParaRPr lang="en-US" sz="2000" dirty="0"/>
          </a:p>
          <a:p>
            <a:pPr marL="0" indent="0">
              <a:buNone/>
            </a:pPr>
            <a:r>
              <a:rPr lang="en-US" sz="2000" dirty="0"/>
              <a:t/>
            </a:r>
            <a:br>
              <a:rPr lang="en-US" sz="2000" dirty="0"/>
            </a:br>
            <a:endParaRPr lang="en-US" sz="20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20</a:t>
            </a:fld>
            <a:endParaRPr lang="en-US" altLang="en-US" dirty="0"/>
          </a:p>
        </p:txBody>
      </p:sp>
    </p:spTree>
    <p:extLst>
      <p:ext uri="{BB962C8B-B14F-4D97-AF65-F5344CB8AC3E}">
        <p14:creationId xmlns:p14="http://schemas.microsoft.com/office/powerpoint/2010/main" val="2414276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51955"/>
            <a:ext cx="7051136" cy="838200"/>
          </a:xfrm>
        </p:spPr>
        <p:txBody>
          <a:bodyPr/>
          <a:lstStyle/>
          <a:p>
            <a:pPr algn="l"/>
            <a:r>
              <a:rPr lang="en-US" b="1" dirty="0">
                <a:solidFill>
                  <a:srgbClr val="F58466"/>
                </a:solidFill>
                <a:latin typeface="Goudy Old Style" pitchFamily="18" charset="0"/>
              </a:rPr>
              <a:t>CDC: Pregnancy Factsheet</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21</a:t>
            </a:fld>
            <a:endParaRPr lang="en-US" altLang="en-US"/>
          </a:p>
        </p:txBody>
      </p:sp>
      <p:pic>
        <p:nvPicPr>
          <p:cNvPr id="5" name="Picture 4"/>
          <p:cNvPicPr>
            <a:picLocks noChangeAspect="1"/>
          </p:cNvPicPr>
          <p:nvPr/>
        </p:nvPicPr>
        <p:blipFill>
          <a:blip r:embed="rId2"/>
          <a:stretch>
            <a:fillRect/>
          </a:stretch>
        </p:blipFill>
        <p:spPr>
          <a:xfrm>
            <a:off x="3678048" y="762000"/>
            <a:ext cx="5278087" cy="6096000"/>
          </a:xfrm>
          <a:prstGeom prst="rect">
            <a:avLst/>
          </a:prstGeom>
        </p:spPr>
      </p:pic>
      <p:sp>
        <p:nvSpPr>
          <p:cNvPr id="6" name="TextBox 5"/>
          <p:cNvSpPr txBox="1"/>
          <p:nvPr/>
        </p:nvSpPr>
        <p:spPr>
          <a:xfrm>
            <a:off x="304800" y="5705832"/>
            <a:ext cx="3200400" cy="1231106"/>
          </a:xfrm>
          <a:prstGeom prst="rect">
            <a:avLst/>
          </a:prstGeom>
          <a:noFill/>
        </p:spPr>
        <p:txBody>
          <a:bodyPr wrap="square" rtlCol="0">
            <a:spAutoFit/>
          </a:bodyPr>
          <a:lstStyle/>
          <a:p>
            <a:r>
              <a:rPr lang="en-US" sz="1400" b="1" dirty="0" smtClean="0"/>
              <a:t>CDC </a:t>
            </a:r>
            <a:r>
              <a:rPr lang="en-US" sz="1400" b="1" dirty="0"/>
              <a:t>Patient Education</a:t>
            </a:r>
            <a:r>
              <a:rPr lang="en-US" sz="1400" dirty="0"/>
              <a:t>: </a:t>
            </a:r>
            <a:r>
              <a:rPr lang="en-US" sz="1400" dirty="0">
                <a:hlinkClick r:id="rId3"/>
              </a:rPr>
              <a:t>Pregnant? Take these steps to protect yourself and your </a:t>
            </a:r>
            <a:r>
              <a:rPr lang="en-US" sz="1400" dirty="0" smtClean="0">
                <a:hlinkClick r:id="rId3"/>
              </a:rPr>
              <a:t>baby from </a:t>
            </a:r>
            <a:r>
              <a:rPr lang="en-US" sz="1400" dirty="0">
                <a:hlinkClick r:id="rId3"/>
              </a:rPr>
              <a:t>COVID-19</a:t>
            </a:r>
            <a:r>
              <a:rPr lang="en-US" sz="1400" dirty="0"/>
              <a:t>. </a:t>
            </a:r>
            <a:r>
              <a:rPr lang="en-US" sz="1400" dirty="0" smtClean="0"/>
              <a:t>(Jan. 2021)</a:t>
            </a:r>
            <a:endParaRPr lang="en-US" sz="1400" dirty="0"/>
          </a:p>
          <a:p>
            <a:endParaRPr lang="en-US" dirty="0"/>
          </a:p>
        </p:txBody>
      </p:sp>
    </p:spTree>
    <p:extLst>
      <p:ext uri="{BB962C8B-B14F-4D97-AF65-F5344CB8AC3E}">
        <p14:creationId xmlns:p14="http://schemas.microsoft.com/office/powerpoint/2010/main" val="1609532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8" y="-51955"/>
            <a:ext cx="8582891" cy="838200"/>
          </a:xfrm>
        </p:spPr>
        <p:txBody>
          <a:bodyPr/>
          <a:lstStyle/>
          <a:p>
            <a:pPr algn="l"/>
            <a:r>
              <a:rPr lang="en-US" b="1" dirty="0">
                <a:solidFill>
                  <a:srgbClr val="F58466"/>
                </a:solidFill>
                <a:latin typeface="Goudy Old Style" pitchFamily="18" charset="0"/>
              </a:rPr>
              <a:t>CDC: </a:t>
            </a:r>
            <a:r>
              <a:rPr lang="en-US" b="1" dirty="0" smtClean="0">
                <a:solidFill>
                  <a:srgbClr val="F58466"/>
                </a:solidFill>
                <a:latin typeface="Goudy Old Style" pitchFamily="18" charset="0"/>
              </a:rPr>
              <a:t>Patient Education</a:t>
            </a:r>
            <a:endParaRPr lang="en-US"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22</a:t>
            </a:fld>
            <a:endParaRPr lang="en-US" altLang="en-US"/>
          </a:p>
        </p:txBody>
      </p:sp>
      <p:sp>
        <p:nvSpPr>
          <p:cNvPr id="6" name="TextBox 5"/>
          <p:cNvSpPr txBox="1"/>
          <p:nvPr/>
        </p:nvSpPr>
        <p:spPr>
          <a:xfrm>
            <a:off x="304800" y="5705832"/>
            <a:ext cx="3200400" cy="800219"/>
          </a:xfrm>
          <a:prstGeom prst="rect">
            <a:avLst/>
          </a:prstGeom>
          <a:noFill/>
        </p:spPr>
        <p:txBody>
          <a:bodyPr wrap="square" rtlCol="0">
            <a:spAutoFit/>
          </a:bodyPr>
          <a:lstStyle/>
          <a:p>
            <a:r>
              <a:rPr lang="en-US" sz="1400" b="1" dirty="0" smtClean="0"/>
              <a:t>CDC </a:t>
            </a:r>
            <a:r>
              <a:rPr lang="en-US" sz="1400" b="1" dirty="0"/>
              <a:t>Patient Education</a:t>
            </a:r>
            <a:r>
              <a:rPr lang="en-US" sz="1400" dirty="0"/>
              <a:t>: </a:t>
            </a:r>
            <a:r>
              <a:rPr lang="en-US" sz="1400" dirty="0" smtClean="0">
                <a:hlinkClick r:id="rId2"/>
              </a:rPr>
              <a:t>Keep Your Baby Healthy and Safe</a:t>
            </a:r>
            <a:r>
              <a:rPr lang="en-US" sz="1400" dirty="0" smtClean="0"/>
              <a:t>. (Jan. 2021)</a:t>
            </a:r>
            <a:endParaRPr lang="en-US" sz="1400" dirty="0"/>
          </a:p>
          <a:p>
            <a:endParaRPr lang="en-US" dirty="0"/>
          </a:p>
        </p:txBody>
      </p:sp>
      <p:pic>
        <p:nvPicPr>
          <p:cNvPr id="3" name="Picture 2"/>
          <p:cNvPicPr>
            <a:picLocks noChangeAspect="1"/>
          </p:cNvPicPr>
          <p:nvPr/>
        </p:nvPicPr>
        <p:blipFill>
          <a:blip r:embed="rId3"/>
          <a:stretch>
            <a:fillRect/>
          </a:stretch>
        </p:blipFill>
        <p:spPr>
          <a:xfrm>
            <a:off x="3795932" y="685799"/>
            <a:ext cx="5079143" cy="6158345"/>
          </a:xfrm>
          <a:prstGeom prst="rect">
            <a:avLst/>
          </a:prstGeom>
        </p:spPr>
      </p:pic>
    </p:spTree>
    <p:extLst>
      <p:ext uri="{BB962C8B-B14F-4D97-AF65-F5344CB8AC3E}">
        <p14:creationId xmlns:p14="http://schemas.microsoft.com/office/powerpoint/2010/main" val="240815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8" y="-51955"/>
            <a:ext cx="8582891" cy="838200"/>
          </a:xfrm>
        </p:spPr>
        <p:txBody>
          <a:bodyPr/>
          <a:lstStyle/>
          <a:p>
            <a:pPr algn="l"/>
            <a:r>
              <a:rPr lang="en-US" b="1" dirty="0">
                <a:solidFill>
                  <a:srgbClr val="F58466"/>
                </a:solidFill>
                <a:latin typeface="Goudy Old Style" pitchFamily="18" charset="0"/>
              </a:rPr>
              <a:t>CDC: </a:t>
            </a:r>
            <a:r>
              <a:rPr lang="en-US" b="1" dirty="0" smtClean="0">
                <a:solidFill>
                  <a:srgbClr val="F58466"/>
                </a:solidFill>
                <a:latin typeface="Goudy Old Style" pitchFamily="18" charset="0"/>
              </a:rPr>
              <a:t>Breastfeeding </a:t>
            </a:r>
            <a:r>
              <a:rPr lang="en-US" b="1" dirty="0">
                <a:solidFill>
                  <a:srgbClr val="F58466"/>
                </a:solidFill>
                <a:latin typeface="Goudy Old Style" pitchFamily="18" charset="0"/>
              </a:rPr>
              <a:t>Factsheet</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23</a:t>
            </a:fld>
            <a:endParaRPr lang="en-US" altLang="en-US"/>
          </a:p>
        </p:txBody>
      </p:sp>
      <p:sp>
        <p:nvSpPr>
          <p:cNvPr id="6" name="TextBox 5"/>
          <p:cNvSpPr txBox="1"/>
          <p:nvPr/>
        </p:nvSpPr>
        <p:spPr>
          <a:xfrm>
            <a:off x="304800" y="5705832"/>
            <a:ext cx="3200400" cy="1015663"/>
          </a:xfrm>
          <a:prstGeom prst="rect">
            <a:avLst/>
          </a:prstGeom>
          <a:noFill/>
        </p:spPr>
        <p:txBody>
          <a:bodyPr wrap="square" rtlCol="0">
            <a:spAutoFit/>
          </a:bodyPr>
          <a:lstStyle/>
          <a:p>
            <a:r>
              <a:rPr lang="en-US" sz="1400" b="1" dirty="0" smtClean="0"/>
              <a:t>CDC </a:t>
            </a:r>
            <a:r>
              <a:rPr lang="en-US" sz="1400" b="1" dirty="0"/>
              <a:t>Patient Education</a:t>
            </a:r>
            <a:r>
              <a:rPr lang="en-US" sz="1400" dirty="0"/>
              <a:t>: </a:t>
            </a:r>
            <a:r>
              <a:rPr lang="en-US" sz="1400" dirty="0" smtClean="0">
                <a:hlinkClick r:id="rId2"/>
              </a:rPr>
              <a:t>How to Safely Breastfeed If You Have COVID-19</a:t>
            </a:r>
            <a:r>
              <a:rPr lang="en-US" sz="1400" dirty="0" smtClean="0"/>
              <a:t>. (Jan. 2021)</a:t>
            </a:r>
            <a:endParaRPr lang="en-US" sz="1400" dirty="0"/>
          </a:p>
          <a:p>
            <a:endParaRPr lang="en-US" dirty="0"/>
          </a:p>
        </p:txBody>
      </p:sp>
      <p:pic>
        <p:nvPicPr>
          <p:cNvPr id="5" name="Picture 4"/>
          <p:cNvPicPr>
            <a:picLocks noChangeAspect="1"/>
          </p:cNvPicPr>
          <p:nvPr/>
        </p:nvPicPr>
        <p:blipFill>
          <a:blip r:embed="rId3"/>
          <a:stretch>
            <a:fillRect/>
          </a:stretch>
        </p:blipFill>
        <p:spPr>
          <a:xfrm>
            <a:off x="3886200" y="592715"/>
            <a:ext cx="5141403" cy="6247967"/>
          </a:xfrm>
          <a:prstGeom prst="rect">
            <a:avLst/>
          </a:prstGeom>
        </p:spPr>
      </p:pic>
    </p:spTree>
    <p:extLst>
      <p:ext uri="{BB962C8B-B14F-4D97-AF65-F5344CB8AC3E}">
        <p14:creationId xmlns:p14="http://schemas.microsoft.com/office/powerpoint/2010/main" val="989908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8" y="-51955"/>
            <a:ext cx="8582891" cy="838200"/>
          </a:xfrm>
        </p:spPr>
        <p:txBody>
          <a:bodyPr/>
          <a:lstStyle/>
          <a:p>
            <a:pPr algn="l"/>
            <a:r>
              <a:rPr lang="en-US" b="1" dirty="0">
                <a:solidFill>
                  <a:srgbClr val="F58466"/>
                </a:solidFill>
                <a:latin typeface="Goudy Old Style" pitchFamily="18" charset="0"/>
              </a:rPr>
              <a:t>CDC: </a:t>
            </a:r>
            <a:r>
              <a:rPr lang="en-US" b="1" dirty="0" smtClean="0">
                <a:solidFill>
                  <a:srgbClr val="F58466"/>
                </a:solidFill>
                <a:latin typeface="Goudy Old Style" pitchFamily="18" charset="0"/>
              </a:rPr>
              <a:t>Infant Care Factsheet</a:t>
            </a:r>
            <a:endParaRPr lang="en-US"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24</a:t>
            </a:fld>
            <a:endParaRPr lang="en-US" altLang="en-US"/>
          </a:p>
        </p:txBody>
      </p:sp>
      <p:sp>
        <p:nvSpPr>
          <p:cNvPr id="6" name="TextBox 5"/>
          <p:cNvSpPr txBox="1"/>
          <p:nvPr/>
        </p:nvSpPr>
        <p:spPr>
          <a:xfrm>
            <a:off x="304800" y="5705832"/>
            <a:ext cx="3200400" cy="1015663"/>
          </a:xfrm>
          <a:prstGeom prst="rect">
            <a:avLst/>
          </a:prstGeom>
          <a:noFill/>
        </p:spPr>
        <p:txBody>
          <a:bodyPr wrap="square" rtlCol="0">
            <a:spAutoFit/>
          </a:bodyPr>
          <a:lstStyle/>
          <a:p>
            <a:r>
              <a:rPr lang="en-US" sz="1400" b="1" dirty="0" smtClean="0"/>
              <a:t>CDC </a:t>
            </a:r>
            <a:r>
              <a:rPr lang="en-US" sz="1400" b="1" dirty="0"/>
              <a:t>Patient Education</a:t>
            </a:r>
            <a:r>
              <a:rPr lang="en-US" sz="1400" dirty="0"/>
              <a:t>: </a:t>
            </a:r>
            <a:r>
              <a:rPr lang="en-US" sz="1400" dirty="0" smtClean="0">
                <a:hlinkClick r:id="rId2"/>
              </a:rPr>
              <a:t>Caring for Your Baby if You Have COVID-19</a:t>
            </a:r>
            <a:r>
              <a:rPr lang="en-US" sz="1400" dirty="0" smtClean="0"/>
              <a:t>. (Jan. 2021)</a:t>
            </a:r>
            <a:endParaRPr lang="en-US" sz="1400" dirty="0"/>
          </a:p>
          <a:p>
            <a:endParaRPr lang="en-US" dirty="0"/>
          </a:p>
        </p:txBody>
      </p:sp>
      <p:pic>
        <p:nvPicPr>
          <p:cNvPr id="3" name="Picture 2"/>
          <p:cNvPicPr>
            <a:picLocks noChangeAspect="1"/>
          </p:cNvPicPr>
          <p:nvPr/>
        </p:nvPicPr>
        <p:blipFill>
          <a:blip r:embed="rId3"/>
          <a:stretch>
            <a:fillRect/>
          </a:stretch>
        </p:blipFill>
        <p:spPr>
          <a:xfrm>
            <a:off x="3810000" y="607003"/>
            <a:ext cx="5051261" cy="6240606"/>
          </a:xfrm>
          <a:prstGeom prst="rect">
            <a:avLst/>
          </a:prstGeom>
        </p:spPr>
      </p:pic>
    </p:spTree>
    <p:extLst>
      <p:ext uri="{BB962C8B-B14F-4D97-AF65-F5344CB8AC3E}">
        <p14:creationId xmlns:p14="http://schemas.microsoft.com/office/powerpoint/2010/main" val="2982388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b="1" dirty="0">
                <a:solidFill>
                  <a:srgbClr val="F58466"/>
                </a:solidFill>
                <a:latin typeface="Goudy Old Style" pitchFamily="18" charset="0"/>
              </a:rPr>
              <a:t>CDC </a:t>
            </a:r>
            <a:r>
              <a:rPr lang="en-US" b="1" dirty="0" smtClean="0">
                <a:solidFill>
                  <a:srgbClr val="F58466"/>
                </a:solidFill>
                <a:latin typeface="Goudy Old Style" pitchFamily="18" charset="0"/>
              </a:rPr>
              <a:t>MMWRs</a:t>
            </a:r>
            <a:endParaRPr lang="en-US" b="1" dirty="0">
              <a:solidFill>
                <a:srgbClr val="F58466"/>
              </a:solidFill>
              <a:latin typeface="Goudy Old Style" pitchFamily="18" charset="0"/>
            </a:endParaRPr>
          </a:p>
        </p:txBody>
      </p:sp>
      <p:sp>
        <p:nvSpPr>
          <p:cNvPr id="3" name="Content Placeholder 2"/>
          <p:cNvSpPr>
            <a:spLocks noGrp="1"/>
          </p:cNvSpPr>
          <p:nvPr>
            <p:ph idx="1"/>
          </p:nvPr>
        </p:nvSpPr>
        <p:spPr>
          <a:xfrm>
            <a:off x="430576" y="990600"/>
            <a:ext cx="8229600" cy="4525963"/>
          </a:xfrm>
        </p:spPr>
        <p:txBody>
          <a:bodyPr/>
          <a:lstStyle/>
          <a:p>
            <a:r>
              <a:rPr lang="en-US" sz="2400" u="sng" dirty="0" smtClean="0">
                <a:hlinkClick r:id="rId2"/>
              </a:rPr>
              <a:t>Racial </a:t>
            </a:r>
            <a:r>
              <a:rPr lang="en-US" sz="2400" u="sng" dirty="0">
                <a:hlinkClick r:id="rId2"/>
              </a:rPr>
              <a:t>and Ethnic Disparities in the Prevalence of Stress and Worry, Mental Health Conditions, and Increased Substance Use Among Adults During the COVID-19 Pandemic — United States, April and May </a:t>
            </a:r>
            <a:r>
              <a:rPr lang="en-US" sz="2400" u="sng" dirty="0" smtClean="0">
                <a:hlinkClick r:id="rId2"/>
              </a:rPr>
              <a:t>2020</a:t>
            </a:r>
            <a:r>
              <a:rPr lang="en-US" sz="2400" u="sng" dirty="0" smtClean="0"/>
              <a:t> </a:t>
            </a:r>
            <a:r>
              <a:rPr lang="en-US" sz="2400" dirty="0" smtClean="0"/>
              <a:t>(Feb 5, 2021)</a:t>
            </a:r>
          </a:p>
          <a:p>
            <a:pPr marL="0" indent="0">
              <a:buNone/>
            </a:pPr>
            <a:endParaRPr lang="en-US" sz="1200" dirty="0" smtClean="0"/>
          </a:p>
          <a:p>
            <a:r>
              <a:rPr lang="en-US" sz="2400" dirty="0">
                <a:hlinkClick r:id="rId3"/>
              </a:rPr>
              <a:t>Demographic Characteristics of Persons Vaccinated During the First Month of the COVID-19 Vaccination Program — United States, December 14, 2020–January 14, </a:t>
            </a:r>
            <a:r>
              <a:rPr lang="en-US" sz="2400" dirty="0" smtClean="0">
                <a:hlinkClick r:id="rId3"/>
              </a:rPr>
              <a:t>2021</a:t>
            </a:r>
            <a:r>
              <a:rPr lang="en-US" sz="2400" dirty="0" smtClean="0"/>
              <a:t> (Feb 5, 2021)</a:t>
            </a:r>
          </a:p>
          <a:p>
            <a:endParaRPr lang="en-US" sz="1200" dirty="0" smtClean="0"/>
          </a:p>
          <a:p>
            <a:r>
              <a:rPr lang="en-US" sz="2400" u="sng" dirty="0">
                <a:hlinkClick r:id="rId4"/>
              </a:rPr>
              <a:t>The Advisory Committee on Immunization Practices’ Updated Interim Recommendation for Allocation of COVID-19 Vaccine — United States, December </a:t>
            </a:r>
            <a:r>
              <a:rPr lang="en-US" sz="2400" u="sng" dirty="0" smtClean="0">
                <a:hlinkClick r:id="rId4"/>
              </a:rPr>
              <a:t>2020</a:t>
            </a:r>
            <a:r>
              <a:rPr lang="en-US" sz="2400" u="sng" dirty="0" smtClean="0"/>
              <a:t> (Jan 01, 20221)</a:t>
            </a:r>
            <a:endParaRPr lang="en-US" u="sng" dirty="0"/>
          </a:p>
          <a:p>
            <a:endParaRPr lang="en-US" sz="24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25</a:t>
            </a:fld>
            <a:endParaRPr lang="en-US" altLang="en-US"/>
          </a:p>
        </p:txBody>
      </p:sp>
    </p:spTree>
    <p:extLst>
      <p:ext uri="{BB962C8B-B14F-4D97-AF65-F5344CB8AC3E}">
        <p14:creationId xmlns:p14="http://schemas.microsoft.com/office/powerpoint/2010/main" val="807946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91400" cy="1143000"/>
          </a:xfrm>
        </p:spPr>
        <p:txBody>
          <a:bodyPr/>
          <a:lstStyle/>
          <a:p>
            <a:pPr algn="l"/>
            <a:r>
              <a:rPr lang="en-US" sz="3600" b="1" dirty="0">
                <a:solidFill>
                  <a:srgbClr val="F58466"/>
                </a:solidFill>
                <a:latin typeface="Goudy Old Style" pitchFamily="18" charset="0"/>
              </a:rPr>
              <a:t>ACIP recommendations for prioritization of COVID-19 </a:t>
            </a:r>
            <a:r>
              <a:rPr lang="en-US" sz="3600" b="1" dirty="0" smtClean="0">
                <a:solidFill>
                  <a:srgbClr val="F58466"/>
                </a:solidFill>
                <a:latin typeface="Goudy Old Style" pitchFamily="18" charset="0"/>
              </a:rPr>
              <a:t>vaccine:</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457200" y="1417638"/>
            <a:ext cx="8229600" cy="4525963"/>
          </a:xfrm>
        </p:spPr>
        <p:txBody>
          <a:bodyPr/>
          <a:lstStyle/>
          <a:p>
            <a:r>
              <a:rPr lang="en-US" sz="2800" dirty="0" smtClean="0"/>
              <a:t>Phase </a:t>
            </a:r>
            <a:r>
              <a:rPr lang="en-US" sz="2800" dirty="0"/>
              <a:t>1a: Health care workers and long-term care facility residents (</a:t>
            </a:r>
            <a:r>
              <a:rPr lang="en-US" sz="2800" dirty="0">
                <a:hlinkClick r:id="rId3"/>
              </a:rPr>
              <a:t>CDC 2020</a:t>
            </a:r>
            <a:r>
              <a:rPr lang="en-US" sz="2800" dirty="0"/>
              <a:t>)</a:t>
            </a:r>
            <a:br>
              <a:rPr lang="en-US" sz="2800" dirty="0"/>
            </a:br>
            <a:r>
              <a:rPr lang="en-US" sz="2800" dirty="0"/>
              <a:t>Phase 1b: Persons aged ≥75 years and frontline essential workers (</a:t>
            </a:r>
            <a:r>
              <a:rPr lang="en-US" sz="2800" dirty="0">
                <a:hlinkClick r:id="rId4"/>
              </a:rPr>
              <a:t>ACIP Slides 2020</a:t>
            </a:r>
            <a:r>
              <a:rPr lang="en-US" sz="2800" dirty="0"/>
              <a:t>)</a:t>
            </a:r>
            <a:br>
              <a:rPr lang="en-US" sz="2800" dirty="0"/>
            </a:br>
            <a:r>
              <a:rPr lang="en-US" sz="2800" dirty="0"/>
              <a:t>Phase 1c: Persons aged 65-75 years, persons aged 16-64 years with </a:t>
            </a:r>
            <a:r>
              <a:rPr lang="en-US" sz="2800" dirty="0">
                <a:hlinkClick r:id="rId5"/>
              </a:rPr>
              <a:t>high-risk</a:t>
            </a:r>
            <a:r>
              <a:rPr lang="en-US" sz="2800" dirty="0"/>
              <a:t>* medical conditions (including pregnancy), and other essential workers (</a:t>
            </a:r>
            <a:r>
              <a:rPr lang="en-US" sz="2800" dirty="0">
                <a:hlinkClick r:id="rId4"/>
              </a:rPr>
              <a:t>ACIP Slides 2020</a:t>
            </a:r>
            <a:r>
              <a:rPr lang="en-US" sz="2800" dirty="0"/>
              <a:t>)</a:t>
            </a:r>
          </a:p>
          <a:p>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26</a:t>
            </a:fld>
            <a:endParaRPr lang="en-US" altLang="en-US"/>
          </a:p>
        </p:txBody>
      </p:sp>
      <p:sp>
        <p:nvSpPr>
          <p:cNvPr id="5" name="TextBox 4"/>
          <p:cNvSpPr txBox="1"/>
          <p:nvPr/>
        </p:nvSpPr>
        <p:spPr>
          <a:xfrm>
            <a:off x="535695" y="4905613"/>
            <a:ext cx="4114800" cy="1815882"/>
          </a:xfrm>
          <a:prstGeom prst="rect">
            <a:avLst/>
          </a:prstGeom>
          <a:noFill/>
        </p:spPr>
        <p:txBody>
          <a:bodyPr wrap="square" rtlCol="0">
            <a:spAutoFit/>
          </a:bodyPr>
          <a:lstStyle/>
          <a:p>
            <a:r>
              <a:rPr lang="en-US" sz="1400" dirty="0"/>
              <a:t>*</a:t>
            </a:r>
            <a:r>
              <a:rPr lang="en-US" sz="1400" dirty="0">
                <a:hlinkClick r:id="rId5"/>
              </a:rPr>
              <a:t>High-risk</a:t>
            </a:r>
            <a:r>
              <a:rPr lang="en-US" sz="1400" dirty="0"/>
              <a:t> medical conditions outlined by the CDC include:</a:t>
            </a:r>
          </a:p>
          <a:p>
            <a:r>
              <a:rPr lang="en-US" sz="1400" dirty="0"/>
              <a:t>Pregnancy</a:t>
            </a:r>
          </a:p>
          <a:p>
            <a:r>
              <a:rPr lang="en-US" sz="1400" dirty="0"/>
              <a:t>Cancer</a:t>
            </a:r>
          </a:p>
          <a:p>
            <a:r>
              <a:rPr lang="en-US" sz="1400" dirty="0"/>
              <a:t>Chronic kidney disease</a:t>
            </a:r>
          </a:p>
          <a:p>
            <a:r>
              <a:rPr lang="en-US" sz="1400" dirty="0"/>
              <a:t>COPD (chronic obstructive pulmonary disease)</a:t>
            </a:r>
          </a:p>
          <a:p>
            <a:r>
              <a:rPr lang="en-US" sz="1400" dirty="0"/>
              <a:t>Heart conditions, such as heart failure, coronary artery disease, or </a:t>
            </a:r>
            <a:r>
              <a:rPr lang="en-US" sz="1400" dirty="0" smtClean="0"/>
              <a:t>cardiomyopathies</a:t>
            </a:r>
            <a:endParaRPr lang="en-US" sz="1400" dirty="0"/>
          </a:p>
        </p:txBody>
      </p:sp>
      <p:sp>
        <p:nvSpPr>
          <p:cNvPr id="6" name="TextBox 5"/>
          <p:cNvSpPr txBox="1"/>
          <p:nvPr/>
        </p:nvSpPr>
        <p:spPr>
          <a:xfrm>
            <a:off x="4686300" y="4927938"/>
            <a:ext cx="3733800" cy="2031325"/>
          </a:xfrm>
          <a:prstGeom prst="rect">
            <a:avLst/>
          </a:prstGeom>
          <a:noFill/>
        </p:spPr>
        <p:txBody>
          <a:bodyPr wrap="square" rtlCol="0">
            <a:spAutoFit/>
          </a:bodyPr>
          <a:lstStyle/>
          <a:p>
            <a:r>
              <a:rPr lang="en-US" sz="1400" dirty="0"/>
              <a:t>Immunocompromised state (weakened immune system) from solid organ transplant</a:t>
            </a:r>
          </a:p>
          <a:p>
            <a:r>
              <a:rPr lang="en-US" sz="1400" dirty="0"/>
              <a:t>Obesity (body mass index [BMI] of 30 kg/m2 or higher but &lt; 40 kg/m2)</a:t>
            </a:r>
          </a:p>
          <a:p>
            <a:r>
              <a:rPr lang="en-US" sz="1400" dirty="0"/>
              <a:t>Severe Obesity (BMI ≥ 40 kg/m2)</a:t>
            </a:r>
          </a:p>
          <a:p>
            <a:r>
              <a:rPr lang="en-US" sz="1400" dirty="0"/>
              <a:t>Sickle cell disease</a:t>
            </a:r>
          </a:p>
          <a:p>
            <a:r>
              <a:rPr lang="en-US" sz="1400" dirty="0"/>
              <a:t>Smoking (current or history)</a:t>
            </a:r>
          </a:p>
          <a:p>
            <a:r>
              <a:rPr lang="en-US" sz="1400" dirty="0"/>
              <a:t>Type 2 diabetes mellitus</a:t>
            </a:r>
          </a:p>
          <a:p>
            <a:endParaRPr lang="en-US" sz="1400" dirty="0"/>
          </a:p>
        </p:txBody>
      </p:sp>
    </p:spTree>
    <p:extLst>
      <p:ext uri="{BB962C8B-B14F-4D97-AF65-F5344CB8AC3E}">
        <p14:creationId xmlns:p14="http://schemas.microsoft.com/office/powerpoint/2010/main" val="414228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lstStyle/>
          <a:p>
            <a:pPr algn="l"/>
            <a:r>
              <a:rPr lang="en-US" sz="3600" b="1" dirty="0">
                <a:solidFill>
                  <a:srgbClr val="F58466"/>
                </a:solidFill>
                <a:latin typeface="Goudy Old Style" pitchFamily="18" charset="0"/>
              </a:rPr>
              <a:t>ACOG Practice Advisory:</a:t>
            </a:r>
            <a:br>
              <a:rPr lang="en-US" sz="3600" b="1" dirty="0">
                <a:solidFill>
                  <a:srgbClr val="F58466"/>
                </a:solidFill>
                <a:latin typeface="Goudy Old Style" pitchFamily="18" charset="0"/>
              </a:rPr>
            </a:br>
            <a:r>
              <a:rPr lang="en-US" sz="3600" b="1" dirty="0">
                <a:solidFill>
                  <a:srgbClr val="F58466"/>
                </a:solidFill>
                <a:latin typeface="Goudy Old Style" pitchFamily="18" charset="0"/>
              </a:rPr>
              <a:t>Vaccinating Pregnant and Lactating Patients against Covid-19 </a:t>
            </a:r>
            <a:r>
              <a:rPr lang="en-US" sz="3600" b="1" dirty="0">
                <a:solidFill>
                  <a:srgbClr val="F58466"/>
                </a:solidFill>
                <a:latin typeface="Goudy Old Style" pitchFamily="18" charset="0"/>
              </a:rPr>
              <a:t>(02/04/21)</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152400" y="1600200"/>
            <a:ext cx="8839200" cy="4525963"/>
          </a:xfrm>
        </p:spPr>
        <p:txBody>
          <a:bodyPr/>
          <a:lstStyle/>
          <a:p>
            <a:r>
              <a:rPr lang="en-US" sz="1800" dirty="0"/>
              <a:t>ACOG recommends that COVID-19 vaccines should not be withheld from pregnant individuals who meet criteria for vaccination based on ACIP-recommended priority groups.</a:t>
            </a:r>
          </a:p>
          <a:p>
            <a:r>
              <a:rPr lang="en-US" sz="1800" dirty="0"/>
              <a:t>COVID-19 vaccines should be offered to lactating individuals similar to non-lactating individuals when they meet criteria for receipt of the vaccine based on prioritization groups outlined by the ACIP.</a:t>
            </a:r>
          </a:p>
          <a:p>
            <a:r>
              <a:rPr lang="en-US" sz="1800" dirty="0"/>
              <a:t>Individuals considering a COVID-19 vaccine should have access to available information about the safety and efficacy of the vaccine, including information about data that are not available. A conversation between the patient and their clinical team may assist with decisions regarding the use of vaccines approved under EUA for the prevention of COVID-19 by pregnant patients.  Important considerations include</a:t>
            </a:r>
            <a:r>
              <a:rPr lang="en-US" sz="1800" dirty="0" smtClean="0"/>
              <a:t>:</a:t>
            </a:r>
            <a:endParaRPr lang="en-US" sz="1800" dirty="0"/>
          </a:p>
          <a:p>
            <a:pPr lvl="1"/>
            <a:r>
              <a:rPr lang="en-US" sz="1600" dirty="0"/>
              <a:t>the level of activity of the virus in the community</a:t>
            </a:r>
          </a:p>
          <a:p>
            <a:pPr lvl="1"/>
            <a:r>
              <a:rPr lang="en-US" sz="1600" dirty="0"/>
              <a:t>the potential efficacy of the vaccine</a:t>
            </a:r>
          </a:p>
          <a:p>
            <a:pPr lvl="1"/>
            <a:r>
              <a:rPr lang="en-US" sz="1600" dirty="0"/>
              <a:t>the risk and potential severity of maternal disease, including the effects of disease on the fetus and newborn</a:t>
            </a:r>
          </a:p>
          <a:p>
            <a:pPr lvl="1"/>
            <a:r>
              <a:rPr lang="en-US" sz="1600" dirty="0"/>
              <a:t>the safety of the vaccine for the pregnant patient and the fetus</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27</a:t>
            </a:fld>
            <a:endParaRPr lang="en-US" altLang="en-US"/>
          </a:p>
        </p:txBody>
      </p:sp>
    </p:spTree>
    <p:extLst>
      <p:ext uri="{BB962C8B-B14F-4D97-AF65-F5344CB8AC3E}">
        <p14:creationId xmlns:p14="http://schemas.microsoft.com/office/powerpoint/2010/main" val="1829926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F58466"/>
                </a:solidFill>
                <a:latin typeface="Goudy Old Style" pitchFamily="18" charset="0"/>
              </a:rPr>
              <a:t>ACOG Practice Advisory:</a:t>
            </a:r>
            <a:br>
              <a:rPr lang="en-US" sz="3600" b="1" dirty="0">
                <a:solidFill>
                  <a:srgbClr val="F58466"/>
                </a:solidFill>
                <a:latin typeface="Goudy Old Style" pitchFamily="18" charset="0"/>
              </a:rPr>
            </a:br>
            <a:r>
              <a:rPr lang="en-US" sz="3600" b="1" dirty="0">
                <a:solidFill>
                  <a:srgbClr val="F58466"/>
                </a:solidFill>
                <a:latin typeface="Goudy Old Style" pitchFamily="18" charset="0"/>
              </a:rPr>
              <a:t>Vaccinating Pregnant and Lactating Patients against Covid-19 </a:t>
            </a:r>
            <a:r>
              <a:rPr lang="en-US" sz="3600" b="1" dirty="0" smtClean="0">
                <a:solidFill>
                  <a:srgbClr val="F58466"/>
                </a:solidFill>
                <a:latin typeface="Goudy Old Style" pitchFamily="18" charset="0"/>
              </a:rPr>
              <a:t>(</a:t>
            </a:r>
            <a:r>
              <a:rPr lang="en-US" sz="3600" b="1" dirty="0" smtClean="0">
                <a:solidFill>
                  <a:srgbClr val="F58466"/>
                </a:solidFill>
                <a:latin typeface="Goudy Old Style" pitchFamily="18" charset="0"/>
              </a:rPr>
              <a:t>02/04</a:t>
            </a:r>
            <a:r>
              <a:rPr lang="en-US" sz="3600" b="1" dirty="0" smtClean="0">
                <a:solidFill>
                  <a:srgbClr val="F58466"/>
                </a:solidFill>
                <a:latin typeface="Goudy Old Style" pitchFamily="18" charset="0"/>
              </a:rPr>
              <a:t>/21</a:t>
            </a:r>
            <a:r>
              <a:rPr lang="en-US" sz="3600" b="1" dirty="0">
                <a:solidFill>
                  <a:srgbClr val="F58466"/>
                </a:solidFill>
                <a:latin typeface="Goudy Old Style" pitchFamily="18" charset="0"/>
              </a:rPr>
              <a:t>)</a:t>
            </a:r>
          </a:p>
        </p:txBody>
      </p:sp>
      <p:sp>
        <p:nvSpPr>
          <p:cNvPr id="3" name="Content Placeholder 2"/>
          <p:cNvSpPr>
            <a:spLocks noGrp="1"/>
          </p:cNvSpPr>
          <p:nvPr>
            <p:ph idx="1"/>
          </p:nvPr>
        </p:nvSpPr>
        <p:spPr/>
        <p:txBody>
          <a:bodyPr/>
          <a:lstStyle/>
          <a:p>
            <a:r>
              <a:rPr lang="en-US" sz="1600" dirty="0"/>
              <a:t>While a conversation with a clinician may be helpful, it should not be required prior to vaccination, as this may cause unnecessary barriers to access.</a:t>
            </a:r>
          </a:p>
          <a:p>
            <a:r>
              <a:rPr lang="en-US" sz="1600" dirty="0"/>
              <a:t>Vaccines currently available under EUA have not been tested in pregnant women. Therefore, there are no safety data specific to use in pregnancy. See details about the Food and Drug Administration’s (FDA) EUA process below.</a:t>
            </a:r>
          </a:p>
          <a:p>
            <a:r>
              <a:rPr lang="en-US" sz="1600" dirty="0"/>
              <a:t>Pregnancy testing should not be a requirement prior to receiving any EUA-approved COVID-19 vaccine.</a:t>
            </a:r>
          </a:p>
          <a:p>
            <a:r>
              <a:rPr lang="en-US" sz="1600" dirty="0"/>
              <a:t>Pregnant patients who decline vaccination should be supported in their decision. Regardless of their decision to receive or not receive the vaccine, these conversations provide an opportunity to remind patients about the importance of other prevention measures such as hand washing, physical distancing, and wearing a mask.</a:t>
            </a:r>
          </a:p>
          <a:p>
            <a:r>
              <a:rPr lang="en-US" sz="1600" dirty="0"/>
              <a:t>Expected side effects should be explained as part of counseling patients, including that they are a normal part of the body’s reaction to the vaccine and developing antibodies to protect against COVID-19 illness.</a:t>
            </a:r>
          </a:p>
          <a:p>
            <a:r>
              <a:rPr lang="en-US" sz="1600" dirty="0"/>
              <a:t>The mRNA vaccines are not live virus vaccines, nor do they use an adjuvant to enhance vaccine efficacy. These vaccines do not enter the nucleus and do not alter human DNA in vaccine recipients. As a result, mRNA vaccines cannot cause any genetic changes.</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28</a:t>
            </a:fld>
            <a:endParaRPr lang="en-US" altLang="en-US"/>
          </a:p>
        </p:txBody>
      </p:sp>
    </p:spTree>
    <p:extLst>
      <p:ext uri="{BB962C8B-B14F-4D97-AF65-F5344CB8AC3E}">
        <p14:creationId xmlns:p14="http://schemas.microsoft.com/office/powerpoint/2010/main" val="4003165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92" y="-18365"/>
            <a:ext cx="6330108" cy="1143000"/>
          </a:xfrm>
        </p:spPr>
        <p:txBody>
          <a:bodyPr/>
          <a:lstStyle/>
          <a:p>
            <a:pPr algn="l"/>
            <a:r>
              <a:rPr lang="en-US" sz="3200" b="1" dirty="0">
                <a:solidFill>
                  <a:srgbClr val="F58466"/>
                </a:solidFill>
                <a:latin typeface="Goudy Old Style" pitchFamily="18" charset="0"/>
              </a:rPr>
              <a:t>What do we know about Vaccination for Pregnant Women in </a:t>
            </a:r>
            <a:r>
              <a:rPr lang="en-US" sz="3200" b="1" dirty="0" smtClean="0">
                <a:solidFill>
                  <a:srgbClr val="F58466"/>
                </a:solidFill>
                <a:latin typeface="Goudy Old Style" pitchFamily="18" charset="0"/>
              </a:rPr>
              <a:t>IL?</a:t>
            </a:r>
            <a:endParaRPr lang="en-US" sz="3200" b="1" dirty="0">
              <a:solidFill>
                <a:srgbClr val="F58466"/>
              </a:solidFill>
              <a:latin typeface="Goudy Old Style" pitchFamily="18" charset="0"/>
            </a:endParaRPr>
          </a:p>
        </p:txBody>
      </p:sp>
      <p:sp>
        <p:nvSpPr>
          <p:cNvPr id="3" name="Content Placeholder 2"/>
          <p:cNvSpPr>
            <a:spLocks noGrp="1"/>
          </p:cNvSpPr>
          <p:nvPr>
            <p:ph idx="1"/>
          </p:nvPr>
        </p:nvSpPr>
        <p:spPr>
          <a:xfrm>
            <a:off x="441593" y="1124635"/>
            <a:ext cx="8229600" cy="4525963"/>
          </a:xfrm>
        </p:spPr>
        <p:txBody>
          <a:bodyPr/>
          <a:lstStyle/>
          <a:p>
            <a:pPr lvl="0"/>
            <a:r>
              <a:rPr lang="en-US" sz="2000" dirty="0" smtClean="0"/>
              <a:t>IDPH SARS-CoV-2/Covid-19 </a:t>
            </a:r>
            <a:r>
              <a:rPr lang="en-US" sz="2000" dirty="0"/>
              <a:t>Mass Vaccination </a:t>
            </a:r>
            <a:r>
              <a:rPr lang="en-US" sz="2000" dirty="0" smtClean="0"/>
              <a:t>Planning Guide</a:t>
            </a:r>
            <a:r>
              <a:rPr lang="en-US" sz="2000" dirty="0"/>
              <a:t> </a:t>
            </a:r>
            <a:r>
              <a:rPr lang="en-US" sz="2000" dirty="0" smtClean="0"/>
              <a:t> </a:t>
            </a:r>
            <a:r>
              <a:rPr lang="en-US" altLang="en-US" sz="2000" dirty="0">
                <a:solidFill>
                  <a:srgbClr val="1155CC"/>
                </a:solidFill>
                <a:latin typeface="Arial" panose="020B0604020202020204" pitchFamily="34" charset="0"/>
                <a:cs typeface="Arial" panose="020B0604020202020204" pitchFamily="34" charset="0"/>
                <a:hlinkClick r:id="rId2"/>
              </a:rPr>
              <a:t>https://www.dph.illinois.gov/covid19/vaccination-plan</a:t>
            </a:r>
            <a:endParaRPr lang="en-US" altLang="en-US" sz="2000" dirty="0">
              <a:latin typeface="Arial" panose="020B0604020202020204" pitchFamily="34" charset="0"/>
            </a:endParaRPr>
          </a:p>
          <a:p>
            <a:r>
              <a:rPr lang="en-US" sz="2400" dirty="0" smtClean="0"/>
              <a:t>Phase 1A </a:t>
            </a:r>
          </a:p>
          <a:p>
            <a:pPr lvl="1"/>
            <a:r>
              <a:rPr lang="en-US" sz="2000" dirty="0" smtClean="0"/>
              <a:t>Health </a:t>
            </a:r>
            <a:r>
              <a:rPr lang="en-US" sz="2000" dirty="0"/>
              <a:t>care </a:t>
            </a:r>
            <a:r>
              <a:rPr lang="en-US" sz="2000" dirty="0" smtClean="0"/>
              <a:t>Personnel, Hospital Settings, Non-hospital </a:t>
            </a:r>
            <a:r>
              <a:rPr lang="en-US" sz="2000" dirty="0"/>
              <a:t>health care</a:t>
            </a:r>
          </a:p>
          <a:p>
            <a:pPr lvl="1"/>
            <a:r>
              <a:rPr lang="en-US" sz="2000" dirty="0"/>
              <a:t>Other Congregate </a:t>
            </a:r>
            <a:r>
              <a:rPr lang="en-US" sz="2000" dirty="0" smtClean="0"/>
              <a:t>Care, Long-Term </a:t>
            </a:r>
            <a:r>
              <a:rPr lang="en-US" sz="2000" dirty="0"/>
              <a:t>Care Facility residents and </a:t>
            </a:r>
            <a:r>
              <a:rPr lang="en-US" sz="2000" dirty="0" smtClean="0"/>
              <a:t>staff</a:t>
            </a:r>
            <a:endParaRPr lang="en-US" sz="2400" dirty="0" smtClean="0"/>
          </a:p>
          <a:p>
            <a:r>
              <a:rPr lang="en-US" sz="2400" dirty="0" smtClean="0"/>
              <a:t>Phase 1B – CURRENT PHASE</a:t>
            </a:r>
          </a:p>
          <a:p>
            <a:pPr lvl="1"/>
            <a:r>
              <a:rPr lang="en-US" sz="2000" dirty="0" smtClean="0"/>
              <a:t>Persons </a:t>
            </a:r>
            <a:r>
              <a:rPr lang="en-US" sz="2000" dirty="0"/>
              <a:t>aged 65 years and </a:t>
            </a:r>
            <a:r>
              <a:rPr lang="en-US" sz="2000" dirty="0" smtClean="0"/>
              <a:t>older, Frontline </a:t>
            </a:r>
            <a:r>
              <a:rPr lang="en-US" sz="2000" dirty="0"/>
              <a:t>essential </a:t>
            </a:r>
            <a:r>
              <a:rPr lang="en-US" sz="2000" dirty="0" smtClean="0"/>
              <a:t>workers, Inmates</a:t>
            </a:r>
            <a:endParaRPr lang="en-US" sz="2400" dirty="0" smtClean="0"/>
          </a:p>
          <a:p>
            <a:r>
              <a:rPr lang="en-US" sz="2400" b="1" u="sng" dirty="0" smtClean="0"/>
              <a:t>Phase </a:t>
            </a:r>
            <a:r>
              <a:rPr lang="en-US" sz="2400" b="1" u="sng" dirty="0"/>
              <a:t>1C: </a:t>
            </a:r>
            <a:r>
              <a:rPr lang="en-US" sz="2000" dirty="0"/>
              <a:t>(Is still in draft form based on ACIP recommendations. Further updates to be released for Phase 1C for the context of Illinois</a:t>
            </a:r>
            <a:r>
              <a:rPr lang="en-US" sz="2000" dirty="0" smtClean="0"/>
              <a:t>)</a:t>
            </a:r>
            <a:endParaRPr lang="en-US" sz="2000" b="1" dirty="0"/>
          </a:p>
          <a:p>
            <a:pPr lvl="1"/>
            <a:r>
              <a:rPr lang="en-US" sz="1600" dirty="0"/>
              <a:t> </a:t>
            </a:r>
            <a:r>
              <a:rPr lang="en-US" sz="2000" dirty="0"/>
              <a:t>Persons aged 16 to 64 years old with medical conditions that increase the risk for severe COVID-19. </a:t>
            </a:r>
            <a:endParaRPr lang="en-US" sz="2000" dirty="0" smtClean="0"/>
          </a:p>
          <a:p>
            <a:pPr lvl="1"/>
            <a:r>
              <a:rPr lang="en-US" sz="2000" dirty="0" smtClean="0"/>
              <a:t>Conditions </a:t>
            </a:r>
            <a:r>
              <a:rPr lang="en-US" sz="2000" dirty="0"/>
              <a:t>include obesity, diabetes, pulmonary disease, heart condition including hypertension, kidney disease, cancer, immunocompromised, sickle cell and </a:t>
            </a:r>
            <a:r>
              <a:rPr lang="en-US" sz="2000" b="1" dirty="0"/>
              <a:t>pregnancy</a:t>
            </a:r>
            <a:r>
              <a:rPr lang="en-US" sz="2000" dirty="0"/>
              <a:t>.</a:t>
            </a:r>
          </a:p>
          <a:p>
            <a:endParaRPr lang="en-US" dirty="0" smtClean="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29</a:t>
            </a:fld>
            <a:endParaRPr lang="en-US" altLang="en-US"/>
          </a:p>
        </p:txBody>
      </p:sp>
      <p:sp>
        <p:nvSpPr>
          <p:cNvPr id="5" name="Rectangle 1"/>
          <p:cNvSpPr>
            <a:spLocks noChangeArrowheads="1"/>
          </p:cNvSpPr>
          <p:nvPr/>
        </p:nvSpPr>
        <p:spPr bwMode="auto">
          <a:xfrm>
            <a:off x="0" y="1124635"/>
            <a:ext cx="248786"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r>
            <a:br>
              <a:rPr kumimoji="0" lang="en-US" altLang="en-US"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br>
            <a:r>
              <a:rPr kumimoji="0" lang="en-US" altLang="en-US"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2279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b="1" dirty="0">
                <a:solidFill>
                  <a:srgbClr val="F58466"/>
                </a:solidFill>
                <a:latin typeface="Goudy Old Style" pitchFamily="18" charset="0"/>
              </a:rPr>
              <a:t>Housekeeping: </a:t>
            </a:r>
            <a:br>
              <a:rPr lang="en-US" b="1" dirty="0">
                <a:solidFill>
                  <a:srgbClr val="F58466"/>
                </a:solidFill>
                <a:latin typeface="Goudy Old Style" pitchFamily="18" charset="0"/>
              </a:rPr>
            </a:br>
            <a:r>
              <a:rPr lang="en-US" b="1" dirty="0">
                <a:solidFill>
                  <a:srgbClr val="F58466"/>
                </a:solidFill>
                <a:latin typeface="Goudy Old Style" pitchFamily="18" charset="0"/>
              </a:rPr>
              <a:t>We Are Recording Now</a:t>
            </a:r>
          </a:p>
        </p:txBody>
      </p:sp>
      <p:sp>
        <p:nvSpPr>
          <p:cNvPr id="3" name="Slide Number Placeholder 2"/>
          <p:cNvSpPr>
            <a:spLocks noGrp="1"/>
          </p:cNvSpPr>
          <p:nvPr>
            <p:ph type="sldNum" sz="quarter" idx="12"/>
          </p:nvPr>
        </p:nvSpPr>
        <p:spPr/>
        <p:txBody>
          <a:bodyPr/>
          <a:lstStyle/>
          <a:p>
            <a:fld id="{744C2F5F-8633-4B5B-A080-9CC210AD30A1}" type="slidenum">
              <a:rPr lang="en-US" smtClean="0"/>
              <a:t>3</a:t>
            </a:fld>
            <a:endParaRPr lang="en-US"/>
          </a:p>
        </p:txBody>
      </p:sp>
      <p:pic>
        <p:nvPicPr>
          <p:cNvPr id="8"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863" y="2971800"/>
            <a:ext cx="6480275" cy="505862"/>
          </a:xfrm>
          <a:prstGeom prst="rect">
            <a:avLst/>
          </a:prstGeom>
        </p:spPr>
      </p:pic>
      <p:sp>
        <p:nvSpPr>
          <p:cNvPr id="10" name="Oval 9"/>
          <p:cNvSpPr/>
          <p:nvPr/>
        </p:nvSpPr>
        <p:spPr>
          <a:xfrm>
            <a:off x="5715000" y="2971800"/>
            <a:ext cx="579550" cy="505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dirty="0">
              <a:solidFill>
                <a:prstClr val="white"/>
              </a:solidFill>
              <a:latin typeface="Verdana"/>
            </a:endParaRPr>
          </a:p>
        </p:txBody>
      </p:sp>
    </p:spTree>
    <p:extLst>
      <p:ext uri="{BB962C8B-B14F-4D97-AF65-F5344CB8AC3E}">
        <p14:creationId xmlns:p14="http://schemas.microsoft.com/office/powerpoint/2010/main" val="1409476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6400800" cy="1143000"/>
          </a:xfrm>
        </p:spPr>
        <p:txBody>
          <a:bodyPr/>
          <a:lstStyle/>
          <a:p>
            <a:pPr algn="l"/>
            <a:r>
              <a:rPr lang="en-US" sz="3600" b="1" dirty="0" smtClean="0">
                <a:solidFill>
                  <a:srgbClr val="F58466"/>
                </a:solidFill>
                <a:latin typeface="Goudy Old Style" pitchFamily="18" charset="0"/>
              </a:rPr>
              <a:t>What if sites </a:t>
            </a:r>
            <a:r>
              <a:rPr lang="en-US" sz="3600" b="1" dirty="0">
                <a:solidFill>
                  <a:srgbClr val="F58466"/>
                </a:solidFill>
                <a:latin typeface="Goudy Old Style" pitchFamily="18" charset="0"/>
              </a:rPr>
              <a:t>are denying pregnant women access </a:t>
            </a:r>
            <a:r>
              <a:rPr lang="en-US" sz="3600" b="1" dirty="0" smtClean="0">
                <a:solidFill>
                  <a:srgbClr val="F58466"/>
                </a:solidFill>
                <a:latin typeface="Goudy Old Style" pitchFamily="18" charset="0"/>
              </a:rPr>
              <a:t>to the Vaccine?</a:t>
            </a:r>
            <a:endParaRPr lang="en-US" sz="3600" b="1" dirty="0">
              <a:solidFill>
                <a:srgbClr val="F58466"/>
              </a:solidFill>
              <a:latin typeface="Goudy Old Style" pitchFamily="18" charset="0"/>
            </a:endParaRPr>
          </a:p>
        </p:txBody>
      </p:sp>
      <p:sp>
        <p:nvSpPr>
          <p:cNvPr id="6" name="Content Placeholder 5"/>
          <p:cNvSpPr>
            <a:spLocks noGrp="1"/>
          </p:cNvSpPr>
          <p:nvPr>
            <p:ph idx="1"/>
          </p:nvPr>
        </p:nvSpPr>
        <p:spPr>
          <a:xfrm>
            <a:off x="609600" y="1584478"/>
            <a:ext cx="8229600" cy="4525963"/>
          </a:xfrm>
        </p:spPr>
        <p:txBody>
          <a:bodyPr/>
          <a:lstStyle/>
          <a:p>
            <a:r>
              <a:rPr lang="en-US" sz="2800" dirty="0" smtClean="0"/>
              <a:t>Kane County has been reported to be denying access for pregnant patients</a:t>
            </a:r>
          </a:p>
          <a:p>
            <a:pPr lvl="0"/>
            <a:r>
              <a:rPr lang="en-US" altLang="en-US" sz="2800" dirty="0">
                <a:solidFill>
                  <a:srgbClr val="000000"/>
                </a:solidFill>
                <a:latin typeface="Calibri" panose="020F0502020204030204" pitchFamily="34" charset="0"/>
                <a:cs typeface="Calibri" panose="020F0502020204030204" pitchFamily="34" charset="0"/>
              </a:rPr>
              <a:t> </a:t>
            </a:r>
            <a:r>
              <a:rPr lang="en-US" altLang="en-US" sz="2800" dirty="0">
                <a:solidFill>
                  <a:srgbClr val="1155CC"/>
                </a:solidFill>
                <a:latin typeface="Calibri" panose="020F0502020204030204" pitchFamily="34" charset="0"/>
                <a:cs typeface="Calibri" panose="020F0502020204030204" pitchFamily="34" charset="0"/>
                <a:hlinkClick r:id="rId2"/>
              </a:rPr>
              <a:t>http://www.chicagotribune.com/coronavirus/ct-life-covid-life-health-lactating-breastfeeding-women-vaccines-tt-20210204-dhutalfaqfgqxk5chpw25i4njm-story.html</a:t>
            </a:r>
            <a:r>
              <a:rPr lang="en-US" altLang="en-US" sz="700" dirty="0"/>
              <a:t> </a:t>
            </a:r>
            <a:endParaRPr lang="en-US" altLang="en-US" sz="5400" dirty="0">
              <a:latin typeface="Arial" panose="020B0604020202020204" pitchFamily="34" charset="0"/>
            </a:endParaRPr>
          </a:p>
          <a:p>
            <a:r>
              <a:rPr lang="en-US" sz="2800" dirty="0" smtClean="0"/>
              <a:t>If you hear of sites denying </a:t>
            </a:r>
            <a:r>
              <a:rPr lang="en-US" sz="2800" dirty="0" err="1" smtClean="0"/>
              <a:t>Covid</a:t>
            </a:r>
            <a:r>
              <a:rPr lang="en-US" sz="2800" dirty="0" smtClean="0"/>
              <a:t> vaccine access to pregnant/lactating patients that may need information from CDC/ACIP/ WHO/ACOG/SMFM we can help link to appropriate information</a:t>
            </a:r>
            <a:endParaRPr lang="en-US" sz="28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30</a:t>
            </a:fld>
            <a:endParaRPr lang="en-US" altLang="en-US"/>
          </a:p>
        </p:txBody>
      </p:sp>
    </p:spTree>
    <p:extLst>
      <p:ext uri="{BB962C8B-B14F-4D97-AF65-F5344CB8AC3E}">
        <p14:creationId xmlns:p14="http://schemas.microsoft.com/office/powerpoint/2010/main" val="694656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2416"/>
            <a:ext cx="8229600" cy="1143000"/>
          </a:xfrm>
        </p:spPr>
        <p:txBody>
          <a:bodyPr/>
          <a:lstStyle/>
          <a:p>
            <a:pPr algn="l"/>
            <a:r>
              <a:rPr lang="en-US" sz="3200" b="1" dirty="0">
                <a:solidFill>
                  <a:srgbClr val="F58466"/>
                </a:solidFill>
                <a:latin typeface="Goudy Old Style" pitchFamily="18" charset="0"/>
              </a:rPr>
              <a:t>V-SAFE vaccine </a:t>
            </a:r>
            <a:r>
              <a:rPr lang="en-US" sz="3200" b="1" dirty="0" smtClean="0">
                <a:solidFill>
                  <a:srgbClr val="F58466"/>
                </a:solidFill>
                <a:latin typeface="Goudy Old Style" pitchFamily="18" charset="0"/>
              </a:rPr>
              <a:t>monitoring </a:t>
            </a:r>
            <a:br>
              <a:rPr lang="en-US" sz="3200" b="1" dirty="0" smtClean="0">
                <a:solidFill>
                  <a:srgbClr val="F58466"/>
                </a:solidFill>
                <a:latin typeface="Goudy Old Style" pitchFamily="18" charset="0"/>
              </a:rPr>
            </a:br>
            <a:r>
              <a:rPr lang="en-US" sz="3200" b="1" dirty="0" smtClean="0">
                <a:solidFill>
                  <a:srgbClr val="F58466"/>
                </a:solidFill>
                <a:latin typeface="Goudy Old Style" pitchFamily="18" charset="0"/>
              </a:rPr>
              <a:t>– what data is being gathered pregnant patients?</a:t>
            </a:r>
            <a:endParaRPr lang="en-US" sz="32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r>
              <a:rPr lang="en-US" sz="2800" dirty="0"/>
              <a:t>As  of January 20, 2021, there have been over 15,000 pregnancies reported in CDC’s V-SAFE post-vaccination health checker and CDC is currently enrolling pregnant individuals in a pregnancy registry. Evidence gathered through these systems will provide clinicians with critically needed data to inform future recommendations related to COVID-19 vaccination during </a:t>
            </a:r>
            <a:r>
              <a:rPr lang="en-US" sz="2800" dirty="0" smtClean="0"/>
              <a:t>pregnancy</a:t>
            </a:r>
            <a:endParaRPr lang="en-US" sz="2800" b="1" dirty="0">
              <a:solidFill>
                <a:srgbClr val="F58466"/>
              </a:solidFill>
              <a:latin typeface="Goudy Old Style" pitchFamily="18" charset="0"/>
            </a:endParaRPr>
          </a:p>
          <a:p>
            <a:r>
              <a:rPr lang="en-US" dirty="0">
                <a:solidFill>
                  <a:srgbClr val="0070C0"/>
                </a:solidFill>
              </a:rPr>
              <a:t>https://www.cdc.gov/coronavirus/2019-ncov/vaccines/safety/vsafe.html</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31</a:t>
            </a:fld>
            <a:endParaRPr lang="en-US" altLang="en-US"/>
          </a:p>
        </p:txBody>
      </p:sp>
    </p:spTree>
    <p:extLst>
      <p:ext uri="{BB962C8B-B14F-4D97-AF65-F5344CB8AC3E}">
        <p14:creationId xmlns:p14="http://schemas.microsoft.com/office/powerpoint/2010/main" val="1573854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477000" cy="1143000"/>
          </a:xfrm>
        </p:spPr>
        <p:txBody>
          <a:bodyPr/>
          <a:lstStyle/>
          <a:p>
            <a:pPr algn="l"/>
            <a:r>
              <a:rPr lang="en-US" sz="3600" b="1" dirty="0" smtClean="0">
                <a:solidFill>
                  <a:srgbClr val="F58466"/>
                </a:solidFill>
                <a:latin typeface="Goudy Old Style" pitchFamily="18" charset="0"/>
              </a:rPr>
              <a:t>COVID </a:t>
            </a:r>
            <a:r>
              <a:rPr lang="en-US" sz="3600" b="1" dirty="0">
                <a:solidFill>
                  <a:srgbClr val="F58466"/>
                </a:solidFill>
                <a:latin typeface="Goudy Old Style" pitchFamily="18" charset="0"/>
              </a:rPr>
              <a:t>Vaccine </a:t>
            </a:r>
            <a:r>
              <a:rPr lang="en-US" sz="3600" b="1" dirty="0" smtClean="0">
                <a:solidFill>
                  <a:srgbClr val="F58466"/>
                </a:solidFill>
                <a:latin typeface="Goudy Old Style" pitchFamily="18" charset="0"/>
              </a:rPr>
              <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Patient Education Examples</a:t>
            </a:r>
            <a:endParaRPr lang="en-US" sz="3600" b="1" dirty="0">
              <a:solidFill>
                <a:srgbClr val="F58466"/>
              </a:solidFill>
              <a:latin typeface="Goudy Old Style"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9712" y="1320188"/>
            <a:ext cx="3936780" cy="5570557"/>
          </a:xfrm>
        </p:spPr>
      </p:pic>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32</a:t>
            </a:fld>
            <a:endParaRPr lang="en-US" altLang="en-US"/>
          </a:p>
        </p:txBody>
      </p:sp>
      <p:sp>
        <p:nvSpPr>
          <p:cNvPr id="5" name="TextBox 4"/>
          <p:cNvSpPr txBox="1"/>
          <p:nvPr/>
        </p:nvSpPr>
        <p:spPr>
          <a:xfrm>
            <a:off x="-609600" y="-55084"/>
            <a:ext cx="45719" cy="369332"/>
          </a:xfrm>
          <a:prstGeom prst="rect">
            <a:avLst/>
          </a:prstGeom>
          <a:noFill/>
        </p:spPr>
        <p:txBody>
          <a:bodyPr wrap="square" rtlCol="0">
            <a:spAutoFit/>
          </a:bodyPr>
          <a:lstStyle/>
          <a:p>
            <a:endParaRPr lang="en-US" dirty="0"/>
          </a:p>
        </p:txBody>
      </p:sp>
      <p:sp>
        <p:nvSpPr>
          <p:cNvPr id="6" name="TextBox 5"/>
          <p:cNvSpPr txBox="1"/>
          <p:nvPr/>
        </p:nvSpPr>
        <p:spPr>
          <a:xfrm>
            <a:off x="4572000" y="1981200"/>
            <a:ext cx="3733800" cy="923330"/>
          </a:xfrm>
          <a:prstGeom prst="rect">
            <a:avLst/>
          </a:prstGeom>
          <a:noFill/>
        </p:spPr>
        <p:txBody>
          <a:bodyPr wrap="square" rtlCol="0">
            <a:spAutoFit/>
          </a:bodyPr>
          <a:lstStyle/>
          <a:p>
            <a:r>
              <a:rPr lang="en-US" dirty="0" err="1"/>
              <a:t>Baystate</a:t>
            </a:r>
            <a:r>
              <a:rPr lang="en-US" dirty="0"/>
              <a:t> </a:t>
            </a:r>
            <a:r>
              <a:rPr lang="en-US" dirty="0" smtClean="0"/>
              <a:t>Health, MA:</a:t>
            </a:r>
            <a:r>
              <a:rPr lang="en-US" dirty="0">
                <a:hlinkClick r:id="rId3"/>
              </a:rPr>
              <a:t> </a:t>
            </a:r>
            <a:r>
              <a:rPr lang="en-US" dirty="0" err="1">
                <a:hlinkClick r:id="rId3"/>
              </a:rPr>
              <a:t>Covid</a:t>
            </a:r>
            <a:r>
              <a:rPr lang="en-US" dirty="0">
                <a:hlinkClick r:id="rId3"/>
              </a:rPr>
              <a:t> Vaccine Info for Pregnant</a:t>
            </a:r>
            <a:r>
              <a:rPr lang="en-US" dirty="0" smtClean="0">
                <a:hlinkClick r:id="rId3"/>
              </a:rPr>
              <a:t>/ Breastfeeding </a:t>
            </a:r>
            <a:r>
              <a:rPr lang="en-US" dirty="0">
                <a:hlinkClick r:id="rId3"/>
              </a:rPr>
              <a:t>Patients</a:t>
            </a:r>
            <a:r>
              <a:rPr lang="en-US" dirty="0"/>
              <a:t>. (12.14.20)</a:t>
            </a:r>
          </a:p>
        </p:txBody>
      </p:sp>
      <p:sp>
        <p:nvSpPr>
          <p:cNvPr id="8" name="TextBox 7"/>
          <p:cNvSpPr txBox="1"/>
          <p:nvPr/>
        </p:nvSpPr>
        <p:spPr>
          <a:xfrm>
            <a:off x="4578427" y="3565542"/>
            <a:ext cx="3733800" cy="1754326"/>
          </a:xfrm>
          <a:prstGeom prst="rect">
            <a:avLst/>
          </a:prstGeom>
          <a:noFill/>
        </p:spPr>
        <p:txBody>
          <a:bodyPr wrap="square" rtlCol="0">
            <a:spAutoFit/>
          </a:bodyPr>
          <a:lstStyle/>
          <a:p>
            <a:r>
              <a:rPr lang="en-US" dirty="0"/>
              <a:t>Washington </a:t>
            </a:r>
            <a:r>
              <a:rPr lang="en-US" dirty="0" smtClean="0"/>
              <a:t>University:</a:t>
            </a:r>
            <a:r>
              <a:rPr lang="en-US" dirty="0"/>
              <a:t> </a:t>
            </a:r>
            <a:r>
              <a:rPr lang="en-US" dirty="0">
                <a:hlinkClick r:id="rId4"/>
              </a:rPr>
              <a:t>Pregnancy, Breastfeeding, and the Covid-19 Vaccine</a:t>
            </a:r>
            <a:r>
              <a:rPr lang="en-US" dirty="0"/>
              <a:t>. (12.20.20)  </a:t>
            </a:r>
            <a:br>
              <a:rPr lang="en-US" dirty="0"/>
            </a:br>
            <a:endParaRPr lang="en-US" dirty="0"/>
          </a:p>
          <a:p>
            <a:r>
              <a:rPr lang="en-US" dirty="0"/>
              <a:t/>
            </a:r>
            <a:br>
              <a:rPr lang="en-US" dirty="0"/>
            </a:br>
            <a:endParaRPr lang="en-US" dirty="0"/>
          </a:p>
        </p:txBody>
      </p:sp>
    </p:spTree>
    <p:extLst>
      <p:ext uri="{BB962C8B-B14F-4D97-AF65-F5344CB8AC3E}">
        <p14:creationId xmlns:p14="http://schemas.microsoft.com/office/powerpoint/2010/main" val="2521275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 y="-198304"/>
            <a:ext cx="8229600" cy="1143000"/>
          </a:xfrm>
        </p:spPr>
        <p:txBody>
          <a:bodyPr/>
          <a:lstStyle/>
          <a:p>
            <a:pPr algn="l"/>
            <a:r>
              <a:rPr lang="en-US" sz="4000" b="1" dirty="0">
                <a:solidFill>
                  <a:srgbClr val="F58466"/>
                </a:solidFill>
                <a:latin typeface="Goudy Old Style" pitchFamily="18" charset="0"/>
              </a:rPr>
              <a:t>Emerging Information</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228600" y="685800"/>
            <a:ext cx="8229600" cy="4525963"/>
          </a:xfrm>
        </p:spPr>
        <p:txBody>
          <a:bodyPr/>
          <a:lstStyle/>
          <a:p>
            <a:r>
              <a:rPr lang="en-US" sz="2400" dirty="0"/>
              <a:t>Janssen </a:t>
            </a:r>
            <a:r>
              <a:rPr lang="en-US" sz="2400" dirty="0" smtClean="0"/>
              <a:t>vaccine (Johnson &amp; Johnson)</a:t>
            </a:r>
          </a:p>
          <a:p>
            <a:pPr lvl="1"/>
            <a:r>
              <a:rPr lang="en-US" sz="2000" dirty="0" smtClean="0"/>
              <a:t>Applied to US-FDA for an EUA, meeting scheduled for 2.26.21</a:t>
            </a:r>
          </a:p>
          <a:p>
            <a:pPr lvl="1"/>
            <a:r>
              <a:rPr lang="en-US" sz="2000" dirty="0" smtClean="0"/>
              <a:t>Adenovirus vaccine</a:t>
            </a:r>
          </a:p>
          <a:p>
            <a:pPr lvl="1"/>
            <a:r>
              <a:rPr lang="en-US" sz="2000" dirty="0" smtClean="0"/>
              <a:t>Single dose and Can </a:t>
            </a:r>
            <a:r>
              <a:rPr lang="en-US" sz="2000" dirty="0"/>
              <a:t>be stored in refrigerator </a:t>
            </a:r>
          </a:p>
          <a:p>
            <a:pPr lvl="1"/>
            <a:r>
              <a:rPr lang="en-US" sz="2000" dirty="0" smtClean="0"/>
              <a:t>57% (SA) 72% (US) </a:t>
            </a:r>
            <a:r>
              <a:rPr lang="en-US" sz="2000" dirty="0"/>
              <a:t>protection against end points of moderate and severe </a:t>
            </a:r>
            <a:r>
              <a:rPr lang="en-US" sz="2000" dirty="0" smtClean="0"/>
              <a:t>disease</a:t>
            </a:r>
          </a:p>
          <a:p>
            <a:pPr lvl="1"/>
            <a:r>
              <a:rPr lang="en-US" sz="2000" dirty="0" smtClean="0"/>
              <a:t>85</a:t>
            </a:r>
            <a:r>
              <a:rPr lang="en-US" sz="2000" dirty="0"/>
              <a:t>% effective in preventing critical </a:t>
            </a:r>
            <a:r>
              <a:rPr lang="en-US" sz="2000" dirty="0" smtClean="0"/>
              <a:t>disease, 100% effective </a:t>
            </a:r>
            <a:r>
              <a:rPr lang="en-US" sz="2000" dirty="0"/>
              <a:t>in preventing death </a:t>
            </a:r>
            <a:endParaRPr lang="en-US" sz="2000" dirty="0" smtClean="0"/>
          </a:p>
          <a:p>
            <a:r>
              <a:rPr lang="en-US" sz="2400" dirty="0" smtClean="0"/>
              <a:t>Astra-Zeneca </a:t>
            </a:r>
            <a:r>
              <a:rPr lang="en-US" sz="2400" dirty="0"/>
              <a:t>vaccine impact on transmissibility (to be published in </a:t>
            </a:r>
            <a:r>
              <a:rPr lang="en-US" sz="2400" dirty="0" smtClean="0"/>
              <a:t>Lancet)</a:t>
            </a:r>
          </a:p>
          <a:p>
            <a:pPr lvl="1"/>
            <a:r>
              <a:rPr lang="en-US" sz="2000" dirty="0" smtClean="0"/>
              <a:t>After </a:t>
            </a:r>
            <a:r>
              <a:rPr lang="en-US" sz="2000" dirty="0"/>
              <a:t>people received two doses of vaccine they were 54 percent less likely to have an infection confirmed by nasal swab (no infection= no </a:t>
            </a:r>
            <a:r>
              <a:rPr lang="en-US" sz="2000" dirty="0" smtClean="0"/>
              <a:t>transmissibility)</a:t>
            </a:r>
          </a:p>
          <a:p>
            <a:pPr lvl="1"/>
            <a:r>
              <a:rPr lang="en-US" sz="2000" dirty="0" smtClean="0"/>
              <a:t>Single </a:t>
            </a:r>
            <a:r>
              <a:rPr lang="en-US" sz="2000" dirty="0"/>
              <a:t>dose 76 percent effective against symptomatic virus infection for up to three </a:t>
            </a:r>
            <a:r>
              <a:rPr lang="en-US" sz="2000" dirty="0" smtClean="0"/>
              <a:t>months</a:t>
            </a:r>
          </a:p>
          <a:p>
            <a:pPr lvl="1"/>
            <a:r>
              <a:rPr lang="en-US" sz="2000" dirty="0" smtClean="0"/>
              <a:t>Small study (n=256) not yet published showed 75% effective against B117 (UK) variant, 84% effective against original variant</a:t>
            </a:r>
          </a:p>
          <a:p>
            <a:pPr lvl="1"/>
            <a:endParaRPr lang="en-US" sz="2000" dirty="0" smtClean="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33</a:t>
            </a:fld>
            <a:endParaRPr lang="en-US" altLang="en-US"/>
          </a:p>
        </p:txBody>
      </p:sp>
    </p:spTree>
    <p:extLst>
      <p:ext uri="{BB962C8B-B14F-4D97-AF65-F5344CB8AC3E}">
        <p14:creationId xmlns:p14="http://schemas.microsoft.com/office/powerpoint/2010/main" val="1449151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dirty="0" smtClean="0"/>
              <a:t>Project Parachute: offers pro-bono </a:t>
            </a:r>
            <a:r>
              <a:rPr lang="en-US" dirty="0" err="1" smtClean="0"/>
              <a:t>teletherapy</a:t>
            </a:r>
            <a:r>
              <a:rPr lang="en-US" dirty="0" smtClean="0"/>
              <a:t> (video or phone) to frontline workers</a:t>
            </a:r>
          </a:p>
          <a:p>
            <a:pPr lvl="1"/>
            <a:r>
              <a:rPr lang="en-US" dirty="0">
                <a:hlinkClick r:id="rId2"/>
              </a:rPr>
              <a:t>https://project-parachute.org</a:t>
            </a:r>
            <a:r>
              <a:rPr lang="en-US" dirty="0" smtClean="0">
                <a:hlinkClick r:id="rId2"/>
              </a:rPr>
              <a:t>/</a:t>
            </a:r>
            <a:r>
              <a:rPr lang="en-US" dirty="0" smtClean="0"/>
              <a:t> </a:t>
            </a:r>
          </a:p>
          <a:p>
            <a:r>
              <a:rPr lang="en-US" dirty="0" smtClean="0"/>
              <a:t>Physician </a:t>
            </a:r>
            <a:r>
              <a:rPr lang="en-US" dirty="0"/>
              <a:t>Support Line </a:t>
            </a:r>
            <a:endParaRPr lang="en-US" dirty="0" smtClean="0"/>
          </a:p>
          <a:p>
            <a:pPr lvl="1"/>
            <a:r>
              <a:rPr lang="en-US" dirty="0" smtClean="0"/>
              <a:t>staffed </a:t>
            </a:r>
            <a:r>
              <a:rPr lang="en-US" dirty="0"/>
              <a:t>by volunteer psychiatrists </a:t>
            </a:r>
            <a:endParaRPr lang="en-US" dirty="0" smtClean="0"/>
          </a:p>
          <a:p>
            <a:pPr lvl="1"/>
            <a:r>
              <a:rPr lang="en-US" dirty="0" smtClean="0"/>
              <a:t>offers </a:t>
            </a:r>
            <a:r>
              <a:rPr lang="en-US" dirty="0"/>
              <a:t>free and confidential peer support to physicians in the U.S. </a:t>
            </a:r>
            <a:endParaRPr lang="en-US" dirty="0" smtClean="0"/>
          </a:p>
          <a:p>
            <a:pPr lvl="1"/>
            <a:r>
              <a:rPr lang="en-US" dirty="0" smtClean="0"/>
              <a:t>available </a:t>
            </a:r>
            <a:r>
              <a:rPr lang="en-US" dirty="0"/>
              <a:t>daily by calling </a:t>
            </a:r>
            <a:r>
              <a:rPr lang="en-US" b="1" dirty="0">
                <a:solidFill>
                  <a:srgbClr val="005CB9"/>
                </a:solidFill>
              </a:rPr>
              <a:t>1 (888) 409-0141</a:t>
            </a:r>
            <a:r>
              <a:rPr lang="en-US" b="1" dirty="0">
                <a:solidFill>
                  <a:srgbClr val="FF0000"/>
                </a:solidFill>
              </a:rPr>
              <a:t> </a:t>
            </a:r>
            <a:r>
              <a:rPr lang="en-US" dirty="0"/>
              <a:t>from 8 a.m. to 3 a.m. EST. </a:t>
            </a:r>
            <a:endParaRPr lang="en-US" dirty="0" smtClean="0"/>
          </a:p>
          <a:p>
            <a:r>
              <a:rPr lang="en-US" dirty="0" smtClean="0"/>
              <a:t>For </a:t>
            </a:r>
            <a:r>
              <a:rPr lang="en-US" dirty="0"/>
              <a:t>the </a:t>
            </a:r>
            <a:r>
              <a:rPr lang="en-US" dirty="0" smtClean="0"/>
              <a:t>Frontlines: </a:t>
            </a:r>
            <a:r>
              <a:rPr lang="en-US" dirty="0"/>
              <a:t>24/7 help line provides free crisis counseling for frontline workers. </a:t>
            </a:r>
            <a:r>
              <a:rPr lang="en-US" b="1" dirty="0" smtClean="0">
                <a:solidFill>
                  <a:srgbClr val="005CB9"/>
                </a:solidFill>
              </a:rPr>
              <a:t>Text FRONTLINE </a:t>
            </a:r>
            <a:r>
              <a:rPr lang="en-US" b="1" dirty="0">
                <a:solidFill>
                  <a:srgbClr val="005CB9"/>
                </a:solidFill>
              </a:rPr>
              <a:t>to 741741</a:t>
            </a:r>
          </a:p>
        </p:txBody>
      </p:sp>
      <p:sp>
        <p:nvSpPr>
          <p:cNvPr id="6" name="Title 5"/>
          <p:cNvSpPr>
            <a:spLocks noGrp="1"/>
          </p:cNvSpPr>
          <p:nvPr>
            <p:ph type="title"/>
          </p:nvPr>
        </p:nvSpPr>
        <p:spPr/>
        <p:txBody>
          <a:bodyPr/>
          <a:lstStyle/>
          <a:p>
            <a:r>
              <a:rPr lang="en-US" dirty="0" smtClean="0"/>
              <a:t>COVID Mental Health Support Resources for Physicians &amp; Healthcare Workers</a:t>
            </a:r>
            <a:endParaRPr lang="en-US" dirty="0"/>
          </a:p>
        </p:txBody>
      </p:sp>
      <p:sp>
        <p:nvSpPr>
          <p:cNvPr id="8" name="Text Placeholder 7"/>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299431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a:xfrm>
            <a:off x="1657350" y="2628900"/>
            <a:ext cx="5829300" cy="2286000"/>
          </a:xfrm>
        </p:spPr>
        <p:txBody>
          <a:bodyPr>
            <a:normAutofit fontScale="90000"/>
          </a:bodyPr>
          <a:lstStyle/>
          <a:p>
            <a:pPr lvl="1"/>
            <a:r>
              <a:rPr lang="en-US" dirty="0" smtClean="0">
                <a:latin typeface="Segoe UI Semibold" pitchFamily="34" charset="0"/>
              </a:rPr>
              <a:t>IDPH Updates</a:t>
            </a:r>
            <a:br>
              <a:rPr lang="en-US" dirty="0" smtClean="0">
                <a:latin typeface="Segoe UI Semibold" pitchFamily="34" charset="0"/>
              </a:rPr>
            </a:br>
            <a:r>
              <a:rPr lang="en-US" sz="2800" b="1" dirty="0" smtClean="0">
                <a:latin typeface="Segoe UI Semibold" pitchFamily="34" charset="0"/>
              </a:rPr>
              <a:t/>
            </a:r>
            <a:br>
              <a:rPr lang="en-US" sz="2800" b="1" dirty="0" smtClean="0">
                <a:latin typeface="Segoe UI Semibold" pitchFamily="34" charset="0"/>
              </a:rPr>
            </a:br>
            <a:r>
              <a:rPr lang="en-US" sz="2700" b="1" dirty="0">
                <a:solidFill>
                  <a:prstClr val="black"/>
                </a:solidFill>
              </a:rPr>
              <a:t>Amanda Bennett, PhD, MPH</a:t>
            </a:r>
            <a:r>
              <a:rPr lang="en-US" sz="2700" dirty="0">
                <a:solidFill>
                  <a:prstClr val="black"/>
                </a:solidFill>
              </a:rPr>
              <a:t> </a:t>
            </a:r>
            <a:r>
              <a:rPr lang="en-US" sz="2700" b="1" dirty="0">
                <a:solidFill>
                  <a:prstClr val="black"/>
                </a:solidFill>
              </a:rPr>
              <a:t/>
            </a:r>
            <a:br>
              <a:rPr lang="en-US" sz="2700" b="1" dirty="0">
                <a:solidFill>
                  <a:prstClr val="black"/>
                </a:solidFill>
              </a:rPr>
            </a:br>
            <a:r>
              <a:rPr lang="en-US" sz="2700" dirty="0" smtClean="0">
                <a:solidFill>
                  <a:prstClr val="black"/>
                </a:solidFill>
              </a:rPr>
              <a:t>CDC </a:t>
            </a:r>
            <a:r>
              <a:rPr lang="en-US" sz="2700" dirty="0">
                <a:solidFill>
                  <a:prstClr val="black"/>
                </a:solidFill>
              </a:rPr>
              <a:t>Field Assignee in Maternal and Child Health Epidemiology, Illinois Department of Public Health</a:t>
            </a:r>
            <a:r>
              <a:rPr lang="en-US" sz="1800" b="1" dirty="0"/>
              <a:t/>
            </a:r>
            <a:br>
              <a:rPr lang="en-US" sz="1800" b="1" dirty="0"/>
            </a:br>
            <a:endParaRPr lang="en-US" sz="2800" b="1" dirty="0">
              <a:latin typeface="Segoe UI Semibold" pitchFamily="34" charset="0"/>
            </a:endParaRPr>
          </a:p>
        </p:txBody>
      </p:sp>
    </p:spTree>
    <p:extLst>
      <p:ext uri="{BB962C8B-B14F-4D97-AF65-F5344CB8AC3E}">
        <p14:creationId xmlns:p14="http://schemas.microsoft.com/office/powerpoint/2010/main" val="1704179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IDPH Updates</a:t>
            </a:r>
            <a:endParaRPr lang="en-US" dirty="0"/>
          </a:p>
        </p:txBody>
      </p:sp>
      <p:sp>
        <p:nvSpPr>
          <p:cNvPr id="3" name="Content Placeholder 2"/>
          <p:cNvSpPr>
            <a:spLocks noGrp="1"/>
          </p:cNvSpPr>
          <p:nvPr>
            <p:ph idx="1"/>
          </p:nvPr>
        </p:nvSpPr>
        <p:spPr>
          <a:xfrm>
            <a:off x="533400" y="1154782"/>
            <a:ext cx="8229600" cy="4525963"/>
          </a:xfrm>
        </p:spPr>
        <p:txBody>
          <a:bodyPr/>
          <a:lstStyle/>
          <a:p>
            <a:r>
              <a:rPr lang="en-US" sz="2400" dirty="0"/>
              <a:t>T</a:t>
            </a:r>
            <a:r>
              <a:rPr lang="en-US" sz="2400" dirty="0" smtClean="0"/>
              <a:t>he </a:t>
            </a:r>
            <a:r>
              <a:rPr lang="en-US" sz="2400" dirty="0"/>
              <a:t>data collection period for Labor &amp; Delivery sentinel </a:t>
            </a:r>
            <a:r>
              <a:rPr lang="en-US" sz="2400" dirty="0" smtClean="0"/>
              <a:t>surveillance has ended</a:t>
            </a:r>
          </a:p>
          <a:p>
            <a:pPr lvl="1"/>
            <a:r>
              <a:rPr lang="en-US" sz="2000" dirty="0" smtClean="0"/>
              <a:t>THANK YOU to every hospital that submitted data</a:t>
            </a:r>
          </a:p>
          <a:p>
            <a:pPr lvl="1"/>
            <a:r>
              <a:rPr lang="en-US" sz="2000" dirty="0" smtClean="0"/>
              <a:t>Data analysis results will be shared soon</a:t>
            </a:r>
          </a:p>
          <a:p>
            <a:r>
              <a:rPr lang="en-US" sz="2400" dirty="0" smtClean="0"/>
              <a:t>CDC Toolkit for Pregnant and Postpartum Patients and their families – graphics and one-pagers</a:t>
            </a:r>
          </a:p>
          <a:p>
            <a:endParaRPr lang="en-US" sz="2800" dirty="0"/>
          </a:p>
          <a:p>
            <a:pPr lvl="0"/>
            <a:r>
              <a:rPr lang="en-US" sz="2800" dirty="0" smtClean="0"/>
              <a:t>Misinformation circulating about COVID vaccine and fertility </a:t>
            </a:r>
            <a:r>
              <a:rPr lang="en-US" dirty="0" smtClean="0"/>
              <a:t>- </a:t>
            </a:r>
            <a:r>
              <a:rPr lang="en-US" altLang="en-US" sz="2000" dirty="0" smtClean="0">
                <a:solidFill>
                  <a:srgbClr val="000000"/>
                </a:solidFill>
                <a:latin typeface="Calibri" panose="020F0502020204030204" pitchFamily="34" charset="0"/>
                <a:cs typeface="Calibri" panose="020F0502020204030204" pitchFamily="34" charset="0"/>
              </a:rPr>
              <a:t>CDC </a:t>
            </a:r>
            <a:r>
              <a:rPr lang="en-US" altLang="en-US" sz="2000" dirty="0">
                <a:solidFill>
                  <a:srgbClr val="000000"/>
                </a:solidFill>
                <a:latin typeface="Calibri" panose="020F0502020204030204" pitchFamily="34" charset="0"/>
                <a:cs typeface="Calibri" panose="020F0502020204030204" pitchFamily="34" charset="0"/>
              </a:rPr>
              <a:t>has added to their FAQ page to specifically address this issue to the </a:t>
            </a:r>
            <a:r>
              <a:rPr lang="en-US" altLang="en-US" sz="2000" dirty="0" smtClean="0">
                <a:solidFill>
                  <a:srgbClr val="000000"/>
                </a:solidFill>
                <a:latin typeface="Calibri" panose="020F0502020204030204" pitchFamily="34" charset="0"/>
                <a:cs typeface="Calibri" panose="020F0502020204030204" pitchFamily="34" charset="0"/>
              </a:rPr>
              <a:t>public:</a:t>
            </a:r>
            <a:r>
              <a:rPr lang="en-US" altLang="en-US" sz="2000" dirty="0">
                <a:solidFill>
                  <a:srgbClr val="000000"/>
                </a:solidFill>
                <a:latin typeface="Calibri" panose="020F0502020204030204" pitchFamily="34" charset="0"/>
                <a:cs typeface="Calibri" panose="020F0502020204030204" pitchFamily="34" charset="0"/>
              </a:rPr>
              <a:t> </a:t>
            </a:r>
            <a:r>
              <a:rPr lang="en-US" altLang="en-US" sz="2000" dirty="0">
                <a:solidFill>
                  <a:srgbClr val="1155CC"/>
                </a:solidFill>
                <a:latin typeface="Calibri" panose="020F0502020204030204" pitchFamily="34" charset="0"/>
                <a:cs typeface="Calibri" panose="020F0502020204030204" pitchFamily="34" charset="0"/>
                <a:hlinkClick r:id="rId2"/>
              </a:rPr>
              <a:t>https://www.cdc.gov/coronavirus/2019-ncov/vaccines/facts.html</a:t>
            </a:r>
            <a:r>
              <a:rPr lang="en-US" altLang="en-US" sz="2000" dirty="0"/>
              <a:t> </a:t>
            </a:r>
            <a:endParaRPr lang="en-US" altLang="en-US" sz="200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36</a:t>
            </a:fld>
            <a:endParaRPr lang="en-US" altLang="en-US"/>
          </a:p>
        </p:txBody>
      </p:sp>
      <p:sp>
        <p:nvSpPr>
          <p:cNvPr id="7" name="Rectangle 3"/>
          <p:cNvSpPr>
            <a:spLocks noChangeArrowheads="1"/>
          </p:cNvSpPr>
          <p:nvPr/>
        </p:nvSpPr>
        <p:spPr bwMode="auto">
          <a:xfrm>
            <a:off x="762000" y="3421573"/>
            <a:ext cx="8153400" cy="6617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smtClean="0">
                <a:ln>
                  <a:noFill/>
                </a:ln>
                <a:solidFill>
                  <a:srgbClr val="1155CC"/>
                </a:solidFill>
                <a:effectLst/>
                <a:latin typeface="Calibri" panose="020F0502020204030204" pitchFamily="34" charset="0"/>
                <a:cs typeface="Calibri" panose="020F0502020204030204" pitchFamily="34" charset="0"/>
                <a:hlinkClick r:id="rId3"/>
              </a:rPr>
              <a:t>https://www.cdc.gov/coronavirus/2019-ncov/communication/toolkits/pregnant-people-and-new-parents.html</a:t>
            </a:r>
            <a:endParaRPr kumimoji="0" lang="en-US" altLang="en-US" sz="105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245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pPr algn="l"/>
            <a:r>
              <a:rPr lang="en-US" b="1" dirty="0">
                <a:solidFill>
                  <a:srgbClr val="F58466"/>
                </a:solidFill>
                <a:latin typeface="Goudy Old Style" pitchFamily="18" charset="0"/>
              </a:rPr>
              <a:t>OB Discussion Panel</a:t>
            </a:r>
            <a:endParaRPr lang="en-US" sz="4000" dirty="0"/>
          </a:p>
        </p:txBody>
      </p:sp>
      <p:sp>
        <p:nvSpPr>
          <p:cNvPr id="6" name="Content Placeholder 5"/>
          <p:cNvSpPr>
            <a:spLocks noGrp="1"/>
          </p:cNvSpPr>
          <p:nvPr>
            <p:ph idx="1"/>
          </p:nvPr>
        </p:nvSpPr>
        <p:spPr>
          <a:xfrm>
            <a:off x="605698" y="1447800"/>
            <a:ext cx="7886700" cy="4351338"/>
          </a:xfrm>
        </p:spPr>
        <p:txBody>
          <a:bodyPr>
            <a:noAutofit/>
          </a:bodyPr>
          <a:lstStyle/>
          <a:p>
            <a:pPr lvl="1">
              <a:buClr>
                <a:srgbClr val="F58466"/>
              </a:buClr>
              <a:buFont typeface="Arial" panose="020B0604020202020204" pitchFamily="34" charset="0"/>
              <a:buChar char="•"/>
            </a:pPr>
            <a:r>
              <a:rPr lang="en-US" sz="2800" b="1" dirty="0" smtClean="0"/>
              <a:t>Sarah </a:t>
            </a:r>
            <a:r>
              <a:rPr lang="en-US" sz="2800" b="1" dirty="0"/>
              <a:t>L Bradley, MD  – </a:t>
            </a:r>
            <a:r>
              <a:rPr lang="en-US" sz="2800" dirty="0"/>
              <a:t>OB Hospitalist, Swedish American Hospital, </a:t>
            </a:r>
            <a:r>
              <a:rPr lang="en-US" sz="2800" dirty="0" smtClean="0"/>
              <a:t>Rockford</a:t>
            </a:r>
          </a:p>
          <a:p>
            <a:pPr lvl="1">
              <a:buClr>
                <a:srgbClr val="F58466"/>
              </a:buClr>
            </a:pPr>
            <a:r>
              <a:rPr lang="en-US" sz="2800" b="1" dirty="0" err="1"/>
              <a:t>Kandi</a:t>
            </a:r>
            <a:r>
              <a:rPr lang="en-US" sz="2800" b="1" dirty="0"/>
              <a:t> Ogden-Moles</a:t>
            </a:r>
            <a:r>
              <a:rPr lang="en-US" sz="2800" dirty="0"/>
              <a:t>, DO, PGY-1 Family </a:t>
            </a:r>
            <a:r>
              <a:rPr lang="en-US" sz="2800" dirty="0" smtClean="0"/>
              <a:t>Medicine, Swedish American Hospital, Rockford</a:t>
            </a:r>
            <a:endParaRPr lang="en-US" sz="2800" dirty="0" smtClean="0"/>
          </a:p>
          <a:p>
            <a:pPr lvl="1">
              <a:buClr>
                <a:srgbClr val="F58466"/>
              </a:buClr>
            </a:pPr>
            <a:r>
              <a:rPr lang="en-US" sz="2800" b="1" dirty="0"/>
              <a:t>Emily Stinnett Miller, MD - </a:t>
            </a:r>
            <a:r>
              <a:rPr lang="en-US" sz="2800" dirty="0"/>
              <a:t>Maternal-Fetal Medicine, Northwestern University</a:t>
            </a:r>
            <a:endParaRPr lang="en-US" sz="2800" b="1" dirty="0"/>
          </a:p>
          <a:p>
            <a:pPr lvl="1">
              <a:buClr>
                <a:srgbClr val="F58466"/>
              </a:buClr>
            </a:pPr>
            <a:r>
              <a:rPr lang="en-US" sz="2800" b="1" dirty="0"/>
              <a:t>Ashish </a:t>
            </a:r>
            <a:r>
              <a:rPr lang="en-US" sz="2800" b="1" dirty="0" err="1"/>
              <a:t>Premkumar</a:t>
            </a:r>
            <a:r>
              <a:rPr lang="en-US" sz="2800" b="1" dirty="0"/>
              <a:t>, MD - </a:t>
            </a:r>
            <a:r>
              <a:rPr lang="en-US" sz="2800" dirty="0">
                <a:solidFill>
                  <a:prstClr val="black"/>
                </a:solidFill>
              </a:rPr>
              <a:t>Maternal Fetal Medicine, John H. Stroger, Jr. Hospital of Cook County, Chicago</a:t>
            </a:r>
            <a:endParaRPr lang="en-US" sz="2800" dirty="0"/>
          </a:p>
          <a:p>
            <a:pPr lvl="1">
              <a:buClr>
                <a:srgbClr val="F58466"/>
              </a:buClr>
            </a:pPr>
            <a:r>
              <a:rPr lang="en-US" sz="2800" b="1" dirty="0" smtClean="0"/>
              <a:t>Rob </a:t>
            </a:r>
            <a:r>
              <a:rPr lang="en-US" sz="2800" b="1" dirty="0"/>
              <a:t>Abrams, MD - </a:t>
            </a:r>
            <a:r>
              <a:rPr lang="en-US" sz="2800" dirty="0">
                <a:solidFill>
                  <a:srgbClr val="000000"/>
                </a:solidFill>
              </a:rPr>
              <a:t>SIU Center for Maternal - Fetal Medicine, HSHS St. John's Hospital</a:t>
            </a:r>
            <a:endParaRPr lang="en-US" sz="2800" b="1" dirty="0"/>
          </a:p>
          <a:p>
            <a:pPr lvl="1">
              <a:buClr>
                <a:srgbClr val="F58466"/>
              </a:buClr>
              <a:buFont typeface="Arial" panose="020B0604020202020204" pitchFamily="34" charset="0"/>
              <a:buChar char="•"/>
            </a:pPr>
            <a:endParaRPr lang="en-US" sz="2800" dirty="0" smtClean="0"/>
          </a:p>
          <a:p>
            <a:pPr lvl="1">
              <a:buClr>
                <a:srgbClr val="F58466"/>
              </a:buClr>
              <a:buFont typeface="Arial" panose="020B0604020202020204" pitchFamily="34" charset="0"/>
              <a:buChar char="•"/>
            </a:pP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46167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841375"/>
          </a:xfrm>
        </p:spPr>
        <p:txBody>
          <a:bodyPr/>
          <a:lstStyle/>
          <a:p>
            <a:r>
              <a:rPr lang="en-US" dirty="0"/>
              <a:t>Adolescent pregnancy complicated by COVID-19 </a:t>
            </a:r>
          </a:p>
        </p:txBody>
      </p:sp>
      <p:sp>
        <p:nvSpPr>
          <p:cNvPr id="3" name="Subtitle 2"/>
          <p:cNvSpPr>
            <a:spLocks noGrp="1"/>
          </p:cNvSpPr>
          <p:nvPr>
            <p:ph type="subTitle" idx="1"/>
          </p:nvPr>
        </p:nvSpPr>
        <p:spPr>
          <a:xfrm>
            <a:off x="533400" y="2438400"/>
            <a:ext cx="7848600" cy="3276600"/>
          </a:xfrm>
        </p:spPr>
        <p:txBody>
          <a:bodyPr/>
          <a:lstStyle/>
          <a:p>
            <a:r>
              <a:rPr lang="en-US" dirty="0"/>
              <a:t>ILPQC Webinar</a:t>
            </a:r>
          </a:p>
          <a:p>
            <a:r>
              <a:rPr lang="en-US" dirty="0"/>
              <a:t>February 5, 2021</a:t>
            </a:r>
          </a:p>
          <a:p>
            <a:endParaRPr lang="en-US" dirty="0"/>
          </a:p>
          <a:p>
            <a:r>
              <a:rPr lang="en-US" sz="2000" dirty="0"/>
              <a:t>Sarah Bradley, MD, Lead OB Hospitalist</a:t>
            </a:r>
          </a:p>
          <a:p>
            <a:r>
              <a:rPr lang="en-US" sz="2000" dirty="0"/>
              <a:t>Kandi Ogden-Moles, DO, PGY-1 Family Medicine</a:t>
            </a:r>
          </a:p>
          <a:p>
            <a:endParaRPr lang="en-US" dirty="0"/>
          </a:p>
        </p:txBody>
      </p:sp>
    </p:spTree>
    <p:extLst>
      <p:ext uri="{BB962C8B-B14F-4D97-AF65-F5344CB8AC3E}">
        <p14:creationId xmlns:p14="http://schemas.microsoft.com/office/powerpoint/2010/main" val="225735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E9A85B-924F-45E2-B460-F28632D53F68}"/>
              </a:ext>
            </a:extLst>
          </p:cNvPr>
          <p:cNvSpPr>
            <a:spLocks noGrp="1"/>
          </p:cNvSpPr>
          <p:nvPr>
            <p:ph type="title"/>
          </p:nvPr>
        </p:nvSpPr>
        <p:spPr/>
        <p:txBody>
          <a:bodyPr/>
          <a:lstStyle/>
          <a:p>
            <a:r>
              <a:rPr lang="en-US" dirty="0"/>
              <a:t>Case Presentation</a:t>
            </a:r>
          </a:p>
        </p:txBody>
      </p:sp>
      <p:sp>
        <p:nvSpPr>
          <p:cNvPr id="8" name="Content Placeholder 7">
            <a:extLst>
              <a:ext uri="{FF2B5EF4-FFF2-40B4-BE49-F238E27FC236}">
                <a16:creationId xmlns:a16="http://schemas.microsoft.com/office/drawing/2014/main" id="{8975F84C-D564-4200-87D4-1D085861B94E}"/>
              </a:ext>
            </a:extLst>
          </p:cNvPr>
          <p:cNvSpPr>
            <a:spLocks noGrp="1"/>
          </p:cNvSpPr>
          <p:nvPr>
            <p:ph idx="1"/>
          </p:nvPr>
        </p:nvSpPr>
        <p:spPr>
          <a:xfrm>
            <a:off x="304799" y="1066800"/>
            <a:ext cx="8839201" cy="4754563"/>
          </a:xfrm>
        </p:spPr>
        <p:txBody>
          <a:bodyPr/>
          <a:lstStyle/>
          <a:p>
            <a:r>
              <a:rPr lang="en-US" sz="2800" dirty="0"/>
              <a:t>16 </a:t>
            </a:r>
            <a:r>
              <a:rPr lang="en-US" sz="2800" dirty="0" err="1"/>
              <a:t>yo</a:t>
            </a:r>
            <a:r>
              <a:rPr lang="en-US" sz="2800" dirty="0"/>
              <a:t> G1 at 32w3d</a:t>
            </a:r>
          </a:p>
          <a:p>
            <a:r>
              <a:rPr lang="en-US" sz="2800" dirty="0"/>
              <a:t>Pregnancy history:</a:t>
            </a:r>
          </a:p>
          <a:p>
            <a:pPr lvl="1"/>
            <a:r>
              <a:rPr lang="en-US" sz="2400" dirty="0"/>
              <a:t>Unplanned but desired pregnancy</a:t>
            </a:r>
          </a:p>
          <a:p>
            <a:pPr lvl="1"/>
            <a:r>
              <a:rPr lang="en-US" sz="2400" dirty="0"/>
              <a:t>Lives with mom, FOB involved</a:t>
            </a:r>
          </a:p>
          <a:p>
            <a:pPr lvl="1"/>
            <a:r>
              <a:rPr lang="en-US" sz="2400" dirty="0"/>
              <a:t>PMH:  Depression, obesity BMI 36</a:t>
            </a:r>
          </a:p>
          <a:p>
            <a:pPr lvl="1"/>
            <a:r>
              <a:rPr lang="en-US" sz="2400" dirty="0"/>
              <a:t>Pregnancy complicated by </a:t>
            </a:r>
          </a:p>
          <a:p>
            <a:pPr lvl="2"/>
            <a:r>
              <a:rPr lang="en-US" sz="2000" dirty="0"/>
              <a:t>Kidney stones first trimester</a:t>
            </a:r>
          </a:p>
          <a:p>
            <a:pPr lvl="2"/>
            <a:r>
              <a:rPr lang="en-US" sz="2000" dirty="0"/>
              <a:t>GBS bacteriuria</a:t>
            </a:r>
          </a:p>
          <a:p>
            <a:pPr lvl="2"/>
            <a:r>
              <a:rPr lang="en-US" sz="2000" dirty="0"/>
              <a:t>Chlamydia, negative test of cure</a:t>
            </a:r>
          </a:p>
          <a:p>
            <a:pPr lvl="1"/>
            <a:r>
              <a:rPr lang="en-US" sz="2400" dirty="0"/>
              <a:t>Regular prenatal care in Rochelle IL with family medicine</a:t>
            </a:r>
          </a:p>
        </p:txBody>
      </p:sp>
    </p:spTree>
    <p:extLst>
      <p:ext uri="{BB962C8B-B14F-4D97-AF65-F5344CB8AC3E}">
        <p14:creationId xmlns:p14="http://schemas.microsoft.com/office/powerpoint/2010/main" val="32287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0"/>
            <a:ext cx="8229600" cy="1143000"/>
          </a:xfrm>
        </p:spPr>
        <p:txBody>
          <a:bodyPr/>
          <a:lstStyle/>
          <a:p>
            <a:pPr algn="l" eaLnBrk="1" hangingPunct="1"/>
            <a:r>
              <a:rPr lang="en-US" b="1" dirty="0">
                <a:solidFill>
                  <a:srgbClr val="F58466"/>
                </a:solidFill>
                <a:latin typeface="Goudy Old Style" pitchFamily="18" charset="0"/>
              </a:rPr>
              <a:t>ILPQC </a:t>
            </a:r>
            <a:r>
              <a:rPr lang="en-US" b="1" dirty="0" err="1">
                <a:solidFill>
                  <a:srgbClr val="F58466"/>
                </a:solidFill>
                <a:latin typeface="Goudy Old Style" pitchFamily="18" charset="0"/>
              </a:rPr>
              <a:t>Covid</a:t>
            </a:r>
            <a:r>
              <a:rPr lang="en-US" b="1" dirty="0">
                <a:solidFill>
                  <a:srgbClr val="F58466"/>
                </a:solidFill>
                <a:latin typeface="Goudy Old Style" pitchFamily="18" charset="0"/>
              </a:rPr>
              <a:t> 19 webinars</a:t>
            </a: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35280" y="990600"/>
            <a:ext cx="8229600" cy="5181600"/>
          </a:xfrm>
        </p:spPr>
        <p:txBody>
          <a:bodyPr>
            <a:normAutofit fontScale="77500" lnSpcReduction="20000"/>
          </a:bodyPr>
          <a:lstStyle/>
          <a:p>
            <a:r>
              <a:rPr lang="en-US" dirty="0"/>
              <a:t>The strategies shared today are examples from individual institutions not IDPH or ILPQC recommendations. </a:t>
            </a:r>
          </a:p>
          <a:p>
            <a:pPr marL="0" indent="0">
              <a:buNone/>
            </a:pPr>
            <a:endParaRPr lang="en-US" dirty="0"/>
          </a:p>
          <a:p>
            <a:r>
              <a:rPr lang="en-US" dirty="0"/>
              <a:t>This is our </a:t>
            </a:r>
            <a:r>
              <a:rPr lang="en-US" dirty="0" smtClean="0"/>
              <a:t>18th </a:t>
            </a:r>
            <a:r>
              <a:rPr lang="en-US" dirty="0"/>
              <a:t>COVID-19 strategies for OB/Neonatal Units </a:t>
            </a:r>
            <a:r>
              <a:rPr lang="en-US" dirty="0" smtClean="0"/>
              <a:t>webinar </a:t>
            </a:r>
            <a:r>
              <a:rPr lang="en-US" dirty="0"/>
              <a:t>in coordination with IDPH, </a:t>
            </a:r>
            <a:r>
              <a:rPr lang="en-US" dirty="0" smtClean="0"/>
              <a:t> </a:t>
            </a:r>
            <a:r>
              <a:rPr lang="en-US" dirty="0"/>
              <a:t>since April 3rd.  Please see </a:t>
            </a:r>
            <a:r>
              <a:rPr lang="en-US" dirty="0">
                <a:hlinkClick r:id="rId3"/>
              </a:rPr>
              <a:t>https://ilpqc.org/covid-19-information/</a:t>
            </a:r>
            <a:r>
              <a:rPr lang="en-US" dirty="0"/>
              <a:t> for future webinar registration, prior recorded webinars and written out Q/A’s from those webinars.</a:t>
            </a:r>
          </a:p>
          <a:p>
            <a:pPr marL="0" indent="0">
              <a:buNone/>
            </a:pPr>
            <a:endParaRPr lang="en-US" dirty="0"/>
          </a:p>
          <a:p>
            <a:r>
              <a:rPr lang="en-US" dirty="0"/>
              <a:t>The next webinar will be </a:t>
            </a:r>
            <a:r>
              <a:rPr lang="en-US" b="1" dirty="0"/>
              <a:t>Friday, </a:t>
            </a:r>
            <a:r>
              <a:rPr lang="en-US" b="1" dirty="0" smtClean="0"/>
              <a:t>March </a:t>
            </a:r>
            <a:r>
              <a:rPr lang="en-US" b="1" dirty="0"/>
              <a:t>5</a:t>
            </a:r>
            <a:r>
              <a:rPr lang="en-US" b="1" dirty="0" smtClean="0"/>
              <a:t>, noon to 1:15pm</a:t>
            </a:r>
            <a:r>
              <a:rPr lang="en-US" dirty="0" smtClean="0"/>
              <a:t>. We are continuing monthly webinars for now. </a:t>
            </a:r>
            <a:endParaRPr lang="en-US" dirty="0"/>
          </a:p>
          <a:p>
            <a:pPr marL="0" indent="0">
              <a:buNone/>
            </a:pPr>
            <a:endParaRPr lang="en-US" dirty="0"/>
          </a:p>
          <a:p>
            <a:r>
              <a:rPr lang="en-US" dirty="0"/>
              <a:t>Please let us know if your hospital would like to share on an upcoming webinar, please put questions/comments into the </a:t>
            </a:r>
            <a:r>
              <a:rPr lang="en-US" dirty="0" err="1"/>
              <a:t>chatbox</a:t>
            </a:r>
            <a:r>
              <a:rPr lang="en-US" dirty="0"/>
              <a:t> or email directly to </a:t>
            </a:r>
            <a:r>
              <a:rPr lang="en-US" dirty="0">
                <a:hlinkClick r:id="rId4"/>
              </a:rPr>
              <a:t>info@ilpqc.org</a:t>
            </a:r>
            <a:endParaRPr lang="en-US" dirty="0"/>
          </a:p>
          <a:p>
            <a:endParaRPr lang="en-US" dirty="0"/>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a:t>
            </a:fld>
            <a:endParaRPr lang="en-US"/>
          </a:p>
        </p:txBody>
      </p:sp>
    </p:spTree>
    <p:extLst>
      <p:ext uri="{BB962C8B-B14F-4D97-AF65-F5344CB8AC3E}">
        <p14:creationId xmlns:p14="http://schemas.microsoft.com/office/powerpoint/2010/main" val="2442299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1E94-1CD1-4E9C-B25F-B6DF297DF9B8}"/>
              </a:ext>
            </a:extLst>
          </p:cNvPr>
          <p:cNvSpPr>
            <a:spLocks noGrp="1"/>
          </p:cNvSpPr>
          <p:nvPr>
            <p:ph type="title"/>
          </p:nvPr>
        </p:nvSpPr>
        <p:spPr/>
        <p:txBody>
          <a:bodyPr/>
          <a:lstStyle/>
          <a:p>
            <a:r>
              <a:rPr lang="en-US" dirty="0"/>
              <a:t>Case presentation, continued</a:t>
            </a:r>
          </a:p>
        </p:txBody>
      </p:sp>
      <p:sp>
        <p:nvSpPr>
          <p:cNvPr id="3" name="Content Placeholder 2">
            <a:extLst>
              <a:ext uri="{FF2B5EF4-FFF2-40B4-BE49-F238E27FC236}">
                <a16:creationId xmlns:a16="http://schemas.microsoft.com/office/drawing/2014/main" id="{3C877DF1-2F8C-4996-AFA7-E2E921DE3A84}"/>
              </a:ext>
            </a:extLst>
          </p:cNvPr>
          <p:cNvSpPr>
            <a:spLocks noGrp="1"/>
          </p:cNvSpPr>
          <p:nvPr>
            <p:ph idx="1"/>
          </p:nvPr>
        </p:nvSpPr>
        <p:spPr>
          <a:xfrm>
            <a:off x="152400" y="1219200"/>
            <a:ext cx="8534400" cy="5181600"/>
          </a:xfrm>
        </p:spPr>
        <p:txBody>
          <a:bodyPr/>
          <a:lstStyle/>
          <a:p>
            <a:r>
              <a:rPr lang="en-US" sz="2800" dirty="0"/>
              <a:t>COVID diagnosis</a:t>
            </a:r>
          </a:p>
          <a:p>
            <a:pPr lvl="1"/>
            <a:r>
              <a:rPr lang="en-US" sz="2400" dirty="0"/>
              <a:t>Mild URI symptoms </a:t>
            </a:r>
            <a:r>
              <a:rPr lang="en-US" sz="2400" dirty="0">
                <a:sym typeface="Wingdings" panose="05000000000000000000" pitchFamily="2" charset="2"/>
              </a:rPr>
              <a:t> </a:t>
            </a:r>
            <a:r>
              <a:rPr lang="en-US" sz="2400" dirty="0"/>
              <a:t>Positive test 12/28 </a:t>
            </a:r>
          </a:p>
          <a:p>
            <a:r>
              <a:rPr lang="en-US" sz="2800" dirty="0"/>
              <a:t>ED visits</a:t>
            </a:r>
          </a:p>
          <a:p>
            <a:pPr lvl="1"/>
            <a:r>
              <a:rPr lang="en-US" sz="2400" dirty="0"/>
              <a:t>OB ED 12/31 for decreased fetal movement </a:t>
            </a:r>
          </a:p>
          <a:p>
            <a:pPr lvl="2"/>
            <a:r>
              <a:rPr lang="en-US" sz="2000" dirty="0"/>
              <a:t>Maternal tachycardia 110s-120s, afebrile, O2 92-100% RA</a:t>
            </a:r>
          </a:p>
          <a:p>
            <a:pPr lvl="2"/>
            <a:r>
              <a:rPr lang="en-US" sz="2000" dirty="0"/>
              <a:t>IV hydration, NST reactive</a:t>
            </a:r>
          </a:p>
          <a:p>
            <a:pPr lvl="2"/>
            <a:r>
              <a:rPr lang="en-US" sz="2000" dirty="0"/>
              <a:t>Left AMA because boyfriend not allowed in (also COVID+)</a:t>
            </a:r>
          </a:p>
          <a:p>
            <a:pPr lvl="1"/>
            <a:r>
              <a:rPr lang="en-US" sz="2400" dirty="0"/>
              <a:t>SAH ED 1/3 for fevers and dyspnea</a:t>
            </a:r>
          </a:p>
          <a:p>
            <a:pPr lvl="2"/>
            <a:r>
              <a:rPr lang="en-US" sz="2000" dirty="0"/>
              <a:t>Tachycardic to 120s, afebrile, O2 99% RA</a:t>
            </a:r>
          </a:p>
          <a:p>
            <a:pPr lvl="2"/>
            <a:r>
              <a:rPr lang="en-US" sz="2000" dirty="0"/>
              <a:t>Again left AMA</a:t>
            </a:r>
          </a:p>
          <a:p>
            <a:pPr lvl="2"/>
            <a:endParaRPr lang="en-US" sz="2000" dirty="0"/>
          </a:p>
        </p:txBody>
      </p:sp>
    </p:spTree>
    <p:extLst>
      <p:ext uri="{BB962C8B-B14F-4D97-AF65-F5344CB8AC3E}">
        <p14:creationId xmlns:p14="http://schemas.microsoft.com/office/powerpoint/2010/main" val="805189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2515-9C2E-4326-93ED-C3129CF3D037}"/>
              </a:ext>
            </a:extLst>
          </p:cNvPr>
          <p:cNvSpPr>
            <a:spLocks noGrp="1"/>
          </p:cNvSpPr>
          <p:nvPr>
            <p:ph type="title"/>
          </p:nvPr>
        </p:nvSpPr>
        <p:spPr/>
        <p:txBody>
          <a:bodyPr/>
          <a:lstStyle/>
          <a:p>
            <a:r>
              <a:rPr lang="en-US" dirty="0"/>
              <a:t>Case presentation, continued </a:t>
            </a:r>
          </a:p>
        </p:txBody>
      </p:sp>
      <p:sp>
        <p:nvSpPr>
          <p:cNvPr id="3" name="Content Placeholder 2">
            <a:extLst>
              <a:ext uri="{FF2B5EF4-FFF2-40B4-BE49-F238E27FC236}">
                <a16:creationId xmlns:a16="http://schemas.microsoft.com/office/drawing/2014/main" id="{9F895C5B-D54B-4258-B6C9-B5EA4E4DA1D8}"/>
              </a:ext>
            </a:extLst>
          </p:cNvPr>
          <p:cNvSpPr>
            <a:spLocks noGrp="1"/>
          </p:cNvSpPr>
          <p:nvPr>
            <p:ph idx="1"/>
          </p:nvPr>
        </p:nvSpPr>
        <p:spPr>
          <a:xfrm>
            <a:off x="228600" y="1295400"/>
            <a:ext cx="8458200" cy="4830765"/>
          </a:xfrm>
        </p:spPr>
        <p:txBody>
          <a:bodyPr/>
          <a:lstStyle/>
          <a:p>
            <a:r>
              <a:rPr lang="en-US" sz="2800" dirty="0"/>
              <a:t>Hospital Admission 1/5 at 32w2d</a:t>
            </a:r>
          </a:p>
          <a:p>
            <a:pPr lvl="1"/>
            <a:r>
              <a:rPr lang="en-US" sz="2400" dirty="0"/>
              <a:t>Presented to Rochelle ED with fevers and worsening dyspnea</a:t>
            </a:r>
          </a:p>
          <a:p>
            <a:pPr lvl="1"/>
            <a:r>
              <a:rPr lang="en-US" sz="2400" dirty="0"/>
              <a:t>CT negative for PE, CXR with COVID PNA</a:t>
            </a:r>
          </a:p>
          <a:p>
            <a:pPr lvl="1"/>
            <a:r>
              <a:rPr lang="en-US" sz="2400" dirty="0"/>
              <a:t>Transferred to Swedish American</a:t>
            </a:r>
          </a:p>
          <a:p>
            <a:pPr lvl="1"/>
            <a:r>
              <a:rPr lang="en-US" sz="2400" dirty="0"/>
              <a:t>Admission vitals:  </a:t>
            </a:r>
          </a:p>
          <a:p>
            <a:pPr lvl="2"/>
            <a:r>
              <a:rPr lang="en-US" sz="2000" dirty="0"/>
              <a:t>Afebrile, </a:t>
            </a:r>
            <a:r>
              <a:rPr lang="en-US" sz="2000" dirty="0" err="1"/>
              <a:t>tachy</a:t>
            </a:r>
            <a:r>
              <a:rPr lang="en-US" sz="2000" dirty="0"/>
              <a:t> 100s, RR mid-upper-30s, O2 96% RA</a:t>
            </a:r>
          </a:p>
          <a:p>
            <a:pPr lvl="1"/>
            <a:r>
              <a:rPr lang="en-US" sz="2400" dirty="0"/>
              <a:t>Started on Clindamycin and Aztreonam, BMZ course</a:t>
            </a:r>
          </a:p>
          <a:p>
            <a:pPr lvl="1"/>
            <a:r>
              <a:rPr lang="en-US" sz="2400" dirty="0"/>
              <a:t>Concern for decompensation – </a:t>
            </a:r>
          </a:p>
          <a:p>
            <a:pPr lvl="2"/>
            <a:r>
              <a:rPr lang="en-US" sz="2000" dirty="0"/>
              <a:t>Transfer for PICU availability investigated but not pursued</a:t>
            </a:r>
          </a:p>
          <a:p>
            <a:pPr lvl="1"/>
            <a:endParaRPr lang="en-US" sz="2400" dirty="0"/>
          </a:p>
        </p:txBody>
      </p:sp>
    </p:spTree>
    <p:extLst>
      <p:ext uri="{BB962C8B-B14F-4D97-AF65-F5344CB8AC3E}">
        <p14:creationId xmlns:p14="http://schemas.microsoft.com/office/powerpoint/2010/main" val="4210164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D87C-D39B-493F-BDC1-5B30A673AFC5}"/>
              </a:ext>
            </a:extLst>
          </p:cNvPr>
          <p:cNvSpPr>
            <a:spLocks noGrp="1"/>
          </p:cNvSpPr>
          <p:nvPr>
            <p:ph type="title"/>
          </p:nvPr>
        </p:nvSpPr>
        <p:spPr/>
        <p:txBody>
          <a:bodyPr/>
          <a:lstStyle/>
          <a:p>
            <a:r>
              <a:rPr lang="en-US" dirty="0"/>
              <a:t>Case presentation, continued</a:t>
            </a:r>
          </a:p>
        </p:txBody>
      </p:sp>
      <p:sp>
        <p:nvSpPr>
          <p:cNvPr id="3" name="Content Placeholder 2">
            <a:extLst>
              <a:ext uri="{FF2B5EF4-FFF2-40B4-BE49-F238E27FC236}">
                <a16:creationId xmlns:a16="http://schemas.microsoft.com/office/drawing/2014/main" id="{DA71DBCF-3158-44FE-8CDA-71191444B6EA}"/>
              </a:ext>
            </a:extLst>
          </p:cNvPr>
          <p:cNvSpPr>
            <a:spLocks noGrp="1"/>
          </p:cNvSpPr>
          <p:nvPr>
            <p:ph idx="1"/>
          </p:nvPr>
        </p:nvSpPr>
        <p:spPr>
          <a:xfrm>
            <a:off x="457200" y="1219200"/>
            <a:ext cx="8229600" cy="4906965"/>
          </a:xfrm>
        </p:spPr>
        <p:txBody>
          <a:bodyPr/>
          <a:lstStyle/>
          <a:p>
            <a:r>
              <a:rPr lang="en-US" sz="2800" dirty="0"/>
              <a:t>Hospital course days 2-3</a:t>
            </a:r>
          </a:p>
          <a:p>
            <a:pPr lvl="1"/>
            <a:r>
              <a:rPr lang="en-US" sz="2400" dirty="0"/>
              <a:t>Multidisciplinary care team</a:t>
            </a:r>
          </a:p>
          <a:p>
            <a:pPr lvl="2"/>
            <a:r>
              <a:rPr lang="en-US" sz="2000" dirty="0"/>
              <a:t>FM, MFM, OB Hospitalist, NICU</a:t>
            </a:r>
          </a:p>
          <a:p>
            <a:pPr lvl="1"/>
            <a:r>
              <a:rPr lang="en-US" sz="2400" dirty="0"/>
              <a:t>Remained on the OB floor – </a:t>
            </a:r>
          </a:p>
          <a:p>
            <a:pPr lvl="2"/>
            <a:r>
              <a:rPr lang="en-US" sz="2000" dirty="0"/>
              <a:t>concern re need for emergent delivery</a:t>
            </a:r>
          </a:p>
          <a:p>
            <a:pPr lvl="1"/>
            <a:r>
              <a:rPr lang="en-US" sz="2400" dirty="0"/>
              <a:t>Required 1-4 L O2 to maintain </a:t>
            </a:r>
            <a:r>
              <a:rPr lang="en-US" sz="2400" dirty="0" err="1"/>
              <a:t>sats</a:t>
            </a:r>
            <a:r>
              <a:rPr lang="en-US" sz="2400" dirty="0"/>
              <a:t> &gt;95%</a:t>
            </a:r>
          </a:p>
          <a:p>
            <a:pPr lvl="2"/>
            <a:r>
              <a:rPr lang="en-US" sz="2000" dirty="0"/>
              <a:t>Intermittently refused oxygen and pulse ox monitoring</a:t>
            </a:r>
          </a:p>
          <a:p>
            <a:pPr lvl="1"/>
            <a:r>
              <a:rPr lang="en-US" sz="2400" dirty="0"/>
              <a:t>Fetal monitoring reassuring</a:t>
            </a:r>
          </a:p>
          <a:p>
            <a:pPr lvl="1"/>
            <a:r>
              <a:rPr lang="en-US" sz="2400" dirty="0"/>
              <a:t>Started on </a:t>
            </a:r>
            <a:r>
              <a:rPr lang="en-US" sz="2400" dirty="0" err="1"/>
              <a:t>remdesivir</a:t>
            </a:r>
            <a:r>
              <a:rPr lang="en-US" sz="2400" dirty="0"/>
              <a:t> and dexamethasone</a:t>
            </a:r>
          </a:p>
          <a:p>
            <a:pPr lvl="1"/>
            <a:r>
              <a:rPr lang="en-US" sz="2400" dirty="0"/>
              <a:t>Prophylactic </a:t>
            </a:r>
            <a:r>
              <a:rPr lang="en-US" sz="2400" dirty="0" err="1"/>
              <a:t>Lovenox</a:t>
            </a:r>
            <a:endParaRPr lang="en-US" sz="2400" dirty="0"/>
          </a:p>
        </p:txBody>
      </p:sp>
    </p:spTree>
    <p:extLst>
      <p:ext uri="{BB962C8B-B14F-4D97-AF65-F5344CB8AC3E}">
        <p14:creationId xmlns:p14="http://schemas.microsoft.com/office/powerpoint/2010/main" val="2894224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46C5-5305-4FDC-A4DA-32CF662185E3}"/>
              </a:ext>
            </a:extLst>
          </p:cNvPr>
          <p:cNvSpPr>
            <a:spLocks noGrp="1"/>
          </p:cNvSpPr>
          <p:nvPr>
            <p:ph type="title"/>
          </p:nvPr>
        </p:nvSpPr>
        <p:spPr>
          <a:xfrm>
            <a:off x="457200" y="223268"/>
            <a:ext cx="8229600" cy="1143000"/>
          </a:xfrm>
        </p:spPr>
        <p:txBody>
          <a:bodyPr/>
          <a:lstStyle/>
          <a:p>
            <a:r>
              <a:rPr lang="en-US" dirty="0"/>
              <a:t>Case presentation, continued</a:t>
            </a:r>
          </a:p>
        </p:txBody>
      </p:sp>
      <p:sp>
        <p:nvSpPr>
          <p:cNvPr id="3" name="Content Placeholder 2">
            <a:extLst>
              <a:ext uri="{FF2B5EF4-FFF2-40B4-BE49-F238E27FC236}">
                <a16:creationId xmlns:a16="http://schemas.microsoft.com/office/drawing/2014/main" id="{84B3B219-A058-46B8-A85C-F4ADBE6B5BE4}"/>
              </a:ext>
            </a:extLst>
          </p:cNvPr>
          <p:cNvSpPr>
            <a:spLocks noGrp="1"/>
          </p:cNvSpPr>
          <p:nvPr>
            <p:ph idx="1"/>
          </p:nvPr>
        </p:nvSpPr>
        <p:spPr>
          <a:xfrm>
            <a:off x="381000" y="1219200"/>
            <a:ext cx="8305800" cy="4906965"/>
          </a:xfrm>
        </p:spPr>
        <p:txBody>
          <a:bodyPr/>
          <a:lstStyle/>
          <a:p>
            <a:r>
              <a:rPr lang="en-US" sz="2400" dirty="0"/>
              <a:t>Hospital day #4</a:t>
            </a:r>
          </a:p>
          <a:p>
            <a:pPr lvl="1"/>
            <a:r>
              <a:rPr lang="en-US" sz="2000" dirty="0"/>
              <a:t>Began refusing all therapies</a:t>
            </a:r>
          </a:p>
          <a:p>
            <a:pPr lvl="2"/>
            <a:r>
              <a:rPr lang="en-US" sz="1800" dirty="0"/>
              <a:t>Oxygen, </a:t>
            </a:r>
            <a:r>
              <a:rPr lang="en-US" sz="1800" dirty="0" err="1"/>
              <a:t>Lovenox</a:t>
            </a:r>
            <a:r>
              <a:rPr lang="en-US" sz="1800" dirty="0"/>
              <a:t>, vitals, </a:t>
            </a:r>
            <a:r>
              <a:rPr lang="en-US" sz="1800" dirty="0" err="1"/>
              <a:t>etc</a:t>
            </a:r>
            <a:endParaRPr lang="en-US" sz="1800" dirty="0"/>
          </a:p>
          <a:p>
            <a:pPr lvl="1"/>
            <a:r>
              <a:rPr lang="en-US" sz="2000" dirty="0"/>
              <a:t>Left AMA</a:t>
            </a:r>
          </a:p>
          <a:p>
            <a:pPr lvl="1"/>
            <a:r>
              <a:rPr lang="en-US" sz="2000" dirty="0"/>
              <a:t>Had completed 2/5 days of </a:t>
            </a:r>
            <a:r>
              <a:rPr lang="en-US" sz="2000" dirty="0" err="1"/>
              <a:t>remdesivir</a:t>
            </a:r>
            <a:r>
              <a:rPr lang="en-US" sz="2000" dirty="0"/>
              <a:t>, 3/10 days dexamethasone</a:t>
            </a:r>
          </a:p>
          <a:p>
            <a:pPr lvl="1"/>
            <a:r>
              <a:rPr lang="en-US" sz="2000" dirty="0"/>
              <a:t>Given Rx to complete clindamycin course for PNA</a:t>
            </a:r>
          </a:p>
          <a:p>
            <a:pPr lvl="1"/>
            <a:endParaRPr lang="en-US" sz="2000" dirty="0"/>
          </a:p>
          <a:p>
            <a:r>
              <a:rPr lang="en-US" sz="2400" dirty="0"/>
              <a:t>Follow up</a:t>
            </a:r>
          </a:p>
          <a:p>
            <a:pPr lvl="1"/>
            <a:r>
              <a:rPr lang="en-US" sz="2000" dirty="0"/>
              <a:t>Has attended regular prenatal visits</a:t>
            </a:r>
          </a:p>
          <a:p>
            <a:pPr lvl="1"/>
            <a:r>
              <a:rPr lang="en-US" sz="2000" dirty="0"/>
              <a:t>Antenatal surveillance reassuring</a:t>
            </a:r>
          </a:p>
          <a:p>
            <a:pPr lvl="1"/>
            <a:r>
              <a:rPr lang="en-US" sz="2000" dirty="0"/>
              <a:t>Now 36 weeks, growth scan pending</a:t>
            </a:r>
          </a:p>
          <a:p>
            <a:pPr lvl="1"/>
            <a:endParaRPr lang="en-US" sz="2000" dirty="0"/>
          </a:p>
          <a:p>
            <a:endParaRPr lang="en-US" sz="2400" dirty="0"/>
          </a:p>
        </p:txBody>
      </p:sp>
    </p:spTree>
    <p:extLst>
      <p:ext uri="{BB962C8B-B14F-4D97-AF65-F5344CB8AC3E}">
        <p14:creationId xmlns:p14="http://schemas.microsoft.com/office/powerpoint/2010/main" val="2841317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8D3B-D772-4A2A-B7F6-3A4216B597C1}"/>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0E271987-889F-4CE1-991A-626C47E7DD67}"/>
              </a:ext>
            </a:extLst>
          </p:cNvPr>
          <p:cNvSpPr>
            <a:spLocks noGrp="1"/>
          </p:cNvSpPr>
          <p:nvPr>
            <p:ph idx="1"/>
          </p:nvPr>
        </p:nvSpPr>
        <p:spPr>
          <a:xfrm>
            <a:off x="304800" y="1417638"/>
            <a:ext cx="8763000" cy="4708527"/>
          </a:xfrm>
        </p:spPr>
        <p:txBody>
          <a:bodyPr/>
          <a:lstStyle/>
          <a:p>
            <a:r>
              <a:rPr lang="en-US" sz="2800" dirty="0"/>
              <a:t>Challenges in obtaining combination of obstetric and pediatric intensive care</a:t>
            </a:r>
          </a:p>
          <a:p>
            <a:pPr lvl="1"/>
            <a:r>
              <a:rPr lang="en-US" sz="2400" dirty="0"/>
              <a:t>Hospital facility</a:t>
            </a:r>
          </a:p>
          <a:p>
            <a:pPr lvl="1"/>
            <a:r>
              <a:rPr lang="en-US" sz="2400" dirty="0"/>
              <a:t>Providers</a:t>
            </a:r>
          </a:p>
          <a:p>
            <a:r>
              <a:rPr lang="en-US" sz="2800" dirty="0"/>
              <a:t>Consent for treatment in minors</a:t>
            </a:r>
          </a:p>
          <a:p>
            <a:pPr lvl="1"/>
            <a:r>
              <a:rPr lang="en-US" sz="2400" dirty="0"/>
              <a:t>Consent By Minors to Medical Procedures Act, 410 ILCS 210/0.01</a:t>
            </a:r>
          </a:p>
          <a:p>
            <a:pPr lvl="1"/>
            <a:r>
              <a:rPr lang="en-US" sz="2400" dirty="0"/>
              <a:t>Minors who are pregnant, married, or are parents may give consent for any medical treatment</a:t>
            </a:r>
          </a:p>
        </p:txBody>
      </p:sp>
    </p:spTree>
    <p:extLst>
      <p:ext uri="{BB962C8B-B14F-4D97-AF65-F5344CB8AC3E}">
        <p14:creationId xmlns:p14="http://schemas.microsoft.com/office/powerpoint/2010/main" val="501533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8" name="Subtitle 2"/>
          <p:cNvSpPr txBox="1">
            <a:spLocks/>
          </p:cNvSpPr>
          <p:nvPr/>
        </p:nvSpPr>
        <p:spPr>
          <a:xfrm>
            <a:off x="1242336" y="4055117"/>
            <a:ext cx="3624434" cy="1102504"/>
          </a:xfrm>
          <a:prstGeom prst="rect">
            <a:avLst/>
          </a:prstGeom>
        </p:spPr>
        <p:txBody>
          <a:bodyPr vert="horz" lIns="68580" tIns="34290" rIns="68580" bIns="3429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342900" fontAlgn="auto">
              <a:spcAft>
                <a:spcPts val="0"/>
              </a:spcAft>
            </a:pPr>
            <a:r>
              <a:rPr lang="en-US" sz="1500" dirty="0">
                <a:solidFill>
                  <a:prstClr val="white"/>
                </a:solidFill>
              </a:rPr>
              <a:t>Emily S Miller, MD MPH</a:t>
            </a:r>
          </a:p>
          <a:p>
            <a:pPr algn="l" defTabSz="342900" fontAlgn="auto">
              <a:spcAft>
                <a:spcPts val="0"/>
              </a:spcAft>
            </a:pPr>
            <a:r>
              <a:rPr lang="en-US" sz="1500" dirty="0">
                <a:solidFill>
                  <a:prstClr val="white"/>
                </a:solidFill>
              </a:rPr>
              <a:t>Maternal Fetal Medicine</a:t>
            </a:r>
          </a:p>
          <a:p>
            <a:pPr algn="l" defTabSz="342900" fontAlgn="auto">
              <a:spcAft>
                <a:spcPts val="0"/>
              </a:spcAft>
            </a:pPr>
            <a:r>
              <a:rPr lang="en-US" sz="1500" dirty="0">
                <a:solidFill>
                  <a:prstClr val="white"/>
                </a:solidFill>
              </a:rPr>
              <a:t>Northwestern University</a:t>
            </a:r>
          </a:p>
        </p:txBody>
      </p:sp>
      <p:sp>
        <p:nvSpPr>
          <p:cNvPr id="6" name="Title 1"/>
          <p:cNvSpPr txBox="1">
            <a:spLocks/>
          </p:cNvSpPr>
          <p:nvPr/>
        </p:nvSpPr>
        <p:spPr>
          <a:xfrm>
            <a:off x="1154152" y="1490574"/>
            <a:ext cx="7819793" cy="2184472"/>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defTabSz="342900" fontAlgn="auto">
              <a:spcAft>
                <a:spcPts val="0"/>
              </a:spcAft>
            </a:pPr>
            <a:r>
              <a:rPr lang="en-US" sz="3450" dirty="0">
                <a:solidFill>
                  <a:prstClr val="white"/>
                </a:solidFill>
              </a:rPr>
              <a:t>Intersectionality in COVID-19</a:t>
            </a:r>
          </a:p>
        </p:txBody>
      </p:sp>
      <p:pic>
        <p:nvPicPr>
          <p:cNvPr id="2" name="Picture 1"/>
          <p:cNvPicPr>
            <a:picLocks noChangeAspect="1"/>
          </p:cNvPicPr>
          <p:nvPr/>
        </p:nvPicPr>
        <p:blipFill>
          <a:blip r:embed="rId4"/>
          <a:stretch>
            <a:fillRect/>
          </a:stretch>
        </p:blipFill>
        <p:spPr>
          <a:xfrm>
            <a:off x="5344222" y="5157621"/>
            <a:ext cx="3322325" cy="521494"/>
          </a:xfrm>
          <a:prstGeom prst="rect">
            <a:avLst/>
          </a:prstGeom>
        </p:spPr>
      </p:pic>
    </p:spTree>
    <p:extLst>
      <p:ext uri="{BB962C8B-B14F-4D97-AF65-F5344CB8AC3E}">
        <p14:creationId xmlns:p14="http://schemas.microsoft.com/office/powerpoint/2010/main" val="2692056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036C95-210D-A240-B7E7-1C5A85A65B69}"/>
              </a:ext>
            </a:extLst>
          </p:cNvPr>
          <p:cNvSpPr>
            <a:spLocks noGrp="1"/>
          </p:cNvSpPr>
          <p:nvPr>
            <p:ph type="title"/>
          </p:nvPr>
        </p:nvSpPr>
        <p:spPr>
          <a:xfrm>
            <a:off x="457200" y="948929"/>
            <a:ext cx="8229600" cy="857250"/>
          </a:xfrm>
        </p:spPr>
        <p:txBody>
          <a:bodyPr/>
          <a:lstStyle/>
          <a:p>
            <a:r>
              <a:rPr lang="en-US" dirty="0"/>
              <a:t>Northwestern’s Prentice Women’s Hospital</a:t>
            </a:r>
          </a:p>
        </p:txBody>
      </p:sp>
      <p:sp>
        <p:nvSpPr>
          <p:cNvPr id="11" name="Content Placeholder 10">
            <a:extLst>
              <a:ext uri="{FF2B5EF4-FFF2-40B4-BE49-F238E27FC236}">
                <a16:creationId xmlns:a16="http://schemas.microsoft.com/office/drawing/2014/main" id="{07B29455-D1DE-0F4E-91D8-DDFA1EF22870}"/>
              </a:ext>
            </a:extLst>
          </p:cNvPr>
          <p:cNvSpPr>
            <a:spLocks noGrp="1"/>
          </p:cNvSpPr>
          <p:nvPr>
            <p:ph sz="half" idx="2"/>
          </p:nvPr>
        </p:nvSpPr>
        <p:spPr>
          <a:xfrm>
            <a:off x="5986462" y="2057401"/>
            <a:ext cx="2928938" cy="3394472"/>
          </a:xfrm>
        </p:spPr>
        <p:txBody>
          <a:bodyPr/>
          <a:lstStyle/>
          <a:p>
            <a:r>
              <a:rPr lang="en-US" dirty="0"/>
              <a:t>Opened OB-C unit 3/2020</a:t>
            </a:r>
          </a:p>
          <a:p>
            <a:pPr lvl="1"/>
            <a:r>
              <a:rPr lang="en-US" dirty="0"/>
              <a:t>Initially 9 beds and closed unit</a:t>
            </a:r>
          </a:p>
          <a:p>
            <a:pPr lvl="1"/>
            <a:r>
              <a:rPr lang="en-US" dirty="0"/>
              <a:t>Currently 4 beds and open unit</a:t>
            </a:r>
          </a:p>
          <a:p>
            <a:r>
              <a:rPr lang="en-US" dirty="0"/>
              <a:t>Pregnant individuals within 10d/10d/24h deliver on OB-C</a:t>
            </a:r>
          </a:p>
          <a:p>
            <a:pPr lvl="1"/>
            <a:endParaRPr lang="en-US" dirty="0"/>
          </a:p>
        </p:txBody>
      </p:sp>
      <p:sp>
        <p:nvSpPr>
          <p:cNvPr id="4" name="Slide Number Placeholder 3">
            <a:extLst>
              <a:ext uri="{FF2B5EF4-FFF2-40B4-BE49-F238E27FC236}">
                <a16:creationId xmlns:a16="http://schemas.microsoft.com/office/drawing/2014/main" id="{7E222A82-A9FE-1E42-8061-E77066F193F6}"/>
              </a:ext>
            </a:extLst>
          </p:cNvPr>
          <p:cNvSpPr>
            <a:spLocks noGrp="1"/>
          </p:cNvSpPr>
          <p:nvPr>
            <p:ph type="sldNum" sz="quarter" idx="12"/>
          </p:nvPr>
        </p:nvSpPr>
        <p:spPr/>
        <p:txBody>
          <a:bodyPr/>
          <a:lstStyle/>
          <a:p>
            <a:pPr defTabSz="342900" eaLnBrk="1" fontAlgn="auto" hangingPunct="1">
              <a:spcBef>
                <a:spcPts val="0"/>
              </a:spcBef>
              <a:spcAft>
                <a:spcPts val="0"/>
              </a:spcAft>
            </a:pPr>
            <a:fld id="{106E12CD-FCB1-464E-A775-0B83FDDACE03}" type="slidenum">
              <a:rPr lang="en-US">
                <a:ea typeface="+mn-ea"/>
              </a:rPr>
              <a:pPr defTabSz="342900" eaLnBrk="1" fontAlgn="auto" hangingPunct="1">
                <a:spcBef>
                  <a:spcPts val="0"/>
                </a:spcBef>
                <a:spcAft>
                  <a:spcPts val="0"/>
                </a:spcAft>
              </a:pPr>
              <a:t>46</a:t>
            </a:fld>
            <a:endParaRPr lang="en-US" dirty="0">
              <a:ea typeface="+mn-ea"/>
            </a:endParaRPr>
          </a:p>
        </p:txBody>
      </p:sp>
      <p:pic>
        <p:nvPicPr>
          <p:cNvPr id="8" name="Picture 7">
            <a:extLst>
              <a:ext uri="{FF2B5EF4-FFF2-40B4-BE49-F238E27FC236}">
                <a16:creationId xmlns:a16="http://schemas.microsoft.com/office/drawing/2014/main" id="{95F150BC-E998-1B41-8EAC-0BA572A9D65E}"/>
              </a:ext>
            </a:extLst>
          </p:cNvPr>
          <p:cNvPicPr>
            <a:picLocks noChangeAspect="1"/>
          </p:cNvPicPr>
          <p:nvPr/>
        </p:nvPicPr>
        <p:blipFill rotWithShape="1">
          <a:blip r:embed="rId3"/>
          <a:srcRect l="1471" r="1"/>
          <a:stretch/>
        </p:blipFill>
        <p:spPr>
          <a:xfrm>
            <a:off x="2514600" y="2097850"/>
            <a:ext cx="3371850" cy="3152775"/>
          </a:xfrm>
          <a:prstGeom prst="rect">
            <a:avLst/>
          </a:prstGeom>
        </p:spPr>
      </p:pic>
      <p:pic>
        <p:nvPicPr>
          <p:cNvPr id="9" name="Picture 8">
            <a:extLst>
              <a:ext uri="{FF2B5EF4-FFF2-40B4-BE49-F238E27FC236}">
                <a16:creationId xmlns:a16="http://schemas.microsoft.com/office/drawing/2014/main" id="{CF3554F5-FC36-F241-A0F3-EC13CD4A81ED}"/>
              </a:ext>
            </a:extLst>
          </p:cNvPr>
          <p:cNvPicPr>
            <a:picLocks noChangeAspect="1"/>
          </p:cNvPicPr>
          <p:nvPr/>
        </p:nvPicPr>
        <p:blipFill>
          <a:blip r:embed="rId4"/>
          <a:stretch>
            <a:fillRect/>
          </a:stretch>
        </p:blipFill>
        <p:spPr>
          <a:xfrm>
            <a:off x="214313" y="1920479"/>
            <a:ext cx="2200275" cy="3330146"/>
          </a:xfrm>
          <a:prstGeom prst="rect">
            <a:avLst/>
          </a:prstGeom>
        </p:spPr>
      </p:pic>
    </p:spTree>
    <p:extLst>
      <p:ext uri="{BB962C8B-B14F-4D97-AF65-F5344CB8AC3E}">
        <p14:creationId xmlns:p14="http://schemas.microsoft.com/office/powerpoint/2010/main" val="885644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EF8A-03F1-5A4B-9EC3-1BE1DE4A196E}"/>
              </a:ext>
            </a:extLst>
          </p:cNvPr>
          <p:cNvSpPr>
            <a:spLocks noGrp="1"/>
          </p:cNvSpPr>
          <p:nvPr>
            <p:ph type="title"/>
          </p:nvPr>
        </p:nvSpPr>
        <p:spPr>
          <a:xfrm>
            <a:off x="457200" y="1063229"/>
            <a:ext cx="8229600" cy="629840"/>
          </a:xfrm>
        </p:spPr>
        <p:txBody>
          <a:bodyPr/>
          <a:lstStyle/>
          <a:p>
            <a:r>
              <a:rPr lang="en-US" dirty="0"/>
              <a:t>Case</a:t>
            </a:r>
          </a:p>
        </p:txBody>
      </p:sp>
      <p:sp>
        <p:nvSpPr>
          <p:cNvPr id="6" name="Text Placeholder 5">
            <a:extLst>
              <a:ext uri="{FF2B5EF4-FFF2-40B4-BE49-F238E27FC236}">
                <a16:creationId xmlns:a16="http://schemas.microsoft.com/office/drawing/2014/main" id="{80C4CD53-DEDB-664B-B8FC-6952D4B75FE8}"/>
              </a:ext>
            </a:extLst>
          </p:cNvPr>
          <p:cNvSpPr>
            <a:spLocks noGrp="1"/>
          </p:cNvSpPr>
          <p:nvPr>
            <p:ph type="body" idx="1"/>
          </p:nvPr>
        </p:nvSpPr>
        <p:spPr>
          <a:xfrm>
            <a:off x="228600" y="1865710"/>
            <a:ext cx="4268788" cy="479822"/>
          </a:xfrm>
        </p:spPr>
        <p:txBody>
          <a:bodyPr/>
          <a:lstStyle/>
          <a:p>
            <a:r>
              <a:rPr lang="en-US" dirty="0"/>
              <a:t>Patient Information</a:t>
            </a:r>
          </a:p>
        </p:txBody>
      </p:sp>
      <p:sp>
        <p:nvSpPr>
          <p:cNvPr id="3" name="Content Placeholder 2">
            <a:extLst>
              <a:ext uri="{FF2B5EF4-FFF2-40B4-BE49-F238E27FC236}">
                <a16:creationId xmlns:a16="http://schemas.microsoft.com/office/drawing/2014/main" id="{68FABE5C-9ED8-D741-A7C1-428778FA24DD}"/>
              </a:ext>
            </a:extLst>
          </p:cNvPr>
          <p:cNvSpPr>
            <a:spLocks noGrp="1"/>
          </p:cNvSpPr>
          <p:nvPr>
            <p:ph sz="half" idx="2"/>
          </p:nvPr>
        </p:nvSpPr>
        <p:spPr>
          <a:xfrm>
            <a:off x="228600" y="2488406"/>
            <a:ext cx="4268788" cy="2963466"/>
          </a:xfrm>
        </p:spPr>
        <p:txBody>
          <a:bodyPr/>
          <a:lstStyle/>
          <a:p>
            <a:r>
              <a:rPr lang="en-US" dirty="0"/>
              <a:t>26yo G3P2002 @ 27w3d admitted to ED due to mental status changes</a:t>
            </a:r>
          </a:p>
          <a:p>
            <a:pPr lvl="1"/>
            <a:r>
              <a:rPr lang="en-US" dirty="0"/>
              <a:t>History of schizoaffective disorder, not currently on medical management</a:t>
            </a:r>
          </a:p>
          <a:p>
            <a:pPr lvl="1"/>
            <a:r>
              <a:rPr lang="en-US" dirty="0"/>
              <a:t>Experiencing homelessness</a:t>
            </a:r>
          </a:p>
          <a:p>
            <a:pPr lvl="1"/>
            <a:r>
              <a:rPr lang="en-US" dirty="0"/>
              <a:t>No obstetric concerns</a:t>
            </a:r>
          </a:p>
          <a:p>
            <a:r>
              <a:rPr lang="en-US" dirty="0"/>
              <a:t>Universal SARS-CoV-2 test positive</a:t>
            </a:r>
          </a:p>
        </p:txBody>
      </p:sp>
      <p:sp>
        <p:nvSpPr>
          <p:cNvPr id="7" name="Text Placeholder 6">
            <a:extLst>
              <a:ext uri="{FF2B5EF4-FFF2-40B4-BE49-F238E27FC236}">
                <a16:creationId xmlns:a16="http://schemas.microsoft.com/office/drawing/2014/main" id="{97EB04B7-DE49-924C-987A-6ED4A77BB269}"/>
              </a:ext>
            </a:extLst>
          </p:cNvPr>
          <p:cNvSpPr>
            <a:spLocks noGrp="1"/>
          </p:cNvSpPr>
          <p:nvPr>
            <p:ph type="body" sz="quarter" idx="3"/>
          </p:nvPr>
        </p:nvSpPr>
        <p:spPr>
          <a:xfrm>
            <a:off x="4645026" y="1865710"/>
            <a:ext cx="4041775" cy="479822"/>
          </a:xfrm>
        </p:spPr>
        <p:txBody>
          <a:bodyPr/>
          <a:lstStyle/>
          <a:p>
            <a:r>
              <a:rPr lang="en-US" dirty="0"/>
              <a:t>Optimal Hospital Setting</a:t>
            </a:r>
          </a:p>
        </p:txBody>
      </p:sp>
      <p:sp>
        <p:nvSpPr>
          <p:cNvPr id="8" name="Content Placeholder 7">
            <a:extLst>
              <a:ext uri="{FF2B5EF4-FFF2-40B4-BE49-F238E27FC236}">
                <a16:creationId xmlns:a16="http://schemas.microsoft.com/office/drawing/2014/main" id="{79021C61-191E-104E-A1C2-E912F48DD094}"/>
              </a:ext>
            </a:extLst>
          </p:cNvPr>
          <p:cNvSpPr>
            <a:spLocks noGrp="1"/>
          </p:cNvSpPr>
          <p:nvPr>
            <p:ph sz="quarter" idx="4"/>
          </p:nvPr>
        </p:nvSpPr>
        <p:spPr>
          <a:xfrm>
            <a:off x="4645026" y="2488406"/>
            <a:ext cx="4313237" cy="2963466"/>
          </a:xfrm>
        </p:spPr>
        <p:txBody>
          <a:bodyPr/>
          <a:lstStyle/>
          <a:p>
            <a:r>
              <a:rPr lang="en-US" dirty="0"/>
              <a:t>Psychiatry inpatient: not permitted to accept patients with SARS-CoV-2</a:t>
            </a:r>
          </a:p>
          <a:p>
            <a:pPr lvl="1"/>
            <a:r>
              <a:rPr lang="en-US" dirty="0"/>
              <a:t>Requires test-based clearance for admission</a:t>
            </a:r>
          </a:p>
          <a:p>
            <a:r>
              <a:rPr lang="en-US" dirty="0"/>
              <a:t>OB-C: no obstetric concerns</a:t>
            </a:r>
          </a:p>
          <a:p>
            <a:pPr lvl="1"/>
            <a:r>
              <a:rPr lang="en-US" dirty="0"/>
              <a:t>Staff less equipped to manage psychiatric instability</a:t>
            </a:r>
          </a:p>
          <a:p>
            <a:pPr lvl="1"/>
            <a:r>
              <a:rPr lang="en-US" dirty="0"/>
              <a:t>Requires 1:1 sitter in the room</a:t>
            </a:r>
          </a:p>
          <a:p>
            <a:pPr lvl="1"/>
            <a:endParaRPr lang="en-US" dirty="0"/>
          </a:p>
        </p:txBody>
      </p:sp>
      <p:sp>
        <p:nvSpPr>
          <p:cNvPr id="5" name="Slide Number Placeholder 4">
            <a:extLst>
              <a:ext uri="{FF2B5EF4-FFF2-40B4-BE49-F238E27FC236}">
                <a16:creationId xmlns:a16="http://schemas.microsoft.com/office/drawing/2014/main" id="{76E464AF-4086-CD41-993E-0B4B3C671568}"/>
              </a:ext>
            </a:extLst>
          </p:cNvPr>
          <p:cNvSpPr>
            <a:spLocks noGrp="1"/>
          </p:cNvSpPr>
          <p:nvPr>
            <p:ph type="sldNum" sz="quarter" idx="12"/>
          </p:nvPr>
        </p:nvSpPr>
        <p:spPr/>
        <p:txBody>
          <a:bodyPr/>
          <a:lstStyle/>
          <a:p>
            <a:pPr defTabSz="342900" eaLnBrk="1" fontAlgn="auto" hangingPunct="1">
              <a:spcBef>
                <a:spcPts val="0"/>
              </a:spcBef>
              <a:spcAft>
                <a:spcPts val="0"/>
              </a:spcAft>
            </a:pPr>
            <a:fld id="{106E12CD-FCB1-464E-A775-0B83FDDACE03}" type="slidenum">
              <a:rPr lang="en-US">
                <a:ea typeface="+mn-ea"/>
              </a:rPr>
              <a:pPr defTabSz="342900" eaLnBrk="1" fontAlgn="auto" hangingPunct="1">
                <a:spcBef>
                  <a:spcPts val="0"/>
                </a:spcBef>
                <a:spcAft>
                  <a:spcPts val="0"/>
                </a:spcAft>
              </a:pPr>
              <a:t>47</a:t>
            </a:fld>
            <a:endParaRPr lang="en-US">
              <a:ea typeface="+mn-ea"/>
            </a:endParaRPr>
          </a:p>
        </p:txBody>
      </p:sp>
    </p:spTree>
    <p:extLst>
      <p:ext uri="{BB962C8B-B14F-4D97-AF65-F5344CB8AC3E}">
        <p14:creationId xmlns:p14="http://schemas.microsoft.com/office/powerpoint/2010/main" val="4172619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31E2-5F48-CA4E-A611-EB525A684FE0}"/>
              </a:ext>
            </a:extLst>
          </p:cNvPr>
          <p:cNvSpPr>
            <a:spLocks noGrp="1"/>
          </p:cNvSpPr>
          <p:nvPr>
            <p:ph type="title"/>
          </p:nvPr>
        </p:nvSpPr>
        <p:spPr>
          <a:xfrm>
            <a:off x="457200" y="1006078"/>
            <a:ext cx="8229600" cy="651272"/>
          </a:xfrm>
        </p:spPr>
        <p:txBody>
          <a:bodyPr/>
          <a:lstStyle/>
          <a:p>
            <a:r>
              <a:rPr lang="en-US" dirty="0"/>
              <a:t>Inpatient Challenges</a:t>
            </a:r>
          </a:p>
        </p:txBody>
      </p:sp>
      <p:sp>
        <p:nvSpPr>
          <p:cNvPr id="10" name="Content Placeholder 9">
            <a:extLst>
              <a:ext uri="{FF2B5EF4-FFF2-40B4-BE49-F238E27FC236}">
                <a16:creationId xmlns:a16="http://schemas.microsoft.com/office/drawing/2014/main" id="{E857E77E-7F32-2648-8482-B31D23699F8E}"/>
              </a:ext>
            </a:extLst>
          </p:cNvPr>
          <p:cNvSpPr>
            <a:spLocks noGrp="1"/>
          </p:cNvSpPr>
          <p:nvPr>
            <p:ph idx="1"/>
          </p:nvPr>
        </p:nvSpPr>
        <p:spPr>
          <a:xfrm>
            <a:off x="457200" y="1885951"/>
            <a:ext cx="8229600" cy="3565923"/>
          </a:xfrm>
        </p:spPr>
        <p:txBody>
          <a:bodyPr/>
          <a:lstStyle/>
          <a:p>
            <a:r>
              <a:rPr lang="en-US" dirty="0"/>
              <a:t>Multiple episodes of agitation, requiring PRN Haldol</a:t>
            </a:r>
          </a:p>
          <a:p>
            <a:pPr lvl="1"/>
            <a:r>
              <a:rPr lang="en-US"/>
              <a:t>Discontinuity of mental health providers</a:t>
            </a:r>
          </a:p>
          <a:p>
            <a:pPr lvl="1"/>
            <a:r>
              <a:rPr lang="en-US" dirty="0"/>
              <a:t>Developed EPS that required multiple evaluations by psychiatry CL service</a:t>
            </a:r>
          </a:p>
          <a:p>
            <a:r>
              <a:rPr lang="en-US" dirty="0"/>
              <a:t>No structured mental health programming</a:t>
            </a:r>
          </a:p>
          <a:p>
            <a:r>
              <a:rPr lang="en-US" dirty="0"/>
              <a:t>Auditory hallucinations re: 1:1 sitter</a:t>
            </a:r>
          </a:p>
          <a:p>
            <a:pPr lvl="1"/>
            <a:r>
              <a:rPr lang="en-US" dirty="0"/>
              <a:t>Multiple episodes of leaving room and ambulating in hallway</a:t>
            </a:r>
          </a:p>
        </p:txBody>
      </p:sp>
      <p:sp>
        <p:nvSpPr>
          <p:cNvPr id="7" name="Slide Number Placeholder 6">
            <a:extLst>
              <a:ext uri="{FF2B5EF4-FFF2-40B4-BE49-F238E27FC236}">
                <a16:creationId xmlns:a16="http://schemas.microsoft.com/office/drawing/2014/main" id="{0110DA80-3704-E249-B854-5ABCFF0642D5}"/>
              </a:ext>
            </a:extLst>
          </p:cNvPr>
          <p:cNvSpPr>
            <a:spLocks noGrp="1"/>
          </p:cNvSpPr>
          <p:nvPr>
            <p:ph type="sldNum" sz="quarter" idx="12"/>
          </p:nvPr>
        </p:nvSpPr>
        <p:spPr/>
        <p:txBody>
          <a:bodyPr/>
          <a:lstStyle/>
          <a:p>
            <a:pPr defTabSz="342900" eaLnBrk="1" fontAlgn="auto" hangingPunct="1">
              <a:spcBef>
                <a:spcPts val="0"/>
              </a:spcBef>
              <a:spcAft>
                <a:spcPts val="0"/>
              </a:spcAft>
            </a:pPr>
            <a:fld id="{106E12CD-FCB1-464E-A775-0B83FDDACE03}" type="slidenum">
              <a:rPr lang="en-US">
                <a:ea typeface="+mn-ea"/>
              </a:rPr>
              <a:pPr defTabSz="342900" eaLnBrk="1" fontAlgn="auto" hangingPunct="1">
                <a:spcBef>
                  <a:spcPts val="0"/>
                </a:spcBef>
                <a:spcAft>
                  <a:spcPts val="0"/>
                </a:spcAft>
              </a:pPr>
              <a:t>48</a:t>
            </a:fld>
            <a:endParaRPr lang="en-US">
              <a:ea typeface="+mn-ea"/>
            </a:endParaRPr>
          </a:p>
        </p:txBody>
      </p:sp>
    </p:spTree>
    <p:extLst>
      <p:ext uri="{BB962C8B-B14F-4D97-AF65-F5344CB8AC3E}">
        <p14:creationId xmlns:p14="http://schemas.microsoft.com/office/powerpoint/2010/main" val="247957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6719-A82D-534E-9238-8133EB5CCC96}"/>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66A5D029-D1A4-6848-B2E2-A6D7C0164B92}"/>
              </a:ext>
            </a:extLst>
          </p:cNvPr>
          <p:cNvSpPr>
            <a:spLocks noGrp="1"/>
          </p:cNvSpPr>
          <p:nvPr>
            <p:ph idx="1"/>
          </p:nvPr>
        </p:nvSpPr>
        <p:spPr/>
        <p:txBody>
          <a:bodyPr/>
          <a:lstStyle/>
          <a:p>
            <a:r>
              <a:rPr lang="en-US" dirty="0"/>
              <a:t>Preparedness of intersectionality is challenging</a:t>
            </a:r>
          </a:p>
          <a:p>
            <a:pPr lvl="1"/>
            <a:r>
              <a:rPr lang="en-US" dirty="0"/>
              <a:t>Insufficient resources for inpatient psychiatric care during pregnancy </a:t>
            </a:r>
            <a:r>
              <a:rPr lang="en-US" dirty="0">
                <a:sym typeface="Wingdings" pitchFamily="2" charset="2"/>
              </a:rPr>
              <a:t> COVID-19 compounds this risk</a:t>
            </a:r>
          </a:p>
          <a:p>
            <a:r>
              <a:rPr lang="en-US" dirty="0">
                <a:sym typeface="Wingdings" pitchFamily="2" charset="2"/>
              </a:rPr>
              <a:t>Test-based clearance protocols compound access issues to inpatient mental health care</a:t>
            </a:r>
          </a:p>
          <a:p>
            <a:r>
              <a:rPr lang="en-US" dirty="0"/>
              <a:t>Limited nursing availability challenges cross-disciplinary education or staffing</a:t>
            </a:r>
          </a:p>
        </p:txBody>
      </p:sp>
      <p:sp>
        <p:nvSpPr>
          <p:cNvPr id="4" name="Slide Number Placeholder 3">
            <a:extLst>
              <a:ext uri="{FF2B5EF4-FFF2-40B4-BE49-F238E27FC236}">
                <a16:creationId xmlns:a16="http://schemas.microsoft.com/office/drawing/2014/main" id="{A3B19A9C-E021-BE45-A8E1-0EDAC4320DC5}"/>
              </a:ext>
            </a:extLst>
          </p:cNvPr>
          <p:cNvSpPr>
            <a:spLocks noGrp="1"/>
          </p:cNvSpPr>
          <p:nvPr>
            <p:ph type="sldNum" sz="quarter" idx="12"/>
          </p:nvPr>
        </p:nvSpPr>
        <p:spPr/>
        <p:txBody>
          <a:bodyPr/>
          <a:lstStyle/>
          <a:p>
            <a:pPr defTabSz="342900" eaLnBrk="1" fontAlgn="auto" hangingPunct="1">
              <a:spcBef>
                <a:spcPts val="0"/>
              </a:spcBef>
              <a:spcAft>
                <a:spcPts val="0"/>
              </a:spcAft>
            </a:pPr>
            <a:fld id="{106E12CD-FCB1-464E-A775-0B83FDDACE03}" type="slidenum">
              <a:rPr lang="en-US">
                <a:ea typeface="+mn-ea"/>
              </a:rPr>
              <a:pPr defTabSz="342900" eaLnBrk="1" fontAlgn="auto" hangingPunct="1">
                <a:spcBef>
                  <a:spcPts val="0"/>
                </a:spcBef>
                <a:spcAft>
                  <a:spcPts val="0"/>
                </a:spcAft>
              </a:pPr>
              <a:t>49</a:t>
            </a:fld>
            <a:endParaRPr lang="en-US">
              <a:ea typeface="+mn-ea"/>
            </a:endParaRPr>
          </a:p>
        </p:txBody>
      </p:sp>
    </p:spTree>
    <p:extLst>
      <p:ext uri="{BB962C8B-B14F-4D97-AF65-F5344CB8AC3E}">
        <p14:creationId xmlns:p14="http://schemas.microsoft.com/office/powerpoint/2010/main" val="29880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925"/>
            <a:ext cx="4572001" cy="457200"/>
          </a:xfrm>
          <a:noFill/>
        </p:spPr>
        <p:txBody>
          <a:bodyPr/>
          <a:lstStyle/>
          <a:p>
            <a:pPr algn="l" eaLnBrk="1" hangingPunct="1"/>
            <a:r>
              <a:rPr lang="en-US" sz="4000" b="1" dirty="0">
                <a:solidFill>
                  <a:srgbClr val="F58466"/>
                </a:solidFill>
                <a:latin typeface="Goudy Old Style" pitchFamily="18" charset="0"/>
              </a:rPr>
              <a:t>Overview</a:t>
            </a:r>
          </a:p>
        </p:txBody>
      </p:sp>
      <p:sp>
        <p:nvSpPr>
          <p:cNvPr id="3" name="Content Placeholder 2"/>
          <p:cNvSpPr>
            <a:spLocks noGrp="1"/>
          </p:cNvSpPr>
          <p:nvPr>
            <p:ph idx="1"/>
          </p:nvPr>
        </p:nvSpPr>
        <p:spPr>
          <a:xfrm>
            <a:off x="152400" y="792162"/>
            <a:ext cx="8686800" cy="5746770"/>
          </a:xfrm>
        </p:spPr>
        <p:txBody>
          <a:bodyPr/>
          <a:lstStyle/>
          <a:p>
            <a:pPr>
              <a:buClr>
                <a:srgbClr val="F58466"/>
              </a:buClr>
            </a:pPr>
            <a:r>
              <a:rPr lang="en-US" sz="1800" b="1" dirty="0" smtClean="0"/>
              <a:t>Introduction</a:t>
            </a:r>
          </a:p>
          <a:p>
            <a:pPr>
              <a:buClr>
                <a:srgbClr val="F58466"/>
              </a:buClr>
            </a:pPr>
            <a:r>
              <a:rPr lang="en-US" sz="1800" b="1" dirty="0" smtClean="0"/>
              <a:t>IDPH Updates</a:t>
            </a:r>
          </a:p>
          <a:p>
            <a:pPr lvl="1">
              <a:buClr>
                <a:schemeClr val="accent6"/>
              </a:buClr>
            </a:pPr>
            <a:r>
              <a:rPr lang="en-US" sz="1800" b="1" dirty="0" smtClean="0">
                <a:solidFill>
                  <a:prstClr val="black"/>
                </a:solidFill>
              </a:rPr>
              <a:t>Amanda </a:t>
            </a:r>
            <a:r>
              <a:rPr lang="en-US" sz="1800" b="1" dirty="0">
                <a:solidFill>
                  <a:prstClr val="black"/>
                </a:solidFill>
              </a:rPr>
              <a:t>Bennett, PhD, MPH</a:t>
            </a:r>
            <a:r>
              <a:rPr lang="en-US" sz="1800" dirty="0">
                <a:solidFill>
                  <a:prstClr val="black"/>
                </a:solidFill>
              </a:rPr>
              <a:t> </a:t>
            </a:r>
            <a:r>
              <a:rPr lang="en-US" sz="1800" b="1" dirty="0">
                <a:solidFill>
                  <a:prstClr val="black"/>
                </a:solidFill>
              </a:rPr>
              <a:t>–</a:t>
            </a:r>
            <a:r>
              <a:rPr lang="en-US" sz="1800" dirty="0">
                <a:solidFill>
                  <a:prstClr val="black"/>
                </a:solidFill>
              </a:rPr>
              <a:t> CDC Field Assignee in Maternal and Child Health Epidemiology, Illinois Department of Public </a:t>
            </a:r>
            <a:r>
              <a:rPr lang="en-US" sz="1800" dirty="0" smtClean="0">
                <a:solidFill>
                  <a:prstClr val="black"/>
                </a:solidFill>
              </a:rPr>
              <a:t>Health</a:t>
            </a:r>
            <a:endParaRPr lang="en-US" sz="1800" b="1" dirty="0" smtClean="0"/>
          </a:p>
          <a:p>
            <a:pPr>
              <a:buClr>
                <a:srgbClr val="F58466"/>
              </a:buClr>
            </a:pPr>
            <a:r>
              <a:rPr lang="en-US" sz="1800" b="1" dirty="0" smtClean="0"/>
              <a:t>Discussion </a:t>
            </a:r>
            <a:r>
              <a:rPr lang="en-US" sz="1800" b="1" dirty="0"/>
              <a:t>of OB Unit Strategies </a:t>
            </a:r>
          </a:p>
          <a:p>
            <a:pPr lvl="1">
              <a:buClr>
                <a:srgbClr val="F58466"/>
              </a:buClr>
            </a:pPr>
            <a:r>
              <a:rPr lang="en-US" sz="1800" b="1" dirty="0"/>
              <a:t>Emily Stinnett </a:t>
            </a:r>
            <a:r>
              <a:rPr lang="en-US" sz="1800" b="1" dirty="0" smtClean="0"/>
              <a:t>Miller, MD - </a:t>
            </a:r>
            <a:r>
              <a:rPr lang="en-US" sz="1800" dirty="0"/>
              <a:t>Maternal-Fetal Medicine, Northwestern University</a:t>
            </a:r>
            <a:endParaRPr lang="en-US" sz="1800" b="1" dirty="0"/>
          </a:p>
          <a:p>
            <a:pPr lvl="1">
              <a:buClr>
                <a:srgbClr val="F58466"/>
              </a:buClr>
            </a:pPr>
            <a:r>
              <a:rPr lang="en-US" sz="1800" b="1" dirty="0"/>
              <a:t>Ashish </a:t>
            </a:r>
            <a:r>
              <a:rPr lang="en-US" sz="1800" b="1" dirty="0" err="1" smtClean="0"/>
              <a:t>Premkumar</a:t>
            </a:r>
            <a:r>
              <a:rPr lang="en-US" sz="1800" b="1" dirty="0" smtClean="0"/>
              <a:t>, MD - </a:t>
            </a:r>
            <a:r>
              <a:rPr lang="en-US" sz="1800" dirty="0">
                <a:solidFill>
                  <a:prstClr val="black"/>
                </a:solidFill>
              </a:rPr>
              <a:t>Maternal Fetal Medicine, John H. Stroger, Jr. Hospital of Cook County, </a:t>
            </a:r>
            <a:r>
              <a:rPr lang="en-US" sz="1800" dirty="0" smtClean="0">
                <a:solidFill>
                  <a:prstClr val="black"/>
                </a:solidFill>
              </a:rPr>
              <a:t>Chicago</a:t>
            </a:r>
            <a:endParaRPr lang="en-US" sz="1800" dirty="0"/>
          </a:p>
          <a:p>
            <a:pPr lvl="1">
              <a:buClr>
                <a:srgbClr val="F58466"/>
              </a:buClr>
            </a:pPr>
            <a:r>
              <a:rPr lang="en-US" sz="1800" b="1" dirty="0" smtClean="0"/>
              <a:t>Sarah </a:t>
            </a:r>
            <a:r>
              <a:rPr lang="en-US" sz="1800" b="1" dirty="0"/>
              <a:t>L </a:t>
            </a:r>
            <a:r>
              <a:rPr lang="en-US" sz="1800" b="1" dirty="0" smtClean="0"/>
              <a:t>Bradley, </a:t>
            </a:r>
            <a:r>
              <a:rPr lang="en-US" sz="1800" b="1" dirty="0"/>
              <a:t>MD  </a:t>
            </a:r>
            <a:r>
              <a:rPr lang="en-US" sz="1800" b="1" dirty="0" smtClean="0"/>
              <a:t>– </a:t>
            </a:r>
            <a:r>
              <a:rPr lang="en-US" sz="1800" dirty="0" smtClean="0"/>
              <a:t>OB </a:t>
            </a:r>
            <a:r>
              <a:rPr lang="en-US" sz="1800" dirty="0"/>
              <a:t>Hospitalist, Swedish American Hospital, </a:t>
            </a:r>
            <a:r>
              <a:rPr lang="en-US" sz="1800" dirty="0" smtClean="0"/>
              <a:t>Rockford</a:t>
            </a:r>
          </a:p>
          <a:p>
            <a:pPr lvl="1">
              <a:buClr>
                <a:srgbClr val="F58466"/>
              </a:buClr>
            </a:pPr>
            <a:r>
              <a:rPr lang="en-US" sz="1800" b="1" dirty="0" err="1"/>
              <a:t>Kandi</a:t>
            </a:r>
            <a:r>
              <a:rPr lang="en-US" sz="1800" b="1" dirty="0"/>
              <a:t> Ogden-Moles</a:t>
            </a:r>
            <a:r>
              <a:rPr lang="en-US" sz="1800" dirty="0"/>
              <a:t>, DO, PGY-1 Family Medicine, Swedish American Hospital, </a:t>
            </a:r>
            <a:r>
              <a:rPr lang="en-US" sz="1800" dirty="0" smtClean="0"/>
              <a:t>Rockford</a:t>
            </a:r>
            <a:endParaRPr lang="en-US" sz="1800" dirty="0" smtClean="0"/>
          </a:p>
          <a:p>
            <a:pPr lvl="1">
              <a:buClr>
                <a:srgbClr val="F58466"/>
              </a:buClr>
            </a:pPr>
            <a:r>
              <a:rPr lang="en-US" sz="1800" b="1" dirty="0"/>
              <a:t>Rob </a:t>
            </a:r>
            <a:r>
              <a:rPr lang="en-US" sz="1800" b="1" dirty="0" smtClean="0"/>
              <a:t>Abrams, MD - </a:t>
            </a:r>
            <a:r>
              <a:rPr lang="en-US" sz="1800" dirty="0">
                <a:solidFill>
                  <a:srgbClr val="000000"/>
                </a:solidFill>
              </a:rPr>
              <a:t>SIU Center for Maternal - Fetal Medicine, HSHS St. John's </a:t>
            </a:r>
            <a:r>
              <a:rPr lang="en-US" sz="1800" dirty="0" smtClean="0">
                <a:solidFill>
                  <a:srgbClr val="000000"/>
                </a:solidFill>
              </a:rPr>
              <a:t>Hospital</a:t>
            </a:r>
          </a:p>
          <a:p>
            <a:pPr>
              <a:buClr>
                <a:srgbClr val="F58466"/>
              </a:buClr>
            </a:pPr>
            <a:r>
              <a:rPr lang="en-US" sz="1800" b="1" dirty="0"/>
              <a:t>Discussion of Neonatal Unit Strategies</a:t>
            </a:r>
          </a:p>
          <a:p>
            <a:pPr lvl="1">
              <a:buClr>
                <a:srgbClr val="F58466"/>
              </a:buClr>
            </a:pPr>
            <a:r>
              <a:rPr lang="en-US" sz="1800" b="1" dirty="0"/>
              <a:t>Justin </a:t>
            </a:r>
            <a:r>
              <a:rPr lang="en-US" sz="1800" b="1" dirty="0" err="1"/>
              <a:t>Josephsen</a:t>
            </a:r>
            <a:r>
              <a:rPr lang="en-US" sz="1800" b="1" dirty="0"/>
              <a:t>, MD</a:t>
            </a:r>
            <a:r>
              <a:rPr lang="en-US" sz="1800" dirty="0"/>
              <a:t> </a:t>
            </a:r>
            <a:r>
              <a:rPr lang="en-US" sz="1800" b="1" dirty="0">
                <a:solidFill>
                  <a:prstClr val="black"/>
                </a:solidFill>
              </a:rPr>
              <a:t>– </a:t>
            </a:r>
            <a:r>
              <a:rPr lang="en-US" sz="1800" dirty="0"/>
              <a:t>Medical Director, St. Mary’s Hospital NICU, Neonatologist Cardinal </a:t>
            </a:r>
            <a:r>
              <a:rPr lang="en-US" sz="1800" dirty="0" err="1"/>
              <a:t>Glennon</a:t>
            </a:r>
            <a:r>
              <a:rPr lang="en-US" sz="1800" dirty="0"/>
              <a:t> Children’s Hospital, St. Louis</a:t>
            </a:r>
          </a:p>
          <a:p>
            <a:pPr lvl="1">
              <a:buClr>
                <a:srgbClr val="F58466"/>
              </a:buClr>
            </a:pPr>
            <a:r>
              <a:rPr lang="en-US" sz="1800" b="1" dirty="0"/>
              <a:t>Leslie </a:t>
            </a:r>
            <a:r>
              <a:rPr lang="en-US" sz="1800" b="1" dirty="0" err="1"/>
              <a:t>Caldarelli</a:t>
            </a:r>
            <a:r>
              <a:rPr lang="en-US" sz="1800" b="1" dirty="0"/>
              <a:t>, MD –  </a:t>
            </a:r>
            <a:r>
              <a:rPr lang="en-US" sz="1800" dirty="0"/>
              <a:t>NICU Director, Prentice Women's Hospital, Chicago</a:t>
            </a:r>
          </a:p>
          <a:p>
            <a:pPr>
              <a:buClr>
                <a:srgbClr val="F58466"/>
              </a:buClr>
            </a:pPr>
            <a:endParaRPr lang="en-US" sz="2400" b="1" dirty="0" smtClean="0"/>
          </a:p>
          <a:p>
            <a:pPr lvl="1">
              <a:buClr>
                <a:srgbClr val="F58466"/>
              </a:buClr>
            </a:pPr>
            <a:endParaRPr lang="en-US" sz="1600" dirty="0"/>
          </a:p>
          <a:p>
            <a:pPr lvl="1">
              <a:buClr>
                <a:srgbClr val="F58466"/>
              </a:buClr>
            </a:pPr>
            <a:endParaRPr lang="en-US" sz="1800" b="1" dirty="0"/>
          </a:p>
          <a:p>
            <a:pPr lvl="1">
              <a:buClr>
                <a:srgbClr val="F58466"/>
              </a:buClr>
            </a:pPr>
            <a:endParaRPr lang="en-US" sz="1800" b="1" dirty="0"/>
          </a:p>
          <a:p>
            <a:pPr lvl="1">
              <a:buClr>
                <a:srgbClr val="F58466"/>
              </a:buClr>
            </a:pPr>
            <a:endParaRPr lang="en-US" sz="1800" dirty="0" smtClean="0"/>
          </a:p>
          <a:p>
            <a:pPr marL="0" indent="0">
              <a:buClr>
                <a:srgbClr val="F58466"/>
              </a:buClr>
              <a:buNone/>
            </a:pPr>
            <a:endParaRPr lang="en-US" sz="1800" dirty="0"/>
          </a:p>
          <a:p>
            <a:pPr lvl="1">
              <a:buClr>
                <a:srgbClr val="F58466"/>
              </a:buClr>
            </a:pPr>
            <a:endParaRPr lang="en-US" sz="1800" dirty="0"/>
          </a:p>
          <a:p>
            <a:pPr lvl="1">
              <a:buClr>
                <a:srgbClr val="F58466"/>
              </a:buClr>
            </a:pPr>
            <a:endParaRPr lang="en-US" sz="1800" dirty="0"/>
          </a:p>
          <a:p>
            <a:pPr lvl="1">
              <a:buClr>
                <a:srgbClr val="F58466"/>
              </a:buClr>
            </a:pPr>
            <a:endParaRPr lang="en-US" sz="1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5</a:t>
            </a:fld>
            <a:endParaRPr lang="en-US" altLang="en-US" dirty="0"/>
          </a:p>
        </p:txBody>
      </p:sp>
    </p:spTree>
    <p:extLst>
      <p:ext uri="{BB962C8B-B14F-4D97-AF65-F5344CB8AC3E}">
        <p14:creationId xmlns:p14="http://schemas.microsoft.com/office/powerpoint/2010/main" val="3048722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pPr algn="l"/>
            <a:r>
              <a:rPr lang="en-US" b="1" dirty="0">
                <a:solidFill>
                  <a:srgbClr val="F58466"/>
                </a:solidFill>
                <a:latin typeface="Goudy Old Style" pitchFamily="18" charset="0"/>
              </a:rPr>
              <a:t>OB Discussion Panel</a:t>
            </a:r>
            <a:endParaRPr lang="en-US" sz="4000" dirty="0"/>
          </a:p>
        </p:txBody>
      </p:sp>
      <p:sp>
        <p:nvSpPr>
          <p:cNvPr id="6" name="Content Placeholder 5"/>
          <p:cNvSpPr>
            <a:spLocks noGrp="1"/>
          </p:cNvSpPr>
          <p:nvPr>
            <p:ph idx="1"/>
          </p:nvPr>
        </p:nvSpPr>
        <p:spPr>
          <a:xfrm>
            <a:off x="605698" y="1447800"/>
            <a:ext cx="7886700" cy="4351338"/>
          </a:xfrm>
        </p:spPr>
        <p:txBody>
          <a:bodyPr>
            <a:noAutofit/>
          </a:bodyPr>
          <a:lstStyle/>
          <a:p>
            <a:pPr lvl="1">
              <a:buClr>
                <a:srgbClr val="F58466"/>
              </a:buClr>
              <a:buFont typeface="Arial" panose="020B0604020202020204" pitchFamily="34" charset="0"/>
              <a:buChar char="•"/>
            </a:pPr>
            <a:r>
              <a:rPr lang="en-US" sz="2800" b="1" dirty="0" smtClean="0"/>
              <a:t>Sarah </a:t>
            </a:r>
            <a:r>
              <a:rPr lang="en-US" sz="2800" b="1" dirty="0"/>
              <a:t>L Bradley, MD  – </a:t>
            </a:r>
            <a:r>
              <a:rPr lang="en-US" sz="2800" dirty="0"/>
              <a:t>OB Hospitalist, Swedish American Hospital, </a:t>
            </a:r>
            <a:r>
              <a:rPr lang="en-US" sz="2800" dirty="0" smtClean="0"/>
              <a:t>Rockford</a:t>
            </a:r>
          </a:p>
          <a:p>
            <a:pPr lvl="1">
              <a:buClr>
                <a:srgbClr val="F58466"/>
              </a:buClr>
            </a:pPr>
            <a:r>
              <a:rPr lang="en-US" sz="2800" b="1" dirty="0" err="1"/>
              <a:t>Kandi</a:t>
            </a:r>
            <a:r>
              <a:rPr lang="en-US" sz="2800" b="1" dirty="0"/>
              <a:t> Ogden-Moles</a:t>
            </a:r>
            <a:r>
              <a:rPr lang="en-US" sz="2800" dirty="0"/>
              <a:t>, DO, PGY-1 Family </a:t>
            </a:r>
            <a:r>
              <a:rPr lang="en-US" sz="2800" dirty="0" smtClean="0"/>
              <a:t>Medicine, Swedish American Hospital, Rockford</a:t>
            </a:r>
            <a:endParaRPr lang="en-US" sz="2800" dirty="0" smtClean="0"/>
          </a:p>
          <a:p>
            <a:pPr lvl="1">
              <a:buClr>
                <a:srgbClr val="F58466"/>
              </a:buClr>
            </a:pPr>
            <a:r>
              <a:rPr lang="en-US" sz="2800" b="1" dirty="0"/>
              <a:t>Emily Stinnett Miller, MD - </a:t>
            </a:r>
            <a:r>
              <a:rPr lang="en-US" sz="2800" dirty="0"/>
              <a:t>Maternal-Fetal Medicine, Northwestern University</a:t>
            </a:r>
            <a:endParaRPr lang="en-US" sz="2800" b="1" dirty="0"/>
          </a:p>
          <a:p>
            <a:pPr lvl="1">
              <a:buClr>
                <a:srgbClr val="F58466"/>
              </a:buClr>
            </a:pPr>
            <a:r>
              <a:rPr lang="en-US" sz="2800" b="1" dirty="0"/>
              <a:t>Ashish </a:t>
            </a:r>
            <a:r>
              <a:rPr lang="en-US" sz="2800" b="1" dirty="0" err="1"/>
              <a:t>Premkumar</a:t>
            </a:r>
            <a:r>
              <a:rPr lang="en-US" sz="2800" b="1" dirty="0"/>
              <a:t>, MD - </a:t>
            </a:r>
            <a:r>
              <a:rPr lang="en-US" sz="2800" dirty="0">
                <a:solidFill>
                  <a:prstClr val="black"/>
                </a:solidFill>
              </a:rPr>
              <a:t>Maternal Fetal Medicine, John H. Stroger, Jr. Hospital of Cook County, Chicago</a:t>
            </a:r>
            <a:endParaRPr lang="en-US" sz="2800" dirty="0"/>
          </a:p>
          <a:p>
            <a:pPr lvl="1">
              <a:buClr>
                <a:srgbClr val="F58466"/>
              </a:buClr>
            </a:pPr>
            <a:r>
              <a:rPr lang="en-US" sz="2800" b="1" dirty="0" smtClean="0"/>
              <a:t>Rob </a:t>
            </a:r>
            <a:r>
              <a:rPr lang="en-US" sz="2800" b="1" dirty="0"/>
              <a:t>Abrams, MD - </a:t>
            </a:r>
            <a:r>
              <a:rPr lang="en-US" sz="2800" dirty="0">
                <a:solidFill>
                  <a:srgbClr val="000000"/>
                </a:solidFill>
              </a:rPr>
              <a:t>SIU Center for Maternal - Fetal Medicine, HSHS St. John's Hospital</a:t>
            </a:r>
            <a:endParaRPr lang="en-US" sz="2800" b="1" dirty="0"/>
          </a:p>
          <a:p>
            <a:pPr lvl="1">
              <a:buClr>
                <a:srgbClr val="F58466"/>
              </a:buClr>
              <a:buFont typeface="Arial" panose="020B0604020202020204" pitchFamily="34" charset="0"/>
              <a:buChar char="•"/>
            </a:pPr>
            <a:endParaRPr lang="en-US" sz="2800" dirty="0" smtClean="0"/>
          </a:p>
          <a:p>
            <a:pPr lvl="1">
              <a:buClr>
                <a:srgbClr val="F58466"/>
              </a:buClr>
              <a:buFont typeface="Arial" panose="020B0604020202020204" pitchFamily="34" charset="0"/>
              <a:buChar char="•"/>
            </a:pP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44391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pPr algn="l"/>
            <a:r>
              <a:rPr lang="en-US" sz="4000" b="1" dirty="0">
                <a:solidFill>
                  <a:srgbClr val="F58466"/>
                </a:solidFill>
                <a:latin typeface="Goudy Old Style" pitchFamily="18" charset="0"/>
              </a:rPr>
              <a:t>Neonatal Discussion Panel</a:t>
            </a:r>
            <a:endParaRPr lang="en-US" sz="4000" dirty="0"/>
          </a:p>
        </p:txBody>
      </p:sp>
      <p:sp>
        <p:nvSpPr>
          <p:cNvPr id="6" name="Content Placeholder 5"/>
          <p:cNvSpPr>
            <a:spLocks noGrp="1"/>
          </p:cNvSpPr>
          <p:nvPr>
            <p:ph idx="1"/>
          </p:nvPr>
        </p:nvSpPr>
        <p:spPr/>
        <p:txBody>
          <a:bodyPr/>
          <a:lstStyle/>
          <a:p>
            <a:pPr>
              <a:buClr>
                <a:srgbClr val="F58466"/>
              </a:buClr>
            </a:pPr>
            <a:r>
              <a:rPr lang="en-US" sz="2600" b="1" dirty="0" smtClean="0"/>
              <a:t>Justin </a:t>
            </a:r>
            <a:r>
              <a:rPr lang="en-US" sz="2600" b="1" dirty="0" err="1"/>
              <a:t>Josephsen</a:t>
            </a:r>
            <a:r>
              <a:rPr lang="en-US" sz="2600" b="1" dirty="0"/>
              <a:t>, MD – </a:t>
            </a:r>
            <a:r>
              <a:rPr lang="en-US" sz="2600" dirty="0"/>
              <a:t>Medical Director, St. Mary’s Hospital NICU, Neonatologist Cardinal </a:t>
            </a:r>
            <a:r>
              <a:rPr lang="en-US" sz="2600" dirty="0" err="1"/>
              <a:t>Glennon</a:t>
            </a:r>
            <a:r>
              <a:rPr lang="en-US" sz="2600" dirty="0"/>
              <a:t> Children’s Hospital, St. </a:t>
            </a:r>
            <a:r>
              <a:rPr lang="en-US" sz="2600" dirty="0" smtClean="0"/>
              <a:t>Louis</a:t>
            </a:r>
          </a:p>
          <a:p>
            <a:pPr>
              <a:buClr>
                <a:srgbClr val="F58466"/>
              </a:buClr>
            </a:pPr>
            <a:endParaRPr lang="en-US" sz="2600" dirty="0"/>
          </a:p>
          <a:p>
            <a:pPr>
              <a:buClr>
                <a:srgbClr val="F58466"/>
              </a:buClr>
            </a:pPr>
            <a:r>
              <a:rPr lang="en-US" sz="2600" b="1" dirty="0" smtClean="0"/>
              <a:t>Leslie </a:t>
            </a:r>
            <a:r>
              <a:rPr lang="en-US" sz="2600" b="1" dirty="0" err="1" smtClean="0"/>
              <a:t>Caldarelli</a:t>
            </a:r>
            <a:r>
              <a:rPr lang="en-US" sz="2600" b="1" dirty="0" smtClean="0"/>
              <a:t> MD – </a:t>
            </a:r>
            <a:r>
              <a:rPr lang="en-US" sz="2600" dirty="0" smtClean="0"/>
              <a:t>Medical</a:t>
            </a:r>
            <a:r>
              <a:rPr lang="en-US" sz="2600" b="1" dirty="0" smtClean="0"/>
              <a:t> </a:t>
            </a:r>
            <a:r>
              <a:rPr lang="en-US" sz="2600" dirty="0" smtClean="0"/>
              <a:t>Director Prentice NICU, Northwestern University</a:t>
            </a:r>
            <a:endParaRPr lang="en-US" sz="2600" dirty="0"/>
          </a:p>
          <a:p>
            <a:pPr>
              <a:buClr>
                <a:srgbClr val="F58466"/>
              </a:buClr>
            </a:pPr>
            <a:endParaRPr lang="en-US" sz="26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287057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82" y="0"/>
            <a:ext cx="6132818" cy="1143000"/>
          </a:xfrm>
          <a:noFill/>
        </p:spPr>
        <p:txBody>
          <a:bodyPr/>
          <a:lstStyle/>
          <a:p>
            <a:pPr algn="l" eaLnBrk="1" hangingPunct="1"/>
            <a:r>
              <a:rPr lang="en-US" sz="4000" b="1" dirty="0">
                <a:solidFill>
                  <a:srgbClr val="F58466"/>
                </a:solidFill>
                <a:latin typeface="Goudy Old Style" pitchFamily="18" charset="0"/>
              </a:rPr>
              <a:t>Thank You</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52</a:t>
            </a:fld>
            <a:endParaRPr lang="en-US" altLang="en-US"/>
          </a:p>
        </p:txBody>
      </p:sp>
      <p:sp>
        <p:nvSpPr>
          <p:cNvPr id="3" name="Content Placeholder 2"/>
          <p:cNvSpPr>
            <a:spLocks noGrp="1"/>
          </p:cNvSpPr>
          <p:nvPr>
            <p:ph idx="1"/>
          </p:nvPr>
        </p:nvSpPr>
        <p:spPr>
          <a:xfrm>
            <a:off x="405693" y="914400"/>
            <a:ext cx="8414807" cy="4525963"/>
          </a:xfrm>
        </p:spPr>
        <p:txBody>
          <a:bodyPr/>
          <a:lstStyle/>
          <a:p>
            <a:r>
              <a:rPr lang="en-US" sz="3000" dirty="0"/>
              <a:t>We continue to give thanks to the nurses, doctors, health care workers, public health teams and others across our state at work confronting the COVID-19 pandemic. </a:t>
            </a:r>
          </a:p>
          <a:p>
            <a:r>
              <a:rPr lang="en-US" sz="3000" dirty="0"/>
              <a:t>Please send questions, comments and recommendations, cases / willingness to share for  future COVID-19 OB/Neo discussion webinars to </a:t>
            </a:r>
            <a:r>
              <a:rPr lang="en-US" sz="3000" dirty="0">
                <a:hlinkClick r:id="rId3"/>
              </a:rPr>
              <a:t>info@ilpqc.org</a:t>
            </a:r>
            <a:endParaRPr lang="en-US" sz="3000" dirty="0"/>
          </a:p>
          <a:p>
            <a:r>
              <a:rPr lang="en-US" sz="3000" dirty="0"/>
              <a:t>Recording of this webinar, Q/A and registration for the </a:t>
            </a:r>
            <a:r>
              <a:rPr lang="en-US" sz="3000" b="1" dirty="0"/>
              <a:t>next webinar on Friday, </a:t>
            </a:r>
            <a:r>
              <a:rPr lang="en-US" sz="3000" b="1" dirty="0"/>
              <a:t>3</a:t>
            </a:r>
            <a:r>
              <a:rPr lang="en-US" sz="3000" b="1" dirty="0" smtClean="0"/>
              <a:t>/5/21 </a:t>
            </a:r>
            <a:r>
              <a:rPr lang="en-US" sz="3000" dirty="0"/>
              <a:t>will be available at www.ilpqc.org</a:t>
            </a:r>
          </a:p>
          <a:p>
            <a:endParaRPr lang="en-US" dirty="0"/>
          </a:p>
          <a:p>
            <a:pPr marL="0" indent="0">
              <a:buNone/>
            </a:pPr>
            <a:endParaRPr lang="en-US" dirty="0"/>
          </a:p>
        </p:txBody>
      </p:sp>
    </p:spTree>
    <p:extLst>
      <p:ext uri="{BB962C8B-B14F-4D97-AF65-F5344CB8AC3E}">
        <p14:creationId xmlns:p14="http://schemas.microsoft.com/office/powerpoint/2010/main" val="1930805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3886200"/>
          </a:xfrm>
          <a:prstGeom prst="rect">
            <a:avLst/>
          </a:prstGeom>
        </p:spPr>
      </p:pic>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895600" y="3324620"/>
            <a:ext cx="40386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4990"/>
                </a:solidFill>
                <a:effectLst/>
                <a:uLnTx/>
                <a:uFillTx/>
                <a:latin typeface="Goudy Old Style" panose="02020502050305020303" pitchFamily="18" charset="0"/>
                <a:ea typeface="MS PGothic" pitchFamily="34" charset="-128"/>
                <a:cs typeface="+mn-cs"/>
              </a:rPr>
              <a:t>THANKS TO OUR</a:t>
            </a:r>
          </a:p>
        </p:txBody>
      </p:sp>
      <p:sp>
        <p:nvSpPr>
          <p:cNvPr id="5" name="Rectangle 4"/>
          <p:cNvSpPr/>
          <p:nvPr/>
        </p:nvSpPr>
        <p:spPr>
          <a:xfrm>
            <a:off x="3678451" y="3932099"/>
            <a:ext cx="1846980"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4990"/>
                </a:solidFill>
                <a:effectLst/>
                <a:uLnTx/>
                <a:uFillTx/>
                <a:latin typeface="Goudy Old Style" panose="02020502050305020303" pitchFamily="18" charset="0"/>
                <a:ea typeface="MS PGothic" pitchFamily="34" charset="-128"/>
                <a:cs typeface="+mn-cs"/>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810" y="4868670"/>
            <a:ext cx="1710591" cy="491459"/>
          </a:xfrm>
          <a:prstGeom prst="rect">
            <a:avLst/>
          </a:prstGeom>
        </p:spPr>
      </p:pic>
      <p:pic>
        <p:nvPicPr>
          <p:cNvPr id="21" name="Picture 2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48704" y="4635600"/>
            <a:ext cx="1695296" cy="828812"/>
          </a:xfrm>
          <a:prstGeom prst="rect">
            <a:avLst/>
          </a:prstGeom>
        </p:spPr>
      </p:pic>
      <p:pic>
        <p:nvPicPr>
          <p:cNvPr id="1026" name="Picture 2" descr="Image result for cdc"/>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1738411" y="4668461"/>
            <a:ext cx="1302206" cy="9896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3660849-8156-6B4A-A350-5E2C25816F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6401" y="4843270"/>
            <a:ext cx="1209745" cy="491459"/>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2E7A8B6F-7EBD-1E42-8C6D-D17E7895FB36}"/>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482729" y="4777401"/>
            <a:ext cx="1231900" cy="6477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EB07D00-1109-AB41-8F98-8E8C6004CC7F}"/>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780225" y="4748691"/>
            <a:ext cx="1668479" cy="676410"/>
          </a:xfrm>
          <a:prstGeom prst="rect">
            <a:avLst/>
          </a:prstGeom>
        </p:spPr>
      </p:pic>
      <p:sp>
        <p:nvSpPr>
          <p:cNvPr id="3" name="Rectangle 2">
            <a:extLst>
              <a:ext uri="{FF2B5EF4-FFF2-40B4-BE49-F238E27FC236}">
                <a16:creationId xmlns:a16="http://schemas.microsoft.com/office/drawing/2014/main" id="{B943F45A-3913-DE49-8B72-13A64566A987}"/>
              </a:ext>
            </a:extLst>
          </p:cNvPr>
          <p:cNvSpPr/>
          <p:nvPr/>
        </p:nvSpPr>
        <p:spPr>
          <a:xfrm>
            <a:off x="0" y="5736676"/>
            <a:ext cx="9144000" cy="1121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856694AD-6D76-8949-9614-60021FA353C6}"/>
              </a:ext>
            </a:extLst>
          </p:cNvPr>
          <p:cNvSpPr txBox="1"/>
          <p:nvPr/>
        </p:nvSpPr>
        <p:spPr>
          <a:xfrm>
            <a:off x="3331161" y="5615910"/>
            <a:ext cx="2590800"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4990"/>
                </a:solidFill>
                <a:effectLst/>
                <a:uLnTx/>
                <a:uFillTx/>
                <a:latin typeface="Goudy Old Style" panose="02020502050305020303" pitchFamily="18" charset="0"/>
                <a:ea typeface="MS PGothic" pitchFamily="34" charset="-128"/>
                <a:cs typeface="+mn-cs"/>
              </a:rPr>
              <a:t>In Kind Support </a:t>
            </a:r>
            <a:endParaRPr kumimoji="0" lang="en-US" sz="24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mn-cs"/>
            </a:endParaRPr>
          </a:p>
        </p:txBody>
      </p:sp>
      <p:pic>
        <p:nvPicPr>
          <p:cNvPr id="15" name="Picture 14" descr="Logo, company name&#10;&#10;Description automatically generated">
            <a:extLst>
              <a:ext uri="{FF2B5EF4-FFF2-40B4-BE49-F238E27FC236}">
                <a16:creationId xmlns:a16="http://schemas.microsoft.com/office/drawing/2014/main" id="{FB174B93-78C5-EB49-9A38-A791A16CB18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602908" y="6267009"/>
            <a:ext cx="2196729" cy="498011"/>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2F18E6A4-44D9-FB41-AB48-46475D9D83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914900" y="6127623"/>
            <a:ext cx="2500182" cy="637397"/>
          </a:xfrm>
          <a:prstGeom prst="rect">
            <a:avLst/>
          </a:prstGeom>
        </p:spPr>
      </p:pic>
      <p:pic>
        <p:nvPicPr>
          <p:cNvPr id="11" name="Picture 2" descr="Feinberg School of Medicin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57646" y="6335827"/>
            <a:ext cx="2514600" cy="359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Downloads : SLU"/>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98851" y="6135176"/>
            <a:ext cx="1436536" cy="61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3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 COVID case trend</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9" name="Content Placeholder 8" descr="A close up of a map&#10;&#10;Description automatically generated">
            <a:extLst>
              <a:ext uri="{FF2B5EF4-FFF2-40B4-BE49-F238E27FC236}">
                <a16:creationId xmlns:a16="http://schemas.microsoft.com/office/drawing/2014/main" id="{849B15FD-7ED1-4323-A132-664A40D6CEE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88263"/>
          <a:stretch/>
        </p:blipFill>
        <p:spPr>
          <a:xfrm>
            <a:off x="73184" y="1854439"/>
            <a:ext cx="7307954" cy="457200"/>
          </a:xfrm>
        </p:spPr>
      </p:pic>
      <p:pic>
        <p:nvPicPr>
          <p:cNvPr id="2" name="Picture 1"/>
          <p:cNvPicPr>
            <a:picLocks noChangeAspect="1"/>
          </p:cNvPicPr>
          <p:nvPr/>
        </p:nvPicPr>
        <p:blipFill rotWithShape="1">
          <a:blip r:embed="rId4"/>
          <a:srcRect l="6483" t="18884" r="3326"/>
          <a:stretch/>
        </p:blipFill>
        <p:spPr>
          <a:xfrm>
            <a:off x="265176" y="2438400"/>
            <a:ext cx="8730610" cy="3594084"/>
          </a:xfrm>
          <a:prstGeom prst="rect">
            <a:avLst/>
          </a:prstGeom>
        </p:spPr>
      </p:pic>
    </p:spTree>
    <p:extLst>
      <p:ext uri="{BB962C8B-B14F-4D97-AF65-F5344CB8AC3E}">
        <p14:creationId xmlns:p14="http://schemas.microsoft.com/office/powerpoint/2010/main" val="158656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 y="75951"/>
            <a:ext cx="8229600" cy="1143000"/>
          </a:xfrm>
          <a:noFill/>
        </p:spPr>
        <p:txBody>
          <a:bodyPr>
            <a:noAutofit/>
          </a:bodyPr>
          <a:lstStyle/>
          <a:p>
            <a:pPr algn="ctr"/>
            <a:r>
              <a:rPr lang="en-US" sz="2800" dirty="0"/>
              <a:t>Data Update </a:t>
            </a:r>
            <a:r>
              <a:rPr lang="en-US" sz="2800" b="1" dirty="0" smtClean="0">
                <a:solidFill>
                  <a:srgbClr val="C00000"/>
                </a:solidFill>
              </a:rPr>
              <a:t>February </a:t>
            </a:r>
            <a:r>
              <a:rPr lang="en-US" sz="2800" b="1" dirty="0">
                <a:solidFill>
                  <a:srgbClr val="C00000"/>
                </a:solidFill>
              </a:rPr>
              <a:t>4</a:t>
            </a:r>
            <a:r>
              <a:rPr lang="en-US" sz="2800" dirty="0" smtClean="0">
                <a:solidFill>
                  <a:srgbClr val="C00000"/>
                </a:solidFill>
              </a:rPr>
              <a:t>, </a:t>
            </a:r>
            <a:r>
              <a:rPr lang="en-US" sz="2800" b="1" dirty="0" smtClean="0">
                <a:solidFill>
                  <a:srgbClr val="C00000"/>
                </a:solidFill>
              </a:rPr>
              <a:t>2021</a:t>
            </a:r>
            <a:r>
              <a:rPr lang="en-US" sz="2800" dirty="0"/>
              <a:t/>
            </a:r>
            <a:br>
              <a:rPr lang="en-US" sz="2800" dirty="0"/>
            </a:br>
            <a:r>
              <a:rPr lang="en-US" sz="2800" dirty="0"/>
              <a:t>CDC/IDPH: COVID-19 Outbreak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1524199"/>
              </p:ext>
            </p:extLst>
          </p:nvPr>
        </p:nvGraphicFramePr>
        <p:xfrm>
          <a:off x="-20782" y="1375967"/>
          <a:ext cx="9144000" cy="5516669"/>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3906134990"/>
                    </a:ext>
                  </a:extLst>
                </a:gridCol>
                <a:gridCol w="4038600">
                  <a:extLst>
                    <a:ext uri="{9D8B030D-6E8A-4147-A177-3AD203B41FA5}">
                      <a16:colId xmlns:a16="http://schemas.microsoft.com/office/drawing/2014/main" val="2796142017"/>
                    </a:ext>
                  </a:extLst>
                </a:gridCol>
              </a:tblGrid>
              <a:tr h="861271">
                <a:tc>
                  <a:txBody>
                    <a:bodyPr/>
                    <a:lstStyle/>
                    <a:p>
                      <a:pPr algn="ctr"/>
                      <a:r>
                        <a:rPr lang="en-US" sz="1800" dirty="0"/>
                        <a:t>CDC </a:t>
                      </a:r>
                    </a:p>
                    <a:p>
                      <a:pPr algn="ctr"/>
                      <a:r>
                        <a:rPr lang="en-US" sz="1800" dirty="0">
                          <a:hlinkClick r:id="rId3"/>
                        </a:rPr>
                        <a:t>https://www.cdc.gov/coronavirus/2019-ncov/cases-updates/cases-in-us.html</a:t>
                      </a:r>
                      <a:endParaRPr lang="en-US" sz="1800" dirty="0"/>
                    </a:p>
                  </a:txBody>
                  <a:tcPr marL="68580" marR="68580" marT="34290" marB="34290"/>
                </a:tc>
                <a:tc>
                  <a:txBody>
                    <a:bodyPr/>
                    <a:lstStyle/>
                    <a:p>
                      <a:pPr algn="ctr"/>
                      <a:r>
                        <a:rPr lang="en-US" sz="1800" dirty="0"/>
                        <a:t>IDPH</a:t>
                      </a:r>
                    </a:p>
                    <a:p>
                      <a:pPr algn="ctr"/>
                      <a:r>
                        <a:rPr lang="en-US" sz="1800" dirty="0">
                          <a:hlinkClick r:id="rId4"/>
                        </a:rPr>
                        <a:t>https://www.dph.illinois.gov/covid19</a:t>
                      </a:r>
                      <a:r>
                        <a:rPr lang="en-US" sz="1800" dirty="0"/>
                        <a:t> </a:t>
                      </a:r>
                    </a:p>
                  </a:txBody>
                  <a:tcPr marL="68580" marR="68580" marT="34290" marB="34290"/>
                </a:tc>
                <a:extLst>
                  <a:ext uri="{0D108BD9-81ED-4DB2-BD59-A6C34878D82A}">
                    <a16:rowId xmlns:a16="http://schemas.microsoft.com/office/drawing/2014/main" val="1493270207"/>
                  </a:ext>
                </a:extLst>
              </a:tr>
              <a:tr h="4625129">
                <a:tc>
                  <a:txBody>
                    <a:bodyPr/>
                    <a:lstStyle/>
                    <a:p>
                      <a:pPr marL="285750" indent="-285750">
                        <a:buFont typeface="Arial" panose="020B0604020202020204" pitchFamily="34" charset="0"/>
                        <a:buChar char="•"/>
                      </a:pPr>
                      <a:r>
                        <a:rPr lang="en-US" sz="1800" dirty="0"/>
                        <a:t>Total </a:t>
                      </a:r>
                      <a:r>
                        <a:rPr lang="en-US" sz="1800" dirty="0" smtClean="0"/>
                        <a:t>cases:</a:t>
                      </a:r>
                      <a:r>
                        <a:rPr lang="en-US" sz="1800" b="1" baseline="0" dirty="0" smtClean="0"/>
                        <a:t> </a:t>
                      </a:r>
                      <a:r>
                        <a:rPr lang="en-US" sz="1800" b="1" dirty="0" smtClean="0"/>
                        <a:t>26,277,125</a:t>
                      </a:r>
                      <a:r>
                        <a:rPr lang="en-US" sz="1800" dirty="0" smtClean="0"/>
                        <a:t> </a:t>
                      </a:r>
                      <a:r>
                        <a:rPr lang="en-US" sz="1800" b="1" baseline="0" dirty="0" smtClean="0">
                          <a:solidFill>
                            <a:schemeClr val="tx1"/>
                          </a:solidFill>
                        </a:rPr>
                        <a:t>confirmed</a:t>
                      </a:r>
                      <a:endParaRPr lang="en-US" sz="1800" b="1" dirty="0">
                        <a:solidFill>
                          <a:schemeClr val="tx1"/>
                        </a:solidFill>
                      </a:endParaRPr>
                    </a:p>
                    <a:p>
                      <a:pPr marL="285750" indent="-285750">
                        <a:buFont typeface="Arial" panose="020B0604020202020204" pitchFamily="34" charset="0"/>
                        <a:buChar char="•"/>
                      </a:pPr>
                      <a:r>
                        <a:rPr lang="en-US" sz="1800" b="0" dirty="0">
                          <a:solidFill>
                            <a:schemeClr val="tx1"/>
                          </a:solidFill>
                        </a:rPr>
                        <a:t>Total deaths: </a:t>
                      </a:r>
                      <a:r>
                        <a:rPr lang="en-US" sz="1800" b="1" dirty="0" smtClean="0">
                          <a:solidFill>
                            <a:schemeClr val="tx1"/>
                          </a:solidFill>
                        </a:rPr>
                        <a:t>445,264 </a:t>
                      </a:r>
                      <a:r>
                        <a:rPr lang="en-US" sz="1800" b="1" dirty="0">
                          <a:solidFill>
                            <a:schemeClr val="tx1"/>
                          </a:solidFill>
                        </a:rPr>
                        <a:t>confirmed</a:t>
                      </a:r>
                    </a:p>
                  </a:txBody>
                  <a:tcPr marL="68580" marR="68580" marT="34290" marB="34290"/>
                </a:tc>
                <a:tc>
                  <a:txBody>
                    <a:bodyPr/>
                    <a:lstStyle/>
                    <a:p>
                      <a:pPr marL="285750" indent="-285750">
                        <a:buFont typeface="Arial" panose="020B0604020202020204" pitchFamily="34" charset="0"/>
                        <a:buChar char="•"/>
                      </a:pPr>
                      <a:r>
                        <a:rPr lang="en-US" sz="1900" b="1" dirty="0" smtClean="0"/>
                        <a:t>1,134,231</a:t>
                      </a:r>
                      <a:r>
                        <a:rPr lang="en-US" sz="1900" dirty="0" smtClean="0"/>
                        <a:t> </a:t>
                      </a:r>
                      <a:r>
                        <a:rPr lang="en-US" sz="1900" dirty="0"/>
                        <a:t>Confirmed Positive Cases</a:t>
                      </a:r>
                    </a:p>
                    <a:p>
                      <a:pPr marL="285750" indent="-285750">
                        <a:buFont typeface="Arial" panose="020B0604020202020204" pitchFamily="34" charset="0"/>
                        <a:buChar char="•"/>
                      </a:pPr>
                      <a:r>
                        <a:rPr lang="en-US" sz="1900" b="1" dirty="0" smtClean="0"/>
                        <a:t>19,375 </a:t>
                      </a:r>
                      <a:r>
                        <a:rPr lang="en-US" sz="1900" dirty="0" smtClean="0"/>
                        <a:t>Deaths </a:t>
                      </a:r>
                      <a:endParaRPr lang="en-US" sz="1900" dirty="0"/>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1400" dirty="0"/>
                    </a:p>
                  </a:txBody>
                  <a:tcPr marL="68580" marR="68580" marT="34290" marB="34290"/>
                </a:tc>
                <a:extLst>
                  <a:ext uri="{0D108BD9-81ED-4DB2-BD59-A6C34878D82A}">
                    <a16:rowId xmlns:a16="http://schemas.microsoft.com/office/drawing/2014/main" val="2270015956"/>
                  </a:ext>
                </a:extLst>
              </a:tr>
            </a:tbl>
          </a:graphicData>
        </a:graphic>
      </p:graphicFrame>
      <p:sp>
        <p:nvSpPr>
          <p:cNvPr id="3" name="Slide Number Placeholder 2"/>
          <p:cNvSpPr>
            <a:spLocks noGrp="1"/>
          </p:cNvSpPr>
          <p:nvPr>
            <p:ph type="sldNum" sz="quarter" idx="12"/>
          </p:nvPr>
        </p:nvSpPr>
        <p:spPr/>
        <p:txBody>
          <a:bodyPr/>
          <a:lstStyle/>
          <a:p>
            <a:fld id="{744C2F5F-8633-4B5B-A080-9CC210AD30A1}" type="slidenum">
              <a:rPr lang="en-US" smtClean="0"/>
              <a:t>7</a:t>
            </a:fld>
            <a:endParaRPr lang="en-US"/>
          </a:p>
        </p:txBody>
      </p:sp>
      <p:pic>
        <p:nvPicPr>
          <p:cNvPr id="2" name="Picture 1"/>
          <p:cNvPicPr>
            <a:picLocks noChangeAspect="1"/>
          </p:cNvPicPr>
          <p:nvPr/>
        </p:nvPicPr>
        <p:blipFill rotWithShape="1">
          <a:blip r:embed="rId5"/>
          <a:srcRect l="2923" t="2884"/>
          <a:stretch/>
        </p:blipFill>
        <p:spPr>
          <a:xfrm>
            <a:off x="-2494" y="2895600"/>
            <a:ext cx="5031694" cy="2977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stretch>
            <a:fillRect/>
          </a:stretch>
        </p:blipFill>
        <p:spPr>
          <a:xfrm>
            <a:off x="-20782" y="5846357"/>
            <a:ext cx="5049982" cy="1059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7"/>
          <a:srcRect l="17612" t="14398"/>
          <a:stretch/>
        </p:blipFill>
        <p:spPr>
          <a:xfrm>
            <a:off x="5276892" y="2895600"/>
            <a:ext cx="3714707" cy="4013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829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7059"/>
            <a:ext cx="6400800" cy="1143000"/>
          </a:xfrm>
        </p:spPr>
        <p:txBody>
          <a:bodyPr/>
          <a:lstStyle/>
          <a:p>
            <a:pPr algn="l" defTabSz="685800" eaLnBrk="1" hangingPunct="1">
              <a:lnSpc>
                <a:spcPct val="90000"/>
              </a:lnSpc>
            </a:pPr>
            <a:r>
              <a:rPr lang="en-US" sz="4000" b="1" dirty="0">
                <a:solidFill>
                  <a:srgbClr val="F58466"/>
                </a:solidFill>
                <a:latin typeface="Goudy Old Style" pitchFamily="18" charset="0"/>
                <a:ea typeface="+mj-ea"/>
                <a:cs typeface="+mj-cs"/>
              </a:rPr>
              <a:t>IDPH County Level COVID-19 Risk Metrics</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8</a:t>
            </a:fld>
            <a:endParaRPr lang="en-US" altLang="en-US"/>
          </a:p>
        </p:txBody>
      </p:sp>
      <p:sp>
        <p:nvSpPr>
          <p:cNvPr id="6" name="TextBox 5"/>
          <p:cNvSpPr txBox="1"/>
          <p:nvPr/>
        </p:nvSpPr>
        <p:spPr>
          <a:xfrm>
            <a:off x="6096000" y="2294930"/>
            <a:ext cx="2590800" cy="3816429"/>
          </a:xfrm>
          <a:prstGeom prst="rect">
            <a:avLst/>
          </a:prstGeom>
          <a:noFill/>
        </p:spPr>
        <p:txBody>
          <a:bodyPr wrap="square" rtlCol="0">
            <a:spAutoFit/>
          </a:bodyPr>
          <a:lstStyle/>
          <a:p>
            <a:r>
              <a:rPr lang="en-US" sz="2000" dirty="0">
                <a:solidFill>
                  <a:srgbClr val="004990"/>
                </a:solidFill>
              </a:rPr>
              <a:t>Blue indicates that the </a:t>
            </a:r>
            <a:r>
              <a:rPr lang="en-US" sz="2400" dirty="0">
                <a:solidFill>
                  <a:srgbClr val="004990"/>
                </a:solidFill>
              </a:rPr>
              <a:t>county</a:t>
            </a:r>
            <a:r>
              <a:rPr lang="en-US" sz="2000" dirty="0">
                <a:solidFill>
                  <a:srgbClr val="004990"/>
                </a:solidFill>
              </a:rPr>
              <a:t> is experiencing overall stable COVID-19 metrics.</a:t>
            </a:r>
            <a:r>
              <a:rPr lang="en-US" sz="2000" dirty="0"/>
              <a:t>  </a:t>
            </a:r>
            <a:endParaRPr lang="en-US" sz="2000" dirty="0" smtClean="0"/>
          </a:p>
          <a:p>
            <a:endParaRPr lang="en-US" sz="2000" dirty="0"/>
          </a:p>
          <a:p>
            <a:r>
              <a:rPr lang="en-US" sz="2000" dirty="0">
                <a:solidFill>
                  <a:srgbClr val="F7994B"/>
                </a:solidFill>
              </a:rPr>
              <a:t>Orange indicates there are warning signs of increased COVID-19 risk in the county.</a:t>
            </a:r>
            <a:r>
              <a:rPr lang="en-US" sz="2000" dirty="0"/>
              <a:t> </a:t>
            </a:r>
          </a:p>
          <a:p>
            <a:endParaRPr lang="en-US" sz="2000" dirty="0"/>
          </a:p>
        </p:txBody>
      </p:sp>
      <p:sp>
        <p:nvSpPr>
          <p:cNvPr id="7" name="TextBox 6"/>
          <p:cNvSpPr txBox="1"/>
          <p:nvPr/>
        </p:nvSpPr>
        <p:spPr>
          <a:xfrm>
            <a:off x="6096000" y="1371600"/>
            <a:ext cx="2819400" cy="707886"/>
          </a:xfrm>
          <a:prstGeom prst="rect">
            <a:avLst/>
          </a:prstGeom>
          <a:noFill/>
        </p:spPr>
        <p:txBody>
          <a:bodyPr wrap="square" rtlCol="0">
            <a:spAutoFit/>
          </a:bodyPr>
          <a:lstStyle/>
          <a:p>
            <a:r>
              <a:rPr lang="en-US" sz="2000" b="1" dirty="0"/>
              <a:t>Week 3: 1/17/2021 Through 1/23/2021</a:t>
            </a:r>
            <a:endParaRPr lang="en-US" dirty="0"/>
          </a:p>
        </p:txBody>
      </p:sp>
      <p:pic>
        <p:nvPicPr>
          <p:cNvPr id="8" name="Content Placeholder 7"/>
          <p:cNvPicPr>
            <a:picLocks noGrp="1" noChangeAspect="1"/>
          </p:cNvPicPr>
          <p:nvPr>
            <p:ph idx="1"/>
          </p:nvPr>
        </p:nvPicPr>
        <p:blipFill rotWithShape="1">
          <a:blip r:embed="rId3"/>
          <a:srcRect l="3774" t="3602" r="5660" b="1375"/>
          <a:stretch/>
        </p:blipFill>
        <p:spPr>
          <a:xfrm>
            <a:off x="1066800" y="1270059"/>
            <a:ext cx="4059837"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43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5" y="64462"/>
            <a:ext cx="8229600" cy="1143000"/>
          </a:xfrm>
          <a:noFill/>
        </p:spPr>
        <p:txBody>
          <a:bodyPr>
            <a:noAutofit/>
          </a:bodyPr>
          <a:lstStyle/>
          <a:p>
            <a:r>
              <a:rPr lang="en-US" sz="2800" dirty="0"/>
              <a:t>Data Update </a:t>
            </a:r>
            <a:r>
              <a:rPr lang="en-US" sz="2800" b="1" dirty="0" smtClean="0">
                <a:solidFill>
                  <a:srgbClr val="C00000"/>
                </a:solidFill>
              </a:rPr>
              <a:t>February </a:t>
            </a:r>
            <a:r>
              <a:rPr lang="en-US" sz="2800" b="1" dirty="0">
                <a:solidFill>
                  <a:srgbClr val="C00000"/>
                </a:solidFill>
              </a:rPr>
              <a:t>4</a:t>
            </a:r>
            <a:r>
              <a:rPr lang="en-US" sz="2800" b="1" dirty="0" smtClean="0">
                <a:solidFill>
                  <a:srgbClr val="C00000"/>
                </a:solidFill>
              </a:rPr>
              <a:t>, </a:t>
            </a:r>
            <a:r>
              <a:rPr lang="en-US" sz="2800" b="1" dirty="0">
                <a:solidFill>
                  <a:srgbClr val="C00000"/>
                </a:solidFill>
              </a:rPr>
              <a:t>2021</a:t>
            </a:r>
            <a:r>
              <a:rPr lang="en-US" sz="2800" dirty="0"/>
              <a:t/>
            </a:r>
            <a:br>
              <a:rPr lang="en-US" sz="2800" dirty="0"/>
            </a:br>
            <a:r>
              <a:rPr lang="en-US" sz="2800" dirty="0"/>
              <a:t>IDPH: COVID-19 Outbreak </a:t>
            </a:r>
          </a:p>
        </p:txBody>
      </p:sp>
      <p:sp>
        <p:nvSpPr>
          <p:cNvPr id="3" name="Slide Number Placeholder 2"/>
          <p:cNvSpPr>
            <a:spLocks noGrp="1"/>
          </p:cNvSpPr>
          <p:nvPr>
            <p:ph type="sldNum" sz="quarter" idx="12"/>
          </p:nvPr>
        </p:nvSpPr>
        <p:spPr/>
        <p:txBody>
          <a:bodyPr/>
          <a:lstStyle/>
          <a:p>
            <a:fld id="{744C2F5F-8633-4B5B-A080-9CC210AD30A1}" type="slidenum">
              <a:rPr lang="en-US" smtClean="0"/>
              <a:t>9</a:t>
            </a:fld>
            <a:endParaRPr lang="en-US"/>
          </a:p>
        </p:txBody>
      </p:sp>
      <p:sp>
        <p:nvSpPr>
          <p:cNvPr id="10" name="Rectangle 9"/>
          <p:cNvSpPr/>
          <p:nvPr/>
        </p:nvSpPr>
        <p:spPr>
          <a:xfrm>
            <a:off x="2324100" y="980682"/>
            <a:ext cx="3801105" cy="369332"/>
          </a:xfrm>
          <a:prstGeom prst="rect">
            <a:avLst/>
          </a:prstGeom>
        </p:spPr>
        <p:txBody>
          <a:bodyPr wrap="none">
            <a:spAutoFit/>
          </a:bodyPr>
          <a:lstStyle/>
          <a:p>
            <a:r>
              <a:rPr lang="en-US" dirty="0"/>
              <a:t>https://www.dph.illinois.gov/covid19</a:t>
            </a:r>
          </a:p>
        </p:txBody>
      </p:sp>
      <p:sp>
        <p:nvSpPr>
          <p:cNvPr id="7" name="Rectangle 6"/>
          <p:cNvSpPr/>
          <p:nvPr/>
        </p:nvSpPr>
        <p:spPr>
          <a:xfrm>
            <a:off x="780504" y="1573749"/>
            <a:ext cx="3087192" cy="369332"/>
          </a:xfrm>
          <a:prstGeom prst="rect">
            <a:avLst/>
          </a:prstGeom>
        </p:spPr>
        <p:txBody>
          <a:bodyPr wrap="none">
            <a:spAutoFit/>
          </a:bodyPr>
          <a:lstStyle/>
          <a:p>
            <a:r>
              <a:rPr lang="en-US" dirty="0"/>
              <a:t>IL Positive Cases Over Time</a:t>
            </a:r>
          </a:p>
        </p:txBody>
      </p:sp>
      <p:sp>
        <p:nvSpPr>
          <p:cNvPr id="8" name="Rectangle 7"/>
          <p:cNvSpPr/>
          <p:nvPr/>
        </p:nvSpPr>
        <p:spPr>
          <a:xfrm>
            <a:off x="5940081" y="1552182"/>
            <a:ext cx="2292102" cy="369332"/>
          </a:xfrm>
          <a:prstGeom prst="rect">
            <a:avLst/>
          </a:prstGeom>
        </p:spPr>
        <p:txBody>
          <a:bodyPr wrap="none">
            <a:spAutoFit/>
          </a:bodyPr>
          <a:lstStyle/>
          <a:p>
            <a:r>
              <a:rPr lang="en-US" dirty="0"/>
              <a:t>IL Deaths Over Time</a:t>
            </a:r>
          </a:p>
        </p:txBody>
      </p:sp>
      <p:sp>
        <p:nvSpPr>
          <p:cNvPr id="17" name="Rectangle 16"/>
          <p:cNvSpPr/>
          <p:nvPr/>
        </p:nvSpPr>
        <p:spPr>
          <a:xfrm>
            <a:off x="360983" y="1919612"/>
            <a:ext cx="4572000" cy="369332"/>
          </a:xfrm>
          <a:prstGeom prst="rect">
            <a:avLst/>
          </a:prstGeom>
        </p:spPr>
        <p:txBody>
          <a:bodyPr>
            <a:spAutoFit/>
          </a:bodyPr>
          <a:lstStyle/>
          <a:p>
            <a:r>
              <a:rPr lang="en-US" b="1" dirty="0"/>
              <a:t>Total: 1,134,231 </a:t>
            </a:r>
            <a:r>
              <a:rPr lang="en-US" dirty="0"/>
              <a:t>Confirmed Positive Cases</a:t>
            </a:r>
          </a:p>
        </p:txBody>
      </p:sp>
      <p:sp>
        <p:nvSpPr>
          <p:cNvPr id="18" name="Rectangle 17"/>
          <p:cNvSpPr/>
          <p:nvPr/>
        </p:nvSpPr>
        <p:spPr>
          <a:xfrm>
            <a:off x="5934557" y="1919612"/>
            <a:ext cx="2424574" cy="369332"/>
          </a:xfrm>
          <a:prstGeom prst="rect">
            <a:avLst/>
          </a:prstGeom>
        </p:spPr>
        <p:txBody>
          <a:bodyPr wrap="none">
            <a:spAutoFit/>
          </a:bodyPr>
          <a:lstStyle/>
          <a:p>
            <a:r>
              <a:rPr lang="en-US" b="1" dirty="0"/>
              <a:t>Total: 19,375 </a:t>
            </a:r>
            <a:r>
              <a:rPr lang="en-US" dirty="0" smtClean="0"/>
              <a:t>Deaths </a:t>
            </a:r>
            <a:endParaRPr lang="en-US" dirty="0"/>
          </a:p>
        </p:txBody>
      </p:sp>
      <p:pic>
        <p:nvPicPr>
          <p:cNvPr id="6" name="Picture 5"/>
          <p:cNvPicPr>
            <a:picLocks noChangeAspect="1"/>
          </p:cNvPicPr>
          <p:nvPr/>
        </p:nvPicPr>
        <p:blipFill>
          <a:blip r:embed="rId3"/>
          <a:stretch>
            <a:fillRect/>
          </a:stretch>
        </p:blipFill>
        <p:spPr>
          <a:xfrm>
            <a:off x="186937" y="2785926"/>
            <a:ext cx="4308864" cy="3933813"/>
          </a:xfrm>
          <a:prstGeom prst="rect">
            <a:avLst/>
          </a:prstGeom>
        </p:spPr>
      </p:pic>
      <p:pic>
        <p:nvPicPr>
          <p:cNvPr id="9" name="Picture 8"/>
          <p:cNvPicPr>
            <a:picLocks noChangeAspect="1"/>
          </p:cNvPicPr>
          <p:nvPr/>
        </p:nvPicPr>
        <p:blipFill>
          <a:blip r:embed="rId4"/>
          <a:stretch>
            <a:fillRect/>
          </a:stretch>
        </p:blipFill>
        <p:spPr>
          <a:xfrm>
            <a:off x="4495801" y="2633664"/>
            <a:ext cx="4648200" cy="4124323"/>
          </a:xfrm>
          <a:prstGeom prst="rect">
            <a:avLst/>
          </a:prstGeom>
        </p:spPr>
      </p:pic>
    </p:spTree>
    <p:extLst>
      <p:ext uri="{BB962C8B-B14F-4D97-AF65-F5344CB8AC3E}">
        <p14:creationId xmlns:p14="http://schemas.microsoft.com/office/powerpoint/2010/main" val="422237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SM Health Theme">
  <a:themeElements>
    <a:clrScheme name="SSM Health">
      <a:dk1>
        <a:srgbClr val="282B25"/>
      </a:dk1>
      <a:lt1>
        <a:srgbClr val="FFFFFF"/>
      </a:lt1>
      <a:dk2>
        <a:srgbClr val="000000"/>
      </a:dk2>
      <a:lt2>
        <a:srgbClr val="D8D8D8"/>
      </a:lt2>
      <a:accent1>
        <a:srgbClr val="001F5F"/>
      </a:accent1>
      <a:accent2>
        <a:srgbClr val="ED5615"/>
      </a:accent2>
      <a:accent3>
        <a:srgbClr val="00839B"/>
      </a:accent3>
      <a:accent4>
        <a:srgbClr val="71798F"/>
      </a:accent4>
      <a:accent5>
        <a:srgbClr val="FDB714"/>
      </a:accent5>
      <a:accent6>
        <a:srgbClr val="2D3043"/>
      </a:accent6>
      <a:hlink>
        <a:srgbClr val="00839B"/>
      </a:hlink>
      <a:folHlink>
        <a:srgbClr val="9495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Custom Design">
  <a:themeElements>
    <a:clrScheme name="Custom 2">
      <a:dk1>
        <a:srgbClr val="4454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Custom Design">
  <a:themeElements>
    <a:clrScheme name="Custom 5">
      <a:dk1>
        <a:srgbClr val="4454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HC Building full colo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ria">
      <a:majorFont>
        <a:latin typeface="Verdana"/>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HC Building Full color" id="{B3D79659-4C9F-452F-BE12-FE9E5C8EF526}" vid="{3C005542-D422-4279-AD11-51AD152D49BC}"/>
    </a:ext>
  </a:extLst>
</a:theme>
</file>

<file path=ppt/theme/theme15.xml><?xml version="1.0" encoding="utf-8"?>
<a:theme xmlns:a="http://schemas.openxmlformats.org/drawingml/2006/main" name="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16.xml><?xml version="1.0" encoding="utf-8"?>
<a:theme xmlns:a="http://schemas.openxmlformats.org/drawingml/2006/main" name="1_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17.xml><?xml version="1.0" encoding="utf-8"?>
<a:theme xmlns:a="http://schemas.openxmlformats.org/drawingml/2006/main" name="1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18.xml><?xml version="1.0" encoding="utf-8"?>
<a:theme xmlns:a="http://schemas.openxmlformats.org/drawingml/2006/main" name="2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19.xml><?xml version="1.0" encoding="utf-8"?>
<a:theme xmlns:a="http://schemas.openxmlformats.org/drawingml/2006/main" name="Blank Presentation">
  <a:themeElements>
    <a:clrScheme name="Blank Presentation 13">
      <a:dk1>
        <a:srgbClr val="000000"/>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Vision">
  <a:themeElements>
    <a:clrScheme name="NorthShore_march 2019">
      <a:dk1>
        <a:srgbClr val="434443"/>
      </a:dk1>
      <a:lt1>
        <a:srgbClr val="FFFFFF"/>
      </a:lt1>
      <a:dk2>
        <a:srgbClr val="005CB9"/>
      </a:dk2>
      <a:lt2>
        <a:srgbClr val="BBBBBB"/>
      </a:lt2>
      <a:accent1>
        <a:srgbClr val="00A8E1"/>
      </a:accent1>
      <a:accent2>
        <a:srgbClr val="CEDD00"/>
      </a:accent2>
      <a:accent3>
        <a:srgbClr val="5D5D5D"/>
      </a:accent3>
      <a:accent4>
        <a:srgbClr val="005CBA"/>
      </a:accent4>
      <a:accent5>
        <a:srgbClr val="02713A"/>
      </a:accent5>
      <a:accent6>
        <a:srgbClr val="21CED7"/>
      </a:accent6>
      <a:hlink>
        <a:srgbClr val="005CB9"/>
      </a:hlink>
      <a:folHlink>
        <a:srgbClr val="005CB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9.xml><?xml version="1.0" encoding="utf-8"?>
<a:theme xmlns:a="http://schemas.openxmlformats.org/drawingml/2006/main" name="12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p:properties xmlns:p="http://schemas.microsoft.com/office/2006/metadata/properties" xmlns:xsi="http://www.w3.org/2001/XMLSchema-instance" xmlns:pc="http://schemas.microsoft.com/office/infopath/2007/PartnerControls">
  <documentManagement>
    <Customer_x0020_Name xmlns="77c31a17-6afb-46f8-bbc0-94bb9c504c40" xsi:nil="true"/>
    <IconOverlay xmlns="http://schemas.microsoft.com/sharepoint/v4" xsi:nil="true"/>
  </documentManagement>
</p: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E52ADD7-FD60-4314-95DC-8E075D180A55}">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292C52B-4780-40E0-BA3D-D7011A94DE9A}">
  <ds:schemaRefs>
    <ds:schemaRef ds:uri="http://schemas.microsoft.com/office/2006/metadata/properties"/>
    <ds:schemaRef ds:uri="http://schemas.microsoft.com/office/infopath/2007/PartnerControls"/>
    <ds:schemaRef ds:uri="77c31a17-6afb-46f8-bbc0-94bb9c504c40"/>
    <ds:schemaRef ds:uri="http://schemas.microsoft.com/sharepoint/v4"/>
  </ds:schemaRefs>
</ds:datastoreItem>
</file>

<file path=customXml/itemProps3.xml><?xml version="1.0" encoding="utf-8"?>
<ds:datastoreItem xmlns:ds="http://schemas.openxmlformats.org/officeDocument/2006/customXml" ds:itemID="{B7C62C7B-0FA7-4687-9118-8AF8A14FA911}">
  <ds:schemaRefs>
    <ds:schemaRef ds:uri="http://schemas.microsoft.com/office/2006/metadata/properties"/>
    <ds:schemaRef ds:uri="http://schemas.microsoft.com/office/infopath/2007/PartnerControls"/>
    <ds:schemaRef ds:uri="http://schemas.microsoft.com/sharepoint/v3"/>
  </ds:schemaRefs>
</ds:datastoreItem>
</file>

<file path=customXml/itemProps4.xml><?xml version="1.0" encoding="utf-8"?>
<ds:datastoreItem xmlns:ds="http://schemas.openxmlformats.org/officeDocument/2006/customXml" ds:itemID="{63F49201-9937-4E6B-92EF-F0EC7CEF075E}">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118711</TotalTime>
  <Words>2509</Words>
  <Application>Microsoft Office PowerPoint</Application>
  <PresentationFormat>On-screen Show (4:3)</PresentationFormat>
  <Paragraphs>477</Paragraphs>
  <Slides>53</Slides>
  <Notes>23</Notes>
  <HiddenSlides>0</HiddenSlides>
  <MMClips>0</MMClips>
  <ScaleCrop>false</ScaleCrop>
  <HeadingPairs>
    <vt:vector size="6" baseType="variant">
      <vt:variant>
        <vt:lpstr>Fonts Used</vt:lpstr>
      </vt:variant>
      <vt:variant>
        <vt:i4>15</vt:i4>
      </vt:variant>
      <vt:variant>
        <vt:lpstr>Theme</vt:lpstr>
      </vt:variant>
      <vt:variant>
        <vt:i4>23</vt:i4>
      </vt:variant>
      <vt:variant>
        <vt:lpstr>Slide Titles</vt:lpstr>
      </vt:variant>
      <vt:variant>
        <vt:i4>53</vt:i4>
      </vt:variant>
    </vt:vector>
  </HeadingPairs>
  <TitlesOfParts>
    <vt:vector size="91" baseType="lpstr">
      <vt:lpstr>MS PGothic</vt:lpstr>
      <vt:lpstr>MS PGothic</vt:lpstr>
      <vt:lpstr>Arial</vt:lpstr>
      <vt:lpstr>Arial Black</vt:lpstr>
      <vt:lpstr>Arial Narrow</vt:lpstr>
      <vt:lpstr>Calibri</vt:lpstr>
      <vt:lpstr>Calibri Light</vt:lpstr>
      <vt:lpstr>Goudy Old Style</vt:lpstr>
      <vt:lpstr>Helvetica Neue Medium</vt:lpstr>
      <vt:lpstr>PT Sans</vt:lpstr>
      <vt:lpstr>Segoe UI Semibold</vt:lpstr>
      <vt:lpstr>Verdana</vt:lpstr>
      <vt:lpstr>Wingdings</vt:lpstr>
      <vt:lpstr>Wingdings 2</vt:lpstr>
      <vt:lpstr>ヒラギノ角ゴ Pro W3</vt:lpstr>
      <vt:lpstr>Office Theme</vt:lpstr>
      <vt:lpstr>Power point</vt:lpstr>
      <vt:lpstr>Main Page/Transition Page</vt:lpstr>
      <vt:lpstr>Content Pages</vt:lpstr>
      <vt:lpstr>4_AHC PPT Template</vt:lpstr>
      <vt:lpstr>1_Main Page/Transition Page</vt:lpstr>
      <vt:lpstr>1_Content Pages</vt:lpstr>
      <vt:lpstr>Vision</vt:lpstr>
      <vt:lpstr>12_Vision</vt:lpstr>
      <vt:lpstr>SSM Health Theme</vt:lpstr>
      <vt:lpstr>5_Custom Design</vt:lpstr>
      <vt:lpstr>2_Custom Design</vt:lpstr>
      <vt:lpstr>3_Custom Design</vt:lpstr>
      <vt:lpstr>RHC Building full color</vt:lpstr>
      <vt:lpstr>AAH Theme</vt:lpstr>
      <vt:lpstr>1_AAH Theme</vt:lpstr>
      <vt:lpstr>1_Vision</vt:lpstr>
      <vt:lpstr>2_Vision</vt:lpstr>
      <vt:lpstr>Blank Presentation</vt:lpstr>
      <vt:lpstr>2_Office Theme</vt:lpstr>
      <vt:lpstr>5_Office Theme</vt:lpstr>
      <vt:lpstr>1_Office Theme</vt:lpstr>
      <vt:lpstr>3_Office Theme</vt:lpstr>
      <vt:lpstr>COVID-19 Strategies for OB &amp; Neonatal Units</vt:lpstr>
      <vt:lpstr>Welcome</vt:lpstr>
      <vt:lpstr>Housekeeping:  We Are Recording Now</vt:lpstr>
      <vt:lpstr>ILPQC Covid 19 webinars</vt:lpstr>
      <vt:lpstr>Overview</vt:lpstr>
      <vt:lpstr>US COVID case trend</vt:lpstr>
      <vt:lpstr>Data Update February 4, 2021 CDC/IDPH: COVID-19 Outbreak </vt:lpstr>
      <vt:lpstr>IDPH County Level COVID-19 Risk Metrics</vt:lpstr>
      <vt:lpstr>Data Update February 4, 2021 IDPH: COVID-19 Outbreak </vt:lpstr>
      <vt:lpstr>Illinois Daily Incidence</vt:lpstr>
      <vt:lpstr>Illinois Covid Deaths</vt:lpstr>
      <vt:lpstr>Data Update February 4, 2021 IDPH: COVID-19 Outbreak  Race Demographics</vt:lpstr>
      <vt:lpstr>ILPQC COVID-19 Webpage www.ilpqc.org </vt:lpstr>
      <vt:lpstr>Updated OB (ACOG/SMFM) Resources</vt:lpstr>
      <vt:lpstr>SMFM has updated Management Considerations for Pregnant Pts and Covid</vt:lpstr>
      <vt:lpstr>ACOG patient education</vt:lpstr>
      <vt:lpstr>Updated Neonatal /AAP Resources</vt:lpstr>
      <vt:lpstr>Updated OB/Neo Covid Publications</vt:lpstr>
      <vt:lpstr>Birth Equity Links</vt:lpstr>
      <vt:lpstr>IDPH / HFS / CDC</vt:lpstr>
      <vt:lpstr>CDC: Pregnancy Factsheet</vt:lpstr>
      <vt:lpstr>CDC: Patient Education</vt:lpstr>
      <vt:lpstr>CDC: Breastfeeding Factsheet</vt:lpstr>
      <vt:lpstr>CDC: Infant Care Factsheet</vt:lpstr>
      <vt:lpstr>CDC MMWRs</vt:lpstr>
      <vt:lpstr>ACIP recommendations for prioritization of COVID-19 vaccine:</vt:lpstr>
      <vt:lpstr>ACOG Practice Advisory: Vaccinating Pregnant and Lactating Patients against Covid-19 (02/04/21)</vt:lpstr>
      <vt:lpstr>ACOG Practice Advisory: Vaccinating Pregnant and Lactating Patients against Covid-19 (02/04/21)</vt:lpstr>
      <vt:lpstr>What do we know about Vaccination for Pregnant Women in IL?</vt:lpstr>
      <vt:lpstr>What if sites are denying pregnant women access to the Vaccine?</vt:lpstr>
      <vt:lpstr>V-SAFE vaccine monitoring  – what data is being gathered pregnant patients?</vt:lpstr>
      <vt:lpstr>COVID Vaccine  Patient Education Examples</vt:lpstr>
      <vt:lpstr>Emerging Information</vt:lpstr>
      <vt:lpstr>COVID Mental Health Support Resources for Physicians &amp; Healthcare Workers</vt:lpstr>
      <vt:lpstr>IDPH Updates  Amanda Bennett, PhD, MPH  CDC Field Assignee in Maternal and Child Health Epidemiology, Illinois Department of Public Health </vt:lpstr>
      <vt:lpstr>IDPH Updates</vt:lpstr>
      <vt:lpstr>OB Discussion Panel</vt:lpstr>
      <vt:lpstr>Adolescent pregnancy complicated by COVID-19 </vt:lpstr>
      <vt:lpstr>Case Presentation</vt:lpstr>
      <vt:lpstr>Case presentation, continued</vt:lpstr>
      <vt:lpstr>Case presentation, continued </vt:lpstr>
      <vt:lpstr>Case presentation, continued</vt:lpstr>
      <vt:lpstr>Case presentation, continued</vt:lpstr>
      <vt:lpstr>Lessons learned</vt:lpstr>
      <vt:lpstr>PowerPoint Presentation</vt:lpstr>
      <vt:lpstr>Northwestern’s Prentice Women’s Hospital</vt:lpstr>
      <vt:lpstr>Case</vt:lpstr>
      <vt:lpstr>Inpatient Challenges</vt:lpstr>
      <vt:lpstr>Lessons Learned</vt:lpstr>
      <vt:lpstr>OB Discussion Panel</vt:lpstr>
      <vt:lpstr>Neonatal Discussion Panel</vt:lpstr>
      <vt:lpstr>Thank You</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ABorders Local Account</cp:lastModifiedBy>
  <cp:revision>2545</cp:revision>
  <cp:lastPrinted>2018-07-12T17:33:39Z</cp:lastPrinted>
  <dcterms:created xsi:type="dcterms:W3CDTF">2013-06-07T18:46:59Z</dcterms:created>
  <dcterms:modified xsi:type="dcterms:W3CDTF">2021-02-05T17:00:18Z</dcterms:modified>
</cp:coreProperties>
</file>