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ags/tag2.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ags/tag3.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tags/tag4.xml" ContentType="application/vnd.openxmlformats-officedocument.presentationml.tags+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ags/tag5.xml" ContentType="application/vnd.openxmlformats-officedocument.presentationml.tags+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ags/tag6.xml" ContentType="application/vnd.openxmlformats-officedocument.presentationml.tags+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media/image26.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80.jpg" ContentType="image/jpe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9" r:id="rId2"/>
    <p:sldMasterId id="2147483692" r:id="rId3"/>
    <p:sldMasterId id="2147483705" r:id="rId4"/>
    <p:sldMasterId id="2147483718" r:id="rId5"/>
    <p:sldMasterId id="2147483731" r:id="rId6"/>
    <p:sldMasterId id="2147483757" r:id="rId7"/>
    <p:sldMasterId id="2147483770" r:id="rId8"/>
    <p:sldMasterId id="2147483783" r:id="rId9"/>
    <p:sldMasterId id="2147483803" r:id="rId10"/>
  </p:sldMasterIdLst>
  <p:notesMasterIdLst>
    <p:notesMasterId r:id="rId92"/>
  </p:notesMasterIdLst>
  <p:sldIdLst>
    <p:sldId id="256" r:id="rId11"/>
    <p:sldId id="257" r:id="rId12"/>
    <p:sldId id="258" r:id="rId13"/>
    <p:sldId id="259" r:id="rId14"/>
    <p:sldId id="260" r:id="rId15"/>
    <p:sldId id="261" r:id="rId16"/>
    <p:sldId id="330" r:id="rId17"/>
    <p:sldId id="373" r:id="rId18"/>
    <p:sldId id="263" r:id="rId19"/>
    <p:sldId id="264" r:id="rId20"/>
    <p:sldId id="265" r:id="rId21"/>
    <p:sldId id="266" r:id="rId22"/>
    <p:sldId id="267" r:id="rId23"/>
    <p:sldId id="268" r:id="rId24"/>
    <p:sldId id="269" r:id="rId25"/>
    <p:sldId id="374" r:id="rId26"/>
    <p:sldId id="349" r:id="rId27"/>
    <p:sldId id="350" r:id="rId28"/>
    <p:sldId id="425" r:id="rId29"/>
    <p:sldId id="426" r:id="rId30"/>
    <p:sldId id="392" r:id="rId31"/>
    <p:sldId id="400" r:id="rId32"/>
    <p:sldId id="378" r:id="rId33"/>
    <p:sldId id="379" r:id="rId34"/>
    <p:sldId id="380" r:id="rId35"/>
    <p:sldId id="332" r:id="rId36"/>
    <p:sldId id="334" r:id="rId37"/>
    <p:sldId id="319" r:id="rId38"/>
    <p:sldId id="320" r:id="rId39"/>
    <p:sldId id="321" r:id="rId40"/>
    <p:sldId id="341" r:id="rId41"/>
    <p:sldId id="362" r:id="rId42"/>
    <p:sldId id="382" r:id="rId43"/>
    <p:sldId id="383" r:id="rId44"/>
    <p:sldId id="384" r:id="rId45"/>
    <p:sldId id="391" r:id="rId46"/>
    <p:sldId id="386" r:id="rId47"/>
    <p:sldId id="387" r:id="rId48"/>
    <p:sldId id="388" r:id="rId49"/>
    <p:sldId id="389" r:id="rId50"/>
    <p:sldId id="278" r:id="rId51"/>
    <p:sldId id="279" r:id="rId52"/>
    <p:sldId id="399" r:id="rId53"/>
    <p:sldId id="410" r:id="rId54"/>
    <p:sldId id="428" r:id="rId55"/>
    <p:sldId id="429" r:id="rId56"/>
    <p:sldId id="430" r:id="rId57"/>
    <p:sldId id="338" r:id="rId58"/>
    <p:sldId id="322" r:id="rId59"/>
    <p:sldId id="393" r:id="rId60"/>
    <p:sldId id="370" r:id="rId61"/>
    <p:sldId id="431" r:id="rId62"/>
    <p:sldId id="432" r:id="rId63"/>
    <p:sldId id="292" r:id="rId64"/>
    <p:sldId id="408" r:id="rId65"/>
    <p:sldId id="409" r:id="rId66"/>
    <p:sldId id="407" r:id="rId67"/>
    <p:sldId id="396" r:id="rId68"/>
    <p:sldId id="398" r:id="rId69"/>
    <p:sldId id="357" r:id="rId70"/>
    <p:sldId id="346" r:id="rId71"/>
    <p:sldId id="404" r:id="rId72"/>
    <p:sldId id="405" r:id="rId73"/>
    <p:sldId id="406" r:id="rId74"/>
    <p:sldId id="299" r:id="rId75"/>
    <p:sldId id="411" r:id="rId76"/>
    <p:sldId id="412" r:id="rId77"/>
    <p:sldId id="413" r:id="rId78"/>
    <p:sldId id="414" r:id="rId79"/>
    <p:sldId id="415" r:id="rId80"/>
    <p:sldId id="416" r:id="rId81"/>
    <p:sldId id="417" r:id="rId82"/>
    <p:sldId id="418" r:id="rId83"/>
    <p:sldId id="419" r:id="rId84"/>
    <p:sldId id="420" r:id="rId85"/>
    <p:sldId id="421" r:id="rId86"/>
    <p:sldId id="422" r:id="rId87"/>
    <p:sldId id="423" r:id="rId88"/>
    <p:sldId id="424" r:id="rId89"/>
    <p:sldId id="427" r:id="rId90"/>
    <p:sldId id="309" r:id="rId91"/>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24" autoAdjust="0"/>
    <p:restoredTop sz="84029" autoAdjust="0"/>
  </p:normalViewPr>
  <p:slideViewPr>
    <p:cSldViewPr>
      <p:cViewPr varScale="1">
        <p:scale>
          <a:sx n="58" d="100"/>
          <a:sy n="58" d="100"/>
        </p:scale>
        <p:origin x="652" y="40"/>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84" Type="http://schemas.openxmlformats.org/officeDocument/2006/relationships/slide" Target="slides/slide74.xml"/><Relationship Id="rId89" Type="http://schemas.openxmlformats.org/officeDocument/2006/relationships/slide" Target="slides/slide79.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slide" Target="slides/slide77.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slide" Target="slides/slide72.xml"/><Relationship Id="rId90" Type="http://schemas.openxmlformats.org/officeDocument/2006/relationships/slide" Target="slides/slide80.xml"/><Relationship Id="rId95" Type="http://schemas.openxmlformats.org/officeDocument/2006/relationships/theme" Target="theme/theme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9B18531F-8FA5-4094-B373-8435A036A80D}" type="datetimeFigureOut">
              <a:rPr lang="en-US" smtClean="0"/>
              <a:t>12/3/2021</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9D93A2DF-5EF6-45A8-9110-52FEC159A15F}" type="slidenum">
              <a:rPr lang="en-US" smtClean="0"/>
              <a:t>‹#›</a:t>
            </a:fld>
            <a:endParaRPr lang="en-US"/>
          </a:p>
        </p:txBody>
      </p:sp>
    </p:spTree>
    <p:extLst>
      <p:ext uri="{BB962C8B-B14F-4D97-AF65-F5344CB8AC3E}">
        <p14:creationId xmlns:p14="http://schemas.microsoft.com/office/powerpoint/2010/main" val="2784686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s3.amazonaws.com/cdn.smfm.org/media/3040/COVID_vaccine__Patients_JULY_29_2021_final.pdf" TargetMode="External"/><Relationship Id="rId3" Type="http://schemas.openxmlformats.org/officeDocument/2006/relationships/hyperlink" Target="https://www.acog.org/news/news-releases/2021/08/statement-of-strong-medical-consensus-for-vaccination-of-pregnant-individuals-against-covid-19" TargetMode="External"/><Relationship Id="rId7" Type="http://schemas.openxmlformats.org/officeDocument/2006/relationships/hyperlink" Target="https://s3.amazonaws.com/cdn.smfm.org/media/3039/Provider_Considerations_for_Engaging_in_COVID_Vaccination_Considerations_7-30-21_(final)_.pdf"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www.acog.org/covid-19/covid-19-vaccines-and-pregnancy-conversation-guide-for-clinicians" TargetMode="External"/><Relationship Id="rId5" Type="http://schemas.openxmlformats.org/officeDocument/2006/relationships/hyperlink" Target="https://www.acog.org/covid-19/vaccination-site-recommendations-pregnant-individuals" TargetMode="External"/><Relationship Id="rId10" Type="http://schemas.openxmlformats.org/officeDocument/2006/relationships/hyperlink" Target="https://www.acog.org/search#sort=relevancy&amp;f:topic=[Coronavirus]" TargetMode="External"/><Relationship Id="rId4" Type="http://schemas.openxmlformats.org/officeDocument/2006/relationships/hyperlink" Target="https://www.acog.org/clinical/clinical-guidance/practice-advisory/articles/2020/12/covid-19-vaccination-considerations-for-obstetric-gynecologic-care" TargetMode="External"/><Relationship Id="rId9" Type="http://schemas.openxmlformats.org/officeDocument/2006/relationships/hyperlink" Target="https://www.acog.org/search#sort=relevancy&amp;f:topic=[COVID-19]"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3A2DF-5EF6-45A8-9110-52FEC159A15F}" type="slidenum">
              <a:rPr lang="en-US" smtClean="0"/>
              <a:t>5</a:t>
            </a:fld>
            <a:endParaRPr lang="en-US"/>
          </a:p>
        </p:txBody>
      </p:sp>
    </p:spTree>
    <p:extLst>
      <p:ext uri="{BB962C8B-B14F-4D97-AF65-F5344CB8AC3E}">
        <p14:creationId xmlns:p14="http://schemas.microsoft.com/office/powerpoint/2010/main" val="237671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https://urldefense.com/v3/__https://downloads.aap.org/AAP/PDF/AAP*20and*20CHA*20-*20Children*20and*20COVID-19*20State*20Data*20Report*2010.28*20FINAL.pdf__;JSUlJSUlJSUlJSU!!Dq0X2DkFhyF93HkjWTBQKhk!D-5cLBvIfiAilowD-9iaFSXEv05rxtamH43ejHiNr9camtO54UkH9Gg-63tHO9_EOFBqpED4TA$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3A2DF-5EF6-45A8-9110-52FEC159A1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104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effectLst/>
                <a:latin typeface="Calibri" panose="020F0502020204030204" pitchFamily="34" charset="0"/>
                <a:ea typeface="Calibri" panose="020F0502020204030204" pitchFamily="34" charset="0"/>
              </a:rPr>
              <a:t>In an effort to make it as easy as possible to get Monoclonal antibody treatment to our pregnant patients who are COVID + (with mild to moderate symptoms), we have instituted a process to give them the monoclonal antibody therapy in our </a:t>
            </a:r>
            <a:r>
              <a:rPr lang="en-US" sz="1400" b="1" dirty="0">
                <a:effectLst/>
                <a:latin typeface="Calibri" panose="020F0502020204030204" pitchFamily="34" charset="0"/>
                <a:ea typeface="Calibri" panose="020F0502020204030204" pitchFamily="34" charset="0"/>
              </a:rPr>
              <a:t>OB triage unit</a:t>
            </a:r>
            <a:endParaRPr lang="en-US" sz="14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515655-C74F-9745-9FE2-56B3FBDB21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9293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was it done here instead of the infusion center.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515655-C74F-9745-9FE2-56B3FBDB21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1595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515655-C74F-9745-9FE2-56B3FBDB21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7040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515655-C74F-9745-9FE2-56B3FBDB21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0749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Barriers – provider putting in orders.  Pharmacy – takes 30 minutes to thaw, has to be walked up.  Bed placement – covid, using our procedure room. Pharmacy supply.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515655-C74F-9745-9FE2-56B3FBDB21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5259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https://urldefense.com/v3/__https://covid.cdc.gov/covid-data-tracker/*vaccinations-pregnant-women__;Iw!!Dq0X2DkFhyF93HkjWTBQKhk!BRT8JkbGHSHMqUvlHo57UsXRx3oQL6Au0KIaOe8oN7qp9yWGe1oyTAFdCw-PzSyj1gqEUOSiCw$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3E985-C584-4D2E-A1E3-FFBA6BE0F6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0220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https://urldefense.com/v3/__https://covid.cdc.gov/covid-data-tracker/*vaccinations-pregnant-women__;Iw!!Dq0X2DkFhyF93HkjWTBQKhk!AZLmkCzjPqbpDlw3HSvzpeV2yHLjASTwFArm1NOsQ1zqBmsgYQCTjWJcfL5ZsjyF2-lUxyxYPA$</a:t>
            </a:r>
            <a:endParaRPr lang="en-US" dirty="0"/>
          </a:p>
        </p:txBody>
      </p:sp>
      <p:sp>
        <p:nvSpPr>
          <p:cNvPr id="4" name="Slide Number Placeholder 3"/>
          <p:cNvSpPr>
            <a:spLocks noGrp="1"/>
          </p:cNvSpPr>
          <p:nvPr>
            <p:ph type="sldNum" sz="quarter" idx="10"/>
          </p:nvPr>
        </p:nvSpPr>
        <p:spPr/>
        <p:txBody>
          <a:bodyPr/>
          <a:lstStyle/>
          <a:p>
            <a:fld id="{9D93A2DF-5EF6-45A8-9110-52FEC159A15F}" type="slidenum">
              <a:rPr lang="en-US" smtClean="0"/>
              <a:t>18</a:t>
            </a:fld>
            <a:endParaRPr lang="en-US"/>
          </a:p>
        </p:txBody>
      </p:sp>
    </p:spTree>
    <p:extLst>
      <p:ext uri="{BB962C8B-B14F-4D97-AF65-F5344CB8AC3E}">
        <p14:creationId xmlns:p14="http://schemas.microsoft.com/office/powerpoint/2010/main" val="483643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3A2DF-5EF6-45A8-9110-52FEC159A15F}" type="slidenum">
              <a:rPr lang="en-US" smtClean="0"/>
              <a:t>19</a:t>
            </a:fld>
            <a:endParaRPr lang="en-US"/>
          </a:p>
        </p:txBody>
      </p:sp>
    </p:spTree>
    <p:extLst>
      <p:ext uri="{BB962C8B-B14F-4D97-AF65-F5344CB8AC3E}">
        <p14:creationId xmlns:p14="http://schemas.microsoft.com/office/powerpoint/2010/main" val="4069519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ACOG: </a:t>
            </a:r>
            <a:r>
              <a:rPr lang="en-US" sz="1200" b="0" i="0" kern="1200" dirty="0" smtClean="0">
                <a:solidFill>
                  <a:schemeClr val="tx1"/>
                </a:solidFill>
                <a:effectLst/>
                <a:latin typeface="+mn-lt"/>
                <a:ea typeface="+mn-ea"/>
                <a:cs typeface="+mn-cs"/>
                <a:hlinkClick r:id="rId3"/>
              </a:rPr>
              <a:t>Statement of Strong Medical Consensus for Vaccination of Pregnant Individuals Against COVID-19</a:t>
            </a:r>
            <a:r>
              <a:rPr lang="en-US" sz="1200" b="0" i="0" kern="1200" dirty="0" smtClean="0">
                <a:solidFill>
                  <a:schemeClr val="tx1"/>
                </a:solidFill>
                <a:effectLst/>
                <a:latin typeface="+mn-lt"/>
                <a:ea typeface="+mn-ea"/>
                <a:cs typeface="+mn-cs"/>
              </a:rPr>
              <a:t>. (Updated 9.14.21)</a:t>
            </a:r>
          </a:p>
          <a:p>
            <a:r>
              <a:rPr lang="en-US" sz="1200" b="0" i="0" kern="1200" dirty="0" smtClean="0">
                <a:solidFill>
                  <a:schemeClr val="tx1"/>
                </a:solidFill>
                <a:effectLst/>
                <a:latin typeface="+mn-lt"/>
                <a:ea typeface="+mn-ea"/>
                <a:cs typeface="+mn-cs"/>
              </a:rPr>
              <a:t>ACOG’s </a:t>
            </a:r>
            <a:r>
              <a:rPr lang="en-US" sz="1200" b="0" i="0" u="none" strike="noStrike" kern="1200" dirty="0" smtClean="0">
                <a:solidFill>
                  <a:schemeClr val="tx1"/>
                </a:solidFill>
                <a:effectLst/>
                <a:latin typeface="+mn-lt"/>
                <a:ea typeface="+mn-ea"/>
                <a:cs typeface="+mn-cs"/>
                <a:hlinkClick r:id="rId4"/>
              </a:rPr>
              <a:t>Practice Advisory: COVID-19 Vaccination Considerations for Obstetric-Gynecologic Care</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ACOG’s </a:t>
            </a:r>
            <a:r>
              <a:rPr lang="en-US" sz="1200" b="0" i="0" u="none" strike="noStrike" kern="1200" dirty="0" smtClean="0">
                <a:solidFill>
                  <a:schemeClr val="tx1"/>
                </a:solidFill>
                <a:effectLst/>
                <a:latin typeface="+mn-lt"/>
                <a:ea typeface="+mn-ea"/>
                <a:cs typeface="+mn-cs"/>
                <a:hlinkClick r:id="rId5"/>
              </a:rPr>
              <a:t>Vaccinating Pregnant Individuals: Eight Key Recommendations for COVID-19 Vaccination Sites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ACOG’s </a:t>
            </a:r>
            <a:r>
              <a:rPr lang="en-US" sz="1200" b="0" i="0" u="none" strike="noStrike" kern="1200" dirty="0" smtClean="0">
                <a:solidFill>
                  <a:schemeClr val="tx1"/>
                </a:solidFill>
                <a:effectLst/>
                <a:latin typeface="+mn-lt"/>
                <a:ea typeface="+mn-ea"/>
                <a:cs typeface="+mn-cs"/>
                <a:hlinkClick r:id="rId6"/>
              </a:rPr>
              <a:t>COVID-19 Vaccines and Pregnancy: Conversation Guide for Clinicians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SMFM’s </a:t>
            </a:r>
            <a:r>
              <a:rPr lang="en-US" sz="1200" b="0" i="0" u="none" strike="noStrike" kern="1200" dirty="0" smtClean="0">
                <a:solidFill>
                  <a:schemeClr val="tx1"/>
                </a:solidFill>
                <a:effectLst/>
                <a:latin typeface="+mn-lt"/>
                <a:ea typeface="+mn-ea"/>
                <a:cs typeface="+mn-cs"/>
                <a:hlinkClick r:id="rId7"/>
              </a:rPr>
              <a:t>Provider Considerations for Engaging in COVID-19 Vaccine Counseling With Pregnant and Lactating Patients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SMFM’s </a:t>
            </a:r>
            <a:r>
              <a:rPr lang="en-US" sz="1200" b="0" i="0" u="none" strike="noStrike" kern="1200" dirty="0" err="1" smtClean="0">
                <a:solidFill>
                  <a:schemeClr val="tx1"/>
                </a:solidFill>
                <a:effectLst/>
                <a:latin typeface="+mn-lt"/>
                <a:ea typeface="+mn-ea"/>
                <a:cs typeface="+mn-cs"/>
                <a:hlinkClick r:id="rId8"/>
              </a:rPr>
              <a:t>Covid</a:t>
            </a:r>
            <a:r>
              <a:rPr lang="en-US" sz="1200" b="0" i="0" u="none" strike="noStrike" kern="1200" dirty="0" smtClean="0">
                <a:solidFill>
                  <a:schemeClr val="tx1"/>
                </a:solidFill>
                <a:effectLst/>
                <a:latin typeface="+mn-lt"/>
                <a:ea typeface="+mn-ea"/>
                <a:cs typeface="+mn-cs"/>
                <a:hlinkClick r:id="rId8"/>
              </a:rPr>
              <a:t> Vaccination if you are Pregnant or Breastfeeding</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Topics</a:t>
            </a:r>
            <a:r>
              <a:rPr lang="en-US" sz="1200" b="0" i="0" u="none" strike="noStrike" kern="1200" dirty="0" smtClean="0">
                <a:solidFill>
                  <a:schemeClr val="tx1"/>
                </a:solidFill>
                <a:effectLst/>
                <a:latin typeface="+mn-lt"/>
                <a:ea typeface="+mn-ea"/>
                <a:cs typeface="+mn-cs"/>
                <a:hlinkClick r:id="rId9"/>
              </a:rPr>
              <a:t>COVID-19</a:t>
            </a:r>
            <a:r>
              <a:rPr lang="en-US" sz="1200" b="0" i="0" u="none" strike="noStrike" kern="1200" dirty="0" smtClean="0">
                <a:solidFill>
                  <a:schemeClr val="tx1"/>
                </a:solidFill>
                <a:effectLst/>
                <a:latin typeface="+mn-lt"/>
                <a:ea typeface="+mn-ea"/>
                <a:cs typeface="+mn-cs"/>
                <a:hlinkClick r:id="rId10"/>
              </a:rPr>
              <a:t>Coronavirus</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3A2DF-5EF6-45A8-9110-52FEC159A15F}" type="slidenum">
              <a:rPr lang="en-US" smtClean="0"/>
              <a:t>42</a:t>
            </a:fld>
            <a:endParaRPr lang="en-US"/>
          </a:p>
        </p:txBody>
      </p:sp>
    </p:spTree>
    <p:extLst>
      <p:ext uri="{BB962C8B-B14F-4D97-AF65-F5344CB8AC3E}">
        <p14:creationId xmlns:p14="http://schemas.microsoft.com/office/powerpoint/2010/main" val="611589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3A2DF-5EF6-45A8-9110-52FEC159A15F}" type="slidenum">
              <a:rPr lang="en-US" smtClean="0"/>
              <a:t>48</a:t>
            </a:fld>
            <a:endParaRPr lang="en-US"/>
          </a:p>
        </p:txBody>
      </p:sp>
    </p:spTree>
    <p:extLst>
      <p:ext uri="{BB962C8B-B14F-4D97-AF65-F5344CB8AC3E}">
        <p14:creationId xmlns:p14="http://schemas.microsoft.com/office/powerpoint/2010/main" val="1895698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3A2DF-5EF6-45A8-9110-52FEC159A1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7721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https://www.cdc.gov/mmwr/volumes/70/wr/mm7037e1.htm#F2_down</a:t>
            </a:r>
            <a:endParaRPr lang="en-US" dirty="0"/>
          </a:p>
        </p:txBody>
      </p:sp>
      <p:sp>
        <p:nvSpPr>
          <p:cNvPr id="4" name="Slide Number Placeholder 3"/>
          <p:cNvSpPr>
            <a:spLocks noGrp="1"/>
          </p:cNvSpPr>
          <p:nvPr>
            <p:ph type="sldNum" sz="quarter" idx="10"/>
          </p:nvPr>
        </p:nvSpPr>
        <p:spPr/>
        <p:txBody>
          <a:bodyPr/>
          <a:lstStyle/>
          <a:p>
            <a:fld id="{9D93A2DF-5EF6-45A8-9110-52FEC159A15F}" type="slidenum">
              <a:rPr lang="en-US" smtClean="0"/>
              <a:t>60</a:t>
            </a:fld>
            <a:endParaRPr lang="en-US"/>
          </a:p>
        </p:txBody>
      </p:sp>
    </p:spTree>
    <p:extLst>
      <p:ext uri="{BB962C8B-B14F-4D97-AF65-F5344CB8AC3E}">
        <p14:creationId xmlns:p14="http://schemas.microsoft.com/office/powerpoint/2010/main" val="1741170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smtClean="0">
                <a:solidFill>
                  <a:schemeClr val="tx1"/>
                </a:solidFill>
                <a:effectLst/>
                <a:latin typeface="+mn-lt"/>
                <a:ea typeface="+mn-ea"/>
                <a:cs typeface="+mn-cs"/>
              </a:rPr>
              <a:t>Cumulative Number of Child COVID-19 Cases*</a:t>
            </a:r>
          </a:p>
          <a:p>
            <a:pPr fontAlgn="base"/>
            <a:r>
              <a:rPr lang="en-US" sz="1200" b="0" i="0" kern="1200" dirty="0" smtClean="0">
                <a:solidFill>
                  <a:schemeClr val="tx1"/>
                </a:solidFill>
                <a:effectLst/>
                <a:latin typeface="+mn-lt"/>
                <a:ea typeface="+mn-ea"/>
                <a:cs typeface="+mn-cs"/>
              </a:rPr>
              <a:t>6,396,278 total child COVID-19 cases reported, and children represented 16.6% (6,396,278/38,496,700) of all cases</a:t>
            </a:r>
          </a:p>
          <a:p>
            <a:pPr fontAlgn="base"/>
            <a:r>
              <a:rPr lang="en-US" sz="1200" b="0" i="0" kern="1200" dirty="0" smtClean="0">
                <a:solidFill>
                  <a:schemeClr val="tx1"/>
                </a:solidFill>
                <a:effectLst/>
                <a:latin typeface="+mn-lt"/>
                <a:ea typeface="+mn-ea"/>
                <a:cs typeface="+mn-cs"/>
              </a:rPr>
              <a:t>Overall rate: 8,498 cases per 100,000 children in the population</a:t>
            </a:r>
          </a:p>
          <a:p>
            <a:pPr fontAlgn="base"/>
            <a:r>
              <a:rPr lang="en-US" sz="1200" b="1" i="0" kern="1200" dirty="0" smtClean="0">
                <a:solidFill>
                  <a:schemeClr val="tx1"/>
                </a:solidFill>
                <a:effectLst/>
                <a:latin typeface="+mn-lt"/>
                <a:ea typeface="+mn-ea"/>
                <a:cs typeface="+mn-cs"/>
              </a:rPr>
              <a:t>Change in Child COVID-19 Cases*</a:t>
            </a:r>
          </a:p>
          <a:p>
            <a:pPr fontAlgn="base"/>
            <a:r>
              <a:rPr lang="en-US" sz="1200" b="0" i="0" kern="1200" dirty="0" smtClean="0">
                <a:solidFill>
                  <a:schemeClr val="tx1"/>
                </a:solidFill>
                <a:effectLst/>
                <a:latin typeface="+mn-lt"/>
                <a:ea typeface="+mn-ea"/>
                <a:cs typeface="+mn-cs"/>
              </a:rPr>
              <a:t>100,630 child COVID-19 cases were reported the past week from 10/21/21-10/28/21 (6,295,648 to 6,396,278) and children represented 24.2% (100,630/416,059) of the weekly reported cases</a:t>
            </a:r>
          </a:p>
          <a:p>
            <a:pPr fontAlgn="base"/>
            <a:r>
              <a:rPr lang="en-US" sz="1200" b="0" i="0" kern="1200" dirty="0" smtClean="0">
                <a:solidFill>
                  <a:schemeClr val="tx1"/>
                </a:solidFill>
                <a:effectLst/>
                <a:latin typeface="+mn-lt"/>
                <a:ea typeface="+mn-ea"/>
                <a:cs typeface="+mn-cs"/>
              </a:rPr>
              <a:t>Over two weeks, 10/14/21-10/28/21, there was a 4% increase in the cumulated number of child COVID-19 cases since the beginning of the pandemic (218,332 cases added (6,177,946 to 6,396,278))</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3A2DF-5EF6-45A8-9110-52FEC159A1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46252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4.xml"/><Relationship Id="rId1" Type="http://schemas.openxmlformats.org/officeDocument/2006/relationships/tags" Target="../tags/tag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5.xml"/><Relationship Id="rId1" Type="http://schemas.openxmlformats.org/officeDocument/2006/relationships/tags" Target="../tags/tag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6.xml"/><Relationship Id="rId1" Type="http://schemas.openxmlformats.org/officeDocument/2006/relationships/tags" Target="../tags/tag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7.xml"/><Relationship Id="rId1" Type="http://schemas.openxmlformats.org/officeDocument/2006/relationships/tags" Target="../tags/tag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8.xml"/><Relationship Id="rId1" Type="http://schemas.openxmlformats.org/officeDocument/2006/relationships/tags" Target="../tags/tag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57962" y="948689"/>
            <a:ext cx="2350770" cy="0"/>
          </a:xfrm>
          <a:custGeom>
            <a:avLst/>
            <a:gdLst/>
            <a:ahLst/>
            <a:cxnLst/>
            <a:rect l="l" t="t" r="r" b="b"/>
            <a:pathLst>
              <a:path w="2350770">
                <a:moveTo>
                  <a:pt x="0" y="0"/>
                </a:moveTo>
                <a:lnTo>
                  <a:pt x="2350173" y="0"/>
                </a:lnTo>
              </a:path>
            </a:pathLst>
          </a:custGeom>
          <a:ln w="32004">
            <a:solidFill>
              <a:srgbClr val="F58366"/>
            </a:solidFill>
          </a:ln>
        </p:spPr>
        <p:txBody>
          <a:bodyPr wrap="square" lIns="0" tIns="0" rIns="0" bIns="0" rtlCol="0"/>
          <a:lstStyle/>
          <a:p>
            <a:endParaRPr/>
          </a:p>
        </p:txBody>
      </p:sp>
      <p:pic>
        <p:nvPicPr>
          <p:cNvPr id="17" name="bg object 17"/>
          <p:cNvPicPr/>
          <p:nvPr/>
        </p:nvPicPr>
        <p:blipFill>
          <a:blip r:embed="rId2" cstate="print"/>
          <a:stretch>
            <a:fillRect/>
          </a:stretch>
        </p:blipFill>
        <p:spPr>
          <a:xfrm>
            <a:off x="0" y="5532120"/>
            <a:ext cx="2807207" cy="600456"/>
          </a:xfrm>
          <a:prstGeom prst="rect">
            <a:avLst/>
          </a:prstGeom>
        </p:spPr>
      </p:pic>
      <p:sp>
        <p:nvSpPr>
          <p:cNvPr id="18" name="bg object 18"/>
          <p:cNvSpPr/>
          <p:nvPr/>
        </p:nvSpPr>
        <p:spPr>
          <a:xfrm>
            <a:off x="0" y="5379720"/>
            <a:ext cx="2807335" cy="649605"/>
          </a:xfrm>
          <a:custGeom>
            <a:avLst/>
            <a:gdLst/>
            <a:ahLst/>
            <a:cxnLst/>
            <a:rect l="l" t="t" r="r" b="b"/>
            <a:pathLst>
              <a:path w="2807335" h="649604">
                <a:moveTo>
                  <a:pt x="0" y="0"/>
                </a:moveTo>
                <a:lnTo>
                  <a:pt x="0" y="271678"/>
                </a:lnTo>
                <a:lnTo>
                  <a:pt x="105613" y="305612"/>
                </a:lnTo>
                <a:lnTo>
                  <a:pt x="152873" y="320107"/>
                </a:lnTo>
                <a:lnTo>
                  <a:pt x="247442" y="348458"/>
                </a:lnTo>
                <a:lnTo>
                  <a:pt x="342115" y="375909"/>
                </a:lnTo>
                <a:lnTo>
                  <a:pt x="436938" y="402402"/>
                </a:lnTo>
                <a:lnTo>
                  <a:pt x="484422" y="415270"/>
                </a:lnTo>
                <a:lnTo>
                  <a:pt x="531961" y="427876"/>
                </a:lnTo>
                <a:lnTo>
                  <a:pt x="579562" y="440214"/>
                </a:lnTo>
                <a:lnTo>
                  <a:pt x="627231" y="452275"/>
                </a:lnTo>
                <a:lnTo>
                  <a:pt x="674973" y="464052"/>
                </a:lnTo>
                <a:lnTo>
                  <a:pt x="722794" y="475538"/>
                </a:lnTo>
                <a:lnTo>
                  <a:pt x="770701" y="486726"/>
                </a:lnTo>
                <a:lnTo>
                  <a:pt x="818700" y="497608"/>
                </a:lnTo>
                <a:lnTo>
                  <a:pt x="866796" y="508177"/>
                </a:lnTo>
                <a:lnTo>
                  <a:pt x="914995" y="518426"/>
                </a:lnTo>
                <a:lnTo>
                  <a:pt x="963304" y="528347"/>
                </a:lnTo>
                <a:lnTo>
                  <a:pt x="1011727" y="537933"/>
                </a:lnTo>
                <a:lnTo>
                  <a:pt x="1060273" y="547176"/>
                </a:lnTo>
                <a:lnTo>
                  <a:pt x="1108945" y="556070"/>
                </a:lnTo>
                <a:lnTo>
                  <a:pt x="1157750" y="564607"/>
                </a:lnTo>
                <a:lnTo>
                  <a:pt x="1206695" y="572779"/>
                </a:lnTo>
                <a:lnTo>
                  <a:pt x="1255784" y="580580"/>
                </a:lnTo>
                <a:lnTo>
                  <a:pt x="1305025" y="588002"/>
                </a:lnTo>
                <a:lnTo>
                  <a:pt x="1354422" y="595037"/>
                </a:lnTo>
                <a:lnTo>
                  <a:pt x="1403982" y="601678"/>
                </a:lnTo>
                <a:lnTo>
                  <a:pt x="1453712" y="607919"/>
                </a:lnTo>
                <a:lnTo>
                  <a:pt x="1503616" y="613751"/>
                </a:lnTo>
                <a:lnTo>
                  <a:pt x="1553700" y="619167"/>
                </a:lnTo>
                <a:lnTo>
                  <a:pt x="1603972" y="624161"/>
                </a:lnTo>
                <a:lnTo>
                  <a:pt x="1654436" y="628724"/>
                </a:lnTo>
                <a:lnTo>
                  <a:pt x="1705099" y="632849"/>
                </a:lnTo>
                <a:lnTo>
                  <a:pt x="1755967" y="636529"/>
                </a:lnTo>
                <a:lnTo>
                  <a:pt x="1807045" y="639757"/>
                </a:lnTo>
                <a:lnTo>
                  <a:pt x="1858339" y="642525"/>
                </a:lnTo>
                <a:lnTo>
                  <a:pt x="1909857" y="644826"/>
                </a:lnTo>
                <a:lnTo>
                  <a:pt x="1961602" y="646653"/>
                </a:lnTo>
                <a:lnTo>
                  <a:pt x="2013582" y="647998"/>
                </a:lnTo>
                <a:lnTo>
                  <a:pt x="2065802" y="648854"/>
                </a:lnTo>
                <a:lnTo>
                  <a:pt x="2118269" y="649214"/>
                </a:lnTo>
                <a:lnTo>
                  <a:pt x="2170988" y="649070"/>
                </a:lnTo>
                <a:lnTo>
                  <a:pt x="2223965" y="648414"/>
                </a:lnTo>
                <a:lnTo>
                  <a:pt x="2277206" y="647241"/>
                </a:lnTo>
                <a:lnTo>
                  <a:pt x="2330717" y="645542"/>
                </a:lnTo>
                <a:lnTo>
                  <a:pt x="2384505" y="643310"/>
                </a:lnTo>
                <a:lnTo>
                  <a:pt x="2438574" y="640537"/>
                </a:lnTo>
                <a:lnTo>
                  <a:pt x="2492932" y="637217"/>
                </a:lnTo>
                <a:lnTo>
                  <a:pt x="2547583" y="633341"/>
                </a:lnTo>
                <a:lnTo>
                  <a:pt x="2602534" y="628903"/>
                </a:lnTo>
                <a:lnTo>
                  <a:pt x="2807208" y="605015"/>
                </a:lnTo>
                <a:lnTo>
                  <a:pt x="2807208" y="67195"/>
                </a:lnTo>
                <a:lnTo>
                  <a:pt x="2706319" y="96316"/>
                </a:lnTo>
                <a:lnTo>
                  <a:pt x="2657070" y="108134"/>
                </a:lnTo>
                <a:lnTo>
                  <a:pt x="2607575" y="119400"/>
                </a:lnTo>
                <a:lnTo>
                  <a:pt x="2557848" y="130117"/>
                </a:lnTo>
                <a:lnTo>
                  <a:pt x="2507903" y="140287"/>
                </a:lnTo>
                <a:lnTo>
                  <a:pt x="2457757" y="149910"/>
                </a:lnTo>
                <a:lnTo>
                  <a:pt x="2407425" y="158989"/>
                </a:lnTo>
                <a:lnTo>
                  <a:pt x="2356921" y="167525"/>
                </a:lnTo>
                <a:lnTo>
                  <a:pt x="2306260" y="175519"/>
                </a:lnTo>
                <a:lnTo>
                  <a:pt x="2255459" y="182974"/>
                </a:lnTo>
                <a:lnTo>
                  <a:pt x="2204531" y="189891"/>
                </a:lnTo>
                <a:lnTo>
                  <a:pt x="2153493" y="196272"/>
                </a:lnTo>
                <a:lnTo>
                  <a:pt x="2102358" y="202117"/>
                </a:lnTo>
                <a:lnTo>
                  <a:pt x="2051144" y="207430"/>
                </a:lnTo>
                <a:lnTo>
                  <a:pt x="1999863" y="212211"/>
                </a:lnTo>
                <a:lnTo>
                  <a:pt x="1948532" y="216462"/>
                </a:lnTo>
                <a:lnTo>
                  <a:pt x="1897167" y="220184"/>
                </a:lnTo>
                <a:lnTo>
                  <a:pt x="1845780" y="223380"/>
                </a:lnTo>
                <a:lnTo>
                  <a:pt x="1794389" y="226051"/>
                </a:lnTo>
                <a:lnTo>
                  <a:pt x="1743009" y="228198"/>
                </a:lnTo>
                <a:lnTo>
                  <a:pt x="1691653" y="229823"/>
                </a:lnTo>
                <a:lnTo>
                  <a:pt x="1640338" y="230928"/>
                </a:lnTo>
                <a:lnTo>
                  <a:pt x="1589079" y="231514"/>
                </a:lnTo>
                <a:lnTo>
                  <a:pt x="1537890" y="231583"/>
                </a:lnTo>
                <a:lnTo>
                  <a:pt x="1486787" y="231137"/>
                </a:lnTo>
                <a:lnTo>
                  <a:pt x="1435785" y="230177"/>
                </a:lnTo>
                <a:lnTo>
                  <a:pt x="1384900" y="228704"/>
                </a:lnTo>
                <a:lnTo>
                  <a:pt x="1334145" y="226721"/>
                </a:lnTo>
                <a:lnTo>
                  <a:pt x="1283537" y="224228"/>
                </a:lnTo>
                <a:lnTo>
                  <a:pt x="1233091" y="221229"/>
                </a:lnTo>
                <a:lnTo>
                  <a:pt x="1182821" y="217723"/>
                </a:lnTo>
                <a:lnTo>
                  <a:pt x="1132743" y="213713"/>
                </a:lnTo>
                <a:lnTo>
                  <a:pt x="1082872" y="209201"/>
                </a:lnTo>
                <a:lnTo>
                  <a:pt x="1033223" y="204188"/>
                </a:lnTo>
                <a:lnTo>
                  <a:pt x="983811" y="198675"/>
                </a:lnTo>
                <a:lnTo>
                  <a:pt x="934652" y="192665"/>
                </a:lnTo>
                <a:lnTo>
                  <a:pt x="885760" y="186158"/>
                </a:lnTo>
                <a:lnTo>
                  <a:pt x="837151" y="179157"/>
                </a:lnTo>
                <a:lnTo>
                  <a:pt x="788840" y="171663"/>
                </a:lnTo>
                <a:lnTo>
                  <a:pt x="740841" y="163677"/>
                </a:lnTo>
                <a:lnTo>
                  <a:pt x="690114" y="154757"/>
                </a:lnTo>
                <a:lnTo>
                  <a:pt x="639337" y="145454"/>
                </a:lnTo>
                <a:lnTo>
                  <a:pt x="588512" y="135783"/>
                </a:lnTo>
                <a:lnTo>
                  <a:pt x="537642" y="125756"/>
                </a:lnTo>
                <a:lnTo>
                  <a:pt x="486728" y="115386"/>
                </a:lnTo>
                <a:lnTo>
                  <a:pt x="435771" y="104686"/>
                </a:lnTo>
                <a:lnTo>
                  <a:pt x="384774" y="93670"/>
                </a:lnTo>
                <a:lnTo>
                  <a:pt x="333737" y="82349"/>
                </a:lnTo>
                <a:lnTo>
                  <a:pt x="282663" y="70738"/>
                </a:lnTo>
                <a:lnTo>
                  <a:pt x="0" y="0"/>
                </a:lnTo>
                <a:close/>
              </a:path>
            </a:pathLst>
          </a:custGeom>
          <a:solidFill>
            <a:srgbClr val="1C488A"/>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513587" y="4386072"/>
            <a:ext cx="2025395" cy="911351"/>
          </a:xfrm>
          <a:prstGeom prst="rect">
            <a:avLst/>
          </a:prstGeom>
        </p:spPr>
      </p:pic>
      <p:pic>
        <p:nvPicPr>
          <p:cNvPr id="20" name="bg object 20"/>
          <p:cNvPicPr/>
          <p:nvPr/>
        </p:nvPicPr>
        <p:blipFill>
          <a:blip r:embed="rId4" cstate="print"/>
          <a:stretch>
            <a:fillRect/>
          </a:stretch>
        </p:blipFill>
        <p:spPr>
          <a:xfrm>
            <a:off x="2395727" y="141731"/>
            <a:ext cx="9326880" cy="6217918"/>
          </a:xfrm>
          <a:prstGeom prst="rect">
            <a:avLst/>
          </a:prstGeom>
        </p:spPr>
      </p:pic>
      <p:sp>
        <p:nvSpPr>
          <p:cNvPr id="2" name="Holder 2"/>
          <p:cNvSpPr>
            <a:spLocks noGrp="1"/>
          </p:cNvSpPr>
          <p:nvPr>
            <p:ph type="ctrTitle"/>
          </p:nvPr>
        </p:nvSpPr>
        <p:spPr>
          <a:xfrm>
            <a:off x="535938" y="1135081"/>
            <a:ext cx="11120122" cy="72072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12/3/2021</a:t>
            </a:fld>
            <a:endParaRPr lang="en-US"/>
          </a:p>
        </p:txBody>
      </p:sp>
      <p:sp>
        <p:nvSpPr>
          <p:cNvPr id="6" name="Holder 6"/>
          <p:cNvSpPr>
            <a:spLocks noGrp="1"/>
          </p:cNvSpPr>
          <p:nvPr>
            <p:ph type="sldNum" sz="quarter" idx="7"/>
          </p:nvPr>
        </p:nvSpPr>
        <p:spPr/>
        <p:txBody>
          <a:bodyPr lIns="0" tIns="0" rIns="0" bIns="0"/>
          <a:lstStyle>
            <a:lvl1pPr>
              <a:defRPr sz="1200" b="0" i="0">
                <a:solidFill>
                  <a:srgbClr val="878787"/>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FB19E3F-723A-48F5-86C3-1FB2ADC6C9E9}"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E2229A-B942-495A-807D-33D35310454B}"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05215134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ull Image with Caption_Yale Blue">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1" y="1"/>
            <a:ext cx="12191999" cy="6292393"/>
          </a:xfrm>
          <a:prstGeom prst="rect">
            <a:avLst/>
          </a:prstGeom>
        </p:spPr>
        <p:txBody>
          <a:bodyPr anchor="ctr"/>
          <a:lstStyle>
            <a:lvl1pPr marL="0" indent="0" algn="ctr">
              <a:buNone/>
              <a:defRPr sz="1200" i="1">
                <a:solidFill>
                  <a:srgbClr val="003B5C"/>
                </a:solidFill>
                <a:latin typeface="Verdana" charset="0"/>
                <a:ea typeface="Verdana" charset="0"/>
                <a:cs typeface="Verdana"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	*Click to add full-size image</a:t>
            </a:r>
          </a:p>
        </p:txBody>
      </p:sp>
      <p:sp>
        <p:nvSpPr>
          <p:cNvPr id="9" name="Rectangle 8">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245479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itle_Section Divider_Yale Blue">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Title 7"/>
          <p:cNvSpPr>
            <a:spLocks noGrp="1"/>
          </p:cNvSpPr>
          <p:nvPr>
            <p:ph type="title" hasCustomPrompt="1"/>
          </p:nvPr>
        </p:nvSpPr>
        <p:spPr>
          <a:xfrm>
            <a:off x="838200" y="2656483"/>
            <a:ext cx="10515600" cy="757130"/>
          </a:xfrm>
          <a:prstGeom prst="rect">
            <a:avLst/>
          </a:prstGeom>
        </p:spPr>
        <p:txBody>
          <a:bodyPr anchor="ctr" anchorCtr="0">
            <a:spAutoFit/>
          </a:bodyPr>
          <a:lstStyle>
            <a:lvl1pPr algn="ctr">
              <a:defRPr sz="4800" b="1">
                <a:solidFill>
                  <a:schemeClr val="bg1"/>
                </a:solidFill>
                <a:latin typeface="Verdana" charset="0"/>
                <a:ea typeface="Verdana" charset="0"/>
                <a:cs typeface="Verdana" charset="0"/>
              </a:defRPr>
            </a:lvl1pPr>
          </a:lstStyle>
          <a:p>
            <a:r>
              <a:rPr lang="en-US" dirty="0"/>
              <a:t>Click to add title.</a:t>
            </a:r>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0519" y="6382303"/>
            <a:ext cx="3291840" cy="273149"/>
          </a:xfrm>
          <a:prstGeom prst="rect">
            <a:avLst/>
          </a:prstGeom>
        </p:spPr>
      </p:pic>
    </p:spTree>
    <p:extLst>
      <p:ext uri="{BB962C8B-B14F-4D97-AF65-F5344CB8AC3E}">
        <p14:creationId xmlns:p14="http://schemas.microsoft.com/office/powerpoint/2010/main" val="405022690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itle_Section Divider_Dark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1" y="1"/>
            <a:ext cx="12192000" cy="6858000"/>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Title 7"/>
          <p:cNvSpPr>
            <a:spLocks noGrp="1"/>
          </p:cNvSpPr>
          <p:nvPr>
            <p:ph type="title" hasCustomPrompt="1"/>
          </p:nvPr>
        </p:nvSpPr>
        <p:spPr>
          <a:xfrm>
            <a:off x="838200" y="2656483"/>
            <a:ext cx="10515600" cy="757130"/>
          </a:xfrm>
          <a:prstGeom prst="rect">
            <a:avLst/>
          </a:prstGeom>
        </p:spPr>
        <p:txBody>
          <a:bodyPr anchor="ctr" anchorCtr="0">
            <a:spAutoFit/>
          </a:bodyPr>
          <a:lstStyle>
            <a:lvl1pPr algn="ctr">
              <a:defRPr sz="4800" b="1">
                <a:solidFill>
                  <a:schemeClr val="bg1"/>
                </a:solidFill>
                <a:latin typeface="Verdana" charset="0"/>
                <a:ea typeface="Verdana" charset="0"/>
                <a:cs typeface="Verdana" charset="0"/>
              </a:defRPr>
            </a:lvl1pPr>
          </a:lstStyle>
          <a:p>
            <a:r>
              <a:rPr lang="en-US" dirty="0"/>
              <a:t>Click to add title.</a:t>
            </a:r>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0519" y="6382303"/>
            <a:ext cx="3291840" cy="273149"/>
          </a:xfrm>
          <a:prstGeom prst="rect">
            <a:avLst/>
          </a:prstGeom>
        </p:spPr>
      </p:pic>
    </p:spTree>
    <p:extLst>
      <p:ext uri="{BB962C8B-B14F-4D97-AF65-F5344CB8AC3E}">
        <p14:creationId xmlns:p14="http://schemas.microsoft.com/office/powerpoint/2010/main" val="20450736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wo Section | Call Out and Copy_Yal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1" y="1"/>
            <a:ext cx="12192000"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314C"/>
              </a:solidFill>
              <a:effectLst/>
              <a:uLnTx/>
              <a:uFillTx/>
              <a:latin typeface="Calibri" panose="020F0502020204030204"/>
              <a:ea typeface="+mn-ea"/>
              <a:cs typeface="+mn-cs"/>
            </a:endParaRPr>
          </a:p>
        </p:txBody>
      </p:sp>
      <p:sp>
        <p:nvSpPr>
          <p:cNvPr id="8" name="Title 7"/>
          <p:cNvSpPr>
            <a:spLocks noGrp="1"/>
          </p:cNvSpPr>
          <p:nvPr>
            <p:ph type="title" hasCustomPrompt="1"/>
          </p:nvPr>
        </p:nvSpPr>
        <p:spPr>
          <a:xfrm>
            <a:off x="492411" y="2591848"/>
            <a:ext cx="3186767" cy="1674304"/>
          </a:xfrm>
          <a:prstGeom prst="rect">
            <a:avLst/>
          </a:prstGeom>
        </p:spPr>
        <p:txBody>
          <a:bodyPr wrap="square" anchor="ctr" anchorCtr="0">
            <a:spAutoFit/>
          </a:bodyPr>
          <a:lstStyle>
            <a:lvl1pPr algn="l">
              <a:defRPr sz="3733" b="1" baseline="0">
                <a:solidFill>
                  <a:schemeClr val="bg1"/>
                </a:solidFill>
                <a:latin typeface="Verdana" charset="0"/>
                <a:ea typeface="Verdana" charset="0"/>
                <a:cs typeface="Verdana" charset="0"/>
              </a:defRPr>
            </a:lvl1pPr>
          </a:lstStyle>
          <a:p>
            <a:r>
              <a:rPr lang="en-US" dirty="0"/>
              <a:t>Call out or </a:t>
            </a:r>
            <a:r>
              <a:rPr lang="en-US"/>
              <a:t>title option </a:t>
            </a:r>
            <a:r>
              <a:rPr lang="en-US" dirty="0"/>
              <a:t>page.</a:t>
            </a:r>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0519" y="6382303"/>
            <a:ext cx="3291840" cy="273149"/>
          </a:xfrm>
          <a:prstGeom prst="rect">
            <a:avLst/>
          </a:prstGeom>
        </p:spPr>
      </p:pic>
      <p:sp>
        <p:nvSpPr>
          <p:cNvPr id="12" name="Text Placeholder 11"/>
          <p:cNvSpPr>
            <a:spLocks noGrp="1"/>
          </p:cNvSpPr>
          <p:nvPr>
            <p:ph type="body" sz="quarter" idx="10" hasCustomPrompt="1"/>
          </p:nvPr>
        </p:nvSpPr>
        <p:spPr>
          <a:xfrm>
            <a:off x="4140273" y="1682507"/>
            <a:ext cx="7166999" cy="646331"/>
          </a:xfrm>
          <a:prstGeom prst="rect">
            <a:avLst/>
          </a:prstGeom>
        </p:spPr>
        <p:txBody>
          <a:bodyPr wrap="square">
            <a:spAutoFit/>
          </a:bodyPr>
          <a:lstStyle>
            <a:lvl1pPr marL="0" indent="0">
              <a:buNone/>
              <a:defRPr sz="4000" b="1" i="0" baseline="0">
                <a:solidFill>
                  <a:schemeClr val="bg1"/>
                </a:solidFill>
                <a:latin typeface="Verdana" charset="0"/>
                <a:ea typeface="Verdana" charset="0"/>
                <a:cs typeface="Verdana" charset="0"/>
              </a:defRPr>
            </a:lvl1pPr>
            <a:lvl2pPr>
              <a:defRPr b="1" i="0">
                <a:latin typeface="Verdana" charset="0"/>
                <a:ea typeface="Verdana" charset="0"/>
                <a:cs typeface="Verdana" charset="0"/>
              </a:defRPr>
            </a:lvl2pPr>
            <a:lvl3pPr>
              <a:defRPr b="1" i="0">
                <a:latin typeface="Verdana" charset="0"/>
                <a:ea typeface="Verdana" charset="0"/>
                <a:cs typeface="Verdana" charset="0"/>
              </a:defRPr>
            </a:lvl3pPr>
            <a:lvl4pPr>
              <a:defRPr b="1" i="0">
                <a:latin typeface="Verdana" charset="0"/>
                <a:ea typeface="Verdana" charset="0"/>
                <a:cs typeface="Verdana" charset="0"/>
              </a:defRPr>
            </a:lvl4pPr>
            <a:lvl5pPr>
              <a:defRPr b="1" i="0">
                <a:latin typeface="Verdana" charset="0"/>
                <a:ea typeface="Verdana" charset="0"/>
                <a:cs typeface="Verdana" charset="0"/>
              </a:defRPr>
            </a:lvl5pPr>
          </a:lstStyle>
          <a:p>
            <a:pPr lvl="0"/>
            <a:r>
              <a:rPr lang="en-US" dirty="0"/>
              <a:t>Insert title here.</a:t>
            </a:r>
          </a:p>
        </p:txBody>
      </p:sp>
      <p:sp>
        <p:nvSpPr>
          <p:cNvPr id="14" name="Text Placeholder 13"/>
          <p:cNvSpPr>
            <a:spLocks noGrp="1"/>
          </p:cNvSpPr>
          <p:nvPr>
            <p:ph type="body" sz="quarter" idx="11" hasCustomPrompt="1"/>
          </p:nvPr>
        </p:nvSpPr>
        <p:spPr>
          <a:xfrm>
            <a:off x="4140273" y="2637614"/>
            <a:ext cx="7166999" cy="2046817"/>
          </a:xfrm>
          <a:prstGeom prst="rect">
            <a:avLst/>
          </a:prstGeom>
        </p:spPr>
        <p:txBody>
          <a:bodyPr/>
          <a:lstStyle>
            <a:lvl1pPr marL="0" indent="0">
              <a:buNone/>
              <a:defRPr sz="2667" b="0" i="0" baseline="0">
                <a:solidFill>
                  <a:schemeClr val="bg1"/>
                </a:solidFill>
                <a:latin typeface="Verdana" charset="0"/>
                <a:ea typeface="Verdana" charset="0"/>
                <a:cs typeface="Verdana" charset="0"/>
              </a:defRPr>
            </a:lvl1pPr>
          </a:lstStyle>
          <a:p>
            <a:pPr lvl="0"/>
            <a:r>
              <a:rPr lang="en-US" dirty="0"/>
              <a:t>Body copy goes here.</a:t>
            </a:r>
          </a:p>
        </p:txBody>
      </p:sp>
      <p:cxnSp>
        <p:nvCxnSpPr>
          <p:cNvPr id="15" name="Straight Connector 14">
            <a:extLst>
              <a:ext uri="{FF2B5EF4-FFF2-40B4-BE49-F238E27FC236}">
                <a16:creationId xmlns:a16="http://schemas.microsoft.com/office/drawing/2014/main" id="{F7E0F112-B547-4041-A25D-59D26F57744E}"/>
              </a:ext>
            </a:extLst>
          </p:cNvPr>
          <p:cNvCxnSpPr/>
          <p:nvPr/>
        </p:nvCxnSpPr>
        <p:spPr>
          <a:xfrm>
            <a:off x="3860801" y="949082"/>
            <a:ext cx="1799" cy="46623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28356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wo Section | Call Out and Copy_Dark Gra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1" y="1"/>
            <a:ext cx="12192000" cy="6858000"/>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Title 7"/>
          <p:cNvSpPr>
            <a:spLocks noGrp="1"/>
          </p:cNvSpPr>
          <p:nvPr>
            <p:ph type="title" hasCustomPrompt="1"/>
          </p:nvPr>
        </p:nvSpPr>
        <p:spPr>
          <a:xfrm>
            <a:off x="492411" y="2591848"/>
            <a:ext cx="3186767" cy="1674304"/>
          </a:xfrm>
          <a:prstGeom prst="rect">
            <a:avLst/>
          </a:prstGeom>
        </p:spPr>
        <p:txBody>
          <a:bodyPr wrap="square" anchor="ctr" anchorCtr="0">
            <a:spAutoFit/>
          </a:bodyPr>
          <a:lstStyle>
            <a:lvl1pPr algn="l">
              <a:defRPr sz="3733" b="1" baseline="0">
                <a:solidFill>
                  <a:schemeClr val="bg1"/>
                </a:solidFill>
                <a:latin typeface="Verdana" charset="0"/>
                <a:ea typeface="Verdana" charset="0"/>
                <a:cs typeface="Verdana" charset="0"/>
              </a:defRPr>
            </a:lvl1pPr>
          </a:lstStyle>
          <a:p>
            <a:r>
              <a:rPr lang="en-US" dirty="0"/>
              <a:t>Call out or </a:t>
            </a:r>
            <a:r>
              <a:rPr lang="en-US"/>
              <a:t>title option </a:t>
            </a:r>
            <a:r>
              <a:rPr lang="en-US" dirty="0"/>
              <a:t>page.</a:t>
            </a:r>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0519" y="6382303"/>
            <a:ext cx="3291840" cy="273149"/>
          </a:xfrm>
          <a:prstGeom prst="rect">
            <a:avLst/>
          </a:prstGeom>
        </p:spPr>
      </p:pic>
      <p:sp>
        <p:nvSpPr>
          <p:cNvPr id="12" name="Text Placeholder 11"/>
          <p:cNvSpPr>
            <a:spLocks noGrp="1"/>
          </p:cNvSpPr>
          <p:nvPr>
            <p:ph type="body" sz="quarter" idx="10" hasCustomPrompt="1"/>
          </p:nvPr>
        </p:nvSpPr>
        <p:spPr>
          <a:xfrm>
            <a:off x="4140273" y="1682507"/>
            <a:ext cx="7166999" cy="646331"/>
          </a:xfrm>
          <a:prstGeom prst="rect">
            <a:avLst/>
          </a:prstGeom>
        </p:spPr>
        <p:txBody>
          <a:bodyPr wrap="square">
            <a:spAutoFit/>
          </a:bodyPr>
          <a:lstStyle>
            <a:lvl1pPr marL="0" indent="0">
              <a:buNone/>
              <a:defRPr sz="4000" b="1" i="0" baseline="0">
                <a:solidFill>
                  <a:schemeClr val="bg1"/>
                </a:solidFill>
                <a:latin typeface="Verdana" charset="0"/>
                <a:ea typeface="Verdana" charset="0"/>
                <a:cs typeface="Verdana" charset="0"/>
              </a:defRPr>
            </a:lvl1pPr>
            <a:lvl2pPr>
              <a:defRPr b="1" i="0">
                <a:latin typeface="Verdana" charset="0"/>
                <a:ea typeface="Verdana" charset="0"/>
                <a:cs typeface="Verdana" charset="0"/>
              </a:defRPr>
            </a:lvl2pPr>
            <a:lvl3pPr>
              <a:defRPr b="1" i="0">
                <a:latin typeface="Verdana" charset="0"/>
                <a:ea typeface="Verdana" charset="0"/>
                <a:cs typeface="Verdana" charset="0"/>
              </a:defRPr>
            </a:lvl3pPr>
            <a:lvl4pPr>
              <a:defRPr b="1" i="0">
                <a:latin typeface="Verdana" charset="0"/>
                <a:ea typeface="Verdana" charset="0"/>
                <a:cs typeface="Verdana" charset="0"/>
              </a:defRPr>
            </a:lvl4pPr>
            <a:lvl5pPr>
              <a:defRPr b="1" i="0">
                <a:latin typeface="Verdana" charset="0"/>
                <a:ea typeface="Verdana" charset="0"/>
                <a:cs typeface="Verdana" charset="0"/>
              </a:defRPr>
            </a:lvl5pPr>
          </a:lstStyle>
          <a:p>
            <a:pPr lvl="0"/>
            <a:r>
              <a:rPr lang="en-US" dirty="0"/>
              <a:t>Insert title here.</a:t>
            </a:r>
          </a:p>
        </p:txBody>
      </p:sp>
      <p:sp>
        <p:nvSpPr>
          <p:cNvPr id="14" name="Text Placeholder 13"/>
          <p:cNvSpPr>
            <a:spLocks noGrp="1"/>
          </p:cNvSpPr>
          <p:nvPr>
            <p:ph type="body" sz="quarter" idx="11" hasCustomPrompt="1"/>
          </p:nvPr>
        </p:nvSpPr>
        <p:spPr>
          <a:xfrm>
            <a:off x="4140273" y="2637614"/>
            <a:ext cx="7166999" cy="2046817"/>
          </a:xfrm>
          <a:prstGeom prst="rect">
            <a:avLst/>
          </a:prstGeom>
        </p:spPr>
        <p:txBody>
          <a:bodyPr/>
          <a:lstStyle>
            <a:lvl1pPr marL="0" indent="0">
              <a:buNone/>
              <a:defRPr sz="2667" b="0" i="0" baseline="0">
                <a:solidFill>
                  <a:schemeClr val="bg1"/>
                </a:solidFill>
                <a:latin typeface="Verdana" charset="0"/>
                <a:ea typeface="Verdana" charset="0"/>
                <a:cs typeface="Verdana" charset="0"/>
              </a:defRPr>
            </a:lvl1pPr>
          </a:lstStyle>
          <a:p>
            <a:pPr lvl="0"/>
            <a:r>
              <a:rPr lang="en-US" dirty="0"/>
              <a:t>Body copy goes here.</a:t>
            </a:r>
          </a:p>
        </p:txBody>
      </p:sp>
      <p:cxnSp>
        <p:nvCxnSpPr>
          <p:cNvPr id="15" name="Straight Connector 14">
            <a:extLst>
              <a:ext uri="{FF2B5EF4-FFF2-40B4-BE49-F238E27FC236}">
                <a16:creationId xmlns:a16="http://schemas.microsoft.com/office/drawing/2014/main" id="{F7E0F112-B547-4041-A25D-59D26F57744E}"/>
              </a:ext>
            </a:extLst>
          </p:cNvPr>
          <p:cNvCxnSpPr/>
          <p:nvPr/>
        </p:nvCxnSpPr>
        <p:spPr>
          <a:xfrm>
            <a:off x="3860801" y="949082"/>
            <a:ext cx="1799" cy="46623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868844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Section Divider_Quote or Statistic_Yale Blue">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Title 7"/>
          <p:cNvSpPr>
            <a:spLocks noGrp="1"/>
          </p:cNvSpPr>
          <p:nvPr>
            <p:ph type="title" hasCustomPrompt="1"/>
          </p:nvPr>
        </p:nvSpPr>
        <p:spPr>
          <a:xfrm>
            <a:off x="2133600" y="1863923"/>
            <a:ext cx="7924803" cy="2339101"/>
          </a:xfrm>
          <a:prstGeom prst="rect">
            <a:avLst/>
          </a:prstGeom>
        </p:spPr>
        <p:txBody>
          <a:bodyPr wrap="square" anchor="ctr" anchorCtr="0">
            <a:spAutoFit/>
          </a:bodyPr>
          <a:lstStyle>
            <a:lvl1pPr algn="ctr">
              <a:defRPr sz="5333" b="1" baseline="0">
                <a:solidFill>
                  <a:schemeClr val="bg1"/>
                </a:solidFill>
                <a:latin typeface="Verdana" charset="0"/>
                <a:ea typeface="Verdana" charset="0"/>
                <a:cs typeface="Verdana" charset="0"/>
              </a:defRPr>
            </a:lvl1pPr>
          </a:lstStyle>
          <a:p>
            <a:r>
              <a:rPr lang="en-US" dirty="0"/>
              <a:t>“Call out page for quotes or </a:t>
            </a:r>
            <a:r>
              <a:rPr lang="en-US"/>
              <a:t>important statistics.”</a:t>
            </a:r>
            <a:endParaRPr lang="en-US" dirty="0"/>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0519" y="6382303"/>
            <a:ext cx="3291840" cy="273149"/>
          </a:xfrm>
          <a:prstGeom prst="rect">
            <a:avLst/>
          </a:prstGeom>
        </p:spPr>
      </p:pic>
    </p:spTree>
    <p:extLst>
      <p:ext uri="{BB962C8B-B14F-4D97-AF65-F5344CB8AC3E}">
        <p14:creationId xmlns:p14="http://schemas.microsoft.com/office/powerpoint/2010/main" val="372592199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Section Divider_Quote or Statistic_Dark Gra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0" y="0"/>
            <a:ext cx="12192000" cy="6858000"/>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Title 7"/>
          <p:cNvSpPr>
            <a:spLocks noGrp="1"/>
          </p:cNvSpPr>
          <p:nvPr>
            <p:ph type="title" hasCustomPrompt="1"/>
          </p:nvPr>
        </p:nvSpPr>
        <p:spPr>
          <a:xfrm>
            <a:off x="2133600" y="1863923"/>
            <a:ext cx="7924803" cy="2339101"/>
          </a:xfrm>
          <a:prstGeom prst="rect">
            <a:avLst/>
          </a:prstGeom>
        </p:spPr>
        <p:txBody>
          <a:bodyPr wrap="square" anchor="ctr" anchorCtr="0">
            <a:spAutoFit/>
          </a:bodyPr>
          <a:lstStyle>
            <a:lvl1pPr algn="ctr">
              <a:defRPr sz="5333" b="1" baseline="0">
                <a:solidFill>
                  <a:schemeClr val="bg1"/>
                </a:solidFill>
                <a:latin typeface="Verdana" charset="0"/>
                <a:ea typeface="Verdana" charset="0"/>
                <a:cs typeface="Verdana" charset="0"/>
              </a:defRPr>
            </a:lvl1pPr>
          </a:lstStyle>
          <a:p>
            <a:r>
              <a:rPr lang="en-US" dirty="0"/>
              <a:t>“Call out page for quotes or </a:t>
            </a:r>
            <a:r>
              <a:rPr lang="en-US"/>
              <a:t>important statistics.”</a:t>
            </a:r>
            <a:endParaRPr lang="en-US" dirty="0"/>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0519" y="6382303"/>
            <a:ext cx="3291840" cy="273149"/>
          </a:xfrm>
          <a:prstGeom prst="rect">
            <a:avLst/>
          </a:prstGeom>
        </p:spPr>
      </p:pic>
    </p:spTree>
    <p:extLst>
      <p:ext uri="{BB962C8B-B14F-4D97-AF65-F5344CB8AC3E}">
        <p14:creationId xmlns:p14="http://schemas.microsoft.com/office/powerpoint/2010/main" val="38674351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3_Title Slide_Yale Blue">
    <p:spTree>
      <p:nvGrpSpPr>
        <p:cNvPr id="1" name=""/>
        <p:cNvGrpSpPr/>
        <p:nvPr/>
      </p:nvGrpSpPr>
      <p:grpSpPr>
        <a:xfrm>
          <a:off x="0" y="0"/>
          <a:ext cx="0" cy="0"/>
          <a:chOff x="0" y="0"/>
          <a:chExt cx="0" cy="0"/>
        </a:xfrm>
      </p:grpSpPr>
      <p:sp>
        <p:nvSpPr>
          <p:cNvPr id="11" name="Text Placeholder 10"/>
          <p:cNvSpPr>
            <a:spLocks noGrp="1"/>
          </p:cNvSpPr>
          <p:nvPr>
            <p:ph type="body" sz="quarter" idx="15" hasCustomPrompt="1"/>
          </p:nvPr>
        </p:nvSpPr>
        <p:spPr>
          <a:xfrm>
            <a:off x="2826555" y="5400857"/>
            <a:ext cx="8178613" cy="350930"/>
          </a:xfrm>
          <a:prstGeom prst="rect">
            <a:avLst/>
          </a:prstGeom>
        </p:spPr>
        <p:txBody>
          <a:bodyPr wrap="square">
            <a:spAutoFit/>
          </a:bodyPr>
          <a:lstStyle>
            <a:lvl1pPr marL="0" indent="0" algn="r">
              <a:buNone/>
              <a:defRPr sz="1867" baseline="0">
                <a:solidFill>
                  <a:srgbClr val="616364"/>
                </a:solidFill>
                <a:latin typeface="Verdana" charset="0"/>
                <a:ea typeface="Verdana" charset="0"/>
                <a:cs typeface="Verdana" charset="0"/>
              </a:defRPr>
            </a:lvl1pPr>
          </a:lstStyle>
          <a:p>
            <a:pPr lvl="0"/>
            <a:r>
              <a:rPr lang="en-US" dirty="0"/>
              <a:t>Date | Presenter Information (14 </a:t>
            </a:r>
            <a:r>
              <a:rPr lang="en-US" dirty="0" err="1"/>
              <a:t>pt</a:t>
            </a:r>
            <a:r>
              <a:rPr lang="en-US" dirty="0"/>
              <a:t>)</a:t>
            </a:r>
          </a:p>
        </p:txBody>
      </p:sp>
      <p:sp>
        <p:nvSpPr>
          <p:cNvPr id="2" name="Title 1"/>
          <p:cNvSpPr>
            <a:spLocks noGrp="1"/>
          </p:cNvSpPr>
          <p:nvPr>
            <p:ph type="ctrTitle" hasCustomPrompt="1"/>
          </p:nvPr>
        </p:nvSpPr>
        <p:spPr>
          <a:xfrm>
            <a:off x="2826555" y="1807151"/>
            <a:ext cx="8178613" cy="1629459"/>
          </a:xfrm>
          <a:prstGeom prst="rect">
            <a:avLst/>
          </a:prstGeom>
        </p:spPr>
        <p:txBody>
          <a:bodyPr anchor="b"/>
          <a:lstStyle>
            <a:lvl1pPr algn="l">
              <a:defRPr sz="5333" b="1" i="0" baseline="0">
                <a:solidFill>
                  <a:srgbClr val="00314C"/>
                </a:solidFill>
                <a:latin typeface="Verdana" charset="0"/>
                <a:ea typeface="Verdana" charset="0"/>
                <a:cs typeface="Verdana" charset="0"/>
              </a:defRPr>
            </a:lvl1pPr>
          </a:lstStyle>
          <a:p>
            <a:r>
              <a:rPr lang="en-US" dirty="0"/>
              <a:t>Presentation Title (40pt)</a:t>
            </a:r>
          </a:p>
        </p:txBody>
      </p:sp>
      <p:sp>
        <p:nvSpPr>
          <p:cNvPr id="4" name="Date Placeholder 3"/>
          <p:cNvSpPr>
            <a:spLocks noGrp="1"/>
          </p:cNvSpPr>
          <p:nvPr>
            <p:ph type="dt" sz="half" idx="10"/>
          </p:nvPr>
        </p:nvSpPr>
        <p:spPr/>
        <p:txBody>
          <a:bodyPr/>
          <a:lstStyle/>
          <a:p>
            <a:pPr defTabSz="609585"/>
            <a:fld id="{74532A70-E035-AA47-9734-5D07D7BBF15C}" type="datetimeFigureOut">
              <a:rPr lang="en-US" smtClean="0">
                <a:solidFill>
                  <a:srgbClr val="000000">
                    <a:tint val="75000"/>
                  </a:srgbClr>
                </a:solidFill>
              </a:rPr>
              <a:pPr defTabSz="609585"/>
              <a:t>12/3/2021</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pPr defTabSz="609585"/>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pPr defTabSz="609585"/>
            <a:fld id="{EAA5C1C5-BCFD-E74C-BB4D-B3A564E128BA}" type="slidenum">
              <a:rPr lang="en-US" smtClean="0">
                <a:solidFill>
                  <a:srgbClr val="000000">
                    <a:tint val="75000"/>
                  </a:srgbClr>
                </a:solidFill>
              </a:rPr>
              <a:pPr defTabSz="609585"/>
              <a:t>‹#›</a:t>
            </a:fld>
            <a:endParaRPr lang="en-US" dirty="0">
              <a:solidFill>
                <a:srgbClr val="000000">
                  <a:tint val="75000"/>
                </a:srgbClr>
              </a:solidFill>
            </a:endParaRPr>
          </a:p>
        </p:txBody>
      </p:sp>
      <p:sp>
        <p:nvSpPr>
          <p:cNvPr id="7" name="Rectangle 12">
            <a:extLst>
              <a:ext uri="{FF2B5EF4-FFF2-40B4-BE49-F238E27FC236}">
                <a16:creationId xmlns:a16="http://schemas.microsoft.com/office/drawing/2014/main" id="{F5B886B3-8C49-D741-A041-118D116EDF7B}"/>
              </a:ext>
            </a:extLst>
          </p:cNvPr>
          <p:cNvSpPr/>
          <p:nvPr userDrawn="1"/>
        </p:nvSpPr>
        <p:spPr>
          <a:xfrm rot="10800000">
            <a:off x="1" y="2000248"/>
            <a:ext cx="2785068" cy="2042851"/>
          </a:xfrm>
          <a:custGeom>
            <a:avLst/>
            <a:gdLst>
              <a:gd name="connsiteX0" fmla="*/ 0 w 9564547"/>
              <a:gd name="connsiteY0" fmla="*/ 0 h 1031872"/>
              <a:gd name="connsiteX1" fmla="*/ 9564547 w 9564547"/>
              <a:gd name="connsiteY1" fmla="*/ 0 h 1031872"/>
              <a:gd name="connsiteX2" fmla="*/ 9564547 w 9564547"/>
              <a:gd name="connsiteY2" fmla="*/ 1031872 h 1031872"/>
              <a:gd name="connsiteX3" fmla="*/ 0 w 9564547"/>
              <a:gd name="connsiteY3" fmla="*/ 1031872 h 1031872"/>
              <a:gd name="connsiteX4" fmla="*/ 0 w 9564547"/>
              <a:gd name="connsiteY4" fmla="*/ 0 h 1031872"/>
              <a:gd name="connsiteX0" fmla="*/ 729205 w 10293752"/>
              <a:gd name="connsiteY0" fmla="*/ 0 h 1031872"/>
              <a:gd name="connsiteX1" fmla="*/ 10293752 w 10293752"/>
              <a:gd name="connsiteY1" fmla="*/ 0 h 1031872"/>
              <a:gd name="connsiteX2" fmla="*/ 10293752 w 10293752"/>
              <a:gd name="connsiteY2" fmla="*/ 1031872 h 1031872"/>
              <a:gd name="connsiteX3" fmla="*/ 0 w 10293752"/>
              <a:gd name="connsiteY3" fmla="*/ 1020297 h 1031872"/>
              <a:gd name="connsiteX4" fmla="*/ 729205 w 10293752"/>
              <a:gd name="connsiteY4" fmla="*/ 0 h 1031872"/>
              <a:gd name="connsiteX0" fmla="*/ 729205 w 10293752"/>
              <a:gd name="connsiteY0" fmla="*/ 0 h 1043446"/>
              <a:gd name="connsiteX1" fmla="*/ 10293752 w 10293752"/>
              <a:gd name="connsiteY1" fmla="*/ 0 h 1043446"/>
              <a:gd name="connsiteX2" fmla="*/ 10293752 w 10293752"/>
              <a:gd name="connsiteY2" fmla="*/ 1031872 h 1043446"/>
              <a:gd name="connsiteX3" fmla="*/ 0 w 10293752"/>
              <a:gd name="connsiteY3" fmla="*/ 1043446 h 1043446"/>
              <a:gd name="connsiteX4" fmla="*/ 729205 w 10293752"/>
              <a:gd name="connsiteY4" fmla="*/ 0 h 1043446"/>
              <a:gd name="connsiteX0" fmla="*/ 740779 w 10305326"/>
              <a:gd name="connsiteY0" fmla="*/ 0 h 1055021"/>
              <a:gd name="connsiteX1" fmla="*/ 10305326 w 10305326"/>
              <a:gd name="connsiteY1" fmla="*/ 0 h 1055021"/>
              <a:gd name="connsiteX2" fmla="*/ 10305326 w 10305326"/>
              <a:gd name="connsiteY2" fmla="*/ 1031872 h 1055021"/>
              <a:gd name="connsiteX3" fmla="*/ 0 w 10305326"/>
              <a:gd name="connsiteY3" fmla="*/ 1055021 h 1055021"/>
              <a:gd name="connsiteX4" fmla="*/ 740779 w 10305326"/>
              <a:gd name="connsiteY4" fmla="*/ 0 h 1055021"/>
              <a:gd name="connsiteX0" fmla="*/ 729204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729204 w 10293751"/>
              <a:gd name="connsiteY4" fmla="*/ 0 h 1031872"/>
              <a:gd name="connsiteX0" fmla="*/ 2057270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057270 w 10293751"/>
              <a:gd name="connsiteY4" fmla="*/ 0 h 1031872"/>
              <a:gd name="connsiteX0" fmla="*/ 2673873 w 10293751"/>
              <a:gd name="connsiteY0" fmla="*/ 0 h 1031872"/>
              <a:gd name="connsiteX1" fmla="*/ 10293751 w 10293751"/>
              <a:gd name="connsiteY1" fmla="*/ 0 h 1031872"/>
              <a:gd name="connsiteX2" fmla="*/ 10293751 w 10293751"/>
              <a:gd name="connsiteY2" fmla="*/ 1031872 h 1031872"/>
              <a:gd name="connsiteX3" fmla="*/ 0 w 10293751"/>
              <a:gd name="connsiteY3" fmla="*/ 1031871 h 1031872"/>
              <a:gd name="connsiteX4" fmla="*/ 2673873 w 10293751"/>
              <a:gd name="connsiteY4" fmla="*/ 0 h 1031872"/>
              <a:gd name="connsiteX0" fmla="*/ 3432769 w 10293751"/>
              <a:gd name="connsiteY0" fmla="*/ 0 h 1055022"/>
              <a:gd name="connsiteX1" fmla="*/ 10293751 w 10293751"/>
              <a:gd name="connsiteY1" fmla="*/ 23150 h 1055022"/>
              <a:gd name="connsiteX2" fmla="*/ 10293751 w 10293751"/>
              <a:gd name="connsiteY2" fmla="*/ 1055022 h 1055022"/>
              <a:gd name="connsiteX3" fmla="*/ 0 w 10293751"/>
              <a:gd name="connsiteY3" fmla="*/ 1055021 h 1055022"/>
              <a:gd name="connsiteX4" fmla="*/ 3432769 w 10293751"/>
              <a:gd name="connsiteY4" fmla="*/ 0 h 1055022"/>
              <a:gd name="connsiteX0" fmla="*/ 3100752 w 10293751"/>
              <a:gd name="connsiteY0" fmla="*/ 0 h 1043448"/>
              <a:gd name="connsiteX1" fmla="*/ 10293751 w 10293751"/>
              <a:gd name="connsiteY1" fmla="*/ 11576 h 1043448"/>
              <a:gd name="connsiteX2" fmla="*/ 10293751 w 10293751"/>
              <a:gd name="connsiteY2" fmla="*/ 1043448 h 1043448"/>
              <a:gd name="connsiteX3" fmla="*/ 0 w 10293751"/>
              <a:gd name="connsiteY3" fmla="*/ 1043447 h 1043448"/>
              <a:gd name="connsiteX4" fmla="*/ 3100752 w 10293751"/>
              <a:gd name="connsiteY4" fmla="*/ 0 h 1043448"/>
              <a:gd name="connsiteX0" fmla="*/ 3100752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100752 w 10293751"/>
              <a:gd name="connsiteY4" fmla="*/ 0 h 1031873"/>
              <a:gd name="connsiteX0" fmla="*/ 3579068 w 10293751"/>
              <a:gd name="connsiteY0" fmla="*/ 0 h 1031873"/>
              <a:gd name="connsiteX1" fmla="*/ 10293751 w 10293751"/>
              <a:gd name="connsiteY1" fmla="*/ 1 h 1031873"/>
              <a:gd name="connsiteX2" fmla="*/ 10293751 w 10293751"/>
              <a:gd name="connsiteY2" fmla="*/ 1031873 h 1031873"/>
              <a:gd name="connsiteX3" fmla="*/ 0 w 10293751"/>
              <a:gd name="connsiteY3" fmla="*/ 1031872 h 1031873"/>
              <a:gd name="connsiteX4" fmla="*/ 3579068 w 10293751"/>
              <a:gd name="connsiteY4" fmla="*/ 0 h 1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3751" h="1031873">
                <a:moveTo>
                  <a:pt x="3579068" y="0"/>
                </a:moveTo>
                <a:lnTo>
                  <a:pt x="10293751" y="1"/>
                </a:lnTo>
                <a:lnTo>
                  <a:pt x="10293751" y="1031873"/>
                </a:lnTo>
                <a:lnTo>
                  <a:pt x="0" y="1031872"/>
                </a:lnTo>
                <a:lnTo>
                  <a:pt x="3579068" y="0"/>
                </a:lnTo>
                <a:close/>
              </a:path>
            </a:pathLst>
          </a:cu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6AED7014-B2AA-DB40-863A-452745F507E6}"/>
              </a:ext>
            </a:extLst>
          </p:cNvPr>
          <p:cNvSpPr/>
          <p:nvPr userDrawn="1"/>
        </p:nvSpPr>
        <p:spPr>
          <a:xfrm>
            <a:off x="0" y="6115051"/>
            <a:ext cx="12192000" cy="742949"/>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Text Placeholder 11"/>
          <p:cNvSpPr>
            <a:spLocks noGrp="1"/>
          </p:cNvSpPr>
          <p:nvPr>
            <p:ph type="body" sz="quarter" idx="13" hasCustomPrompt="1"/>
          </p:nvPr>
        </p:nvSpPr>
        <p:spPr>
          <a:xfrm>
            <a:off x="2826555" y="3447399"/>
            <a:ext cx="8178613" cy="713317"/>
          </a:xfrm>
          <a:prstGeom prst="rect">
            <a:avLst/>
          </a:prstGeom>
        </p:spPr>
        <p:txBody>
          <a:bodyPr/>
          <a:lstStyle>
            <a:lvl1pPr marL="0" indent="0">
              <a:buNone/>
              <a:defRPr sz="3200" b="0" i="0">
                <a:solidFill>
                  <a:srgbClr val="003B5C"/>
                </a:solidFill>
                <a:latin typeface="Verdana" charset="0"/>
                <a:ea typeface="Verdana" charset="0"/>
                <a:cs typeface="Verdana" charset="0"/>
              </a:defRPr>
            </a:lvl1pPr>
          </a:lstStyle>
          <a:p>
            <a:pPr lvl="0"/>
            <a:r>
              <a:rPr lang="en-US" dirty="0"/>
              <a:t>Subtitle (24)</a:t>
            </a:r>
          </a:p>
        </p:txBody>
      </p:sp>
      <p:pic>
        <p:nvPicPr>
          <p:cNvPr id="13" name="Picture 12">
            <a:extLst>
              <a:ext uri="{FF2B5EF4-FFF2-40B4-BE49-F238E27FC236}">
                <a16:creationId xmlns:a16="http://schemas.microsoft.com/office/drawing/2014/main" id="{D45773D2-6F75-8443-B3A1-EAC994FA80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34448" y="4314964"/>
            <a:ext cx="5857320" cy="486027"/>
          </a:xfrm>
          <a:prstGeom prst="rect">
            <a:avLst/>
          </a:prstGeom>
        </p:spPr>
      </p:pic>
    </p:spTree>
    <p:extLst>
      <p:ext uri="{BB962C8B-B14F-4D97-AF65-F5344CB8AC3E}">
        <p14:creationId xmlns:p14="http://schemas.microsoft.com/office/powerpoint/2010/main" val="183629666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36367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675" y="831049"/>
            <a:ext cx="9861493" cy="2387600"/>
          </a:xfrm>
          <a:prstGeom prst="rect">
            <a:avLst/>
          </a:prstGeom>
        </p:spPr>
        <p:txBody>
          <a:bodyPr anchor="b"/>
          <a:lstStyle>
            <a:lvl1pPr algn="l">
              <a:defRPr sz="5333" b="1" baseline="0">
                <a:solidFill>
                  <a:srgbClr val="003B5C"/>
                </a:solidFill>
                <a:latin typeface="Verdana" charset="0"/>
                <a:ea typeface="Verdana" charset="0"/>
                <a:cs typeface="Verdana" charset="0"/>
              </a:defRPr>
            </a:lvl1pPr>
          </a:lstStyle>
          <a:p>
            <a:r>
              <a:rPr lang="en-US" dirty="0"/>
              <a:t>Presentation Title (40pt)</a:t>
            </a:r>
          </a:p>
        </p:txBody>
      </p:sp>
      <p:sp>
        <p:nvSpPr>
          <p:cNvPr id="3" name="Subtitle 2"/>
          <p:cNvSpPr>
            <a:spLocks noGrp="1"/>
          </p:cNvSpPr>
          <p:nvPr>
            <p:ph type="subTitle" idx="1" hasCustomPrompt="1"/>
          </p:nvPr>
        </p:nvSpPr>
        <p:spPr>
          <a:xfrm>
            <a:off x="1143675" y="3229439"/>
            <a:ext cx="9861493" cy="442759"/>
          </a:xfrm>
          <a:prstGeom prst="rect">
            <a:avLst/>
          </a:prstGeom>
        </p:spPr>
        <p:txBody>
          <a:bodyPr/>
          <a:lstStyle>
            <a:lvl1pPr marL="0" indent="0" algn="l">
              <a:buNone/>
              <a:defRPr sz="3200" baseline="0">
                <a:solidFill>
                  <a:srgbClr val="00314C"/>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Presentation Subtitle (24 </a:t>
            </a:r>
            <a:r>
              <a:rPr lang="en-US" dirty="0" err="1"/>
              <a:t>pt</a:t>
            </a:r>
            <a:r>
              <a:rPr lang="en-US" dirty="0"/>
              <a:t>)</a:t>
            </a:r>
          </a:p>
        </p:txBody>
      </p:sp>
      <p:sp>
        <p:nvSpPr>
          <p:cNvPr id="11" name="Text Placeholder 10"/>
          <p:cNvSpPr>
            <a:spLocks noGrp="1"/>
          </p:cNvSpPr>
          <p:nvPr>
            <p:ph type="body" sz="quarter" idx="10" hasCustomPrompt="1"/>
          </p:nvPr>
        </p:nvSpPr>
        <p:spPr>
          <a:xfrm>
            <a:off x="1143675" y="3882599"/>
            <a:ext cx="9861493" cy="450419"/>
          </a:xfrm>
          <a:prstGeom prst="rect">
            <a:avLst/>
          </a:prstGeom>
        </p:spPr>
        <p:txBody>
          <a:bodyPr/>
          <a:lstStyle>
            <a:lvl1pPr marL="0" indent="0">
              <a:buNone/>
              <a:defRPr sz="1600" b="0" i="0">
                <a:solidFill>
                  <a:srgbClr val="616364"/>
                </a:solidFill>
                <a:latin typeface="Verdana" charset="0"/>
                <a:ea typeface="Verdana" charset="0"/>
                <a:cs typeface="Verdana" charset="0"/>
              </a:defRPr>
            </a:lvl1pPr>
          </a:lstStyle>
          <a:p>
            <a:pPr marL="0" indent="0">
              <a:buNone/>
            </a:pPr>
            <a:r>
              <a:rPr lang="en-US" sz="1867" dirty="0">
                <a:solidFill>
                  <a:schemeClr val="tx1">
                    <a:lumMod val="65000"/>
                    <a:lumOff val="35000"/>
                  </a:schemeClr>
                </a:solidFill>
                <a:latin typeface="Verdana" charset="0"/>
                <a:ea typeface="Verdana" charset="0"/>
                <a:cs typeface="Verdana" charset="0"/>
              </a:rPr>
              <a:t>Date | Presenter Information (14 </a:t>
            </a:r>
            <a:r>
              <a:rPr lang="en-US" sz="1867" dirty="0" err="1">
                <a:solidFill>
                  <a:schemeClr val="tx1">
                    <a:lumMod val="65000"/>
                    <a:lumOff val="35000"/>
                  </a:schemeClr>
                </a:solidFill>
                <a:latin typeface="Verdana" charset="0"/>
                <a:ea typeface="Verdana" charset="0"/>
                <a:cs typeface="Verdana" charset="0"/>
              </a:rPr>
              <a:t>pt</a:t>
            </a:r>
            <a:r>
              <a:rPr lang="en-US" sz="1867" dirty="0">
                <a:solidFill>
                  <a:schemeClr val="tx1">
                    <a:lumMod val="65000"/>
                    <a:lumOff val="35000"/>
                  </a:schemeClr>
                </a:solidFill>
                <a:latin typeface="Verdana" charset="0"/>
                <a:ea typeface="Verdana" charset="0"/>
                <a:cs typeface="Verdana" charset="0"/>
              </a:rPr>
              <a:t>)</a:t>
            </a:r>
          </a:p>
        </p:txBody>
      </p:sp>
      <p:sp>
        <p:nvSpPr>
          <p:cNvPr id="13" name="Rectangle 12">
            <a:extLst>
              <a:ext uri="{FF2B5EF4-FFF2-40B4-BE49-F238E27FC236}">
                <a16:creationId xmlns:a16="http://schemas.microsoft.com/office/drawing/2014/main" id="{23C321A4-E52D-2845-8647-B84F191C389C}"/>
              </a:ext>
            </a:extLst>
          </p:cNvPr>
          <p:cNvSpPr/>
          <p:nvPr/>
        </p:nvSpPr>
        <p:spPr>
          <a:xfrm>
            <a:off x="0" y="6178040"/>
            <a:ext cx="12192000" cy="679961"/>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D8F7AC5-29D1-EB43-BF58-C8ABD803FFFB}"/>
              </a:ext>
            </a:extLst>
          </p:cNvPr>
          <p:cNvSpPr/>
          <p:nvPr/>
        </p:nvSpPr>
        <p:spPr>
          <a:xfrm>
            <a:off x="1" y="1"/>
            <a:ext cx="5396089" cy="86188"/>
          </a:xfrm>
          <a:prstGeom prst="rect">
            <a:avLst/>
          </a:prstGeom>
          <a:solidFill>
            <a:srgbClr val="A2C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23C321A4-E52D-2845-8647-B84F191C389C}"/>
              </a:ext>
            </a:extLst>
          </p:cNvPr>
          <p:cNvSpPr/>
          <p:nvPr userDrawn="1"/>
        </p:nvSpPr>
        <p:spPr>
          <a:xfrm>
            <a:off x="0" y="6178040"/>
            <a:ext cx="12192000" cy="679961"/>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D8F7AC5-29D1-EB43-BF58-C8ABD803FFFB}"/>
              </a:ext>
            </a:extLst>
          </p:cNvPr>
          <p:cNvSpPr/>
          <p:nvPr userDrawn="1"/>
        </p:nvSpPr>
        <p:spPr>
          <a:xfrm>
            <a:off x="1" y="1"/>
            <a:ext cx="5396089" cy="86188"/>
          </a:xfrm>
          <a:prstGeom prst="rect">
            <a:avLst/>
          </a:prstGeom>
          <a:solidFill>
            <a:srgbClr val="A2C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D45773D2-6F75-8443-B3A1-EAC994FA80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0564" y="5481477"/>
            <a:ext cx="5857320" cy="486027"/>
          </a:xfrm>
          <a:prstGeom prst="rect">
            <a:avLst/>
          </a:prstGeom>
        </p:spPr>
      </p:pic>
    </p:spTree>
    <p:extLst>
      <p:ext uri="{BB962C8B-B14F-4D97-AF65-F5344CB8AC3E}">
        <p14:creationId xmlns:p14="http://schemas.microsoft.com/office/powerpoint/2010/main" val="1655846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B8BEB86-460D-47CC-9347-A33D2320FEE6}"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5616943-E090-48BD-85BF-C3499FDFE60E}"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33980964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hasCustomPrompt="1"/>
          </p:nvPr>
        </p:nvSpPr>
        <p:spPr>
          <a:xfrm>
            <a:off x="848989" y="880723"/>
            <a:ext cx="10156179" cy="757130"/>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dirty="0"/>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solidFill>
                  <a:schemeClr val="tx1"/>
                </a:solidFill>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Copy goes here. </a:t>
            </a:r>
          </a:p>
        </p:txBody>
      </p:sp>
    </p:spTree>
    <p:extLst>
      <p:ext uri="{BB962C8B-B14F-4D97-AF65-F5344CB8AC3E}">
        <p14:creationId xmlns:p14="http://schemas.microsoft.com/office/powerpoint/2010/main" val="96214397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itle and Content_No Bottom Ba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2" name="Title 1"/>
          <p:cNvSpPr>
            <a:spLocks noGrp="1"/>
          </p:cNvSpPr>
          <p:nvPr>
            <p:ph type="title" hasCustomPrompt="1"/>
          </p:nvPr>
        </p:nvSpPr>
        <p:spPr>
          <a:xfrm>
            <a:off x="848989" y="880723"/>
            <a:ext cx="10156179" cy="757130"/>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dirty="0"/>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Copy goes here. </a:t>
            </a:r>
          </a:p>
        </p:txBody>
      </p:sp>
    </p:spTree>
    <p:extLst>
      <p:ext uri="{BB962C8B-B14F-4D97-AF65-F5344CB8AC3E}">
        <p14:creationId xmlns:p14="http://schemas.microsoft.com/office/powerpoint/2010/main" val="30051851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857712"/>
            <a:ext cx="10177757" cy="757130"/>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dirty="0"/>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dirty="0"/>
              <a:t>Copy goes here</a:t>
            </a:r>
          </a:p>
          <a:p>
            <a:pPr lvl="0"/>
            <a:endParaRPr lang="en-US" dirty="0"/>
          </a:p>
        </p:txBody>
      </p:sp>
    </p:spTree>
    <p:extLst>
      <p:ext uri="{BB962C8B-B14F-4D97-AF65-F5344CB8AC3E}">
        <p14:creationId xmlns:p14="http://schemas.microsoft.com/office/powerpoint/2010/main" val="365166124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Bullets Layout_No Bottom 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857712"/>
            <a:ext cx="10177757" cy="757130"/>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dirty="0"/>
              <a:t>Headline</a:t>
            </a:r>
          </a:p>
        </p:txBody>
      </p:sp>
      <p:pic>
        <p:nvPicPr>
          <p:cNvPr id="12" name="Picture 11">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4" name="Text Placeholder 3"/>
          <p:cNvSpPr>
            <a:spLocks noGrp="1"/>
          </p:cNvSpPr>
          <p:nvPr>
            <p:ph type="body" sz="quarter" idx="10" hasCustomPrompt="1"/>
          </p:nvPr>
        </p:nvSpPr>
        <p:spPr>
          <a:xfrm>
            <a:off x="850019" y="1614842"/>
            <a:ext cx="10176728" cy="3435349"/>
          </a:xfrm>
          <a:prstGeom prst="rect">
            <a:avLst/>
          </a:prstGeom>
        </p:spPr>
        <p:txBody>
          <a:bodyPr/>
          <a:lstStyle>
            <a:lvl1pPr marL="380990" indent="-380990">
              <a:buFont typeface="Arial" panose="020B0604020202020204" pitchFamily="34" charset="0"/>
              <a:buChar char="•"/>
              <a:defRPr sz="2133" b="0" baseline="0">
                <a:solidFill>
                  <a:schemeClr val="tx1"/>
                </a:solidFill>
                <a:latin typeface="Verdana" charset="0"/>
                <a:ea typeface="Verdana" charset="0"/>
                <a:cs typeface="Verdana" charset="0"/>
              </a:defRPr>
            </a:lvl1pPr>
            <a:lvl2pPr>
              <a:defRPr sz="2133" b="1">
                <a:solidFill>
                  <a:srgbClr val="00314C"/>
                </a:solidFill>
                <a:latin typeface="Verdana" charset="0"/>
                <a:ea typeface="Verdana" charset="0"/>
                <a:cs typeface="Verdana" charset="0"/>
              </a:defRPr>
            </a:lvl2pPr>
            <a:lvl3pPr>
              <a:defRPr sz="2133" b="1">
                <a:solidFill>
                  <a:srgbClr val="00314C"/>
                </a:solidFill>
                <a:latin typeface="Verdana" charset="0"/>
                <a:ea typeface="Verdana" charset="0"/>
                <a:cs typeface="Verdana" charset="0"/>
              </a:defRPr>
            </a:lvl3pPr>
            <a:lvl4pPr>
              <a:defRPr sz="2133" b="1">
                <a:solidFill>
                  <a:srgbClr val="00314C"/>
                </a:solidFill>
                <a:latin typeface="Verdana" charset="0"/>
                <a:ea typeface="Verdana" charset="0"/>
                <a:cs typeface="Verdana" charset="0"/>
              </a:defRPr>
            </a:lvl4pPr>
            <a:lvl5pPr>
              <a:defRPr sz="2133" b="1">
                <a:solidFill>
                  <a:srgbClr val="00314C"/>
                </a:solidFill>
                <a:latin typeface="Verdana" charset="0"/>
                <a:ea typeface="Verdana" charset="0"/>
                <a:cs typeface="Verdana" charset="0"/>
              </a:defRPr>
            </a:lvl5pPr>
          </a:lstStyle>
          <a:p>
            <a:pPr lvl="0"/>
            <a:r>
              <a:rPr lang="en-US" dirty="0"/>
              <a:t>Copy goes here</a:t>
            </a:r>
          </a:p>
        </p:txBody>
      </p:sp>
    </p:spTree>
    <p:extLst>
      <p:ext uri="{BB962C8B-B14F-4D97-AF65-F5344CB8AC3E}">
        <p14:creationId xmlns:p14="http://schemas.microsoft.com/office/powerpoint/2010/main" val="309874357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dirty="0"/>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Copy goes here. </a:t>
            </a:r>
          </a:p>
        </p:txBody>
      </p:sp>
      <p:sp>
        <p:nvSpPr>
          <p:cNvPr id="17" name="Title 16"/>
          <p:cNvSpPr>
            <a:spLocks noGrp="1"/>
          </p:cNvSpPr>
          <p:nvPr>
            <p:ph type="title" hasCustomPrompt="1"/>
          </p:nvPr>
        </p:nvSpPr>
        <p:spPr>
          <a:xfrm>
            <a:off x="5549395" y="1228393"/>
            <a:ext cx="5466561" cy="757130"/>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dirty="0"/>
              <a:t>Headline</a:t>
            </a:r>
          </a:p>
        </p:txBody>
      </p:sp>
    </p:spTree>
    <p:extLst>
      <p:ext uri="{BB962C8B-B14F-4D97-AF65-F5344CB8AC3E}">
        <p14:creationId xmlns:p14="http://schemas.microsoft.com/office/powerpoint/2010/main" val="80759001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wo Section | Copy with 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52361" y="863628"/>
            <a:ext cx="10767800" cy="757130"/>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dirty="0"/>
              <a:t>Headline across top of slide</a:t>
            </a:r>
          </a:p>
        </p:txBody>
      </p:sp>
      <p:sp>
        <p:nvSpPr>
          <p:cNvPr id="8" name="Rectangle 7">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10" name="Rectangle 9">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p:cNvSpPr>
            <a:spLocks noGrp="1"/>
          </p:cNvSpPr>
          <p:nvPr>
            <p:ph idx="1" hasCustomPrompt="1"/>
          </p:nvPr>
        </p:nvSpPr>
        <p:spPr>
          <a:xfrm>
            <a:off x="4477593" y="2211822"/>
            <a:ext cx="7142569" cy="3646375"/>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200" b="0" i="1" baseline="0">
                <a:solidFill>
                  <a:srgbClr val="003B5C"/>
                </a:solidFill>
                <a:latin typeface="Verdana" charset="0"/>
                <a:ea typeface="Verdana" charset="0"/>
                <a:cs typeface="Verdana" charset="0"/>
              </a:defRPr>
            </a:lvl1pPr>
            <a:lvl2pPr>
              <a:defRPr sz="2800" b="1" i="0">
                <a:latin typeface="Verdana" charset="0"/>
                <a:ea typeface="Verdana" charset="0"/>
                <a:cs typeface="Verdana" charset="0"/>
              </a:defRPr>
            </a:lvl2pPr>
            <a:lvl3pPr>
              <a:defRPr sz="2400" b="1" i="0">
                <a:latin typeface="Verdana" charset="0"/>
                <a:ea typeface="Verdana" charset="0"/>
                <a:cs typeface="Verdana" charset="0"/>
              </a:defRPr>
            </a:lvl3pPr>
            <a:lvl4pPr>
              <a:defRPr sz="2000" b="1" i="0">
                <a:latin typeface="Verdana" charset="0"/>
                <a:ea typeface="Verdana" charset="0"/>
                <a:cs typeface="Verdana" charset="0"/>
              </a:defRPr>
            </a:lvl4pPr>
            <a:lvl5pPr>
              <a:defRPr sz="2000" b="1" i="0">
                <a:latin typeface="Verdana" charset="0"/>
                <a:ea typeface="Verdana" charset="0"/>
                <a:cs typeface="Verdana" charset="0"/>
              </a:defRPr>
            </a:lvl5pPr>
            <a:lvl6pPr>
              <a:defRPr sz="2000"/>
            </a:lvl6pPr>
            <a:lvl7pPr>
              <a:defRPr sz="2000"/>
            </a:lvl7pPr>
            <a:lvl8pPr>
              <a:defRPr sz="2000"/>
            </a:lvl8pPr>
            <a:lvl9pPr>
              <a:defRPr sz="2000"/>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Graph Here.</a:t>
            </a:r>
          </a:p>
          <a:p>
            <a:pPr lvl="0"/>
            <a:endParaRPr lang="en-US" dirty="0"/>
          </a:p>
        </p:txBody>
      </p:sp>
      <p:sp>
        <p:nvSpPr>
          <p:cNvPr id="4" name="Text Placeholder 3"/>
          <p:cNvSpPr>
            <a:spLocks noGrp="1"/>
          </p:cNvSpPr>
          <p:nvPr>
            <p:ph type="body" sz="half" idx="2" hasCustomPrompt="1"/>
          </p:nvPr>
        </p:nvSpPr>
        <p:spPr>
          <a:xfrm>
            <a:off x="852361" y="2211823"/>
            <a:ext cx="3381297" cy="3646376"/>
          </a:xfrm>
          <a:prstGeom prst="rect">
            <a:avLst/>
          </a:prstGeom>
        </p:spPr>
        <p:txBody>
          <a:bodyPr/>
          <a:lstStyle>
            <a:lvl1pPr marL="0" indent="0">
              <a:buNone/>
              <a:defRPr sz="1867" b="0" i="0" baseline="0">
                <a:solidFill>
                  <a:schemeClr val="tx1"/>
                </a:solidFill>
                <a:latin typeface="Verdana" charset="0"/>
                <a:ea typeface="Verdana" charset="0"/>
                <a:cs typeface="Verdana"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Copy goes here.</a:t>
            </a:r>
          </a:p>
          <a:p>
            <a:pPr lvl="0"/>
            <a:endParaRPr lang="en-US" dirty="0"/>
          </a:p>
        </p:txBody>
      </p:sp>
      <p:sp>
        <p:nvSpPr>
          <p:cNvPr id="22" name="Text Placeholder 21"/>
          <p:cNvSpPr>
            <a:spLocks noGrp="1"/>
          </p:cNvSpPr>
          <p:nvPr>
            <p:ph type="body" sz="quarter" idx="10" hasCustomPrompt="1"/>
          </p:nvPr>
        </p:nvSpPr>
        <p:spPr>
          <a:xfrm>
            <a:off x="852361" y="1614803"/>
            <a:ext cx="10767801" cy="372533"/>
          </a:xfrm>
          <a:prstGeom prst="rect">
            <a:avLst/>
          </a:prstGeom>
        </p:spPr>
        <p:txBody>
          <a:bodyPr/>
          <a:lstStyle>
            <a:lvl1pPr marL="0" indent="0">
              <a:buNone/>
              <a:defRPr sz="2133" b="0" i="0">
                <a:solidFill>
                  <a:srgbClr val="003B5C"/>
                </a:solidFill>
                <a:latin typeface="Verdana" charset="0"/>
                <a:ea typeface="Verdana" charset="0"/>
                <a:cs typeface="Verdana" charset="0"/>
              </a:defRPr>
            </a:lvl1pPr>
          </a:lstStyle>
          <a:p>
            <a:pPr lvl="0"/>
            <a:r>
              <a:rPr lang="en-US" dirty="0"/>
              <a:t>Subhead</a:t>
            </a:r>
          </a:p>
        </p:txBody>
      </p:sp>
    </p:spTree>
    <p:extLst>
      <p:ext uri="{BB962C8B-B14F-4D97-AF65-F5344CB8AC3E}">
        <p14:creationId xmlns:p14="http://schemas.microsoft.com/office/powerpoint/2010/main" val="12000046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wo Section | Copy with Graph Cente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52361" y="863628"/>
            <a:ext cx="10767801" cy="757130"/>
          </a:xfrm>
          <a:prstGeom prst="rect">
            <a:avLst/>
          </a:prstGeom>
        </p:spPr>
        <p:txBody>
          <a:bodyPr wrap="square" anchor="b" anchorCtr="0">
            <a:spAutoFit/>
          </a:bodyPr>
          <a:lstStyle>
            <a:lvl1pPr>
              <a:defRPr sz="4800" b="1" i="0">
                <a:solidFill>
                  <a:srgbClr val="003B5C"/>
                </a:solidFill>
                <a:latin typeface="Verdana" charset="0"/>
                <a:ea typeface="Verdana" charset="0"/>
                <a:cs typeface="Verdana" charset="0"/>
              </a:defRPr>
            </a:lvl1pPr>
          </a:lstStyle>
          <a:p>
            <a:r>
              <a:rPr lang="en-US" dirty="0"/>
              <a:t>Headline across top of slide</a:t>
            </a:r>
          </a:p>
        </p:txBody>
      </p:sp>
      <p:sp>
        <p:nvSpPr>
          <p:cNvPr id="8" name="Rectangle 7">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10" name="Rectangle 9">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p:cNvSpPr>
            <a:spLocks noGrp="1"/>
          </p:cNvSpPr>
          <p:nvPr>
            <p:ph idx="1" hasCustomPrompt="1"/>
          </p:nvPr>
        </p:nvSpPr>
        <p:spPr>
          <a:xfrm>
            <a:off x="2524716" y="2600007"/>
            <a:ext cx="7142569" cy="3589988"/>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200" b="0" i="1" baseline="0">
                <a:solidFill>
                  <a:srgbClr val="003B5C"/>
                </a:solidFill>
                <a:latin typeface="Verdana" charset="0"/>
                <a:ea typeface="Verdana" charset="0"/>
                <a:cs typeface="Verdana" charset="0"/>
              </a:defRPr>
            </a:lvl1pPr>
            <a:lvl2pPr>
              <a:defRPr sz="2800" b="1" i="0">
                <a:latin typeface="Verdana" charset="0"/>
                <a:ea typeface="Verdana" charset="0"/>
                <a:cs typeface="Verdana" charset="0"/>
              </a:defRPr>
            </a:lvl2pPr>
            <a:lvl3pPr>
              <a:defRPr sz="2400" b="1" i="0">
                <a:latin typeface="Verdana" charset="0"/>
                <a:ea typeface="Verdana" charset="0"/>
                <a:cs typeface="Verdana" charset="0"/>
              </a:defRPr>
            </a:lvl3pPr>
            <a:lvl4pPr>
              <a:defRPr sz="2000" b="1" i="0">
                <a:latin typeface="Verdana" charset="0"/>
                <a:ea typeface="Verdana" charset="0"/>
                <a:cs typeface="Verdana" charset="0"/>
              </a:defRPr>
            </a:lvl4pPr>
            <a:lvl5pPr>
              <a:defRPr sz="2000" b="1" i="0">
                <a:latin typeface="Verdana" charset="0"/>
                <a:ea typeface="Verdana" charset="0"/>
                <a:cs typeface="Verdana" charset="0"/>
              </a:defRPr>
            </a:lvl5pPr>
            <a:lvl6pPr>
              <a:defRPr sz="2000"/>
            </a:lvl6pPr>
            <a:lvl7pPr>
              <a:defRPr sz="2000"/>
            </a:lvl7pPr>
            <a:lvl8pPr>
              <a:defRPr sz="2000"/>
            </a:lvl8pPr>
            <a:lvl9pPr>
              <a:defRPr sz="2000"/>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r>
              <a:rPr lang="en-US"/>
              <a:t>Insert Graph Here.</a:t>
            </a:r>
            <a:endParaRPr lang="en-US" dirty="0"/>
          </a:p>
          <a:p>
            <a:pPr lvl="0"/>
            <a:endParaRPr lang="en-US" dirty="0"/>
          </a:p>
        </p:txBody>
      </p:sp>
      <p:sp>
        <p:nvSpPr>
          <p:cNvPr id="4" name="Text Placeholder 3"/>
          <p:cNvSpPr>
            <a:spLocks noGrp="1"/>
          </p:cNvSpPr>
          <p:nvPr>
            <p:ph type="body" sz="half" idx="2" hasCustomPrompt="1"/>
          </p:nvPr>
        </p:nvSpPr>
        <p:spPr>
          <a:xfrm>
            <a:off x="852361" y="1620758"/>
            <a:ext cx="10767801" cy="860701"/>
          </a:xfrm>
          <a:prstGeom prst="rect">
            <a:avLst/>
          </a:prstGeom>
        </p:spPr>
        <p:txBody>
          <a:bodyPr/>
          <a:lstStyle>
            <a:lvl1pPr marL="0" indent="0">
              <a:buNone/>
              <a:defRPr sz="2133" b="0" i="0" baseline="0">
                <a:solidFill>
                  <a:schemeClr val="tx1"/>
                </a:solidFill>
                <a:latin typeface="Verdana" charset="0"/>
                <a:ea typeface="Verdana" charset="0"/>
                <a:cs typeface="Verdana"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Copy goes here.</a:t>
            </a:r>
          </a:p>
        </p:txBody>
      </p:sp>
    </p:spTree>
    <p:extLst>
      <p:ext uri="{BB962C8B-B14F-4D97-AF65-F5344CB8AC3E}">
        <p14:creationId xmlns:p14="http://schemas.microsoft.com/office/powerpoint/2010/main" val="26676738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wo Section | Call Out and Copy">
    <p:spTree>
      <p:nvGrpSpPr>
        <p:cNvPr id="1" name=""/>
        <p:cNvGrpSpPr/>
        <p:nvPr/>
      </p:nvGrpSpPr>
      <p:grpSpPr>
        <a:xfrm>
          <a:off x="0" y="0"/>
          <a:ext cx="0" cy="0"/>
          <a:chOff x="0" y="0"/>
          <a:chExt cx="0" cy="0"/>
        </a:xfrm>
      </p:grpSpPr>
      <p:sp>
        <p:nvSpPr>
          <p:cNvPr id="5" name="Text Placeholder 4"/>
          <p:cNvSpPr>
            <a:spLocks noGrp="1"/>
          </p:cNvSpPr>
          <p:nvPr>
            <p:ph type="body" sz="quarter" idx="3" hasCustomPrompt="1"/>
          </p:nvPr>
        </p:nvSpPr>
        <p:spPr>
          <a:xfrm>
            <a:off x="6566049" y="2101540"/>
            <a:ext cx="4789339" cy="1939313"/>
          </a:xfrm>
          <a:prstGeom prst="rect">
            <a:avLst/>
          </a:prstGeom>
        </p:spPr>
        <p:txBody>
          <a:bodyPr anchor="t" anchorCtr="0">
            <a:spAutoFit/>
          </a:bodyPr>
          <a:lstStyle>
            <a:lvl1pPr marL="0" indent="0">
              <a:buNone/>
              <a:defRPr sz="2133" b="0" i="0" baseline="0">
                <a:latin typeface="Verdana" charset="0"/>
                <a:ea typeface="Verdana" charset="0"/>
                <a:cs typeface="Verdana"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Copy goes here. </a:t>
            </a:r>
            <a:r>
              <a:rPr lang="en-US" sz="1867" dirty="0" err="1">
                <a:latin typeface="Verdana" panose="020B0604030504040204" pitchFamily="34" charset="0"/>
                <a:ea typeface="Verdana" panose="020B0604030504040204" pitchFamily="34" charset="0"/>
                <a:cs typeface="Verdana" panose="020B0604030504040204" pitchFamily="34" charset="0"/>
              </a:rPr>
              <a:t>Voloratis</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es</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perrum</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repuda</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pelignis</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nis</a:t>
            </a:r>
            <a:r>
              <a:rPr lang="en-US" sz="1867" dirty="0">
                <a:latin typeface="Verdana" panose="020B0604030504040204" pitchFamily="34" charset="0"/>
                <a:ea typeface="Verdana" panose="020B0604030504040204" pitchFamily="34" charset="0"/>
                <a:cs typeface="Verdana" panose="020B0604030504040204" pitchFamily="34" charset="0"/>
              </a:rPr>
              <a:t> pro </a:t>
            </a:r>
            <a:r>
              <a:rPr lang="en-US" sz="1867" dirty="0" err="1">
                <a:latin typeface="Verdana" panose="020B0604030504040204" pitchFamily="34" charset="0"/>
                <a:ea typeface="Verdana" panose="020B0604030504040204" pitchFamily="34" charset="0"/>
                <a:cs typeface="Verdana" panose="020B0604030504040204" pitchFamily="34" charset="0"/>
              </a:rPr>
              <a:t>consequos</a:t>
            </a:r>
            <a:r>
              <a:rPr lang="en-US" sz="1867" dirty="0">
                <a:latin typeface="Verdana" panose="020B0604030504040204" pitchFamily="34" charset="0"/>
                <a:ea typeface="Verdana" panose="020B0604030504040204" pitchFamily="34" charset="0"/>
                <a:cs typeface="Verdana" panose="020B0604030504040204" pitchFamily="34" charset="0"/>
              </a:rPr>
              <a:t> et </a:t>
            </a:r>
            <a:r>
              <a:rPr lang="en-US" sz="1867" dirty="0" err="1">
                <a:latin typeface="Verdana" panose="020B0604030504040204" pitchFamily="34" charset="0"/>
                <a:ea typeface="Verdana" panose="020B0604030504040204" pitchFamily="34" charset="0"/>
                <a:cs typeface="Verdana" panose="020B0604030504040204" pitchFamily="34" charset="0"/>
              </a:rPr>
              <a:t>exped</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quas</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doluptae</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niendi</a:t>
            </a:r>
            <a:r>
              <a:rPr lang="en-US" sz="1867" dirty="0">
                <a:latin typeface="Verdana" panose="020B0604030504040204" pitchFamily="34" charset="0"/>
                <a:ea typeface="Verdana" panose="020B0604030504040204" pitchFamily="34" charset="0"/>
                <a:cs typeface="Verdana" panose="020B0604030504040204" pitchFamily="34" charset="0"/>
              </a:rPr>
              <a:t> con </a:t>
            </a:r>
            <a:r>
              <a:rPr lang="en-US" sz="1867" dirty="0" err="1">
                <a:latin typeface="Verdana" panose="020B0604030504040204" pitchFamily="34" charset="0"/>
                <a:ea typeface="Verdana" panose="020B0604030504040204" pitchFamily="34" charset="0"/>
                <a:cs typeface="Verdana" panose="020B0604030504040204" pitchFamily="34" charset="0"/>
              </a:rPr>
              <a:t>plibusd</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andero</a:t>
            </a:r>
            <a:r>
              <a:rPr lang="en-US" sz="1867" dirty="0">
                <a:latin typeface="Verdana" panose="020B0604030504040204" pitchFamily="34" charset="0"/>
                <a:ea typeface="Verdana" panose="020B0604030504040204" pitchFamily="34" charset="0"/>
                <a:cs typeface="Verdana" panose="020B0604030504040204" pitchFamily="34" charset="0"/>
              </a:rPr>
              <a:t> et, </a:t>
            </a:r>
            <a:r>
              <a:rPr lang="en-US" sz="1867" dirty="0" err="1">
                <a:latin typeface="Verdana" panose="020B0604030504040204" pitchFamily="34" charset="0"/>
                <a:ea typeface="Verdana" panose="020B0604030504040204" pitchFamily="34" charset="0"/>
                <a:cs typeface="Verdana" panose="020B0604030504040204" pitchFamily="34" charset="0"/>
              </a:rPr>
              <a:t>es</a:t>
            </a:r>
            <a:r>
              <a:rPr lang="en-US" sz="1867" dirty="0">
                <a:latin typeface="Verdana" panose="020B0604030504040204" pitchFamily="34" charset="0"/>
                <a:ea typeface="Verdana" panose="020B0604030504040204" pitchFamily="34" charset="0"/>
                <a:cs typeface="Verdana" panose="020B0604030504040204" pitchFamily="34" charset="0"/>
              </a:rPr>
              <a:t> ex </a:t>
            </a:r>
            <a:r>
              <a:rPr lang="en-US" sz="1867" dirty="0" err="1">
                <a:latin typeface="Verdana" panose="020B0604030504040204" pitchFamily="34" charset="0"/>
                <a:ea typeface="Verdana" panose="020B0604030504040204" pitchFamily="34" charset="0"/>
                <a:cs typeface="Verdana" panose="020B0604030504040204" pitchFamily="34" charset="0"/>
              </a:rPr>
              <a:t>eatus</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endus</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doluptis</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adi</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denisit</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dolupis</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soleser</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ovidiorum</a:t>
            </a:r>
            <a:r>
              <a:rPr lang="en-US" sz="1867" dirty="0">
                <a:latin typeface="Verdana" panose="020B0604030504040204" pitchFamily="34" charset="0"/>
                <a:ea typeface="Verdana" panose="020B0604030504040204" pitchFamily="34" charset="0"/>
                <a:cs typeface="Verdana" panose="020B0604030504040204" pitchFamily="34" charset="0"/>
              </a:rPr>
              <a:t> qui </a:t>
            </a:r>
            <a:r>
              <a:rPr lang="en-US" sz="1867" dirty="0" err="1">
                <a:latin typeface="Verdana" panose="020B0604030504040204" pitchFamily="34" charset="0"/>
                <a:ea typeface="Verdana" panose="020B0604030504040204" pitchFamily="34" charset="0"/>
                <a:cs typeface="Verdana" panose="020B0604030504040204" pitchFamily="34" charset="0"/>
              </a:rPr>
              <a:t>oditae</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rerit</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quatat</a:t>
            </a:r>
            <a:endParaRPr lang="en-US" dirty="0"/>
          </a:p>
        </p:txBody>
      </p:sp>
      <p:sp>
        <p:nvSpPr>
          <p:cNvPr id="10" name="Rectangle 9">
            <a:extLst>
              <a:ext uri="{FF2B5EF4-FFF2-40B4-BE49-F238E27FC236}">
                <a16:creationId xmlns:a16="http://schemas.microsoft.com/office/drawing/2014/main" id="{06E1EC26-E0EB-994D-9291-8E17D6E4EDDA}"/>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112F44D6-71A3-114F-A69B-EFCC97718F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90661"/>
            <a:ext cx="3361812" cy="278955"/>
          </a:xfrm>
          <a:prstGeom prst="rect">
            <a:avLst/>
          </a:prstGeom>
        </p:spPr>
      </p:pic>
      <p:sp>
        <p:nvSpPr>
          <p:cNvPr id="13" name="Rectangle 12">
            <a:extLst>
              <a:ext uri="{FF2B5EF4-FFF2-40B4-BE49-F238E27FC236}">
                <a16:creationId xmlns:a16="http://schemas.microsoft.com/office/drawing/2014/main" id="{A999B04B-69FA-9748-A64D-1E52D36BD989}"/>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F7E0F112-B547-4041-A25D-59D26F57744E}"/>
              </a:ext>
            </a:extLst>
          </p:cNvPr>
          <p:cNvCxnSpPr/>
          <p:nvPr/>
        </p:nvCxnSpPr>
        <p:spPr>
          <a:xfrm>
            <a:off x="6059849" y="838200"/>
            <a:ext cx="0" cy="4728117"/>
          </a:xfrm>
          <a:prstGeom prst="line">
            <a:avLst/>
          </a:prstGeom>
          <a:ln w="22225">
            <a:solidFill>
              <a:srgbClr val="A4D65E"/>
            </a:solidFill>
          </a:ln>
        </p:spPr>
        <p:style>
          <a:lnRef idx="1">
            <a:schemeClr val="accent1"/>
          </a:lnRef>
          <a:fillRef idx="0">
            <a:schemeClr val="accent1"/>
          </a:fillRef>
          <a:effectRef idx="0">
            <a:schemeClr val="accent1"/>
          </a:effectRef>
          <a:fontRef idx="minor">
            <a:schemeClr val="tx1"/>
          </a:fontRef>
        </p:style>
      </p:cxnSp>
      <p:sp>
        <p:nvSpPr>
          <p:cNvPr id="16" name="Title 15">
            <a:extLst>
              <a:ext uri="{FF2B5EF4-FFF2-40B4-BE49-F238E27FC236}">
                <a16:creationId xmlns:a16="http://schemas.microsoft.com/office/drawing/2014/main" id="{C13B7327-FD28-414B-B0BF-5F096B2B312F}"/>
              </a:ext>
            </a:extLst>
          </p:cNvPr>
          <p:cNvSpPr>
            <a:spLocks noGrp="1"/>
          </p:cNvSpPr>
          <p:nvPr>
            <p:ph type="title" hasCustomPrompt="1"/>
          </p:nvPr>
        </p:nvSpPr>
        <p:spPr>
          <a:xfrm>
            <a:off x="858691" y="2179616"/>
            <a:ext cx="4479151" cy="1785104"/>
          </a:xfrm>
          <a:prstGeom prst="rect">
            <a:avLst/>
          </a:prstGeom>
        </p:spPr>
        <p:txBody>
          <a:bodyPr>
            <a:spAutoFit/>
          </a:bodyPr>
          <a:lstStyle>
            <a:lvl1pPr>
              <a:defRPr sz="4000" b="1">
                <a:solidFill>
                  <a:srgbClr val="003B5C"/>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Callout or Headline goes in this space.</a:t>
            </a:r>
          </a:p>
        </p:txBody>
      </p:sp>
    </p:spTree>
    <p:extLst>
      <p:ext uri="{BB962C8B-B14F-4D97-AF65-F5344CB8AC3E}">
        <p14:creationId xmlns:p14="http://schemas.microsoft.com/office/powerpoint/2010/main" val="277052186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Caption with Half-Page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29800" y="823154"/>
            <a:ext cx="4369301" cy="1497215"/>
          </a:xfrm>
          <a:prstGeom prst="rect">
            <a:avLst/>
          </a:prstGeom>
        </p:spPr>
        <p:txBody>
          <a:bodyPr anchor="b"/>
          <a:lstStyle>
            <a:lvl1pPr>
              <a:defRPr sz="4800" b="1" i="0">
                <a:solidFill>
                  <a:srgbClr val="003B5C"/>
                </a:solidFill>
                <a:latin typeface="Verdana" charset="0"/>
                <a:ea typeface="Verdana" charset="0"/>
                <a:cs typeface="Verdana" charset="0"/>
              </a:defRPr>
            </a:lvl1pPr>
          </a:lstStyle>
          <a:p>
            <a:r>
              <a:rPr lang="en-US" dirty="0"/>
              <a:t>Headline</a:t>
            </a:r>
          </a:p>
        </p:txBody>
      </p:sp>
      <p:sp>
        <p:nvSpPr>
          <p:cNvPr id="3" name="Picture Placeholder 2"/>
          <p:cNvSpPr>
            <a:spLocks noGrp="1" noChangeAspect="1"/>
          </p:cNvSpPr>
          <p:nvPr>
            <p:ph type="pic" idx="1" hasCustomPrompt="1"/>
          </p:nvPr>
        </p:nvSpPr>
        <p:spPr>
          <a:xfrm>
            <a:off x="6516786" y="1"/>
            <a:ext cx="5675213" cy="6292393"/>
          </a:xfrm>
          <a:prstGeom prst="rect">
            <a:avLst/>
          </a:prstGeom>
        </p:spPr>
        <p:txBody>
          <a:bodyPr anchor="t"/>
          <a:lstStyle>
            <a:lvl1pPr marL="0" indent="0">
              <a:buNone/>
              <a:defRPr sz="1200" i="1">
                <a:solidFill>
                  <a:srgbClr val="003B5C"/>
                </a:solidFill>
                <a:latin typeface="Verdana" charset="0"/>
                <a:ea typeface="Verdana" charset="0"/>
                <a:cs typeface="Verdana"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129798" y="2320369"/>
            <a:ext cx="4369303" cy="3437697"/>
          </a:xfrm>
          <a:prstGeom prst="rect">
            <a:avLst/>
          </a:prstGeom>
        </p:spPr>
        <p:txBody>
          <a:bodyPr/>
          <a:lstStyle>
            <a:lvl1pPr marL="0" indent="0">
              <a:buNone/>
              <a:defRPr sz="1867" b="0" i="0" baseline="0">
                <a:latin typeface="Verdana" charset="0"/>
                <a:ea typeface="Verdana" charset="0"/>
                <a:cs typeface="Verdana"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Copy goes here.</a:t>
            </a:r>
          </a:p>
        </p:txBody>
      </p:sp>
      <p:sp>
        <p:nvSpPr>
          <p:cNvPr id="5" name="Date Placeholder 4"/>
          <p:cNvSpPr>
            <a:spLocks noGrp="1"/>
          </p:cNvSpPr>
          <p:nvPr>
            <p:ph type="dt" sz="half" idx="10"/>
          </p:nvPr>
        </p:nvSpPr>
        <p:spPr/>
        <p:txBody>
          <a:bodyPr/>
          <a:lstStyle/>
          <a:p>
            <a:pPr defTabSz="609585"/>
            <a:fld id="{D0199D4A-F6A9-EC46-A2DF-BB7FBC55CD1D}" type="datetimeFigureOut">
              <a:rPr lang="en-US" smtClean="0">
                <a:solidFill>
                  <a:srgbClr val="000000">
                    <a:tint val="75000"/>
                  </a:srgbClr>
                </a:solidFill>
              </a:rPr>
              <a:pPr defTabSz="609585"/>
              <a:t>12/3/2021</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pPr defTabSz="609585"/>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pPr defTabSz="609585"/>
            <a:fld id="{F20485A7-D857-9442-BA4B-B3E6D7DD0F39}" type="slidenum">
              <a:rPr lang="en-US" smtClean="0">
                <a:solidFill>
                  <a:srgbClr val="000000">
                    <a:tint val="75000"/>
                  </a:srgbClr>
                </a:solidFill>
              </a:rPr>
              <a:pPr defTabSz="609585"/>
              <a:t>‹#›</a:t>
            </a:fld>
            <a:endParaRPr lang="en-US">
              <a:solidFill>
                <a:srgbClr val="000000">
                  <a:tint val="75000"/>
                </a:srgbClr>
              </a:solidFill>
            </a:endParaRPr>
          </a:p>
        </p:txBody>
      </p:sp>
      <p:sp>
        <p:nvSpPr>
          <p:cNvPr id="9" name="Rectangle 8">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332299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Full Image with Caption_Yale Blue">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1" y="1"/>
            <a:ext cx="12191999" cy="6292393"/>
          </a:xfrm>
          <a:prstGeom prst="rect">
            <a:avLst/>
          </a:prstGeom>
        </p:spPr>
        <p:txBody>
          <a:bodyPr anchor="ctr"/>
          <a:lstStyle>
            <a:lvl1pPr marL="0" indent="0" algn="ctr">
              <a:buNone/>
              <a:defRPr sz="1200" i="1">
                <a:solidFill>
                  <a:srgbClr val="003B5C"/>
                </a:solidFill>
                <a:latin typeface="Verdana" charset="0"/>
                <a:ea typeface="Verdana" charset="0"/>
                <a:cs typeface="Verdana"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	*Click to add full-size image</a:t>
            </a:r>
          </a:p>
        </p:txBody>
      </p:sp>
      <p:sp>
        <p:nvSpPr>
          <p:cNvPr id="9" name="Rectangle 8">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122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DE8BE47-7B98-409F-8AB7-EBBB77D90BF3}"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60626634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_Section Divider_Yale Blue">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Title 7"/>
          <p:cNvSpPr>
            <a:spLocks noGrp="1"/>
          </p:cNvSpPr>
          <p:nvPr>
            <p:ph type="title" hasCustomPrompt="1"/>
          </p:nvPr>
        </p:nvSpPr>
        <p:spPr>
          <a:xfrm>
            <a:off x="838200" y="2656483"/>
            <a:ext cx="10515600" cy="757130"/>
          </a:xfrm>
          <a:prstGeom prst="rect">
            <a:avLst/>
          </a:prstGeom>
        </p:spPr>
        <p:txBody>
          <a:bodyPr anchor="ctr" anchorCtr="0">
            <a:spAutoFit/>
          </a:bodyPr>
          <a:lstStyle>
            <a:lvl1pPr algn="ctr">
              <a:defRPr sz="4800" b="1">
                <a:solidFill>
                  <a:schemeClr val="bg1"/>
                </a:solidFill>
                <a:latin typeface="Verdana" charset="0"/>
                <a:ea typeface="Verdana" charset="0"/>
                <a:cs typeface="Verdana" charset="0"/>
              </a:defRPr>
            </a:lvl1pPr>
          </a:lstStyle>
          <a:p>
            <a:r>
              <a:rPr lang="en-US" dirty="0"/>
              <a:t>Click to add title.</a:t>
            </a:r>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0519" y="6382303"/>
            <a:ext cx="3291840" cy="273149"/>
          </a:xfrm>
          <a:prstGeom prst="rect">
            <a:avLst/>
          </a:prstGeom>
        </p:spPr>
      </p:pic>
    </p:spTree>
    <p:extLst>
      <p:ext uri="{BB962C8B-B14F-4D97-AF65-F5344CB8AC3E}">
        <p14:creationId xmlns:p14="http://schemas.microsoft.com/office/powerpoint/2010/main" val="382753376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itle_Section Divider_Dark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1" y="1"/>
            <a:ext cx="12192000" cy="6858000"/>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Title 7"/>
          <p:cNvSpPr>
            <a:spLocks noGrp="1"/>
          </p:cNvSpPr>
          <p:nvPr>
            <p:ph type="title" hasCustomPrompt="1"/>
          </p:nvPr>
        </p:nvSpPr>
        <p:spPr>
          <a:xfrm>
            <a:off x="838200" y="2671872"/>
            <a:ext cx="10515600" cy="757130"/>
          </a:xfrm>
          <a:prstGeom prst="rect">
            <a:avLst/>
          </a:prstGeom>
        </p:spPr>
        <p:txBody>
          <a:bodyPr anchor="b" anchorCtr="0">
            <a:spAutoFit/>
          </a:bodyPr>
          <a:lstStyle>
            <a:lvl1pPr algn="ctr">
              <a:defRPr sz="4800" b="1">
                <a:solidFill>
                  <a:schemeClr val="bg1"/>
                </a:solidFill>
                <a:latin typeface="Verdana" charset="0"/>
                <a:ea typeface="Verdana" charset="0"/>
                <a:cs typeface="Verdana" charset="0"/>
              </a:defRPr>
            </a:lvl1pPr>
          </a:lstStyle>
          <a:p>
            <a:r>
              <a:rPr lang="en-US" dirty="0"/>
              <a:t>Click to add title.</a:t>
            </a:r>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0519" y="6382303"/>
            <a:ext cx="3291840" cy="273149"/>
          </a:xfrm>
          <a:prstGeom prst="rect">
            <a:avLst/>
          </a:prstGeom>
        </p:spPr>
      </p:pic>
    </p:spTree>
    <p:extLst>
      <p:ext uri="{BB962C8B-B14F-4D97-AF65-F5344CB8AC3E}">
        <p14:creationId xmlns:p14="http://schemas.microsoft.com/office/powerpoint/2010/main" val="84505520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wo Section | Call Out and Copy_Yal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1" y="1"/>
            <a:ext cx="12192000"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00314C"/>
              </a:solidFill>
              <a:effectLst/>
              <a:uLnTx/>
              <a:uFillTx/>
              <a:latin typeface="Calibri" panose="020F0502020204030204"/>
              <a:ea typeface="+mn-ea"/>
              <a:cs typeface="+mn-cs"/>
            </a:endParaRPr>
          </a:p>
        </p:txBody>
      </p:sp>
      <p:sp>
        <p:nvSpPr>
          <p:cNvPr id="8" name="Title 7"/>
          <p:cNvSpPr>
            <a:spLocks noGrp="1"/>
          </p:cNvSpPr>
          <p:nvPr>
            <p:ph type="title" hasCustomPrompt="1"/>
          </p:nvPr>
        </p:nvSpPr>
        <p:spPr>
          <a:xfrm>
            <a:off x="492411" y="2591848"/>
            <a:ext cx="3186767" cy="1674304"/>
          </a:xfrm>
          <a:prstGeom prst="rect">
            <a:avLst/>
          </a:prstGeom>
        </p:spPr>
        <p:txBody>
          <a:bodyPr wrap="square" anchor="ctr" anchorCtr="0">
            <a:spAutoFit/>
          </a:bodyPr>
          <a:lstStyle>
            <a:lvl1pPr algn="l">
              <a:defRPr sz="3733" b="1" baseline="0">
                <a:solidFill>
                  <a:schemeClr val="bg1"/>
                </a:solidFill>
                <a:latin typeface="Verdana" charset="0"/>
                <a:ea typeface="Verdana" charset="0"/>
                <a:cs typeface="Verdana" charset="0"/>
              </a:defRPr>
            </a:lvl1pPr>
          </a:lstStyle>
          <a:p>
            <a:r>
              <a:rPr lang="en-US" dirty="0"/>
              <a:t>Call out or </a:t>
            </a:r>
            <a:r>
              <a:rPr lang="en-US"/>
              <a:t>title option </a:t>
            </a:r>
            <a:r>
              <a:rPr lang="en-US" dirty="0"/>
              <a:t>page.</a:t>
            </a:r>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0519" y="6382303"/>
            <a:ext cx="3291840" cy="273149"/>
          </a:xfrm>
          <a:prstGeom prst="rect">
            <a:avLst/>
          </a:prstGeom>
        </p:spPr>
      </p:pic>
      <p:sp>
        <p:nvSpPr>
          <p:cNvPr id="12" name="Text Placeholder 11"/>
          <p:cNvSpPr>
            <a:spLocks noGrp="1"/>
          </p:cNvSpPr>
          <p:nvPr>
            <p:ph type="body" sz="quarter" idx="10" hasCustomPrompt="1"/>
          </p:nvPr>
        </p:nvSpPr>
        <p:spPr>
          <a:xfrm>
            <a:off x="4140273" y="1713284"/>
            <a:ext cx="7166999" cy="646331"/>
          </a:xfrm>
          <a:prstGeom prst="rect">
            <a:avLst/>
          </a:prstGeom>
        </p:spPr>
        <p:txBody>
          <a:bodyPr wrap="square" anchor="b" anchorCtr="0">
            <a:spAutoFit/>
          </a:bodyPr>
          <a:lstStyle>
            <a:lvl1pPr marL="0" indent="0">
              <a:buNone/>
              <a:defRPr sz="4000" b="1" i="0" baseline="0">
                <a:solidFill>
                  <a:schemeClr val="bg1"/>
                </a:solidFill>
                <a:latin typeface="Verdana" charset="0"/>
                <a:ea typeface="Verdana" charset="0"/>
                <a:cs typeface="Verdana" charset="0"/>
              </a:defRPr>
            </a:lvl1pPr>
            <a:lvl2pPr>
              <a:defRPr b="1" i="0">
                <a:latin typeface="Verdana" charset="0"/>
                <a:ea typeface="Verdana" charset="0"/>
                <a:cs typeface="Verdana" charset="0"/>
              </a:defRPr>
            </a:lvl2pPr>
            <a:lvl3pPr>
              <a:defRPr b="1" i="0">
                <a:latin typeface="Verdana" charset="0"/>
                <a:ea typeface="Verdana" charset="0"/>
                <a:cs typeface="Verdana" charset="0"/>
              </a:defRPr>
            </a:lvl3pPr>
            <a:lvl4pPr>
              <a:defRPr b="1" i="0">
                <a:latin typeface="Verdana" charset="0"/>
                <a:ea typeface="Verdana" charset="0"/>
                <a:cs typeface="Verdana" charset="0"/>
              </a:defRPr>
            </a:lvl4pPr>
            <a:lvl5pPr>
              <a:defRPr b="1" i="0">
                <a:latin typeface="Verdana" charset="0"/>
                <a:ea typeface="Verdana" charset="0"/>
                <a:cs typeface="Verdana" charset="0"/>
              </a:defRPr>
            </a:lvl5pPr>
          </a:lstStyle>
          <a:p>
            <a:pPr lvl="0"/>
            <a:r>
              <a:rPr lang="en-US" dirty="0"/>
              <a:t>Insert title here.</a:t>
            </a:r>
          </a:p>
        </p:txBody>
      </p:sp>
      <p:sp>
        <p:nvSpPr>
          <p:cNvPr id="14" name="Text Placeholder 13"/>
          <p:cNvSpPr>
            <a:spLocks noGrp="1"/>
          </p:cNvSpPr>
          <p:nvPr>
            <p:ph type="body" sz="quarter" idx="11" hasCustomPrompt="1"/>
          </p:nvPr>
        </p:nvSpPr>
        <p:spPr>
          <a:xfrm>
            <a:off x="4140273" y="2637614"/>
            <a:ext cx="7166999" cy="2046817"/>
          </a:xfrm>
          <a:prstGeom prst="rect">
            <a:avLst/>
          </a:prstGeom>
        </p:spPr>
        <p:txBody>
          <a:bodyPr/>
          <a:lstStyle>
            <a:lvl1pPr marL="0" indent="0">
              <a:buNone/>
              <a:defRPr sz="2667" b="0" i="0" baseline="0">
                <a:solidFill>
                  <a:schemeClr val="bg1"/>
                </a:solidFill>
                <a:latin typeface="Verdana" charset="0"/>
                <a:ea typeface="Verdana" charset="0"/>
                <a:cs typeface="Verdana" charset="0"/>
              </a:defRPr>
            </a:lvl1pPr>
          </a:lstStyle>
          <a:p>
            <a:pPr lvl="0"/>
            <a:r>
              <a:rPr lang="en-US" dirty="0"/>
              <a:t>Body copy goes here.</a:t>
            </a:r>
          </a:p>
        </p:txBody>
      </p:sp>
      <p:cxnSp>
        <p:nvCxnSpPr>
          <p:cNvPr id="15" name="Straight Connector 14">
            <a:extLst>
              <a:ext uri="{FF2B5EF4-FFF2-40B4-BE49-F238E27FC236}">
                <a16:creationId xmlns:a16="http://schemas.microsoft.com/office/drawing/2014/main" id="{F7E0F112-B547-4041-A25D-59D26F57744E}"/>
              </a:ext>
            </a:extLst>
          </p:cNvPr>
          <p:cNvCxnSpPr/>
          <p:nvPr/>
        </p:nvCxnSpPr>
        <p:spPr>
          <a:xfrm>
            <a:off x="3860801" y="949082"/>
            <a:ext cx="1799" cy="46623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696982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wo Section | Call Out and Copy_Dark Gra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0" y="0"/>
            <a:ext cx="12192000" cy="6858000"/>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Title 7"/>
          <p:cNvSpPr>
            <a:spLocks noGrp="1"/>
          </p:cNvSpPr>
          <p:nvPr>
            <p:ph type="title" hasCustomPrompt="1"/>
          </p:nvPr>
        </p:nvSpPr>
        <p:spPr>
          <a:xfrm>
            <a:off x="492411" y="2591848"/>
            <a:ext cx="3186767" cy="1674304"/>
          </a:xfrm>
          <a:prstGeom prst="rect">
            <a:avLst/>
          </a:prstGeom>
        </p:spPr>
        <p:txBody>
          <a:bodyPr wrap="square" anchor="ctr" anchorCtr="0">
            <a:spAutoFit/>
          </a:bodyPr>
          <a:lstStyle>
            <a:lvl1pPr algn="l">
              <a:defRPr sz="3733" b="1" baseline="0">
                <a:solidFill>
                  <a:schemeClr val="bg1"/>
                </a:solidFill>
                <a:latin typeface="Verdana" charset="0"/>
                <a:ea typeface="Verdana" charset="0"/>
                <a:cs typeface="Verdana" charset="0"/>
              </a:defRPr>
            </a:lvl1pPr>
          </a:lstStyle>
          <a:p>
            <a:r>
              <a:rPr lang="en-US" dirty="0"/>
              <a:t>Call out or title option page.</a:t>
            </a:r>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0519" y="6382303"/>
            <a:ext cx="3291840" cy="273149"/>
          </a:xfrm>
          <a:prstGeom prst="rect">
            <a:avLst/>
          </a:prstGeom>
        </p:spPr>
      </p:pic>
      <p:sp>
        <p:nvSpPr>
          <p:cNvPr id="12" name="Text Placeholder 11"/>
          <p:cNvSpPr>
            <a:spLocks noGrp="1"/>
          </p:cNvSpPr>
          <p:nvPr>
            <p:ph type="body" sz="quarter" idx="10" hasCustomPrompt="1"/>
          </p:nvPr>
        </p:nvSpPr>
        <p:spPr>
          <a:xfrm>
            <a:off x="4140273" y="1682507"/>
            <a:ext cx="7166999" cy="646331"/>
          </a:xfrm>
          <a:prstGeom prst="rect">
            <a:avLst/>
          </a:prstGeom>
        </p:spPr>
        <p:txBody>
          <a:bodyPr wrap="square">
            <a:spAutoFit/>
          </a:bodyPr>
          <a:lstStyle>
            <a:lvl1pPr marL="0" indent="0">
              <a:buNone/>
              <a:defRPr sz="4000" b="1" i="0" baseline="0">
                <a:solidFill>
                  <a:schemeClr val="bg1"/>
                </a:solidFill>
                <a:latin typeface="Verdana" charset="0"/>
                <a:ea typeface="Verdana" charset="0"/>
                <a:cs typeface="Verdana" charset="0"/>
              </a:defRPr>
            </a:lvl1pPr>
            <a:lvl2pPr>
              <a:defRPr b="1" i="0">
                <a:latin typeface="Verdana" charset="0"/>
                <a:ea typeface="Verdana" charset="0"/>
                <a:cs typeface="Verdana" charset="0"/>
              </a:defRPr>
            </a:lvl2pPr>
            <a:lvl3pPr>
              <a:defRPr b="1" i="0">
                <a:latin typeface="Verdana" charset="0"/>
                <a:ea typeface="Verdana" charset="0"/>
                <a:cs typeface="Verdana" charset="0"/>
              </a:defRPr>
            </a:lvl3pPr>
            <a:lvl4pPr>
              <a:defRPr b="1" i="0">
                <a:latin typeface="Verdana" charset="0"/>
                <a:ea typeface="Verdana" charset="0"/>
                <a:cs typeface="Verdana" charset="0"/>
              </a:defRPr>
            </a:lvl4pPr>
            <a:lvl5pPr>
              <a:defRPr b="1" i="0">
                <a:latin typeface="Verdana" charset="0"/>
                <a:ea typeface="Verdana" charset="0"/>
                <a:cs typeface="Verdana" charset="0"/>
              </a:defRPr>
            </a:lvl5pPr>
          </a:lstStyle>
          <a:p>
            <a:pPr lvl="0"/>
            <a:r>
              <a:rPr lang="en-US" dirty="0"/>
              <a:t>Insert title here.</a:t>
            </a:r>
          </a:p>
        </p:txBody>
      </p:sp>
      <p:sp>
        <p:nvSpPr>
          <p:cNvPr id="14" name="Text Placeholder 13"/>
          <p:cNvSpPr>
            <a:spLocks noGrp="1"/>
          </p:cNvSpPr>
          <p:nvPr>
            <p:ph type="body" sz="quarter" idx="11" hasCustomPrompt="1"/>
          </p:nvPr>
        </p:nvSpPr>
        <p:spPr>
          <a:xfrm>
            <a:off x="4140273" y="2637614"/>
            <a:ext cx="7166999" cy="2046817"/>
          </a:xfrm>
          <a:prstGeom prst="rect">
            <a:avLst/>
          </a:prstGeom>
        </p:spPr>
        <p:txBody>
          <a:bodyPr/>
          <a:lstStyle>
            <a:lvl1pPr marL="0" indent="0">
              <a:buNone/>
              <a:defRPr sz="2667" b="0" i="0" baseline="0">
                <a:solidFill>
                  <a:schemeClr val="bg1"/>
                </a:solidFill>
                <a:latin typeface="Verdana" charset="0"/>
                <a:ea typeface="Verdana" charset="0"/>
                <a:cs typeface="Verdana" charset="0"/>
              </a:defRPr>
            </a:lvl1pPr>
          </a:lstStyle>
          <a:p>
            <a:pPr lvl="0"/>
            <a:r>
              <a:rPr lang="en-US" dirty="0"/>
              <a:t>Body copy goes here.</a:t>
            </a:r>
          </a:p>
        </p:txBody>
      </p:sp>
      <p:cxnSp>
        <p:nvCxnSpPr>
          <p:cNvPr id="15" name="Straight Connector 14">
            <a:extLst>
              <a:ext uri="{FF2B5EF4-FFF2-40B4-BE49-F238E27FC236}">
                <a16:creationId xmlns:a16="http://schemas.microsoft.com/office/drawing/2014/main" id="{F7E0F112-B547-4041-A25D-59D26F57744E}"/>
              </a:ext>
            </a:extLst>
          </p:cNvPr>
          <p:cNvCxnSpPr/>
          <p:nvPr/>
        </p:nvCxnSpPr>
        <p:spPr>
          <a:xfrm>
            <a:off x="3860801" y="949082"/>
            <a:ext cx="1799" cy="46623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331740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Section Divider_Quote or Statistic_Yale Blue">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Title 7"/>
          <p:cNvSpPr>
            <a:spLocks noGrp="1"/>
          </p:cNvSpPr>
          <p:nvPr>
            <p:ph type="title" hasCustomPrompt="1"/>
          </p:nvPr>
        </p:nvSpPr>
        <p:spPr>
          <a:xfrm>
            <a:off x="2133600" y="1863923"/>
            <a:ext cx="7924803" cy="2339101"/>
          </a:xfrm>
          <a:prstGeom prst="rect">
            <a:avLst/>
          </a:prstGeom>
        </p:spPr>
        <p:txBody>
          <a:bodyPr wrap="square" anchor="ctr" anchorCtr="0">
            <a:spAutoFit/>
          </a:bodyPr>
          <a:lstStyle>
            <a:lvl1pPr algn="ctr">
              <a:defRPr sz="5333" b="1" baseline="0">
                <a:solidFill>
                  <a:schemeClr val="bg1"/>
                </a:solidFill>
                <a:latin typeface="Verdana" charset="0"/>
                <a:ea typeface="Verdana" charset="0"/>
                <a:cs typeface="Verdana" charset="0"/>
              </a:defRPr>
            </a:lvl1pPr>
          </a:lstStyle>
          <a:p>
            <a:r>
              <a:rPr lang="en-US" dirty="0"/>
              <a:t>“Call out page for quotes or </a:t>
            </a:r>
            <a:r>
              <a:rPr lang="en-US"/>
              <a:t>important statistics.”</a:t>
            </a:r>
            <a:endParaRPr lang="en-US" dirty="0"/>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0519" y="6382303"/>
            <a:ext cx="3291840" cy="273149"/>
          </a:xfrm>
          <a:prstGeom prst="rect">
            <a:avLst/>
          </a:prstGeom>
        </p:spPr>
      </p:pic>
    </p:spTree>
    <p:extLst>
      <p:ext uri="{BB962C8B-B14F-4D97-AF65-F5344CB8AC3E}">
        <p14:creationId xmlns:p14="http://schemas.microsoft.com/office/powerpoint/2010/main" val="278100057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Section Divider_Quote or Statistic_Dark Gra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0" y="0"/>
            <a:ext cx="12192000" cy="6858000"/>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Title 7"/>
          <p:cNvSpPr>
            <a:spLocks noGrp="1"/>
          </p:cNvSpPr>
          <p:nvPr>
            <p:ph type="title" hasCustomPrompt="1"/>
          </p:nvPr>
        </p:nvSpPr>
        <p:spPr>
          <a:xfrm>
            <a:off x="2133600" y="1863923"/>
            <a:ext cx="7924803" cy="2339101"/>
          </a:xfrm>
          <a:prstGeom prst="rect">
            <a:avLst/>
          </a:prstGeom>
        </p:spPr>
        <p:txBody>
          <a:bodyPr wrap="square" anchor="ctr" anchorCtr="0">
            <a:spAutoFit/>
          </a:bodyPr>
          <a:lstStyle>
            <a:lvl1pPr algn="ctr">
              <a:defRPr sz="5333" b="1" baseline="0">
                <a:solidFill>
                  <a:schemeClr val="bg1"/>
                </a:solidFill>
                <a:latin typeface="Verdana" charset="0"/>
                <a:ea typeface="Verdana" charset="0"/>
                <a:cs typeface="Verdana" charset="0"/>
              </a:defRPr>
            </a:lvl1pPr>
          </a:lstStyle>
          <a:p>
            <a:r>
              <a:rPr lang="en-US" dirty="0"/>
              <a:t>“Call out page for quotes or </a:t>
            </a:r>
            <a:r>
              <a:rPr lang="en-US"/>
              <a:t>important statistics.”</a:t>
            </a:r>
            <a:endParaRPr lang="en-US" dirty="0"/>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0519" y="6382303"/>
            <a:ext cx="3291840" cy="273149"/>
          </a:xfrm>
          <a:prstGeom prst="rect">
            <a:avLst/>
          </a:prstGeom>
        </p:spPr>
      </p:pic>
    </p:spTree>
    <p:extLst>
      <p:ext uri="{BB962C8B-B14F-4D97-AF65-F5344CB8AC3E}">
        <p14:creationId xmlns:p14="http://schemas.microsoft.com/office/powerpoint/2010/main" val="4260771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D367D64-CF7F-42F3-8C27-B520EE2453CF}"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C650D0-02D5-42FB-907E-376816E2D544}"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780379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1179569-1CBE-4B22-934C-222D1AA93EE5}"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6F6CB7-50F3-4CEB-A4DC-7F1C42559A5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467784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E22490D-0CE4-426E-81CB-E242CE6E39A4}"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51ED56C-8F5E-4BF1-A54B-E96394A138E1}"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047135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FE2C6C1-0ABC-4A83-A3E1-9B004532B0F2}"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7659B1A-798E-4F1D-851E-F36AC3C874A2}"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79015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508540" y="1707786"/>
            <a:ext cx="11203664"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300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332187" y="953346"/>
            <a:ext cx="11430112"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S PGothic" pitchFamily="34" charset="-128"/>
              <a:cs typeface="+mn-cs"/>
            </a:endParaRPr>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2445416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rmAutofit/>
          </a:bodyPr>
          <a:lstStyle>
            <a:lvl1pPr algn="l">
              <a:defRPr sz="4000">
                <a:solidFill>
                  <a:schemeClr val="tx1"/>
                </a:solidFill>
              </a:defRPr>
            </a:lvl1pPr>
          </a:lstStyle>
          <a:p>
            <a:r>
              <a:rPr lang="en-US" dirty="0"/>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8" name="Straight Connector 17">
            <a:extLst>
              <a:ext uri="{FF2B5EF4-FFF2-40B4-BE49-F238E27FC236}">
                <a16:creationId xmlns:a16="http://schemas.microsoft.com/office/drawing/2014/main" id="{4A3686E6-74E2-FE49-AAC4-953D01F3F562}"/>
              </a:ext>
            </a:extLst>
          </p:cNvPr>
          <p:cNvCxnSpPr/>
          <p:nvPr userDrawn="1"/>
        </p:nvCxnSpPr>
        <p:spPr>
          <a:xfrm>
            <a:off x="1520055" y="350798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4263445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dirty="0"/>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33" name="Straight Connector 32">
            <a:extLst>
              <a:ext uri="{FF2B5EF4-FFF2-40B4-BE49-F238E27FC236}">
                <a16:creationId xmlns:a16="http://schemas.microsoft.com/office/drawing/2014/main" id="{A9CB564A-C69C-944C-96FC-5B26C4A43C4A}"/>
              </a:ext>
            </a:extLst>
          </p:cNvPr>
          <p:cNvCxnSpPr/>
          <p:nvPr userDrawn="1"/>
        </p:nvCxnSpPr>
        <p:spPr>
          <a:xfrm>
            <a:off x="1520055" y="281181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5611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FF00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12/3/2021</a:t>
            </a:fld>
            <a:endParaRPr lang="en-US"/>
          </a:p>
        </p:txBody>
      </p:sp>
      <p:sp>
        <p:nvSpPr>
          <p:cNvPr id="6" name="Holder 6"/>
          <p:cNvSpPr>
            <a:spLocks noGrp="1"/>
          </p:cNvSpPr>
          <p:nvPr>
            <p:ph type="sldNum" sz="quarter" idx="7"/>
          </p:nvPr>
        </p:nvSpPr>
        <p:spPr/>
        <p:txBody>
          <a:bodyPr lIns="0" tIns="0" rIns="0" bIns="0"/>
          <a:lstStyle>
            <a:lvl1pPr>
              <a:defRPr sz="1200" b="0" i="0">
                <a:solidFill>
                  <a:srgbClr val="878787"/>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dirty="0"/>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3831193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dirty="0"/>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dirty="0"/>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endParaRPr>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C55"/>
                  </a:solidFill>
                  <a:effectLst/>
                  <a:uLnTx/>
                  <a:uFillTx/>
                  <a:latin typeface="Arial" panose="020B0604020202020204"/>
                  <a:ea typeface="+mn-ea"/>
                  <a:cs typeface="+mn-cs"/>
                </a:endParaRPr>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620889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endParaRPr>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C55"/>
                  </a:solidFill>
                  <a:effectLst/>
                  <a:uLnTx/>
                  <a:uFillTx/>
                  <a:latin typeface="Arial" panose="020B0604020202020204"/>
                  <a:ea typeface="+mn-ea"/>
                  <a:cs typeface="+mn-cs"/>
                </a:endParaRPr>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77E4BD-558F-4F49-BCCC-8097ACDB395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49509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endParaRPr>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C55"/>
                  </a:solidFill>
                  <a:effectLst/>
                  <a:uLnTx/>
                  <a:uFillTx/>
                  <a:latin typeface="Arial" panose="020B0604020202020204"/>
                  <a:ea typeface="+mn-ea"/>
                  <a:cs typeface="+mn-cs"/>
                </a:endParaRPr>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endParaRPr>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54FD4E-2BB6-AE40-B89B-76CA5506880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867828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endParaRPr>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C55"/>
                  </a:solidFill>
                  <a:effectLst/>
                  <a:uLnTx/>
                  <a:uFillTx/>
                  <a:latin typeface="Arial" panose="020B0604020202020204"/>
                  <a:ea typeface="+mn-ea"/>
                  <a:cs typeface="+mn-cs"/>
                </a:endParaRPr>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endParaRPr>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89683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endParaRPr>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C55"/>
                  </a:solidFill>
                  <a:effectLst/>
                  <a:uLnTx/>
                  <a:uFillTx/>
                  <a:latin typeface="Arial" panose="020B0604020202020204"/>
                  <a:ea typeface="+mn-ea"/>
                  <a:cs typeface="+mn-cs"/>
                </a:endParaRPr>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endParaRPr>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2A368-37B4-AE41-8927-00C94D6431A1}"/>
              </a:ext>
            </a:extLst>
          </p:cNvPr>
          <p:cNvCxnSpPr/>
          <p:nvPr userDrawn="1"/>
        </p:nvCxnSpPr>
        <p:spPr>
          <a:xfrm>
            <a:off x="707293"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133191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endParaRPr>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C55"/>
                </a:solidFill>
                <a:effectLst/>
                <a:uLnTx/>
                <a:uFillTx/>
                <a:latin typeface="Arial" panose="020B0604020202020204"/>
                <a:ea typeface="+mn-ea"/>
                <a:cs typeface="+mn-cs"/>
              </a:endParaRPr>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3" name="Straight Connector 12">
            <a:extLst>
              <a:ext uri="{FF2B5EF4-FFF2-40B4-BE49-F238E27FC236}">
                <a16:creationId xmlns:a16="http://schemas.microsoft.com/office/drawing/2014/main" id="{73A1B7DC-DAD7-F944-AC53-2FDB50DEA0A1}"/>
              </a:ext>
            </a:extLst>
          </p:cNvPr>
          <p:cNvCxnSpPr>
            <a:cxnSpLocks/>
          </p:cNvCxnSpPr>
          <p:nvPr userDrawn="1"/>
        </p:nvCxnSpPr>
        <p:spPr>
          <a:xfrm>
            <a:off x="1325946" y="3080084"/>
            <a:ext cx="685399"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rmAutofit/>
          </a:bodyPr>
          <a:lstStyle>
            <a:lvl1pPr marL="0" indent="0">
              <a:buNone/>
              <a:defRPr sz="2000"/>
            </a:lvl1pPr>
          </a:lstStyle>
          <a:p>
            <a:pPr lvl="0"/>
            <a:r>
              <a:rPr lang="en-US" dirty="0"/>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p:nvPr>
        </p:nvSpPr>
        <p:spPr>
          <a:xfrm>
            <a:off x="1219200" y="1887490"/>
            <a:ext cx="5582652" cy="1078262"/>
          </a:xfrm>
        </p:spPr>
        <p:txBody>
          <a:bodyPr>
            <a:normAutofit/>
          </a:bodyPr>
          <a:lstStyle>
            <a:lvl1pPr>
              <a:defRPr sz="6000"/>
            </a:lvl1pPr>
          </a:lstStyle>
          <a:p>
            <a:r>
              <a:rPr lang="en-US" dirty="0"/>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24591285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endParaRPr>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274760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rmAutofit/>
          </a:bodyPr>
          <a:lstStyle>
            <a:lvl1pPr algn="l">
              <a:defRPr sz="40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5" name="Straight Connector 14">
            <a:extLst>
              <a:ext uri="{FF2B5EF4-FFF2-40B4-BE49-F238E27FC236}">
                <a16:creationId xmlns:a16="http://schemas.microsoft.com/office/drawing/2014/main" id="{B9A3468E-DF1F-A142-9123-E9C41E669E14}"/>
              </a:ext>
            </a:extLst>
          </p:cNvPr>
          <p:cNvCxnSpPr/>
          <p:nvPr userDrawn="1"/>
        </p:nvCxnSpPr>
        <p:spPr>
          <a:xfrm>
            <a:off x="620093" y="5141451"/>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endParaRPr>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endParaRPr>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36351691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512EA4-96D9-4767-972A-EA334737A015}" type="datetime1">
              <a:rPr kumimoji="0" lang="en-US" sz="1800" b="0" i="0" u="none" strike="noStrike" kern="1200" cap="none" spc="0" normalizeH="0" baseline="0" noProof="0" smtClean="0">
                <a:ln>
                  <a:noFill/>
                </a:ln>
                <a:solidFill>
                  <a:srgbClr val="444C55"/>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12/3/2021</a:t>
            </a:fld>
            <a:endParaRPr kumimoji="0" lang="en-US" sz="1800" b="0" i="0" u="none" strike="noStrike" kern="1200" cap="none" spc="0" normalizeH="0" baseline="0" noProof="0">
              <a:ln>
                <a:noFill/>
              </a:ln>
              <a:solidFill>
                <a:srgbClr val="444C55"/>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4C2F5F-8633-4B5B-A080-9CC210AD30A1}" type="slidenum">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14282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FF0000"/>
                </a:solidFill>
                <a:latin typeface="Arial"/>
                <a:cs typeface="Arial"/>
              </a:defRPr>
            </a:lvl1pPr>
          </a:lstStyle>
          <a:p>
            <a:endParaRPr/>
          </a:p>
        </p:txBody>
      </p:sp>
      <p:sp>
        <p:nvSpPr>
          <p:cNvPr id="3" name="Holder 3"/>
          <p:cNvSpPr>
            <a:spLocks noGrp="1"/>
          </p:cNvSpPr>
          <p:nvPr>
            <p:ph sz="half" idx="2"/>
          </p:nvPr>
        </p:nvSpPr>
        <p:spPr>
          <a:xfrm>
            <a:off x="444497" y="2257974"/>
            <a:ext cx="3735704" cy="3756660"/>
          </a:xfrm>
          <a:prstGeom prst="rect">
            <a:avLst/>
          </a:prstGeom>
        </p:spPr>
        <p:txBody>
          <a:bodyPr wrap="square" lIns="0" tIns="0" rIns="0" bIns="0">
            <a:spAutoFit/>
          </a:bodyPr>
          <a:lstStyle>
            <a:lvl1pPr>
              <a:defRPr sz="2400" b="0" i="0">
                <a:solidFill>
                  <a:schemeClr val="bg1"/>
                </a:solidFill>
                <a:latin typeface="Calibri"/>
                <a:cs typeface="Calibri"/>
              </a:defRPr>
            </a:lvl1pPr>
          </a:lstStyle>
          <a:p>
            <a:endParaRPr/>
          </a:p>
        </p:txBody>
      </p:sp>
      <p:sp>
        <p:nvSpPr>
          <p:cNvPr id="4" name="Holder 4"/>
          <p:cNvSpPr>
            <a:spLocks noGrp="1"/>
          </p:cNvSpPr>
          <p:nvPr>
            <p:ph sz="half" idx="3"/>
          </p:nvPr>
        </p:nvSpPr>
        <p:spPr>
          <a:xfrm>
            <a:off x="8012707" y="1532243"/>
            <a:ext cx="3526154" cy="4561205"/>
          </a:xfrm>
          <a:prstGeom prst="rect">
            <a:avLst/>
          </a:prstGeom>
        </p:spPr>
        <p:txBody>
          <a:bodyPr wrap="square" lIns="0" tIns="0" rIns="0" bIns="0">
            <a:spAutoFit/>
          </a:bodyPr>
          <a:lstStyle>
            <a:lvl1pPr>
              <a:defRPr sz="2400" b="1" i="0">
                <a:solidFill>
                  <a:srgbClr val="444A53"/>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12/3/2021</a:t>
            </a:fld>
            <a:endParaRPr lang="en-US"/>
          </a:p>
        </p:txBody>
      </p:sp>
      <p:sp>
        <p:nvSpPr>
          <p:cNvPr id="7" name="Holder 7"/>
          <p:cNvSpPr>
            <a:spLocks noGrp="1"/>
          </p:cNvSpPr>
          <p:nvPr>
            <p:ph type="sldNum" sz="quarter" idx="7"/>
          </p:nvPr>
        </p:nvSpPr>
        <p:spPr/>
        <p:txBody>
          <a:bodyPr lIns="0" tIns="0" rIns="0" bIns="0"/>
          <a:lstStyle>
            <a:lvl1pPr>
              <a:defRPr sz="1200" b="0" i="0">
                <a:solidFill>
                  <a:srgbClr val="878787"/>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0C53AD7-A772-4F83-850B-482C70935EA4}"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DDD8331-DEC2-4D1E-95D5-94283CB87E4D}"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5830744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8E67B97-2A19-4469-BBC1-5124779FD32E}"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9948203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8A51ED6-1809-467D-BA74-8EA1DF4B6FEF}"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4AF8077-2CE4-4A8C-806A-F9B27078C00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830193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8D7BA54-BB09-45EF-8BE5-86E399F21075}"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2B83E2C-C682-4CCB-812E-4FD1E6CD7EF7}"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0517630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FB19E3F-723A-48F5-86C3-1FB2ADC6C9E9}"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E2229A-B942-495A-807D-33D35310454B}"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4116517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B8BEB86-460D-47CC-9347-A33D2320FEE6}"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5616943-E090-48BD-85BF-C3499FDFE60E}"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6154806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DE8BE47-7B98-409F-8AB7-EBBB77D90BF3}"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5794213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D367D64-CF7F-42F3-8C27-B520EE2453CF}"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C650D0-02D5-42FB-907E-376816E2D544}"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4329579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1179569-1CBE-4B22-934C-222D1AA93EE5}"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6F6CB7-50F3-4CEB-A4DC-7F1C42559A5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6586442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E22490D-0CE4-426E-81CB-E242CE6E39A4}"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51ED56C-8F5E-4BF1-A54B-E96394A138E1}"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232883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FF00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12/3/2021</a:t>
            </a:fld>
            <a:endParaRPr lang="en-US"/>
          </a:p>
        </p:txBody>
      </p:sp>
      <p:sp>
        <p:nvSpPr>
          <p:cNvPr id="5" name="Holder 5"/>
          <p:cNvSpPr>
            <a:spLocks noGrp="1"/>
          </p:cNvSpPr>
          <p:nvPr>
            <p:ph type="sldNum" sz="quarter" idx="7"/>
          </p:nvPr>
        </p:nvSpPr>
        <p:spPr/>
        <p:txBody>
          <a:bodyPr lIns="0" tIns="0" rIns="0" bIns="0"/>
          <a:lstStyle>
            <a:lvl1pPr>
              <a:defRPr sz="1200" b="0" i="0">
                <a:solidFill>
                  <a:srgbClr val="878787"/>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FE2C6C1-0ABC-4A83-A3E1-9B004532B0F2}"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7659B1A-798E-4F1D-851E-F36AC3C874A2}"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8620009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508540" y="1707786"/>
            <a:ext cx="11203664"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300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332187" y="953346"/>
            <a:ext cx="11430112"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S PGothic" pitchFamily="34" charset="-128"/>
              <a:cs typeface="+mn-cs"/>
            </a:endParaRPr>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35899788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0C53AD7-A772-4F83-850B-482C70935EA4}"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DDD8331-DEC2-4D1E-95D5-94283CB87E4D}"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433515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8E67B97-2A19-4469-BBC1-5124779FD32E}"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656404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8A51ED6-1809-467D-BA74-8EA1DF4B6FEF}"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4AF8077-2CE4-4A8C-806A-F9B27078C00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41595352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8D7BA54-BB09-45EF-8BE5-86E399F21075}"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2B83E2C-C682-4CCB-812E-4FD1E6CD7EF7}"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5623517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FB19E3F-723A-48F5-86C3-1FB2ADC6C9E9}"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E2229A-B942-495A-807D-33D35310454B}"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8276994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B8BEB86-460D-47CC-9347-A33D2320FEE6}"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5616943-E090-48BD-85BF-C3499FDFE60E}"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7312424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DE8BE47-7B98-409F-8AB7-EBBB77D90BF3}"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8321134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D367D64-CF7F-42F3-8C27-B520EE2453CF}"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C650D0-02D5-42FB-907E-376816E2D544}"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57498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17" name="bg object 17"/>
          <p:cNvSpPr/>
          <p:nvPr/>
        </p:nvSpPr>
        <p:spPr>
          <a:xfrm>
            <a:off x="459486" y="948689"/>
            <a:ext cx="2349500" cy="0"/>
          </a:xfrm>
          <a:custGeom>
            <a:avLst/>
            <a:gdLst/>
            <a:ahLst/>
            <a:cxnLst/>
            <a:rect l="l" t="t" r="r" b="b"/>
            <a:pathLst>
              <a:path w="2349500">
                <a:moveTo>
                  <a:pt x="0" y="0"/>
                </a:moveTo>
                <a:lnTo>
                  <a:pt x="2349411" y="0"/>
                </a:lnTo>
              </a:path>
            </a:pathLst>
          </a:custGeom>
          <a:ln w="32004">
            <a:solidFill>
              <a:srgbClr val="F58366"/>
            </a:solidFill>
          </a:ln>
        </p:spPr>
        <p:txBody>
          <a:bodyPr wrap="square" lIns="0" tIns="0" rIns="0" bIns="0" rtlCol="0"/>
          <a:lstStyle/>
          <a:p>
            <a:endParaRPr/>
          </a:p>
        </p:txBody>
      </p:sp>
      <p:pic>
        <p:nvPicPr>
          <p:cNvPr id="18" name="bg object 18"/>
          <p:cNvPicPr/>
          <p:nvPr/>
        </p:nvPicPr>
        <p:blipFill>
          <a:blip r:embed="rId2" cstate="print"/>
          <a:stretch>
            <a:fillRect/>
          </a:stretch>
        </p:blipFill>
        <p:spPr>
          <a:xfrm>
            <a:off x="0" y="5532119"/>
            <a:ext cx="2807207" cy="600455"/>
          </a:xfrm>
          <a:prstGeom prst="rect">
            <a:avLst/>
          </a:prstGeom>
        </p:spPr>
      </p:pic>
      <p:sp>
        <p:nvSpPr>
          <p:cNvPr id="19" name="bg object 19"/>
          <p:cNvSpPr/>
          <p:nvPr/>
        </p:nvSpPr>
        <p:spPr>
          <a:xfrm>
            <a:off x="0" y="5379717"/>
            <a:ext cx="2807335" cy="648970"/>
          </a:xfrm>
          <a:custGeom>
            <a:avLst/>
            <a:gdLst/>
            <a:ahLst/>
            <a:cxnLst/>
            <a:rect l="l" t="t" r="r" b="b"/>
            <a:pathLst>
              <a:path w="2807335" h="648970">
                <a:moveTo>
                  <a:pt x="0" y="0"/>
                </a:moveTo>
                <a:lnTo>
                  <a:pt x="0" y="271525"/>
                </a:lnTo>
                <a:lnTo>
                  <a:pt x="105613" y="305434"/>
                </a:lnTo>
                <a:lnTo>
                  <a:pt x="152869" y="319925"/>
                </a:lnTo>
                <a:lnTo>
                  <a:pt x="247421" y="348259"/>
                </a:lnTo>
                <a:lnTo>
                  <a:pt x="342099" y="375691"/>
                </a:lnTo>
                <a:lnTo>
                  <a:pt x="436918" y="402170"/>
                </a:lnTo>
                <a:lnTo>
                  <a:pt x="484403" y="415023"/>
                </a:lnTo>
                <a:lnTo>
                  <a:pt x="531939" y="427621"/>
                </a:lnTo>
                <a:lnTo>
                  <a:pt x="579539" y="439953"/>
                </a:lnTo>
                <a:lnTo>
                  <a:pt x="627202" y="452018"/>
                </a:lnTo>
                <a:lnTo>
                  <a:pt x="674941" y="463778"/>
                </a:lnTo>
                <a:lnTo>
                  <a:pt x="722769" y="475259"/>
                </a:lnTo>
                <a:lnTo>
                  <a:pt x="770661" y="486448"/>
                </a:lnTo>
                <a:lnTo>
                  <a:pt x="818667" y="497319"/>
                </a:lnTo>
                <a:lnTo>
                  <a:pt x="866762" y="507885"/>
                </a:lnTo>
                <a:lnTo>
                  <a:pt x="914946" y="518121"/>
                </a:lnTo>
                <a:lnTo>
                  <a:pt x="963269" y="528040"/>
                </a:lnTo>
                <a:lnTo>
                  <a:pt x="1011682" y="537616"/>
                </a:lnTo>
                <a:lnTo>
                  <a:pt x="1060221" y="546861"/>
                </a:lnTo>
                <a:lnTo>
                  <a:pt x="1108887" y="555739"/>
                </a:lnTo>
                <a:lnTo>
                  <a:pt x="1157693" y="564286"/>
                </a:lnTo>
                <a:lnTo>
                  <a:pt x="1206639" y="572439"/>
                </a:lnTo>
                <a:lnTo>
                  <a:pt x="1255725" y="580237"/>
                </a:lnTo>
                <a:lnTo>
                  <a:pt x="1304963" y="587654"/>
                </a:lnTo>
                <a:lnTo>
                  <a:pt x="1354366" y="594690"/>
                </a:lnTo>
                <a:lnTo>
                  <a:pt x="1403921" y="601332"/>
                </a:lnTo>
                <a:lnTo>
                  <a:pt x="1453642" y="607567"/>
                </a:lnTo>
                <a:lnTo>
                  <a:pt x="1503553" y="613397"/>
                </a:lnTo>
                <a:lnTo>
                  <a:pt x="1553629" y="618807"/>
                </a:lnTo>
                <a:lnTo>
                  <a:pt x="1603908" y="623798"/>
                </a:lnTo>
                <a:lnTo>
                  <a:pt x="1654365" y="628357"/>
                </a:lnTo>
                <a:lnTo>
                  <a:pt x="1705025" y="632485"/>
                </a:lnTo>
                <a:lnTo>
                  <a:pt x="1755889" y="636155"/>
                </a:lnTo>
                <a:lnTo>
                  <a:pt x="1806968" y="639394"/>
                </a:lnTo>
                <a:lnTo>
                  <a:pt x="1858251" y="642150"/>
                </a:lnTo>
                <a:lnTo>
                  <a:pt x="1909775" y="644448"/>
                </a:lnTo>
                <a:lnTo>
                  <a:pt x="1961514" y="646277"/>
                </a:lnTo>
                <a:lnTo>
                  <a:pt x="2013483" y="647623"/>
                </a:lnTo>
                <a:lnTo>
                  <a:pt x="2065705" y="648474"/>
                </a:lnTo>
                <a:lnTo>
                  <a:pt x="2118169" y="648842"/>
                </a:lnTo>
                <a:lnTo>
                  <a:pt x="2170887" y="648690"/>
                </a:lnTo>
                <a:lnTo>
                  <a:pt x="2223871" y="648042"/>
                </a:lnTo>
                <a:lnTo>
                  <a:pt x="2277110" y="646861"/>
                </a:lnTo>
                <a:lnTo>
                  <a:pt x="2330615" y="645159"/>
                </a:lnTo>
                <a:lnTo>
                  <a:pt x="2384399" y="642937"/>
                </a:lnTo>
                <a:lnTo>
                  <a:pt x="2438463" y="640168"/>
                </a:lnTo>
                <a:lnTo>
                  <a:pt x="2492819" y="636854"/>
                </a:lnTo>
                <a:lnTo>
                  <a:pt x="2547467" y="632980"/>
                </a:lnTo>
                <a:lnTo>
                  <a:pt x="2602420" y="628535"/>
                </a:lnTo>
                <a:lnTo>
                  <a:pt x="2807081" y="604659"/>
                </a:lnTo>
                <a:lnTo>
                  <a:pt x="2807081" y="67157"/>
                </a:lnTo>
                <a:lnTo>
                  <a:pt x="2706204" y="96253"/>
                </a:lnTo>
                <a:lnTo>
                  <a:pt x="2656954" y="108076"/>
                </a:lnTo>
                <a:lnTo>
                  <a:pt x="2607462" y="119329"/>
                </a:lnTo>
                <a:lnTo>
                  <a:pt x="2557741" y="130047"/>
                </a:lnTo>
                <a:lnTo>
                  <a:pt x="2507792" y="140207"/>
                </a:lnTo>
                <a:lnTo>
                  <a:pt x="2457640" y="149821"/>
                </a:lnTo>
                <a:lnTo>
                  <a:pt x="2407323" y="158889"/>
                </a:lnTo>
                <a:lnTo>
                  <a:pt x="2356815" y="167436"/>
                </a:lnTo>
                <a:lnTo>
                  <a:pt x="2306154" y="175425"/>
                </a:lnTo>
                <a:lnTo>
                  <a:pt x="2255354" y="182867"/>
                </a:lnTo>
                <a:lnTo>
                  <a:pt x="2204440" y="189776"/>
                </a:lnTo>
                <a:lnTo>
                  <a:pt x="2153399" y="196151"/>
                </a:lnTo>
                <a:lnTo>
                  <a:pt x="2102269" y="201993"/>
                </a:lnTo>
                <a:lnTo>
                  <a:pt x="2051062" y="207314"/>
                </a:lnTo>
                <a:lnTo>
                  <a:pt x="1999767" y="212089"/>
                </a:lnTo>
                <a:lnTo>
                  <a:pt x="1948446" y="216344"/>
                </a:lnTo>
                <a:lnTo>
                  <a:pt x="1897087" y="220052"/>
                </a:lnTo>
                <a:lnTo>
                  <a:pt x="1845691" y="223253"/>
                </a:lnTo>
                <a:lnTo>
                  <a:pt x="1794306" y="225920"/>
                </a:lnTo>
                <a:lnTo>
                  <a:pt x="1742922" y="228066"/>
                </a:lnTo>
                <a:lnTo>
                  <a:pt x="1691576" y="229692"/>
                </a:lnTo>
                <a:lnTo>
                  <a:pt x="1640255" y="230784"/>
                </a:lnTo>
                <a:lnTo>
                  <a:pt x="1589011" y="231381"/>
                </a:lnTo>
                <a:lnTo>
                  <a:pt x="1537817" y="231457"/>
                </a:lnTo>
                <a:lnTo>
                  <a:pt x="1486725" y="231000"/>
                </a:lnTo>
                <a:lnTo>
                  <a:pt x="1435722" y="230047"/>
                </a:lnTo>
                <a:lnTo>
                  <a:pt x="1384833" y="228574"/>
                </a:lnTo>
                <a:lnTo>
                  <a:pt x="1334084" y="226593"/>
                </a:lnTo>
                <a:lnTo>
                  <a:pt x="1283474" y="224104"/>
                </a:lnTo>
                <a:lnTo>
                  <a:pt x="1233030" y="221094"/>
                </a:lnTo>
                <a:lnTo>
                  <a:pt x="1182763" y="217601"/>
                </a:lnTo>
                <a:lnTo>
                  <a:pt x="1132687" y="213588"/>
                </a:lnTo>
                <a:lnTo>
                  <a:pt x="1082827" y="209080"/>
                </a:lnTo>
                <a:lnTo>
                  <a:pt x="1033183" y="204063"/>
                </a:lnTo>
                <a:lnTo>
                  <a:pt x="983767" y="198551"/>
                </a:lnTo>
                <a:lnTo>
                  <a:pt x="934605" y="192557"/>
                </a:lnTo>
                <a:lnTo>
                  <a:pt x="885723" y="186054"/>
                </a:lnTo>
                <a:lnTo>
                  <a:pt x="837107" y="179057"/>
                </a:lnTo>
                <a:lnTo>
                  <a:pt x="788809" y="171564"/>
                </a:lnTo>
                <a:lnTo>
                  <a:pt x="740816" y="163575"/>
                </a:lnTo>
                <a:lnTo>
                  <a:pt x="690079" y="154660"/>
                </a:lnTo>
                <a:lnTo>
                  <a:pt x="639305" y="145376"/>
                </a:lnTo>
                <a:lnTo>
                  <a:pt x="588479" y="135699"/>
                </a:lnTo>
                <a:lnTo>
                  <a:pt x="537616" y="125679"/>
                </a:lnTo>
                <a:lnTo>
                  <a:pt x="486702" y="115328"/>
                </a:lnTo>
                <a:lnTo>
                  <a:pt x="435749" y="104622"/>
                </a:lnTo>
                <a:lnTo>
                  <a:pt x="384759" y="93624"/>
                </a:lnTo>
                <a:lnTo>
                  <a:pt x="333717" y="82295"/>
                </a:lnTo>
                <a:lnTo>
                  <a:pt x="282651" y="70700"/>
                </a:lnTo>
                <a:lnTo>
                  <a:pt x="0" y="0"/>
                </a:lnTo>
                <a:close/>
              </a:path>
            </a:pathLst>
          </a:custGeom>
          <a:solidFill>
            <a:srgbClr val="1C4789"/>
          </a:solidFill>
        </p:spPr>
        <p:txBody>
          <a:bodyPr wrap="square" lIns="0" tIns="0" rIns="0" bIns="0" rtlCol="0"/>
          <a:lstStyle/>
          <a:p>
            <a:endParaRPr/>
          </a:p>
        </p:txBody>
      </p:sp>
      <p:pic>
        <p:nvPicPr>
          <p:cNvPr id="20" name="bg object 20"/>
          <p:cNvPicPr/>
          <p:nvPr/>
        </p:nvPicPr>
        <p:blipFill>
          <a:blip r:embed="rId3" cstate="print"/>
          <a:stretch>
            <a:fillRect/>
          </a:stretch>
        </p:blipFill>
        <p:spPr>
          <a:xfrm>
            <a:off x="513587" y="4386071"/>
            <a:ext cx="2025395" cy="911351"/>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12/3/2021</a:t>
            </a:fld>
            <a:endParaRPr lang="en-US"/>
          </a:p>
        </p:txBody>
      </p:sp>
      <p:sp>
        <p:nvSpPr>
          <p:cNvPr id="4" name="Holder 4"/>
          <p:cNvSpPr>
            <a:spLocks noGrp="1"/>
          </p:cNvSpPr>
          <p:nvPr>
            <p:ph type="sldNum" sz="quarter" idx="7"/>
          </p:nvPr>
        </p:nvSpPr>
        <p:spPr/>
        <p:txBody>
          <a:bodyPr lIns="0" tIns="0" rIns="0" bIns="0"/>
          <a:lstStyle>
            <a:lvl1pPr>
              <a:defRPr sz="1200" b="0" i="0">
                <a:solidFill>
                  <a:srgbClr val="878787"/>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1179569-1CBE-4B22-934C-222D1AA93EE5}"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6F6CB7-50F3-4CEB-A4DC-7F1C42559A5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2736109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E22490D-0CE4-426E-81CB-E242CE6E39A4}"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51ED56C-8F5E-4BF1-A54B-E96394A138E1}"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6501097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FE2C6C1-0ABC-4A83-A3E1-9B004532B0F2}"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7659B1A-798E-4F1D-851E-F36AC3C874A2}"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4414394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508540" y="1707786"/>
            <a:ext cx="11203664"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300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332187" y="953346"/>
            <a:ext cx="11430112"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S PGothic" pitchFamily="34" charset="-128"/>
              <a:cs typeface="+mn-cs"/>
            </a:endParaRPr>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11963404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0C53AD7-A772-4F83-850B-482C70935EA4}"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DDD8331-DEC2-4D1E-95D5-94283CB87E4D}"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4281277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8E67B97-2A19-4469-BBC1-5124779FD32E}"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40717434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8A51ED6-1809-467D-BA74-8EA1DF4B6FEF}"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4AF8077-2CE4-4A8C-806A-F9B27078C00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2740778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8D7BA54-BB09-45EF-8BE5-86E399F21075}"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2B83E2C-C682-4CCB-812E-4FD1E6CD7EF7}"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8965568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FB19E3F-723A-48F5-86C3-1FB2ADC6C9E9}"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E2229A-B942-495A-807D-33D35310454B}"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6293434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B8BEB86-460D-47CC-9347-A33D2320FEE6}"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5616943-E090-48BD-85BF-C3499FDFE60E}"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428998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0C53AD7-A772-4F83-850B-482C70935EA4}"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DDD8331-DEC2-4D1E-95D5-94283CB87E4D}"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4680396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DE8BE47-7B98-409F-8AB7-EBBB77D90BF3}"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8717006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D367D64-CF7F-42F3-8C27-B520EE2453CF}"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C650D0-02D5-42FB-907E-376816E2D544}"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0255020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1179569-1CBE-4B22-934C-222D1AA93EE5}"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6F6CB7-50F3-4CEB-A4DC-7F1C42559A5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0601154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E22490D-0CE4-426E-81CB-E242CE6E39A4}"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51ED56C-8F5E-4BF1-A54B-E96394A138E1}"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5811716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FE2C6C1-0ABC-4A83-A3E1-9B004532B0F2}"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7659B1A-798E-4F1D-851E-F36AC3C874A2}"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58731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508540" y="1707786"/>
            <a:ext cx="11203664"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300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332187" y="953346"/>
            <a:ext cx="11430112"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S PGothic" pitchFamily="34" charset="-128"/>
              <a:cs typeface="+mn-cs"/>
            </a:endParaRPr>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17497065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0C53AD7-A772-4F83-850B-482C70935EA4}"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DDD8331-DEC2-4D1E-95D5-94283CB87E4D}"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1226508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8E67B97-2A19-4469-BBC1-5124779FD32E}"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9698476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8A51ED6-1809-467D-BA74-8EA1DF4B6FEF}"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4AF8077-2CE4-4A8C-806A-F9B27078C00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8806539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8D7BA54-BB09-45EF-8BE5-86E399F21075}"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2B83E2C-C682-4CCB-812E-4FD1E6CD7EF7}"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887550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8E67B97-2A19-4469-BBC1-5124779FD32E}"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0608311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FB19E3F-723A-48F5-86C3-1FB2ADC6C9E9}"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E2229A-B942-495A-807D-33D35310454B}"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2733438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B8BEB86-460D-47CC-9347-A33D2320FEE6}"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5616943-E090-48BD-85BF-C3499FDFE60E}"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9228623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DE8BE47-7B98-409F-8AB7-EBBB77D90BF3}"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7276864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D367D64-CF7F-42F3-8C27-B520EE2453CF}"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C650D0-02D5-42FB-907E-376816E2D544}"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403753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1179569-1CBE-4B22-934C-222D1AA93EE5}"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6F6CB7-50F3-4CEB-A4DC-7F1C42559A5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8297033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E22490D-0CE4-426E-81CB-E242CE6E39A4}"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51ED56C-8F5E-4BF1-A54B-E96394A138E1}"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8611155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FE2C6C1-0ABC-4A83-A3E1-9B004532B0F2}"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7659B1A-798E-4F1D-851E-F36AC3C874A2}"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121497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508540" y="1707786"/>
            <a:ext cx="11203664"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300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332187" y="953346"/>
            <a:ext cx="11430112"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S PGothic" pitchFamily="34" charset="-128"/>
              <a:cs typeface="+mn-cs"/>
            </a:endParaRPr>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18907719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0C53AD7-A772-4F83-850B-482C70935EA4}"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DDD8331-DEC2-4D1E-95D5-94283CB87E4D}"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6348444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8E67B97-2A19-4469-BBC1-5124779FD32E}"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924002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8A51ED6-1809-467D-BA74-8EA1DF4B6FEF}"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4AF8077-2CE4-4A8C-806A-F9B27078C00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3901231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8A51ED6-1809-467D-BA74-8EA1DF4B6FEF}"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4AF8077-2CE4-4A8C-806A-F9B27078C00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4728596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8D7BA54-BB09-45EF-8BE5-86E399F21075}"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2B83E2C-C682-4CCB-812E-4FD1E6CD7EF7}"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6576048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FB19E3F-723A-48F5-86C3-1FB2ADC6C9E9}"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E2229A-B942-495A-807D-33D35310454B}"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7502136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B8BEB86-460D-47CC-9347-A33D2320FEE6}"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5616943-E090-48BD-85BF-C3499FDFE60E}"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62128177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DE8BE47-7B98-409F-8AB7-EBBB77D90BF3}"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294047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D367D64-CF7F-42F3-8C27-B520EE2453CF}"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C650D0-02D5-42FB-907E-376816E2D544}"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0954594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1179569-1CBE-4B22-934C-222D1AA93EE5}"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6F6CB7-50F3-4CEB-A4DC-7F1C42559A5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6282716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E22490D-0CE4-426E-81CB-E242CE6E39A4}"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51ED56C-8F5E-4BF1-A54B-E96394A138E1}"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45043461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FE2C6C1-0ABC-4A83-A3E1-9B004532B0F2}"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7659B1A-798E-4F1D-851E-F36AC3C874A2}"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8212818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508540" y="1707786"/>
            <a:ext cx="11203664"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300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332187" y="953346"/>
            <a:ext cx="11430112"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S PGothic" pitchFamily="34" charset="-128"/>
              <a:cs typeface="+mn-cs"/>
            </a:endParaRPr>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3799993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8D7BA54-BB09-45EF-8BE5-86E399F21075}"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2B83E2C-C682-4CCB-812E-4FD1E6CD7EF7}"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8619336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675" y="831049"/>
            <a:ext cx="9861493" cy="2387600"/>
          </a:xfrm>
          <a:prstGeom prst="rect">
            <a:avLst/>
          </a:prstGeom>
        </p:spPr>
        <p:txBody>
          <a:bodyPr anchor="b"/>
          <a:lstStyle>
            <a:lvl1pPr algn="l">
              <a:defRPr sz="5333" b="1" baseline="0">
                <a:solidFill>
                  <a:srgbClr val="003B5C"/>
                </a:solidFill>
                <a:latin typeface="Verdana" charset="0"/>
                <a:ea typeface="Verdana" charset="0"/>
                <a:cs typeface="Verdana" charset="0"/>
              </a:defRPr>
            </a:lvl1pPr>
          </a:lstStyle>
          <a:p>
            <a:r>
              <a:rPr lang="en-US" dirty="0"/>
              <a:t>Presentation Title (40pt)</a:t>
            </a:r>
          </a:p>
        </p:txBody>
      </p:sp>
      <p:sp>
        <p:nvSpPr>
          <p:cNvPr id="3" name="Subtitle 2"/>
          <p:cNvSpPr>
            <a:spLocks noGrp="1"/>
          </p:cNvSpPr>
          <p:nvPr>
            <p:ph type="subTitle" idx="1" hasCustomPrompt="1"/>
          </p:nvPr>
        </p:nvSpPr>
        <p:spPr>
          <a:xfrm>
            <a:off x="1143675" y="3229439"/>
            <a:ext cx="9861493" cy="442759"/>
          </a:xfrm>
          <a:prstGeom prst="rect">
            <a:avLst/>
          </a:prstGeom>
        </p:spPr>
        <p:txBody>
          <a:bodyPr/>
          <a:lstStyle>
            <a:lvl1pPr marL="0" indent="0" algn="l">
              <a:buNone/>
              <a:defRPr sz="3200" baseline="0">
                <a:solidFill>
                  <a:srgbClr val="616364"/>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Presentation Subtitle (24 </a:t>
            </a:r>
            <a:r>
              <a:rPr lang="en-US" dirty="0" err="1"/>
              <a:t>pt</a:t>
            </a:r>
            <a:r>
              <a:rPr lang="en-US" dirty="0"/>
              <a:t>)</a:t>
            </a:r>
          </a:p>
        </p:txBody>
      </p:sp>
      <p:sp>
        <p:nvSpPr>
          <p:cNvPr id="11" name="Text Placeholder 10"/>
          <p:cNvSpPr>
            <a:spLocks noGrp="1"/>
          </p:cNvSpPr>
          <p:nvPr>
            <p:ph type="body" sz="quarter" idx="10" hasCustomPrompt="1"/>
          </p:nvPr>
        </p:nvSpPr>
        <p:spPr>
          <a:xfrm>
            <a:off x="1143675" y="3882599"/>
            <a:ext cx="9861493" cy="450419"/>
          </a:xfrm>
          <a:prstGeom prst="rect">
            <a:avLst/>
          </a:prstGeom>
        </p:spPr>
        <p:txBody>
          <a:bodyPr/>
          <a:lstStyle>
            <a:lvl1pPr marL="0" indent="0">
              <a:buNone/>
              <a:defRPr sz="1600" b="0" i="0">
                <a:solidFill>
                  <a:srgbClr val="616364"/>
                </a:solidFill>
                <a:latin typeface="Verdana" charset="0"/>
                <a:ea typeface="Verdana" charset="0"/>
                <a:cs typeface="Verdana" charset="0"/>
              </a:defRPr>
            </a:lvl1pPr>
          </a:lstStyle>
          <a:p>
            <a:pPr marL="0" indent="0">
              <a:buNone/>
            </a:pPr>
            <a:r>
              <a:rPr lang="en-US" sz="1867" dirty="0">
                <a:solidFill>
                  <a:schemeClr val="tx1">
                    <a:lumMod val="65000"/>
                    <a:lumOff val="35000"/>
                  </a:schemeClr>
                </a:solidFill>
                <a:latin typeface="Verdana" charset="0"/>
                <a:ea typeface="Verdana" charset="0"/>
                <a:cs typeface="Verdana" charset="0"/>
              </a:rPr>
              <a:t>Date | Presenter Information (14 </a:t>
            </a:r>
            <a:r>
              <a:rPr lang="en-US" sz="1867" dirty="0" err="1">
                <a:solidFill>
                  <a:schemeClr val="tx1">
                    <a:lumMod val="65000"/>
                    <a:lumOff val="35000"/>
                  </a:schemeClr>
                </a:solidFill>
                <a:latin typeface="Verdana" charset="0"/>
                <a:ea typeface="Verdana" charset="0"/>
                <a:cs typeface="Verdana" charset="0"/>
              </a:rPr>
              <a:t>pt</a:t>
            </a:r>
            <a:r>
              <a:rPr lang="en-US" sz="1867" dirty="0">
                <a:solidFill>
                  <a:schemeClr val="tx1">
                    <a:lumMod val="65000"/>
                    <a:lumOff val="35000"/>
                  </a:schemeClr>
                </a:solidFill>
                <a:latin typeface="Verdana" charset="0"/>
                <a:ea typeface="Verdana" charset="0"/>
                <a:cs typeface="Verdana" charset="0"/>
              </a:rPr>
              <a:t>)</a:t>
            </a:r>
          </a:p>
        </p:txBody>
      </p:sp>
      <p:sp>
        <p:nvSpPr>
          <p:cNvPr id="13" name="Rectangle 12">
            <a:extLst>
              <a:ext uri="{FF2B5EF4-FFF2-40B4-BE49-F238E27FC236}">
                <a16:creationId xmlns:a16="http://schemas.microsoft.com/office/drawing/2014/main" id="{23C321A4-E52D-2845-8647-B84F191C389C}"/>
              </a:ext>
            </a:extLst>
          </p:cNvPr>
          <p:cNvSpPr/>
          <p:nvPr/>
        </p:nvSpPr>
        <p:spPr>
          <a:xfrm>
            <a:off x="0" y="6178040"/>
            <a:ext cx="12192000" cy="679961"/>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D8F7AC5-29D1-EB43-BF58-C8ABD803FFFB}"/>
              </a:ext>
            </a:extLst>
          </p:cNvPr>
          <p:cNvSpPr/>
          <p:nvPr/>
        </p:nvSpPr>
        <p:spPr>
          <a:xfrm>
            <a:off x="1" y="1"/>
            <a:ext cx="5396089" cy="86188"/>
          </a:xfrm>
          <a:prstGeom prst="rect">
            <a:avLst/>
          </a:prstGeom>
          <a:solidFill>
            <a:srgbClr val="A2C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23C321A4-E52D-2845-8647-B84F191C389C}"/>
              </a:ext>
            </a:extLst>
          </p:cNvPr>
          <p:cNvSpPr/>
          <p:nvPr userDrawn="1"/>
        </p:nvSpPr>
        <p:spPr>
          <a:xfrm>
            <a:off x="0" y="6178040"/>
            <a:ext cx="12192000" cy="679961"/>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D8F7AC5-29D1-EB43-BF58-C8ABD803FFFB}"/>
              </a:ext>
            </a:extLst>
          </p:cNvPr>
          <p:cNvSpPr/>
          <p:nvPr userDrawn="1"/>
        </p:nvSpPr>
        <p:spPr>
          <a:xfrm>
            <a:off x="1" y="1"/>
            <a:ext cx="5396089" cy="86188"/>
          </a:xfrm>
          <a:prstGeom prst="rect">
            <a:avLst/>
          </a:prstGeom>
          <a:solidFill>
            <a:srgbClr val="A2C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D45773D2-6F75-8443-B3A1-EAC994FA80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0564" y="5481477"/>
            <a:ext cx="5857320" cy="486027"/>
          </a:xfrm>
          <a:prstGeom prst="rect">
            <a:avLst/>
          </a:prstGeom>
        </p:spPr>
      </p:pic>
    </p:spTree>
    <p:extLst>
      <p:ext uri="{BB962C8B-B14F-4D97-AF65-F5344CB8AC3E}">
        <p14:creationId xmlns:p14="http://schemas.microsoft.com/office/powerpoint/2010/main" val="13987489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hasCustomPrompt="1"/>
          </p:nvPr>
        </p:nvSpPr>
        <p:spPr>
          <a:xfrm>
            <a:off x="848989" y="849945"/>
            <a:ext cx="10156179" cy="757130"/>
          </a:xfrm>
          <a:prstGeom prst="rect">
            <a:avLst/>
          </a:prstGeom>
        </p:spPr>
        <p:txBody>
          <a:bodyPr wrap="square">
            <a:spAutoFit/>
          </a:bodyPr>
          <a:lstStyle>
            <a:lvl1pPr>
              <a:defRPr sz="4800" b="1" i="0">
                <a:solidFill>
                  <a:srgbClr val="003B5C"/>
                </a:solidFill>
                <a:latin typeface="Verdana" charset="0"/>
                <a:ea typeface="Verdana" charset="0"/>
                <a:cs typeface="Verdana" charset="0"/>
              </a:defRPr>
            </a:lvl1pPr>
          </a:lstStyle>
          <a:p>
            <a:r>
              <a:rPr lang="en-US" dirty="0"/>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aseline="0">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Copy goes here. </a:t>
            </a:r>
          </a:p>
        </p:txBody>
      </p:sp>
    </p:spTree>
    <p:extLst>
      <p:ext uri="{BB962C8B-B14F-4D97-AF65-F5344CB8AC3E}">
        <p14:creationId xmlns:p14="http://schemas.microsoft.com/office/powerpoint/2010/main" val="13217710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and Content_No Bottom Ba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2" name="Title 1"/>
          <p:cNvSpPr>
            <a:spLocks noGrp="1"/>
          </p:cNvSpPr>
          <p:nvPr>
            <p:ph type="title" hasCustomPrompt="1"/>
          </p:nvPr>
        </p:nvSpPr>
        <p:spPr>
          <a:xfrm>
            <a:off x="848989" y="849945"/>
            <a:ext cx="10156179" cy="757130"/>
          </a:xfrm>
          <a:prstGeom prst="rect">
            <a:avLst/>
          </a:prstGeom>
        </p:spPr>
        <p:txBody>
          <a:bodyPr wrap="square">
            <a:spAutoFit/>
          </a:bodyPr>
          <a:lstStyle>
            <a:lvl1pPr>
              <a:defRPr sz="4800" b="1" i="0">
                <a:solidFill>
                  <a:srgbClr val="003B5C"/>
                </a:solidFill>
                <a:latin typeface="Verdana" charset="0"/>
                <a:ea typeface="Verdana" charset="0"/>
                <a:cs typeface="Verdana" charset="0"/>
              </a:defRPr>
            </a:lvl1pPr>
          </a:lstStyle>
          <a:p>
            <a:r>
              <a:rPr lang="en-US" dirty="0"/>
              <a:t>Headline</a:t>
            </a:r>
          </a:p>
        </p:txBody>
      </p:sp>
      <p:sp>
        <p:nvSpPr>
          <p:cNvPr id="16" name="Text Placeholder 15"/>
          <p:cNvSpPr>
            <a:spLocks noGrp="1"/>
          </p:cNvSpPr>
          <p:nvPr>
            <p:ph type="body" sz="quarter" idx="10" hasCustomPrompt="1"/>
          </p:nvPr>
        </p:nvSpPr>
        <p:spPr>
          <a:xfrm>
            <a:off x="848989" y="1637853"/>
            <a:ext cx="10156179" cy="4117159"/>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a:latin typeface="Verdana" charset="0"/>
                <a:ea typeface="Verdana" charset="0"/>
                <a:cs typeface="Verdana" charset="0"/>
              </a:defRPr>
            </a:lvl1pPr>
            <a:lvl2pPr>
              <a:defRPr sz="1867">
                <a:latin typeface="Verdana" charset="0"/>
                <a:ea typeface="Verdana" charset="0"/>
                <a:cs typeface="Verdana" charset="0"/>
              </a:defRPr>
            </a:lvl2pPr>
            <a:lvl3pPr>
              <a:defRPr sz="1867">
                <a:latin typeface="Verdana" charset="0"/>
                <a:ea typeface="Verdana" charset="0"/>
                <a:cs typeface="Verdana" charset="0"/>
              </a:defRPr>
            </a:lvl3pPr>
            <a:lvl4pPr>
              <a:defRPr sz="1867">
                <a:latin typeface="Verdana" charset="0"/>
                <a:ea typeface="Verdana" charset="0"/>
                <a:cs typeface="Verdana" charset="0"/>
              </a:defRPr>
            </a:lvl4pPr>
            <a:lvl5pPr>
              <a:defRPr sz="1867">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Copy goes here. </a:t>
            </a:r>
          </a:p>
        </p:txBody>
      </p:sp>
    </p:spTree>
    <p:extLst>
      <p:ext uri="{BB962C8B-B14F-4D97-AF65-F5344CB8AC3E}">
        <p14:creationId xmlns:p14="http://schemas.microsoft.com/office/powerpoint/2010/main" val="232514232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826934"/>
            <a:ext cx="10177757" cy="757130"/>
          </a:xfrm>
          <a:prstGeom prst="rect">
            <a:avLst/>
          </a:prstGeom>
        </p:spPr>
        <p:txBody>
          <a:bodyPr wrap="square">
            <a:spAutoFit/>
          </a:bodyPr>
          <a:lstStyle>
            <a:lvl1pPr>
              <a:defRPr sz="4800" b="1" i="0">
                <a:solidFill>
                  <a:srgbClr val="003B5C"/>
                </a:solidFill>
                <a:latin typeface="Verdana" charset="0"/>
                <a:ea typeface="Verdana" charset="0"/>
                <a:cs typeface="Verdana" charset="0"/>
              </a:defRPr>
            </a:lvl1pPr>
          </a:lstStyle>
          <a:p>
            <a:r>
              <a:rPr lang="en-US" dirty="0"/>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5" name="Text Placeholder 4"/>
          <p:cNvSpPr>
            <a:spLocks noGrp="1"/>
          </p:cNvSpPr>
          <p:nvPr>
            <p:ph type="body" sz="quarter" idx="10" hasCustomPrompt="1"/>
          </p:nvPr>
        </p:nvSpPr>
        <p:spPr>
          <a:xfrm>
            <a:off x="848784" y="1615018"/>
            <a:ext cx="10176933" cy="3812116"/>
          </a:xfrm>
          <a:prstGeom prst="rect">
            <a:avLst/>
          </a:prstGeom>
        </p:spPr>
        <p:txBody>
          <a:bodyPr/>
          <a:lstStyle>
            <a:lvl1pPr>
              <a:defRPr sz="2133" b="1" baseline="0">
                <a:solidFill>
                  <a:srgbClr val="00314C"/>
                </a:solidFill>
                <a:latin typeface="Verdana" charset="0"/>
                <a:ea typeface="Verdana" charset="0"/>
                <a:cs typeface="Verdana" charset="0"/>
              </a:defRPr>
            </a:lvl1pPr>
            <a:lvl2pPr>
              <a:defRPr sz="2133">
                <a:latin typeface="Verdana" charset="0"/>
                <a:ea typeface="Verdana" charset="0"/>
                <a:cs typeface="Verdana" charset="0"/>
              </a:defRPr>
            </a:lvl2pPr>
            <a:lvl3pPr>
              <a:defRPr sz="2133">
                <a:latin typeface="Verdana" charset="0"/>
                <a:ea typeface="Verdana" charset="0"/>
                <a:cs typeface="Verdana" charset="0"/>
              </a:defRPr>
            </a:lvl3pPr>
            <a:lvl4pPr>
              <a:defRPr sz="2133">
                <a:latin typeface="Verdana" charset="0"/>
                <a:ea typeface="Verdana" charset="0"/>
                <a:cs typeface="Verdana" charset="0"/>
              </a:defRPr>
            </a:lvl4pPr>
            <a:lvl5pPr>
              <a:defRPr sz="2133">
                <a:latin typeface="Verdana" charset="0"/>
                <a:ea typeface="Verdana" charset="0"/>
                <a:cs typeface="Verdana" charset="0"/>
              </a:defRPr>
            </a:lvl5pPr>
          </a:lstStyle>
          <a:p>
            <a:pPr lvl="0"/>
            <a:r>
              <a:rPr lang="en-US" dirty="0"/>
              <a:t>Copy goes here</a:t>
            </a:r>
          </a:p>
        </p:txBody>
      </p:sp>
    </p:spTree>
    <p:extLst>
      <p:ext uri="{BB962C8B-B14F-4D97-AF65-F5344CB8AC3E}">
        <p14:creationId xmlns:p14="http://schemas.microsoft.com/office/powerpoint/2010/main" val="22713687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Bullets Layout_No Bottom 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8990" y="826934"/>
            <a:ext cx="10177757" cy="757130"/>
          </a:xfrm>
          <a:prstGeom prst="rect">
            <a:avLst/>
          </a:prstGeom>
        </p:spPr>
        <p:txBody>
          <a:bodyPr wrap="square">
            <a:spAutoFit/>
          </a:bodyPr>
          <a:lstStyle>
            <a:lvl1pPr>
              <a:defRPr sz="4800" b="1" i="0">
                <a:solidFill>
                  <a:srgbClr val="003B5C"/>
                </a:solidFill>
                <a:latin typeface="Verdana" charset="0"/>
                <a:ea typeface="Verdana" charset="0"/>
                <a:cs typeface="Verdana" charset="0"/>
              </a:defRPr>
            </a:lvl1pPr>
          </a:lstStyle>
          <a:p>
            <a:r>
              <a:rPr lang="en-US" dirty="0"/>
              <a:t>Headline</a:t>
            </a:r>
          </a:p>
        </p:txBody>
      </p:sp>
      <p:pic>
        <p:nvPicPr>
          <p:cNvPr id="12" name="Picture 11">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4" name="Text Placeholder 3"/>
          <p:cNvSpPr>
            <a:spLocks noGrp="1"/>
          </p:cNvSpPr>
          <p:nvPr>
            <p:ph type="body" sz="quarter" idx="10" hasCustomPrompt="1"/>
          </p:nvPr>
        </p:nvSpPr>
        <p:spPr>
          <a:xfrm>
            <a:off x="850019" y="1614842"/>
            <a:ext cx="10176728" cy="3435349"/>
          </a:xfrm>
          <a:prstGeom prst="rect">
            <a:avLst/>
          </a:prstGeom>
        </p:spPr>
        <p:txBody>
          <a:bodyPr/>
          <a:lstStyle>
            <a:lvl1pPr>
              <a:defRPr sz="2133" b="1" baseline="0">
                <a:solidFill>
                  <a:srgbClr val="00314C"/>
                </a:solidFill>
                <a:latin typeface="Verdana" charset="0"/>
                <a:ea typeface="Verdana" charset="0"/>
                <a:cs typeface="Verdana" charset="0"/>
              </a:defRPr>
            </a:lvl1pPr>
            <a:lvl2pPr>
              <a:defRPr sz="2133" b="1">
                <a:solidFill>
                  <a:srgbClr val="00314C"/>
                </a:solidFill>
                <a:latin typeface="Verdana" charset="0"/>
                <a:ea typeface="Verdana" charset="0"/>
                <a:cs typeface="Verdana" charset="0"/>
              </a:defRPr>
            </a:lvl2pPr>
            <a:lvl3pPr>
              <a:defRPr sz="2133" b="1">
                <a:solidFill>
                  <a:srgbClr val="00314C"/>
                </a:solidFill>
                <a:latin typeface="Verdana" charset="0"/>
                <a:ea typeface="Verdana" charset="0"/>
                <a:cs typeface="Verdana" charset="0"/>
              </a:defRPr>
            </a:lvl3pPr>
            <a:lvl4pPr>
              <a:defRPr sz="2133" b="1">
                <a:solidFill>
                  <a:srgbClr val="00314C"/>
                </a:solidFill>
                <a:latin typeface="Verdana" charset="0"/>
                <a:ea typeface="Verdana" charset="0"/>
                <a:cs typeface="Verdana" charset="0"/>
              </a:defRPr>
            </a:lvl4pPr>
            <a:lvl5pPr>
              <a:defRPr sz="2133" b="1">
                <a:solidFill>
                  <a:srgbClr val="00314C"/>
                </a:solidFill>
                <a:latin typeface="Verdana" charset="0"/>
                <a:ea typeface="Verdana" charset="0"/>
                <a:cs typeface="Verdana" charset="0"/>
              </a:defRPr>
            </a:lvl5pPr>
          </a:lstStyle>
          <a:p>
            <a:pPr lvl="0"/>
            <a:r>
              <a:rPr lang="en-US" dirty="0"/>
              <a:t>Copy goes here</a:t>
            </a:r>
          </a:p>
        </p:txBody>
      </p:sp>
    </p:spTree>
    <p:extLst>
      <p:ext uri="{BB962C8B-B14F-4D97-AF65-F5344CB8AC3E}">
        <p14:creationId xmlns:p14="http://schemas.microsoft.com/office/powerpoint/2010/main" val="39765536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Content Placeholder 2"/>
          <p:cNvSpPr>
            <a:spLocks noGrp="1"/>
          </p:cNvSpPr>
          <p:nvPr>
            <p:ph sz="half" idx="1" hasCustomPrompt="1"/>
          </p:nvPr>
        </p:nvSpPr>
        <p:spPr>
          <a:xfrm>
            <a:off x="1186832" y="1294452"/>
            <a:ext cx="3983336" cy="3788089"/>
          </a:xfrm>
          <a:prstGeom prst="rect">
            <a:avLst/>
          </a:prstGeom>
        </p:spPr>
        <p:txBody>
          <a:bodyPr/>
          <a:lstStyle>
            <a:lvl1pPr marL="0" indent="0">
              <a:buNone/>
              <a:defRPr sz="1200" b="0" i="1" baseline="0">
                <a:solidFill>
                  <a:srgbClr val="003B5C"/>
                </a:solidFill>
                <a:latin typeface="Verdana" charset="0"/>
                <a:ea typeface="Verdana" charset="0"/>
                <a:cs typeface="Verdana" charset="0"/>
              </a:defRPr>
            </a:lvl1pPr>
          </a:lstStyle>
          <a:p>
            <a:pPr lvl="0"/>
            <a:r>
              <a:rPr lang="en-US" dirty="0"/>
              <a:t>*Insert Image Here</a:t>
            </a:r>
          </a:p>
        </p:txBody>
      </p:sp>
      <p:sp>
        <p:nvSpPr>
          <p:cNvPr id="4" name="Content Placeholder 3"/>
          <p:cNvSpPr>
            <a:spLocks noGrp="1"/>
          </p:cNvSpPr>
          <p:nvPr>
            <p:ph sz="half" idx="2" hasCustomPrompt="1"/>
          </p:nvPr>
        </p:nvSpPr>
        <p:spPr>
          <a:xfrm>
            <a:off x="5549395" y="1997127"/>
            <a:ext cx="5466561" cy="3085413"/>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b="0" baseline="0">
                <a:solidFill>
                  <a:schemeClr val="tx1"/>
                </a:solidFill>
                <a:latin typeface="Verdana" charset="0"/>
                <a:ea typeface="Verdana" charset="0"/>
                <a:cs typeface="Verdana" charset="0"/>
              </a:defRPr>
            </a:lvl1pPr>
            <a:lvl2pPr>
              <a:defRPr sz="1867" b="0">
                <a:solidFill>
                  <a:srgbClr val="003B5C"/>
                </a:solidFill>
                <a:latin typeface="Verdana" charset="0"/>
                <a:ea typeface="Verdana" charset="0"/>
                <a:cs typeface="Verdana" charset="0"/>
              </a:defRPr>
            </a:lvl2pPr>
            <a:lvl3pPr>
              <a:defRPr sz="1867" b="0">
                <a:solidFill>
                  <a:srgbClr val="003B5C"/>
                </a:solidFill>
                <a:latin typeface="Verdana" charset="0"/>
                <a:ea typeface="Verdana" charset="0"/>
                <a:cs typeface="Verdana" charset="0"/>
              </a:defRPr>
            </a:lvl3pPr>
            <a:lvl4pPr>
              <a:defRPr sz="1867" b="0">
                <a:solidFill>
                  <a:srgbClr val="003B5C"/>
                </a:solidFill>
                <a:latin typeface="Verdana" charset="0"/>
                <a:ea typeface="Verdana" charset="0"/>
                <a:cs typeface="Verdana" charset="0"/>
              </a:defRPr>
            </a:lvl4pPr>
            <a:lvl5pPr>
              <a:defRPr sz="1867" b="0">
                <a:solidFill>
                  <a:srgbClr val="003B5C"/>
                </a:solidFill>
                <a:latin typeface="Verdana" charset="0"/>
                <a:ea typeface="Verdana" charset="0"/>
                <a:cs typeface="Verdana" charset="0"/>
              </a:defRPr>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Copy goes here. </a:t>
            </a:r>
          </a:p>
        </p:txBody>
      </p:sp>
      <p:sp>
        <p:nvSpPr>
          <p:cNvPr id="17" name="Title 16"/>
          <p:cNvSpPr>
            <a:spLocks noGrp="1"/>
          </p:cNvSpPr>
          <p:nvPr>
            <p:ph type="title" hasCustomPrompt="1"/>
          </p:nvPr>
        </p:nvSpPr>
        <p:spPr>
          <a:xfrm>
            <a:off x="5549395" y="1197615"/>
            <a:ext cx="5466561" cy="757130"/>
          </a:xfrm>
          <a:prstGeom prst="rect">
            <a:avLst/>
          </a:prstGeom>
        </p:spPr>
        <p:txBody>
          <a:bodyPr wrap="square">
            <a:spAutoFit/>
          </a:bodyPr>
          <a:lstStyle>
            <a:lvl1pPr>
              <a:defRPr sz="4800" b="1" i="0">
                <a:solidFill>
                  <a:srgbClr val="003B5C"/>
                </a:solidFill>
                <a:latin typeface="Verdana" charset="0"/>
                <a:ea typeface="Verdana" charset="0"/>
                <a:cs typeface="Verdana" charset="0"/>
              </a:defRPr>
            </a:lvl1pPr>
          </a:lstStyle>
          <a:p>
            <a:r>
              <a:rPr lang="en-US" dirty="0"/>
              <a:t>Headline</a:t>
            </a:r>
          </a:p>
        </p:txBody>
      </p:sp>
    </p:spTree>
    <p:extLst>
      <p:ext uri="{BB962C8B-B14F-4D97-AF65-F5344CB8AC3E}">
        <p14:creationId xmlns:p14="http://schemas.microsoft.com/office/powerpoint/2010/main" val="212496860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wo Section | Copy with 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52361" y="832850"/>
            <a:ext cx="10767800" cy="757130"/>
          </a:xfrm>
          <a:prstGeom prst="rect">
            <a:avLst/>
          </a:prstGeom>
        </p:spPr>
        <p:txBody>
          <a:bodyPr wrap="square" anchor="t" anchorCtr="0">
            <a:spAutoFit/>
          </a:bodyPr>
          <a:lstStyle>
            <a:lvl1pPr>
              <a:defRPr sz="4800" b="1" i="0">
                <a:solidFill>
                  <a:srgbClr val="003B5C"/>
                </a:solidFill>
                <a:latin typeface="Verdana" charset="0"/>
                <a:ea typeface="Verdana" charset="0"/>
                <a:cs typeface="Verdana" charset="0"/>
              </a:defRPr>
            </a:lvl1pPr>
          </a:lstStyle>
          <a:p>
            <a:r>
              <a:rPr lang="en-US" dirty="0"/>
              <a:t>Headline across top of slide</a:t>
            </a:r>
          </a:p>
        </p:txBody>
      </p:sp>
      <p:sp>
        <p:nvSpPr>
          <p:cNvPr id="8" name="Rectangle 7">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10" name="Rectangle 9">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Content Placeholder 2"/>
          <p:cNvSpPr>
            <a:spLocks noGrp="1"/>
          </p:cNvSpPr>
          <p:nvPr>
            <p:ph idx="1" hasCustomPrompt="1"/>
          </p:nvPr>
        </p:nvSpPr>
        <p:spPr>
          <a:xfrm>
            <a:off x="4477593" y="2211822"/>
            <a:ext cx="7142569" cy="3646375"/>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200" b="0" i="1" baseline="0">
                <a:solidFill>
                  <a:srgbClr val="003B5C"/>
                </a:solidFill>
                <a:latin typeface="Verdana" charset="0"/>
                <a:ea typeface="Verdana" charset="0"/>
                <a:cs typeface="Verdana" charset="0"/>
              </a:defRPr>
            </a:lvl1pPr>
            <a:lvl2pPr>
              <a:defRPr sz="2800" b="1" i="0">
                <a:latin typeface="Verdana" charset="0"/>
                <a:ea typeface="Verdana" charset="0"/>
                <a:cs typeface="Verdana" charset="0"/>
              </a:defRPr>
            </a:lvl2pPr>
            <a:lvl3pPr>
              <a:defRPr sz="2400" b="1" i="0">
                <a:latin typeface="Verdana" charset="0"/>
                <a:ea typeface="Verdana" charset="0"/>
                <a:cs typeface="Verdana" charset="0"/>
              </a:defRPr>
            </a:lvl3pPr>
            <a:lvl4pPr>
              <a:defRPr sz="2000" b="1" i="0">
                <a:latin typeface="Verdana" charset="0"/>
                <a:ea typeface="Verdana" charset="0"/>
                <a:cs typeface="Verdana" charset="0"/>
              </a:defRPr>
            </a:lvl4pPr>
            <a:lvl5pPr>
              <a:defRPr sz="2000" b="1" i="0">
                <a:latin typeface="Verdana" charset="0"/>
                <a:ea typeface="Verdana" charset="0"/>
                <a:cs typeface="Verdana" charset="0"/>
              </a:defRPr>
            </a:lvl5pPr>
            <a:lvl6pPr>
              <a:defRPr sz="2000"/>
            </a:lvl6pPr>
            <a:lvl7pPr>
              <a:defRPr sz="2000"/>
            </a:lvl7pPr>
            <a:lvl8pPr>
              <a:defRPr sz="2000"/>
            </a:lvl8pPr>
            <a:lvl9pPr>
              <a:defRPr sz="2000"/>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Graph Here.</a:t>
            </a:r>
          </a:p>
          <a:p>
            <a:pPr lvl="0"/>
            <a:endParaRPr lang="en-US" dirty="0"/>
          </a:p>
        </p:txBody>
      </p:sp>
      <p:sp>
        <p:nvSpPr>
          <p:cNvPr id="4" name="Text Placeholder 3"/>
          <p:cNvSpPr>
            <a:spLocks noGrp="1"/>
          </p:cNvSpPr>
          <p:nvPr>
            <p:ph type="body" sz="half" idx="2" hasCustomPrompt="1"/>
          </p:nvPr>
        </p:nvSpPr>
        <p:spPr>
          <a:xfrm>
            <a:off x="852361" y="2211823"/>
            <a:ext cx="3381297" cy="3646376"/>
          </a:xfrm>
          <a:prstGeom prst="rect">
            <a:avLst/>
          </a:prstGeom>
        </p:spPr>
        <p:txBody>
          <a:bodyPr/>
          <a:lstStyle>
            <a:lvl1pPr marL="0" indent="0">
              <a:buNone/>
              <a:defRPr sz="1867" b="1" i="0" baseline="0">
                <a:solidFill>
                  <a:srgbClr val="003B5C"/>
                </a:solidFill>
                <a:latin typeface="Verdana" charset="0"/>
                <a:ea typeface="Verdana" charset="0"/>
                <a:cs typeface="Verdana"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Copy goes here.</a:t>
            </a:r>
          </a:p>
          <a:p>
            <a:pPr lvl="0"/>
            <a:endParaRPr lang="en-US" dirty="0"/>
          </a:p>
        </p:txBody>
      </p:sp>
      <p:sp>
        <p:nvSpPr>
          <p:cNvPr id="22" name="Text Placeholder 21"/>
          <p:cNvSpPr>
            <a:spLocks noGrp="1"/>
          </p:cNvSpPr>
          <p:nvPr>
            <p:ph type="body" sz="quarter" idx="10" hasCustomPrompt="1"/>
          </p:nvPr>
        </p:nvSpPr>
        <p:spPr>
          <a:xfrm>
            <a:off x="852361" y="1614803"/>
            <a:ext cx="10767801" cy="372533"/>
          </a:xfrm>
          <a:prstGeom prst="rect">
            <a:avLst/>
          </a:prstGeom>
        </p:spPr>
        <p:txBody>
          <a:bodyPr/>
          <a:lstStyle>
            <a:lvl1pPr marL="0" indent="0">
              <a:buNone/>
              <a:defRPr sz="2133" b="0" i="0">
                <a:solidFill>
                  <a:srgbClr val="003B5C"/>
                </a:solidFill>
                <a:latin typeface="Verdana" charset="0"/>
                <a:ea typeface="Verdana" charset="0"/>
                <a:cs typeface="Verdana" charset="0"/>
              </a:defRPr>
            </a:lvl1pPr>
          </a:lstStyle>
          <a:p>
            <a:pPr lvl="0"/>
            <a:r>
              <a:rPr lang="en-US"/>
              <a:t>Subhead</a:t>
            </a:r>
          </a:p>
        </p:txBody>
      </p:sp>
    </p:spTree>
    <p:extLst>
      <p:ext uri="{BB962C8B-B14F-4D97-AF65-F5344CB8AC3E}">
        <p14:creationId xmlns:p14="http://schemas.microsoft.com/office/powerpoint/2010/main" val="34344938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wo Section | Copy with Graph Cente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52361" y="832850"/>
            <a:ext cx="10767801" cy="757130"/>
          </a:xfrm>
          <a:prstGeom prst="rect">
            <a:avLst/>
          </a:prstGeom>
        </p:spPr>
        <p:txBody>
          <a:bodyPr wrap="square" anchor="t" anchorCtr="0">
            <a:spAutoFit/>
          </a:bodyPr>
          <a:lstStyle>
            <a:lvl1pPr>
              <a:defRPr sz="4800" b="1" i="0">
                <a:solidFill>
                  <a:srgbClr val="003B5C"/>
                </a:solidFill>
                <a:latin typeface="Verdana" charset="0"/>
                <a:ea typeface="Verdana" charset="0"/>
                <a:cs typeface="Verdana" charset="0"/>
              </a:defRPr>
            </a:lvl1pPr>
          </a:lstStyle>
          <a:p>
            <a:r>
              <a:rPr lang="en-US" dirty="0"/>
              <a:t>Headline across top of slide</a:t>
            </a:r>
          </a:p>
        </p:txBody>
      </p:sp>
      <p:sp>
        <p:nvSpPr>
          <p:cNvPr id="8" name="Rectangle 7">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10" name="Rectangle 9">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Content Placeholder 2"/>
          <p:cNvSpPr>
            <a:spLocks noGrp="1"/>
          </p:cNvSpPr>
          <p:nvPr>
            <p:ph idx="1" hasCustomPrompt="1"/>
          </p:nvPr>
        </p:nvSpPr>
        <p:spPr>
          <a:xfrm>
            <a:off x="2524716" y="2600007"/>
            <a:ext cx="7142569" cy="3589988"/>
          </a:xfrm>
          <a:prstGeom prst="rect">
            <a:avLst/>
          </a:prstGeom>
        </p:spPr>
        <p:txBody>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200" b="0" i="1" baseline="0">
                <a:solidFill>
                  <a:srgbClr val="003B5C"/>
                </a:solidFill>
                <a:latin typeface="Verdana" charset="0"/>
                <a:ea typeface="Verdana" charset="0"/>
                <a:cs typeface="Verdana" charset="0"/>
              </a:defRPr>
            </a:lvl1pPr>
            <a:lvl2pPr>
              <a:defRPr sz="2800" b="1" i="0">
                <a:latin typeface="Verdana" charset="0"/>
                <a:ea typeface="Verdana" charset="0"/>
                <a:cs typeface="Verdana" charset="0"/>
              </a:defRPr>
            </a:lvl2pPr>
            <a:lvl3pPr>
              <a:defRPr sz="2400" b="1" i="0">
                <a:latin typeface="Verdana" charset="0"/>
                <a:ea typeface="Verdana" charset="0"/>
                <a:cs typeface="Verdana" charset="0"/>
              </a:defRPr>
            </a:lvl3pPr>
            <a:lvl4pPr>
              <a:defRPr sz="2000" b="1" i="0">
                <a:latin typeface="Verdana" charset="0"/>
                <a:ea typeface="Verdana" charset="0"/>
                <a:cs typeface="Verdana" charset="0"/>
              </a:defRPr>
            </a:lvl4pPr>
            <a:lvl5pPr>
              <a:defRPr sz="2000" b="1" i="0">
                <a:latin typeface="Verdana" charset="0"/>
                <a:ea typeface="Verdana" charset="0"/>
                <a:cs typeface="Verdana" charset="0"/>
              </a:defRPr>
            </a:lvl5pPr>
            <a:lvl6pPr>
              <a:defRPr sz="2000"/>
            </a:lvl6pPr>
            <a:lvl7pPr>
              <a:defRPr sz="2000"/>
            </a:lvl7pPr>
            <a:lvl8pPr>
              <a:defRPr sz="2000"/>
            </a:lvl8pPr>
            <a:lvl9pPr>
              <a:defRPr sz="2000"/>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r>
              <a:rPr lang="en-US"/>
              <a:t>Insert Graph Here.</a:t>
            </a:r>
            <a:endParaRPr lang="en-US" dirty="0"/>
          </a:p>
          <a:p>
            <a:pPr lvl="0"/>
            <a:endParaRPr lang="en-US" dirty="0"/>
          </a:p>
        </p:txBody>
      </p:sp>
      <p:sp>
        <p:nvSpPr>
          <p:cNvPr id="4" name="Text Placeholder 3"/>
          <p:cNvSpPr>
            <a:spLocks noGrp="1"/>
          </p:cNvSpPr>
          <p:nvPr>
            <p:ph type="body" sz="half" idx="2" hasCustomPrompt="1"/>
          </p:nvPr>
        </p:nvSpPr>
        <p:spPr>
          <a:xfrm>
            <a:off x="852361" y="1620758"/>
            <a:ext cx="10767801" cy="860701"/>
          </a:xfrm>
          <a:prstGeom prst="rect">
            <a:avLst/>
          </a:prstGeom>
        </p:spPr>
        <p:txBody>
          <a:bodyPr/>
          <a:lstStyle>
            <a:lvl1pPr marL="0" indent="0">
              <a:buNone/>
              <a:defRPr sz="2133" b="0" i="0" baseline="0">
                <a:solidFill>
                  <a:srgbClr val="003B5C"/>
                </a:solidFill>
                <a:latin typeface="Verdana" charset="0"/>
                <a:ea typeface="Verdana" charset="0"/>
                <a:cs typeface="Verdana"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Copy goes </a:t>
            </a:r>
            <a:r>
              <a:rPr lang="en-US"/>
              <a:t>here.</a:t>
            </a:r>
            <a:endParaRPr lang="en-US" dirty="0"/>
          </a:p>
        </p:txBody>
      </p:sp>
    </p:spTree>
    <p:extLst>
      <p:ext uri="{BB962C8B-B14F-4D97-AF65-F5344CB8AC3E}">
        <p14:creationId xmlns:p14="http://schemas.microsoft.com/office/powerpoint/2010/main" val="413318202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wo Section | Call Out and Copy">
    <p:spTree>
      <p:nvGrpSpPr>
        <p:cNvPr id="1" name=""/>
        <p:cNvGrpSpPr/>
        <p:nvPr/>
      </p:nvGrpSpPr>
      <p:grpSpPr>
        <a:xfrm>
          <a:off x="0" y="0"/>
          <a:ext cx="0" cy="0"/>
          <a:chOff x="0" y="0"/>
          <a:chExt cx="0" cy="0"/>
        </a:xfrm>
      </p:grpSpPr>
      <p:sp>
        <p:nvSpPr>
          <p:cNvPr id="5" name="Text Placeholder 4"/>
          <p:cNvSpPr>
            <a:spLocks noGrp="1"/>
          </p:cNvSpPr>
          <p:nvPr>
            <p:ph type="body" sz="quarter" idx="3" hasCustomPrompt="1"/>
          </p:nvPr>
        </p:nvSpPr>
        <p:spPr>
          <a:xfrm>
            <a:off x="6566049" y="2101540"/>
            <a:ext cx="4789339" cy="1939313"/>
          </a:xfrm>
          <a:prstGeom prst="rect">
            <a:avLst/>
          </a:prstGeom>
        </p:spPr>
        <p:txBody>
          <a:bodyPr anchor="t" anchorCtr="0">
            <a:spAutoFit/>
          </a:bodyPr>
          <a:lstStyle>
            <a:lvl1pPr marL="0" indent="0">
              <a:buNone/>
              <a:defRPr sz="2133" b="0" i="0" baseline="0">
                <a:latin typeface="Verdana" charset="0"/>
                <a:ea typeface="Verdana" charset="0"/>
                <a:cs typeface="Verdana"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Copy goes here. </a:t>
            </a:r>
            <a:r>
              <a:rPr lang="en-US" sz="1867" dirty="0" err="1">
                <a:latin typeface="Verdana" panose="020B0604030504040204" pitchFamily="34" charset="0"/>
                <a:ea typeface="Verdana" panose="020B0604030504040204" pitchFamily="34" charset="0"/>
                <a:cs typeface="Verdana" panose="020B0604030504040204" pitchFamily="34" charset="0"/>
              </a:rPr>
              <a:t>Voloratis</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es</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perrum</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repuda</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pelignis</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nis</a:t>
            </a:r>
            <a:r>
              <a:rPr lang="en-US" sz="1867" dirty="0">
                <a:latin typeface="Verdana" panose="020B0604030504040204" pitchFamily="34" charset="0"/>
                <a:ea typeface="Verdana" panose="020B0604030504040204" pitchFamily="34" charset="0"/>
                <a:cs typeface="Verdana" panose="020B0604030504040204" pitchFamily="34" charset="0"/>
              </a:rPr>
              <a:t> pro </a:t>
            </a:r>
            <a:r>
              <a:rPr lang="en-US" sz="1867" dirty="0" err="1">
                <a:latin typeface="Verdana" panose="020B0604030504040204" pitchFamily="34" charset="0"/>
                <a:ea typeface="Verdana" panose="020B0604030504040204" pitchFamily="34" charset="0"/>
                <a:cs typeface="Verdana" panose="020B0604030504040204" pitchFamily="34" charset="0"/>
              </a:rPr>
              <a:t>consequos</a:t>
            </a:r>
            <a:r>
              <a:rPr lang="en-US" sz="1867" dirty="0">
                <a:latin typeface="Verdana" panose="020B0604030504040204" pitchFamily="34" charset="0"/>
                <a:ea typeface="Verdana" panose="020B0604030504040204" pitchFamily="34" charset="0"/>
                <a:cs typeface="Verdana" panose="020B0604030504040204" pitchFamily="34" charset="0"/>
              </a:rPr>
              <a:t> et </a:t>
            </a:r>
            <a:r>
              <a:rPr lang="en-US" sz="1867" dirty="0" err="1">
                <a:latin typeface="Verdana" panose="020B0604030504040204" pitchFamily="34" charset="0"/>
                <a:ea typeface="Verdana" panose="020B0604030504040204" pitchFamily="34" charset="0"/>
                <a:cs typeface="Verdana" panose="020B0604030504040204" pitchFamily="34" charset="0"/>
              </a:rPr>
              <a:t>exped</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quas</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doluptae</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niendi</a:t>
            </a:r>
            <a:r>
              <a:rPr lang="en-US" sz="1867" dirty="0">
                <a:latin typeface="Verdana" panose="020B0604030504040204" pitchFamily="34" charset="0"/>
                <a:ea typeface="Verdana" panose="020B0604030504040204" pitchFamily="34" charset="0"/>
                <a:cs typeface="Verdana" panose="020B0604030504040204" pitchFamily="34" charset="0"/>
              </a:rPr>
              <a:t> con </a:t>
            </a:r>
            <a:r>
              <a:rPr lang="en-US" sz="1867" dirty="0" err="1">
                <a:latin typeface="Verdana" panose="020B0604030504040204" pitchFamily="34" charset="0"/>
                <a:ea typeface="Verdana" panose="020B0604030504040204" pitchFamily="34" charset="0"/>
                <a:cs typeface="Verdana" panose="020B0604030504040204" pitchFamily="34" charset="0"/>
              </a:rPr>
              <a:t>plibusd</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andero</a:t>
            </a:r>
            <a:r>
              <a:rPr lang="en-US" sz="1867" dirty="0">
                <a:latin typeface="Verdana" panose="020B0604030504040204" pitchFamily="34" charset="0"/>
                <a:ea typeface="Verdana" panose="020B0604030504040204" pitchFamily="34" charset="0"/>
                <a:cs typeface="Verdana" panose="020B0604030504040204" pitchFamily="34" charset="0"/>
              </a:rPr>
              <a:t> et, </a:t>
            </a:r>
            <a:r>
              <a:rPr lang="en-US" sz="1867" dirty="0" err="1">
                <a:latin typeface="Verdana" panose="020B0604030504040204" pitchFamily="34" charset="0"/>
                <a:ea typeface="Verdana" panose="020B0604030504040204" pitchFamily="34" charset="0"/>
                <a:cs typeface="Verdana" panose="020B0604030504040204" pitchFamily="34" charset="0"/>
              </a:rPr>
              <a:t>es</a:t>
            </a:r>
            <a:r>
              <a:rPr lang="en-US" sz="1867" dirty="0">
                <a:latin typeface="Verdana" panose="020B0604030504040204" pitchFamily="34" charset="0"/>
                <a:ea typeface="Verdana" panose="020B0604030504040204" pitchFamily="34" charset="0"/>
                <a:cs typeface="Verdana" panose="020B0604030504040204" pitchFamily="34" charset="0"/>
              </a:rPr>
              <a:t> ex </a:t>
            </a:r>
            <a:r>
              <a:rPr lang="en-US" sz="1867" dirty="0" err="1">
                <a:latin typeface="Verdana" panose="020B0604030504040204" pitchFamily="34" charset="0"/>
                <a:ea typeface="Verdana" panose="020B0604030504040204" pitchFamily="34" charset="0"/>
                <a:cs typeface="Verdana" panose="020B0604030504040204" pitchFamily="34" charset="0"/>
              </a:rPr>
              <a:t>eatus</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endus</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doluptis</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adi</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denisit</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dolupis</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soleser</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ovidiorum</a:t>
            </a:r>
            <a:r>
              <a:rPr lang="en-US" sz="1867" dirty="0">
                <a:latin typeface="Verdana" panose="020B0604030504040204" pitchFamily="34" charset="0"/>
                <a:ea typeface="Verdana" panose="020B0604030504040204" pitchFamily="34" charset="0"/>
                <a:cs typeface="Verdana" panose="020B0604030504040204" pitchFamily="34" charset="0"/>
              </a:rPr>
              <a:t> qui </a:t>
            </a:r>
            <a:r>
              <a:rPr lang="en-US" sz="1867" dirty="0" err="1">
                <a:latin typeface="Verdana" panose="020B0604030504040204" pitchFamily="34" charset="0"/>
                <a:ea typeface="Verdana" panose="020B0604030504040204" pitchFamily="34" charset="0"/>
                <a:cs typeface="Verdana" panose="020B0604030504040204" pitchFamily="34" charset="0"/>
              </a:rPr>
              <a:t>oditae</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rerit</a:t>
            </a:r>
            <a:r>
              <a:rPr lang="en-US" sz="1867" dirty="0">
                <a:latin typeface="Verdana" panose="020B0604030504040204" pitchFamily="34" charset="0"/>
                <a:ea typeface="Verdana" panose="020B0604030504040204" pitchFamily="34" charset="0"/>
                <a:cs typeface="Verdana" panose="020B0604030504040204" pitchFamily="34" charset="0"/>
              </a:rPr>
              <a:t> </a:t>
            </a:r>
            <a:r>
              <a:rPr lang="en-US" sz="1867" dirty="0" err="1">
                <a:latin typeface="Verdana" panose="020B0604030504040204" pitchFamily="34" charset="0"/>
                <a:ea typeface="Verdana" panose="020B0604030504040204" pitchFamily="34" charset="0"/>
                <a:cs typeface="Verdana" panose="020B0604030504040204" pitchFamily="34" charset="0"/>
              </a:rPr>
              <a:t>quatat</a:t>
            </a:r>
            <a:endParaRPr lang="en-US" dirty="0"/>
          </a:p>
        </p:txBody>
      </p:sp>
      <p:sp>
        <p:nvSpPr>
          <p:cNvPr id="7" name="Date Placeholder 6"/>
          <p:cNvSpPr>
            <a:spLocks noGrp="1"/>
          </p:cNvSpPr>
          <p:nvPr>
            <p:ph type="dt" sz="half" idx="10"/>
          </p:nvPr>
        </p:nvSpPr>
        <p:spPr/>
        <p:txBody>
          <a:bodyPr/>
          <a:lstStyle/>
          <a:p>
            <a:pPr defTabSz="609585"/>
            <a:fld id="{D0199D4A-F6A9-EC46-A2DF-BB7FBC55CD1D}" type="datetimeFigureOut">
              <a:rPr lang="en-US" smtClean="0">
                <a:solidFill>
                  <a:srgbClr val="000000">
                    <a:tint val="75000"/>
                  </a:srgbClr>
                </a:solidFill>
              </a:rPr>
              <a:pPr defTabSz="609585"/>
              <a:t>12/3/2021</a:t>
            </a:fld>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p>
            <a:pPr defTabSz="609585"/>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p>
            <a:pPr defTabSz="609585"/>
            <a:fld id="{F20485A7-D857-9442-BA4B-B3E6D7DD0F39}" type="slidenum">
              <a:rPr lang="en-US" smtClean="0">
                <a:solidFill>
                  <a:srgbClr val="000000">
                    <a:tint val="75000"/>
                  </a:srgbClr>
                </a:solidFill>
              </a:rPr>
              <a:pPr defTabSz="609585"/>
              <a:t>‹#›</a:t>
            </a:fld>
            <a:endParaRPr lang="en-US" dirty="0">
              <a:solidFill>
                <a:srgbClr val="000000">
                  <a:tint val="75000"/>
                </a:srgbClr>
              </a:solidFill>
            </a:endParaRPr>
          </a:p>
        </p:txBody>
      </p:sp>
      <p:sp>
        <p:nvSpPr>
          <p:cNvPr id="10" name="Rectangle 9">
            <a:extLst>
              <a:ext uri="{FF2B5EF4-FFF2-40B4-BE49-F238E27FC236}">
                <a16:creationId xmlns:a16="http://schemas.microsoft.com/office/drawing/2014/main" id="{06E1EC26-E0EB-994D-9291-8E17D6E4EDDA}"/>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112F44D6-71A3-114F-A69B-EFCC97718F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90661"/>
            <a:ext cx="3361812" cy="278955"/>
          </a:xfrm>
          <a:prstGeom prst="rect">
            <a:avLst/>
          </a:prstGeom>
        </p:spPr>
      </p:pic>
      <p:sp>
        <p:nvSpPr>
          <p:cNvPr id="12" name="TextBox 11">
            <a:extLst>
              <a:ext uri="{FF2B5EF4-FFF2-40B4-BE49-F238E27FC236}">
                <a16:creationId xmlns:a16="http://schemas.microsoft.com/office/drawing/2014/main" id="{68E91340-9F82-1343-84FF-2B876B81CBC9}"/>
              </a:ext>
            </a:extLst>
          </p:cNvPr>
          <p:cNvSpPr txBox="1"/>
          <p:nvPr/>
        </p:nvSpPr>
        <p:spPr>
          <a:xfrm>
            <a:off x="863601" y="2101541"/>
            <a:ext cx="4522751" cy="1938992"/>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3B5C"/>
                </a:solidFill>
                <a:effectLst/>
                <a:uLnTx/>
                <a:uFillTx/>
                <a:latin typeface="Verdana" panose="020B0604030504040204" pitchFamily="34" charset="0"/>
                <a:ea typeface="Verdana" panose="020B0604030504040204" pitchFamily="34" charset="0"/>
                <a:cs typeface="Verdana" panose="020B0604030504040204" pitchFamily="34" charset="0"/>
              </a:rPr>
              <a:t>Callout or </a:t>
            </a:r>
            <a:br>
              <a:rPr kumimoji="0" lang="en-US" sz="4000" b="1" i="0" u="none" strike="noStrike" kern="1200" cap="none" spc="0" normalizeH="0" baseline="0" noProof="0" dirty="0">
                <a:ln>
                  <a:noFill/>
                </a:ln>
                <a:solidFill>
                  <a:srgbClr val="003B5C"/>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US" sz="4000" b="1" i="0" u="none" strike="noStrike" kern="1200" cap="none" spc="0" normalizeH="0" baseline="0" noProof="0" dirty="0">
                <a:ln>
                  <a:noFill/>
                </a:ln>
                <a:solidFill>
                  <a:srgbClr val="003B5C"/>
                </a:solidFill>
                <a:effectLst/>
                <a:uLnTx/>
                <a:uFillTx/>
                <a:latin typeface="Verdana" panose="020B0604030504040204" pitchFamily="34" charset="0"/>
                <a:ea typeface="Verdana" panose="020B0604030504040204" pitchFamily="34" charset="0"/>
                <a:cs typeface="Verdana" panose="020B0604030504040204" pitchFamily="34" charset="0"/>
              </a:rPr>
              <a:t>Headline goes </a:t>
            </a:r>
            <a:br>
              <a:rPr kumimoji="0" lang="en-US" sz="4000" b="1" i="0" u="none" strike="noStrike" kern="1200" cap="none" spc="0" normalizeH="0" baseline="0" noProof="0" dirty="0">
                <a:ln>
                  <a:noFill/>
                </a:ln>
                <a:solidFill>
                  <a:srgbClr val="003B5C"/>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US" sz="4000" b="1" i="0" u="none" strike="noStrike" kern="1200" cap="none" spc="0" normalizeH="0" baseline="0" noProof="0" dirty="0">
                <a:ln>
                  <a:noFill/>
                </a:ln>
                <a:solidFill>
                  <a:srgbClr val="003B5C"/>
                </a:solidFill>
                <a:effectLst/>
                <a:uLnTx/>
                <a:uFillTx/>
                <a:latin typeface="Verdana" panose="020B0604030504040204" pitchFamily="34" charset="0"/>
                <a:ea typeface="Verdana" panose="020B0604030504040204" pitchFamily="34" charset="0"/>
                <a:cs typeface="Verdana" panose="020B0604030504040204" pitchFamily="34" charset="0"/>
              </a:rPr>
              <a:t>in this space.</a:t>
            </a:r>
            <a:endParaRPr kumimoji="0" lang="en-US" sz="2800" b="1" i="0" u="none" strike="noStrike" kern="1200" cap="none" spc="0" normalizeH="0" baseline="0" noProof="0" dirty="0">
              <a:ln>
                <a:noFill/>
              </a:ln>
              <a:solidFill>
                <a:srgbClr val="003B5C"/>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a:extLst>
              <a:ext uri="{FF2B5EF4-FFF2-40B4-BE49-F238E27FC236}">
                <a16:creationId xmlns:a16="http://schemas.microsoft.com/office/drawing/2014/main" id="{A999B04B-69FA-9748-A64D-1E52D36BD989}"/>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F7E0F112-B547-4041-A25D-59D26F57744E}"/>
              </a:ext>
            </a:extLst>
          </p:cNvPr>
          <p:cNvCxnSpPr/>
          <p:nvPr/>
        </p:nvCxnSpPr>
        <p:spPr>
          <a:xfrm>
            <a:off x="6059849" y="838200"/>
            <a:ext cx="0" cy="4728117"/>
          </a:xfrm>
          <a:prstGeom prst="line">
            <a:avLst/>
          </a:prstGeom>
          <a:ln w="22225">
            <a:solidFill>
              <a:srgbClr val="A4D6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99923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Caption with Half-Page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29800" y="823154"/>
            <a:ext cx="4369301" cy="1497215"/>
          </a:xfrm>
          <a:prstGeom prst="rect">
            <a:avLst/>
          </a:prstGeom>
        </p:spPr>
        <p:txBody>
          <a:bodyPr anchor="b"/>
          <a:lstStyle>
            <a:lvl1pPr>
              <a:defRPr sz="4800" b="1" i="0">
                <a:solidFill>
                  <a:srgbClr val="003B5C"/>
                </a:solidFill>
                <a:latin typeface="Verdana" charset="0"/>
                <a:ea typeface="Verdana" charset="0"/>
                <a:cs typeface="Verdana" charset="0"/>
              </a:defRPr>
            </a:lvl1pPr>
          </a:lstStyle>
          <a:p>
            <a:r>
              <a:rPr lang="en-US" dirty="0"/>
              <a:t>Headline</a:t>
            </a:r>
          </a:p>
        </p:txBody>
      </p:sp>
      <p:sp>
        <p:nvSpPr>
          <p:cNvPr id="3" name="Picture Placeholder 2"/>
          <p:cNvSpPr>
            <a:spLocks noGrp="1" noChangeAspect="1"/>
          </p:cNvSpPr>
          <p:nvPr>
            <p:ph type="pic" idx="1" hasCustomPrompt="1"/>
          </p:nvPr>
        </p:nvSpPr>
        <p:spPr>
          <a:xfrm>
            <a:off x="6516786" y="1"/>
            <a:ext cx="5675213" cy="6292393"/>
          </a:xfrm>
          <a:prstGeom prst="rect">
            <a:avLst/>
          </a:prstGeom>
        </p:spPr>
        <p:txBody>
          <a:bodyPr anchor="t"/>
          <a:lstStyle>
            <a:lvl1pPr marL="0" indent="0">
              <a:buNone/>
              <a:defRPr sz="1200" i="1">
                <a:solidFill>
                  <a:srgbClr val="003B5C"/>
                </a:solidFill>
                <a:latin typeface="Verdana" charset="0"/>
                <a:ea typeface="Verdana" charset="0"/>
                <a:cs typeface="Verdana"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129798" y="2320369"/>
            <a:ext cx="4369303" cy="3437697"/>
          </a:xfrm>
          <a:prstGeom prst="rect">
            <a:avLst/>
          </a:prstGeom>
        </p:spPr>
        <p:txBody>
          <a:bodyPr/>
          <a:lstStyle>
            <a:lvl1pPr marL="0" indent="0">
              <a:buNone/>
              <a:defRPr sz="1867" b="0" i="0" baseline="0">
                <a:latin typeface="Verdana" charset="0"/>
                <a:ea typeface="Verdana" charset="0"/>
                <a:cs typeface="Verdana"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Copy goes here.</a:t>
            </a:r>
          </a:p>
        </p:txBody>
      </p:sp>
      <p:sp>
        <p:nvSpPr>
          <p:cNvPr id="5" name="Date Placeholder 4"/>
          <p:cNvSpPr>
            <a:spLocks noGrp="1"/>
          </p:cNvSpPr>
          <p:nvPr>
            <p:ph type="dt" sz="half" idx="10"/>
          </p:nvPr>
        </p:nvSpPr>
        <p:spPr/>
        <p:txBody>
          <a:bodyPr/>
          <a:lstStyle/>
          <a:p>
            <a:pPr defTabSz="609585"/>
            <a:fld id="{D0199D4A-F6A9-EC46-A2DF-BB7FBC55CD1D}" type="datetimeFigureOut">
              <a:rPr lang="en-US" smtClean="0">
                <a:solidFill>
                  <a:srgbClr val="000000">
                    <a:tint val="75000"/>
                  </a:srgbClr>
                </a:solidFill>
              </a:rPr>
              <a:pPr defTabSz="609585"/>
              <a:t>12/3/2021</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pPr defTabSz="609585"/>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pPr defTabSz="609585"/>
            <a:fld id="{F20485A7-D857-9442-BA4B-B3E6D7DD0F39}" type="slidenum">
              <a:rPr lang="en-US" smtClean="0">
                <a:solidFill>
                  <a:srgbClr val="000000">
                    <a:tint val="75000"/>
                  </a:srgbClr>
                </a:solidFill>
              </a:rPr>
              <a:pPr defTabSz="609585"/>
              <a:t>‹#›</a:t>
            </a:fld>
            <a:endParaRPr lang="en-US" dirty="0">
              <a:solidFill>
                <a:srgbClr val="000000">
                  <a:tint val="75000"/>
                </a:srgbClr>
              </a:solidFill>
            </a:endParaRPr>
          </a:p>
        </p:txBody>
      </p:sp>
      <p:sp>
        <p:nvSpPr>
          <p:cNvPr id="9" name="Rectangle 8">
            <a:extLst>
              <a:ext uri="{FF2B5EF4-FFF2-40B4-BE49-F238E27FC236}">
                <a16:creationId xmlns:a16="http://schemas.microsoft.com/office/drawing/2014/main" id="{DC6A398F-399D-6046-96E4-CB78EEB98E17}"/>
              </a:ext>
            </a:extLst>
          </p:cNvPr>
          <p:cNvSpPr/>
          <p:nvPr/>
        </p:nvSpPr>
        <p:spPr>
          <a:xfrm>
            <a:off x="0" y="6313117"/>
            <a:ext cx="12192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123" y="6480387"/>
            <a:ext cx="3361812" cy="278955"/>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12192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94051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18"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6.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6.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5.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6.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image" Target="../media/image6.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7.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image" Target="../media/image6.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6.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slideLayout" Target="../slideLayouts/slideLayout10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20" Type="http://schemas.openxmlformats.org/officeDocument/2006/relationships/theme" Target="../theme/theme9.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10" Type="http://schemas.openxmlformats.org/officeDocument/2006/relationships/slideLayout" Target="../slideLayouts/slideLayout99.xml"/><Relationship Id="rId19" Type="http://schemas.openxmlformats.org/officeDocument/2006/relationships/slideLayout" Target="../slideLayouts/slideLayout108.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39698" y="54355"/>
            <a:ext cx="6654800" cy="878840"/>
          </a:xfrm>
          <a:prstGeom prst="rect">
            <a:avLst/>
          </a:prstGeom>
        </p:spPr>
        <p:txBody>
          <a:bodyPr wrap="square" lIns="0" tIns="0" rIns="0" bIns="0">
            <a:spAutoFit/>
          </a:bodyPr>
          <a:lstStyle>
            <a:lvl1pPr>
              <a:defRPr sz="2800" b="0" i="0">
                <a:solidFill>
                  <a:srgbClr val="FF0000"/>
                </a:solidFill>
                <a:latin typeface="Arial"/>
                <a:cs typeface="Arial"/>
              </a:defRPr>
            </a:lvl1pPr>
          </a:lstStyle>
          <a:p>
            <a:endParaRPr/>
          </a:p>
        </p:txBody>
      </p:sp>
      <p:sp>
        <p:nvSpPr>
          <p:cNvPr id="3" name="Holder 3"/>
          <p:cNvSpPr>
            <a:spLocks noGrp="1"/>
          </p:cNvSpPr>
          <p:nvPr>
            <p:ph type="body" idx="1"/>
          </p:nvPr>
        </p:nvSpPr>
        <p:spPr>
          <a:xfrm>
            <a:off x="901652" y="2091563"/>
            <a:ext cx="10388694" cy="1755139"/>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12/3/2021</a:t>
            </a:fld>
            <a:endParaRPr lang="en-US"/>
          </a:p>
        </p:txBody>
      </p:sp>
      <p:sp>
        <p:nvSpPr>
          <p:cNvPr id="6" name="Holder 6"/>
          <p:cNvSpPr>
            <a:spLocks noGrp="1"/>
          </p:cNvSpPr>
          <p:nvPr>
            <p:ph type="sldNum" sz="quarter" idx="7"/>
          </p:nvPr>
        </p:nvSpPr>
        <p:spPr>
          <a:xfrm>
            <a:off x="11280647" y="6437227"/>
            <a:ext cx="259715" cy="196215"/>
          </a:xfrm>
          <a:prstGeom prst="rect">
            <a:avLst/>
          </a:prstGeom>
        </p:spPr>
        <p:txBody>
          <a:bodyPr wrap="square" lIns="0" tIns="0" rIns="0" bIns="0">
            <a:spAutoFit/>
          </a:bodyPr>
          <a:lstStyle>
            <a:lvl1pPr>
              <a:defRPr sz="1200" b="0" i="0">
                <a:solidFill>
                  <a:srgbClr val="878787"/>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09585"/>
            <a:fld id="{D0199D4A-F6A9-EC46-A2DF-BB7FBC55CD1D}" type="datetimeFigureOut">
              <a:rPr lang="en-US" smtClean="0">
                <a:solidFill>
                  <a:srgbClr val="000000">
                    <a:tint val="75000"/>
                  </a:srgbClr>
                </a:solidFill>
              </a:rPr>
              <a:pPr defTabSz="609585"/>
              <a:t>12/3/2021</a:t>
            </a:fld>
            <a:endParaRPr lang="en-US">
              <a:solidFill>
                <a:srgbClr val="000000">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09585"/>
            <a:endParaRPr lang="en-US">
              <a:solidFill>
                <a:srgbClr val="000000">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09585"/>
            <a:fld id="{F20485A7-D857-9442-BA4B-B3E6D7DD0F39}" type="slidenum">
              <a:rPr lang="en-US" smtClean="0">
                <a:solidFill>
                  <a:srgbClr val="000000">
                    <a:tint val="75000"/>
                  </a:srgbClr>
                </a:solidFill>
              </a:rPr>
              <a:pPr defTabSz="609585"/>
              <a:t>‹#›</a:t>
            </a:fld>
            <a:endParaRPr lang="en-US">
              <a:solidFill>
                <a:srgbClr val="000000">
                  <a:tint val="75000"/>
                </a:srgbClr>
              </a:solidFill>
            </a:endParaRPr>
          </a:p>
        </p:txBody>
      </p:sp>
    </p:spTree>
    <p:extLst>
      <p:ext uri="{BB962C8B-B14F-4D97-AF65-F5344CB8AC3E}">
        <p14:creationId xmlns:p14="http://schemas.microsoft.com/office/powerpoint/2010/main" val="3675394485"/>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7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6218B61-2C44-4426-BE0D-62AFE46C727B}"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3"/>
          </p:nvPr>
        </p:nvSpPr>
        <p:spPr>
          <a:xfrm>
            <a:off x="4165600" y="635637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4"/>
          </p:nvPr>
        </p:nvSpPr>
        <p:spPr>
          <a:xfrm>
            <a:off x="8737600" y="635637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8215A01-EBC1-45C7-9A9D-8A83BBE998CB}"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14718930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9264081-CCE9-434F-BC99-2EAB68E1AC8B}" type="slidenum">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endParaRPr>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6911949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hf hdr="0" dt="0"/>
  <p:txStyles>
    <p:title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7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6218B61-2C44-4426-BE0D-62AFE46C727B}"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3"/>
          </p:nvPr>
        </p:nvSpPr>
        <p:spPr>
          <a:xfrm>
            <a:off x="4165600" y="635637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4"/>
          </p:nvPr>
        </p:nvSpPr>
        <p:spPr>
          <a:xfrm>
            <a:off x="8737600" y="635637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8215A01-EBC1-45C7-9A9D-8A83BBE998CB}"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23420308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7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6218B61-2C44-4426-BE0D-62AFE46C727B}"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3"/>
          </p:nvPr>
        </p:nvSpPr>
        <p:spPr>
          <a:xfrm>
            <a:off x="4165600" y="635637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4"/>
          </p:nvPr>
        </p:nvSpPr>
        <p:spPr>
          <a:xfrm>
            <a:off x="8737600" y="635637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8215A01-EBC1-45C7-9A9D-8A83BBE998CB}"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769837725"/>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7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6218B61-2C44-4426-BE0D-62AFE46C727B}"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3"/>
          </p:nvPr>
        </p:nvSpPr>
        <p:spPr>
          <a:xfrm>
            <a:off x="4165600" y="635637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4"/>
          </p:nvPr>
        </p:nvSpPr>
        <p:spPr>
          <a:xfrm>
            <a:off x="8737600" y="635637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8215A01-EBC1-45C7-9A9D-8A83BBE998CB}"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48117401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7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6218B61-2C44-4426-BE0D-62AFE46C727B}"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3"/>
          </p:nvPr>
        </p:nvSpPr>
        <p:spPr>
          <a:xfrm>
            <a:off x="4165600" y="635637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4"/>
          </p:nvPr>
        </p:nvSpPr>
        <p:spPr>
          <a:xfrm>
            <a:off x="8737600" y="635637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8215A01-EBC1-45C7-9A9D-8A83BBE998CB}"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4227859665"/>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7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6218B61-2C44-4426-BE0D-62AFE46C727B}" type="datetime1">
              <a:rPr kumimoji="0" lang="en-US" altLang="ja-JP"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12/3/2021</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3"/>
          </p:nvPr>
        </p:nvSpPr>
        <p:spPr>
          <a:xfrm>
            <a:off x="4165600" y="635637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4"/>
          </p:nvPr>
        </p:nvSpPr>
        <p:spPr>
          <a:xfrm>
            <a:off x="8737600" y="635637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8215A01-EBC1-45C7-9A9D-8A83BBE998CB}"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514164543"/>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09585"/>
            <a:fld id="{D0199D4A-F6A9-EC46-A2DF-BB7FBC55CD1D}" type="datetimeFigureOut">
              <a:rPr lang="en-US" smtClean="0">
                <a:solidFill>
                  <a:srgbClr val="000000">
                    <a:tint val="75000"/>
                  </a:srgbClr>
                </a:solidFill>
              </a:rPr>
              <a:pPr defTabSz="609585"/>
              <a:t>12/3/2021</a:t>
            </a:fld>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09585"/>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09585"/>
            <a:fld id="{F20485A7-D857-9442-BA4B-B3E6D7DD0F39}" type="slidenum">
              <a:rPr lang="en-US" smtClean="0">
                <a:solidFill>
                  <a:srgbClr val="000000">
                    <a:tint val="75000"/>
                  </a:srgbClr>
                </a:solidFill>
              </a:rPr>
              <a:pPr defTabSz="609585"/>
              <a:t>‹#›</a:t>
            </a:fld>
            <a:endParaRPr lang="en-US" dirty="0">
              <a:solidFill>
                <a:srgbClr val="000000">
                  <a:tint val="75000"/>
                </a:srgbClr>
              </a:solidFill>
            </a:endParaRPr>
          </a:p>
        </p:txBody>
      </p:sp>
    </p:spTree>
    <p:extLst>
      <p:ext uri="{BB962C8B-B14F-4D97-AF65-F5344CB8AC3E}">
        <p14:creationId xmlns:p14="http://schemas.microsoft.com/office/powerpoint/2010/main" val="3473083498"/>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 id="2147483801" r:id="rId18"/>
    <p:sldLayoutId id="2147483802" r:id="rId19"/>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www.dph.illinois.gov/covid19"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hyperlink" Target="https://www.medrxiv.org/content/10.1101/2021.11.11.21266068v2"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g"/></Relationships>
</file>

<file path=ppt/slides/_rels/slide20.xml.rels><?xml version="1.0" encoding="UTF-8" standalone="yes"?>
<Relationships xmlns="http://schemas.openxmlformats.org/package/2006/relationships"><Relationship Id="rId2" Type="http://schemas.openxmlformats.org/officeDocument/2006/relationships/hyperlink" Target="https://www.merck.com/news/merck-and-ridgeback-biotherapeutics-provide-update-on-results-from-move-out-study-of-molnupiravir-an-investigational-oral-antiviral-medicine-in-at-risk-adults-with-mild-to-moderate-covid-19/"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www.cdc.gov/mmwr/volumes/70/wr/mm7047e1.htm" TargetMode="Externa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2" Type="http://schemas.openxmlformats.org/officeDocument/2006/relationships/hyperlink" Target="https://www.cdc.gov/mmwr/volumes/70/wr/mm7047e2.htm"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www.cdc.gov/mmwr/volumes/70/wr/mm7047e2.htm"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png"/><Relationship Id="rId17" Type="http://schemas.openxmlformats.org/officeDocument/2006/relationships/image" Target="../media/image64.png"/><Relationship Id="rId2" Type="http://schemas.openxmlformats.org/officeDocument/2006/relationships/image" Target="../media/image49.png"/><Relationship Id="rId16"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6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png"/></Relationships>
</file>

<file path=ppt/slides/_rels/slide27.xml.rels><?xml version="1.0" encoding="UTF-8" standalone="yes"?>
<Relationships xmlns="http://schemas.openxmlformats.org/package/2006/relationships"><Relationship Id="rId2" Type="http://schemas.openxmlformats.org/officeDocument/2006/relationships/hyperlink" Target="http://dx.doi.org/10.15585/mmwr.mm6944e3"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emergency.cdc.gov/han/2021/han00453.asp"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emergency.cdc.gov/han/2021/han00453.as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30.xml.rels><?xml version="1.0" encoding="UTF-8" standalone="yes"?>
<Relationships xmlns="http://schemas.openxmlformats.org/package/2006/relationships"><Relationship Id="rId3" Type="http://schemas.openxmlformats.org/officeDocument/2006/relationships/hyperlink" Target="https://www.cdc.gov/coronavirus/2019-ncov/prevent-getting-sick/prevention.html" TargetMode="External"/><Relationship Id="rId2" Type="http://schemas.openxmlformats.org/officeDocument/2006/relationships/hyperlink" Target="https://emergency.cdc.gov/han/2021/han00453.asp" TargetMode="Externa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1.xml.rels><?xml version="1.0" encoding="UTF-8" standalone="yes"?>
<Relationships xmlns="http://schemas.openxmlformats.org/package/2006/relationships"><Relationship Id="rId2" Type="http://schemas.openxmlformats.org/officeDocument/2006/relationships/hyperlink" Target="https://mothertobaby.org/ask-an-expert/"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2" Type="http://schemas.openxmlformats.org/officeDocument/2006/relationships/hyperlink" Target="https://www.cdc.gov/coronavirus/2019-ncov/vaccines/safety/monitoring-pregnant-people.html" TargetMode="Externa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3" Type="http://schemas.openxmlformats.org/officeDocument/2006/relationships/hyperlink" Target="https://www.cdc.gov/coronavirus/2019-ncov/vaccines/different-vaccines/Pfizer-BioNTech.html" TargetMode="External"/><Relationship Id="rId2" Type="http://schemas.openxmlformats.org/officeDocument/2006/relationships/hyperlink" Target="https://www.cdc.gov/coronavirus/2019-ncov/vaccines/different-vaccines/Moderna.html" TargetMode="External"/><Relationship Id="rId1" Type="http://schemas.openxmlformats.org/officeDocument/2006/relationships/slideLayout" Target="../slideLayouts/slideLayout31.xml"/><Relationship Id="rId4" Type="http://schemas.openxmlformats.org/officeDocument/2006/relationships/hyperlink" Target="https://www.cdc.gov/coronavirus/2019-ncov/vaccines/different-vaccines/janssen.html"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journals.lww.com/greenjournal/Fulltext/9900/Antibody_Response_to_Coronavirus_Disease_2019.184.aspx" TargetMode="External"/><Relationship Id="rId2" Type="http://schemas.openxmlformats.org/officeDocument/2006/relationships/hyperlink" Target="https://www.ajog.org/article/S0002-9378(21)00187-3/fulltext" TargetMode="External"/><Relationship Id="rId1" Type="http://schemas.openxmlformats.org/officeDocument/2006/relationships/slideLayout" Target="../slideLayouts/slideLayout22.xml"/><Relationship Id="rId4" Type="http://schemas.openxmlformats.org/officeDocument/2006/relationships/hyperlink" Target="https://journals.sagepub.com/doi/full/10.1177/08903344211027112"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cdc.gov/coronavirus/2019-ncov/vaccines/safety/vsafe.html"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hyperlink" Target="https://ilpqc.org/ILPQC%202020+/COVID19/nihpp-rs798175v1%20(1)_NEJM.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mailto:info@ilpqc.org" TargetMode="External"/><Relationship Id="rId4" Type="http://schemas.openxmlformats.org/officeDocument/2006/relationships/hyperlink" Target="https://ilpqc.org/covid-19-information/"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s://ilpqc.org/covid-19-information/"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8.jpg"/><Relationship Id="rId5" Type="http://schemas.openxmlformats.org/officeDocument/2006/relationships/image" Target="../media/image67.png"/><Relationship Id="rId4" Type="http://schemas.openxmlformats.org/officeDocument/2006/relationships/hyperlink" Target="http://www.ilpqc.org/"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ilpqc.org/ILPQC%202020+/COVID19/ABOG.png" TargetMode="External"/><Relationship Id="rId3" Type="http://schemas.openxmlformats.org/officeDocument/2006/relationships/image" Target="../media/image5.png"/><Relationship Id="rId7" Type="http://schemas.openxmlformats.org/officeDocument/2006/relationships/hyperlink" Target="https://www.acog.org/news/news-releases/2021/08/statement-of-strong-medical-consensus-for-vaccination-of-pregnant-individuals-against-covid-19"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education.smfm.org/products/myth-busting-covid-19-vaccines-in-pregnancy?fbclid=IwAR0AIVDVJmGC12IxY8DOKWUhrEwtrEEQ-TppwGWFn1MMQjI6U2YZYQM0POo&amp;stlid=9223660" TargetMode="External"/><Relationship Id="rId11" Type="http://schemas.openxmlformats.org/officeDocument/2006/relationships/hyperlink" Target="https://urldefense.com/v3/__https:/www.acog.org/clinical-information/physician-faqs/covid-19-faqs-for-ob-gyns-obstetrics__;!!Dq0X2DkFhyF93HkjWTBQKhk!DneVMkzFToMKZLCeKf_vWIT9sHldBIUYfK3_HFXW_S_T5nqknUHFVitXuAGMJlV2cyS5uqornw$" TargetMode="External"/><Relationship Id="rId5" Type="http://schemas.openxmlformats.org/officeDocument/2006/relationships/hyperlink" Target="https://www.acog.org/covid-19/covid-19-vaccines-and-pregnancy-conversation-guide-for-clinicians" TargetMode="External"/><Relationship Id="rId10" Type="http://schemas.openxmlformats.org/officeDocument/2006/relationships/hyperlink" Target="https://ilpqc.org/ILPQC%202020+/COVID19/Provider_Considerations_for_Engaging_in_COVID_Vaccination_Considerations_10-26-21_(final).pdf" TargetMode="External"/><Relationship Id="rId4" Type="http://schemas.openxmlformats.org/officeDocument/2006/relationships/image" Target="../media/image16.png"/><Relationship Id="rId9" Type="http://schemas.openxmlformats.org/officeDocument/2006/relationships/hyperlink" Target="https://www.acog.org/news/news-releases/2021/09/statement-on-cdc-health-advisory-on-covid-19-vaccination"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files.covid19treatmentguidelines.nih.gov/guidelines/section/section_119.pdf" TargetMode="External"/><Relationship Id="rId2" Type="http://schemas.openxmlformats.org/officeDocument/2006/relationships/hyperlink" Target="https://urldefense.com/v3/__https:/www.acog.org/clinical-information/physician-faqs/covid-19-faqs-for-ob-gyns-obstetrics__;!!Dq0X2DkFhyF93HkjWTBQKhk!DneVMkzFToMKZLCeKf_vWIT9sHldBIUYfK3_HFXW_S_T5nqknUHFVitXuAGMJlV2cyS5uqornw$" TargetMode="External"/><Relationship Id="rId1" Type="http://schemas.openxmlformats.org/officeDocument/2006/relationships/slideLayout" Target="../slideLayouts/slideLayout2.xml"/><Relationship Id="rId4" Type="http://schemas.openxmlformats.org/officeDocument/2006/relationships/hyperlink" Target="https://www.covid19treatmentguidelines.nih.gov/therapies/statement-on-casirivimab-plus-imdevimab-as-pep/"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https://www.cdc.gov/vaccines/covid-19/clinical-considerations/covid-19-vaccines-us.html"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ilpqc.org/ILPQC%202020+/COVID19/mabs%20AJOG.pdf" TargetMode="External"/><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ilpqc.org/ILPQC%202020+/COVID19/REGEN-COV%20Authorized%20for%20Post-exposure%20Prophylaxis%20of%20COVID-19%20SBAR.pdf" TargetMode="External"/><Relationship Id="rId2" Type="http://schemas.openxmlformats.org/officeDocument/2006/relationships/hyperlink" Target="https://ilpqc.org/ILPQC%202020+/COVID19/monoclonal-antibody-infusion-playbook-v12.4.pdf" TargetMode="External"/><Relationship Id="rId1" Type="http://schemas.openxmlformats.org/officeDocument/2006/relationships/slideLayout" Target="../slideLayouts/slideLayout7.xml"/><Relationship Id="rId6" Type="http://schemas.openxmlformats.org/officeDocument/2006/relationships/hyperlink" Target="https://ilpqc.org/ILPQC%202020+/COVID19/covid-medication-testing-qsg.pdf" TargetMode="External"/><Relationship Id="rId5" Type="http://schemas.openxmlformats.org/officeDocument/2006/relationships/hyperlink" Target="https://ilpqc.org/ILPQC%202020+/COVID19/Preg%20Monoclonal%20Tx.docx" TargetMode="External"/><Relationship Id="rId4" Type="http://schemas.openxmlformats.org/officeDocument/2006/relationships/hyperlink" Target="https://ilpqc.org/ILPQC%202020+/COVID19/iv-therapy-ordering-covid-meds.pdf"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acog.org/news/news-releases/2021/07/acog-smfm-recommend-covid-19-vaccination-for-pregnant-individual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emergency.cdc.gov/han/2021/han00453.asp" TargetMode="External"/><Relationship Id="rId4" Type="http://schemas.openxmlformats.org/officeDocument/2006/relationships/hyperlink" Target="https://www.acog.org/news/news-releases/2021/08/statement-of-strong-medical-consensus-for-vaccination-of-pregnant-individuals-against-covid-19" TargetMode="External"/></Relationships>
</file>

<file path=ppt/slides/_rels/slide49.xml.rels><?xml version="1.0" encoding="UTF-8" standalone="yes"?>
<Relationships xmlns="http://schemas.openxmlformats.org/package/2006/relationships"><Relationship Id="rId2" Type="http://schemas.openxmlformats.org/officeDocument/2006/relationships/hyperlink" Target="https://s3.amazonaws.com/cdn.smfm.org/media/3201/Provider_Considerations_for_Engaging_in_COVID_Vaccination_Considerations_10-26-21_(final).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3" Type="http://schemas.openxmlformats.org/officeDocument/2006/relationships/hyperlink" Target="https://s3.amazonaws.com/cdn.smfm.org/media/3217/COVID_vaccine__Patients_UPDATED_11-03-21_SPANISH.pdf" TargetMode="External"/><Relationship Id="rId2" Type="http://schemas.openxmlformats.org/officeDocument/2006/relationships/hyperlink" Target="https://s3.amazonaws.com/cdn.smfm.org/media/3218/COVID_vaccine__Patients_UPDATED_11-03-21_ENGLISH.pdf" TargetMode="External"/><Relationship Id="rId1" Type="http://schemas.openxmlformats.org/officeDocument/2006/relationships/slideLayout" Target="../slideLayouts/slideLayout55.xml"/><Relationship Id="rId6" Type="http://schemas.openxmlformats.org/officeDocument/2006/relationships/hyperlink" Target="https://s3.amazonaws.com/cdn.smfm.org/media/3234/Covid_Vaccine_Reasons.Spanish.2.pdf" TargetMode="External"/><Relationship Id="rId5" Type="http://schemas.openxmlformats.org/officeDocument/2006/relationships/hyperlink" Target="https://s3.amazonaws.com/cdn.smfm.org/media/3232/Covid_Vaccine_Reasons.FINAL_revised__11-29-21.pdf" TargetMode="External"/><Relationship Id="rId4" Type="http://schemas.openxmlformats.org/officeDocument/2006/relationships/hyperlink" Target="http://_wp_link_placeholder/"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s3.amazonaws.com/cdn.smfm.org/media/3234/Covid_Vaccine_Reasons.Spanish.2.pdf" TargetMode="External"/><Relationship Id="rId2" Type="http://schemas.openxmlformats.org/officeDocument/2006/relationships/hyperlink" Target="https://s3.amazonaws.com/cdn.smfm.org/media/3232/Covid_Vaccine_Reasons.FINAL_revised__11-29-21.pdf" TargetMode="Externa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52.xml.rels><?xml version="1.0" encoding="UTF-8" standalone="yes"?>
<Relationships xmlns="http://schemas.openxmlformats.org/package/2006/relationships"><Relationship Id="rId8" Type="http://schemas.openxmlformats.org/officeDocument/2006/relationships/hyperlink" Target="https://foamcast.org/wp-content/uploads/2021/01/Vaccine-Info-for-Pregnant-People-_-Updated-12.28.2020-Nepali.pdf" TargetMode="External"/><Relationship Id="rId13" Type="http://schemas.openxmlformats.org/officeDocument/2006/relationships/hyperlink" Target="https://foamcast.org/wp-content/uploads/2021/01/Vaccine-Info-for-Pregnant-Women-Updated-12-28-2020-SimChi-Updated.pdf" TargetMode="External"/><Relationship Id="rId18" Type="http://schemas.openxmlformats.org/officeDocument/2006/relationships/hyperlink" Target="https://youtu.be/7bBmQaX2k4w" TargetMode="External"/><Relationship Id="rId3" Type="http://schemas.openxmlformats.org/officeDocument/2006/relationships/image" Target="../media/image16.png"/><Relationship Id="rId21" Type="http://schemas.openxmlformats.org/officeDocument/2006/relationships/image" Target="../media/image75.jpg"/><Relationship Id="rId7" Type="http://schemas.openxmlformats.org/officeDocument/2006/relationships/hyperlink" Target="https://foamcast.org/wp-content/uploads/2021/01/VaccineInfoPregnantPeopleUpdated12.28.2020-Spanish-2.pdf" TargetMode="External"/><Relationship Id="rId12" Type="http://schemas.openxmlformats.org/officeDocument/2006/relationships/hyperlink" Target="https://foamcast.org/wp-content/uploads/2021/01/Vaccine-Info-for-Pregnant-Women-Updated-12-28-2020-Somali.pdf" TargetMode="External"/><Relationship Id="rId17" Type="http://schemas.openxmlformats.org/officeDocument/2006/relationships/hyperlink" Target="https://www.cdc.gov/coronavirus/2019-ncov/vaccines/recommendations/pregnancy.html" TargetMode="External"/><Relationship Id="rId2" Type="http://schemas.openxmlformats.org/officeDocument/2006/relationships/image" Target="../media/image5.png"/><Relationship Id="rId16" Type="http://schemas.openxmlformats.org/officeDocument/2006/relationships/hyperlink" Target="https://www.highriskpregnancyinfo.org/covid-19" TargetMode="External"/><Relationship Id="rId20" Type="http://schemas.openxmlformats.org/officeDocument/2006/relationships/hyperlink" Target="https://ilpqc.org/ILPQC%202020+/COVID19/Spanish%20_%20Pregnant%20Vaccine%20PSA%20(2).pdf" TargetMode="External"/><Relationship Id="rId1" Type="http://schemas.openxmlformats.org/officeDocument/2006/relationships/slideLayout" Target="../slideLayouts/slideLayout2.xml"/><Relationship Id="rId6" Type="http://schemas.openxmlformats.org/officeDocument/2006/relationships/hyperlink" Target="https://foamcast.org/wp-content/uploads/2021/03/English-Decision-Aid.pdf" TargetMode="External"/><Relationship Id="rId11" Type="http://schemas.openxmlformats.org/officeDocument/2006/relationships/hyperlink" Target="https://foamcast.org/wp-content/uploads/2021/01/Vaccine-Info-for-Pregnant-People-Updated-12.28.2020-Turkish.pdf" TargetMode="External"/><Relationship Id="rId5" Type="http://schemas.openxmlformats.org/officeDocument/2006/relationships/image" Target="../media/image74.jpg"/><Relationship Id="rId15" Type="http://schemas.openxmlformats.org/officeDocument/2006/relationships/hyperlink" Target="https://foamcast.org/wp-content/uploads/2021/01/VaccineInfo0Women12-22-20-Russian.pdf" TargetMode="External"/><Relationship Id="rId10" Type="http://schemas.openxmlformats.org/officeDocument/2006/relationships/hyperlink" Target="https://foamcast.org/wp-content/uploads/2021/01/Vaccine-Info-for-Pregnant-People-Updated-12-28-2020-Arabic.pdf" TargetMode="External"/><Relationship Id="rId19" Type="http://schemas.openxmlformats.org/officeDocument/2006/relationships/hyperlink" Target="https://ilpqc.org/ILPQC%202020+/COVID19/Pregnant%20Vaccine%20PSA%20(1)%20(1).pdf" TargetMode="External"/><Relationship Id="rId4" Type="http://schemas.openxmlformats.org/officeDocument/2006/relationships/image" Target="../media/image73.jpg"/><Relationship Id="rId9" Type="http://schemas.openxmlformats.org/officeDocument/2006/relationships/hyperlink" Target="https://foamcast.org/wp-content/uploads/2021/01/Vaccine-Info-for-Pregnant-People-Updated-12-28-2020-Portuguese.pdf" TargetMode="External"/><Relationship Id="rId14" Type="http://schemas.openxmlformats.org/officeDocument/2006/relationships/hyperlink" Target="https://foamcast.org/wp-content/uploads/2021/01/Vaccine-Info-for-Pregnant-PERSON-Updated-12-28-2020-Vietnamese.pdf"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76.jp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8" Type="http://schemas.openxmlformats.org/officeDocument/2006/relationships/hyperlink" Target="https://emergency.cdc.gov/han/2021/han00453.asp" TargetMode="External"/><Relationship Id="rId3" Type="http://schemas.openxmlformats.org/officeDocument/2006/relationships/image" Target="../media/image16.png"/><Relationship Id="rId7" Type="http://schemas.openxmlformats.org/officeDocument/2006/relationships/hyperlink" Target="https://www.cdc.gov/mmwr/volumes/70/wr/mm7037e1.htm"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covid.cdc.gov/covid-data-tracker/#vaccinations-pregnant-women" TargetMode="External"/><Relationship Id="rId5" Type="http://schemas.openxmlformats.org/officeDocument/2006/relationships/hyperlink" Target="https://www.researchsquare.com/article/rs-798175/v1" TargetMode="External"/><Relationship Id="rId10" Type="http://schemas.openxmlformats.org/officeDocument/2006/relationships/hyperlink" Target="https://www.cdc.gov/coronavirus/2019-ncov/vaccines/booster-shot.html?s_cid=11706:covid%20vaccine%20booster:sem.ga:p:RG:GM:gen:PTN:FY22" TargetMode="External"/><Relationship Id="rId4" Type="http://schemas.openxmlformats.org/officeDocument/2006/relationships/hyperlink" Target="https://www.cdc.gov/media/releases/2021/s0811-vaccine-safe-pregnant.html" TargetMode="External"/><Relationship Id="rId9" Type="http://schemas.openxmlformats.org/officeDocument/2006/relationships/hyperlink" Target="https://www.cdc.gov/media/releases/2021/s1102-PediatricCOVID-19Vaccine.html"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6.xml.rels><?xml version="1.0" encoding="UTF-8" standalone="yes"?>
<Relationships xmlns="http://schemas.openxmlformats.org/package/2006/relationships"><Relationship Id="rId2" Type="http://schemas.openxmlformats.org/officeDocument/2006/relationships/hyperlink" Target="https://www.cdc.gov/coronavirus/2019-ncov/vaccines/booster-shot.html?s_cid=11706:covid%20vaccine%20booster:sem.ga:p:RG:GM:gen:PTN:FY22" TargetMode="External"/><Relationship Id="rId1" Type="http://schemas.openxmlformats.org/officeDocument/2006/relationships/slideLayout" Target="../slideLayouts/slideLayout79.xml"/></Relationships>
</file>

<file path=ppt/slides/_rels/slide57.xml.rels><?xml version="1.0" encoding="UTF-8" standalone="yes"?>
<Relationships xmlns="http://schemas.openxmlformats.org/package/2006/relationships"><Relationship Id="rId3" Type="http://schemas.openxmlformats.org/officeDocument/2006/relationships/hyperlink" Target="https://www.cdc.gov/mmwr/volumes/70/wr/mm7036e2.htm?s_cid=mm7036e2_w" TargetMode="External"/><Relationship Id="rId2" Type="http://schemas.openxmlformats.org/officeDocument/2006/relationships/hyperlink" Target="https://www.cdc.gov/coronavirus/2019-ncov/groups/families-children.html"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78.jp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6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cdc.gov/mmwr/volumes/70/wr/mm7037e1.htm#F2_down"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urldefense.com/v3/__https:/www.aap.org/en/pages/2019-novel-coronavirus-covid-19-infections/children-and-covid-19-state-level-data-report/__;!!Dq0X2DkFhyF93HkjWTBQKhk!HmazsymOYf-DOfrwJQBMEbXvWAgyv18_08tYr75sfHq4nn0vpCqp8lux_ZN8TzSNrSHR0uz7Mg$" TargetMode="External"/><Relationship Id="rId5" Type="http://schemas.openxmlformats.org/officeDocument/2006/relationships/hyperlink" Target="https://services.aap.org/en/pages/2019-novel-coronavirus-covid-19-infections/clinical-guidance/post-covid-19-conditions-in-children-and-adolescents/" TargetMode="External"/><Relationship Id="rId4" Type="http://schemas.openxmlformats.org/officeDocument/2006/relationships/hyperlink" Target="https://services.aap.org/en/pages/2019-novel-coronavirus-covid-19-infections/clinical-guidance/interim-guidance-on-supporting-the-emotional-and-behavioral-health-needs-of-children-adolescents-and-families-during-the-covid-19-pandemic/"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downloads.aap.org/AAP/PDF/AAP%20and%20CHA%20-%20Children%20and%20COVID-19%20State%20Data%20Report%209.23%20FINAL.pdf" TargetMode="External"/><Relationship Id="rId4" Type="http://schemas.openxmlformats.org/officeDocument/2006/relationships/image" Target="../media/image27.png"/></Relationships>
</file>

<file path=ppt/slides/_rels/slide6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7.xml"/></Relationships>
</file>

<file path=ppt/slides/_rels/slide6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9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6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97.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7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2.xml"/><Relationship Id="rId1" Type="http://schemas.openxmlformats.org/officeDocument/2006/relationships/slideLayout" Target="../slideLayouts/slideLayout97.xml"/></Relationships>
</file>

<file path=ppt/slides/_rels/slide7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91.xml"/></Relationships>
</file>

<file path=ppt/slides/_rels/slide7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10.xml"/></Relationships>
</file>

<file path=ppt/slides/_rels/slide7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3.xml"/><Relationship Id="rId1" Type="http://schemas.openxmlformats.org/officeDocument/2006/relationships/slideLayout" Target="../slideLayouts/slideLayout95.xml"/></Relationships>
</file>

<file path=ppt/slides/_rels/slide7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4.xml"/><Relationship Id="rId1" Type="http://schemas.openxmlformats.org/officeDocument/2006/relationships/slideLayout" Target="../slideLayouts/slideLayout95.xml"/><Relationship Id="rId4" Type="http://schemas.openxmlformats.org/officeDocument/2006/relationships/image" Target="../media/image89.png"/></Relationships>
</file>

<file path=ppt/slides/_rels/slide7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0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hyperlink" Target="https://ilpqc.org/ILPQC%202020%2B/COVID19/REGEN-COV%20Authorized%20for%20Post-exposure%20Prophylaxis%20of%20COVID-19%20SBAR.pdf" TargetMode="External"/><Relationship Id="rId2" Type="http://schemas.openxmlformats.org/officeDocument/2006/relationships/hyperlink" Target="https://ilpqc.org/ILPQC%202020%2B/COVID19/monoclonal-antibody-infusion-playbook-v12.4.pdf" TargetMode="External"/><Relationship Id="rId1" Type="http://schemas.openxmlformats.org/officeDocument/2006/relationships/slideLayout" Target="../slideLayouts/slideLayout110.xml"/><Relationship Id="rId6" Type="http://schemas.openxmlformats.org/officeDocument/2006/relationships/hyperlink" Target="https://ilpqc.org/ILPQC%202020%2B/COVID19/covid-medication-testing-qsg.pdf" TargetMode="External"/><Relationship Id="rId5" Type="http://schemas.openxmlformats.org/officeDocument/2006/relationships/hyperlink" Target="https://ilpqc.org/ILPQC%202020%2B/COVID19/Preg%20Monoclonal%20Tx.docx" TargetMode="External"/><Relationship Id="rId4" Type="http://schemas.openxmlformats.org/officeDocument/2006/relationships/hyperlink" Target="https://ilpqc.org/ILPQC%202020%2B/COVID19/iv-therapy-ordering-covid-meds.pdf" TargetMode="External"/></Relationships>
</file>

<file path=ppt/slides/_rels/slide81.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2.png"/><Relationship Id="rId3" Type="http://schemas.openxmlformats.org/officeDocument/2006/relationships/image" Target="../media/image92.png"/><Relationship Id="rId7" Type="http://schemas.openxmlformats.org/officeDocument/2006/relationships/image" Target="../media/image96.png"/><Relationship Id="rId12" Type="http://schemas.openxmlformats.org/officeDocument/2006/relationships/image" Target="../media/image101.png"/><Relationship Id="rId2" Type="http://schemas.openxmlformats.org/officeDocument/2006/relationships/image" Target="../media/image91.jpg"/><Relationship Id="rId1" Type="http://schemas.openxmlformats.org/officeDocument/2006/relationships/slideLayout" Target="../slideLayouts/slideLayout2.xml"/><Relationship Id="rId6" Type="http://schemas.openxmlformats.org/officeDocument/2006/relationships/image" Target="../media/image95.png"/><Relationship Id="rId11" Type="http://schemas.openxmlformats.org/officeDocument/2006/relationships/image" Target="../media/image100.png"/><Relationship Id="rId5" Type="http://schemas.openxmlformats.org/officeDocument/2006/relationships/image" Target="../media/image94.png"/><Relationship Id="rId10" Type="http://schemas.openxmlformats.org/officeDocument/2006/relationships/image" Target="../media/image99.jpg"/><Relationship Id="rId4" Type="http://schemas.openxmlformats.org/officeDocument/2006/relationships/image" Target="../media/image93.png"/><Relationship Id="rId9" Type="http://schemas.openxmlformats.org/officeDocument/2006/relationships/image" Target="../media/image98.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s://www.dph.illinois.gov/covid19" TargetMode="External"/><Relationship Id="rId4" Type="http://schemas.openxmlformats.org/officeDocument/2006/relationships/hyperlink" Target="https://covid.cdc.gov/covid-data-tracker/#cases_totalcases" TargetMode="External"/><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 y="1293875"/>
            <a:ext cx="12192000" cy="5564505"/>
            <a:chOff x="-1" y="1293875"/>
            <a:chExt cx="12192000" cy="5564505"/>
          </a:xfrm>
        </p:grpSpPr>
        <p:sp>
          <p:nvSpPr>
            <p:cNvPr id="3" name="object 3"/>
            <p:cNvSpPr/>
            <p:nvPr/>
          </p:nvSpPr>
          <p:spPr>
            <a:xfrm>
              <a:off x="902208" y="1293875"/>
              <a:ext cx="11289665" cy="3823970"/>
            </a:xfrm>
            <a:custGeom>
              <a:avLst/>
              <a:gdLst/>
              <a:ahLst/>
              <a:cxnLst/>
              <a:rect l="l" t="t" r="r" b="b"/>
              <a:pathLst>
                <a:path w="11289665" h="3823970">
                  <a:moveTo>
                    <a:pt x="11289284" y="0"/>
                  </a:moveTo>
                  <a:lnTo>
                    <a:pt x="0" y="0"/>
                  </a:lnTo>
                  <a:lnTo>
                    <a:pt x="0" y="3823462"/>
                  </a:lnTo>
                  <a:lnTo>
                    <a:pt x="11289284" y="3823462"/>
                  </a:lnTo>
                  <a:lnTo>
                    <a:pt x="11289284" y="0"/>
                  </a:lnTo>
                  <a:close/>
                </a:path>
              </a:pathLst>
            </a:custGeom>
            <a:solidFill>
              <a:srgbClr val="F3F6F9"/>
            </a:solidFill>
          </p:spPr>
          <p:txBody>
            <a:bodyPr wrap="square" lIns="0" tIns="0" rIns="0" bIns="0" rtlCol="0"/>
            <a:lstStyle/>
            <a:p>
              <a:endParaRPr/>
            </a:p>
          </p:txBody>
        </p:sp>
        <p:sp>
          <p:nvSpPr>
            <p:cNvPr id="4" name="object 4"/>
            <p:cNvSpPr/>
            <p:nvPr/>
          </p:nvSpPr>
          <p:spPr>
            <a:xfrm>
              <a:off x="1520190" y="3509009"/>
              <a:ext cx="2286000" cy="0"/>
            </a:xfrm>
            <a:custGeom>
              <a:avLst/>
              <a:gdLst/>
              <a:ahLst/>
              <a:cxnLst/>
              <a:rect l="l" t="t" r="r" b="b"/>
              <a:pathLst>
                <a:path w="2286000">
                  <a:moveTo>
                    <a:pt x="0" y="0"/>
                  </a:moveTo>
                  <a:lnTo>
                    <a:pt x="2286000" y="0"/>
                  </a:lnTo>
                </a:path>
              </a:pathLst>
            </a:custGeom>
            <a:ln w="32004">
              <a:solidFill>
                <a:srgbClr val="F58366"/>
              </a:solidFill>
            </a:ln>
          </p:spPr>
          <p:txBody>
            <a:bodyPr wrap="square" lIns="0" tIns="0" rIns="0" bIns="0" rtlCol="0"/>
            <a:lstStyle/>
            <a:p>
              <a:endParaRPr/>
            </a:p>
          </p:txBody>
        </p:sp>
        <p:pic>
          <p:nvPicPr>
            <p:cNvPr id="5" name="object 5"/>
            <p:cNvPicPr/>
            <p:nvPr/>
          </p:nvPicPr>
          <p:blipFill>
            <a:blip r:embed="rId2" cstate="print"/>
            <a:stretch>
              <a:fillRect/>
            </a:stretch>
          </p:blipFill>
          <p:spPr>
            <a:xfrm>
              <a:off x="0" y="5041391"/>
              <a:ext cx="12191999" cy="1816607"/>
            </a:xfrm>
            <a:prstGeom prst="rect">
              <a:avLst/>
            </a:prstGeom>
          </p:spPr>
        </p:pic>
        <p:sp>
          <p:nvSpPr>
            <p:cNvPr id="6" name="object 6"/>
            <p:cNvSpPr/>
            <p:nvPr/>
          </p:nvSpPr>
          <p:spPr>
            <a:xfrm>
              <a:off x="-1" y="5020059"/>
              <a:ext cx="12192000" cy="1837689"/>
            </a:xfrm>
            <a:custGeom>
              <a:avLst/>
              <a:gdLst/>
              <a:ahLst/>
              <a:cxnLst/>
              <a:rect l="l" t="t" r="r" b="b"/>
              <a:pathLst>
                <a:path w="12192000" h="1837690">
                  <a:moveTo>
                    <a:pt x="682688" y="0"/>
                  </a:moveTo>
                  <a:lnTo>
                    <a:pt x="631977" y="190"/>
                  </a:lnTo>
                  <a:lnTo>
                    <a:pt x="584149" y="723"/>
                  </a:lnTo>
                  <a:lnTo>
                    <a:pt x="536384" y="1638"/>
                  </a:lnTo>
                  <a:lnTo>
                    <a:pt x="488696" y="2895"/>
                  </a:lnTo>
                  <a:lnTo>
                    <a:pt x="441058" y="4533"/>
                  </a:lnTo>
                  <a:lnTo>
                    <a:pt x="393484" y="6540"/>
                  </a:lnTo>
                  <a:lnTo>
                    <a:pt x="345998" y="8928"/>
                  </a:lnTo>
                  <a:lnTo>
                    <a:pt x="0" y="38150"/>
                  </a:lnTo>
                  <a:lnTo>
                    <a:pt x="0" y="105600"/>
                  </a:lnTo>
                  <a:lnTo>
                    <a:pt x="50444" y="101041"/>
                  </a:lnTo>
                  <a:lnTo>
                    <a:pt x="98767" y="97167"/>
                  </a:lnTo>
                  <a:lnTo>
                    <a:pt x="147167" y="93700"/>
                  </a:lnTo>
                  <a:lnTo>
                    <a:pt x="195681" y="90652"/>
                  </a:lnTo>
                  <a:lnTo>
                    <a:pt x="244284" y="87998"/>
                  </a:lnTo>
                  <a:lnTo>
                    <a:pt x="292976" y="85737"/>
                  </a:lnTo>
                  <a:lnTo>
                    <a:pt x="341769" y="83896"/>
                  </a:lnTo>
                  <a:lnTo>
                    <a:pt x="394500" y="82295"/>
                  </a:lnTo>
                  <a:lnTo>
                    <a:pt x="447103" y="81114"/>
                  </a:lnTo>
                  <a:lnTo>
                    <a:pt x="499567" y="80340"/>
                  </a:lnTo>
                  <a:lnTo>
                    <a:pt x="551903" y="79946"/>
                  </a:lnTo>
                  <a:lnTo>
                    <a:pt x="604126" y="79971"/>
                  </a:lnTo>
                  <a:lnTo>
                    <a:pt x="656209" y="80378"/>
                  </a:lnTo>
                  <a:lnTo>
                    <a:pt x="708164" y="81165"/>
                  </a:lnTo>
                  <a:lnTo>
                    <a:pt x="760006" y="82334"/>
                  </a:lnTo>
                  <a:lnTo>
                    <a:pt x="811720" y="83896"/>
                  </a:lnTo>
                  <a:lnTo>
                    <a:pt x="863320" y="85813"/>
                  </a:lnTo>
                  <a:lnTo>
                    <a:pt x="914793" y="88099"/>
                  </a:lnTo>
                  <a:lnTo>
                    <a:pt x="966127" y="90754"/>
                  </a:lnTo>
                  <a:lnTo>
                    <a:pt x="1017371" y="93751"/>
                  </a:lnTo>
                  <a:lnTo>
                    <a:pt x="1068476" y="97116"/>
                  </a:lnTo>
                  <a:lnTo>
                    <a:pt x="1119479" y="100825"/>
                  </a:lnTo>
                  <a:lnTo>
                    <a:pt x="1170368" y="104889"/>
                  </a:lnTo>
                  <a:lnTo>
                    <a:pt x="1221130" y="109283"/>
                  </a:lnTo>
                  <a:lnTo>
                    <a:pt x="1271778" y="114020"/>
                  </a:lnTo>
                  <a:lnTo>
                    <a:pt x="1322324" y="119087"/>
                  </a:lnTo>
                  <a:lnTo>
                    <a:pt x="1372755" y="124472"/>
                  </a:lnTo>
                  <a:lnTo>
                    <a:pt x="1423073" y="130187"/>
                  </a:lnTo>
                  <a:lnTo>
                    <a:pt x="1473288" y="136220"/>
                  </a:lnTo>
                  <a:lnTo>
                    <a:pt x="1523377" y="142557"/>
                  </a:lnTo>
                  <a:lnTo>
                    <a:pt x="1573377" y="149199"/>
                  </a:lnTo>
                  <a:lnTo>
                    <a:pt x="1623263" y="156159"/>
                  </a:lnTo>
                  <a:lnTo>
                    <a:pt x="1673059" y="163410"/>
                  </a:lnTo>
                  <a:lnTo>
                    <a:pt x="1722729" y="170954"/>
                  </a:lnTo>
                  <a:lnTo>
                    <a:pt x="1772310" y="178790"/>
                  </a:lnTo>
                  <a:lnTo>
                    <a:pt x="1821789" y="186905"/>
                  </a:lnTo>
                  <a:lnTo>
                    <a:pt x="1871167" y="195313"/>
                  </a:lnTo>
                  <a:lnTo>
                    <a:pt x="1920430" y="203987"/>
                  </a:lnTo>
                  <a:lnTo>
                    <a:pt x="1969617" y="212940"/>
                  </a:lnTo>
                  <a:lnTo>
                    <a:pt x="2018703" y="222148"/>
                  </a:lnTo>
                  <a:lnTo>
                    <a:pt x="2067687" y="231622"/>
                  </a:lnTo>
                  <a:lnTo>
                    <a:pt x="2116569" y="241363"/>
                  </a:lnTo>
                  <a:lnTo>
                    <a:pt x="2214067" y="261581"/>
                  </a:lnTo>
                  <a:lnTo>
                    <a:pt x="2262682" y="272059"/>
                  </a:lnTo>
                  <a:lnTo>
                    <a:pt x="2359634" y="293738"/>
                  </a:lnTo>
                  <a:lnTo>
                    <a:pt x="2456230" y="316331"/>
                  </a:lnTo>
                  <a:lnTo>
                    <a:pt x="2552484" y="339813"/>
                  </a:lnTo>
                  <a:lnTo>
                    <a:pt x="2648394" y="364134"/>
                  </a:lnTo>
                  <a:lnTo>
                    <a:pt x="2743987" y="389267"/>
                  </a:lnTo>
                  <a:lnTo>
                    <a:pt x="2839262" y="415175"/>
                  </a:lnTo>
                  <a:lnTo>
                    <a:pt x="2934208" y="441820"/>
                  </a:lnTo>
                  <a:lnTo>
                    <a:pt x="3028873" y="469176"/>
                  </a:lnTo>
                  <a:lnTo>
                    <a:pt x="3123222" y="497192"/>
                  </a:lnTo>
                  <a:lnTo>
                    <a:pt x="3217303" y="525830"/>
                  </a:lnTo>
                  <a:lnTo>
                    <a:pt x="3311105" y="555053"/>
                  </a:lnTo>
                  <a:lnTo>
                    <a:pt x="3404641" y="584847"/>
                  </a:lnTo>
                  <a:lnTo>
                    <a:pt x="3497910" y="615149"/>
                  </a:lnTo>
                  <a:lnTo>
                    <a:pt x="3590937" y="645934"/>
                  </a:lnTo>
                  <a:lnTo>
                    <a:pt x="3791775" y="713587"/>
                  </a:lnTo>
                  <a:lnTo>
                    <a:pt x="4040251" y="798855"/>
                  </a:lnTo>
                  <a:lnTo>
                    <a:pt x="4334992" y="901776"/>
                  </a:lnTo>
                  <a:lnTo>
                    <a:pt x="5625871" y="1359547"/>
                  </a:lnTo>
                  <a:lnTo>
                    <a:pt x="5907366" y="1456994"/>
                  </a:lnTo>
                  <a:lnTo>
                    <a:pt x="6094437" y="1520482"/>
                  </a:lnTo>
                  <a:lnTo>
                    <a:pt x="6281178" y="1582623"/>
                  </a:lnTo>
                  <a:lnTo>
                    <a:pt x="6421094" y="1628254"/>
                  </a:lnTo>
                  <a:lnTo>
                    <a:pt x="6560934" y="1672970"/>
                  </a:lnTo>
                  <a:lnTo>
                    <a:pt x="6700761" y="1716709"/>
                  </a:lnTo>
                  <a:lnTo>
                    <a:pt x="7111365" y="1837563"/>
                  </a:lnTo>
                  <a:lnTo>
                    <a:pt x="12192000" y="1837563"/>
                  </a:lnTo>
                  <a:lnTo>
                    <a:pt x="12192000" y="1008621"/>
                  </a:lnTo>
                  <a:lnTo>
                    <a:pt x="12147981" y="1027658"/>
                  </a:lnTo>
                  <a:lnTo>
                    <a:pt x="12103696" y="1046352"/>
                  </a:lnTo>
                  <a:lnTo>
                    <a:pt x="12059170" y="1064729"/>
                  </a:lnTo>
                  <a:lnTo>
                    <a:pt x="12014377" y="1082776"/>
                  </a:lnTo>
                  <a:lnTo>
                    <a:pt x="11969356" y="1100505"/>
                  </a:lnTo>
                  <a:lnTo>
                    <a:pt x="11924093" y="1117904"/>
                  </a:lnTo>
                  <a:lnTo>
                    <a:pt x="11878602" y="1134986"/>
                  </a:lnTo>
                  <a:lnTo>
                    <a:pt x="11832894" y="1151737"/>
                  </a:lnTo>
                  <a:lnTo>
                    <a:pt x="11786946" y="1168158"/>
                  </a:lnTo>
                  <a:lnTo>
                    <a:pt x="11740794" y="1184274"/>
                  </a:lnTo>
                  <a:lnTo>
                    <a:pt x="11694426" y="1200048"/>
                  </a:lnTo>
                  <a:lnTo>
                    <a:pt x="11647843" y="1215516"/>
                  </a:lnTo>
                  <a:lnTo>
                    <a:pt x="11601069" y="1230655"/>
                  </a:lnTo>
                  <a:lnTo>
                    <a:pt x="11554091" y="1245476"/>
                  </a:lnTo>
                  <a:lnTo>
                    <a:pt x="11506923" y="1259979"/>
                  </a:lnTo>
                  <a:lnTo>
                    <a:pt x="11459565" y="1274152"/>
                  </a:lnTo>
                  <a:lnTo>
                    <a:pt x="11412029" y="1288021"/>
                  </a:lnTo>
                  <a:lnTo>
                    <a:pt x="11364328" y="1301559"/>
                  </a:lnTo>
                  <a:lnTo>
                    <a:pt x="11316436" y="1314792"/>
                  </a:lnTo>
                  <a:lnTo>
                    <a:pt x="11268379" y="1327696"/>
                  </a:lnTo>
                  <a:lnTo>
                    <a:pt x="11220157" y="1340281"/>
                  </a:lnTo>
                  <a:lnTo>
                    <a:pt x="11171783" y="1352549"/>
                  </a:lnTo>
                  <a:lnTo>
                    <a:pt x="11123269" y="1364513"/>
                  </a:lnTo>
                  <a:lnTo>
                    <a:pt x="11074590" y="1376146"/>
                  </a:lnTo>
                  <a:lnTo>
                    <a:pt x="11025784" y="1387474"/>
                  </a:lnTo>
                  <a:lnTo>
                    <a:pt x="10976825" y="1398485"/>
                  </a:lnTo>
                  <a:lnTo>
                    <a:pt x="10927740" y="1409191"/>
                  </a:lnTo>
                  <a:lnTo>
                    <a:pt x="10878527" y="1419580"/>
                  </a:lnTo>
                  <a:lnTo>
                    <a:pt x="10829188" y="1429651"/>
                  </a:lnTo>
                  <a:lnTo>
                    <a:pt x="10779747" y="1439405"/>
                  </a:lnTo>
                  <a:lnTo>
                    <a:pt x="10730179" y="1448854"/>
                  </a:lnTo>
                  <a:lnTo>
                    <a:pt x="10680509" y="1457998"/>
                  </a:lnTo>
                  <a:lnTo>
                    <a:pt x="10630738" y="1466824"/>
                  </a:lnTo>
                  <a:lnTo>
                    <a:pt x="10580865" y="1475333"/>
                  </a:lnTo>
                  <a:lnTo>
                    <a:pt x="10530903" y="1483537"/>
                  </a:lnTo>
                  <a:lnTo>
                    <a:pt x="10480852" y="1491437"/>
                  </a:lnTo>
                  <a:lnTo>
                    <a:pt x="10430725" y="1499031"/>
                  </a:lnTo>
                  <a:lnTo>
                    <a:pt x="10380510" y="1506308"/>
                  </a:lnTo>
                  <a:lnTo>
                    <a:pt x="10330230" y="1513293"/>
                  </a:lnTo>
                  <a:lnTo>
                    <a:pt x="10279875" y="1519961"/>
                  </a:lnTo>
                  <a:lnTo>
                    <a:pt x="10229469" y="1526311"/>
                  </a:lnTo>
                  <a:lnTo>
                    <a:pt x="10179011" y="1532369"/>
                  </a:lnTo>
                  <a:lnTo>
                    <a:pt x="10128491" y="1538122"/>
                  </a:lnTo>
                  <a:lnTo>
                    <a:pt x="10077907" y="1543570"/>
                  </a:lnTo>
                  <a:lnTo>
                    <a:pt x="10027297" y="1548714"/>
                  </a:lnTo>
                  <a:lnTo>
                    <a:pt x="9976650" y="1553552"/>
                  </a:lnTo>
                  <a:lnTo>
                    <a:pt x="9925977" y="1558086"/>
                  </a:lnTo>
                  <a:lnTo>
                    <a:pt x="9875266" y="1562315"/>
                  </a:lnTo>
                  <a:lnTo>
                    <a:pt x="9824542" y="1566252"/>
                  </a:lnTo>
                  <a:lnTo>
                    <a:pt x="9773792" y="1569872"/>
                  </a:lnTo>
                  <a:lnTo>
                    <a:pt x="9723031" y="1573199"/>
                  </a:lnTo>
                  <a:lnTo>
                    <a:pt x="9672256" y="1576222"/>
                  </a:lnTo>
                  <a:lnTo>
                    <a:pt x="9621494" y="1578965"/>
                  </a:lnTo>
                  <a:lnTo>
                    <a:pt x="9570732" y="1581378"/>
                  </a:lnTo>
                  <a:lnTo>
                    <a:pt x="9519970" y="1583512"/>
                  </a:lnTo>
                  <a:lnTo>
                    <a:pt x="9469221" y="1585340"/>
                  </a:lnTo>
                  <a:lnTo>
                    <a:pt x="9418497" y="1586864"/>
                  </a:lnTo>
                  <a:lnTo>
                    <a:pt x="9367773" y="1588109"/>
                  </a:lnTo>
                  <a:lnTo>
                    <a:pt x="9317101" y="1589049"/>
                  </a:lnTo>
                  <a:lnTo>
                    <a:pt x="9266453" y="1589697"/>
                  </a:lnTo>
                  <a:lnTo>
                    <a:pt x="9215843" y="1590039"/>
                  </a:lnTo>
                  <a:lnTo>
                    <a:pt x="9165272" y="1590090"/>
                  </a:lnTo>
                  <a:lnTo>
                    <a:pt x="9114751" y="1589836"/>
                  </a:lnTo>
                  <a:lnTo>
                    <a:pt x="9064282" y="1589303"/>
                  </a:lnTo>
                  <a:lnTo>
                    <a:pt x="9013875" y="1588477"/>
                  </a:lnTo>
                  <a:lnTo>
                    <a:pt x="8963533" y="1587347"/>
                  </a:lnTo>
                  <a:lnTo>
                    <a:pt x="8913253" y="1585925"/>
                  </a:lnTo>
                  <a:lnTo>
                    <a:pt x="8863037" y="1584223"/>
                  </a:lnTo>
                  <a:lnTo>
                    <a:pt x="8812911" y="1582229"/>
                  </a:lnTo>
                  <a:lnTo>
                    <a:pt x="8762873" y="1579930"/>
                  </a:lnTo>
                  <a:lnTo>
                    <a:pt x="8712911" y="1577352"/>
                  </a:lnTo>
                  <a:lnTo>
                    <a:pt x="8663038" y="1574482"/>
                  </a:lnTo>
                  <a:lnTo>
                    <a:pt x="8613267" y="1571320"/>
                  </a:lnTo>
                  <a:lnTo>
                    <a:pt x="8563597" y="1567865"/>
                  </a:lnTo>
                  <a:lnTo>
                    <a:pt x="8514041" y="1564131"/>
                  </a:lnTo>
                  <a:lnTo>
                    <a:pt x="8464588" y="1560106"/>
                  </a:lnTo>
                  <a:lnTo>
                    <a:pt x="8415261" y="1555800"/>
                  </a:lnTo>
                  <a:lnTo>
                    <a:pt x="8366048" y="1551203"/>
                  </a:lnTo>
                  <a:lnTo>
                    <a:pt x="8316976" y="1546313"/>
                  </a:lnTo>
                  <a:lnTo>
                    <a:pt x="8268017" y="1541144"/>
                  </a:lnTo>
                  <a:lnTo>
                    <a:pt x="8219211" y="1535696"/>
                  </a:lnTo>
                  <a:lnTo>
                    <a:pt x="8170544" y="1529943"/>
                  </a:lnTo>
                  <a:lnTo>
                    <a:pt x="8122005" y="1523923"/>
                  </a:lnTo>
                  <a:lnTo>
                    <a:pt x="8073644" y="1517624"/>
                  </a:lnTo>
                  <a:lnTo>
                    <a:pt x="8025422" y="1511033"/>
                  </a:lnTo>
                  <a:lnTo>
                    <a:pt x="7977390" y="1504162"/>
                  </a:lnTo>
                  <a:lnTo>
                    <a:pt x="7929498" y="1496999"/>
                  </a:lnTo>
                  <a:lnTo>
                    <a:pt x="7881785" y="1489570"/>
                  </a:lnTo>
                  <a:lnTo>
                    <a:pt x="7834261" y="1481848"/>
                  </a:lnTo>
                  <a:lnTo>
                    <a:pt x="7786903" y="1473860"/>
                  </a:lnTo>
                  <a:lnTo>
                    <a:pt x="7738122" y="1465351"/>
                  </a:lnTo>
                  <a:lnTo>
                    <a:pt x="7640485" y="1447723"/>
                  </a:lnTo>
                  <a:lnTo>
                    <a:pt x="7542745" y="1429270"/>
                  </a:lnTo>
                  <a:lnTo>
                    <a:pt x="7444905" y="1410042"/>
                  </a:lnTo>
                  <a:lnTo>
                    <a:pt x="7346975" y="1390091"/>
                  </a:lnTo>
                  <a:lnTo>
                    <a:pt x="7248944" y="1369415"/>
                  </a:lnTo>
                  <a:lnTo>
                    <a:pt x="7150823" y="1348054"/>
                  </a:lnTo>
                  <a:lnTo>
                    <a:pt x="7052614" y="1326045"/>
                  </a:lnTo>
                  <a:lnTo>
                    <a:pt x="6954342" y="1303426"/>
                  </a:lnTo>
                  <a:lnTo>
                    <a:pt x="6855993" y="1280210"/>
                  </a:lnTo>
                  <a:lnTo>
                    <a:pt x="6757568" y="1256461"/>
                  </a:lnTo>
                  <a:lnTo>
                    <a:pt x="6609803" y="1219860"/>
                  </a:lnTo>
                  <a:lnTo>
                    <a:pt x="6461899" y="1182204"/>
                  </a:lnTo>
                  <a:lnTo>
                    <a:pt x="6313881" y="1143584"/>
                  </a:lnTo>
                  <a:lnTo>
                    <a:pt x="6116358" y="1090802"/>
                  </a:lnTo>
                  <a:lnTo>
                    <a:pt x="5918669" y="1036789"/>
                  </a:lnTo>
                  <a:lnTo>
                    <a:pt x="5671400" y="967905"/>
                  </a:lnTo>
                  <a:lnTo>
                    <a:pt x="4632325" y="673049"/>
                  </a:lnTo>
                  <a:lnTo>
                    <a:pt x="4335741" y="590626"/>
                  </a:lnTo>
                  <a:lnTo>
                    <a:pt x="4138193" y="536981"/>
                  </a:lnTo>
                  <a:lnTo>
                    <a:pt x="3940848" y="484644"/>
                  </a:lnTo>
                  <a:lnTo>
                    <a:pt x="3792969" y="446404"/>
                  </a:lnTo>
                  <a:lnTo>
                    <a:pt x="3645230" y="409181"/>
                  </a:lnTo>
                  <a:lnTo>
                    <a:pt x="3497643" y="373049"/>
                  </a:lnTo>
                  <a:lnTo>
                    <a:pt x="3399358" y="349630"/>
                  </a:lnTo>
                  <a:lnTo>
                    <a:pt x="3301136" y="326796"/>
                  </a:lnTo>
                  <a:lnTo>
                    <a:pt x="3202990" y="304545"/>
                  </a:lnTo>
                  <a:lnTo>
                    <a:pt x="3104946" y="282943"/>
                  </a:lnTo>
                  <a:lnTo>
                    <a:pt x="3006991" y="262000"/>
                  </a:lnTo>
                  <a:lnTo>
                    <a:pt x="2909125" y="241769"/>
                  </a:lnTo>
                  <a:lnTo>
                    <a:pt x="2811373" y="222275"/>
                  </a:lnTo>
                  <a:lnTo>
                    <a:pt x="2713710" y="203530"/>
                  </a:lnTo>
                  <a:lnTo>
                    <a:pt x="2616161" y="185597"/>
                  </a:lnTo>
                  <a:lnTo>
                    <a:pt x="2518727" y="168478"/>
                  </a:lnTo>
                  <a:lnTo>
                    <a:pt x="2421394" y="152234"/>
                  </a:lnTo>
                  <a:lnTo>
                    <a:pt x="2324201" y="136867"/>
                  </a:lnTo>
                  <a:lnTo>
                    <a:pt x="2227135" y="122440"/>
                  </a:lnTo>
                  <a:lnTo>
                    <a:pt x="2130183" y="108953"/>
                  </a:lnTo>
                  <a:lnTo>
                    <a:pt x="2033371" y="96469"/>
                  </a:lnTo>
                  <a:lnTo>
                    <a:pt x="1936711" y="85001"/>
                  </a:lnTo>
                  <a:lnTo>
                    <a:pt x="1840179" y="74587"/>
                  </a:lnTo>
                  <a:lnTo>
                    <a:pt x="1791970" y="69786"/>
                  </a:lnTo>
                  <a:lnTo>
                    <a:pt x="1743798" y="65265"/>
                  </a:lnTo>
                  <a:lnTo>
                    <a:pt x="1695665" y="61010"/>
                  </a:lnTo>
                  <a:lnTo>
                    <a:pt x="1647571" y="57048"/>
                  </a:lnTo>
                  <a:lnTo>
                    <a:pt x="1599514" y="53378"/>
                  </a:lnTo>
                  <a:lnTo>
                    <a:pt x="1551495" y="49987"/>
                  </a:lnTo>
                  <a:lnTo>
                    <a:pt x="1503514" y="46901"/>
                  </a:lnTo>
                  <a:lnTo>
                    <a:pt x="1451724" y="41414"/>
                  </a:lnTo>
                  <a:lnTo>
                    <a:pt x="1400009" y="36245"/>
                  </a:lnTo>
                  <a:lnTo>
                    <a:pt x="1348346" y="31394"/>
                  </a:lnTo>
                  <a:lnTo>
                    <a:pt x="1296733" y="26885"/>
                  </a:lnTo>
                  <a:lnTo>
                    <a:pt x="1245196" y="22682"/>
                  </a:lnTo>
                  <a:lnTo>
                    <a:pt x="1193723" y="18834"/>
                  </a:lnTo>
                  <a:lnTo>
                    <a:pt x="1142314" y="15341"/>
                  </a:lnTo>
                  <a:lnTo>
                    <a:pt x="1090968" y="12166"/>
                  </a:lnTo>
                  <a:lnTo>
                    <a:pt x="1039698" y="9359"/>
                  </a:lnTo>
                  <a:lnTo>
                    <a:pt x="988491" y="6908"/>
                  </a:lnTo>
                  <a:lnTo>
                    <a:pt x="937348" y="4825"/>
                  </a:lnTo>
                  <a:lnTo>
                    <a:pt x="886269" y="3111"/>
                  </a:lnTo>
                  <a:lnTo>
                    <a:pt x="835266" y="1752"/>
                  </a:lnTo>
                  <a:lnTo>
                    <a:pt x="784339" y="787"/>
                  </a:lnTo>
                  <a:lnTo>
                    <a:pt x="733488" y="190"/>
                  </a:lnTo>
                  <a:lnTo>
                    <a:pt x="682688" y="0"/>
                  </a:lnTo>
                  <a:close/>
                </a:path>
              </a:pathLst>
            </a:custGeom>
            <a:solidFill>
              <a:srgbClr val="1C4789"/>
            </a:solidFill>
          </p:spPr>
          <p:txBody>
            <a:bodyPr wrap="square" lIns="0" tIns="0" rIns="0" bIns="0" rtlCol="0"/>
            <a:lstStyle/>
            <a:p>
              <a:endParaRPr/>
            </a:p>
          </p:txBody>
        </p:sp>
        <p:pic>
          <p:nvPicPr>
            <p:cNvPr id="7" name="object 7"/>
            <p:cNvPicPr/>
            <p:nvPr/>
          </p:nvPicPr>
          <p:blipFill>
            <a:blip r:embed="rId3" cstate="print"/>
            <a:stretch>
              <a:fillRect/>
            </a:stretch>
          </p:blipFill>
          <p:spPr>
            <a:xfrm>
              <a:off x="313956" y="5564123"/>
              <a:ext cx="2025383" cy="911351"/>
            </a:xfrm>
            <a:prstGeom prst="rect">
              <a:avLst/>
            </a:prstGeom>
          </p:spPr>
        </p:pic>
      </p:grpSp>
      <p:sp>
        <p:nvSpPr>
          <p:cNvPr id="8" name="object 8"/>
          <p:cNvSpPr txBox="1">
            <a:spLocks noGrp="1"/>
          </p:cNvSpPr>
          <p:nvPr>
            <p:ph type="title"/>
          </p:nvPr>
        </p:nvSpPr>
        <p:spPr>
          <a:xfrm>
            <a:off x="1491035" y="1599510"/>
            <a:ext cx="4784090" cy="1727200"/>
          </a:xfrm>
          <a:prstGeom prst="rect">
            <a:avLst/>
          </a:prstGeom>
        </p:spPr>
        <p:txBody>
          <a:bodyPr vert="horz" wrap="square" lIns="0" tIns="75565" rIns="0" bIns="0" rtlCol="0">
            <a:spAutoFit/>
          </a:bodyPr>
          <a:lstStyle/>
          <a:p>
            <a:pPr marL="12700" marR="5080">
              <a:lnSpc>
                <a:spcPct val="89600"/>
              </a:lnSpc>
              <a:spcBef>
                <a:spcPts val="595"/>
              </a:spcBef>
            </a:pPr>
            <a:r>
              <a:rPr sz="4000" spc="-20" dirty="0">
                <a:solidFill>
                  <a:srgbClr val="444A53"/>
                </a:solidFill>
              </a:rPr>
              <a:t>COVID-19 </a:t>
            </a:r>
            <a:r>
              <a:rPr sz="4000" spc="-5" dirty="0">
                <a:solidFill>
                  <a:srgbClr val="444A53"/>
                </a:solidFill>
              </a:rPr>
              <a:t>Strategies </a:t>
            </a:r>
            <a:r>
              <a:rPr sz="4000" spc="-1100" dirty="0">
                <a:solidFill>
                  <a:srgbClr val="444A53"/>
                </a:solidFill>
              </a:rPr>
              <a:t> </a:t>
            </a:r>
            <a:r>
              <a:rPr sz="4000" spc="-5" dirty="0">
                <a:solidFill>
                  <a:srgbClr val="444A53"/>
                </a:solidFill>
              </a:rPr>
              <a:t>for OB &amp; </a:t>
            </a:r>
            <a:r>
              <a:rPr sz="4000" spc="-20" dirty="0">
                <a:solidFill>
                  <a:srgbClr val="444A53"/>
                </a:solidFill>
              </a:rPr>
              <a:t>Neonatal </a:t>
            </a:r>
            <a:r>
              <a:rPr sz="4000" spc="-15" dirty="0">
                <a:solidFill>
                  <a:srgbClr val="444A53"/>
                </a:solidFill>
              </a:rPr>
              <a:t> </a:t>
            </a:r>
            <a:r>
              <a:rPr sz="4000" spc="-5" dirty="0">
                <a:solidFill>
                  <a:srgbClr val="444A53"/>
                </a:solidFill>
              </a:rPr>
              <a:t>Units</a:t>
            </a:r>
            <a:endParaRPr sz="4000"/>
          </a:p>
        </p:txBody>
      </p:sp>
      <p:sp>
        <p:nvSpPr>
          <p:cNvPr id="9" name="object 9"/>
          <p:cNvSpPr txBox="1"/>
          <p:nvPr/>
        </p:nvSpPr>
        <p:spPr>
          <a:xfrm>
            <a:off x="1491542" y="3659291"/>
            <a:ext cx="3537658" cy="930383"/>
          </a:xfrm>
          <a:prstGeom prst="rect">
            <a:avLst/>
          </a:prstGeom>
        </p:spPr>
        <p:txBody>
          <a:bodyPr vert="horz" wrap="square" lIns="0" tIns="100965" rIns="0" bIns="0" rtlCol="0">
            <a:spAutoFit/>
          </a:bodyPr>
          <a:lstStyle/>
          <a:p>
            <a:pPr marL="12700">
              <a:lnSpc>
                <a:spcPct val="100000"/>
              </a:lnSpc>
              <a:spcBef>
                <a:spcPts val="795"/>
              </a:spcBef>
            </a:pPr>
            <a:r>
              <a:rPr lang="en-US" sz="2400" spc="-5" dirty="0" smtClean="0">
                <a:solidFill>
                  <a:srgbClr val="444A53"/>
                </a:solidFill>
                <a:latin typeface="Arial"/>
                <a:cs typeface="Arial"/>
              </a:rPr>
              <a:t>December</a:t>
            </a:r>
            <a:r>
              <a:rPr sz="2400" spc="-95" dirty="0" smtClean="0">
                <a:solidFill>
                  <a:srgbClr val="444A53"/>
                </a:solidFill>
                <a:latin typeface="Arial"/>
                <a:cs typeface="Arial"/>
              </a:rPr>
              <a:t> </a:t>
            </a:r>
            <a:r>
              <a:rPr lang="en-US" sz="2400" spc="-5" dirty="0">
                <a:solidFill>
                  <a:srgbClr val="444A53"/>
                </a:solidFill>
                <a:latin typeface="Arial"/>
                <a:cs typeface="Arial"/>
              </a:rPr>
              <a:t>3</a:t>
            </a:r>
            <a:r>
              <a:rPr sz="2400" spc="-5" dirty="0" smtClean="0">
                <a:solidFill>
                  <a:srgbClr val="444A53"/>
                </a:solidFill>
                <a:latin typeface="Arial"/>
                <a:cs typeface="Arial"/>
              </a:rPr>
              <a:t>,</a:t>
            </a:r>
            <a:r>
              <a:rPr sz="2400" spc="-65" dirty="0" smtClean="0">
                <a:solidFill>
                  <a:srgbClr val="444A53"/>
                </a:solidFill>
                <a:latin typeface="Arial"/>
                <a:cs typeface="Arial"/>
              </a:rPr>
              <a:t> </a:t>
            </a:r>
            <a:r>
              <a:rPr sz="2400" spc="-20" dirty="0">
                <a:solidFill>
                  <a:srgbClr val="444A53"/>
                </a:solidFill>
                <a:latin typeface="Arial"/>
                <a:cs typeface="Arial"/>
              </a:rPr>
              <a:t>2021</a:t>
            </a:r>
            <a:endParaRPr sz="2400" dirty="0">
              <a:latin typeface="Arial"/>
              <a:cs typeface="Arial"/>
            </a:endParaRPr>
          </a:p>
          <a:p>
            <a:pPr marL="12700">
              <a:lnSpc>
                <a:spcPct val="100000"/>
              </a:lnSpc>
              <a:spcBef>
                <a:spcPts val="695"/>
              </a:spcBef>
            </a:pPr>
            <a:r>
              <a:rPr sz="2400" spc="-5" dirty="0">
                <a:solidFill>
                  <a:srgbClr val="444A53"/>
                </a:solidFill>
                <a:latin typeface="Arial"/>
                <a:cs typeface="Arial"/>
              </a:rPr>
              <a:t>12:00</a:t>
            </a:r>
            <a:r>
              <a:rPr sz="2400" spc="-90" dirty="0">
                <a:solidFill>
                  <a:srgbClr val="444A53"/>
                </a:solidFill>
                <a:latin typeface="Arial"/>
                <a:cs typeface="Arial"/>
              </a:rPr>
              <a:t> </a:t>
            </a:r>
            <a:r>
              <a:rPr sz="2400" spc="-5" dirty="0">
                <a:solidFill>
                  <a:srgbClr val="444A53"/>
                </a:solidFill>
                <a:latin typeface="Arial"/>
                <a:cs typeface="Arial"/>
              </a:rPr>
              <a:t>–</a:t>
            </a:r>
            <a:r>
              <a:rPr sz="2400" spc="-75" dirty="0">
                <a:solidFill>
                  <a:srgbClr val="444A53"/>
                </a:solidFill>
                <a:latin typeface="Arial"/>
                <a:cs typeface="Arial"/>
              </a:rPr>
              <a:t> </a:t>
            </a:r>
            <a:r>
              <a:rPr sz="2400" spc="-5" dirty="0">
                <a:solidFill>
                  <a:srgbClr val="444A53"/>
                </a:solidFill>
                <a:latin typeface="Arial"/>
                <a:cs typeface="Arial"/>
              </a:rPr>
              <a:t>1:15pm</a:t>
            </a:r>
            <a:endParaRPr sz="2400" dirty="0">
              <a:latin typeface="Arial"/>
              <a:cs typeface="Arial"/>
            </a:endParaRPr>
          </a:p>
        </p:txBody>
      </p:sp>
      <p:pic>
        <p:nvPicPr>
          <p:cNvPr id="10" name="object 10"/>
          <p:cNvPicPr/>
          <p:nvPr/>
        </p:nvPicPr>
        <p:blipFill>
          <a:blip r:embed="rId4" cstate="print"/>
          <a:stretch>
            <a:fillRect/>
          </a:stretch>
        </p:blipFill>
        <p:spPr>
          <a:xfrm>
            <a:off x="7120128" y="368808"/>
            <a:ext cx="5071871" cy="594359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1331975"/>
          </a:xfrm>
          <a:prstGeom prst="rect">
            <a:avLst/>
          </a:prstGeom>
        </p:spPr>
      </p:pic>
      <p:sp>
        <p:nvSpPr>
          <p:cNvPr id="3" name="object 3"/>
          <p:cNvSpPr/>
          <p:nvPr/>
        </p:nvSpPr>
        <p:spPr>
          <a:xfrm>
            <a:off x="11311128" y="6446520"/>
            <a:ext cx="0" cy="268605"/>
          </a:xfrm>
          <a:custGeom>
            <a:avLst/>
            <a:gdLst/>
            <a:ahLst/>
            <a:cxnLst/>
            <a:rect l="l" t="t" r="r" b="b"/>
            <a:pathLst>
              <a:path h="268604">
                <a:moveTo>
                  <a:pt x="0" y="0"/>
                </a:moveTo>
                <a:lnTo>
                  <a:pt x="0" y="268135"/>
                </a:lnTo>
              </a:path>
            </a:pathLst>
          </a:custGeom>
          <a:ln w="6096">
            <a:solidFill>
              <a:srgbClr val="7D7D7D"/>
            </a:solidFill>
          </a:ln>
        </p:spPr>
        <p:txBody>
          <a:bodyPr wrap="square" lIns="0" tIns="0" rIns="0" bIns="0" rtlCol="0"/>
          <a:lstStyle/>
          <a:p>
            <a:endParaRPr/>
          </a:p>
        </p:txBody>
      </p:sp>
      <p:sp>
        <p:nvSpPr>
          <p:cNvPr id="4" name="object 4"/>
          <p:cNvSpPr txBox="1">
            <a:spLocks noGrp="1"/>
          </p:cNvSpPr>
          <p:nvPr>
            <p:ph type="title"/>
          </p:nvPr>
        </p:nvSpPr>
        <p:spPr>
          <a:xfrm>
            <a:off x="383031" y="436882"/>
            <a:ext cx="4354195" cy="513715"/>
          </a:xfrm>
          <a:prstGeom prst="rect">
            <a:avLst/>
          </a:prstGeom>
        </p:spPr>
        <p:txBody>
          <a:bodyPr vert="horz" wrap="square" lIns="0" tIns="13335" rIns="0" bIns="0" rtlCol="0">
            <a:spAutoFit/>
          </a:bodyPr>
          <a:lstStyle/>
          <a:p>
            <a:pPr marL="12700">
              <a:lnSpc>
                <a:spcPct val="100000"/>
              </a:lnSpc>
              <a:spcBef>
                <a:spcPts val="105"/>
              </a:spcBef>
            </a:pPr>
            <a:r>
              <a:rPr sz="3200" b="1" spc="-5" dirty="0">
                <a:solidFill>
                  <a:srgbClr val="FFFFFF"/>
                </a:solidFill>
                <a:latin typeface="Arial"/>
                <a:cs typeface="Arial"/>
              </a:rPr>
              <a:t>Illinois</a:t>
            </a:r>
            <a:r>
              <a:rPr sz="3200" b="1" spc="-125" dirty="0">
                <a:solidFill>
                  <a:srgbClr val="FFFFFF"/>
                </a:solidFill>
                <a:latin typeface="Arial"/>
                <a:cs typeface="Arial"/>
              </a:rPr>
              <a:t> </a:t>
            </a:r>
            <a:r>
              <a:rPr sz="3200" b="1" spc="-5" dirty="0">
                <a:solidFill>
                  <a:srgbClr val="FFFFFF"/>
                </a:solidFill>
                <a:latin typeface="Arial"/>
                <a:cs typeface="Arial"/>
              </a:rPr>
              <a:t>Daily</a:t>
            </a:r>
            <a:r>
              <a:rPr sz="3200" b="1" spc="-110" dirty="0">
                <a:solidFill>
                  <a:srgbClr val="FFFFFF"/>
                </a:solidFill>
                <a:latin typeface="Arial"/>
                <a:cs typeface="Arial"/>
              </a:rPr>
              <a:t> </a:t>
            </a:r>
            <a:r>
              <a:rPr sz="3200" b="1" spc="-10" dirty="0">
                <a:solidFill>
                  <a:srgbClr val="FFFFFF"/>
                </a:solidFill>
                <a:latin typeface="Arial"/>
                <a:cs typeface="Arial"/>
              </a:rPr>
              <a:t>Incidence</a:t>
            </a:r>
            <a:endParaRPr sz="3200">
              <a:latin typeface="Arial"/>
              <a:cs typeface="Arial"/>
            </a:endParaRPr>
          </a:p>
        </p:txBody>
      </p:sp>
      <p:sp>
        <p:nvSpPr>
          <p:cNvPr id="5" name="object 5"/>
          <p:cNvSpPr txBox="1"/>
          <p:nvPr/>
        </p:nvSpPr>
        <p:spPr>
          <a:xfrm>
            <a:off x="203682" y="1431081"/>
            <a:ext cx="2023110" cy="239395"/>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444A53"/>
                </a:solidFill>
                <a:latin typeface="Arial"/>
                <a:cs typeface="Arial"/>
              </a:rPr>
              <a:t>IDPH</a:t>
            </a:r>
            <a:r>
              <a:rPr sz="1400" spc="-65" dirty="0">
                <a:solidFill>
                  <a:srgbClr val="444A53"/>
                </a:solidFill>
                <a:latin typeface="Arial"/>
                <a:cs typeface="Arial"/>
              </a:rPr>
              <a:t> </a:t>
            </a:r>
            <a:r>
              <a:rPr sz="1400" spc="-5" dirty="0">
                <a:solidFill>
                  <a:srgbClr val="444A53"/>
                </a:solidFill>
                <a:latin typeface="Arial"/>
                <a:cs typeface="Arial"/>
              </a:rPr>
              <a:t>daily</a:t>
            </a:r>
            <a:r>
              <a:rPr sz="1400" spc="-85" dirty="0">
                <a:solidFill>
                  <a:srgbClr val="444A53"/>
                </a:solidFill>
                <a:latin typeface="Arial"/>
                <a:cs typeface="Arial"/>
              </a:rPr>
              <a:t> </a:t>
            </a:r>
            <a:r>
              <a:rPr sz="1400" dirty="0">
                <a:solidFill>
                  <a:srgbClr val="444A53"/>
                </a:solidFill>
                <a:latin typeface="Arial"/>
                <a:cs typeface="Arial"/>
              </a:rPr>
              <a:t>data</a:t>
            </a:r>
            <a:r>
              <a:rPr sz="1400" spc="-65" dirty="0">
                <a:solidFill>
                  <a:srgbClr val="444A53"/>
                </a:solidFill>
                <a:latin typeface="Arial"/>
                <a:cs typeface="Arial"/>
              </a:rPr>
              <a:t> </a:t>
            </a:r>
            <a:r>
              <a:rPr sz="1400" spc="-5" dirty="0">
                <a:solidFill>
                  <a:srgbClr val="444A53"/>
                </a:solidFill>
                <a:latin typeface="Arial"/>
                <a:cs typeface="Arial"/>
              </a:rPr>
              <a:t>summary</a:t>
            </a:r>
            <a:endParaRPr sz="1400">
              <a:latin typeface="Arial"/>
              <a:cs typeface="Arial"/>
            </a:endParaRPr>
          </a:p>
        </p:txBody>
      </p:sp>
      <p:pic>
        <p:nvPicPr>
          <p:cNvPr id="6" name="object 6"/>
          <p:cNvPicPr/>
          <p:nvPr/>
        </p:nvPicPr>
        <p:blipFill>
          <a:blip r:embed="rId3" cstate="print"/>
          <a:stretch>
            <a:fillRect/>
          </a:stretch>
        </p:blipFill>
        <p:spPr>
          <a:xfrm>
            <a:off x="9520427" y="6475475"/>
            <a:ext cx="1609343" cy="225551"/>
          </a:xfrm>
          <a:prstGeom prst="rect">
            <a:avLst/>
          </a:prstGeom>
        </p:spPr>
      </p:pic>
      <p:sp>
        <p:nvSpPr>
          <p:cNvPr id="8" name="object 8"/>
          <p:cNvSpPr txBox="1"/>
          <p:nvPr/>
        </p:nvSpPr>
        <p:spPr>
          <a:xfrm>
            <a:off x="11492155" y="6530388"/>
            <a:ext cx="229235" cy="167005"/>
          </a:xfrm>
          <a:prstGeom prst="rect">
            <a:avLst/>
          </a:prstGeom>
        </p:spPr>
        <p:txBody>
          <a:bodyPr vert="horz" wrap="square" lIns="0" tIns="0" rIns="0" bIns="0" rtlCol="0">
            <a:spAutoFit/>
          </a:bodyPr>
          <a:lstStyle/>
          <a:p>
            <a:pPr marL="38100">
              <a:lnSpc>
                <a:spcPct val="100000"/>
              </a:lnSpc>
            </a:pPr>
            <a:fld id="{81D60167-4931-47E6-BA6A-407CBD079E47}" type="slidenum">
              <a:rPr sz="1000" spc="-5" dirty="0">
                <a:solidFill>
                  <a:srgbClr val="7D7D7D"/>
                </a:solidFill>
                <a:latin typeface="Arial"/>
                <a:cs typeface="Arial"/>
              </a:rPr>
              <a:t>10</a:t>
            </a:fld>
            <a:endParaRPr sz="1000">
              <a:latin typeface="Arial"/>
              <a:cs typeface="Arial"/>
            </a:endParaRPr>
          </a:p>
        </p:txBody>
      </p:sp>
      <p:pic>
        <p:nvPicPr>
          <p:cNvPr id="10" name="Picture 9"/>
          <p:cNvPicPr>
            <a:picLocks noChangeAspect="1"/>
          </p:cNvPicPr>
          <p:nvPr/>
        </p:nvPicPr>
        <p:blipFill>
          <a:blip r:embed="rId4"/>
          <a:stretch>
            <a:fillRect/>
          </a:stretch>
        </p:blipFill>
        <p:spPr>
          <a:xfrm>
            <a:off x="2257965" y="1471877"/>
            <a:ext cx="8710612" cy="497402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l="6044" t="6480"/>
          <a:stretch/>
        </p:blipFill>
        <p:spPr>
          <a:xfrm>
            <a:off x="2209800" y="1731261"/>
            <a:ext cx="8705850" cy="4959619"/>
          </a:xfrm>
          <a:prstGeom prst="rect">
            <a:avLst/>
          </a:prstGeom>
        </p:spPr>
      </p:pic>
      <p:pic>
        <p:nvPicPr>
          <p:cNvPr id="2" name="object 2"/>
          <p:cNvPicPr/>
          <p:nvPr/>
        </p:nvPicPr>
        <p:blipFill>
          <a:blip r:embed="rId3" cstate="print"/>
          <a:stretch>
            <a:fillRect/>
          </a:stretch>
        </p:blipFill>
        <p:spPr>
          <a:xfrm>
            <a:off x="0" y="0"/>
            <a:ext cx="12191999" cy="1331975"/>
          </a:xfrm>
          <a:prstGeom prst="rect">
            <a:avLst/>
          </a:prstGeom>
        </p:spPr>
      </p:pic>
      <p:sp>
        <p:nvSpPr>
          <p:cNvPr id="3" name="object 3"/>
          <p:cNvSpPr/>
          <p:nvPr/>
        </p:nvSpPr>
        <p:spPr>
          <a:xfrm>
            <a:off x="11311128" y="6446520"/>
            <a:ext cx="0" cy="268605"/>
          </a:xfrm>
          <a:custGeom>
            <a:avLst/>
            <a:gdLst/>
            <a:ahLst/>
            <a:cxnLst/>
            <a:rect l="l" t="t" r="r" b="b"/>
            <a:pathLst>
              <a:path h="268604">
                <a:moveTo>
                  <a:pt x="0" y="0"/>
                </a:moveTo>
                <a:lnTo>
                  <a:pt x="0" y="268135"/>
                </a:lnTo>
              </a:path>
            </a:pathLst>
          </a:custGeom>
          <a:ln w="6096">
            <a:solidFill>
              <a:srgbClr val="7D7D7D"/>
            </a:solidFill>
          </a:ln>
        </p:spPr>
        <p:txBody>
          <a:bodyPr wrap="square" lIns="0" tIns="0" rIns="0" bIns="0" rtlCol="0"/>
          <a:lstStyle/>
          <a:p>
            <a:endParaRPr/>
          </a:p>
        </p:txBody>
      </p:sp>
      <p:pic>
        <p:nvPicPr>
          <p:cNvPr id="4" name="object 4"/>
          <p:cNvPicPr/>
          <p:nvPr/>
        </p:nvPicPr>
        <p:blipFill>
          <a:blip r:embed="rId4" cstate="print"/>
          <a:stretch>
            <a:fillRect/>
          </a:stretch>
        </p:blipFill>
        <p:spPr>
          <a:xfrm>
            <a:off x="9596628" y="6492240"/>
            <a:ext cx="1606283" cy="228599"/>
          </a:xfrm>
          <a:prstGeom prst="rect">
            <a:avLst/>
          </a:prstGeom>
        </p:spPr>
      </p:pic>
      <p:sp>
        <p:nvSpPr>
          <p:cNvPr id="5" name="object 5"/>
          <p:cNvSpPr txBox="1">
            <a:spLocks noGrp="1"/>
          </p:cNvSpPr>
          <p:nvPr>
            <p:ph type="title"/>
          </p:nvPr>
        </p:nvSpPr>
        <p:spPr>
          <a:xfrm>
            <a:off x="383031" y="436882"/>
            <a:ext cx="3996054" cy="513715"/>
          </a:xfrm>
          <a:prstGeom prst="rect">
            <a:avLst/>
          </a:prstGeom>
        </p:spPr>
        <p:txBody>
          <a:bodyPr vert="horz" wrap="square" lIns="0" tIns="13335" rIns="0" bIns="0" rtlCol="0">
            <a:spAutoFit/>
          </a:bodyPr>
          <a:lstStyle/>
          <a:p>
            <a:pPr marL="12700">
              <a:lnSpc>
                <a:spcPct val="100000"/>
              </a:lnSpc>
              <a:spcBef>
                <a:spcPts val="105"/>
              </a:spcBef>
            </a:pPr>
            <a:r>
              <a:rPr sz="3200" b="1" spc="-5" dirty="0">
                <a:solidFill>
                  <a:srgbClr val="FFFFFF"/>
                </a:solidFill>
                <a:latin typeface="Arial"/>
                <a:cs typeface="Arial"/>
              </a:rPr>
              <a:t>Illinois</a:t>
            </a:r>
            <a:r>
              <a:rPr sz="3200" b="1" spc="-125" dirty="0">
                <a:solidFill>
                  <a:srgbClr val="FFFFFF"/>
                </a:solidFill>
                <a:latin typeface="Arial"/>
                <a:cs typeface="Arial"/>
              </a:rPr>
              <a:t> </a:t>
            </a:r>
            <a:r>
              <a:rPr sz="3200" b="1" spc="-5" dirty="0">
                <a:solidFill>
                  <a:srgbClr val="FFFFFF"/>
                </a:solidFill>
                <a:latin typeface="Arial"/>
                <a:cs typeface="Arial"/>
              </a:rPr>
              <a:t>Covid</a:t>
            </a:r>
            <a:r>
              <a:rPr sz="3200" b="1" spc="-135" dirty="0">
                <a:solidFill>
                  <a:srgbClr val="FFFFFF"/>
                </a:solidFill>
                <a:latin typeface="Arial"/>
                <a:cs typeface="Arial"/>
              </a:rPr>
              <a:t> </a:t>
            </a:r>
            <a:r>
              <a:rPr sz="3200" b="1" spc="-5" dirty="0">
                <a:solidFill>
                  <a:srgbClr val="FFFFFF"/>
                </a:solidFill>
                <a:latin typeface="Arial"/>
                <a:cs typeface="Arial"/>
              </a:rPr>
              <a:t>Deaths</a:t>
            </a:r>
            <a:endParaRPr sz="3200">
              <a:latin typeface="Arial"/>
              <a:cs typeface="Arial"/>
            </a:endParaRPr>
          </a:p>
        </p:txBody>
      </p:sp>
      <p:sp>
        <p:nvSpPr>
          <p:cNvPr id="6" name="object 6"/>
          <p:cNvSpPr txBox="1"/>
          <p:nvPr/>
        </p:nvSpPr>
        <p:spPr>
          <a:xfrm>
            <a:off x="413461" y="1431081"/>
            <a:ext cx="2023110" cy="239395"/>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444A53"/>
                </a:solidFill>
                <a:latin typeface="Arial"/>
                <a:cs typeface="Arial"/>
              </a:rPr>
              <a:t>IDPH</a:t>
            </a:r>
            <a:r>
              <a:rPr sz="1400" spc="-65" dirty="0">
                <a:solidFill>
                  <a:srgbClr val="444A53"/>
                </a:solidFill>
                <a:latin typeface="Arial"/>
                <a:cs typeface="Arial"/>
              </a:rPr>
              <a:t> </a:t>
            </a:r>
            <a:r>
              <a:rPr sz="1400" spc="-5" dirty="0">
                <a:solidFill>
                  <a:srgbClr val="444A53"/>
                </a:solidFill>
                <a:latin typeface="Arial"/>
                <a:cs typeface="Arial"/>
              </a:rPr>
              <a:t>daily</a:t>
            </a:r>
            <a:r>
              <a:rPr sz="1400" spc="-85" dirty="0">
                <a:solidFill>
                  <a:srgbClr val="444A53"/>
                </a:solidFill>
                <a:latin typeface="Arial"/>
                <a:cs typeface="Arial"/>
              </a:rPr>
              <a:t> </a:t>
            </a:r>
            <a:r>
              <a:rPr sz="1400" dirty="0">
                <a:solidFill>
                  <a:srgbClr val="444A53"/>
                </a:solidFill>
                <a:latin typeface="Arial"/>
                <a:cs typeface="Arial"/>
              </a:rPr>
              <a:t>data</a:t>
            </a:r>
            <a:r>
              <a:rPr sz="1400" spc="-65" dirty="0">
                <a:solidFill>
                  <a:srgbClr val="444A53"/>
                </a:solidFill>
                <a:latin typeface="Arial"/>
                <a:cs typeface="Arial"/>
              </a:rPr>
              <a:t> </a:t>
            </a:r>
            <a:r>
              <a:rPr sz="1400" spc="-5" dirty="0">
                <a:solidFill>
                  <a:srgbClr val="444A53"/>
                </a:solidFill>
                <a:latin typeface="Arial"/>
                <a:cs typeface="Arial"/>
              </a:rPr>
              <a:t>summary</a:t>
            </a:r>
            <a:endParaRPr sz="1400">
              <a:latin typeface="Arial"/>
              <a:cs typeface="Arial"/>
            </a:endParaRPr>
          </a:p>
        </p:txBody>
      </p:sp>
      <p:sp>
        <p:nvSpPr>
          <p:cNvPr id="8" name="object 8"/>
          <p:cNvSpPr txBox="1"/>
          <p:nvPr/>
        </p:nvSpPr>
        <p:spPr>
          <a:xfrm>
            <a:off x="11492155" y="6530388"/>
            <a:ext cx="229235" cy="167005"/>
          </a:xfrm>
          <a:prstGeom prst="rect">
            <a:avLst/>
          </a:prstGeom>
        </p:spPr>
        <p:txBody>
          <a:bodyPr vert="horz" wrap="square" lIns="0" tIns="0" rIns="0" bIns="0" rtlCol="0">
            <a:spAutoFit/>
          </a:bodyPr>
          <a:lstStyle/>
          <a:p>
            <a:pPr marL="38100">
              <a:lnSpc>
                <a:spcPct val="100000"/>
              </a:lnSpc>
            </a:pPr>
            <a:fld id="{81D60167-4931-47E6-BA6A-407CBD079E47}" type="slidenum">
              <a:rPr sz="1000" spc="-5" dirty="0">
                <a:solidFill>
                  <a:srgbClr val="7D7D7D"/>
                </a:solidFill>
                <a:latin typeface="Arial"/>
                <a:cs typeface="Arial"/>
              </a:rPr>
              <a:t>11</a:t>
            </a:fld>
            <a:endParaRPr sz="1000">
              <a:latin typeface="Arial"/>
              <a:cs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7" name="object 7"/>
          <p:cNvSpPr txBox="1">
            <a:spLocks noGrp="1"/>
          </p:cNvSpPr>
          <p:nvPr>
            <p:ph type="title"/>
          </p:nvPr>
        </p:nvSpPr>
        <p:spPr>
          <a:xfrm>
            <a:off x="449706" y="196505"/>
            <a:ext cx="7048500" cy="635000"/>
          </a:xfrm>
          <a:prstGeom prst="rect">
            <a:avLst/>
          </a:prstGeom>
        </p:spPr>
        <p:txBody>
          <a:bodyPr vert="horz" wrap="square" lIns="0" tIns="12065" rIns="0" bIns="0" rtlCol="0">
            <a:spAutoFit/>
          </a:bodyPr>
          <a:lstStyle/>
          <a:p>
            <a:pPr marL="12700">
              <a:lnSpc>
                <a:spcPct val="100000"/>
              </a:lnSpc>
              <a:spcBef>
                <a:spcPts val="95"/>
              </a:spcBef>
              <a:tabLst>
                <a:tab pos="6302375" algn="l"/>
              </a:tabLst>
            </a:pPr>
            <a:r>
              <a:rPr sz="4000" b="1" dirty="0">
                <a:solidFill>
                  <a:srgbClr val="F58466"/>
                </a:solidFill>
                <a:latin typeface="Arial"/>
                <a:cs typeface="Arial"/>
              </a:rPr>
              <a:t>I</a:t>
            </a:r>
            <a:r>
              <a:rPr sz="4000" b="1" spc="-10" dirty="0">
                <a:solidFill>
                  <a:srgbClr val="F58466"/>
                </a:solidFill>
                <a:latin typeface="Arial"/>
                <a:cs typeface="Arial"/>
              </a:rPr>
              <a:t>DP</a:t>
            </a:r>
            <a:r>
              <a:rPr sz="4000" b="1" spc="-5" dirty="0">
                <a:solidFill>
                  <a:srgbClr val="F58466"/>
                </a:solidFill>
                <a:latin typeface="Arial"/>
                <a:cs typeface="Arial"/>
              </a:rPr>
              <a:t>H</a:t>
            </a:r>
            <a:r>
              <a:rPr sz="4000" b="1" spc="-25" dirty="0">
                <a:solidFill>
                  <a:srgbClr val="F58466"/>
                </a:solidFill>
                <a:latin typeface="Arial"/>
                <a:cs typeface="Arial"/>
              </a:rPr>
              <a:t> </a:t>
            </a:r>
            <a:r>
              <a:rPr sz="4000" b="1" spc="-204" dirty="0">
                <a:solidFill>
                  <a:srgbClr val="F58466"/>
                </a:solidFill>
                <a:latin typeface="Arial"/>
                <a:cs typeface="Arial"/>
              </a:rPr>
              <a:t>Coun</a:t>
            </a:r>
            <a:r>
              <a:rPr sz="4000" b="1" spc="-200" dirty="0">
                <a:solidFill>
                  <a:srgbClr val="F58466"/>
                </a:solidFill>
                <a:latin typeface="Arial"/>
                <a:cs typeface="Arial"/>
              </a:rPr>
              <a:t>t</a:t>
            </a:r>
            <a:r>
              <a:rPr sz="4000" b="1" spc="-5" dirty="0">
                <a:solidFill>
                  <a:srgbClr val="F58466"/>
                </a:solidFill>
                <a:latin typeface="Arial"/>
                <a:cs typeface="Arial"/>
              </a:rPr>
              <a:t>y</a:t>
            </a:r>
            <a:r>
              <a:rPr sz="4000" b="1" spc="-160" dirty="0">
                <a:solidFill>
                  <a:srgbClr val="F58466"/>
                </a:solidFill>
                <a:latin typeface="Arial"/>
                <a:cs typeface="Arial"/>
              </a:rPr>
              <a:t> </a:t>
            </a:r>
            <a:r>
              <a:rPr sz="4000" b="1" spc="-155" dirty="0">
                <a:solidFill>
                  <a:srgbClr val="F58466"/>
                </a:solidFill>
                <a:latin typeface="Arial"/>
                <a:cs typeface="Arial"/>
              </a:rPr>
              <a:t>Leve</a:t>
            </a:r>
            <a:r>
              <a:rPr sz="4000" b="1" spc="-5" dirty="0">
                <a:solidFill>
                  <a:srgbClr val="F58466"/>
                </a:solidFill>
                <a:latin typeface="Arial"/>
                <a:cs typeface="Arial"/>
              </a:rPr>
              <a:t>l</a:t>
            </a:r>
            <a:r>
              <a:rPr sz="4000" b="1" spc="-105" dirty="0">
                <a:solidFill>
                  <a:srgbClr val="F58466"/>
                </a:solidFill>
                <a:latin typeface="Arial"/>
                <a:cs typeface="Arial"/>
              </a:rPr>
              <a:t> </a:t>
            </a:r>
            <a:r>
              <a:rPr sz="4000" b="1" spc="-15" dirty="0">
                <a:solidFill>
                  <a:srgbClr val="F58466"/>
                </a:solidFill>
                <a:latin typeface="Arial"/>
                <a:cs typeface="Arial"/>
              </a:rPr>
              <a:t>C</a:t>
            </a:r>
            <a:r>
              <a:rPr sz="4000" b="1" spc="-5" dirty="0">
                <a:solidFill>
                  <a:srgbClr val="F58466"/>
                </a:solidFill>
                <a:latin typeface="Arial"/>
                <a:cs typeface="Arial"/>
              </a:rPr>
              <a:t>OVID</a:t>
            </a:r>
            <a:r>
              <a:rPr sz="4000" b="1" dirty="0">
                <a:solidFill>
                  <a:srgbClr val="F58466"/>
                </a:solidFill>
                <a:latin typeface="Arial"/>
                <a:cs typeface="Arial"/>
              </a:rPr>
              <a:t>	</a:t>
            </a:r>
            <a:r>
              <a:rPr sz="4000" b="1" spc="-5" dirty="0">
                <a:solidFill>
                  <a:srgbClr val="F58466"/>
                </a:solidFill>
                <a:latin typeface="Arial"/>
                <a:cs typeface="Arial"/>
              </a:rPr>
              <a:t>-</a:t>
            </a:r>
            <a:r>
              <a:rPr sz="4000" b="1" spc="-10" dirty="0">
                <a:solidFill>
                  <a:srgbClr val="F58466"/>
                </a:solidFill>
                <a:latin typeface="Arial"/>
                <a:cs typeface="Arial"/>
              </a:rPr>
              <a:t>1</a:t>
            </a:r>
            <a:r>
              <a:rPr sz="4000" b="1" spc="-5" dirty="0">
                <a:solidFill>
                  <a:srgbClr val="F58466"/>
                </a:solidFill>
                <a:latin typeface="Arial"/>
                <a:cs typeface="Arial"/>
              </a:rPr>
              <a:t>9</a:t>
            </a:r>
            <a:endParaRPr sz="4000" dirty="0">
              <a:latin typeface="Arial"/>
              <a:cs typeface="Arial"/>
            </a:endParaRPr>
          </a:p>
        </p:txBody>
      </p:sp>
      <p:sp>
        <p:nvSpPr>
          <p:cNvPr id="8" name="object 8"/>
          <p:cNvSpPr txBox="1"/>
          <p:nvPr/>
        </p:nvSpPr>
        <p:spPr>
          <a:xfrm>
            <a:off x="449706" y="745144"/>
            <a:ext cx="2882900" cy="635000"/>
          </a:xfrm>
          <a:prstGeom prst="rect">
            <a:avLst/>
          </a:prstGeom>
        </p:spPr>
        <p:txBody>
          <a:bodyPr vert="horz" wrap="square" lIns="0" tIns="12065" rIns="0" bIns="0" rtlCol="0">
            <a:spAutoFit/>
          </a:bodyPr>
          <a:lstStyle/>
          <a:p>
            <a:pPr marL="12700">
              <a:lnSpc>
                <a:spcPct val="100000"/>
              </a:lnSpc>
              <a:spcBef>
                <a:spcPts val="95"/>
              </a:spcBef>
            </a:pPr>
            <a:r>
              <a:rPr sz="4000" b="1" spc="-120" dirty="0">
                <a:solidFill>
                  <a:srgbClr val="F58466"/>
                </a:solidFill>
                <a:latin typeface="Arial"/>
                <a:cs typeface="Arial"/>
              </a:rPr>
              <a:t>R</a:t>
            </a:r>
            <a:r>
              <a:rPr sz="4000" b="1" u="sng" spc="-120" dirty="0">
                <a:solidFill>
                  <a:srgbClr val="F58466"/>
                </a:solidFill>
                <a:uFill>
                  <a:solidFill>
                    <a:srgbClr val="F58366"/>
                  </a:solidFill>
                </a:uFill>
                <a:latin typeface="Arial"/>
                <a:cs typeface="Arial"/>
              </a:rPr>
              <a:t>isk</a:t>
            </a:r>
            <a:r>
              <a:rPr sz="4000" b="1" u="sng" spc="405" dirty="0">
                <a:solidFill>
                  <a:srgbClr val="F58466"/>
                </a:solidFill>
                <a:uFill>
                  <a:solidFill>
                    <a:srgbClr val="F58366"/>
                  </a:solidFill>
                </a:uFill>
                <a:latin typeface="Arial"/>
                <a:cs typeface="Arial"/>
              </a:rPr>
              <a:t> </a:t>
            </a:r>
            <a:r>
              <a:rPr sz="4000" b="1" u="sng" spc="-175" dirty="0">
                <a:solidFill>
                  <a:srgbClr val="F58466"/>
                </a:solidFill>
                <a:uFill>
                  <a:solidFill>
                    <a:srgbClr val="F58366"/>
                  </a:solidFill>
                </a:uFill>
                <a:latin typeface="Arial"/>
                <a:cs typeface="Arial"/>
              </a:rPr>
              <a:t>M</a:t>
            </a:r>
            <a:r>
              <a:rPr sz="4000" b="1" spc="-175" dirty="0">
                <a:solidFill>
                  <a:srgbClr val="F58466"/>
                </a:solidFill>
                <a:latin typeface="Arial"/>
                <a:cs typeface="Arial"/>
              </a:rPr>
              <a:t>etrics</a:t>
            </a:r>
            <a:endParaRPr sz="4000" dirty="0">
              <a:latin typeface="Arial"/>
              <a:cs typeface="Arial"/>
            </a:endParaRPr>
          </a:p>
        </p:txBody>
      </p:sp>
      <p:sp>
        <p:nvSpPr>
          <p:cNvPr id="9" name="object 9"/>
          <p:cNvSpPr txBox="1">
            <a:spLocks noGrp="1"/>
          </p:cNvSpPr>
          <p:nvPr>
            <p:ph sz="half" idx="3"/>
          </p:nvPr>
        </p:nvSpPr>
        <p:spPr>
          <a:xfrm>
            <a:off x="8012706" y="1532243"/>
            <a:ext cx="3950693" cy="4518673"/>
          </a:xfrm>
          <a:prstGeom prst="rect">
            <a:avLst/>
          </a:prstGeom>
        </p:spPr>
        <p:txBody>
          <a:bodyPr vert="horz" wrap="square" lIns="0" tIns="9525" rIns="0" bIns="0" rtlCol="0">
            <a:spAutoFit/>
          </a:bodyPr>
          <a:lstStyle/>
          <a:p>
            <a:pPr marL="12700" marR="800100">
              <a:lnSpc>
                <a:spcPct val="100800"/>
              </a:lnSpc>
              <a:spcBef>
                <a:spcPts val="75"/>
              </a:spcBef>
            </a:pPr>
            <a:r>
              <a:rPr lang="en-US" sz="2000" spc="-35"/>
              <a:t>Week 46: 11/14/2021 Through </a:t>
            </a:r>
            <a:r>
              <a:rPr lang="en-US" sz="2000" spc="-35" smtClean="0"/>
              <a:t>11/20/2021</a:t>
            </a:r>
          </a:p>
          <a:p>
            <a:pPr marL="12700" marR="800100">
              <a:lnSpc>
                <a:spcPct val="100800"/>
              </a:lnSpc>
              <a:spcBef>
                <a:spcPts val="75"/>
              </a:spcBef>
            </a:pPr>
            <a:endParaRPr sz="2700" dirty="0"/>
          </a:p>
          <a:p>
            <a:pPr marL="12700" marR="226060">
              <a:lnSpc>
                <a:spcPct val="100800"/>
              </a:lnSpc>
              <a:tabLst>
                <a:tab pos="1543685" algn="l"/>
                <a:tab pos="2663825" algn="l"/>
              </a:tabLst>
            </a:pPr>
            <a:r>
              <a:rPr b="0" spc="-5" dirty="0">
                <a:solidFill>
                  <a:srgbClr val="004790"/>
                </a:solidFill>
                <a:latin typeface="Arial"/>
                <a:cs typeface="Arial"/>
              </a:rPr>
              <a:t>Blue indicates that	the </a:t>
            </a:r>
            <a:r>
              <a:rPr b="0" dirty="0">
                <a:solidFill>
                  <a:srgbClr val="004790"/>
                </a:solidFill>
                <a:latin typeface="Arial"/>
                <a:cs typeface="Arial"/>
              </a:rPr>
              <a:t> </a:t>
            </a:r>
            <a:r>
              <a:rPr sz="2800" b="0" dirty="0">
                <a:solidFill>
                  <a:srgbClr val="004790"/>
                </a:solidFill>
                <a:latin typeface="Arial"/>
                <a:cs typeface="Arial"/>
              </a:rPr>
              <a:t>county </a:t>
            </a:r>
            <a:r>
              <a:rPr b="0" spc="-15" dirty="0">
                <a:solidFill>
                  <a:srgbClr val="004790"/>
                </a:solidFill>
                <a:latin typeface="Arial"/>
                <a:cs typeface="Arial"/>
              </a:rPr>
              <a:t>is	</a:t>
            </a:r>
            <a:r>
              <a:rPr b="0" spc="-10" dirty="0">
                <a:solidFill>
                  <a:srgbClr val="004790"/>
                </a:solidFill>
                <a:latin typeface="Arial"/>
                <a:cs typeface="Arial"/>
              </a:rPr>
              <a:t>experiencing </a:t>
            </a:r>
            <a:r>
              <a:rPr b="0" spc="-655" dirty="0">
                <a:solidFill>
                  <a:srgbClr val="004790"/>
                </a:solidFill>
                <a:latin typeface="Arial"/>
                <a:cs typeface="Arial"/>
              </a:rPr>
              <a:t> </a:t>
            </a:r>
            <a:r>
              <a:rPr b="0" spc="-5" dirty="0">
                <a:solidFill>
                  <a:srgbClr val="004790"/>
                </a:solidFill>
                <a:latin typeface="Arial"/>
                <a:cs typeface="Arial"/>
              </a:rPr>
              <a:t>overall</a:t>
            </a:r>
            <a:r>
              <a:rPr b="0" spc="-30" dirty="0">
                <a:solidFill>
                  <a:srgbClr val="004790"/>
                </a:solidFill>
                <a:latin typeface="Arial"/>
                <a:cs typeface="Arial"/>
              </a:rPr>
              <a:t> </a:t>
            </a:r>
            <a:r>
              <a:rPr b="0" spc="-5" dirty="0">
                <a:solidFill>
                  <a:srgbClr val="004790"/>
                </a:solidFill>
                <a:latin typeface="Arial"/>
                <a:cs typeface="Arial"/>
              </a:rPr>
              <a:t>stable</a:t>
            </a:r>
            <a:r>
              <a:rPr b="0" spc="-65" dirty="0">
                <a:solidFill>
                  <a:srgbClr val="004790"/>
                </a:solidFill>
                <a:latin typeface="Arial"/>
                <a:cs typeface="Arial"/>
              </a:rPr>
              <a:t> </a:t>
            </a:r>
            <a:r>
              <a:rPr b="0" spc="-5" dirty="0">
                <a:solidFill>
                  <a:srgbClr val="004790"/>
                </a:solidFill>
                <a:latin typeface="Arial"/>
                <a:cs typeface="Arial"/>
              </a:rPr>
              <a:t>COVID-19 </a:t>
            </a:r>
            <a:r>
              <a:rPr b="0" spc="-650" dirty="0">
                <a:solidFill>
                  <a:srgbClr val="004790"/>
                </a:solidFill>
                <a:latin typeface="Arial"/>
                <a:cs typeface="Arial"/>
              </a:rPr>
              <a:t> </a:t>
            </a:r>
            <a:r>
              <a:rPr b="0" spc="-5" dirty="0">
                <a:solidFill>
                  <a:srgbClr val="004790"/>
                </a:solidFill>
                <a:latin typeface="Arial"/>
                <a:cs typeface="Arial"/>
              </a:rPr>
              <a:t>metrics.</a:t>
            </a:r>
            <a:endParaRPr sz="2800" dirty="0">
              <a:latin typeface="Arial"/>
              <a:cs typeface="Arial"/>
            </a:endParaRPr>
          </a:p>
          <a:p>
            <a:pPr>
              <a:lnSpc>
                <a:spcPct val="100000"/>
              </a:lnSpc>
              <a:spcBef>
                <a:spcPts val="20"/>
              </a:spcBef>
            </a:pPr>
            <a:endParaRPr sz="2750" dirty="0">
              <a:latin typeface="Arial"/>
              <a:cs typeface="Arial"/>
            </a:endParaRPr>
          </a:p>
          <a:p>
            <a:pPr marL="68580" marR="5080">
              <a:lnSpc>
                <a:spcPct val="100000"/>
              </a:lnSpc>
              <a:tabLst>
                <a:tab pos="1556385" algn="l"/>
                <a:tab pos="1825625" algn="l"/>
                <a:tab pos="2534285" algn="l"/>
              </a:tabLst>
            </a:pPr>
            <a:r>
              <a:rPr b="0" spc="-5" dirty="0">
                <a:solidFill>
                  <a:srgbClr val="F79949"/>
                </a:solidFill>
                <a:latin typeface="Arial"/>
                <a:cs typeface="Arial"/>
              </a:rPr>
              <a:t>Orange</a:t>
            </a:r>
            <a:r>
              <a:rPr b="0" spc="-30" dirty="0">
                <a:solidFill>
                  <a:srgbClr val="F79949"/>
                </a:solidFill>
                <a:latin typeface="Arial"/>
                <a:cs typeface="Arial"/>
              </a:rPr>
              <a:t> </a:t>
            </a:r>
            <a:r>
              <a:rPr b="0" spc="-5" dirty="0">
                <a:solidFill>
                  <a:srgbClr val="F79949"/>
                </a:solidFill>
                <a:latin typeface="Arial"/>
                <a:cs typeface="Arial"/>
              </a:rPr>
              <a:t>indicates	there </a:t>
            </a:r>
            <a:r>
              <a:rPr b="0" dirty="0">
                <a:solidFill>
                  <a:srgbClr val="F79949"/>
                </a:solidFill>
                <a:latin typeface="Arial"/>
                <a:cs typeface="Arial"/>
              </a:rPr>
              <a:t> </a:t>
            </a:r>
            <a:r>
              <a:rPr b="0" spc="-5" dirty="0">
                <a:solidFill>
                  <a:srgbClr val="F79949"/>
                </a:solidFill>
                <a:latin typeface="Arial"/>
                <a:cs typeface="Arial"/>
              </a:rPr>
              <a:t>are</a:t>
            </a:r>
            <a:r>
              <a:rPr b="0" spc="-20" dirty="0">
                <a:solidFill>
                  <a:srgbClr val="F79949"/>
                </a:solidFill>
                <a:latin typeface="Arial"/>
                <a:cs typeface="Arial"/>
              </a:rPr>
              <a:t> </a:t>
            </a:r>
            <a:r>
              <a:rPr b="0" spc="-5" dirty="0">
                <a:solidFill>
                  <a:srgbClr val="F79949"/>
                </a:solidFill>
                <a:latin typeface="Arial"/>
                <a:cs typeface="Arial"/>
              </a:rPr>
              <a:t>warning	signs of </a:t>
            </a:r>
            <a:r>
              <a:rPr b="0" dirty="0">
                <a:solidFill>
                  <a:srgbClr val="F79949"/>
                </a:solidFill>
                <a:latin typeface="Arial"/>
                <a:cs typeface="Arial"/>
              </a:rPr>
              <a:t> </a:t>
            </a:r>
            <a:r>
              <a:rPr b="0" spc="-5" dirty="0">
                <a:solidFill>
                  <a:srgbClr val="F79949"/>
                </a:solidFill>
                <a:latin typeface="Arial"/>
                <a:cs typeface="Arial"/>
              </a:rPr>
              <a:t>increased	COVID-19</a:t>
            </a:r>
            <a:r>
              <a:rPr b="0" spc="-125" dirty="0">
                <a:solidFill>
                  <a:srgbClr val="F79949"/>
                </a:solidFill>
                <a:latin typeface="Arial"/>
                <a:cs typeface="Arial"/>
              </a:rPr>
              <a:t> </a:t>
            </a:r>
            <a:r>
              <a:rPr b="0" spc="-5" dirty="0">
                <a:solidFill>
                  <a:srgbClr val="F79949"/>
                </a:solidFill>
                <a:latin typeface="Arial"/>
                <a:cs typeface="Arial"/>
              </a:rPr>
              <a:t>risk </a:t>
            </a:r>
            <a:r>
              <a:rPr b="0" spc="-650" dirty="0">
                <a:solidFill>
                  <a:srgbClr val="F79949"/>
                </a:solidFill>
                <a:latin typeface="Arial"/>
                <a:cs typeface="Arial"/>
              </a:rPr>
              <a:t> </a:t>
            </a:r>
            <a:r>
              <a:rPr b="0" spc="-5" dirty="0">
                <a:solidFill>
                  <a:srgbClr val="F79949"/>
                </a:solidFill>
                <a:latin typeface="Arial"/>
                <a:cs typeface="Arial"/>
              </a:rPr>
              <a:t>in</a:t>
            </a:r>
            <a:r>
              <a:rPr b="0" spc="-15" dirty="0">
                <a:solidFill>
                  <a:srgbClr val="F79949"/>
                </a:solidFill>
                <a:latin typeface="Arial"/>
                <a:cs typeface="Arial"/>
              </a:rPr>
              <a:t> </a:t>
            </a:r>
            <a:r>
              <a:rPr b="0" spc="-5" dirty="0">
                <a:solidFill>
                  <a:srgbClr val="F79949"/>
                </a:solidFill>
                <a:latin typeface="Arial"/>
                <a:cs typeface="Arial"/>
              </a:rPr>
              <a:t>the</a:t>
            </a:r>
            <a:r>
              <a:rPr b="0" spc="-15" dirty="0">
                <a:solidFill>
                  <a:srgbClr val="F79949"/>
                </a:solidFill>
                <a:latin typeface="Arial"/>
                <a:cs typeface="Arial"/>
              </a:rPr>
              <a:t> </a:t>
            </a:r>
            <a:r>
              <a:rPr b="0" spc="-60" dirty="0">
                <a:solidFill>
                  <a:srgbClr val="F79949"/>
                </a:solidFill>
                <a:latin typeface="Arial"/>
                <a:cs typeface="Arial"/>
              </a:rPr>
              <a:t>county.</a:t>
            </a:r>
          </a:p>
        </p:txBody>
      </p:sp>
      <p:sp>
        <p:nvSpPr>
          <p:cNvPr id="14" name="object 14"/>
          <p:cNvSpPr txBox="1"/>
          <p:nvPr/>
        </p:nvSpPr>
        <p:spPr>
          <a:xfrm>
            <a:off x="11306047" y="6437227"/>
            <a:ext cx="175260" cy="196215"/>
          </a:xfrm>
          <a:prstGeom prst="rect">
            <a:avLst/>
          </a:prstGeom>
        </p:spPr>
        <p:txBody>
          <a:bodyPr vert="horz" wrap="square" lIns="0" tIns="0" rIns="0" bIns="0" rtlCol="0">
            <a:spAutoFit/>
          </a:bodyPr>
          <a:lstStyle/>
          <a:p>
            <a:pPr marL="12700">
              <a:lnSpc>
                <a:spcPts val="1425"/>
              </a:lnSpc>
            </a:pPr>
            <a:r>
              <a:rPr sz="1200" spc="-85" dirty="0">
                <a:solidFill>
                  <a:srgbClr val="929499"/>
                </a:solidFill>
                <a:latin typeface="Arial"/>
                <a:cs typeface="Arial"/>
              </a:rPr>
              <a:t>11</a:t>
            </a:r>
            <a:endParaRPr sz="1200">
              <a:latin typeface="Arial"/>
              <a:cs typeface="Arial"/>
            </a:endParaRPr>
          </a:p>
        </p:txBody>
      </p:sp>
      <p:pic>
        <p:nvPicPr>
          <p:cNvPr id="10" name="Picture 9"/>
          <p:cNvPicPr>
            <a:picLocks noChangeAspect="1"/>
          </p:cNvPicPr>
          <p:nvPr/>
        </p:nvPicPr>
        <p:blipFill>
          <a:blip r:embed="rId4"/>
          <a:stretch>
            <a:fillRect/>
          </a:stretch>
        </p:blipFill>
        <p:spPr>
          <a:xfrm>
            <a:off x="3788595" y="758220"/>
            <a:ext cx="3852863" cy="60795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7" name="object 7"/>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621156" y="110261"/>
            <a:ext cx="5435600" cy="1214120"/>
          </a:xfrm>
          <a:prstGeom prst="rect">
            <a:avLst/>
          </a:prstGeom>
        </p:spPr>
        <p:txBody>
          <a:bodyPr vert="horz" wrap="square" lIns="0" tIns="62865" rIns="0" bIns="0" rtlCol="0">
            <a:spAutoFit/>
          </a:bodyPr>
          <a:lstStyle/>
          <a:p>
            <a:pPr marL="12700" marR="5080">
              <a:lnSpc>
                <a:spcPts val="3000"/>
              </a:lnSpc>
              <a:spcBef>
                <a:spcPts val="495"/>
              </a:spcBef>
              <a:tabLst>
                <a:tab pos="4451985" algn="l"/>
              </a:tabLst>
            </a:pPr>
            <a:r>
              <a:rPr spc="-5" dirty="0">
                <a:solidFill>
                  <a:srgbClr val="444A53"/>
                </a:solidFill>
              </a:rPr>
              <a:t>Data</a:t>
            </a:r>
            <a:r>
              <a:rPr spc="-30" dirty="0">
                <a:solidFill>
                  <a:srgbClr val="444A53"/>
                </a:solidFill>
              </a:rPr>
              <a:t> </a:t>
            </a:r>
            <a:r>
              <a:rPr spc="-5" dirty="0">
                <a:solidFill>
                  <a:srgbClr val="444A53"/>
                </a:solidFill>
              </a:rPr>
              <a:t>Update</a:t>
            </a:r>
            <a:r>
              <a:rPr spc="-25" dirty="0">
                <a:solidFill>
                  <a:srgbClr val="444A53"/>
                </a:solidFill>
              </a:rPr>
              <a:t> </a:t>
            </a:r>
            <a:r>
              <a:rPr lang="en-US" b="1" spc="-5" dirty="0" smtClean="0">
                <a:solidFill>
                  <a:srgbClr val="C00000"/>
                </a:solidFill>
                <a:latin typeface="Arial"/>
                <a:cs typeface="Arial"/>
              </a:rPr>
              <a:t>December</a:t>
            </a:r>
            <a:r>
              <a:rPr b="1" spc="5" dirty="0" smtClean="0">
                <a:solidFill>
                  <a:srgbClr val="C00000"/>
                </a:solidFill>
                <a:latin typeface="Arial"/>
                <a:cs typeface="Arial"/>
              </a:rPr>
              <a:t> </a:t>
            </a:r>
            <a:r>
              <a:rPr lang="en-US" b="1" dirty="0">
                <a:solidFill>
                  <a:srgbClr val="C00000"/>
                </a:solidFill>
              </a:rPr>
              <a:t>1</a:t>
            </a:r>
            <a:r>
              <a:rPr b="1" dirty="0" smtClean="0">
                <a:solidFill>
                  <a:srgbClr val="C00000"/>
                </a:solidFill>
                <a:latin typeface="Arial"/>
                <a:cs typeface="Arial"/>
              </a:rPr>
              <a:t>,</a:t>
            </a:r>
            <a:r>
              <a:rPr b="1" spc="-40" dirty="0" smtClean="0">
                <a:solidFill>
                  <a:srgbClr val="C00000"/>
                </a:solidFill>
                <a:latin typeface="Arial"/>
                <a:cs typeface="Arial"/>
              </a:rPr>
              <a:t> </a:t>
            </a:r>
            <a:r>
              <a:rPr b="1" dirty="0">
                <a:solidFill>
                  <a:srgbClr val="C00000"/>
                </a:solidFill>
                <a:latin typeface="Arial"/>
                <a:cs typeface="Arial"/>
              </a:rPr>
              <a:t>2021 </a:t>
            </a:r>
            <a:r>
              <a:rPr b="1" spc="-765" dirty="0">
                <a:solidFill>
                  <a:srgbClr val="C00000"/>
                </a:solidFill>
                <a:latin typeface="Arial"/>
                <a:cs typeface="Arial"/>
              </a:rPr>
              <a:t> </a:t>
            </a:r>
            <a:r>
              <a:rPr spc="-15" dirty="0">
                <a:solidFill>
                  <a:srgbClr val="444A53"/>
                </a:solidFill>
              </a:rPr>
              <a:t>IDPH:</a:t>
            </a:r>
            <a:r>
              <a:rPr spc="-10" dirty="0">
                <a:solidFill>
                  <a:srgbClr val="444A53"/>
                </a:solidFill>
              </a:rPr>
              <a:t> </a:t>
            </a:r>
            <a:r>
              <a:rPr spc="-5" dirty="0">
                <a:solidFill>
                  <a:srgbClr val="444A53"/>
                </a:solidFill>
              </a:rPr>
              <a:t>COVID-19</a:t>
            </a:r>
            <a:r>
              <a:rPr spc="10" dirty="0">
                <a:solidFill>
                  <a:srgbClr val="444A53"/>
                </a:solidFill>
              </a:rPr>
              <a:t> </a:t>
            </a:r>
            <a:r>
              <a:rPr dirty="0">
                <a:solidFill>
                  <a:srgbClr val="444A53"/>
                </a:solidFill>
              </a:rPr>
              <a:t>Outbreak	</a:t>
            </a:r>
            <a:r>
              <a:rPr spc="-5" dirty="0">
                <a:solidFill>
                  <a:srgbClr val="444A53"/>
                </a:solidFill>
              </a:rPr>
              <a:t>Race </a:t>
            </a:r>
            <a:r>
              <a:rPr dirty="0">
                <a:solidFill>
                  <a:srgbClr val="444A53"/>
                </a:solidFill>
              </a:rPr>
              <a:t> Demographics</a:t>
            </a:r>
          </a:p>
        </p:txBody>
      </p:sp>
      <p:sp>
        <p:nvSpPr>
          <p:cNvPr id="9" name="object 9"/>
          <p:cNvSpPr txBox="1"/>
          <p:nvPr/>
        </p:nvSpPr>
        <p:spPr>
          <a:xfrm>
            <a:off x="4064402" y="1273026"/>
            <a:ext cx="3554095" cy="299720"/>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444A53"/>
                </a:solidFill>
                <a:latin typeface="Arial"/>
                <a:cs typeface="Arial"/>
              </a:rPr>
              <a:t>https://</a:t>
            </a:r>
            <a:r>
              <a:rPr sz="1800" u="sng" spc="-20" dirty="0">
                <a:solidFill>
                  <a:srgbClr val="0000FF"/>
                </a:solidFill>
                <a:uFill>
                  <a:solidFill>
                    <a:srgbClr val="0000FF"/>
                  </a:solidFill>
                </a:uFill>
                <a:latin typeface="Arial"/>
                <a:cs typeface="Arial"/>
                <a:hlinkClick r:id="rId4"/>
              </a:rPr>
              <a:t>www.dph.illinois.gov/covid19</a:t>
            </a:r>
            <a:endParaRPr sz="1800">
              <a:latin typeface="Arial"/>
              <a:cs typeface="Arial"/>
            </a:endParaRPr>
          </a:p>
        </p:txBody>
      </p:sp>
      <p:sp>
        <p:nvSpPr>
          <p:cNvPr id="10" name="object 10"/>
          <p:cNvSpPr txBox="1"/>
          <p:nvPr/>
        </p:nvSpPr>
        <p:spPr>
          <a:xfrm>
            <a:off x="1629976" y="1688321"/>
            <a:ext cx="236601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444A53"/>
                </a:solidFill>
                <a:latin typeface="Arial"/>
                <a:cs typeface="Arial"/>
              </a:rPr>
              <a:t>Confirmed</a:t>
            </a:r>
            <a:r>
              <a:rPr sz="2400" spc="-160" dirty="0">
                <a:solidFill>
                  <a:srgbClr val="444A53"/>
                </a:solidFill>
                <a:latin typeface="Arial"/>
                <a:cs typeface="Arial"/>
              </a:rPr>
              <a:t> </a:t>
            </a:r>
            <a:r>
              <a:rPr sz="2400" spc="-5" dirty="0">
                <a:solidFill>
                  <a:srgbClr val="444A53"/>
                </a:solidFill>
                <a:latin typeface="Arial"/>
                <a:cs typeface="Arial"/>
              </a:rPr>
              <a:t>Cases</a:t>
            </a:r>
            <a:endParaRPr sz="2400">
              <a:latin typeface="Arial"/>
              <a:cs typeface="Arial"/>
            </a:endParaRPr>
          </a:p>
        </p:txBody>
      </p:sp>
      <p:sp>
        <p:nvSpPr>
          <p:cNvPr id="11" name="object 11"/>
          <p:cNvSpPr txBox="1"/>
          <p:nvPr/>
        </p:nvSpPr>
        <p:spPr>
          <a:xfrm>
            <a:off x="8360005" y="1688302"/>
            <a:ext cx="1151890" cy="452120"/>
          </a:xfrm>
          <a:prstGeom prst="rect">
            <a:avLst/>
          </a:prstGeom>
        </p:spPr>
        <p:txBody>
          <a:bodyPr vert="horz" wrap="square" lIns="0" tIns="12065" rIns="0" bIns="0" rtlCol="0">
            <a:spAutoFit/>
          </a:bodyPr>
          <a:lstStyle/>
          <a:p>
            <a:pPr marL="12700">
              <a:lnSpc>
                <a:spcPct val="100000"/>
              </a:lnSpc>
              <a:spcBef>
                <a:spcPts val="95"/>
              </a:spcBef>
            </a:pPr>
            <a:r>
              <a:rPr sz="2800" spc="-20" dirty="0">
                <a:solidFill>
                  <a:srgbClr val="444A53"/>
                </a:solidFill>
                <a:latin typeface="Arial"/>
                <a:cs typeface="Arial"/>
              </a:rPr>
              <a:t>D</a:t>
            </a:r>
            <a:r>
              <a:rPr sz="2800" dirty="0">
                <a:solidFill>
                  <a:srgbClr val="444A53"/>
                </a:solidFill>
                <a:latin typeface="Arial"/>
                <a:cs typeface="Arial"/>
              </a:rPr>
              <a:t>ea</a:t>
            </a:r>
            <a:r>
              <a:rPr sz="2800" spc="-5" dirty="0">
                <a:solidFill>
                  <a:srgbClr val="444A53"/>
                </a:solidFill>
                <a:latin typeface="Arial"/>
                <a:cs typeface="Arial"/>
              </a:rPr>
              <a:t>t</a:t>
            </a:r>
            <a:r>
              <a:rPr sz="2800" dirty="0">
                <a:solidFill>
                  <a:srgbClr val="444A53"/>
                </a:solidFill>
                <a:latin typeface="Arial"/>
                <a:cs typeface="Arial"/>
              </a:rPr>
              <a:t>hs</a:t>
            </a:r>
            <a:endParaRPr sz="2800">
              <a:latin typeface="Arial"/>
              <a:cs typeface="Arial"/>
            </a:endParaRPr>
          </a:p>
        </p:txBody>
      </p:sp>
      <p:sp>
        <p:nvSpPr>
          <p:cNvPr id="14" name="object 14"/>
          <p:cNvSpPr txBox="1"/>
          <p:nvPr/>
        </p:nvSpPr>
        <p:spPr>
          <a:xfrm>
            <a:off x="11608995" y="6450766"/>
            <a:ext cx="165735" cy="167005"/>
          </a:xfrm>
          <a:prstGeom prst="rect">
            <a:avLst/>
          </a:prstGeom>
        </p:spPr>
        <p:txBody>
          <a:bodyPr vert="horz" wrap="square" lIns="0" tIns="0" rIns="0" bIns="0" rtlCol="0">
            <a:spAutoFit/>
          </a:bodyPr>
          <a:lstStyle/>
          <a:p>
            <a:pPr marL="12700">
              <a:lnSpc>
                <a:spcPct val="100000"/>
              </a:lnSpc>
            </a:pPr>
            <a:r>
              <a:rPr sz="1000" spc="-10" dirty="0">
                <a:solidFill>
                  <a:srgbClr val="7E7E7E"/>
                </a:solidFill>
                <a:latin typeface="Arial"/>
                <a:cs typeface="Arial"/>
              </a:rPr>
              <a:t>13</a:t>
            </a:r>
            <a:endParaRPr sz="1000">
              <a:latin typeface="Arial"/>
              <a:cs typeface="Arial"/>
            </a:endParaRPr>
          </a:p>
        </p:txBody>
      </p:sp>
      <p:pic>
        <p:nvPicPr>
          <p:cNvPr id="12" name="Picture 11"/>
          <p:cNvPicPr>
            <a:picLocks noChangeAspect="1"/>
          </p:cNvPicPr>
          <p:nvPr/>
        </p:nvPicPr>
        <p:blipFill>
          <a:blip r:embed="rId5"/>
          <a:stretch>
            <a:fillRect/>
          </a:stretch>
        </p:blipFill>
        <p:spPr>
          <a:xfrm>
            <a:off x="457200" y="2160823"/>
            <a:ext cx="4917723" cy="4456948"/>
          </a:xfrm>
          <a:prstGeom prst="rect">
            <a:avLst/>
          </a:prstGeom>
        </p:spPr>
      </p:pic>
      <p:pic>
        <p:nvPicPr>
          <p:cNvPr id="13" name="Picture 12"/>
          <p:cNvPicPr>
            <a:picLocks noChangeAspect="1"/>
          </p:cNvPicPr>
          <p:nvPr/>
        </p:nvPicPr>
        <p:blipFill rotWithShape="1">
          <a:blip r:embed="rId6"/>
          <a:srcRect l="14590"/>
          <a:stretch/>
        </p:blipFill>
        <p:spPr>
          <a:xfrm>
            <a:off x="6477000" y="2163414"/>
            <a:ext cx="4619097" cy="437085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53986" y="1608487"/>
            <a:ext cx="10448925" cy="4981575"/>
          </a:xfrm>
          <a:prstGeom prst="rect">
            <a:avLst/>
          </a:prstGeom>
        </p:spPr>
      </p:pic>
      <p:pic>
        <p:nvPicPr>
          <p:cNvPr id="2" name="object 2"/>
          <p:cNvPicPr/>
          <p:nvPr/>
        </p:nvPicPr>
        <p:blipFill>
          <a:blip r:embed="rId3" cstate="print"/>
          <a:stretch>
            <a:fillRect/>
          </a:stretch>
        </p:blipFill>
        <p:spPr>
          <a:xfrm>
            <a:off x="0" y="0"/>
            <a:ext cx="12192000" cy="1331947"/>
          </a:xfrm>
          <a:prstGeom prst="rect">
            <a:avLst/>
          </a:prstGeom>
        </p:spPr>
      </p:pic>
      <p:sp>
        <p:nvSpPr>
          <p:cNvPr id="3" name="object 3"/>
          <p:cNvSpPr/>
          <p:nvPr/>
        </p:nvSpPr>
        <p:spPr>
          <a:xfrm>
            <a:off x="11311128" y="6446520"/>
            <a:ext cx="0" cy="267970"/>
          </a:xfrm>
          <a:custGeom>
            <a:avLst/>
            <a:gdLst/>
            <a:ahLst/>
            <a:cxnLst/>
            <a:rect l="l" t="t" r="r" b="b"/>
            <a:pathLst>
              <a:path h="267970">
                <a:moveTo>
                  <a:pt x="0" y="0"/>
                </a:moveTo>
                <a:lnTo>
                  <a:pt x="0" y="267881"/>
                </a:lnTo>
              </a:path>
            </a:pathLst>
          </a:custGeom>
          <a:ln w="9144">
            <a:solidFill>
              <a:srgbClr val="7E7E7E"/>
            </a:solidFill>
          </a:ln>
        </p:spPr>
        <p:txBody>
          <a:bodyPr wrap="square" lIns="0" tIns="0" rIns="0" bIns="0" rtlCol="0"/>
          <a:lstStyle/>
          <a:p>
            <a:endParaRPr/>
          </a:p>
        </p:txBody>
      </p:sp>
      <p:pic>
        <p:nvPicPr>
          <p:cNvPr id="4" name="object 4"/>
          <p:cNvPicPr/>
          <p:nvPr/>
        </p:nvPicPr>
        <p:blipFill>
          <a:blip r:embed="rId4" cstate="print"/>
          <a:stretch>
            <a:fillRect/>
          </a:stretch>
        </p:blipFill>
        <p:spPr>
          <a:xfrm>
            <a:off x="9596628" y="6492240"/>
            <a:ext cx="1606283" cy="228599"/>
          </a:xfrm>
          <a:prstGeom prst="rect">
            <a:avLst/>
          </a:prstGeom>
        </p:spPr>
      </p:pic>
      <p:sp>
        <p:nvSpPr>
          <p:cNvPr id="5" name="object 5"/>
          <p:cNvSpPr txBox="1">
            <a:spLocks noGrp="1"/>
          </p:cNvSpPr>
          <p:nvPr>
            <p:ph type="title"/>
          </p:nvPr>
        </p:nvSpPr>
        <p:spPr>
          <a:xfrm>
            <a:off x="292100" y="472823"/>
            <a:ext cx="6833870" cy="513715"/>
          </a:xfrm>
          <a:prstGeom prst="rect">
            <a:avLst/>
          </a:prstGeom>
        </p:spPr>
        <p:txBody>
          <a:bodyPr vert="horz" wrap="square" lIns="0" tIns="13335" rIns="0" bIns="0" rtlCol="0">
            <a:spAutoFit/>
          </a:bodyPr>
          <a:lstStyle/>
          <a:p>
            <a:pPr marL="12700">
              <a:lnSpc>
                <a:spcPct val="100000"/>
              </a:lnSpc>
              <a:spcBef>
                <a:spcPts val="105"/>
              </a:spcBef>
            </a:pPr>
            <a:r>
              <a:rPr sz="3200" b="1" spc="-5" dirty="0">
                <a:solidFill>
                  <a:srgbClr val="FFFFFF"/>
                </a:solidFill>
                <a:latin typeface="Arial"/>
                <a:cs typeface="Arial"/>
              </a:rPr>
              <a:t>Illinois</a:t>
            </a:r>
            <a:r>
              <a:rPr sz="3200" b="1" spc="-30" dirty="0">
                <a:solidFill>
                  <a:srgbClr val="FFFFFF"/>
                </a:solidFill>
                <a:latin typeface="Arial"/>
                <a:cs typeface="Arial"/>
              </a:rPr>
              <a:t> </a:t>
            </a:r>
            <a:r>
              <a:rPr sz="3200" b="1" spc="-5" dirty="0">
                <a:solidFill>
                  <a:srgbClr val="FFFFFF"/>
                </a:solidFill>
                <a:latin typeface="Arial"/>
                <a:cs typeface="Arial"/>
              </a:rPr>
              <a:t>Population</a:t>
            </a:r>
            <a:r>
              <a:rPr sz="3200" b="1" spc="-45" dirty="0">
                <a:solidFill>
                  <a:srgbClr val="FFFFFF"/>
                </a:solidFill>
                <a:latin typeface="Arial"/>
                <a:cs typeface="Arial"/>
              </a:rPr>
              <a:t> </a:t>
            </a:r>
            <a:r>
              <a:rPr sz="3200" b="1" spc="-5" dirty="0">
                <a:solidFill>
                  <a:srgbClr val="FFFFFF"/>
                </a:solidFill>
                <a:latin typeface="Arial"/>
                <a:cs typeface="Arial"/>
              </a:rPr>
              <a:t>Vaccinated</a:t>
            </a:r>
            <a:r>
              <a:rPr sz="3200" b="1" spc="-35" dirty="0">
                <a:solidFill>
                  <a:srgbClr val="FFFFFF"/>
                </a:solidFill>
                <a:latin typeface="Arial"/>
                <a:cs typeface="Arial"/>
              </a:rPr>
              <a:t> </a:t>
            </a:r>
            <a:r>
              <a:rPr sz="3200" b="1" spc="-5" dirty="0">
                <a:solidFill>
                  <a:srgbClr val="FFFFFF"/>
                </a:solidFill>
                <a:latin typeface="Arial"/>
                <a:cs typeface="Arial"/>
              </a:rPr>
              <a:t>Fully</a:t>
            </a:r>
            <a:endParaRPr sz="3200">
              <a:latin typeface="Arial"/>
              <a:cs typeface="Arial"/>
            </a:endParaRPr>
          </a:p>
        </p:txBody>
      </p:sp>
      <p:sp>
        <p:nvSpPr>
          <p:cNvPr id="7" name="object 7"/>
          <p:cNvSpPr txBox="1"/>
          <p:nvPr/>
        </p:nvSpPr>
        <p:spPr>
          <a:xfrm>
            <a:off x="11608995" y="6450766"/>
            <a:ext cx="165735" cy="167005"/>
          </a:xfrm>
          <a:prstGeom prst="rect">
            <a:avLst/>
          </a:prstGeom>
        </p:spPr>
        <p:txBody>
          <a:bodyPr vert="horz" wrap="square" lIns="0" tIns="0" rIns="0" bIns="0" rtlCol="0">
            <a:spAutoFit/>
          </a:bodyPr>
          <a:lstStyle/>
          <a:p>
            <a:pPr marL="12700">
              <a:lnSpc>
                <a:spcPct val="100000"/>
              </a:lnSpc>
            </a:pPr>
            <a:r>
              <a:rPr sz="1000" spc="-10" dirty="0">
                <a:solidFill>
                  <a:srgbClr val="7E7E7E"/>
                </a:solidFill>
                <a:latin typeface="Arial"/>
                <a:cs typeface="Arial"/>
              </a:rPr>
              <a:t>13</a:t>
            </a:r>
            <a:endParaRPr sz="1000">
              <a:latin typeface="Arial"/>
              <a:cs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9486" y="948689"/>
            <a:ext cx="2349500" cy="0"/>
          </a:xfrm>
          <a:custGeom>
            <a:avLst/>
            <a:gdLst/>
            <a:ahLst/>
            <a:cxnLst/>
            <a:rect l="l" t="t" r="r" b="b"/>
            <a:pathLst>
              <a:path w="2349500">
                <a:moveTo>
                  <a:pt x="0" y="0"/>
                </a:moveTo>
                <a:lnTo>
                  <a:pt x="2349411" y="0"/>
                </a:lnTo>
              </a:path>
            </a:pathLst>
          </a:custGeom>
          <a:ln w="32004">
            <a:solidFill>
              <a:srgbClr val="F58366"/>
            </a:solidFill>
          </a:ln>
        </p:spPr>
        <p:txBody>
          <a:bodyPr wrap="square" lIns="0" tIns="0" rIns="0" bIns="0" rtlCol="0"/>
          <a:lstStyle/>
          <a:p>
            <a:endParaRPr/>
          </a:p>
        </p:txBody>
      </p:sp>
      <p:grpSp>
        <p:nvGrpSpPr>
          <p:cNvPr id="3" name="object 3"/>
          <p:cNvGrpSpPr/>
          <p:nvPr/>
        </p:nvGrpSpPr>
        <p:grpSpPr>
          <a:xfrm>
            <a:off x="0" y="5379717"/>
            <a:ext cx="2807335" cy="753110"/>
            <a:chOff x="0" y="5379717"/>
            <a:chExt cx="2807335" cy="753110"/>
          </a:xfrm>
        </p:grpSpPr>
        <p:pic>
          <p:nvPicPr>
            <p:cNvPr id="4" name="object 4"/>
            <p:cNvPicPr/>
            <p:nvPr/>
          </p:nvPicPr>
          <p:blipFill>
            <a:blip r:embed="rId2" cstate="print"/>
            <a:stretch>
              <a:fillRect/>
            </a:stretch>
          </p:blipFill>
          <p:spPr>
            <a:xfrm>
              <a:off x="0" y="5532119"/>
              <a:ext cx="2807207" cy="600455"/>
            </a:xfrm>
            <a:prstGeom prst="rect">
              <a:avLst/>
            </a:prstGeom>
          </p:spPr>
        </p:pic>
        <p:sp>
          <p:nvSpPr>
            <p:cNvPr id="5" name="object 5"/>
            <p:cNvSpPr/>
            <p:nvPr/>
          </p:nvSpPr>
          <p:spPr>
            <a:xfrm>
              <a:off x="0" y="5379717"/>
              <a:ext cx="2807335" cy="648970"/>
            </a:xfrm>
            <a:custGeom>
              <a:avLst/>
              <a:gdLst/>
              <a:ahLst/>
              <a:cxnLst/>
              <a:rect l="l" t="t" r="r" b="b"/>
              <a:pathLst>
                <a:path w="2807335" h="648970">
                  <a:moveTo>
                    <a:pt x="0" y="0"/>
                  </a:moveTo>
                  <a:lnTo>
                    <a:pt x="0" y="271525"/>
                  </a:lnTo>
                  <a:lnTo>
                    <a:pt x="105613" y="305434"/>
                  </a:lnTo>
                  <a:lnTo>
                    <a:pt x="152869" y="319925"/>
                  </a:lnTo>
                  <a:lnTo>
                    <a:pt x="247421" y="348259"/>
                  </a:lnTo>
                  <a:lnTo>
                    <a:pt x="342099" y="375691"/>
                  </a:lnTo>
                  <a:lnTo>
                    <a:pt x="436918" y="402170"/>
                  </a:lnTo>
                  <a:lnTo>
                    <a:pt x="484403" y="415023"/>
                  </a:lnTo>
                  <a:lnTo>
                    <a:pt x="531939" y="427621"/>
                  </a:lnTo>
                  <a:lnTo>
                    <a:pt x="579539" y="439953"/>
                  </a:lnTo>
                  <a:lnTo>
                    <a:pt x="627202" y="452018"/>
                  </a:lnTo>
                  <a:lnTo>
                    <a:pt x="674941" y="463778"/>
                  </a:lnTo>
                  <a:lnTo>
                    <a:pt x="722769" y="475259"/>
                  </a:lnTo>
                  <a:lnTo>
                    <a:pt x="770661" y="486448"/>
                  </a:lnTo>
                  <a:lnTo>
                    <a:pt x="818667" y="497319"/>
                  </a:lnTo>
                  <a:lnTo>
                    <a:pt x="866762" y="507885"/>
                  </a:lnTo>
                  <a:lnTo>
                    <a:pt x="914946" y="518121"/>
                  </a:lnTo>
                  <a:lnTo>
                    <a:pt x="963269" y="528040"/>
                  </a:lnTo>
                  <a:lnTo>
                    <a:pt x="1011682" y="537616"/>
                  </a:lnTo>
                  <a:lnTo>
                    <a:pt x="1060221" y="546861"/>
                  </a:lnTo>
                  <a:lnTo>
                    <a:pt x="1108887" y="555739"/>
                  </a:lnTo>
                  <a:lnTo>
                    <a:pt x="1157693" y="564286"/>
                  </a:lnTo>
                  <a:lnTo>
                    <a:pt x="1206639" y="572439"/>
                  </a:lnTo>
                  <a:lnTo>
                    <a:pt x="1255725" y="580237"/>
                  </a:lnTo>
                  <a:lnTo>
                    <a:pt x="1304963" y="587654"/>
                  </a:lnTo>
                  <a:lnTo>
                    <a:pt x="1354366" y="594690"/>
                  </a:lnTo>
                  <a:lnTo>
                    <a:pt x="1403921" y="601332"/>
                  </a:lnTo>
                  <a:lnTo>
                    <a:pt x="1453642" y="607567"/>
                  </a:lnTo>
                  <a:lnTo>
                    <a:pt x="1503553" y="613397"/>
                  </a:lnTo>
                  <a:lnTo>
                    <a:pt x="1553629" y="618807"/>
                  </a:lnTo>
                  <a:lnTo>
                    <a:pt x="1603908" y="623798"/>
                  </a:lnTo>
                  <a:lnTo>
                    <a:pt x="1654365" y="628357"/>
                  </a:lnTo>
                  <a:lnTo>
                    <a:pt x="1705025" y="632485"/>
                  </a:lnTo>
                  <a:lnTo>
                    <a:pt x="1755889" y="636155"/>
                  </a:lnTo>
                  <a:lnTo>
                    <a:pt x="1806968" y="639394"/>
                  </a:lnTo>
                  <a:lnTo>
                    <a:pt x="1858251" y="642150"/>
                  </a:lnTo>
                  <a:lnTo>
                    <a:pt x="1909775" y="644448"/>
                  </a:lnTo>
                  <a:lnTo>
                    <a:pt x="1961514" y="646277"/>
                  </a:lnTo>
                  <a:lnTo>
                    <a:pt x="2013483" y="647623"/>
                  </a:lnTo>
                  <a:lnTo>
                    <a:pt x="2065705" y="648474"/>
                  </a:lnTo>
                  <a:lnTo>
                    <a:pt x="2118169" y="648842"/>
                  </a:lnTo>
                  <a:lnTo>
                    <a:pt x="2170887" y="648690"/>
                  </a:lnTo>
                  <a:lnTo>
                    <a:pt x="2223871" y="648042"/>
                  </a:lnTo>
                  <a:lnTo>
                    <a:pt x="2277110" y="646861"/>
                  </a:lnTo>
                  <a:lnTo>
                    <a:pt x="2330615" y="645159"/>
                  </a:lnTo>
                  <a:lnTo>
                    <a:pt x="2384399" y="642937"/>
                  </a:lnTo>
                  <a:lnTo>
                    <a:pt x="2438463" y="640168"/>
                  </a:lnTo>
                  <a:lnTo>
                    <a:pt x="2492819" y="636854"/>
                  </a:lnTo>
                  <a:lnTo>
                    <a:pt x="2547467" y="632980"/>
                  </a:lnTo>
                  <a:lnTo>
                    <a:pt x="2602420" y="628535"/>
                  </a:lnTo>
                  <a:lnTo>
                    <a:pt x="2807081" y="604659"/>
                  </a:lnTo>
                  <a:lnTo>
                    <a:pt x="2807081" y="67157"/>
                  </a:lnTo>
                  <a:lnTo>
                    <a:pt x="2706204" y="96253"/>
                  </a:lnTo>
                  <a:lnTo>
                    <a:pt x="2656954" y="108076"/>
                  </a:lnTo>
                  <a:lnTo>
                    <a:pt x="2607462" y="119329"/>
                  </a:lnTo>
                  <a:lnTo>
                    <a:pt x="2557741" y="130047"/>
                  </a:lnTo>
                  <a:lnTo>
                    <a:pt x="2507792" y="140207"/>
                  </a:lnTo>
                  <a:lnTo>
                    <a:pt x="2457640" y="149821"/>
                  </a:lnTo>
                  <a:lnTo>
                    <a:pt x="2407323" y="158889"/>
                  </a:lnTo>
                  <a:lnTo>
                    <a:pt x="2356815" y="167436"/>
                  </a:lnTo>
                  <a:lnTo>
                    <a:pt x="2306154" y="175425"/>
                  </a:lnTo>
                  <a:lnTo>
                    <a:pt x="2255354" y="182867"/>
                  </a:lnTo>
                  <a:lnTo>
                    <a:pt x="2204440" y="189776"/>
                  </a:lnTo>
                  <a:lnTo>
                    <a:pt x="2153399" y="196151"/>
                  </a:lnTo>
                  <a:lnTo>
                    <a:pt x="2102269" y="201993"/>
                  </a:lnTo>
                  <a:lnTo>
                    <a:pt x="2051062" y="207314"/>
                  </a:lnTo>
                  <a:lnTo>
                    <a:pt x="1999767" y="212089"/>
                  </a:lnTo>
                  <a:lnTo>
                    <a:pt x="1948446" y="216344"/>
                  </a:lnTo>
                  <a:lnTo>
                    <a:pt x="1897087" y="220052"/>
                  </a:lnTo>
                  <a:lnTo>
                    <a:pt x="1845691" y="223253"/>
                  </a:lnTo>
                  <a:lnTo>
                    <a:pt x="1794306" y="225920"/>
                  </a:lnTo>
                  <a:lnTo>
                    <a:pt x="1742922" y="228066"/>
                  </a:lnTo>
                  <a:lnTo>
                    <a:pt x="1691576" y="229692"/>
                  </a:lnTo>
                  <a:lnTo>
                    <a:pt x="1640255" y="230784"/>
                  </a:lnTo>
                  <a:lnTo>
                    <a:pt x="1589011" y="231381"/>
                  </a:lnTo>
                  <a:lnTo>
                    <a:pt x="1537817" y="231457"/>
                  </a:lnTo>
                  <a:lnTo>
                    <a:pt x="1486725" y="231000"/>
                  </a:lnTo>
                  <a:lnTo>
                    <a:pt x="1435722" y="230047"/>
                  </a:lnTo>
                  <a:lnTo>
                    <a:pt x="1384833" y="228574"/>
                  </a:lnTo>
                  <a:lnTo>
                    <a:pt x="1334084" y="226593"/>
                  </a:lnTo>
                  <a:lnTo>
                    <a:pt x="1283474" y="224104"/>
                  </a:lnTo>
                  <a:lnTo>
                    <a:pt x="1233030" y="221094"/>
                  </a:lnTo>
                  <a:lnTo>
                    <a:pt x="1182763" y="217601"/>
                  </a:lnTo>
                  <a:lnTo>
                    <a:pt x="1132687" y="213588"/>
                  </a:lnTo>
                  <a:lnTo>
                    <a:pt x="1082827" y="209080"/>
                  </a:lnTo>
                  <a:lnTo>
                    <a:pt x="1033183" y="204063"/>
                  </a:lnTo>
                  <a:lnTo>
                    <a:pt x="983767" y="198551"/>
                  </a:lnTo>
                  <a:lnTo>
                    <a:pt x="934605" y="192557"/>
                  </a:lnTo>
                  <a:lnTo>
                    <a:pt x="885723" y="186054"/>
                  </a:lnTo>
                  <a:lnTo>
                    <a:pt x="837107" y="179057"/>
                  </a:lnTo>
                  <a:lnTo>
                    <a:pt x="788809" y="171564"/>
                  </a:lnTo>
                  <a:lnTo>
                    <a:pt x="740816" y="163575"/>
                  </a:lnTo>
                  <a:lnTo>
                    <a:pt x="690079" y="154660"/>
                  </a:lnTo>
                  <a:lnTo>
                    <a:pt x="639305" y="145376"/>
                  </a:lnTo>
                  <a:lnTo>
                    <a:pt x="588479" y="135699"/>
                  </a:lnTo>
                  <a:lnTo>
                    <a:pt x="537616" y="125679"/>
                  </a:lnTo>
                  <a:lnTo>
                    <a:pt x="486702" y="115328"/>
                  </a:lnTo>
                  <a:lnTo>
                    <a:pt x="435749" y="104622"/>
                  </a:lnTo>
                  <a:lnTo>
                    <a:pt x="384759" y="93624"/>
                  </a:lnTo>
                  <a:lnTo>
                    <a:pt x="333717" y="82295"/>
                  </a:lnTo>
                  <a:lnTo>
                    <a:pt x="282651" y="70700"/>
                  </a:lnTo>
                  <a:lnTo>
                    <a:pt x="0" y="0"/>
                  </a:lnTo>
                  <a:close/>
                </a:path>
              </a:pathLst>
            </a:custGeom>
            <a:solidFill>
              <a:srgbClr val="1C4789"/>
            </a:solidFill>
          </p:spPr>
          <p:txBody>
            <a:bodyPr wrap="square" lIns="0" tIns="0" rIns="0" bIns="0" rtlCol="0"/>
            <a:lstStyle/>
            <a:p>
              <a:endParaRPr/>
            </a:p>
          </p:txBody>
        </p:sp>
      </p:grpSp>
      <p:pic>
        <p:nvPicPr>
          <p:cNvPr id="6" name="object 6"/>
          <p:cNvPicPr/>
          <p:nvPr/>
        </p:nvPicPr>
        <p:blipFill>
          <a:blip r:embed="rId3" cstate="print"/>
          <a:stretch>
            <a:fillRect/>
          </a:stretch>
        </p:blipFill>
        <p:spPr>
          <a:xfrm>
            <a:off x="513587" y="4386071"/>
            <a:ext cx="2025395" cy="911351"/>
          </a:xfrm>
          <a:prstGeom prst="rect">
            <a:avLst/>
          </a:prstGeom>
        </p:spPr>
      </p:pic>
      <p:sp>
        <p:nvSpPr>
          <p:cNvPr id="7" name="object 7"/>
          <p:cNvSpPr txBox="1">
            <a:spLocks noGrp="1"/>
          </p:cNvSpPr>
          <p:nvPr>
            <p:ph type="title"/>
          </p:nvPr>
        </p:nvSpPr>
        <p:spPr>
          <a:xfrm>
            <a:off x="366648" y="1606915"/>
            <a:ext cx="2360295" cy="1595120"/>
          </a:xfrm>
          <a:prstGeom prst="rect">
            <a:avLst/>
          </a:prstGeom>
        </p:spPr>
        <p:txBody>
          <a:bodyPr vert="horz" wrap="square" lIns="0" tIns="62865" rIns="0" bIns="0" rtlCol="0">
            <a:spAutoFit/>
          </a:bodyPr>
          <a:lstStyle/>
          <a:p>
            <a:pPr marL="12700" marR="5080">
              <a:lnSpc>
                <a:spcPts val="3000"/>
              </a:lnSpc>
              <a:spcBef>
                <a:spcPts val="495"/>
              </a:spcBef>
            </a:pPr>
            <a:r>
              <a:rPr spc="-5" dirty="0">
                <a:solidFill>
                  <a:srgbClr val="444A53"/>
                </a:solidFill>
              </a:rPr>
              <a:t>Illinois Daily </a:t>
            </a:r>
            <a:r>
              <a:rPr dirty="0">
                <a:solidFill>
                  <a:srgbClr val="444A53"/>
                </a:solidFill>
              </a:rPr>
              <a:t> Reported </a:t>
            </a:r>
            <a:r>
              <a:rPr spc="5" dirty="0">
                <a:solidFill>
                  <a:srgbClr val="444A53"/>
                </a:solidFill>
              </a:rPr>
              <a:t> </a:t>
            </a:r>
            <a:r>
              <a:rPr spc="-5" dirty="0">
                <a:solidFill>
                  <a:srgbClr val="444A53"/>
                </a:solidFill>
              </a:rPr>
              <a:t>Administered </a:t>
            </a:r>
            <a:r>
              <a:rPr dirty="0">
                <a:solidFill>
                  <a:srgbClr val="444A53"/>
                </a:solidFill>
              </a:rPr>
              <a:t> </a:t>
            </a:r>
            <a:r>
              <a:rPr spc="-35" dirty="0">
                <a:solidFill>
                  <a:srgbClr val="444A53"/>
                </a:solidFill>
              </a:rPr>
              <a:t>V</a:t>
            </a:r>
            <a:r>
              <a:rPr spc="-25" dirty="0">
                <a:solidFill>
                  <a:srgbClr val="444A53"/>
                </a:solidFill>
              </a:rPr>
              <a:t>acc</a:t>
            </a:r>
            <a:r>
              <a:rPr spc="-30" dirty="0">
                <a:solidFill>
                  <a:srgbClr val="444A53"/>
                </a:solidFill>
              </a:rPr>
              <a:t>i</a:t>
            </a:r>
            <a:r>
              <a:rPr spc="-25" dirty="0">
                <a:solidFill>
                  <a:srgbClr val="444A53"/>
                </a:solidFill>
              </a:rPr>
              <a:t>n</a:t>
            </a:r>
            <a:r>
              <a:rPr spc="-5" dirty="0">
                <a:solidFill>
                  <a:srgbClr val="444A53"/>
                </a:solidFill>
              </a:rPr>
              <a:t>e</a:t>
            </a:r>
            <a:r>
              <a:rPr spc="-160" dirty="0">
                <a:solidFill>
                  <a:srgbClr val="444A53"/>
                </a:solidFill>
              </a:rPr>
              <a:t> </a:t>
            </a:r>
            <a:r>
              <a:rPr spc="-10" dirty="0">
                <a:solidFill>
                  <a:srgbClr val="444A53"/>
                </a:solidFill>
              </a:rPr>
              <a:t>D</a:t>
            </a:r>
            <a:r>
              <a:rPr dirty="0">
                <a:solidFill>
                  <a:srgbClr val="444A53"/>
                </a:solidFill>
              </a:rPr>
              <a:t>oses</a:t>
            </a:r>
          </a:p>
        </p:txBody>
      </p:sp>
      <p:sp>
        <p:nvSpPr>
          <p:cNvPr id="8" name="object 8"/>
          <p:cNvSpPr txBox="1"/>
          <p:nvPr/>
        </p:nvSpPr>
        <p:spPr>
          <a:xfrm>
            <a:off x="366648" y="3248299"/>
            <a:ext cx="2073910" cy="833119"/>
          </a:xfrm>
          <a:prstGeom prst="rect">
            <a:avLst/>
          </a:prstGeom>
        </p:spPr>
        <p:txBody>
          <a:bodyPr vert="horz" wrap="square" lIns="0" tIns="62865" rIns="0" bIns="0" rtlCol="0">
            <a:spAutoFit/>
          </a:bodyPr>
          <a:lstStyle/>
          <a:p>
            <a:pPr marL="12700" marR="5080">
              <a:lnSpc>
                <a:spcPts val="3000"/>
              </a:lnSpc>
              <a:spcBef>
                <a:spcPts val="495"/>
              </a:spcBef>
            </a:pPr>
            <a:r>
              <a:rPr sz="2800" dirty="0">
                <a:solidFill>
                  <a:srgbClr val="444A53"/>
                </a:solidFill>
                <a:latin typeface="Arial"/>
                <a:cs typeface="Arial"/>
              </a:rPr>
              <a:t>Last</a:t>
            </a:r>
            <a:r>
              <a:rPr sz="2800" spc="-175" dirty="0">
                <a:solidFill>
                  <a:srgbClr val="444A53"/>
                </a:solidFill>
                <a:latin typeface="Arial"/>
                <a:cs typeface="Arial"/>
              </a:rPr>
              <a:t> </a:t>
            </a:r>
            <a:r>
              <a:rPr sz="2800" dirty="0">
                <a:solidFill>
                  <a:srgbClr val="444A53"/>
                </a:solidFill>
                <a:latin typeface="Arial"/>
                <a:cs typeface="Arial"/>
              </a:rPr>
              <a:t>updated </a:t>
            </a:r>
            <a:r>
              <a:rPr sz="2800" spc="-760" dirty="0">
                <a:solidFill>
                  <a:srgbClr val="444A53"/>
                </a:solidFill>
                <a:latin typeface="Arial"/>
                <a:cs typeface="Arial"/>
              </a:rPr>
              <a:t> </a:t>
            </a:r>
            <a:r>
              <a:rPr lang="en-US" sz="2800" dirty="0" smtClean="0">
                <a:solidFill>
                  <a:srgbClr val="444A53"/>
                </a:solidFill>
                <a:latin typeface="Arial"/>
                <a:cs typeface="Arial"/>
              </a:rPr>
              <a:t>12</a:t>
            </a:r>
            <a:r>
              <a:rPr sz="2800" dirty="0" smtClean="0">
                <a:solidFill>
                  <a:srgbClr val="444A53"/>
                </a:solidFill>
                <a:latin typeface="Arial"/>
                <a:cs typeface="Arial"/>
              </a:rPr>
              <a:t>/</a:t>
            </a:r>
            <a:r>
              <a:rPr lang="en-US" sz="2800" dirty="0">
                <a:solidFill>
                  <a:srgbClr val="444A53"/>
                </a:solidFill>
                <a:latin typeface="Arial"/>
                <a:cs typeface="Arial"/>
              </a:rPr>
              <a:t>1</a:t>
            </a:r>
            <a:r>
              <a:rPr sz="2800" dirty="0" smtClean="0">
                <a:solidFill>
                  <a:srgbClr val="444A53"/>
                </a:solidFill>
                <a:latin typeface="Arial"/>
                <a:cs typeface="Arial"/>
              </a:rPr>
              <a:t>/2021</a:t>
            </a:r>
            <a:endParaRPr sz="2800" dirty="0">
              <a:latin typeface="Arial"/>
              <a:cs typeface="Arial"/>
            </a:endParaRPr>
          </a:p>
        </p:txBody>
      </p:sp>
      <p:sp>
        <p:nvSpPr>
          <p:cNvPr id="13" name="object 13"/>
          <p:cNvSpPr txBox="1"/>
          <p:nvPr/>
        </p:nvSpPr>
        <p:spPr>
          <a:xfrm>
            <a:off x="78230" y="6437227"/>
            <a:ext cx="2501900" cy="196215"/>
          </a:xfrm>
          <a:prstGeom prst="rect">
            <a:avLst/>
          </a:prstGeom>
        </p:spPr>
        <p:txBody>
          <a:bodyPr vert="horz" wrap="square" lIns="0" tIns="0" rIns="0" bIns="0" rtlCol="0">
            <a:spAutoFit/>
          </a:bodyPr>
          <a:lstStyle/>
          <a:p>
            <a:pPr marL="12700">
              <a:lnSpc>
                <a:spcPts val="1425"/>
              </a:lnSpc>
            </a:pPr>
            <a:r>
              <a:rPr sz="1200" dirty="0">
                <a:solidFill>
                  <a:srgbClr val="929499"/>
                </a:solidFill>
                <a:latin typeface="Arial"/>
                <a:cs typeface="Arial"/>
              </a:rPr>
              <a:t>I</a:t>
            </a:r>
            <a:r>
              <a:rPr sz="1200" spc="-10" dirty="0">
                <a:solidFill>
                  <a:srgbClr val="929499"/>
                </a:solidFill>
                <a:latin typeface="Arial"/>
                <a:cs typeface="Arial"/>
              </a:rPr>
              <a:t>lli</a:t>
            </a:r>
            <a:r>
              <a:rPr sz="1200" spc="-5" dirty="0">
                <a:solidFill>
                  <a:srgbClr val="929499"/>
                </a:solidFill>
                <a:latin typeface="Arial"/>
                <a:cs typeface="Arial"/>
              </a:rPr>
              <a:t>n</a:t>
            </a:r>
            <a:r>
              <a:rPr sz="1200" spc="-15" dirty="0">
                <a:solidFill>
                  <a:srgbClr val="929499"/>
                </a:solidFill>
                <a:latin typeface="Arial"/>
                <a:cs typeface="Arial"/>
              </a:rPr>
              <a:t>o</a:t>
            </a:r>
            <a:r>
              <a:rPr sz="1200" spc="-20" dirty="0">
                <a:solidFill>
                  <a:srgbClr val="929499"/>
                </a:solidFill>
                <a:latin typeface="Arial"/>
                <a:cs typeface="Arial"/>
              </a:rPr>
              <a:t>i</a:t>
            </a:r>
            <a:r>
              <a:rPr sz="1200" dirty="0">
                <a:solidFill>
                  <a:srgbClr val="929499"/>
                </a:solidFill>
                <a:latin typeface="Arial"/>
                <a:cs typeface="Arial"/>
              </a:rPr>
              <a:t>s</a:t>
            </a:r>
            <a:r>
              <a:rPr sz="1200" spc="-70" dirty="0">
                <a:solidFill>
                  <a:srgbClr val="929499"/>
                </a:solidFill>
                <a:latin typeface="Arial"/>
                <a:cs typeface="Arial"/>
              </a:rPr>
              <a:t> </a:t>
            </a:r>
            <a:r>
              <a:rPr sz="1200" dirty="0">
                <a:solidFill>
                  <a:srgbClr val="929499"/>
                </a:solidFill>
                <a:latin typeface="Arial"/>
                <a:cs typeface="Arial"/>
              </a:rPr>
              <a:t>P</a:t>
            </a:r>
            <a:r>
              <a:rPr sz="1200" spc="-5" dirty="0">
                <a:solidFill>
                  <a:srgbClr val="929499"/>
                </a:solidFill>
                <a:latin typeface="Arial"/>
                <a:cs typeface="Arial"/>
              </a:rPr>
              <a:t>er</a:t>
            </a:r>
            <a:r>
              <a:rPr sz="1200" spc="-10" dirty="0">
                <a:solidFill>
                  <a:srgbClr val="929499"/>
                </a:solidFill>
                <a:latin typeface="Arial"/>
                <a:cs typeface="Arial"/>
              </a:rPr>
              <a:t>i</a:t>
            </a:r>
            <a:r>
              <a:rPr sz="1200" spc="-15" dirty="0">
                <a:solidFill>
                  <a:srgbClr val="929499"/>
                </a:solidFill>
                <a:latin typeface="Arial"/>
                <a:cs typeface="Arial"/>
              </a:rPr>
              <a:t>na</a:t>
            </a:r>
            <a:r>
              <a:rPr sz="1200" dirty="0">
                <a:solidFill>
                  <a:srgbClr val="929499"/>
                </a:solidFill>
                <a:latin typeface="Arial"/>
                <a:cs typeface="Arial"/>
              </a:rPr>
              <a:t>t</a:t>
            </a:r>
            <a:r>
              <a:rPr sz="1200" spc="-15" dirty="0">
                <a:solidFill>
                  <a:srgbClr val="929499"/>
                </a:solidFill>
                <a:latin typeface="Arial"/>
                <a:cs typeface="Arial"/>
              </a:rPr>
              <a:t>a</a:t>
            </a:r>
            <a:r>
              <a:rPr sz="1200" spc="-5" dirty="0">
                <a:solidFill>
                  <a:srgbClr val="929499"/>
                </a:solidFill>
                <a:latin typeface="Arial"/>
                <a:cs typeface="Arial"/>
              </a:rPr>
              <a:t>l</a:t>
            </a:r>
            <a:r>
              <a:rPr sz="1200" spc="-85" dirty="0">
                <a:solidFill>
                  <a:srgbClr val="929499"/>
                </a:solidFill>
                <a:latin typeface="Arial"/>
                <a:cs typeface="Arial"/>
              </a:rPr>
              <a:t> </a:t>
            </a:r>
            <a:r>
              <a:rPr sz="1200" dirty="0">
                <a:solidFill>
                  <a:srgbClr val="929499"/>
                </a:solidFill>
                <a:latin typeface="Arial"/>
                <a:cs typeface="Arial"/>
              </a:rPr>
              <a:t>Qu</a:t>
            </a:r>
            <a:r>
              <a:rPr sz="1200" spc="-5" dirty="0">
                <a:solidFill>
                  <a:srgbClr val="929499"/>
                </a:solidFill>
                <a:latin typeface="Arial"/>
                <a:cs typeface="Arial"/>
              </a:rPr>
              <a:t>a</a:t>
            </a:r>
            <a:r>
              <a:rPr sz="1200" spc="-10" dirty="0">
                <a:solidFill>
                  <a:srgbClr val="929499"/>
                </a:solidFill>
                <a:latin typeface="Arial"/>
                <a:cs typeface="Arial"/>
              </a:rPr>
              <a:t>l</a:t>
            </a:r>
            <a:r>
              <a:rPr sz="1200" spc="-20" dirty="0">
                <a:solidFill>
                  <a:srgbClr val="929499"/>
                </a:solidFill>
                <a:latin typeface="Arial"/>
                <a:cs typeface="Arial"/>
              </a:rPr>
              <a:t>i</a:t>
            </a:r>
            <a:r>
              <a:rPr sz="1200" dirty="0">
                <a:solidFill>
                  <a:srgbClr val="929499"/>
                </a:solidFill>
                <a:latin typeface="Arial"/>
                <a:cs typeface="Arial"/>
              </a:rPr>
              <a:t>ty</a:t>
            </a:r>
            <a:r>
              <a:rPr sz="1200" spc="-60" dirty="0">
                <a:solidFill>
                  <a:srgbClr val="929499"/>
                </a:solidFill>
                <a:latin typeface="Arial"/>
                <a:cs typeface="Arial"/>
              </a:rPr>
              <a:t> </a:t>
            </a:r>
            <a:r>
              <a:rPr sz="1200" spc="-10" dirty="0">
                <a:solidFill>
                  <a:srgbClr val="929499"/>
                </a:solidFill>
                <a:latin typeface="Arial"/>
                <a:cs typeface="Arial"/>
              </a:rPr>
              <a:t>C</a:t>
            </a:r>
            <a:r>
              <a:rPr sz="1200" spc="-5" dirty="0">
                <a:solidFill>
                  <a:srgbClr val="929499"/>
                </a:solidFill>
                <a:latin typeface="Arial"/>
                <a:cs typeface="Arial"/>
              </a:rPr>
              <a:t>o</a:t>
            </a:r>
            <a:r>
              <a:rPr sz="1200" spc="-10" dirty="0">
                <a:solidFill>
                  <a:srgbClr val="929499"/>
                </a:solidFill>
                <a:latin typeface="Arial"/>
                <a:cs typeface="Arial"/>
              </a:rPr>
              <a:t>ll</a:t>
            </a:r>
            <a:r>
              <a:rPr sz="1200" spc="-15" dirty="0">
                <a:solidFill>
                  <a:srgbClr val="929499"/>
                </a:solidFill>
                <a:latin typeface="Arial"/>
                <a:cs typeface="Arial"/>
              </a:rPr>
              <a:t>abo</a:t>
            </a:r>
            <a:r>
              <a:rPr sz="1200" spc="-10" dirty="0">
                <a:solidFill>
                  <a:srgbClr val="929499"/>
                </a:solidFill>
                <a:latin typeface="Arial"/>
                <a:cs typeface="Arial"/>
              </a:rPr>
              <a:t>rati</a:t>
            </a:r>
            <a:r>
              <a:rPr sz="1200" spc="-15" dirty="0">
                <a:solidFill>
                  <a:srgbClr val="929499"/>
                </a:solidFill>
                <a:latin typeface="Arial"/>
                <a:cs typeface="Arial"/>
              </a:rPr>
              <a:t>v</a:t>
            </a:r>
            <a:r>
              <a:rPr sz="1200" spc="-5" dirty="0">
                <a:solidFill>
                  <a:srgbClr val="929499"/>
                </a:solidFill>
                <a:latin typeface="Arial"/>
                <a:cs typeface="Arial"/>
              </a:rPr>
              <a:t>e</a:t>
            </a:r>
            <a:endParaRPr sz="1200">
              <a:latin typeface="Arial"/>
              <a:cs typeface="Arial"/>
            </a:endParaRPr>
          </a:p>
        </p:txBody>
      </p:sp>
      <p:sp>
        <p:nvSpPr>
          <p:cNvPr id="14" name="object 14"/>
          <p:cNvSpPr txBox="1"/>
          <p:nvPr/>
        </p:nvSpPr>
        <p:spPr>
          <a:xfrm>
            <a:off x="11915138" y="6437227"/>
            <a:ext cx="196215" cy="196215"/>
          </a:xfrm>
          <a:prstGeom prst="rect">
            <a:avLst/>
          </a:prstGeom>
        </p:spPr>
        <p:txBody>
          <a:bodyPr vert="horz" wrap="square" lIns="0" tIns="0" rIns="0" bIns="0" rtlCol="0">
            <a:spAutoFit/>
          </a:bodyPr>
          <a:lstStyle/>
          <a:p>
            <a:pPr marL="12700">
              <a:lnSpc>
                <a:spcPts val="1425"/>
              </a:lnSpc>
            </a:pPr>
            <a:r>
              <a:rPr sz="1200" spc="-5" dirty="0">
                <a:solidFill>
                  <a:srgbClr val="929499"/>
                </a:solidFill>
                <a:latin typeface="Arial"/>
                <a:cs typeface="Arial"/>
              </a:rPr>
              <a:t>14</a:t>
            </a:r>
            <a:endParaRPr sz="1200">
              <a:latin typeface="Arial"/>
              <a:cs typeface="Arial"/>
            </a:endParaRPr>
          </a:p>
        </p:txBody>
      </p:sp>
      <p:pic>
        <p:nvPicPr>
          <p:cNvPr id="9" name="Picture 8"/>
          <p:cNvPicPr>
            <a:picLocks noChangeAspect="1"/>
          </p:cNvPicPr>
          <p:nvPr/>
        </p:nvPicPr>
        <p:blipFill>
          <a:blip r:embed="rId4"/>
          <a:stretch>
            <a:fillRect/>
          </a:stretch>
        </p:blipFill>
        <p:spPr>
          <a:xfrm>
            <a:off x="5181600" y="27259"/>
            <a:ext cx="6487321" cy="6606183"/>
          </a:xfrm>
          <a:prstGeom prst="rect">
            <a:avLst/>
          </a:prstGeom>
        </p:spPr>
      </p:pic>
      <p:sp>
        <p:nvSpPr>
          <p:cNvPr id="10" name="Rectangle 9"/>
          <p:cNvSpPr/>
          <p:nvPr/>
        </p:nvSpPr>
        <p:spPr>
          <a:xfrm>
            <a:off x="5222748" y="5032127"/>
            <a:ext cx="2667000" cy="1600438"/>
          </a:xfrm>
          <a:prstGeom prst="rect">
            <a:avLst/>
          </a:prstGeom>
        </p:spPr>
        <p:txBody>
          <a:bodyPr wrap="square">
            <a:spAutoFit/>
          </a:bodyPr>
          <a:lstStyle/>
          <a:p>
            <a:r>
              <a:rPr lang="en-US" sz="2800" dirty="0"/>
              <a:t>17,288,192</a:t>
            </a:r>
          </a:p>
          <a:p>
            <a:endParaRPr lang="en-US" sz="1400" dirty="0"/>
          </a:p>
          <a:p>
            <a:r>
              <a:rPr lang="en-US" sz="2800" dirty="0"/>
              <a:t>Administered Vaccine Doses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59851"/>
            <a:ext cx="12192000" cy="6372544"/>
          </a:xfrm>
          <a:prstGeom prst="rect">
            <a:avLst/>
          </a:prstGeom>
        </p:spPr>
      </p:pic>
    </p:spTree>
    <p:extLst>
      <p:ext uri="{BB962C8B-B14F-4D97-AF65-F5344CB8AC3E}">
        <p14:creationId xmlns:p14="http://schemas.microsoft.com/office/powerpoint/2010/main" val="1884151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3" name="object 3"/>
          <p:cNvSpPr/>
          <p:nvPr/>
        </p:nvSpPr>
        <p:spPr>
          <a:xfrm>
            <a:off x="459486" y="948689"/>
            <a:ext cx="2349500" cy="0"/>
          </a:xfrm>
          <a:custGeom>
            <a:avLst/>
            <a:gdLst/>
            <a:ahLst/>
            <a:cxnLst/>
            <a:rect l="l" t="t" r="r" b="b"/>
            <a:pathLst>
              <a:path w="2349500">
                <a:moveTo>
                  <a:pt x="0" y="0"/>
                </a:moveTo>
                <a:lnTo>
                  <a:pt x="2349411" y="0"/>
                </a:lnTo>
              </a:path>
            </a:pathLst>
          </a:custGeom>
          <a:ln w="32004">
            <a:solidFill>
              <a:srgbClr val="F583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grpSp>
        <p:nvGrpSpPr>
          <p:cNvPr id="4" name="object 4"/>
          <p:cNvGrpSpPr/>
          <p:nvPr/>
        </p:nvGrpSpPr>
        <p:grpSpPr>
          <a:xfrm>
            <a:off x="0" y="5379717"/>
            <a:ext cx="2807335" cy="753110"/>
            <a:chOff x="0" y="5379717"/>
            <a:chExt cx="2807335" cy="753110"/>
          </a:xfrm>
        </p:grpSpPr>
        <p:pic>
          <p:nvPicPr>
            <p:cNvPr id="5" name="object 5"/>
            <p:cNvPicPr/>
            <p:nvPr/>
          </p:nvPicPr>
          <p:blipFill>
            <a:blip r:embed="rId3" cstate="print"/>
            <a:stretch>
              <a:fillRect/>
            </a:stretch>
          </p:blipFill>
          <p:spPr>
            <a:xfrm>
              <a:off x="0" y="5532119"/>
              <a:ext cx="2807207" cy="600455"/>
            </a:xfrm>
            <a:prstGeom prst="rect">
              <a:avLst/>
            </a:prstGeom>
          </p:spPr>
        </p:pic>
        <p:sp>
          <p:nvSpPr>
            <p:cNvPr id="6" name="object 6"/>
            <p:cNvSpPr/>
            <p:nvPr/>
          </p:nvSpPr>
          <p:spPr>
            <a:xfrm>
              <a:off x="0" y="5379717"/>
              <a:ext cx="2807335" cy="648970"/>
            </a:xfrm>
            <a:custGeom>
              <a:avLst/>
              <a:gdLst/>
              <a:ahLst/>
              <a:cxnLst/>
              <a:rect l="l" t="t" r="r" b="b"/>
              <a:pathLst>
                <a:path w="2807335" h="648970">
                  <a:moveTo>
                    <a:pt x="0" y="0"/>
                  </a:moveTo>
                  <a:lnTo>
                    <a:pt x="0" y="271525"/>
                  </a:lnTo>
                  <a:lnTo>
                    <a:pt x="105613" y="305434"/>
                  </a:lnTo>
                  <a:lnTo>
                    <a:pt x="152869" y="319925"/>
                  </a:lnTo>
                  <a:lnTo>
                    <a:pt x="247421" y="348259"/>
                  </a:lnTo>
                  <a:lnTo>
                    <a:pt x="342099" y="375691"/>
                  </a:lnTo>
                  <a:lnTo>
                    <a:pt x="436918" y="402170"/>
                  </a:lnTo>
                  <a:lnTo>
                    <a:pt x="484403" y="415023"/>
                  </a:lnTo>
                  <a:lnTo>
                    <a:pt x="531939" y="427621"/>
                  </a:lnTo>
                  <a:lnTo>
                    <a:pt x="579539" y="439953"/>
                  </a:lnTo>
                  <a:lnTo>
                    <a:pt x="627202" y="452018"/>
                  </a:lnTo>
                  <a:lnTo>
                    <a:pt x="674941" y="463778"/>
                  </a:lnTo>
                  <a:lnTo>
                    <a:pt x="722769" y="475259"/>
                  </a:lnTo>
                  <a:lnTo>
                    <a:pt x="770661" y="486448"/>
                  </a:lnTo>
                  <a:lnTo>
                    <a:pt x="818667" y="497319"/>
                  </a:lnTo>
                  <a:lnTo>
                    <a:pt x="866762" y="507885"/>
                  </a:lnTo>
                  <a:lnTo>
                    <a:pt x="914946" y="518121"/>
                  </a:lnTo>
                  <a:lnTo>
                    <a:pt x="963269" y="528040"/>
                  </a:lnTo>
                  <a:lnTo>
                    <a:pt x="1011682" y="537616"/>
                  </a:lnTo>
                  <a:lnTo>
                    <a:pt x="1060221" y="546861"/>
                  </a:lnTo>
                  <a:lnTo>
                    <a:pt x="1108887" y="555739"/>
                  </a:lnTo>
                  <a:lnTo>
                    <a:pt x="1157693" y="564286"/>
                  </a:lnTo>
                  <a:lnTo>
                    <a:pt x="1206639" y="572439"/>
                  </a:lnTo>
                  <a:lnTo>
                    <a:pt x="1255725" y="580237"/>
                  </a:lnTo>
                  <a:lnTo>
                    <a:pt x="1304963" y="587654"/>
                  </a:lnTo>
                  <a:lnTo>
                    <a:pt x="1354366" y="594690"/>
                  </a:lnTo>
                  <a:lnTo>
                    <a:pt x="1403921" y="601332"/>
                  </a:lnTo>
                  <a:lnTo>
                    <a:pt x="1453642" y="607567"/>
                  </a:lnTo>
                  <a:lnTo>
                    <a:pt x="1503553" y="613397"/>
                  </a:lnTo>
                  <a:lnTo>
                    <a:pt x="1553629" y="618807"/>
                  </a:lnTo>
                  <a:lnTo>
                    <a:pt x="1603908" y="623798"/>
                  </a:lnTo>
                  <a:lnTo>
                    <a:pt x="1654365" y="628357"/>
                  </a:lnTo>
                  <a:lnTo>
                    <a:pt x="1705025" y="632485"/>
                  </a:lnTo>
                  <a:lnTo>
                    <a:pt x="1755889" y="636155"/>
                  </a:lnTo>
                  <a:lnTo>
                    <a:pt x="1806968" y="639394"/>
                  </a:lnTo>
                  <a:lnTo>
                    <a:pt x="1858251" y="642150"/>
                  </a:lnTo>
                  <a:lnTo>
                    <a:pt x="1909775" y="644448"/>
                  </a:lnTo>
                  <a:lnTo>
                    <a:pt x="1961514" y="646277"/>
                  </a:lnTo>
                  <a:lnTo>
                    <a:pt x="2013483" y="647623"/>
                  </a:lnTo>
                  <a:lnTo>
                    <a:pt x="2065705" y="648474"/>
                  </a:lnTo>
                  <a:lnTo>
                    <a:pt x="2118169" y="648842"/>
                  </a:lnTo>
                  <a:lnTo>
                    <a:pt x="2170887" y="648690"/>
                  </a:lnTo>
                  <a:lnTo>
                    <a:pt x="2223871" y="648042"/>
                  </a:lnTo>
                  <a:lnTo>
                    <a:pt x="2277110" y="646861"/>
                  </a:lnTo>
                  <a:lnTo>
                    <a:pt x="2330615" y="645159"/>
                  </a:lnTo>
                  <a:lnTo>
                    <a:pt x="2384399" y="642937"/>
                  </a:lnTo>
                  <a:lnTo>
                    <a:pt x="2438463" y="640168"/>
                  </a:lnTo>
                  <a:lnTo>
                    <a:pt x="2492819" y="636854"/>
                  </a:lnTo>
                  <a:lnTo>
                    <a:pt x="2547467" y="632980"/>
                  </a:lnTo>
                  <a:lnTo>
                    <a:pt x="2602420" y="628535"/>
                  </a:lnTo>
                  <a:lnTo>
                    <a:pt x="2807081" y="604659"/>
                  </a:lnTo>
                  <a:lnTo>
                    <a:pt x="2807081" y="67157"/>
                  </a:lnTo>
                  <a:lnTo>
                    <a:pt x="2706204" y="96253"/>
                  </a:lnTo>
                  <a:lnTo>
                    <a:pt x="2656954" y="108076"/>
                  </a:lnTo>
                  <a:lnTo>
                    <a:pt x="2607462" y="119329"/>
                  </a:lnTo>
                  <a:lnTo>
                    <a:pt x="2557741" y="130047"/>
                  </a:lnTo>
                  <a:lnTo>
                    <a:pt x="2507792" y="140207"/>
                  </a:lnTo>
                  <a:lnTo>
                    <a:pt x="2457640" y="149821"/>
                  </a:lnTo>
                  <a:lnTo>
                    <a:pt x="2407323" y="158889"/>
                  </a:lnTo>
                  <a:lnTo>
                    <a:pt x="2356815" y="167436"/>
                  </a:lnTo>
                  <a:lnTo>
                    <a:pt x="2306154" y="175425"/>
                  </a:lnTo>
                  <a:lnTo>
                    <a:pt x="2255354" y="182867"/>
                  </a:lnTo>
                  <a:lnTo>
                    <a:pt x="2204440" y="189776"/>
                  </a:lnTo>
                  <a:lnTo>
                    <a:pt x="2153399" y="196151"/>
                  </a:lnTo>
                  <a:lnTo>
                    <a:pt x="2102269" y="201993"/>
                  </a:lnTo>
                  <a:lnTo>
                    <a:pt x="2051062" y="207314"/>
                  </a:lnTo>
                  <a:lnTo>
                    <a:pt x="1999767" y="212089"/>
                  </a:lnTo>
                  <a:lnTo>
                    <a:pt x="1948446" y="216344"/>
                  </a:lnTo>
                  <a:lnTo>
                    <a:pt x="1897087" y="220052"/>
                  </a:lnTo>
                  <a:lnTo>
                    <a:pt x="1845691" y="223253"/>
                  </a:lnTo>
                  <a:lnTo>
                    <a:pt x="1794306" y="225920"/>
                  </a:lnTo>
                  <a:lnTo>
                    <a:pt x="1742922" y="228066"/>
                  </a:lnTo>
                  <a:lnTo>
                    <a:pt x="1691576" y="229692"/>
                  </a:lnTo>
                  <a:lnTo>
                    <a:pt x="1640255" y="230784"/>
                  </a:lnTo>
                  <a:lnTo>
                    <a:pt x="1589011" y="231381"/>
                  </a:lnTo>
                  <a:lnTo>
                    <a:pt x="1537817" y="231457"/>
                  </a:lnTo>
                  <a:lnTo>
                    <a:pt x="1486725" y="231000"/>
                  </a:lnTo>
                  <a:lnTo>
                    <a:pt x="1435722" y="230047"/>
                  </a:lnTo>
                  <a:lnTo>
                    <a:pt x="1384833" y="228574"/>
                  </a:lnTo>
                  <a:lnTo>
                    <a:pt x="1334084" y="226593"/>
                  </a:lnTo>
                  <a:lnTo>
                    <a:pt x="1283474" y="224104"/>
                  </a:lnTo>
                  <a:lnTo>
                    <a:pt x="1233030" y="221094"/>
                  </a:lnTo>
                  <a:lnTo>
                    <a:pt x="1182763" y="217601"/>
                  </a:lnTo>
                  <a:lnTo>
                    <a:pt x="1132687" y="213588"/>
                  </a:lnTo>
                  <a:lnTo>
                    <a:pt x="1082827" y="209080"/>
                  </a:lnTo>
                  <a:lnTo>
                    <a:pt x="1033183" y="204063"/>
                  </a:lnTo>
                  <a:lnTo>
                    <a:pt x="983767" y="198551"/>
                  </a:lnTo>
                  <a:lnTo>
                    <a:pt x="934605" y="192557"/>
                  </a:lnTo>
                  <a:lnTo>
                    <a:pt x="885723" y="186054"/>
                  </a:lnTo>
                  <a:lnTo>
                    <a:pt x="837107" y="179057"/>
                  </a:lnTo>
                  <a:lnTo>
                    <a:pt x="788809" y="171564"/>
                  </a:lnTo>
                  <a:lnTo>
                    <a:pt x="740816" y="163575"/>
                  </a:lnTo>
                  <a:lnTo>
                    <a:pt x="690079" y="154660"/>
                  </a:lnTo>
                  <a:lnTo>
                    <a:pt x="639305" y="145376"/>
                  </a:lnTo>
                  <a:lnTo>
                    <a:pt x="588479" y="135699"/>
                  </a:lnTo>
                  <a:lnTo>
                    <a:pt x="537616" y="125679"/>
                  </a:lnTo>
                  <a:lnTo>
                    <a:pt x="486702" y="115328"/>
                  </a:lnTo>
                  <a:lnTo>
                    <a:pt x="435749" y="104622"/>
                  </a:lnTo>
                  <a:lnTo>
                    <a:pt x="384759" y="93624"/>
                  </a:lnTo>
                  <a:lnTo>
                    <a:pt x="333717" y="82295"/>
                  </a:lnTo>
                  <a:lnTo>
                    <a:pt x="282651" y="70700"/>
                  </a:lnTo>
                  <a:lnTo>
                    <a:pt x="0" y="0"/>
                  </a:lnTo>
                  <a:close/>
                </a:path>
              </a:pathLst>
            </a:custGeom>
            <a:solidFill>
              <a:srgbClr val="1C478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grpSp>
      <p:pic>
        <p:nvPicPr>
          <p:cNvPr id="8" name="Picture 7"/>
          <p:cNvPicPr>
            <a:picLocks noChangeAspect="1"/>
          </p:cNvPicPr>
          <p:nvPr/>
        </p:nvPicPr>
        <p:blipFill>
          <a:blip r:embed="rId4"/>
          <a:stretch>
            <a:fillRect/>
          </a:stretch>
        </p:blipFill>
        <p:spPr>
          <a:xfrm>
            <a:off x="31173" y="1219200"/>
            <a:ext cx="11887201" cy="5489143"/>
          </a:xfrm>
          <a:prstGeom prst="rect">
            <a:avLst/>
          </a:prstGeom>
        </p:spPr>
      </p:pic>
      <p:pic>
        <p:nvPicPr>
          <p:cNvPr id="9" name="Picture 8"/>
          <p:cNvPicPr>
            <a:picLocks noChangeAspect="1"/>
          </p:cNvPicPr>
          <p:nvPr/>
        </p:nvPicPr>
        <p:blipFill>
          <a:blip r:embed="rId5"/>
          <a:stretch>
            <a:fillRect/>
          </a:stretch>
        </p:blipFill>
        <p:spPr>
          <a:xfrm>
            <a:off x="43225" y="237315"/>
            <a:ext cx="11875149" cy="877998"/>
          </a:xfrm>
          <a:prstGeom prst="rect">
            <a:avLst/>
          </a:prstGeom>
        </p:spPr>
      </p:pic>
    </p:spTree>
    <p:extLst>
      <p:ext uri="{BB962C8B-B14F-4D97-AF65-F5344CB8AC3E}">
        <p14:creationId xmlns:p14="http://schemas.microsoft.com/office/powerpoint/2010/main" val="28998129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600" y="1371600"/>
            <a:ext cx="11706225" cy="5354417"/>
          </a:xfrm>
          <a:prstGeom prst="rect">
            <a:avLst/>
          </a:prstGeom>
        </p:spPr>
      </p:pic>
      <p:pic>
        <p:nvPicPr>
          <p:cNvPr id="5" name="Picture 4"/>
          <p:cNvPicPr>
            <a:picLocks noChangeAspect="1"/>
          </p:cNvPicPr>
          <p:nvPr/>
        </p:nvPicPr>
        <p:blipFill>
          <a:blip r:embed="rId4"/>
          <a:stretch>
            <a:fillRect/>
          </a:stretch>
        </p:blipFill>
        <p:spPr>
          <a:xfrm>
            <a:off x="9526" y="405429"/>
            <a:ext cx="12182474" cy="934998"/>
          </a:xfrm>
          <a:prstGeom prst="rect">
            <a:avLst/>
          </a:prstGeom>
        </p:spPr>
      </p:pic>
    </p:spTree>
    <p:extLst>
      <p:ext uri="{BB962C8B-B14F-4D97-AF65-F5344CB8AC3E}">
        <p14:creationId xmlns:p14="http://schemas.microsoft.com/office/powerpoint/2010/main" val="700790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787"/>
            <a:ext cx="10972800" cy="1143000"/>
          </a:xfrm>
        </p:spPr>
        <p:txBody>
          <a:bodyPr/>
          <a:lstStyle/>
          <a:p>
            <a:endParaRPr lang="en-US" dirty="0"/>
          </a:p>
        </p:txBody>
      </p:sp>
      <p:sp>
        <p:nvSpPr>
          <p:cNvPr id="3" name="Content Placeholder 2"/>
          <p:cNvSpPr>
            <a:spLocks noGrp="1"/>
          </p:cNvSpPr>
          <p:nvPr>
            <p:ph idx="1"/>
          </p:nvPr>
        </p:nvSpPr>
        <p:spPr>
          <a:xfrm>
            <a:off x="381000" y="1938850"/>
            <a:ext cx="10972800" cy="4525963"/>
          </a:xfrm>
        </p:spPr>
        <p:txBody>
          <a:bodyPr/>
          <a:lstStyle/>
          <a:p>
            <a:r>
              <a:rPr lang="en-US" sz="2400" dirty="0" smtClean="0"/>
              <a:t>The Omicron variant of SARS-CoV-2 is the latest strain of the coronavirus to be designated a "variant of concern" by the World Health Organization: more and more countries are reporting cases, in the US has been reported in New York, Minnesota, CA, Colorado, Hawaii.</a:t>
            </a:r>
          </a:p>
          <a:p>
            <a:r>
              <a:rPr lang="en-US" sz="2400" dirty="0" smtClean="0"/>
              <a:t>It has an unusual combination of mutations / larger number of mutations that are thought to be immune evasive  that may enable it to spread faster</a:t>
            </a:r>
          </a:p>
          <a:p>
            <a:r>
              <a:rPr lang="en-US" sz="2400" dirty="0" smtClean="0"/>
              <a:t>Early data from South Africa shows 3 x’s higher risk of reinfection after previous </a:t>
            </a:r>
            <a:r>
              <a:rPr lang="en-US" sz="2400" dirty="0" err="1" smtClean="0"/>
              <a:t>Covid</a:t>
            </a:r>
            <a:r>
              <a:rPr lang="en-US" sz="2400" dirty="0" smtClean="0"/>
              <a:t> infection than Delta and increase spread (S. Africa 349 cases per day early Nov to 3,800 cases per day Dec 1)</a:t>
            </a:r>
          </a:p>
          <a:p>
            <a:r>
              <a:rPr lang="en-US" sz="2400" dirty="0" smtClean="0"/>
              <a:t>Waiting on additional data: vaccine efficacy, virulence, transmissibility (R0)</a:t>
            </a:r>
          </a:p>
          <a:p>
            <a:r>
              <a:rPr lang="en-US" sz="2400" dirty="0" err="1"/>
              <a:t>MedRxiv</a:t>
            </a:r>
            <a:r>
              <a:rPr lang="en-US" sz="2400" dirty="0"/>
              <a:t>: </a:t>
            </a:r>
            <a:r>
              <a:rPr lang="en-US" sz="2400" dirty="0">
                <a:hlinkClick r:id="rId3"/>
              </a:rPr>
              <a:t>Increased risk of SARS-CoV-2 reinfection associated with emergence of the Omicron variant in South Africa</a:t>
            </a:r>
            <a:r>
              <a:rPr lang="en-US" sz="2400" dirty="0"/>
              <a:t>. (12.2.2021)</a:t>
            </a:r>
            <a:endParaRPr lang="en-US" sz="2400"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pic>
        <p:nvPicPr>
          <p:cNvPr id="5" name="Picture 4"/>
          <p:cNvPicPr>
            <a:picLocks noChangeAspect="1"/>
          </p:cNvPicPr>
          <p:nvPr/>
        </p:nvPicPr>
        <p:blipFill rotWithShape="1">
          <a:blip r:embed="rId4"/>
          <a:srcRect l="3168" r="5396" b="74315"/>
          <a:stretch/>
        </p:blipFill>
        <p:spPr>
          <a:xfrm>
            <a:off x="304800" y="353850"/>
            <a:ext cx="10363200" cy="1111433"/>
          </a:xfrm>
          <a:prstGeom prst="rect">
            <a:avLst/>
          </a:prstGeom>
          <a:ln w="228600" cap="sq" cmpd="thickThin">
            <a:solidFill>
              <a:srgbClr val="000000"/>
            </a:solidFill>
            <a:prstDash val="solid"/>
            <a:miter lim="800000"/>
          </a:ln>
          <a:effectLst>
            <a:innerShdw blurRad="76200">
              <a:srgbClr val="000000"/>
            </a:innerShdw>
          </a:effectLst>
        </p:spPr>
      </p:pic>
      <p:sp>
        <p:nvSpPr>
          <p:cNvPr id="7" name="TextBox 6"/>
          <p:cNvSpPr txBox="1"/>
          <p:nvPr/>
        </p:nvSpPr>
        <p:spPr>
          <a:xfrm>
            <a:off x="7565069" y="1663042"/>
            <a:ext cx="3136900" cy="400110"/>
          </a:xfrm>
          <a:prstGeom prst="rect">
            <a:avLst/>
          </a:prstGeom>
          <a:noFill/>
        </p:spPr>
        <p:txBody>
          <a:bodyPr wrap="square" rtlCol="0">
            <a:spAutoFit/>
          </a:bodyPr>
          <a:lstStyle/>
          <a:p>
            <a:r>
              <a:rPr lang="en-US" sz="2000" i="1" dirty="0" smtClean="0"/>
              <a:t>Washington Post, 12.3.21</a:t>
            </a:r>
            <a:endParaRPr lang="en-US" sz="2000" i="1" dirty="0"/>
          </a:p>
        </p:txBody>
      </p:sp>
    </p:spTree>
    <p:extLst>
      <p:ext uri="{BB962C8B-B14F-4D97-AF65-F5344CB8AC3E}">
        <p14:creationId xmlns:p14="http://schemas.microsoft.com/office/powerpoint/2010/main" val="1131124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7" name="object 7"/>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687831" y="689070"/>
            <a:ext cx="1938020" cy="574040"/>
          </a:xfrm>
          <a:prstGeom prst="rect">
            <a:avLst/>
          </a:prstGeom>
        </p:spPr>
        <p:txBody>
          <a:bodyPr vert="horz" wrap="square" lIns="0" tIns="12700" rIns="0" bIns="0" rtlCol="0">
            <a:spAutoFit/>
          </a:bodyPr>
          <a:lstStyle/>
          <a:p>
            <a:pPr marL="12700">
              <a:lnSpc>
                <a:spcPct val="100000"/>
              </a:lnSpc>
              <a:spcBef>
                <a:spcPts val="100"/>
              </a:spcBef>
            </a:pPr>
            <a:r>
              <a:rPr sz="3600" b="1" spc="-114" dirty="0">
                <a:solidFill>
                  <a:srgbClr val="F58466"/>
                </a:solidFill>
                <a:latin typeface="Arial"/>
                <a:cs typeface="Arial"/>
              </a:rPr>
              <a:t>W</a:t>
            </a:r>
            <a:r>
              <a:rPr sz="3600" b="1" spc="-105" dirty="0">
                <a:solidFill>
                  <a:srgbClr val="F58466"/>
                </a:solidFill>
                <a:latin typeface="Arial"/>
                <a:cs typeface="Arial"/>
              </a:rPr>
              <a:t>e</a:t>
            </a:r>
            <a:r>
              <a:rPr sz="3600" b="1" spc="-114" dirty="0">
                <a:solidFill>
                  <a:srgbClr val="F58466"/>
                </a:solidFill>
                <a:latin typeface="Arial"/>
                <a:cs typeface="Arial"/>
              </a:rPr>
              <a:t>l</a:t>
            </a:r>
            <a:r>
              <a:rPr sz="3600" b="1" spc="-105" dirty="0">
                <a:solidFill>
                  <a:srgbClr val="F58466"/>
                </a:solidFill>
                <a:latin typeface="Arial"/>
                <a:cs typeface="Arial"/>
              </a:rPr>
              <a:t>c</a:t>
            </a:r>
            <a:r>
              <a:rPr sz="3600" b="1" spc="-114" dirty="0">
                <a:solidFill>
                  <a:srgbClr val="F58466"/>
                </a:solidFill>
                <a:latin typeface="Arial"/>
                <a:cs typeface="Arial"/>
              </a:rPr>
              <a:t>o</a:t>
            </a:r>
            <a:r>
              <a:rPr sz="3600" b="1" spc="-110" dirty="0">
                <a:solidFill>
                  <a:srgbClr val="F58466"/>
                </a:solidFill>
                <a:latin typeface="Arial"/>
                <a:cs typeface="Arial"/>
              </a:rPr>
              <a:t>me</a:t>
            </a:r>
            <a:endParaRPr sz="3600">
              <a:latin typeface="Arial"/>
              <a:cs typeface="Arial"/>
            </a:endParaRPr>
          </a:p>
        </p:txBody>
      </p:sp>
      <p:sp>
        <p:nvSpPr>
          <p:cNvPr id="9" name="object 9"/>
          <p:cNvSpPr txBox="1"/>
          <p:nvPr/>
        </p:nvSpPr>
        <p:spPr>
          <a:xfrm>
            <a:off x="2166090" y="1438055"/>
            <a:ext cx="8170545" cy="1838960"/>
          </a:xfrm>
          <a:prstGeom prst="rect">
            <a:avLst/>
          </a:prstGeom>
        </p:spPr>
        <p:txBody>
          <a:bodyPr vert="horz" wrap="square" lIns="0" tIns="53340" rIns="0" bIns="0" rtlCol="0">
            <a:spAutoFit/>
          </a:bodyPr>
          <a:lstStyle/>
          <a:p>
            <a:pPr marL="554990" marR="547370" algn="ctr">
              <a:lnSpc>
                <a:spcPts val="2600"/>
              </a:lnSpc>
              <a:spcBef>
                <a:spcPts val="420"/>
              </a:spcBef>
            </a:pPr>
            <a:r>
              <a:rPr sz="2400" spc="-5" dirty="0">
                <a:solidFill>
                  <a:srgbClr val="444A53"/>
                </a:solidFill>
                <a:latin typeface="Verdana"/>
                <a:cs typeface="Verdana"/>
              </a:rPr>
              <a:t>Please</a:t>
            </a:r>
            <a:r>
              <a:rPr sz="2400" spc="-25" dirty="0">
                <a:solidFill>
                  <a:srgbClr val="444A53"/>
                </a:solidFill>
                <a:latin typeface="Verdana"/>
                <a:cs typeface="Verdana"/>
              </a:rPr>
              <a:t> </a:t>
            </a:r>
            <a:r>
              <a:rPr sz="2400" dirty="0">
                <a:solidFill>
                  <a:srgbClr val="C00000"/>
                </a:solidFill>
                <a:latin typeface="Verdana"/>
                <a:cs typeface="Verdana"/>
              </a:rPr>
              <a:t>be</a:t>
            </a:r>
            <a:r>
              <a:rPr sz="2400" spc="-15" dirty="0">
                <a:solidFill>
                  <a:srgbClr val="C00000"/>
                </a:solidFill>
                <a:latin typeface="Verdana"/>
                <a:cs typeface="Verdana"/>
              </a:rPr>
              <a:t> </a:t>
            </a:r>
            <a:r>
              <a:rPr sz="2400" spc="-5" dirty="0">
                <a:solidFill>
                  <a:srgbClr val="C00000"/>
                </a:solidFill>
                <a:latin typeface="Verdana"/>
                <a:cs typeface="Verdana"/>
              </a:rPr>
              <a:t>certain</a:t>
            </a:r>
            <a:r>
              <a:rPr sz="2400" spc="20" dirty="0">
                <a:solidFill>
                  <a:srgbClr val="C00000"/>
                </a:solidFill>
                <a:latin typeface="Verdana"/>
                <a:cs typeface="Verdana"/>
              </a:rPr>
              <a:t> </a:t>
            </a:r>
            <a:r>
              <a:rPr sz="2400" spc="-25" dirty="0">
                <a:solidFill>
                  <a:srgbClr val="C00000"/>
                </a:solidFill>
                <a:latin typeface="Verdana"/>
                <a:cs typeface="Verdana"/>
              </a:rPr>
              <a:t>you</a:t>
            </a:r>
            <a:r>
              <a:rPr sz="2400" spc="45" dirty="0">
                <a:solidFill>
                  <a:srgbClr val="C00000"/>
                </a:solidFill>
                <a:latin typeface="Verdana"/>
                <a:cs typeface="Verdana"/>
              </a:rPr>
              <a:t> </a:t>
            </a:r>
            <a:r>
              <a:rPr sz="2400" spc="-5" dirty="0">
                <a:solidFill>
                  <a:srgbClr val="C00000"/>
                </a:solidFill>
                <a:latin typeface="Verdana"/>
                <a:cs typeface="Verdana"/>
              </a:rPr>
              <a:t>are</a:t>
            </a:r>
            <a:r>
              <a:rPr sz="2400" spc="-25" dirty="0">
                <a:solidFill>
                  <a:srgbClr val="C00000"/>
                </a:solidFill>
                <a:latin typeface="Verdana"/>
                <a:cs typeface="Verdana"/>
              </a:rPr>
              <a:t> </a:t>
            </a:r>
            <a:r>
              <a:rPr sz="2400" spc="-5" dirty="0">
                <a:solidFill>
                  <a:srgbClr val="C00000"/>
                </a:solidFill>
                <a:latin typeface="Verdana"/>
                <a:cs typeface="Verdana"/>
              </a:rPr>
              <a:t>on</a:t>
            </a:r>
            <a:r>
              <a:rPr sz="2400" spc="30" dirty="0">
                <a:solidFill>
                  <a:srgbClr val="C00000"/>
                </a:solidFill>
                <a:latin typeface="Verdana"/>
                <a:cs typeface="Verdana"/>
              </a:rPr>
              <a:t> </a:t>
            </a:r>
            <a:r>
              <a:rPr sz="2400" i="1" spc="-5" dirty="0">
                <a:solidFill>
                  <a:srgbClr val="C00000"/>
                </a:solidFill>
                <a:latin typeface="Verdana"/>
                <a:cs typeface="Verdana"/>
              </a:rPr>
              <a:t>“mute”</a:t>
            </a:r>
            <a:r>
              <a:rPr sz="2400" i="1" spc="-15" dirty="0">
                <a:solidFill>
                  <a:srgbClr val="C00000"/>
                </a:solidFill>
                <a:latin typeface="Verdana"/>
                <a:cs typeface="Verdana"/>
              </a:rPr>
              <a:t> </a:t>
            </a:r>
            <a:r>
              <a:rPr sz="2400" spc="-5" dirty="0">
                <a:solidFill>
                  <a:srgbClr val="C00000"/>
                </a:solidFill>
                <a:latin typeface="Verdana"/>
                <a:cs typeface="Verdana"/>
              </a:rPr>
              <a:t>when</a:t>
            </a:r>
            <a:r>
              <a:rPr sz="2400" spc="-40" dirty="0">
                <a:solidFill>
                  <a:srgbClr val="C00000"/>
                </a:solidFill>
                <a:latin typeface="Verdana"/>
                <a:cs typeface="Verdana"/>
              </a:rPr>
              <a:t> </a:t>
            </a:r>
            <a:r>
              <a:rPr sz="2400" spc="-5" dirty="0">
                <a:solidFill>
                  <a:srgbClr val="C00000"/>
                </a:solidFill>
                <a:latin typeface="Verdana"/>
                <a:cs typeface="Verdana"/>
              </a:rPr>
              <a:t>not </a:t>
            </a:r>
            <a:r>
              <a:rPr sz="2400" spc="-830" dirty="0">
                <a:solidFill>
                  <a:srgbClr val="C00000"/>
                </a:solidFill>
                <a:latin typeface="Verdana"/>
                <a:cs typeface="Verdana"/>
              </a:rPr>
              <a:t> </a:t>
            </a:r>
            <a:r>
              <a:rPr sz="2400" spc="-5" dirty="0">
                <a:solidFill>
                  <a:srgbClr val="C00000"/>
                </a:solidFill>
                <a:latin typeface="Verdana"/>
                <a:cs typeface="Verdana"/>
              </a:rPr>
              <a:t>speaking</a:t>
            </a:r>
            <a:r>
              <a:rPr sz="2400" spc="20" dirty="0">
                <a:solidFill>
                  <a:srgbClr val="C00000"/>
                </a:solidFill>
                <a:latin typeface="Verdana"/>
                <a:cs typeface="Verdana"/>
              </a:rPr>
              <a:t> </a:t>
            </a:r>
            <a:r>
              <a:rPr sz="2400" dirty="0">
                <a:solidFill>
                  <a:srgbClr val="444A53"/>
                </a:solidFill>
                <a:latin typeface="Verdana"/>
                <a:cs typeface="Verdana"/>
              </a:rPr>
              <a:t>to</a:t>
            </a:r>
            <a:r>
              <a:rPr sz="2400" spc="-5" dirty="0">
                <a:solidFill>
                  <a:srgbClr val="444A53"/>
                </a:solidFill>
                <a:latin typeface="Verdana"/>
                <a:cs typeface="Verdana"/>
              </a:rPr>
              <a:t> </a:t>
            </a:r>
            <a:r>
              <a:rPr sz="2400" spc="-35" dirty="0">
                <a:solidFill>
                  <a:srgbClr val="444A53"/>
                </a:solidFill>
                <a:latin typeface="Verdana"/>
                <a:cs typeface="Verdana"/>
              </a:rPr>
              <a:t>avoid</a:t>
            </a:r>
            <a:r>
              <a:rPr sz="2400" spc="105" dirty="0">
                <a:solidFill>
                  <a:srgbClr val="444A53"/>
                </a:solidFill>
                <a:latin typeface="Verdana"/>
                <a:cs typeface="Verdana"/>
              </a:rPr>
              <a:t> </a:t>
            </a:r>
            <a:r>
              <a:rPr sz="2400" spc="-5" dirty="0">
                <a:solidFill>
                  <a:srgbClr val="444A53"/>
                </a:solidFill>
                <a:latin typeface="Verdana"/>
                <a:cs typeface="Verdana"/>
              </a:rPr>
              <a:t>background</a:t>
            </a:r>
            <a:r>
              <a:rPr sz="2400" spc="10" dirty="0">
                <a:solidFill>
                  <a:srgbClr val="444A53"/>
                </a:solidFill>
                <a:latin typeface="Verdana"/>
                <a:cs typeface="Verdana"/>
              </a:rPr>
              <a:t> </a:t>
            </a:r>
            <a:r>
              <a:rPr sz="2400" spc="-5" dirty="0">
                <a:solidFill>
                  <a:srgbClr val="444A53"/>
                </a:solidFill>
                <a:latin typeface="Verdana"/>
                <a:cs typeface="Verdana"/>
              </a:rPr>
              <a:t>noise.</a:t>
            </a:r>
            <a:endParaRPr sz="2400">
              <a:latin typeface="Verdana"/>
              <a:cs typeface="Verdana"/>
            </a:endParaRPr>
          </a:p>
          <a:p>
            <a:pPr marL="12700" marR="5080" indent="635" algn="ctr">
              <a:lnSpc>
                <a:spcPct val="90200"/>
              </a:lnSpc>
              <a:spcBef>
                <a:spcPts val="965"/>
              </a:spcBef>
            </a:pPr>
            <a:r>
              <a:rPr sz="2400" dirty="0">
                <a:solidFill>
                  <a:srgbClr val="444A53"/>
                </a:solidFill>
                <a:latin typeface="Verdana"/>
                <a:cs typeface="Verdana"/>
              </a:rPr>
              <a:t>Whether </a:t>
            </a:r>
            <a:r>
              <a:rPr sz="2400" spc="-25" dirty="0">
                <a:solidFill>
                  <a:srgbClr val="444A53"/>
                </a:solidFill>
                <a:latin typeface="Verdana"/>
                <a:cs typeface="Verdana"/>
              </a:rPr>
              <a:t>you</a:t>
            </a:r>
            <a:r>
              <a:rPr sz="2400" spc="25" dirty="0">
                <a:solidFill>
                  <a:srgbClr val="444A53"/>
                </a:solidFill>
                <a:latin typeface="Verdana"/>
                <a:cs typeface="Verdana"/>
              </a:rPr>
              <a:t> </a:t>
            </a:r>
            <a:r>
              <a:rPr sz="2400" spc="-25" dirty="0">
                <a:solidFill>
                  <a:srgbClr val="444A53"/>
                </a:solidFill>
                <a:latin typeface="Verdana"/>
                <a:cs typeface="Verdana"/>
              </a:rPr>
              <a:t>have</a:t>
            </a:r>
            <a:r>
              <a:rPr sz="2400" dirty="0">
                <a:solidFill>
                  <a:srgbClr val="444A53"/>
                </a:solidFill>
                <a:latin typeface="Verdana"/>
                <a:cs typeface="Verdana"/>
              </a:rPr>
              <a:t> </a:t>
            </a:r>
            <a:r>
              <a:rPr sz="2400" spc="-5" dirty="0">
                <a:solidFill>
                  <a:srgbClr val="444A53"/>
                </a:solidFill>
                <a:latin typeface="Verdana"/>
                <a:cs typeface="Verdana"/>
              </a:rPr>
              <a:t>joined</a:t>
            </a:r>
            <a:r>
              <a:rPr sz="2400" spc="20" dirty="0">
                <a:solidFill>
                  <a:srgbClr val="444A53"/>
                </a:solidFill>
                <a:latin typeface="Verdana"/>
                <a:cs typeface="Verdana"/>
              </a:rPr>
              <a:t> </a:t>
            </a:r>
            <a:r>
              <a:rPr sz="2400" dirty="0">
                <a:solidFill>
                  <a:srgbClr val="444A53"/>
                </a:solidFill>
                <a:latin typeface="Verdana"/>
                <a:cs typeface="Verdana"/>
              </a:rPr>
              <a:t>by</a:t>
            </a:r>
            <a:r>
              <a:rPr sz="2400" spc="-15" dirty="0">
                <a:solidFill>
                  <a:srgbClr val="444A53"/>
                </a:solidFill>
                <a:latin typeface="Verdana"/>
                <a:cs typeface="Verdana"/>
              </a:rPr>
              <a:t> </a:t>
            </a:r>
            <a:r>
              <a:rPr sz="2400" dirty="0">
                <a:solidFill>
                  <a:srgbClr val="444A53"/>
                </a:solidFill>
                <a:latin typeface="Verdana"/>
                <a:cs typeface="Verdana"/>
              </a:rPr>
              <a:t>phone</a:t>
            </a:r>
            <a:r>
              <a:rPr sz="2400" spc="25" dirty="0">
                <a:solidFill>
                  <a:srgbClr val="444A53"/>
                </a:solidFill>
                <a:latin typeface="Verdana"/>
                <a:cs typeface="Verdana"/>
              </a:rPr>
              <a:t> </a:t>
            </a:r>
            <a:r>
              <a:rPr sz="2400" spc="-5" dirty="0">
                <a:solidFill>
                  <a:srgbClr val="444A53"/>
                </a:solidFill>
                <a:latin typeface="Verdana"/>
                <a:cs typeface="Verdana"/>
              </a:rPr>
              <a:t>or</a:t>
            </a:r>
            <a:r>
              <a:rPr sz="2400" spc="10" dirty="0">
                <a:solidFill>
                  <a:srgbClr val="444A53"/>
                </a:solidFill>
                <a:latin typeface="Verdana"/>
                <a:cs typeface="Verdana"/>
              </a:rPr>
              <a:t> </a:t>
            </a:r>
            <a:r>
              <a:rPr sz="2400" dirty="0">
                <a:solidFill>
                  <a:srgbClr val="444A53"/>
                </a:solidFill>
                <a:latin typeface="Verdana"/>
                <a:cs typeface="Verdana"/>
              </a:rPr>
              <a:t>computer </a:t>
            </a:r>
            <a:r>
              <a:rPr sz="2400" spc="5" dirty="0">
                <a:solidFill>
                  <a:srgbClr val="444A53"/>
                </a:solidFill>
                <a:latin typeface="Verdana"/>
                <a:cs typeface="Verdana"/>
              </a:rPr>
              <a:t> </a:t>
            </a:r>
            <a:r>
              <a:rPr sz="2400" spc="-20" dirty="0">
                <a:solidFill>
                  <a:srgbClr val="444A53"/>
                </a:solidFill>
                <a:latin typeface="Verdana"/>
                <a:cs typeface="Verdana"/>
              </a:rPr>
              <a:t>audio,</a:t>
            </a:r>
            <a:r>
              <a:rPr sz="2400" spc="55" dirty="0">
                <a:solidFill>
                  <a:srgbClr val="444A53"/>
                </a:solidFill>
                <a:latin typeface="Verdana"/>
                <a:cs typeface="Verdana"/>
              </a:rPr>
              <a:t> </a:t>
            </a:r>
            <a:r>
              <a:rPr sz="2400" spc="-25" dirty="0">
                <a:solidFill>
                  <a:srgbClr val="444A53"/>
                </a:solidFill>
                <a:latin typeface="Verdana"/>
                <a:cs typeface="Verdana"/>
              </a:rPr>
              <a:t>you</a:t>
            </a:r>
            <a:r>
              <a:rPr sz="2400" spc="35" dirty="0">
                <a:solidFill>
                  <a:srgbClr val="444A53"/>
                </a:solidFill>
                <a:latin typeface="Verdana"/>
                <a:cs typeface="Verdana"/>
              </a:rPr>
              <a:t> </a:t>
            </a:r>
            <a:r>
              <a:rPr sz="2400" spc="-5" dirty="0">
                <a:solidFill>
                  <a:srgbClr val="444A53"/>
                </a:solidFill>
                <a:latin typeface="Verdana"/>
                <a:cs typeface="Verdana"/>
              </a:rPr>
              <a:t>can</a:t>
            </a:r>
            <a:r>
              <a:rPr sz="2400" dirty="0">
                <a:solidFill>
                  <a:srgbClr val="444A53"/>
                </a:solidFill>
                <a:latin typeface="Verdana"/>
                <a:cs typeface="Verdana"/>
              </a:rPr>
              <a:t> mute</a:t>
            </a:r>
            <a:r>
              <a:rPr sz="2400" spc="5" dirty="0">
                <a:solidFill>
                  <a:srgbClr val="444A53"/>
                </a:solidFill>
                <a:latin typeface="Verdana"/>
                <a:cs typeface="Verdana"/>
              </a:rPr>
              <a:t> </a:t>
            </a:r>
            <a:r>
              <a:rPr sz="2400" dirty="0">
                <a:solidFill>
                  <a:srgbClr val="444A53"/>
                </a:solidFill>
                <a:latin typeface="Verdana"/>
                <a:cs typeface="Verdana"/>
              </a:rPr>
              <a:t>and</a:t>
            </a:r>
            <a:r>
              <a:rPr sz="2400" spc="10" dirty="0">
                <a:solidFill>
                  <a:srgbClr val="444A53"/>
                </a:solidFill>
                <a:latin typeface="Verdana"/>
                <a:cs typeface="Verdana"/>
              </a:rPr>
              <a:t> </a:t>
            </a:r>
            <a:r>
              <a:rPr sz="2400" dirty="0">
                <a:solidFill>
                  <a:srgbClr val="444A53"/>
                </a:solidFill>
                <a:latin typeface="Verdana"/>
                <a:cs typeface="Verdana"/>
              </a:rPr>
              <a:t>unmute</a:t>
            </a:r>
            <a:r>
              <a:rPr sz="2400" spc="5" dirty="0">
                <a:solidFill>
                  <a:srgbClr val="444A53"/>
                </a:solidFill>
                <a:latin typeface="Verdana"/>
                <a:cs typeface="Verdana"/>
              </a:rPr>
              <a:t> </a:t>
            </a:r>
            <a:r>
              <a:rPr sz="2400" spc="-20" dirty="0">
                <a:solidFill>
                  <a:srgbClr val="444A53"/>
                </a:solidFill>
                <a:latin typeface="Verdana"/>
                <a:cs typeface="Verdana"/>
              </a:rPr>
              <a:t>yourself</a:t>
            </a:r>
            <a:r>
              <a:rPr sz="2400" spc="100" dirty="0">
                <a:solidFill>
                  <a:srgbClr val="444A53"/>
                </a:solidFill>
                <a:latin typeface="Verdana"/>
                <a:cs typeface="Verdana"/>
              </a:rPr>
              <a:t> </a:t>
            </a:r>
            <a:r>
              <a:rPr sz="2400" dirty="0">
                <a:solidFill>
                  <a:srgbClr val="444A53"/>
                </a:solidFill>
                <a:latin typeface="Verdana"/>
                <a:cs typeface="Verdana"/>
              </a:rPr>
              <a:t>by </a:t>
            </a:r>
            <a:r>
              <a:rPr sz="2400" spc="-10" dirty="0">
                <a:solidFill>
                  <a:srgbClr val="444A53"/>
                </a:solidFill>
                <a:latin typeface="Verdana"/>
                <a:cs typeface="Verdana"/>
              </a:rPr>
              <a:t>clicking </a:t>
            </a:r>
            <a:r>
              <a:rPr sz="2400" spc="-825" dirty="0">
                <a:solidFill>
                  <a:srgbClr val="444A53"/>
                </a:solidFill>
                <a:latin typeface="Verdana"/>
                <a:cs typeface="Verdana"/>
              </a:rPr>
              <a:t> </a:t>
            </a:r>
            <a:r>
              <a:rPr sz="2400" spc="-5" dirty="0">
                <a:solidFill>
                  <a:srgbClr val="444A53"/>
                </a:solidFill>
                <a:latin typeface="Verdana"/>
                <a:cs typeface="Verdana"/>
              </a:rPr>
              <a:t>on</a:t>
            </a:r>
            <a:r>
              <a:rPr sz="2400" spc="30" dirty="0">
                <a:solidFill>
                  <a:srgbClr val="444A53"/>
                </a:solidFill>
                <a:latin typeface="Verdana"/>
                <a:cs typeface="Verdana"/>
              </a:rPr>
              <a:t> </a:t>
            </a:r>
            <a:r>
              <a:rPr sz="2400" spc="-5" dirty="0">
                <a:solidFill>
                  <a:srgbClr val="444A53"/>
                </a:solidFill>
                <a:latin typeface="Verdana"/>
                <a:cs typeface="Verdana"/>
              </a:rPr>
              <a:t>the</a:t>
            </a:r>
            <a:r>
              <a:rPr sz="2400" spc="5" dirty="0">
                <a:solidFill>
                  <a:srgbClr val="444A53"/>
                </a:solidFill>
                <a:latin typeface="Verdana"/>
                <a:cs typeface="Verdana"/>
              </a:rPr>
              <a:t> </a:t>
            </a:r>
            <a:r>
              <a:rPr sz="2400" spc="-5" dirty="0">
                <a:solidFill>
                  <a:srgbClr val="C00000"/>
                </a:solidFill>
                <a:latin typeface="Verdana"/>
                <a:cs typeface="Verdana"/>
              </a:rPr>
              <a:t>microphone</a:t>
            </a:r>
            <a:r>
              <a:rPr sz="2400" spc="30" dirty="0">
                <a:solidFill>
                  <a:srgbClr val="C00000"/>
                </a:solidFill>
                <a:latin typeface="Verdana"/>
                <a:cs typeface="Verdana"/>
              </a:rPr>
              <a:t> </a:t>
            </a:r>
            <a:r>
              <a:rPr sz="2400" spc="-5" dirty="0">
                <a:solidFill>
                  <a:srgbClr val="C00000"/>
                </a:solidFill>
                <a:latin typeface="Verdana"/>
                <a:cs typeface="Verdana"/>
              </a:rPr>
              <a:t>icon.</a:t>
            </a:r>
            <a:endParaRPr sz="2400">
              <a:latin typeface="Verdana"/>
              <a:cs typeface="Verdana"/>
            </a:endParaRPr>
          </a:p>
        </p:txBody>
      </p:sp>
      <p:pic>
        <p:nvPicPr>
          <p:cNvPr id="10" name="object 10"/>
          <p:cNvPicPr/>
          <p:nvPr/>
        </p:nvPicPr>
        <p:blipFill>
          <a:blip r:embed="rId4" cstate="print"/>
          <a:stretch>
            <a:fillRect/>
          </a:stretch>
        </p:blipFill>
        <p:spPr>
          <a:xfrm>
            <a:off x="2106167" y="3325367"/>
            <a:ext cx="7979663" cy="486155"/>
          </a:xfrm>
          <a:prstGeom prst="rect">
            <a:avLst/>
          </a:prstGeom>
        </p:spPr>
      </p:pic>
      <p:sp>
        <p:nvSpPr>
          <p:cNvPr id="11" name="object 11"/>
          <p:cNvSpPr txBox="1"/>
          <p:nvPr/>
        </p:nvSpPr>
        <p:spPr>
          <a:xfrm>
            <a:off x="2997874" y="4140809"/>
            <a:ext cx="6504940" cy="2136775"/>
          </a:xfrm>
          <a:prstGeom prst="rect">
            <a:avLst/>
          </a:prstGeom>
        </p:spPr>
        <p:txBody>
          <a:bodyPr vert="horz" wrap="square" lIns="0" tIns="12700" rIns="0" bIns="0" rtlCol="0">
            <a:spAutoFit/>
          </a:bodyPr>
          <a:lstStyle/>
          <a:p>
            <a:pPr algn="ctr">
              <a:lnSpc>
                <a:spcPct val="100000"/>
              </a:lnSpc>
              <a:spcBef>
                <a:spcPts val="100"/>
              </a:spcBef>
            </a:pPr>
            <a:r>
              <a:rPr sz="2000" b="1" dirty="0">
                <a:solidFill>
                  <a:srgbClr val="6E2E9F"/>
                </a:solidFill>
                <a:latin typeface="Verdana"/>
                <a:cs typeface="Verdana"/>
              </a:rPr>
              <a:t>The</a:t>
            </a:r>
            <a:r>
              <a:rPr sz="2000" b="1" spc="-45" dirty="0">
                <a:solidFill>
                  <a:srgbClr val="6E2E9F"/>
                </a:solidFill>
                <a:latin typeface="Verdana"/>
                <a:cs typeface="Verdana"/>
              </a:rPr>
              <a:t> </a:t>
            </a:r>
            <a:r>
              <a:rPr sz="2000" b="1" dirty="0">
                <a:solidFill>
                  <a:srgbClr val="6E2E9F"/>
                </a:solidFill>
                <a:latin typeface="Verdana"/>
                <a:cs typeface="Verdana"/>
              </a:rPr>
              <a:t>following</a:t>
            </a:r>
            <a:r>
              <a:rPr sz="2000" b="1" spc="-30" dirty="0">
                <a:solidFill>
                  <a:srgbClr val="6E2E9F"/>
                </a:solidFill>
                <a:latin typeface="Verdana"/>
                <a:cs typeface="Verdana"/>
              </a:rPr>
              <a:t> </a:t>
            </a:r>
            <a:r>
              <a:rPr sz="2000" b="1" dirty="0">
                <a:solidFill>
                  <a:srgbClr val="6E2E9F"/>
                </a:solidFill>
                <a:latin typeface="Verdana"/>
                <a:cs typeface="Verdana"/>
              </a:rPr>
              <a:t>shortcuts</a:t>
            </a:r>
            <a:r>
              <a:rPr sz="2000" b="1" spc="-20" dirty="0">
                <a:solidFill>
                  <a:srgbClr val="6E2E9F"/>
                </a:solidFill>
                <a:latin typeface="Verdana"/>
                <a:cs typeface="Verdana"/>
              </a:rPr>
              <a:t> </a:t>
            </a:r>
            <a:r>
              <a:rPr sz="2000" b="1" dirty="0">
                <a:solidFill>
                  <a:srgbClr val="6E2E9F"/>
                </a:solidFill>
                <a:latin typeface="Verdana"/>
                <a:cs typeface="Verdana"/>
              </a:rPr>
              <a:t>can</a:t>
            </a:r>
            <a:r>
              <a:rPr sz="2000" b="1" spc="-45" dirty="0">
                <a:solidFill>
                  <a:srgbClr val="6E2E9F"/>
                </a:solidFill>
                <a:latin typeface="Verdana"/>
                <a:cs typeface="Verdana"/>
              </a:rPr>
              <a:t> </a:t>
            </a:r>
            <a:r>
              <a:rPr sz="2000" b="1" dirty="0">
                <a:solidFill>
                  <a:srgbClr val="6E2E9F"/>
                </a:solidFill>
                <a:latin typeface="Verdana"/>
                <a:cs typeface="Verdana"/>
              </a:rPr>
              <a:t>also be</a:t>
            </a:r>
            <a:r>
              <a:rPr sz="2000" b="1" spc="-45" dirty="0">
                <a:solidFill>
                  <a:srgbClr val="6E2E9F"/>
                </a:solidFill>
                <a:latin typeface="Verdana"/>
                <a:cs typeface="Verdana"/>
              </a:rPr>
              <a:t> </a:t>
            </a:r>
            <a:r>
              <a:rPr sz="2000" b="1" dirty="0">
                <a:solidFill>
                  <a:srgbClr val="6E2E9F"/>
                </a:solidFill>
                <a:latin typeface="Verdana"/>
                <a:cs typeface="Verdana"/>
              </a:rPr>
              <a:t>used</a:t>
            </a:r>
            <a:endParaRPr sz="2000">
              <a:latin typeface="Verdana"/>
              <a:cs typeface="Verdana"/>
            </a:endParaRPr>
          </a:p>
          <a:p>
            <a:pPr>
              <a:lnSpc>
                <a:spcPct val="100000"/>
              </a:lnSpc>
              <a:spcBef>
                <a:spcPts val="30"/>
              </a:spcBef>
            </a:pPr>
            <a:endParaRPr sz="1900">
              <a:latin typeface="Verdana"/>
              <a:cs typeface="Verdana"/>
            </a:endParaRPr>
          </a:p>
          <a:p>
            <a:pPr algn="ctr">
              <a:lnSpc>
                <a:spcPct val="100000"/>
              </a:lnSpc>
              <a:spcBef>
                <a:spcPts val="5"/>
              </a:spcBef>
              <a:tabLst>
                <a:tab pos="1198880" algn="l"/>
              </a:tabLst>
            </a:pPr>
            <a:r>
              <a:rPr sz="2000" b="1" i="1" dirty="0">
                <a:latin typeface="Verdana"/>
                <a:cs typeface="Verdana"/>
              </a:rPr>
              <a:t>For</a:t>
            </a:r>
            <a:r>
              <a:rPr sz="2000" b="1" i="1" spc="10" dirty="0">
                <a:latin typeface="Verdana"/>
                <a:cs typeface="Verdana"/>
              </a:rPr>
              <a:t> </a:t>
            </a:r>
            <a:r>
              <a:rPr sz="2000" b="1" i="1" dirty="0">
                <a:latin typeface="Verdana"/>
                <a:cs typeface="Verdana"/>
              </a:rPr>
              <a:t>PC:	</a:t>
            </a:r>
            <a:r>
              <a:rPr sz="2000" spc="-5" dirty="0">
                <a:latin typeface="Verdana"/>
                <a:cs typeface="Verdana"/>
              </a:rPr>
              <a:t>Alt</a:t>
            </a:r>
            <a:r>
              <a:rPr sz="2000" spc="-25" dirty="0">
                <a:latin typeface="Verdana"/>
                <a:cs typeface="Verdana"/>
              </a:rPr>
              <a:t> </a:t>
            </a:r>
            <a:r>
              <a:rPr sz="2000" dirty="0">
                <a:latin typeface="Verdana"/>
                <a:cs typeface="Verdana"/>
              </a:rPr>
              <a:t>+</a:t>
            </a:r>
            <a:r>
              <a:rPr sz="2000" spc="-40" dirty="0">
                <a:latin typeface="Verdana"/>
                <a:cs typeface="Verdana"/>
              </a:rPr>
              <a:t> </a:t>
            </a:r>
            <a:r>
              <a:rPr sz="2000" dirty="0">
                <a:latin typeface="Verdana"/>
                <a:cs typeface="Verdana"/>
              </a:rPr>
              <a:t>A</a:t>
            </a:r>
            <a:r>
              <a:rPr sz="2000" spc="-45" dirty="0">
                <a:latin typeface="Verdana"/>
                <a:cs typeface="Verdana"/>
              </a:rPr>
              <a:t> </a:t>
            </a:r>
            <a:r>
              <a:rPr sz="2000" dirty="0">
                <a:latin typeface="Verdana"/>
                <a:cs typeface="Verdana"/>
              </a:rPr>
              <a:t>:</a:t>
            </a:r>
            <a:r>
              <a:rPr sz="2000" spc="-20" dirty="0">
                <a:latin typeface="Verdana"/>
                <a:cs typeface="Verdana"/>
              </a:rPr>
              <a:t> </a:t>
            </a:r>
            <a:r>
              <a:rPr sz="2000" dirty="0">
                <a:latin typeface="Verdana"/>
                <a:cs typeface="Verdana"/>
              </a:rPr>
              <a:t>Mute</a:t>
            </a:r>
            <a:r>
              <a:rPr sz="2000" spc="-85" dirty="0">
                <a:latin typeface="Verdana"/>
                <a:cs typeface="Verdana"/>
              </a:rPr>
              <a:t> </a:t>
            </a:r>
            <a:r>
              <a:rPr sz="2000" spc="-5" dirty="0">
                <a:latin typeface="Verdana"/>
                <a:cs typeface="Verdana"/>
              </a:rPr>
              <a:t>or</a:t>
            </a:r>
            <a:r>
              <a:rPr sz="2000" spc="-50" dirty="0">
                <a:latin typeface="Verdana"/>
                <a:cs typeface="Verdana"/>
              </a:rPr>
              <a:t> </a:t>
            </a:r>
            <a:r>
              <a:rPr sz="2000" dirty="0">
                <a:latin typeface="Verdana"/>
                <a:cs typeface="Verdana"/>
              </a:rPr>
              <a:t>Unmute</a:t>
            </a:r>
            <a:endParaRPr sz="2000">
              <a:latin typeface="Verdana"/>
              <a:cs typeface="Verdana"/>
            </a:endParaRPr>
          </a:p>
          <a:p>
            <a:pPr>
              <a:lnSpc>
                <a:spcPct val="100000"/>
              </a:lnSpc>
              <a:spcBef>
                <a:spcPts val="25"/>
              </a:spcBef>
            </a:pPr>
            <a:endParaRPr sz="1900">
              <a:latin typeface="Verdana"/>
              <a:cs typeface="Verdana"/>
            </a:endParaRPr>
          </a:p>
          <a:p>
            <a:pPr algn="ctr">
              <a:lnSpc>
                <a:spcPct val="100000"/>
              </a:lnSpc>
              <a:spcBef>
                <a:spcPts val="5"/>
              </a:spcBef>
              <a:tabLst>
                <a:tab pos="1389380" algn="l"/>
              </a:tabLst>
            </a:pPr>
            <a:r>
              <a:rPr sz="2000" b="1" i="1" dirty="0">
                <a:latin typeface="Verdana"/>
                <a:cs typeface="Verdana"/>
              </a:rPr>
              <a:t>For</a:t>
            </a:r>
            <a:r>
              <a:rPr sz="2000" b="1" i="1" spc="10" dirty="0">
                <a:latin typeface="Verdana"/>
                <a:cs typeface="Verdana"/>
              </a:rPr>
              <a:t> </a:t>
            </a:r>
            <a:r>
              <a:rPr sz="2000" b="1" i="1" dirty="0">
                <a:latin typeface="Verdana"/>
                <a:cs typeface="Verdana"/>
              </a:rPr>
              <a:t>Mac:	</a:t>
            </a:r>
            <a:r>
              <a:rPr sz="2000" spc="-5" dirty="0">
                <a:latin typeface="Verdana"/>
                <a:cs typeface="Verdana"/>
              </a:rPr>
              <a:t>Shift</a:t>
            </a:r>
            <a:r>
              <a:rPr sz="2000" spc="-70" dirty="0">
                <a:latin typeface="Verdana"/>
                <a:cs typeface="Verdana"/>
              </a:rPr>
              <a:t> </a:t>
            </a:r>
            <a:r>
              <a:rPr sz="2000" dirty="0">
                <a:latin typeface="Verdana"/>
                <a:cs typeface="Verdana"/>
              </a:rPr>
              <a:t>+</a:t>
            </a:r>
            <a:r>
              <a:rPr sz="2000" spc="-15" dirty="0">
                <a:latin typeface="Verdana"/>
                <a:cs typeface="Verdana"/>
              </a:rPr>
              <a:t> </a:t>
            </a:r>
            <a:r>
              <a:rPr sz="2000" spc="-5" dirty="0">
                <a:latin typeface="Verdana"/>
                <a:cs typeface="Verdana"/>
              </a:rPr>
              <a:t>Command</a:t>
            </a:r>
            <a:r>
              <a:rPr sz="2000" spc="-45" dirty="0">
                <a:latin typeface="Verdana"/>
                <a:cs typeface="Verdana"/>
              </a:rPr>
              <a:t> </a:t>
            </a:r>
            <a:r>
              <a:rPr sz="2000" dirty="0">
                <a:latin typeface="Verdana"/>
                <a:cs typeface="Verdana"/>
              </a:rPr>
              <a:t>+</a:t>
            </a:r>
            <a:r>
              <a:rPr sz="2000" spc="-35" dirty="0">
                <a:latin typeface="Verdana"/>
                <a:cs typeface="Verdana"/>
              </a:rPr>
              <a:t> </a:t>
            </a:r>
            <a:r>
              <a:rPr sz="2000" spc="-5" dirty="0">
                <a:latin typeface="Verdana"/>
                <a:cs typeface="Verdana"/>
              </a:rPr>
              <a:t>A:</a:t>
            </a:r>
            <a:r>
              <a:rPr sz="2000" spc="-20" dirty="0">
                <a:latin typeface="Verdana"/>
                <a:cs typeface="Verdana"/>
              </a:rPr>
              <a:t> </a:t>
            </a:r>
            <a:r>
              <a:rPr sz="2000" dirty="0">
                <a:latin typeface="Verdana"/>
                <a:cs typeface="Verdana"/>
              </a:rPr>
              <a:t>Mute</a:t>
            </a:r>
            <a:r>
              <a:rPr sz="2000" spc="-70" dirty="0">
                <a:latin typeface="Verdana"/>
                <a:cs typeface="Verdana"/>
              </a:rPr>
              <a:t> </a:t>
            </a:r>
            <a:r>
              <a:rPr sz="2000" spc="-5" dirty="0">
                <a:latin typeface="Verdana"/>
                <a:cs typeface="Verdana"/>
              </a:rPr>
              <a:t>or</a:t>
            </a:r>
            <a:r>
              <a:rPr sz="2000" spc="-40" dirty="0">
                <a:latin typeface="Verdana"/>
                <a:cs typeface="Verdana"/>
              </a:rPr>
              <a:t> </a:t>
            </a:r>
            <a:r>
              <a:rPr sz="2000" dirty="0">
                <a:latin typeface="Verdana"/>
                <a:cs typeface="Verdana"/>
              </a:rPr>
              <a:t>Unmute</a:t>
            </a:r>
            <a:endParaRPr sz="2000">
              <a:latin typeface="Verdana"/>
              <a:cs typeface="Verdana"/>
            </a:endParaRPr>
          </a:p>
          <a:p>
            <a:pPr>
              <a:lnSpc>
                <a:spcPct val="100000"/>
              </a:lnSpc>
              <a:spcBef>
                <a:spcPts val="30"/>
              </a:spcBef>
            </a:pPr>
            <a:endParaRPr sz="1900">
              <a:latin typeface="Verdana"/>
              <a:cs typeface="Verdana"/>
            </a:endParaRPr>
          </a:p>
          <a:p>
            <a:pPr algn="ctr">
              <a:lnSpc>
                <a:spcPct val="100000"/>
              </a:lnSpc>
              <a:tabLst>
                <a:tab pos="2256790" algn="l"/>
              </a:tabLst>
            </a:pPr>
            <a:r>
              <a:rPr sz="2000" b="1" i="1" dirty="0">
                <a:latin typeface="Verdana"/>
                <a:cs typeface="Verdana"/>
              </a:rPr>
              <a:t>For</a:t>
            </a:r>
            <a:r>
              <a:rPr sz="2000" b="1" i="1" spc="10" dirty="0">
                <a:latin typeface="Verdana"/>
                <a:cs typeface="Verdana"/>
              </a:rPr>
              <a:t> </a:t>
            </a:r>
            <a:r>
              <a:rPr sz="2000" b="1" i="1" dirty="0">
                <a:latin typeface="Verdana"/>
                <a:cs typeface="Verdana"/>
              </a:rPr>
              <a:t>telephone:	</a:t>
            </a:r>
            <a:r>
              <a:rPr sz="2000" dirty="0">
                <a:latin typeface="Verdana"/>
                <a:cs typeface="Verdana"/>
              </a:rPr>
              <a:t>*6</a:t>
            </a:r>
            <a:r>
              <a:rPr sz="2000" spc="-45" dirty="0">
                <a:latin typeface="Verdana"/>
                <a:cs typeface="Verdana"/>
              </a:rPr>
              <a:t> </a:t>
            </a:r>
            <a:r>
              <a:rPr sz="2000" dirty="0">
                <a:latin typeface="Verdana"/>
                <a:cs typeface="Verdana"/>
              </a:rPr>
              <a:t>:</a:t>
            </a:r>
            <a:r>
              <a:rPr sz="2000" spc="-45" dirty="0">
                <a:latin typeface="Verdana"/>
                <a:cs typeface="Verdana"/>
              </a:rPr>
              <a:t> </a:t>
            </a:r>
            <a:r>
              <a:rPr sz="2000" dirty="0">
                <a:latin typeface="Verdana"/>
                <a:cs typeface="Verdana"/>
              </a:rPr>
              <a:t>Mute</a:t>
            </a:r>
            <a:r>
              <a:rPr sz="2000" spc="-90" dirty="0">
                <a:latin typeface="Verdana"/>
                <a:cs typeface="Verdana"/>
              </a:rPr>
              <a:t> </a:t>
            </a:r>
            <a:r>
              <a:rPr sz="2000" spc="-5" dirty="0">
                <a:latin typeface="Verdana"/>
                <a:cs typeface="Verdana"/>
              </a:rPr>
              <a:t>or</a:t>
            </a:r>
            <a:r>
              <a:rPr sz="2000" spc="-65" dirty="0">
                <a:latin typeface="Verdana"/>
                <a:cs typeface="Verdana"/>
              </a:rPr>
              <a:t> </a:t>
            </a:r>
            <a:r>
              <a:rPr sz="2000" dirty="0">
                <a:latin typeface="Verdana"/>
                <a:cs typeface="Verdana"/>
              </a:rPr>
              <a:t>Unmute</a:t>
            </a:r>
            <a:endParaRPr sz="2000">
              <a:latin typeface="Verdana"/>
              <a:cs typeface="Verdana"/>
            </a:endParaRPr>
          </a:p>
        </p:txBody>
      </p:sp>
      <p:pic>
        <p:nvPicPr>
          <p:cNvPr id="12" name="object 12"/>
          <p:cNvPicPr/>
          <p:nvPr/>
        </p:nvPicPr>
        <p:blipFill>
          <a:blip r:embed="rId5" cstate="print"/>
          <a:stretch>
            <a:fillRect/>
          </a:stretch>
        </p:blipFill>
        <p:spPr>
          <a:xfrm>
            <a:off x="10576559" y="5925311"/>
            <a:ext cx="838199" cy="190499"/>
          </a:xfrm>
          <a:prstGeom prst="rect">
            <a:avLst/>
          </a:prstGeom>
        </p:spPr>
      </p:pic>
      <p:sp>
        <p:nvSpPr>
          <p:cNvPr id="13" name="object 13"/>
          <p:cNvSpPr txBox="1"/>
          <p:nvPr/>
        </p:nvSpPr>
        <p:spPr>
          <a:xfrm>
            <a:off x="11975592" y="6437227"/>
            <a:ext cx="173990" cy="196215"/>
          </a:xfrm>
          <a:prstGeom prst="rect">
            <a:avLst/>
          </a:prstGeom>
        </p:spPr>
        <p:txBody>
          <a:bodyPr vert="horz" wrap="square" lIns="0" tIns="0" rIns="0" bIns="0" rtlCol="0">
            <a:spAutoFit/>
          </a:bodyPr>
          <a:lstStyle/>
          <a:p>
            <a:pPr marL="38100">
              <a:lnSpc>
                <a:spcPts val="1425"/>
              </a:lnSpc>
            </a:pPr>
            <a:fld id="{81D60167-4931-47E6-BA6A-407CBD079E47}" type="slidenum">
              <a:rPr sz="1200" spc="-5" dirty="0">
                <a:solidFill>
                  <a:srgbClr val="929499"/>
                </a:solidFill>
                <a:latin typeface="Arial"/>
                <a:cs typeface="Arial"/>
              </a:rPr>
              <a:t>2</a:t>
            </a:fld>
            <a:endParaRPr sz="1200">
              <a:latin typeface="Arial"/>
              <a:cs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772400" cy="1143000"/>
          </a:xfrm>
        </p:spPr>
        <p:txBody>
          <a:bodyPr/>
          <a:lstStyle/>
          <a:p>
            <a:r>
              <a:rPr lang="en-US" dirty="0" err="1" smtClean="0"/>
              <a:t>Molnupiravir</a:t>
            </a:r>
            <a:r>
              <a:rPr lang="en-US" dirty="0" smtClean="0"/>
              <a:t>: </a:t>
            </a:r>
            <a:r>
              <a:rPr lang="en-US" dirty="0" err="1" smtClean="0"/>
              <a:t>Covid</a:t>
            </a:r>
            <a:r>
              <a:rPr lang="en-US" dirty="0" smtClean="0"/>
              <a:t> antiviral pill (11.29.21)</a:t>
            </a:r>
            <a:endParaRPr lang="en-US" dirty="0"/>
          </a:p>
        </p:txBody>
      </p:sp>
      <p:sp>
        <p:nvSpPr>
          <p:cNvPr id="3" name="Content Placeholder 2"/>
          <p:cNvSpPr>
            <a:spLocks noGrp="1"/>
          </p:cNvSpPr>
          <p:nvPr>
            <p:ph idx="1"/>
          </p:nvPr>
        </p:nvSpPr>
        <p:spPr/>
        <p:txBody>
          <a:bodyPr/>
          <a:lstStyle/>
          <a:p>
            <a:r>
              <a:rPr lang="en-US" sz="2400" dirty="0"/>
              <a:t>Merck announced </a:t>
            </a:r>
            <a:r>
              <a:rPr lang="en-US" sz="2400" dirty="0">
                <a:hlinkClick r:id="rId2"/>
              </a:rPr>
              <a:t>updated results</a:t>
            </a:r>
            <a:r>
              <a:rPr lang="en-US" sz="2400" dirty="0"/>
              <a:t> from its </a:t>
            </a:r>
            <a:r>
              <a:rPr lang="en-US" sz="2400" dirty="0" err="1"/>
              <a:t>molnupiravir</a:t>
            </a:r>
            <a:r>
              <a:rPr lang="en-US" sz="2400" dirty="0"/>
              <a:t> study that showed a smaller benefit than first thought: Among more than 1,400 adults in a company study, the drug reduced the combined risk of hospitalization and death by 30 percent, less than the 50 percent first reported.</a:t>
            </a:r>
          </a:p>
          <a:p>
            <a:r>
              <a:rPr lang="en-US" sz="2400" dirty="0"/>
              <a:t>Nearly 7 percent of patients who received Merck’s drug within five days of COVID-19 symptoms ended up in the hospital and one died. That compared to 10 percent of patients hospitalized who were taking a placebo and nine deaths</a:t>
            </a:r>
            <a:r>
              <a:rPr lang="en-US" sz="2400" dirty="0" smtClean="0"/>
              <a:t>.</a:t>
            </a:r>
          </a:p>
          <a:p>
            <a:r>
              <a:rPr lang="en-US" sz="2400" dirty="0"/>
              <a:t>Merck's experimental COVID-19 antiviral pill appears effective, but may pose risks for pregnant women, including birth defects and toxicity to developing fetuses, according to the U.S. Food and Drug Administration.</a:t>
            </a:r>
            <a:endParaRPr lang="en-US" sz="2400" dirty="0" smtClean="0"/>
          </a:p>
          <a:p>
            <a:r>
              <a:rPr lang="en-US" sz="2400" dirty="0"/>
              <a:t>Based on its findings, the FDA will ask its expert panel whether the pill should never be given during pregnancy or if it could be used in certain situations where the benefits outweigh the risks.</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96406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 of covid-19 in pregnancy</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AF8077-2CE4-4A8C-806A-F9B27078C00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079038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Covid-19 and Pregnancy</a:t>
            </a:r>
            <a:endParaRPr lang="en-US" dirty="0"/>
          </a:p>
        </p:txBody>
      </p:sp>
      <p:sp>
        <p:nvSpPr>
          <p:cNvPr id="3" name="Content Placeholder 2"/>
          <p:cNvSpPr>
            <a:spLocks noGrp="1"/>
          </p:cNvSpPr>
          <p:nvPr>
            <p:ph idx="1"/>
          </p:nvPr>
        </p:nvSpPr>
        <p:spPr/>
        <p:txBody>
          <a:bodyPr/>
          <a:lstStyle/>
          <a:p>
            <a:r>
              <a:rPr lang="en-US" sz="3600" dirty="0"/>
              <a:t>Pregnant </a:t>
            </a:r>
            <a:r>
              <a:rPr lang="en-US" sz="3600" dirty="0" smtClean="0"/>
              <a:t>women</a:t>
            </a:r>
            <a:r>
              <a:rPr lang="en-US" sz="3600" dirty="0"/>
              <a:t> with COVID-19, United States, January 22, 2020 - November 29, 2021</a:t>
            </a:r>
          </a:p>
          <a:p>
            <a:pPr lvl="1">
              <a:buFont typeface="Arial" panose="020B0604020202020204" pitchFamily="34" charset="0"/>
              <a:buChar char="•"/>
            </a:pPr>
            <a:r>
              <a:rPr lang="en-US" sz="3600" dirty="0" smtClean="0"/>
              <a:t>148,327 cases</a:t>
            </a:r>
          </a:p>
          <a:p>
            <a:pPr lvl="1">
              <a:buFont typeface="Arial" panose="020B0604020202020204" pitchFamily="34" charset="0"/>
              <a:buChar char="•"/>
            </a:pPr>
            <a:r>
              <a:rPr lang="en-US" sz="3600" dirty="0" smtClean="0"/>
              <a:t>25,178 hospitalizations</a:t>
            </a:r>
          </a:p>
          <a:p>
            <a:pPr lvl="1">
              <a:buFont typeface="Arial" panose="020B0604020202020204" pitchFamily="34" charset="0"/>
              <a:buChar char="•"/>
            </a:pPr>
            <a:r>
              <a:rPr lang="en-US" sz="3600" dirty="0" smtClean="0"/>
              <a:t>241 deaths</a:t>
            </a:r>
            <a:endParaRPr lang="en-US" sz="3600"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867649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9486" y="948689"/>
            <a:ext cx="2349500" cy="0"/>
          </a:xfrm>
          <a:custGeom>
            <a:avLst/>
            <a:gdLst/>
            <a:ahLst/>
            <a:cxnLst/>
            <a:rect l="l" t="t" r="r" b="b"/>
            <a:pathLst>
              <a:path w="2349500">
                <a:moveTo>
                  <a:pt x="0" y="0"/>
                </a:moveTo>
                <a:lnTo>
                  <a:pt x="2349411" y="0"/>
                </a:lnTo>
              </a:path>
            </a:pathLst>
          </a:custGeom>
          <a:ln w="32004">
            <a:solidFill>
              <a:srgbClr val="F583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object 3"/>
          <p:cNvGrpSpPr/>
          <p:nvPr/>
        </p:nvGrpSpPr>
        <p:grpSpPr>
          <a:xfrm>
            <a:off x="0" y="5379717"/>
            <a:ext cx="2807335" cy="753110"/>
            <a:chOff x="0" y="5379717"/>
            <a:chExt cx="2807335" cy="753110"/>
          </a:xfrm>
        </p:grpSpPr>
        <p:pic>
          <p:nvPicPr>
            <p:cNvPr id="4" name="object 4"/>
            <p:cNvPicPr/>
            <p:nvPr/>
          </p:nvPicPr>
          <p:blipFill>
            <a:blip r:embed="rId2" cstate="print"/>
            <a:stretch>
              <a:fillRect/>
            </a:stretch>
          </p:blipFill>
          <p:spPr>
            <a:xfrm>
              <a:off x="0" y="5532119"/>
              <a:ext cx="2807207" cy="600455"/>
            </a:xfrm>
            <a:prstGeom prst="rect">
              <a:avLst/>
            </a:prstGeom>
          </p:spPr>
        </p:pic>
        <p:sp>
          <p:nvSpPr>
            <p:cNvPr id="5" name="object 5"/>
            <p:cNvSpPr/>
            <p:nvPr/>
          </p:nvSpPr>
          <p:spPr>
            <a:xfrm>
              <a:off x="0" y="5379717"/>
              <a:ext cx="2807335" cy="648970"/>
            </a:xfrm>
            <a:custGeom>
              <a:avLst/>
              <a:gdLst/>
              <a:ahLst/>
              <a:cxnLst/>
              <a:rect l="l" t="t" r="r" b="b"/>
              <a:pathLst>
                <a:path w="2807335" h="648970">
                  <a:moveTo>
                    <a:pt x="0" y="0"/>
                  </a:moveTo>
                  <a:lnTo>
                    <a:pt x="0" y="271525"/>
                  </a:lnTo>
                  <a:lnTo>
                    <a:pt x="105613" y="305434"/>
                  </a:lnTo>
                  <a:lnTo>
                    <a:pt x="152869" y="319925"/>
                  </a:lnTo>
                  <a:lnTo>
                    <a:pt x="247421" y="348259"/>
                  </a:lnTo>
                  <a:lnTo>
                    <a:pt x="342099" y="375691"/>
                  </a:lnTo>
                  <a:lnTo>
                    <a:pt x="436918" y="402170"/>
                  </a:lnTo>
                  <a:lnTo>
                    <a:pt x="484403" y="415023"/>
                  </a:lnTo>
                  <a:lnTo>
                    <a:pt x="531939" y="427621"/>
                  </a:lnTo>
                  <a:lnTo>
                    <a:pt x="579539" y="439953"/>
                  </a:lnTo>
                  <a:lnTo>
                    <a:pt x="627202" y="452018"/>
                  </a:lnTo>
                  <a:lnTo>
                    <a:pt x="674941" y="463778"/>
                  </a:lnTo>
                  <a:lnTo>
                    <a:pt x="722769" y="475259"/>
                  </a:lnTo>
                  <a:lnTo>
                    <a:pt x="770661" y="486448"/>
                  </a:lnTo>
                  <a:lnTo>
                    <a:pt x="818667" y="497319"/>
                  </a:lnTo>
                  <a:lnTo>
                    <a:pt x="866762" y="507885"/>
                  </a:lnTo>
                  <a:lnTo>
                    <a:pt x="914946" y="518121"/>
                  </a:lnTo>
                  <a:lnTo>
                    <a:pt x="963269" y="528040"/>
                  </a:lnTo>
                  <a:lnTo>
                    <a:pt x="1011682" y="537616"/>
                  </a:lnTo>
                  <a:lnTo>
                    <a:pt x="1060221" y="546861"/>
                  </a:lnTo>
                  <a:lnTo>
                    <a:pt x="1108887" y="555739"/>
                  </a:lnTo>
                  <a:lnTo>
                    <a:pt x="1157693" y="564286"/>
                  </a:lnTo>
                  <a:lnTo>
                    <a:pt x="1206639" y="572439"/>
                  </a:lnTo>
                  <a:lnTo>
                    <a:pt x="1255725" y="580237"/>
                  </a:lnTo>
                  <a:lnTo>
                    <a:pt x="1304963" y="587654"/>
                  </a:lnTo>
                  <a:lnTo>
                    <a:pt x="1354366" y="594690"/>
                  </a:lnTo>
                  <a:lnTo>
                    <a:pt x="1403921" y="601332"/>
                  </a:lnTo>
                  <a:lnTo>
                    <a:pt x="1453642" y="607567"/>
                  </a:lnTo>
                  <a:lnTo>
                    <a:pt x="1503553" y="613397"/>
                  </a:lnTo>
                  <a:lnTo>
                    <a:pt x="1553629" y="618807"/>
                  </a:lnTo>
                  <a:lnTo>
                    <a:pt x="1603908" y="623798"/>
                  </a:lnTo>
                  <a:lnTo>
                    <a:pt x="1654365" y="628357"/>
                  </a:lnTo>
                  <a:lnTo>
                    <a:pt x="1705025" y="632485"/>
                  </a:lnTo>
                  <a:lnTo>
                    <a:pt x="1755889" y="636155"/>
                  </a:lnTo>
                  <a:lnTo>
                    <a:pt x="1806968" y="639394"/>
                  </a:lnTo>
                  <a:lnTo>
                    <a:pt x="1858251" y="642150"/>
                  </a:lnTo>
                  <a:lnTo>
                    <a:pt x="1909775" y="644448"/>
                  </a:lnTo>
                  <a:lnTo>
                    <a:pt x="1961514" y="646277"/>
                  </a:lnTo>
                  <a:lnTo>
                    <a:pt x="2013483" y="647623"/>
                  </a:lnTo>
                  <a:lnTo>
                    <a:pt x="2065705" y="648474"/>
                  </a:lnTo>
                  <a:lnTo>
                    <a:pt x="2118169" y="648842"/>
                  </a:lnTo>
                  <a:lnTo>
                    <a:pt x="2170887" y="648690"/>
                  </a:lnTo>
                  <a:lnTo>
                    <a:pt x="2223871" y="648042"/>
                  </a:lnTo>
                  <a:lnTo>
                    <a:pt x="2277110" y="646861"/>
                  </a:lnTo>
                  <a:lnTo>
                    <a:pt x="2330615" y="645159"/>
                  </a:lnTo>
                  <a:lnTo>
                    <a:pt x="2384399" y="642937"/>
                  </a:lnTo>
                  <a:lnTo>
                    <a:pt x="2438463" y="640168"/>
                  </a:lnTo>
                  <a:lnTo>
                    <a:pt x="2492819" y="636854"/>
                  </a:lnTo>
                  <a:lnTo>
                    <a:pt x="2547467" y="632980"/>
                  </a:lnTo>
                  <a:lnTo>
                    <a:pt x="2602420" y="628535"/>
                  </a:lnTo>
                  <a:lnTo>
                    <a:pt x="2807081" y="604659"/>
                  </a:lnTo>
                  <a:lnTo>
                    <a:pt x="2807081" y="67157"/>
                  </a:lnTo>
                  <a:lnTo>
                    <a:pt x="2706204" y="96253"/>
                  </a:lnTo>
                  <a:lnTo>
                    <a:pt x="2656954" y="108076"/>
                  </a:lnTo>
                  <a:lnTo>
                    <a:pt x="2607462" y="119329"/>
                  </a:lnTo>
                  <a:lnTo>
                    <a:pt x="2557741" y="130047"/>
                  </a:lnTo>
                  <a:lnTo>
                    <a:pt x="2507792" y="140207"/>
                  </a:lnTo>
                  <a:lnTo>
                    <a:pt x="2457640" y="149821"/>
                  </a:lnTo>
                  <a:lnTo>
                    <a:pt x="2407323" y="158889"/>
                  </a:lnTo>
                  <a:lnTo>
                    <a:pt x="2356815" y="167436"/>
                  </a:lnTo>
                  <a:lnTo>
                    <a:pt x="2306154" y="175425"/>
                  </a:lnTo>
                  <a:lnTo>
                    <a:pt x="2255354" y="182867"/>
                  </a:lnTo>
                  <a:lnTo>
                    <a:pt x="2204440" y="189776"/>
                  </a:lnTo>
                  <a:lnTo>
                    <a:pt x="2153399" y="196151"/>
                  </a:lnTo>
                  <a:lnTo>
                    <a:pt x="2102269" y="201993"/>
                  </a:lnTo>
                  <a:lnTo>
                    <a:pt x="2051062" y="207314"/>
                  </a:lnTo>
                  <a:lnTo>
                    <a:pt x="1999767" y="212089"/>
                  </a:lnTo>
                  <a:lnTo>
                    <a:pt x="1948446" y="216344"/>
                  </a:lnTo>
                  <a:lnTo>
                    <a:pt x="1897087" y="220052"/>
                  </a:lnTo>
                  <a:lnTo>
                    <a:pt x="1845691" y="223253"/>
                  </a:lnTo>
                  <a:lnTo>
                    <a:pt x="1794306" y="225920"/>
                  </a:lnTo>
                  <a:lnTo>
                    <a:pt x="1742922" y="228066"/>
                  </a:lnTo>
                  <a:lnTo>
                    <a:pt x="1691576" y="229692"/>
                  </a:lnTo>
                  <a:lnTo>
                    <a:pt x="1640255" y="230784"/>
                  </a:lnTo>
                  <a:lnTo>
                    <a:pt x="1589011" y="231381"/>
                  </a:lnTo>
                  <a:lnTo>
                    <a:pt x="1537817" y="231457"/>
                  </a:lnTo>
                  <a:lnTo>
                    <a:pt x="1486725" y="231000"/>
                  </a:lnTo>
                  <a:lnTo>
                    <a:pt x="1435722" y="230047"/>
                  </a:lnTo>
                  <a:lnTo>
                    <a:pt x="1384833" y="228574"/>
                  </a:lnTo>
                  <a:lnTo>
                    <a:pt x="1334084" y="226593"/>
                  </a:lnTo>
                  <a:lnTo>
                    <a:pt x="1283474" y="224104"/>
                  </a:lnTo>
                  <a:lnTo>
                    <a:pt x="1233030" y="221094"/>
                  </a:lnTo>
                  <a:lnTo>
                    <a:pt x="1182763" y="217601"/>
                  </a:lnTo>
                  <a:lnTo>
                    <a:pt x="1132687" y="213588"/>
                  </a:lnTo>
                  <a:lnTo>
                    <a:pt x="1082827" y="209080"/>
                  </a:lnTo>
                  <a:lnTo>
                    <a:pt x="1033183" y="204063"/>
                  </a:lnTo>
                  <a:lnTo>
                    <a:pt x="983767" y="198551"/>
                  </a:lnTo>
                  <a:lnTo>
                    <a:pt x="934605" y="192557"/>
                  </a:lnTo>
                  <a:lnTo>
                    <a:pt x="885723" y="186054"/>
                  </a:lnTo>
                  <a:lnTo>
                    <a:pt x="837107" y="179057"/>
                  </a:lnTo>
                  <a:lnTo>
                    <a:pt x="788809" y="171564"/>
                  </a:lnTo>
                  <a:lnTo>
                    <a:pt x="740816" y="163575"/>
                  </a:lnTo>
                  <a:lnTo>
                    <a:pt x="690079" y="154660"/>
                  </a:lnTo>
                  <a:lnTo>
                    <a:pt x="639305" y="145376"/>
                  </a:lnTo>
                  <a:lnTo>
                    <a:pt x="588479" y="135699"/>
                  </a:lnTo>
                  <a:lnTo>
                    <a:pt x="537616" y="125679"/>
                  </a:lnTo>
                  <a:lnTo>
                    <a:pt x="486702" y="115328"/>
                  </a:lnTo>
                  <a:lnTo>
                    <a:pt x="435749" y="104622"/>
                  </a:lnTo>
                  <a:lnTo>
                    <a:pt x="384759" y="93624"/>
                  </a:lnTo>
                  <a:lnTo>
                    <a:pt x="333717" y="82295"/>
                  </a:lnTo>
                  <a:lnTo>
                    <a:pt x="282651" y="70700"/>
                  </a:lnTo>
                  <a:lnTo>
                    <a:pt x="0" y="0"/>
                  </a:lnTo>
                  <a:close/>
                </a:path>
              </a:pathLst>
            </a:custGeom>
            <a:solidFill>
              <a:srgbClr val="1C478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 name="object 6"/>
          <p:cNvPicPr/>
          <p:nvPr/>
        </p:nvPicPr>
        <p:blipFill>
          <a:blip r:embed="rId3" cstate="print"/>
          <a:stretch>
            <a:fillRect/>
          </a:stretch>
        </p:blipFill>
        <p:spPr>
          <a:xfrm>
            <a:off x="513587" y="4386071"/>
            <a:ext cx="2025395" cy="911351"/>
          </a:xfrm>
          <a:prstGeom prst="rect">
            <a:avLst/>
          </a:prstGeom>
        </p:spPr>
      </p:pic>
      <p:sp>
        <p:nvSpPr>
          <p:cNvPr id="13" name="object 13"/>
          <p:cNvSpPr txBox="1"/>
          <p:nvPr/>
        </p:nvSpPr>
        <p:spPr>
          <a:xfrm>
            <a:off x="78230" y="6437227"/>
            <a:ext cx="2501900" cy="196215"/>
          </a:xfrm>
          <a:prstGeom prst="rect">
            <a:avLst/>
          </a:prstGeom>
        </p:spPr>
        <p:txBody>
          <a:bodyPr vert="horz" wrap="square" lIns="0" tIns="0" rIns="0" bIns="0" rtlCol="0">
            <a:spAutoFit/>
          </a:bodyPr>
          <a:lstStyle/>
          <a:p>
            <a:pPr marL="12700" marR="0" lvl="0" indent="0" algn="l" defTabSz="914400" rtl="0" eaLnBrk="1" fontAlgn="auto" latinLnBrk="0" hangingPunct="1">
              <a:lnSpc>
                <a:spcPts val="1425"/>
              </a:lnSpc>
              <a:spcBef>
                <a:spcPts val="0"/>
              </a:spcBef>
              <a:spcAft>
                <a:spcPts val="0"/>
              </a:spcAft>
              <a:buClrTx/>
              <a:buSzTx/>
              <a:buFontTx/>
              <a:buNone/>
              <a:tabLst/>
              <a:defRPr/>
            </a:pPr>
            <a:r>
              <a:rPr kumimoji="0" sz="1200" b="0" i="0" u="none" strike="noStrike" kern="1200" cap="none" spc="0" normalizeH="0" baseline="0" noProof="0" dirty="0">
                <a:ln>
                  <a:noFill/>
                </a:ln>
                <a:solidFill>
                  <a:srgbClr val="929499"/>
                </a:solidFill>
                <a:effectLst/>
                <a:uLnTx/>
                <a:uFillTx/>
                <a:latin typeface="Arial"/>
                <a:ea typeface="+mn-ea"/>
                <a:cs typeface="Arial"/>
              </a:rPr>
              <a:t>I</a:t>
            </a:r>
            <a:r>
              <a:rPr kumimoji="0" sz="1200" b="0" i="0" u="none" strike="noStrike" kern="1200" cap="none" spc="-10" normalizeH="0" baseline="0" noProof="0" dirty="0">
                <a:ln>
                  <a:noFill/>
                </a:ln>
                <a:solidFill>
                  <a:srgbClr val="929499"/>
                </a:solidFill>
                <a:effectLst/>
                <a:uLnTx/>
                <a:uFillTx/>
                <a:latin typeface="Arial"/>
                <a:ea typeface="+mn-ea"/>
                <a:cs typeface="Arial"/>
              </a:rPr>
              <a:t>lli</a:t>
            </a:r>
            <a:r>
              <a:rPr kumimoji="0" sz="1200" b="0" i="0" u="none" strike="noStrike" kern="1200" cap="none" spc="-5" normalizeH="0" baseline="0" noProof="0" dirty="0">
                <a:ln>
                  <a:noFill/>
                </a:ln>
                <a:solidFill>
                  <a:srgbClr val="929499"/>
                </a:solidFill>
                <a:effectLst/>
                <a:uLnTx/>
                <a:uFillTx/>
                <a:latin typeface="Arial"/>
                <a:ea typeface="+mn-ea"/>
                <a:cs typeface="Arial"/>
              </a:rPr>
              <a:t>n</a:t>
            </a:r>
            <a:r>
              <a:rPr kumimoji="0" sz="1200" b="0" i="0" u="none" strike="noStrike" kern="1200" cap="none" spc="-15" normalizeH="0" baseline="0" noProof="0" dirty="0">
                <a:ln>
                  <a:noFill/>
                </a:ln>
                <a:solidFill>
                  <a:srgbClr val="929499"/>
                </a:solidFill>
                <a:effectLst/>
                <a:uLnTx/>
                <a:uFillTx/>
                <a:latin typeface="Arial"/>
                <a:ea typeface="+mn-ea"/>
                <a:cs typeface="Arial"/>
              </a:rPr>
              <a:t>o</a:t>
            </a:r>
            <a:r>
              <a:rPr kumimoji="0" sz="1200" b="0" i="0" u="none" strike="noStrike" kern="1200" cap="none" spc="-20" normalizeH="0" baseline="0" noProof="0" dirty="0">
                <a:ln>
                  <a:noFill/>
                </a:ln>
                <a:solidFill>
                  <a:srgbClr val="929499"/>
                </a:solidFill>
                <a:effectLst/>
                <a:uLnTx/>
                <a:uFillTx/>
                <a:latin typeface="Arial"/>
                <a:ea typeface="+mn-ea"/>
                <a:cs typeface="Arial"/>
              </a:rPr>
              <a:t>i</a:t>
            </a:r>
            <a:r>
              <a:rPr kumimoji="0" sz="1200" b="0" i="0" u="none" strike="noStrike" kern="1200" cap="none" spc="0" normalizeH="0" baseline="0" noProof="0" dirty="0">
                <a:ln>
                  <a:noFill/>
                </a:ln>
                <a:solidFill>
                  <a:srgbClr val="929499"/>
                </a:solidFill>
                <a:effectLst/>
                <a:uLnTx/>
                <a:uFillTx/>
                <a:latin typeface="Arial"/>
                <a:ea typeface="+mn-ea"/>
                <a:cs typeface="Arial"/>
              </a:rPr>
              <a:t>s</a:t>
            </a:r>
            <a:r>
              <a:rPr kumimoji="0" sz="1200" b="0" i="0" u="none" strike="noStrike" kern="1200" cap="none" spc="-70" normalizeH="0" baseline="0" noProof="0" dirty="0">
                <a:ln>
                  <a:noFill/>
                </a:ln>
                <a:solidFill>
                  <a:srgbClr val="929499"/>
                </a:solidFill>
                <a:effectLst/>
                <a:uLnTx/>
                <a:uFillTx/>
                <a:latin typeface="Arial"/>
                <a:ea typeface="+mn-ea"/>
                <a:cs typeface="Arial"/>
              </a:rPr>
              <a:t> </a:t>
            </a:r>
            <a:r>
              <a:rPr kumimoji="0" sz="1200" b="0" i="0" u="none" strike="noStrike" kern="1200" cap="none" spc="0" normalizeH="0" baseline="0" noProof="0" dirty="0">
                <a:ln>
                  <a:noFill/>
                </a:ln>
                <a:solidFill>
                  <a:srgbClr val="929499"/>
                </a:solidFill>
                <a:effectLst/>
                <a:uLnTx/>
                <a:uFillTx/>
                <a:latin typeface="Arial"/>
                <a:ea typeface="+mn-ea"/>
                <a:cs typeface="Arial"/>
              </a:rPr>
              <a:t>P</a:t>
            </a:r>
            <a:r>
              <a:rPr kumimoji="0" sz="1200" b="0" i="0" u="none" strike="noStrike" kern="1200" cap="none" spc="-5" normalizeH="0" baseline="0" noProof="0" dirty="0">
                <a:ln>
                  <a:noFill/>
                </a:ln>
                <a:solidFill>
                  <a:srgbClr val="929499"/>
                </a:solidFill>
                <a:effectLst/>
                <a:uLnTx/>
                <a:uFillTx/>
                <a:latin typeface="Arial"/>
                <a:ea typeface="+mn-ea"/>
                <a:cs typeface="Arial"/>
              </a:rPr>
              <a:t>er</a:t>
            </a:r>
            <a:r>
              <a:rPr kumimoji="0" sz="1200" b="0" i="0" u="none" strike="noStrike" kern="1200" cap="none" spc="-10" normalizeH="0" baseline="0" noProof="0" dirty="0">
                <a:ln>
                  <a:noFill/>
                </a:ln>
                <a:solidFill>
                  <a:srgbClr val="929499"/>
                </a:solidFill>
                <a:effectLst/>
                <a:uLnTx/>
                <a:uFillTx/>
                <a:latin typeface="Arial"/>
                <a:ea typeface="+mn-ea"/>
                <a:cs typeface="Arial"/>
              </a:rPr>
              <a:t>i</a:t>
            </a:r>
            <a:r>
              <a:rPr kumimoji="0" sz="1200" b="0" i="0" u="none" strike="noStrike" kern="1200" cap="none" spc="-15" normalizeH="0" baseline="0" noProof="0" dirty="0">
                <a:ln>
                  <a:noFill/>
                </a:ln>
                <a:solidFill>
                  <a:srgbClr val="929499"/>
                </a:solidFill>
                <a:effectLst/>
                <a:uLnTx/>
                <a:uFillTx/>
                <a:latin typeface="Arial"/>
                <a:ea typeface="+mn-ea"/>
                <a:cs typeface="Arial"/>
              </a:rPr>
              <a:t>na</a:t>
            </a:r>
            <a:r>
              <a:rPr kumimoji="0" sz="1200" b="0" i="0" u="none" strike="noStrike" kern="1200" cap="none" spc="0" normalizeH="0" baseline="0" noProof="0" dirty="0">
                <a:ln>
                  <a:noFill/>
                </a:ln>
                <a:solidFill>
                  <a:srgbClr val="929499"/>
                </a:solidFill>
                <a:effectLst/>
                <a:uLnTx/>
                <a:uFillTx/>
                <a:latin typeface="Arial"/>
                <a:ea typeface="+mn-ea"/>
                <a:cs typeface="Arial"/>
              </a:rPr>
              <a:t>t</a:t>
            </a:r>
            <a:r>
              <a:rPr kumimoji="0" sz="1200" b="0" i="0" u="none" strike="noStrike" kern="1200" cap="none" spc="-15" normalizeH="0" baseline="0" noProof="0" dirty="0">
                <a:ln>
                  <a:noFill/>
                </a:ln>
                <a:solidFill>
                  <a:srgbClr val="929499"/>
                </a:solidFill>
                <a:effectLst/>
                <a:uLnTx/>
                <a:uFillTx/>
                <a:latin typeface="Arial"/>
                <a:ea typeface="+mn-ea"/>
                <a:cs typeface="Arial"/>
              </a:rPr>
              <a:t>a</a:t>
            </a:r>
            <a:r>
              <a:rPr kumimoji="0" sz="1200" b="0" i="0" u="none" strike="noStrike" kern="1200" cap="none" spc="-5" normalizeH="0" baseline="0" noProof="0" dirty="0">
                <a:ln>
                  <a:noFill/>
                </a:ln>
                <a:solidFill>
                  <a:srgbClr val="929499"/>
                </a:solidFill>
                <a:effectLst/>
                <a:uLnTx/>
                <a:uFillTx/>
                <a:latin typeface="Arial"/>
                <a:ea typeface="+mn-ea"/>
                <a:cs typeface="Arial"/>
              </a:rPr>
              <a:t>l</a:t>
            </a:r>
            <a:r>
              <a:rPr kumimoji="0" sz="1200" b="0" i="0" u="none" strike="noStrike" kern="1200" cap="none" spc="-85" normalizeH="0" baseline="0" noProof="0" dirty="0">
                <a:ln>
                  <a:noFill/>
                </a:ln>
                <a:solidFill>
                  <a:srgbClr val="929499"/>
                </a:solidFill>
                <a:effectLst/>
                <a:uLnTx/>
                <a:uFillTx/>
                <a:latin typeface="Arial"/>
                <a:ea typeface="+mn-ea"/>
                <a:cs typeface="Arial"/>
              </a:rPr>
              <a:t> </a:t>
            </a:r>
            <a:r>
              <a:rPr kumimoji="0" sz="1200" b="0" i="0" u="none" strike="noStrike" kern="1200" cap="none" spc="0" normalizeH="0" baseline="0" noProof="0" dirty="0">
                <a:ln>
                  <a:noFill/>
                </a:ln>
                <a:solidFill>
                  <a:srgbClr val="929499"/>
                </a:solidFill>
                <a:effectLst/>
                <a:uLnTx/>
                <a:uFillTx/>
                <a:latin typeface="Arial"/>
                <a:ea typeface="+mn-ea"/>
                <a:cs typeface="Arial"/>
              </a:rPr>
              <a:t>Qu</a:t>
            </a:r>
            <a:r>
              <a:rPr kumimoji="0" sz="1200" b="0" i="0" u="none" strike="noStrike" kern="1200" cap="none" spc="-5" normalizeH="0" baseline="0" noProof="0" dirty="0">
                <a:ln>
                  <a:noFill/>
                </a:ln>
                <a:solidFill>
                  <a:srgbClr val="929499"/>
                </a:solidFill>
                <a:effectLst/>
                <a:uLnTx/>
                <a:uFillTx/>
                <a:latin typeface="Arial"/>
                <a:ea typeface="+mn-ea"/>
                <a:cs typeface="Arial"/>
              </a:rPr>
              <a:t>a</a:t>
            </a:r>
            <a:r>
              <a:rPr kumimoji="0" sz="1200" b="0" i="0" u="none" strike="noStrike" kern="1200" cap="none" spc="-10" normalizeH="0" baseline="0" noProof="0" dirty="0">
                <a:ln>
                  <a:noFill/>
                </a:ln>
                <a:solidFill>
                  <a:srgbClr val="929499"/>
                </a:solidFill>
                <a:effectLst/>
                <a:uLnTx/>
                <a:uFillTx/>
                <a:latin typeface="Arial"/>
                <a:ea typeface="+mn-ea"/>
                <a:cs typeface="Arial"/>
              </a:rPr>
              <a:t>l</a:t>
            </a:r>
            <a:r>
              <a:rPr kumimoji="0" sz="1200" b="0" i="0" u="none" strike="noStrike" kern="1200" cap="none" spc="-20" normalizeH="0" baseline="0" noProof="0" dirty="0">
                <a:ln>
                  <a:noFill/>
                </a:ln>
                <a:solidFill>
                  <a:srgbClr val="929499"/>
                </a:solidFill>
                <a:effectLst/>
                <a:uLnTx/>
                <a:uFillTx/>
                <a:latin typeface="Arial"/>
                <a:ea typeface="+mn-ea"/>
                <a:cs typeface="Arial"/>
              </a:rPr>
              <a:t>i</a:t>
            </a:r>
            <a:r>
              <a:rPr kumimoji="0" sz="1200" b="0" i="0" u="none" strike="noStrike" kern="1200" cap="none" spc="0" normalizeH="0" baseline="0" noProof="0" dirty="0">
                <a:ln>
                  <a:noFill/>
                </a:ln>
                <a:solidFill>
                  <a:srgbClr val="929499"/>
                </a:solidFill>
                <a:effectLst/>
                <a:uLnTx/>
                <a:uFillTx/>
                <a:latin typeface="Arial"/>
                <a:ea typeface="+mn-ea"/>
                <a:cs typeface="Arial"/>
              </a:rPr>
              <a:t>ty</a:t>
            </a:r>
            <a:r>
              <a:rPr kumimoji="0" sz="1200" b="0" i="0" u="none" strike="noStrike" kern="1200" cap="none" spc="-60" normalizeH="0" baseline="0" noProof="0" dirty="0">
                <a:ln>
                  <a:noFill/>
                </a:ln>
                <a:solidFill>
                  <a:srgbClr val="929499"/>
                </a:solidFill>
                <a:effectLst/>
                <a:uLnTx/>
                <a:uFillTx/>
                <a:latin typeface="Arial"/>
                <a:ea typeface="+mn-ea"/>
                <a:cs typeface="Arial"/>
              </a:rPr>
              <a:t> </a:t>
            </a:r>
            <a:r>
              <a:rPr kumimoji="0" sz="1200" b="0" i="0" u="none" strike="noStrike" kern="1200" cap="none" spc="-10" normalizeH="0" baseline="0" noProof="0" dirty="0">
                <a:ln>
                  <a:noFill/>
                </a:ln>
                <a:solidFill>
                  <a:srgbClr val="929499"/>
                </a:solidFill>
                <a:effectLst/>
                <a:uLnTx/>
                <a:uFillTx/>
                <a:latin typeface="Arial"/>
                <a:ea typeface="+mn-ea"/>
                <a:cs typeface="Arial"/>
              </a:rPr>
              <a:t>C</a:t>
            </a:r>
            <a:r>
              <a:rPr kumimoji="0" sz="1200" b="0" i="0" u="none" strike="noStrike" kern="1200" cap="none" spc="-5" normalizeH="0" baseline="0" noProof="0" dirty="0">
                <a:ln>
                  <a:noFill/>
                </a:ln>
                <a:solidFill>
                  <a:srgbClr val="929499"/>
                </a:solidFill>
                <a:effectLst/>
                <a:uLnTx/>
                <a:uFillTx/>
                <a:latin typeface="Arial"/>
                <a:ea typeface="+mn-ea"/>
                <a:cs typeface="Arial"/>
              </a:rPr>
              <a:t>o</a:t>
            </a:r>
            <a:r>
              <a:rPr kumimoji="0" sz="1200" b="0" i="0" u="none" strike="noStrike" kern="1200" cap="none" spc="-10" normalizeH="0" baseline="0" noProof="0" dirty="0">
                <a:ln>
                  <a:noFill/>
                </a:ln>
                <a:solidFill>
                  <a:srgbClr val="929499"/>
                </a:solidFill>
                <a:effectLst/>
                <a:uLnTx/>
                <a:uFillTx/>
                <a:latin typeface="Arial"/>
                <a:ea typeface="+mn-ea"/>
                <a:cs typeface="Arial"/>
              </a:rPr>
              <a:t>ll</a:t>
            </a:r>
            <a:r>
              <a:rPr kumimoji="0" sz="1200" b="0" i="0" u="none" strike="noStrike" kern="1200" cap="none" spc="-15" normalizeH="0" baseline="0" noProof="0" dirty="0">
                <a:ln>
                  <a:noFill/>
                </a:ln>
                <a:solidFill>
                  <a:srgbClr val="929499"/>
                </a:solidFill>
                <a:effectLst/>
                <a:uLnTx/>
                <a:uFillTx/>
                <a:latin typeface="Arial"/>
                <a:ea typeface="+mn-ea"/>
                <a:cs typeface="Arial"/>
              </a:rPr>
              <a:t>abo</a:t>
            </a:r>
            <a:r>
              <a:rPr kumimoji="0" sz="1200" b="0" i="0" u="none" strike="noStrike" kern="1200" cap="none" spc="-10" normalizeH="0" baseline="0" noProof="0" dirty="0">
                <a:ln>
                  <a:noFill/>
                </a:ln>
                <a:solidFill>
                  <a:srgbClr val="929499"/>
                </a:solidFill>
                <a:effectLst/>
                <a:uLnTx/>
                <a:uFillTx/>
                <a:latin typeface="Arial"/>
                <a:ea typeface="+mn-ea"/>
                <a:cs typeface="Arial"/>
              </a:rPr>
              <a:t>rati</a:t>
            </a:r>
            <a:r>
              <a:rPr kumimoji="0" sz="1200" b="0" i="0" u="none" strike="noStrike" kern="1200" cap="none" spc="-15" normalizeH="0" baseline="0" noProof="0" dirty="0">
                <a:ln>
                  <a:noFill/>
                </a:ln>
                <a:solidFill>
                  <a:srgbClr val="929499"/>
                </a:solidFill>
                <a:effectLst/>
                <a:uLnTx/>
                <a:uFillTx/>
                <a:latin typeface="Arial"/>
                <a:ea typeface="+mn-ea"/>
                <a:cs typeface="Arial"/>
              </a:rPr>
              <a:t>v</a:t>
            </a:r>
            <a:r>
              <a:rPr kumimoji="0" sz="1200" b="0" i="0" u="none" strike="noStrike" kern="1200" cap="none" spc="-5" normalizeH="0" baseline="0" noProof="0" dirty="0">
                <a:ln>
                  <a:noFill/>
                </a:ln>
                <a:solidFill>
                  <a:srgbClr val="929499"/>
                </a:solidFill>
                <a:effectLst/>
                <a:uLnTx/>
                <a:uFillTx/>
                <a:latin typeface="Arial"/>
                <a:ea typeface="+mn-ea"/>
                <a:cs typeface="Arial"/>
              </a:rPr>
              <a:t>e</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14" name="object 14"/>
          <p:cNvSpPr txBox="1"/>
          <p:nvPr/>
        </p:nvSpPr>
        <p:spPr>
          <a:xfrm>
            <a:off x="11915138" y="6437227"/>
            <a:ext cx="196215" cy="196215"/>
          </a:xfrm>
          <a:prstGeom prst="rect">
            <a:avLst/>
          </a:prstGeom>
        </p:spPr>
        <p:txBody>
          <a:bodyPr vert="horz" wrap="square" lIns="0" tIns="0" rIns="0" bIns="0" rtlCol="0">
            <a:spAutoFit/>
          </a:bodyPr>
          <a:lstStyle/>
          <a:p>
            <a:pPr marL="12700" marR="0" lvl="0" indent="0" algn="l" defTabSz="914400" rtl="0" eaLnBrk="1" fontAlgn="auto" latinLnBrk="0" hangingPunct="1">
              <a:lnSpc>
                <a:spcPts val="1425"/>
              </a:lnSpc>
              <a:spcBef>
                <a:spcPts val="0"/>
              </a:spcBef>
              <a:spcAft>
                <a:spcPts val="0"/>
              </a:spcAft>
              <a:buClrTx/>
              <a:buSzTx/>
              <a:buFontTx/>
              <a:buNone/>
              <a:tabLst/>
              <a:defRPr/>
            </a:pPr>
            <a:r>
              <a:rPr kumimoji="0" sz="1200" b="0" i="0" u="none" strike="noStrike" kern="1200" cap="none" spc="-5" normalizeH="0" baseline="0" noProof="0" dirty="0">
                <a:ln>
                  <a:noFill/>
                </a:ln>
                <a:solidFill>
                  <a:srgbClr val="929499"/>
                </a:solidFill>
                <a:effectLst/>
                <a:uLnTx/>
                <a:uFillTx/>
                <a:latin typeface="Arial"/>
                <a:ea typeface="+mn-ea"/>
                <a:cs typeface="Arial"/>
              </a:rPr>
              <a:t>14</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pic>
        <p:nvPicPr>
          <p:cNvPr id="12" name="Picture 11"/>
          <p:cNvPicPr>
            <a:picLocks noChangeAspect="1"/>
          </p:cNvPicPr>
          <p:nvPr/>
        </p:nvPicPr>
        <p:blipFill>
          <a:blip r:embed="rId4"/>
          <a:stretch>
            <a:fillRect/>
          </a:stretch>
        </p:blipFill>
        <p:spPr>
          <a:xfrm>
            <a:off x="228600" y="61220"/>
            <a:ext cx="4950714" cy="40590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5486400" y="948689"/>
            <a:ext cx="6248400"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CDC MMWR: </a:t>
            </a: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5"/>
              </a:rPr>
              <a:t>Risk for Stillbirth Among Women With and Without COVID-19 at Delivery Hospitalization — United States, March 2020–September 2021</a:t>
            </a:r>
            <a:r>
              <a:rPr kumimoji="0" lang="en-US" sz="1800" b="0" i="0" u="none" strike="noStrike" kern="1200" cap="none" spc="0" normalizeH="0" baseline="0" noProof="0" dirty="0">
                <a:ln>
                  <a:noFill/>
                </a:ln>
                <a:solidFill>
                  <a:prstClr val="black"/>
                </a:solidFill>
                <a:effectLst/>
                <a:uLnTx/>
                <a:uFillTx/>
                <a:latin typeface="Calibri"/>
                <a:ea typeface="+mn-ea"/>
                <a:cs typeface="+mn-cs"/>
              </a:rPr>
              <a:t>. (11.19.21)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Among </a:t>
            </a:r>
            <a:r>
              <a:rPr kumimoji="0" lang="en-US" sz="1800" b="0" i="0" u="none" strike="noStrike" kern="1200" cap="none" spc="0" normalizeH="0" baseline="0" noProof="0" dirty="0">
                <a:ln>
                  <a:noFill/>
                </a:ln>
                <a:solidFill>
                  <a:prstClr val="black"/>
                </a:solidFill>
                <a:effectLst/>
                <a:uLnTx/>
                <a:uFillTx/>
                <a:latin typeface="Calibri"/>
                <a:ea typeface="+mn-ea"/>
                <a:cs typeface="+mn-cs"/>
              </a:rPr>
              <a:t>1,249,634 delivery hospitalizations during March 2020–September 2021, U.S. </a:t>
            </a:r>
            <a:r>
              <a:rPr kumimoji="0" lang="en-US" sz="1800" b="1" i="0" u="none" strike="noStrike" kern="1200" cap="none" spc="0" normalizeH="0" baseline="0" noProof="0" dirty="0">
                <a:ln>
                  <a:noFill/>
                </a:ln>
                <a:solidFill>
                  <a:prstClr val="black"/>
                </a:solidFill>
                <a:effectLst/>
                <a:uLnTx/>
                <a:uFillTx/>
                <a:latin typeface="Calibri"/>
                <a:ea typeface="+mn-ea"/>
                <a:cs typeface="+mn-cs"/>
              </a:rPr>
              <a:t>women with COVID-19 were at increased risk for stillbirth compared with women without COVID-19 (adjusted relative risk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aRR</a:t>
            </a:r>
            <a:r>
              <a:rPr kumimoji="0" lang="en-US" sz="1800" b="1" i="0" u="none" strike="noStrike" kern="1200" cap="none" spc="0" normalizeH="0" baseline="0" noProof="0" dirty="0">
                <a:ln>
                  <a:noFill/>
                </a:ln>
                <a:solidFill>
                  <a:prstClr val="black"/>
                </a:solidFill>
                <a:effectLst/>
                <a:uLnTx/>
                <a:uFillTx/>
                <a:latin typeface="Calibri"/>
                <a:ea typeface="+mn-ea"/>
                <a:cs typeface="+mn-cs"/>
              </a:rPr>
              <a:t>] = 1.90; 95% CI = 1.69–2.15). </a:t>
            </a:r>
            <a:r>
              <a:rPr kumimoji="0" lang="en-US" sz="1800" b="0" i="0" u="none" strike="noStrike" kern="1200" cap="none" spc="0" normalizeH="0" baseline="0" noProof="0" dirty="0">
                <a:ln>
                  <a:noFill/>
                </a:ln>
                <a:solidFill>
                  <a:prstClr val="black"/>
                </a:solidFill>
                <a:effectLst/>
                <a:uLnTx/>
                <a:uFillTx/>
                <a:latin typeface="Calibri"/>
                <a:ea typeface="+mn-ea"/>
                <a:cs typeface="+mn-cs"/>
              </a:rPr>
              <a:t>The magnitude of association was higher during the period of SARS-CoV-2 B.1.617.2 (Delta) variant predominance than during the pre-Delta period</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53.7% of women were non-Hispanic White, and 50.6% had private insurance as the primary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payor</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Overall</a:t>
            </a:r>
            <a:r>
              <a:rPr kumimoji="0" lang="en-US" sz="1800" b="0" i="0" u="none" strike="noStrike" kern="1200" cap="none" spc="0" normalizeH="0" baseline="0" noProof="0" dirty="0">
                <a:ln>
                  <a:noFill/>
                </a:ln>
                <a:solidFill>
                  <a:prstClr val="black"/>
                </a:solidFill>
                <a:effectLst/>
                <a:uLnTx/>
                <a:uFillTx/>
                <a:latin typeface="Calibri"/>
                <a:ea typeface="+mn-ea"/>
                <a:cs typeface="+mn-cs"/>
              </a:rPr>
              <a:t>, 15.4% had obesity, 11.2% had diabetes, 17.2% had a hypertensive disorder, 1.8% had a multiple-gestation pregnancy, and 4.9% had smoking (tobacco) documented on the delivery hospitalization record. </a:t>
            </a:r>
          </a:p>
        </p:txBody>
      </p:sp>
    </p:spTree>
    <p:extLst>
      <p:ext uri="{BB962C8B-B14F-4D97-AF65-F5344CB8AC3E}">
        <p14:creationId xmlns:p14="http://schemas.microsoft.com/office/powerpoint/2010/main" val="12602819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534400" cy="1143000"/>
          </a:xfrm>
        </p:spPr>
        <p:txBody>
          <a:bodyPr/>
          <a:lstStyle/>
          <a:p>
            <a:r>
              <a:rPr lang="en-US" sz="2800" dirty="0"/>
              <a:t>CDC MMWR: </a:t>
            </a:r>
            <a:r>
              <a:rPr lang="en-US" sz="2800" dirty="0">
                <a:hlinkClick r:id="rId2"/>
              </a:rPr>
              <a:t>COVID-19–Associated Deaths After SARS-CoV-2 Infection During Pregnancy — Mississippi, March 1, 2020–October 6, 2021</a:t>
            </a:r>
            <a:r>
              <a:rPr lang="en-US" sz="2800" dirty="0"/>
              <a:t>. MMWR: November 26, </a:t>
            </a:r>
            <a:r>
              <a:rPr lang="en-US" sz="2800" dirty="0" smtClean="0"/>
              <a:t>2021</a:t>
            </a:r>
            <a:endParaRPr lang="en-US" dirty="0"/>
          </a:p>
        </p:txBody>
      </p:sp>
      <p:sp>
        <p:nvSpPr>
          <p:cNvPr id="3" name="Content Placeholder 2"/>
          <p:cNvSpPr>
            <a:spLocks noGrp="1"/>
          </p:cNvSpPr>
          <p:nvPr>
            <p:ph idx="1"/>
          </p:nvPr>
        </p:nvSpPr>
        <p:spPr/>
        <p:txBody>
          <a:bodyPr/>
          <a:lstStyle/>
          <a:p>
            <a:r>
              <a:rPr lang="en-US" sz="2200" dirty="0" smtClean="0"/>
              <a:t>This </a:t>
            </a:r>
            <a:r>
              <a:rPr lang="en-US" sz="2200" dirty="0"/>
              <a:t>report describes 15 COVID-19–associated deaths after infection with SARS-CoV-2 (the virus that causes COVID-19) during pregnancy in Mississippi during March 1, 2020–October 6, 2021</a:t>
            </a:r>
            <a:r>
              <a:rPr lang="en-US" sz="2200" dirty="0" smtClean="0"/>
              <a:t>.</a:t>
            </a:r>
          </a:p>
          <a:p>
            <a:r>
              <a:rPr lang="en-US" sz="2200" dirty="0" smtClean="0"/>
              <a:t>The </a:t>
            </a:r>
            <a:r>
              <a:rPr lang="en-US" sz="2200" dirty="0"/>
              <a:t>median age of the 15 decedents was 30 </a:t>
            </a:r>
            <a:r>
              <a:rPr lang="en-US" sz="2200" dirty="0" smtClean="0"/>
              <a:t>years. Nine </a:t>
            </a:r>
            <a:r>
              <a:rPr lang="en-US" sz="2200" dirty="0"/>
              <a:t>were non-Hispanic Black women, three were non-Hispanic White women, and three were Hispanic women. </a:t>
            </a:r>
            <a:endParaRPr lang="en-US" sz="2200" dirty="0" smtClean="0"/>
          </a:p>
          <a:p>
            <a:r>
              <a:rPr lang="en-US" sz="2200" dirty="0" smtClean="0"/>
              <a:t>The </a:t>
            </a:r>
            <a:r>
              <a:rPr lang="en-US" sz="2200" dirty="0"/>
              <a:t>median interval from symptom onset to death before and during Delta predominance was 18 days (pre-Delta range = 1–87 days; Delta range = 9–45 days</a:t>
            </a:r>
            <a:r>
              <a:rPr lang="en-US" sz="2200" dirty="0" smtClean="0"/>
              <a:t>).</a:t>
            </a:r>
          </a:p>
          <a:p>
            <a:r>
              <a:rPr lang="en-US" sz="2200" dirty="0" smtClean="0"/>
              <a:t>Seven </a:t>
            </a:r>
            <a:r>
              <a:rPr lang="en-US" sz="2200" dirty="0"/>
              <a:t>underwent emergency cesarean delivery (including two at the bedside). Three died during pregnancy, resulting in one spontaneous abortion at 9 weeks and two stillbirths at 22 and 23 weeks’ gestation, and 12 died after a live birth (median = 5 days postpartum, range = 1–87 days). </a:t>
            </a:r>
            <a:endParaRPr lang="en-US" sz="2200" dirty="0" smtClean="0"/>
          </a:p>
          <a:p>
            <a:r>
              <a:rPr lang="en-US" sz="2200" dirty="0" smtClean="0"/>
              <a:t>Underlying </a:t>
            </a:r>
            <a:r>
              <a:rPr lang="en-US" sz="2200" dirty="0"/>
              <a:t>medical conditions were present in 14 decedents. </a:t>
            </a:r>
            <a:r>
              <a:rPr lang="en-US" sz="2200" dirty="0" smtClean="0"/>
              <a:t>None </a:t>
            </a:r>
            <a:r>
              <a:rPr lang="en-US" sz="2200" dirty="0"/>
              <a:t>of the 15 decedents had been fully vaccinated against </a:t>
            </a:r>
            <a:r>
              <a:rPr lang="en-US" sz="2200" dirty="0" smtClean="0"/>
              <a:t>COVID-19</a:t>
            </a:r>
          </a:p>
          <a:p>
            <a:endParaRPr lang="en-US" sz="2200"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855686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458200" cy="1143000"/>
          </a:xfrm>
        </p:spPr>
        <p:txBody>
          <a:bodyPr/>
          <a:lstStyle/>
          <a:p>
            <a:r>
              <a:rPr lang="en-US" sz="2800" dirty="0">
                <a:solidFill>
                  <a:prstClr val="black"/>
                </a:solidFill>
              </a:rPr>
              <a:t>CDC MMWR: </a:t>
            </a:r>
            <a:r>
              <a:rPr lang="en-US" sz="2800" dirty="0">
                <a:solidFill>
                  <a:prstClr val="black"/>
                </a:solidFill>
                <a:hlinkClick r:id="rId2"/>
              </a:rPr>
              <a:t>COVID-19–Associated Deaths After SARS-CoV-2 Infection During Pregnancy — Mississippi, March 1, 2020–October 6, 2021</a:t>
            </a:r>
            <a:r>
              <a:rPr lang="en-US" sz="2800" dirty="0">
                <a:solidFill>
                  <a:prstClr val="black"/>
                </a:solidFill>
              </a:rPr>
              <a:t>. MMWR: November 26, 2021</a:t>
            </a:r>
            <a:endParaRPr lang="en-US" dirty="0"/>
          </a:p>
        </p:txBody>
      </p:sp>
      <p:sp>
        <p:nvSpPr>
          <p:cNvPr id="3" name="Content Placeholder 2"/>
          <p:cNvSpPr>
            <a:spLocks noGrp="1"/>
          </p:cNvSpPr>
          <p:nvPr>
            <p:ph idx="1"/>
          </p:nvPr>
        </p:nvSpPr>
        <p:spPr/>
        <p:txBody>
          <a:bodyPr/>
          <a:lstStyle/>
          <a:p>
            <a:r>
              <a:rPr lang="en-US" dirty="0"/>
              <a:t>increase in the ratio of COVID-19–associated deaths per 1,000 cases among pregnant women as the Delta variant became predominant </a:t>
            </a:r>
            <a:endParaRPr lang="en-US" dirty="0" smtClean="0"/>
          </a:p>
          <a:p>
            <a:r>
              <a:rPr lang="en-US" dirty="0" smtClean="0"/>
              <a:t>(</a:t>
            </a:r>
            <a:r>
              <a:rPr lang="en-US" dirty="0"/>
              <a:t>pre-Delta period: five deaths per 1,000 SARS-CoV-2 infections during pregnancy; Delta predominance period: 25 deaths per 1,000 SARS-CoV-2 infections during pregnancy).</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368642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340" y="45529"/>
            <a:ext cx="11151870" cy="1092200"/>
          </a:xfrm>
          <a:prstGeom prst="rect">
            <a:avLst/>
          </a:prstGeom>
        </p:spPr>
        <p:txBody>
          <a:bodyPr vert="horz" wrap="square" lIns="0" tIns="94615" rIns="0" bIns="0" rtlCol="0">
            <a:spAutoFit/>
          </a:bodyPr>
          <a:lstStyle/>
          <a:p>
            <a:pPr marL="12700">
              <a:lnSpc>
                <a:spcPct val="100000"/>
              </a:lnSpc>
              <a:spcBef>
                <a:spcPts val="745"/>
              </a:spcBef>
            </a:pPr>
            <a:r>
              <a:rPr spc="-15" dirty="0">
                <a:solidFill>
                  <a:srgbClr val="006A71"/>
                </a:solidFill>
              </a:rPr>
              <a:t>COVID-19</a:t>
            </a:r>
            <a:r>
              <a:rPr spc="-10" dirty="0">
                <a:solidFill>
                  <a:srgbClr val="006A71"/>
                </a:solidFill>
              </a:rPr>
              <a:t> </a:t>
            </a:r>
            <a:r>
              <a:rPr spc="-5" dirty="0">
                <a:solidFill>
                  <a:srgbClr val="006A71"/>
                </a:solidFill>
              </a:rPr>
              <a:t>cases,</a:t>
            </a:r>
            <a:r>
              <a:rPr spc="-30" dirty="0">
                <a:solidFill>
                  <a:srgbClr val="006A71"/>
                </a:solidFill>
              </a:rPr>
              <a:t> </a:t>
            </a:r>
            <a:r>
              <a:rPr spc="-5" dirty="0">
                <a:solidFill>
                  <a:srgbClr val="006A71"/>
                </a:solidFill>
              </a:rPr>
              <a:t>ICU</a:t>
            </a:r>
            <a:r>
              <a:rPr spc="10" dirty="0">
                <a:solidFill>
                  <a:srgbClr val="006A71"/>
                </a:solidFill>
              </a:rPr>
              <a:t> </a:t>
            </a:r>
            <a:r>
              <a:rPr dirty="0">
                <a:solidFill>
                  <a:srgbClr val="006A71"/>
                </a:solidFill>
              </a:rPr>
              <a:t>admission</a:t>
            </a:r>
            <a:r>
              <a:rPr spc="-45" dirty="0">
                <a:solidFill>
                  <a:srgbClr val="006A71"/>
                </a:solidFill>
              </a:rPr>
              <a:t> </a:t>
            </a:r>
            <a:r>
              <a:rPr dirty="0">
                <a:solidFill>
                  <a:srgbClr val="006A71"/>
                </a:solidFill>
              </a:rPr>
              <a:t>and</a:t>
            </a:r>
            <a:r>
              <a:rPr spc="-20" dirty="0">
                <a:solidFill>
                  <a:srgbClr val="006A71"/>
                </a:solidFill>
              </a:rPr>
              <a:t> </a:t>
            </a:r>
            <a:r>
              <a:rPr spc="-5" dirty="0">
                <a:solidFill>
                  <a:srgbClr val="006A71"/>
                </a:solidFill>
              </a:rPr>
              <a:t>death</a:t>
            </a:r>
            <a:r>
              <a:rPr spc="-15" dirty="0">
                <a:solidFill>
                  <a:srgbClr val="006A71"/>
                </a:solidFill>
              </a:rPr>
              <a:t> </a:t>
            </a:r>
            <a:r>
              <a:rPr dirty="0">
                <a:solidFill>
                  <a:srgbClr val="006A71"/>
                </a:solidFill>
              </a:rPr>
              <a:t>among</a:t>
            </a:r>
            <a:r>
              <a:rPr spc="-25" dirty="0">
                <a:solidFill>
                  <a:srgbClr val="006A71"/>
                </a:solidFill>
              </a:rPr>
              <a:t> </a:t>
            </a:r>
            <a:r>
              <a:rPr spc="-10" dirty="0">
                <a:solidFill>
                  <a:srgbClr val="006A71"/>
                </a:solidFill>
              </a:rPr>
              <a:t>pregnant</a:t>
            </a:r>
            <a:r>
              <a:rPr spc="-15" dirty="0">
                <a:solidFill>
                  <a:srgbClr val="006A71"/>
                </a:solidFill>
              </a:rPr>
              <a:t> </a:t>
            </a:r>
            <a:r>
              <a:rPr dirty="0">
                <a:solidFill>
                  <a:srgbClr val="006A71"/>
                </a:solidFill>
              </a:rPr>
              <a:t>people</a:t>
            </a:r>
          </a:p>
          <a:p>
            <a:pPr marL="12700">
              <a:lnSpc>
                <a:spcPct val="100000"/>
              </a:lnSpc>
              <a:spcBef>
                <a:spcPts val="555"/>
              </a:spcBef>
            </a:pPr>
            <a:r>
              <a:rPr sz="2800" spc="-10" dirty="0">
                <a:solidFill>
                  <a:srgbClr val="006A71"/>
                </a:solidFill>
              </a:rPr>
              <a:t>(National</a:t>
            </a:r>
            <a:r>
              <a:rPr sz="2800" spc="35" dirty="0">
                <a:solidFill>
                  <a:srgbClr val="006A71"/>
                </a:solidFill>
              </a:rPr>
              <a:t> </a:t>
            </a:r>
            <a:r>
              <a:rPr sz="2800" spc="-15" dirty="0">
                <a:solidFill>
                  <a:srgbClr val="006A71"/>
                </a:solidFill>
              </a:rPr>
              <a:t>COVID-19</a:t>
            </a:r>
            <a:r>
              <a:rPr sz="2800" spc="35" dirty="0">
                <a:solidFill>
                  <a:srgbClr val="006A71"/>
                </a:solidFill>
              </a:rPr>
              <a:t> </a:t>
            </a:r>
            <a:r>
              <a:rPr sz="2800" spc="-5" dirty="0">
                <a:solidFill>
                  <a:srgbClr val="006A71"/>
                </a:solidFill>
              </a:rPr>
              <a:t>Case</a:t>
            </a:r>
            <a:r>
              <a:rPr sz="2800" spc="30" dirty="0">
                <a:solidFill>
                  <a:srgbClr val="006A71"/>
                </a:solidFill>
              </a:rPr>
              <a:t> </a:t>
            </a:r>
            <a:r>
              <a:rPr sz="2800" spc="-5" dirty="0">
                <a:solidFill>
                  <a:srgbClr val="006A71"/>
                </a:solidFill>
              </a:rPr>
              <a:t>Surveillance</a:t>
            </a:r>
            <a:r>
              <a:rPr sz="2800" spc="45" dirty="0">
                <a:solidFill>
                  <a:srgbClr val="006A71"/>
                </a:solidFill>
              </a:rPr>
              <a:t> </a:t>
            </a:r>
            <a:r>
              <a:rPr sz="2800" spc="-15" dirty="0">
                <a:solidFill>
                  <a:srgbClr val="006A71"/>
                </a:solidFill>
              </a:rPr>
              <a:t>Data;</a:t>
            </a:r>
            <a:r>
              <a:rPr sz="2800" spc="20" dirty="0">
                <a:solidFill>
                  <a:srgbClr val="006A71"/>
                </a:solidFill>
              </a:rPr>
              <a:t> </a:t>
            </a:r>
            <a:r>
              <a:rPr sz="2800" spc="-5" dirty="0">
                <a:solidFill>
                  <a:srgbClr val="006A71"/>
                </a:solidFill>
              </a:rPr>
              <a:t>Jan</a:t>
            </a:r>
            <a:r>
              <a:rPr sz="2800" spc="10" dirty="0">
                <a:solidFill>
                  <a:srgbClr val="006A71"/>
                </a:solidFill>
              </a:rPr>
              <a:t> </a:t>
            </a:r>
            <a:r>
              <a:rPr sz="2800" spc="-5" dirty="0">
                <a:solidFill>
                  <a:srgbClr val="006A71"/>
                </a:solidFill>
              </a:rPr>
              <a:t>22,</a:t>
            </a:r>
            <a:r>
              <a:rPr sz="2800" spc="30" dirty="0">
                <a:solidFill>
                  <a:srgbClr val="006A71"/>
                </a:solidFill>
              </a:rPr>
              <a:t> </a:t>
            </a:r>
            <a:r>
              <a:rPr sz="2800" spc="-10" dirty="0">
                <a:solidFill>
                  <a:srgbClr val="006A71"/>
                </a:solidFill>
              </a:rPr>
              <a:t>2020</a:t>
            </a:r>
            <a:r>
              <a:rPr sz="2800" spc="30" dirty="0">
                <a:solidFill>
                  <a:srgbClr val="006A71"/>
                </a:solidFill>
              </a:rPr>
              <a:t> </a:t>
            </a:r>
            <a:r>
              <a:rPr sz="2800" spc="-5" dirty="0">
                <a:solidFill>
                  <a:srgbClr val="006A71"/>
                </a:solidFill>
              </a:rPr>
              <a:t>–</a:t>
            </a:r>
            <a:r>
              <a:rPr sz="2800" spc="15" dirty="0">
                <a:solidFill>
                  <a:srgbClr val="006A71"/>
                </a:solidFill>
              </a:rPr>
              <a:t> </a:t>
            </a:r>
            <a:r>
              <a:rPr sz="2800" spc="-10" dirty="0">
                <a:solidFill>
                  <a:srgbClr val="006A71"/>
                </a:solidFill>
              </a:rPr>
              <a:t>Sep</a:t>
            </a:r>
            <a:r>
              <a:rPr sz="2800" spc="20" dirty="0">
                <a:solidFill>
                  <a:srgbClr val="006A71"/>
                </a:solidFill>
              </a:rPr>
              <a:t> </a:t>
            </a:r>
            <a:r>
              <a:rPr sz="2800" spc="-5" dirty="0">
                <a:solidFill>
                  <a:srgbClr val="006A71"/>
                </a:solidFill>
              </a:rPr>
              <a:t>13,</a:t>
            </a:r>
            <a:r>
              <a:rPr sz="2800" spc="25" dirty="0">
                <a:solidFill>
                  <a:srgbClr val="006A71"/>
                </a:solidFill>
              </a:rPr>
              <a:t> </a:t>
            </a:r>
            <a:r>
              <a:rPr sz="2800" spc="-10" dirty="0">
                <a:solidFill>
                  <a:srgbClr val="006A71"/>
                </a:solidFill>
              </a:rPr>
              <a:t>2021)</a:t>
            </a:r>
            <a:endParaRPr sz="2800"/>
          </a:p>
        </p:txBody>
      </p:sp>
      <p:grpSp>
        <p:nvGrpSpPr>
          <p:cNvPr id="3" name="object 3"/>
          <p:cNvGrpSpPr/>
          <p:nvPr/>
        </p:nvGrpSpPr>
        <p:grpSpPr>
          <a:xfrm>
            <a:off x="1706689" y="2017585"/>
            <a:ext cx="8839835" cy="4545965"/>
            <a:chOff x="1706689" y="2017585"/>
            <a:chExt cx="8839835" cy="4545965"/>
          </a:xfrm>
        </p:grpSpPr>
        <p:sp>
          <p:nvSpPr>
            <p:cNvPr id="4" name="object 4"/>
            <p:cNvSpPr/>
            <p:nvPr/>
          </p:nvSpPr>
          <p:spPr>
            <a:xfrm>
              <a:off x="1711451" y="2022348"/>
              <a:ext cx="8830310" cy="4034154"/>
            </a:xfrm>
            <a:custGeom>
              <a:avLst/>
              <a:gdLst/>
              <a:ahLst/>
              <a:cxnLst/>
              <a:rect l="l" t="t" r="r" b="b"/>
              <a:pathLst>
                <a:path w="8830310" h="4034154">
                  <a:moveTo>
                    <a:pt x="0" y="0"/>
                  </a:moveTo>
                  <a:lnTo>
                    <a:pt x="8830056" y="0"/>
                  </a:lnTo>
                  <a:lnTo>
                    <a:pt x="8830056" y="4034028"/>
                  </a:lnTo>
                  <a:lnTo>
                    <a:pt x="0" y="4034028"/>
                  </a:lnTo>
                  <a:lnTo>
                    <a:pt x="0" y="0"/>
                  </a:lnTo>
                  <a:close/>
                </a:path>
              </a:pathLst>
            </a:custGeom>
            <a:ln w="9524">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1839468" y="2426207"/>
              <a:ext cx="8456930" cy="3630295"/>
            </a:xfrm>
            <a:custGeom>
              <a:avLst/>
              <a:gdLst/>
              <a:ahLst/>
              <a:cxnLst/>
              <a:rect l="l" t="t" r="r" b="b"/>
              <a:pathLst>
                <a:path w="8456930" h="3630295">
                  <a:moveTo>
                    <a:pt x="117348" y="1491996"/>
                  </a:moveTo>
                  <a:lnTo>
                    <a:pt x="0" y="1491996"/>
                  </a:lnTo>
                  <a:lnTo>
                    <a:pt x="0" y="3630180"/>
                  </a:lnTo>
                  <a:lnTo>
                    <a:pt x="117348" y="3630180"/>
                  </a:lnTo>
                  <a:lnTo>
                    <a:pt x="117348" y="1491996"/>
                  </a:lnTo>
                  <a:close/>
                </a:path>
                <a:path w="8456930" h="3630295">
                  <a:moveTo>
                    <a:pt x="608076" y="0"/>
                  </a:moveTo>
                  <a:lnTo>
                    <a:pt x="490728" y="0"/>
                  </a:lnTo>
                  <a:lnTo>
                    <a:pt x="490728" y="3630168"/>
                  </a:lnTo>
                  <a:lnTo>
                    <a:pt x="608076" y="3630168"/>
                  </a:lnTo>
                  <a:lnTo>
                    <a:pt x="608076" y="0"/>
                  </a:lnTo>
                  <a:close/>
                </a:path>
                <a:path w="8456930" h="3630295">
                  <a:moveTo>
                    <a:pt x="1098804" y="1815084"/>
                  </a:moveTo>
                  <a:lnTo>
                    <a:pt x="981456" y="1815084"/>
                  </a:lnTo>
                  <a:lnTo>
                    <a:pt x="981456" y="3630168"/>
                  </a:lnTo>
                  <a:lnTo>
                    <a:pt x="1098804" y="3630168"/>
                  </a:lnTo>
                  <a:lnTo>
                    <a:pt x="1098804" y="1815084"/>
                  </a:lnTo>
                  <a:close/>
                </a:path>
                <a:path w="8456930" h="3630295">
                  <a:moveTo>
                    <a:pt x="1589532" y="2057400"/>
                  </a:moveTo>
                  <a:lnTo>
                    <a:pt x="1472184" y="2057400"/>
                  </a:lnTo>
                  <a:lnTo>
                    <a:pt x="1472184" y="3630168"/>
                  </a:lnTo>
                  <a:lnTo>
                    <a:pt x="1589532" y="3630168"/>
                  </a:lnTo>
                  <a:lnTo>
                    <a:pt x="1589532" y="2057400"/>
                  </a:lnTo>
                  <a:close/>
                </a:path>
                <a:path w="8456930" h="3630295">
                  <a:moveTo>
                    <a:pt x="2080260" y="2621280"/>
                  </a:moveTo>
                  <a:lnTo>
                    <a:pt x="1962912" y="2621280"/>
                  </a:lnTo>
                  <a:lnTo>
                    <a:pt x="1962912" y="3630168"/>
                  </a:lnTo>
                  <a:lnTo>
                    <a:pt x="2080260" y="3630168"/>
                  </a:lnTo>
                  <a:lnTo>
                    <a:pt x="2080260" y="2621280"/>
                  </a:lnTo>
                  <a:close/>
                </a:path>
                <a:path w="8456930" h="3630295">
                  <a:moveTo>
                    <a:pt x="2569464" y="2500884"/>
                  </a:moveTo>
                  <a:lnTo>
                    <a:pt x="2453640" y="2500884"/>
                  </a:lnTo>
                  <a:lnTo>
                    <a:pt x="2453640" y="3630180"/>
                  </a:lnTo>
                  <a:lnTo>
                    <a:pt x="2569464" y="3630180"/>
                  </a:lnTo>
                  <a:lnTo>
                    <a:pt x="2569464" y="2500884"/>
                  </a:lnTo>
                  <a:close/>
                </a:path>
                <a:path w="8456930" h="3630295">
                  <a:moveTo>
                    <a:pt x="3060192" y="3186684"/>
                  </a:moveTo>
                  <a:lnTo>
                    <a:pt x="2944368" y="3186684"/>
                  </a:lnTo>
                  <a:lnTo>
                    <a:pt x="2944368" y="3630168"/>
                  </a:lnTo>
                  <a:lnTo>
                    <a:pt x="3060192" y="3630168"/>
                  </a:lnTo>
                  <a:lnTo>
                    <a:pt x="3060192" y="3186684"/>
                  </a:lnTo>
                  <a:close/>
                </a:path>
                <a:path w="8456930" h="3630295">
                  <a:moveTo>
                    <a:pt x="3550920" y="2581656"/>
                  </a:moveTo>
                  <a:lnTo>
                    <a:pt x="3433572" y="2581656"/>
                  </a:lnTo>
                  <a:lnTo>
                    <a:pt x="3433572" y="3630168"/>
                  </a:lnTo>
                  <a:lnTo>
                    <a:pt x="3550920" y="3630168"/>
                  </a:lnTo>
                  <a:lnTo>
                    <a:pt x="3550920" y="2581656"/>
                  </a:lnTo>
                  <a:close/>
                </a:path>
                <a:path w="8456930" h="3630295">
                  <a:moveTo>
                    <a:pt x="4041648" y="3186684"/>
                  </a:moveTo>
                  <a:lnTo>
                    <a:pt x="3924300" y="3186684"/>
                  </a:lnTo>
                  <a:lnTo>
                    <a:pt x="3924300" y="3630168"/>
                  </a:lnTo>
                  <a:lnTo>
                    <a:pt x="4041648" y="3630168"/>
                  </a:lnTo>
                  <a:lnTo>
                    <a:pt x="4041648" y="3186684"/>
                  </a:lnTo>
                  <a:close/>
                </a:path>
                <a:path w="8456930" h="3630295">
                  <a:moveTo>
                    <a:pt x="4532376" y="2662428"/>
                  </a:moveTo>
                  <a:lnTo>
                    <a:pt x="4415028" y="2662428"/>
                  </a:lnTo>
                  <a:lnTo>
                    <a:pt x="4415028" y="3630180"/>
                  </a:lnTo>
                  <a:lnTo>
                    <a:pt x="4532376" y="3630180"/>
                  </a:lnTo>
                  <a:lnTo>
                    <a:pt x="4532376" y="2662428"/>
                  </a:lnTo>
                  <a:close/>
                </a:path>
                <a:path w="8456930" h="3630295">
                  <a:moveTo>
                    <a:pt x="5023104" y="2621280"/>
                  </a:moveTo>
                  <a:lnTo>
                    <a:pt x="4905756" y="2621280"/>
                  </a:lnTo>
                  <a:lnTo>
                    <a:pt x="4905756" y="3630168"/>
                  </a:lnTo>
                  <a:lnTo>
                    <a:pt x="5023104" y="3630168"/>
                  </a:lnTo>
                  <a:lnTo>
                    <a:pt x="5023104" y="2621280"/>
                  </a:lnTo>
                  <a:close/>
                </a:path>
                <a:path w="8456930" h="3630295">
                  <a:moveTo>
                    <a:pt x="5513832" y="3348228"/>
                  </a:moveTo>
                  <a:lnTo>
                    <a:pt x="5396484" y="3348228"/>
                  </a:lnTo>
                  <a:lnTo>
                    <a:pt x="5396484" y="3630180"/>
                  </a:lnTo>
                  <a:lnTo>
                    <a:pt x="5513832" y="3630180"/>
                  </a:lnTo>
                  <a:lnTo>
                    <a:pt x="5513832" y="3348228"/>
                  </a:lnTo>
                  <a:close/>
                </a:path>
                <a:path w="8456930" h="3630295">
                  <a:moveTo>
                    <a:pt x="6004560" y="3105912"/>
                  </a:moveTo>
                  <a:lnTo>
                    <a:pt x="5887212" y="3105912"/>
                  </a:lnTo>
                  <a:lnTo>
                    <a:pt x="5887212" y="3630168"/>
                  </a:lnTo>
                  <a:lnTo>
                    <a:pt x="6004560" y="3630168"/>
                  </a:lnTo>
                  <a:lnTo>
                    <a:pt x="6004560" y="3105912"/>
                  </a:lnTo>
                  <a:close/>
                </a:path>
                <a:path w="8456930" h="3630295">
                  <a:moveTo>
                    <a:pt x="6493764" y="2782824"/>
                  </a:moveTo>
                  <a:lnTo>
                    <a:pt x="6377940" y="2782824"/>
                  </a:lnTo>
                  <a:lnTo>
                    <a:pt x="6377940" y="3630168"/>
                  </a:lnTo>
                  <a:lnTo>
                    <a:pt x="6493764" y="3630168"/>
                  </a:lnTo>
                  <a:lnTo>
                    <a:pt x="6493764" y="2782824"/>
                  </a:lnTo>
                  <a:close/>
                </a:path>
                <a:path w="8456930" h="3630295">
                  <a:moveTo>
                    <a:pt x="6984492" y="2904744"/>
                  </a:moveTo>
                  <a:lnTo>
                    <a:pt x="6868668" y="2904744"/>
                  </a:lnTo>
                  <a:lnTo>
                    <a:pt x="6868668" y="3630168"/>
                  </a:lnTo>
                  <a:lnTo>
                    <a:pt x="6984492" y="3630168"/>
                  </a:lnTo>
                  <a:lnTo>
                    <a:pt x="6984492" y="2904744"/>
                  </a:lnTo>
                  <a:close/>
                </a:path>
                <a:path w="8456930" h="3630295">
                  <a:moveTo>
                    <a:pt x="7475220" y="3267456"/>
                  </a:moveTo>
                  <a:lnTo>
                    <a:pt x="7357872" y="3267456"/>
                  </a:lnTo>
                  <a:lnTo>
                    <a:pt x="7357872" y="3630168"/>
                  </a:lnTo>
                  <a:lnTo>
                    <a:pt x="7475220" y="3630168"/>
                  </a:lnTo>
                  <a:lnTo>
                    <a:pt x="7475220" y="3267456"/>
                  </a:lnTo>
                  <a:close/>
                </a:path>
                <a:path w="8456930" h="3630295">
                  <a:moveTo>
                    <a:pt x="7965948" y="2378964"/>
                  </a:moveTo>
                  <a:lnTo>
                    <a:pt x="7848600" y="2378964"/>
                  </a:lnTo>
                  <a:lnTo>
                    <a:pt x="7848600" y="3630180"/>
                  </a:lnTo>
                  <a:lnTo>
                    <a:pt x="7965948" y="3630180"/>
                  </a:lnTo>
                  <a:lnTo>
                    <a:pt x="7965948" y="2378964"/>
                  </a:lnTo>
                  <a:close/>
                </a:path>
                <a:path w="8456930" h="3630295">
                  <a:moveTo>
                    <a:pt x="8456676" y="2097024"/>
                  </a:moveTo>
                  <a:lnTo>
                    <a:pt x="8339328" y="2097024"/>
                  </a:lnTo>
                  <a:lnTo>
                    <a:pt x="8339328" y="3630168"/>
                  </a:lnTo>
                  <a:lnTo>
                    <a:pt x="8456676" y="3630168"/>
                  </a:lnTo>
                  <a:lnTo>
                    <a:pt x="8456676" y="2097024"/>
                  </a:lnTo>
                  <a:close/>
                </a:path>
              </a:pathLst>
            </a:custGeom>
            <a:solidFill>
              <a:srgbClr val="5B9BD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1956816" y="5250179"/>
              <a:ext cx="8456930" cy="806450"/>
            </a:xfrm>
            <a:custGeom>
              <a:avLst/>
              <a:gdLst/>
              <a:ahLst/>
              <a:cxnLst/>
              <a:rect l="l" t="t" r="r" b="b"/>
              <a:pathLst>
                <a:path w="8456930" h="806450">
                  <a:moveTo>
                    <a:pt x="117348" y="766572"/>
                  </a:moveTo>
                  <a:lnTo>
                    <a:pt x="0" y="766572"/>
                  </a:lnTo>
                  <a:lnTo>
                    <a:pt x="0" y="806196"/>
                  </a:lnTo>
                  <a:lnTo>
                    <a:pt x="117348" y="806196"/>
                  </a:lnTo>
                  <a:lnTo>
                    <a:pt x="117348" y="766572"/>
                  </a:lnTo>
                  <a:close/>
                </a:path>
                <a:path w="8456930" h="806450">
                  <a:moveTo>
                    <a:pt x="608076" y="240792"/>
                  </a:moveTo>
                  <a:lnTo>
                    <a:pt x="490728" y="240792"/>
                  </a:lnTo>
                  <a:lnTo>
                    <a:pt x="490728" y="806196"/>
                  </a:lnTo>
                  <a:lnTo>
                    <a:pt x="608076" y="806196"/>
                  </a:lnTo>
                  <a:lnTo>
                    <a:pt x="608076" y="240792"/>
                  </a:lnTo>
                  <a:close/>
                </a:path>
                <a:path w="8456930" h="806450">
                  <a:moveTo>
                    <a:pt x="1098804" y="402336"/>
                  </a:moveTo>
                  <a:lnTo>
                    <a:pt x="981456" y="402336"/>
                  </a:lnTo>
                  <a:lnTo>
                    <a:pt x="981456" y="806196"/>
                  </a:lnTo>
                  <a:lnTo>
                    <a:pt x="1098804" y="806196"/>
                  </a:lnTo>
                  <a:lnTo>
                    <a:pt x="1098804" y="402336"/>
                  </a:lnTo>
                  <a:close/>
                </a:path>
                <a:path w="8456930" h="806450">
                  <a:moveTo>
                    <a:pt x="1589532" y="362712"/>
                  </a:moveTo>
                  <a:lnTo>
                    <a:pt x="1472184" y="362712"/>
                  </a:lnTo>
                  <a:lnTo>
                    <a:pt x="1472184" y="806196"/>
                  </a:lnTo>
                  <a:lnTo>
                    <a:pt x="1589532" y="806196"/>
                  </a:lnTo>
                  <a:lnTo>
                    <a:pt x="1589532" y="362712"/>
                  </a:lnTo>
                  <a:close/>
                </a:path>
                <a:path w="8456930" h="806450">
                  <a:moveTo>
                    <a:pt x="2078736" y="240792"/>
                  </a:moveTo>
                  <a:lnTo>
                    <a:pt x="1962912" y="240792"/>
                  </a:lnTo>
                  <a:lnTo>
                    <a:pt x="1962912" y="806196"/>
                  </a:lnTo>
                  <a:lnTo>
                    <a:pt x="2078736" y="806196"/>
                  </a:lnTo>
                  <a:lnTo>
                    <a:pt x="2078736" y="240792"/>
                  </a:lnTo>
                  <a:close/>
                </a:path>
                <a:path w="8456930" h="806450">
                  <a:moveTo>
                    <a:pt x="2569464" y="605028"/>
                  </a:moveTo>
                  <a:lnTo>
                    <a:pt x="2452116" y="605028"/>
                  </a:lnTo>
                  <a:lnTo>
                    <a:pt x="2452116" y="806208"/>
                  </a:lnTo>
                  <a:lnTo>
                    <a:pt x="2569464" y="806208"/>
                  </a:lnTo>
                  <a:lnTo>
                    <a:pt x="2569464" y="605028"/>
                  </a:lnTo>
                  <a:close/>
                </a:path>
                <a:path w="8456930" h="806450">
                  <a:moveTo>
                    <a:pt x="3060192" y="725424"/>
                  </a:moveTo>
                  <a:lnTo>
                    <a:pt x="2942844" y="725424"/>
                  </a:lnTo>
                  <a:lnTo>
                    <a:pt x="2942844" y="806196"/>
                  </a:lnTo>
                  <a:lnTo>
                    <a:pt x="3060192" y="806196"/>
                  </a:lnTo>
                  <a:lnTo>
                    <a:pt x="3060192" y="725424"/>
                  </a:lnTo>
                  <a:close/>
                </a:path>
                <a:path w="8456930" h="806450">
                  <a:moveTo>
                    <a:pt x="3550920" y="605028"/>
                  </a:moveTo>
                  <a:lnTo>
                    <a:pt x="3433572" y="605028"/>
                  </a:lnTo>
                  <a:lnTo>
                    <a:pt x="3433572" y="806208"/>
                  </a:lnTo>
                  <a:lnTo>
                    <a:pt x="3550920" y="806208"/>
                  </a:lnTo>
                  <a:lnTo>
                    <a:pt x="3550920" y="605028"/>
                  </a:lnTo>
                  <a:close/>
                </a:path>
                <a:path w="8456930" h="806450">
                  <a:moveTo>
                    <a:pt x="4041648" y="563880"/>
                  </a:moveTo>
                  <a:lnTo>
                    <a:pt x="3924300" y="563880"/>
                  </a:lnTo>
                  <a:lnTo>
                    <a:pt x="3924300" y="806196"/>
                  </a:lnTo>
                  <a:lnTo>
                    <a:pt x="4041648" y="806196"/>
                  </a:lnTo>
                  <a:lnTo>
                    <a:pt x="4041648" y="563880"/>
                  </a:lnTo>
                  <a:close/>
                </a:path>
                <a:path w="8456930" h="806450">
                  <a:moveTo>
                    <a:pt x="4532376" y="281940"/>
                  </a:moveTo>
                  <a:lnTo>
                    <a:pt x="4415028" y="281940"/>
                  </a:lnTo>
                  <a:lnTo>
                    <a:pt x="4415028" y="806196"/>
                  </a:lnTo>
                  <a:lnTo>
                    <a:pt x="4532376" y="806196"/>
                  </a:lnTo>
                  <a:lnTo>
                    <a:pt x="4532376" y="281940"/>
                  </a:lnTo>
                  <a:close/>
                </a:path>
                <a:path w="8456930" h="806450">
                  <a:moveTo>
                    <a:pt x="5023104" y="281940"/>
                  </a:moveTo>
                  <a:lnTo>
                    <a:pt x="4905756" y="281940"/>
                  </a:lnTo>
                  <a:lnTo>
                    <a:pt x="4905756" y="806196"/>
                  </a:lnTo>
                  <a:lnTo>
                    <a:pt x="5023104" y="806196"/>
                  </a:lnTo>
                  <a:lnTo>
                    <a:pt x="5023104" y="281940"/>
                  </a:lnTo>
                  <a:close/>
                </a:path>
                <a:path w="8456930" h="806450">
                  <a:moveTo>
                    <a:pt x="5513832" y="605028"/>
                  </a:moveTo>
                  <a:lnTo>
                    <a:pt x="5396484" y="605028"/>
                  </a:lnTo>
                  <a:lnTo>
                    <a:pt x="5396484" y="806208"/>
                  </a:lnTo>
                  <a:lnTo>
                    <a:pt x="5513832" y="806208"/>
                  </a:lnTo>
                  <a:lnTo>
                    <a:pt x="5513832" y="605028"/>
                  </a:lnTo>
                  <a:close/>
                </a:path>
                <a:path w="8456930" h="806450">
                  <a:moveTo>
                    <a:pt x="6003036" y="402336"/>
                  </a:moveTo>
                  <a:lnTo>
                    <a:pt x="5887212" y="402336"/>
                  </a:lnTo>
                  <a:lnTo>
                    <a:pt x="5887212" y="806196"/>
                  </a:lnTo>
                  <a:lnTo>
                    <a:pt x="6003036" y="806196"/>
                  </a:lnTo>
                  <a:lnTo>
                    <a:pt x="6003036" y="402336"/>
                  </a:lnTo>
                  <a:close/>
                </a:path>
                <a:path w="8456930" h="806450">
                  <a:moveTo>
                    <a:pt x="6493764" y="644652"/>
                  </a:moveTo>
                  <a:lnTo>
                    <a:pt x="6376416" y="644652"/>
                  </a:lnTo>
                  <a:lnTo>
                    <a:pt x="6376416" y="806196"/>
                  </a:lnTo>
                  <a:lnTo>
                    <a:pt x="6493764" y="806196"/>
                  </a:lnTo>
                  <a:lnTo>
                    <a:pt x="6493764" y="644652"/>
                  </a:lnTo>
                  <a:close/>
                </a:path>
                <a:path w="8456930" h="806450">
                  <a:moveTo>
                    <a:pt x="6984492" y="605028"/>
                  </a:moveTo>
                  <a:lnTo>
                    <a:pt x="6867144" y="605028"/>
                  </a:lnTo>
                  <a:lnTo>
                    <a:pt x="6867144" y="806208"/>
                  </a:lnTo>
                  <a:lnTo>
                    <a:pt x="6984492" y="806208"/>
                  </a:lnTo>
                  <a:lnTo>
                    <a:pt x="6984492" y="605028"/>
                  </a:lnTo>
                  <a:close/>
                </a:path>
                <a:path w="8456930" h="806450">
                  <a:moveTo>
                    <a:pt x="7475220" y="605028"/>
                  </a:moveTo>
                  <a:lnTo>
                    <a:pt x="7357872" y="605028"/>
                  </a:lnTo>
                  <a:lnTo>
                    <a:pt x="7357872" y="806208"/>
                  </a:lnTo>
                  <a:lnTo>
                    <a:pt x="7475220" y="806208"/>
                  </a:lnTo>
                  <a:lnTo>
                    <a:pt x="7475220" y="605028"/>
                  </a:lnTo>
                  <a:close/>
                </a:path>
                <a:path w="8456930" h="806450">
                  <a:moveTo>
                    <a:pt x="7965948" y="483108"/>
                  </a:moveTo>
                  <a:lnTo>
                    <a:pt x="7848600" y="483108"/>
                  </a:lnTo>
                  <a:lnTo>
                    <a:pt x="7848600" y="806196"/>
                  </a:lnTo>
                  <a:lnTo>
                    <a:pt x="7965948" y="806196"/>
                  </a:lnTo>
                  <a:lnTo>
                    <a:pt x="7965948" y="483108"/>
                  </a:lnTo>
                  <a:close/>
                </a:path>
                <a:path w="8456930" h="806450">
                  <a:moveTo>
                    <a:pt x="8456676" y="0"/>
                  </a:moveTo>
                  <a:lnTo>
                    <a:pt x="8339328" y="0"/>
                  </a:lnTo>
                  <a:lnTo>
                    <a:pt x="8339328" y="806196"/>
                  </a:lnTo>
                  <a:lnTo>
                    <a:pt x="8456676" y="806196"/>
                  </a:lnTo>
                  <a:lnTo>
                    <a:pt x="8456676"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1956815" y="5250180"/>
              <a:ext cx="8456930" cy="806450"/>
            </a:xfrm>
            <a:custGeom>
              <a:avLst/>
              <a:gdLst/>
              <a:ahLst/>
              <a:cxnLst/>
              <a:rect l="l" t="t" r="r" b="b"/>
              <a:pathLst>
                <a:path w="8456930" h="806450">
                  <a:moveTo>
                    <a:pt x="0" y="766572"/>
                  </a:moveTo>
                  <a:lnTo>
                    <a:pt x="117348" y="766572"/>
                  </a:lnTo>
                  <a:lnTo>
                    <a:pt x="117348" y="806196"/>
                  </a:lnTo>
                  <a:lnTo>
                    <a:pt x="0" y="806196"/>
                  </a:lnTo>
                  <a:lnTo>
                    <a:pt x="0" y="766572"/>
                  </a:lnTo>
                  <a:close/>
                </a:path>
                <a:path w="8456930" h="806450">
                  <a:moveTo>
                    <a:pt x="490727" y="240792"/>
                  </a:moveTo>
                  <a:lnTo>
                    <a:pt x="608076" y="240792"/>
                  </a:lnTo>
                  <a:lnTo>
                    <a:pt x="608076" y="806196"/>
                  </a:lnTo>
                  <a:lnTo>
                    <a:pt x="490727" y="806196"/>
                  </a:lnTo>
                  <a:lnTo>
                    <a:pt x="490727" y="240792"/>
                  </a:lnTo>
                  <a:close/>
                </a:path>
                <a:path w="8456930" h="806450">
                  <a:moveTo>
                    <a:pt x="981456" y="402336"/>
                  </a:moveTo>
                  <a:lnTo>
                    <a:pt x="1098804" y="402336"/>
                  </a:lnTo>
                  <a:lnTo>
                    <a:pt x="1098804" y="806196"/>
                  </a:lnTo>
                  <a:lnTo>
                    <a:pt x="981456" y="806196"/>
                  </a:lnTo>
                  <a:lnTo>
                    <a:pt x="981456" y="402336"/>
                  </a:lnTo>
                  <a:close/>
                </a:path>
                <a:path w="8456930" h="806450">
                  <a:moveTo>
                    <a:pt x="1472183" y="362712"/>
                  </a:moveTo>
                  <a:lnTo>
                    <a:pt x="1589532" y="362712"/>
                  </a:lnTo>
                  <a:lnTo>
                    <a:pt x="1589532" y="806196"/>
                  </a:lnTo>
                  <a:lnTo>
                    <a:pt x="1472183" y="806196"/>
                  </a:lnTo>
                  <a:lnTo>
                    <a:pt x="1472183" y="362712"/>
                  </a:lnTo>
                  <a:close/>
                </a:path>
                <a:path w="8456930" h="806450">
                  <a:moveTo>
                    <a:pt x="1962911" y="240792"/>
                  </a:moveTo>
                  <a:lnTo>
                    <a:pt x="2078735" y="240792"/>
                  </a:lnTo>
                  <a:lnTo>
                    <a:pt x="2078735" y="806196"/>
                  </a:lnTo>
                  <a:lnTo>
                    <a:pt x="1962911" y="806196"/>
                  </a:lnTo>
                  <a:lnTo>
                    <a:pt x="1962911" y="240792"/>
                  </a:lnTo>
                  <a:close/>
                </a:path>
                <a:path w="8456930" h="806450">
                  <a:moveTo>
                    <a:pt x="2452116" y="605028"/>
                  </a:moveTo>
                  <a:lnTo>
                    <a:pt x="2569464" y="605028"/>
                  </a:lnTo>
                  <a:lnTo>
                    <a:pt x="2569464" y="806196"/>
                  </a:lnTo>
                  <a:lnTo>
                    <a:pt x="2452116" y="806196"/>
                  </a:lnTo>
                  <a:lnTo>
                    <a:pt x="2452116" y="605028"/>
                  </a:lnTo>
                  <a:close/>
                </a:path>
                <a:path w="8456930" h="806450">
                  <a:moveTo>
                    <a:pt x="2942844" y="725424"/>
                  </a:moveTo>
                  <a:lnTo>
                    <a:pt x="3060192" y="725424"/>
                  </a:lnTo>
                  <a:lnTo>
                    <a:pt x="3060192" y="806196"/>
                  </a:lnTo>
                  <a:lnTo>
                    <a:pt x="2942844" y="806196"/>
                  </a:lnTo>
                  <a:lnTo>
                    <a:pt x="2942844" y="725424"/>
                  </a:lnTo>
                  <a:close/>
                </a:path>
                <a:path w="8456930" h="806450">
                  <a:moveTo>
                    <a:pt x="3433572" y="605028"/>
                  </a:moveTo>
                  <a:lnTo>
                    <a:pt x="3550920" y="605028"/>
                  </a:lnTo>
                  <a:lnTo>
                    <a:pt x="3550920" y="806196"/>
                  </a:lnTo>
                  <a:lnTo>
                    <a:pt x="3433572" y="806196"/>
                  </a:lnTo>
                  <a:lnTo>
                    <a:pt x="3433572" y="605028"/>
                  </a:lnTo>
                  <a:close/>
                </a:path>
                <a:path w="8456930" h="806450">
                  <a:moveTo>
                    <a:pt x="3924300" y="563880"/>
                  </a:moveTo>
                  <a:lnTo>
                    <a:pt x="4041648" y="563880"/>
                  </a:lnTo>
                  <a:lnTo>
                    <a:pt x="4041648" y="806196"/>
                  </a:lnTo>
                  <a:lnTo>
                    <a:pt x="3924300" y="806196"/>
                  </a:lnTo>
                  <a:lnTo>
                    <a:pt x="3924300" y="563880"/>
                  </a:lnTo>
                  <a:close/>
                </a:path>
                <a:path w="8456930" h="806450">
                  <a:moveTo>
                    <a:pt x="4415028" y="281940"/>
                  </a:moveTo>
                  <a:lnTo>
                    <a:pt x="4532376" y="281940"/>
                  </a:lnTo>
                  <a:lnTo>
                    <a:pt x="4532376" y="806196"/>
                  </a:lnTo>
                  <a:lnTo>
                    <a:pt x="4415028" y="806196"/>
                  </a:lnTo>
                  <a:lnTo>
                    <a:pt x="4415028" y="281940"/>
                  </a:lnTo>
                  <a:close/>
                </a:path>
                <a:path w="8456930" h="806450">
                  <a:moveTo>
                    <a:pt x="4905756" y="281940"/>
                  </a:moveTo>
                  <a:lnTo>
                    <a:pt x="5023104" y="281940"/>
                  </a:lnTo>
                  <a:lnTo>
                    <a:pt x="5023104" y="806196"/>
                  </a:lnTo>
                  <a:lnTo>
                    <a:pt x="4905756" y="806196"/>
                  </a:lnTo>
                  <a:lnTo>
                    <a:pt x="4905756" y="281940"/>
                  </a:lnTo>
                  <a:close/>
                </a:path>
                <a:path w="8456930" h="806450">
                  <a:moveTo>
                    <a:pt x="5396483" y="605028"/>
                  </a:moveTo>
                  <a:lnTo>
                    <a:pt x="5513832" y="605028"/>
                  </a:lnTo>
                  <a:lnTo>
                    <a:pt x="5513832" y="806196"/>
                  </a:lnTo>
                  <a:lnTo>
                    <a:pt x="5396483" y="806196"/>
                  </a:lnTo>
                  <a:lnTo>
                    <a:pt x="5396483" y="605028"/>
                  </a:lnTo>
                  <a:close/>
                </a:path>
                <a:path w="8456930" h="806450">
                  <a:moveTo>
                    <a:pt x="5887211" y="402336"/>
                  </a:moveTo>
                  <a:lnTo>
                    <a:pt x="6003035" y="402336"/>
                  </a:lnTo>
                  <a:lnTo>
                    <a:pt x="6003035" y="806196"/>
                  </a:lnTo>
                  <a:lnTo>
                    <a:pt x="5887211" y="806196"/>
                  </a:lnTo>
                  <a:lnTo>
                    <a:pt x="5887211" y="402336"/>
                  </a:lnTo>
                  <a:close/>
                </a:path>
                <a:path w="8456930" h="806450">
                  <a:moveTo>
                    <a:pt x="6376415" y="644652"/>
                  </a:moveTo>
                  <a:lnTo>
                    <a:pt x="6493763" y="644652"/>
                  </a:lnTo>
                  <a:lnTo>
                    <a:pt x="6493763" y="806196"/>
                  </a:lnTo>
                  <a:lnTo>
                    <a:pt x="6376415" y="806196"/>
                  </a:lnTo>
                  <a:lnTo>
                    <a:pt x="6376415" y="644652"/>
                  </a:lnTo>
                  <a:close/>
                </a:path>
                <a:path w="8456930" h="806450">
                  <a:moveTo>
                    <a:pt x="6867143" y="605028"/>
                  </a:moveTo>
                  <a:lnTo>
                    <a:pt x="6984491" y="605028"/>
                  </a:lnTo>
                  <a:lnTo>
                    <a:pt x="6984491" y="806196"/>
                  </a:lnTo>
                  <a:lnTo>
                    <a:pt x="6867143" y="806196"/>
                  </a:lnTo>
                  <a:lnTo>
                    <a:pt x="6867143" y="605028"/>
                  </a:lnTo>
                  <a:close/>
                </a:path>
                <a:path w="8456930" h="806450">
                  <a:moveTo>
                    <a:pt x="7357872" y="605028"/>
                  </a:moveTo>
                  <a:lnTo>
                    <a:pt x="7475220" y="605028"/>
                  </a:lnTo>
                  <a:lnTo>
                    <a:pt x="7475220" y="806196"/>
                  </a:lnTo>
                  <a:lnTo>
                    <a:pt x="7357872" y="806196"/>
                  </a:lnTo>
                  <a:lnTo>
                    <a:pt x="7357872" y="605028"/>
                  </a:lnTo>
                  <a:close/>
                </a:path>
                <a:path w="8456930" h="806450">
                  <a:moveTo>
                    <a:pt x="7848600" y="483108"/>
                  </a:moveTo>
                  <a:lnTo>
                    <a:pt x="7965948" y="483108"/>
                  </a:lnTo>
                  <a:lnTo>
                    <a:pt x="7965948" y="806196"/>
                  </a:lnTo>
                  <a:lnTo>
                    <a:pt x="7848600" y="806196"/>
                  </a:lnTo>
                  <a:lnTo>
                    <a:pt x="7848600" y="483108"/>
                  </a:lnTo>
                  <a:close/>
                </a:path>
                <a:path w="8456930" h="806450">
                  <a:moveTo>
                    <a:pt x="8339328" y="0"/>
                  </a:moveTo>
                  <a:lnTo>
                    <a:pt x="8456676" y="0"/>
                  </a:lnTo>
                  <a:lnTo>
                    <a:pt x="8456676" y="806196"/>
                  </a:lnTo>
                  <a:lnTo>
                    <a:pt x="8339328" y="806196"/>
                  </a:lnTo>
                  <a:lnTo>
                    <a:pt x="8339328" y="0"/>
                  </a:lnTo>
                  <a:close/>
                </a:path>
              </a:pathLst>
            </a:custGeom>
            <a:ln w="952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711451" y="6056376"/>
              <a:ext cx="8830310" cy="0"/>
            </a:xfrm>
            <a:custGeom>
              <a:avLst/>
              <a:gdLst/>
              <a:ahLst/>
              <a:cxnLst/>
              <a:rect l="l" t="t" r="r" b="b"/>
              <a:pathLst>
                <a:path w="8830310">
                  <a:moveTo>
                    <a:pt x="0" y="0"/>
                  </a:moveTo>
                  <a:lnTo>
                    <a:pt x="8830056" y="0"/>
                  </a:lnTo>
                </a:path>
              </a:pathLst>
            </a:custGeom>
            <a:ln w="9525">
              <a:solidFill>
                <a:srgbClr val="DADAD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957577" y="2250186"/>
              <a:ext cx="8338184" cy="3317875"/>
            </a:xfrm>
            <a:custGeom>
              <a:avLst/>
              <a:gdLst/>
              <a:ahLst/>
              <a:cxnLst/>
              <a:rect l="l" t="t" r="r" b="b"/>
              <a:pathLst>
                <a:path w="8338184" h="3317875">
                  <a:moveTo>
                    <a:pt x="0" y="3238500"/>
                  </a:moveTo>
                  <a:lnTo>
                    <a:pt x="489204" y="2581656"/>
                  </a:lnTo>
                  <a:lnTo>
                    <a:pt x="979932" y="2583180"/>
                  </a:lnTo>
                  <a:lnTo>
                    <a:pt x="1470660" y="2212848"/>
                  </a:lnTo>
                  <a:lnTo>
                    <a:pt x="1961388" y="1650491"/>
                  </a:lnTo>
                  <a:lnTo>
                    <a:pt x="2452116" y="2282952"/>
                  </a:lnTo>
                  <a:lnTo>
                    <a:pt x="2942844" y="2493264"/>
                  </a:lnTo>
                  <a:lnTo>
                    <a:pt x="3433572" y="1725168"/>
                  </a:lnTo>
                  <a:lnTo>
                    <a:pt x="3924300" y="691895"/>
                  </a:lnTo>
                  <a:lnTo>
                    <a:pt x="4413504" y="0"/>
                  </a:lnTo>
                  <a:lnTo>
                    <a:pt x="4904232" y="896112"/>
                  </a:lnTo>
                  <a:lnTo>
                    <a:pt x="5394960" y="2499360"/>
                  </a:lnTo>
                  <a:lnTo>
                    <a:pt x="5885688" y="2561844"/>
                  </a:lnTo>
                  <a:lnTo>
                    <a:pt x="6376416" y="2520696"/>
                  </a:lnTo>
                  <a:lnTo>
                    <a:pt x="6867144" y="3028188"/>
                  </a:lnTo>
                  <a:lnTo>
                    <a:pt x="7357872" y="3317748"/>
                  </a:lnTo>
                  <a:lnTo>
                    <a:pt x="7848600" y="2727960"/>
                  </a:lnTo>
                  <a:lnTo>
                    <a:pt x="8337804" y="2369820"/>
                  </a:lnTo>
                </a:path>
              </a:pathLst>
            </a:custGeom>
            <a:ln w="28575">
              <a:solidFill>
                <a:srgbClr val="C0C0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8138160" y="2695956"/>
              <a:ext cx="243840" cy="83820"/>
            </a:xfrm>
            <a:custGeom>
              <a:avLst/>
              <a:gdLst/>
              <a:ahLst/>
              <a:cxnLst/>
              <a:rect l="l" t="t" r="r" b="b"/>
              <a:pathLst>
                <a:path w="243840" h="83819">
                  <a:moveTo>
                    <a:pt x="243840" y="0"/>
                  </a:moveTo>
                  <a:lnTo>
                    <a:pt x="0" y="0"/>
                  </a:lnTo>
                  <a:lnTo>
                    <a:pt x="0" y="83820"/>
                  </a:lnTo>
                  <a:lnTo>
                    <a:pt x="243840" y="83820"/>
                  </a:lnTo>
                  <a:lnTo>
                    <a:pt x="243840" y="0"/>
                  </a:lnTo>
                  <a:close/>
                </a:path>
              </a:pathLst>
            </a:custGeom>
            <a:solidFill>
              <a:srgbClr val="5B9BD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8138160" y="3015996"/>
              <a:ext cx="243840" cy="83820"/>
            </a:xfrm>
            <a:custGeom>
              <a:avLst/>
              <a:gdLst/>
              <a:ahLst/>
              <a:cxnLst/>
              <a:rect l="l" t="t" r="r" b="b"/>
              <a:pathLst>
                <a:path w="243840" h="83819">
                  <a:moveTo>
                    <a:pt x="243840" y="0"/>
                  </a:moveTo>
                  <a:lnTo>
                    <a:pt x="0" y="0"/>
                  </a:lnTo>
                  <a:lnTo>
                    <a:pt x="0" y="83820"/>
                  </a:lnTo>
                  <a:lnTo>
                    <a:pt x="243840" y="83820"/>
                  </a:lnTo>
                  <a:lnTo>
                    <a:pt x="243840" y="0"/>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8138922" y="3377946"/>
              <a:ext cx="243840" cy="0"/>
            </a:xfrm>
            <a:custGeom>
              <a:avLst/>
              <a:gdLst/>
              <a:ahLst/>
              <a:cxnLst/>
              <a:rect l="l" t="t" r="r" b="b"/>
              <a:pathLst>
                <a:path w="243840">
                  <a:moveTo>
                    <a:pt x="0" y="0"/>
                  </a:moveTo>
                  <a:lnTo>
                    <a:pt x="243840" y="0"/>
                  </a:lnTo>
                </a:path>
              </a:pathLst>
            </a:custGeom>
            <a:ln w="28575">
              <a:solidFill>
                <a:srgbClr val="C0C0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9453187" y="6194793"/>
              <a:ext cx="380365" cy="368300"/>
            </a:xfrm>
            <a:custGeom>
              <a:avLst/>
              <a:gdLst/>
              <a:ahLst/>
              <a:cxnLst/>
              <a:rect l="l" t="t" r="r" b="b"/>
              <a:pathLst>
                <a:path w="380365" h="368300">
                  <a:moveTo>
                    <a:pt x="29895" y="284480"/>
                  </a:moveTo>
                  <a:lnTo>
                    <a:pt x="25653" y="284480"/>
                  </a:lnTo>
                  <a:lnTo>
                    <a:pt x="17462" y="287020"/>
                  </a:lnTo>
                  <a:lnTo>
                    <a:pt x="0" y="316230"/>
                  </a:lnTo>
                  <a:lnTo>
                    <a:pt x="2222" y="325120"/>
                  </a:lnTo>
                  <a:lnTo>
                    <a:pt x="29654" y="358140"/>
                  </a:lnTo>
                  <a:lnTo>
                    <a:pt x="52298" y="368300"/>
                  </a:lnTo>
                  <a:lnTo>
                    <a:pt x="56527" y="368300"/>
                  </a:lnTo>
                  <a:lnTo>
                    <a:pt x="64719" y="365760"/>
                  </a:lnTo>
                  <a:lnTo>
                    <a:pt x="68745" y="363220"/>
                  </a:lnTo>
                  <a:lnTo>
                    <a:pt x="74146" y="358140"/>
                  </a:lnTo>
                  <a:lnTo>
                    <a:pt x="56438" y="358140"/>
                  </a:lnTo>
                  <a:lnTo>
                    <a:pt x="53593" y="356870"/>
                  </a:lnTo>
                  <a:lnTo>
                    <a:pt x="47370" y="355600"/>
                  </a:lnTo>
                  <a:lnTo>
                    <a:pt x="43929" y="353060"/>
                  </a:lnTo>
                  <a:lnTo>
                    <a:pt x="36410" y="347980"/>
                  </a:lnTo>
                  <a:lnTo>
                    <a:pt x="32194" y="344170"/>
                  </a:lnTo>
                  <a:lnTo>
                    <a:pt x="24028" y="336550"/>
                  </a:lnTo>
                  <a:lnTo>
                    <a:pt x="20942" y="332740"/>
                  </a:lnTo>
                  <a:lnTo>
                    <a:pt x="15595" y="326390"/>
                  </a:lnTo>
                  <a:lnTo>
                    <a:pt x="13614" y="322580"/>
                  </a:lnTo>
                  <a:lnTo>
                    <a:pt x="11061" y="316230"/>
                  </a:lnTo>
                  <a:lnTo>
                    <a:pt x="10629" y="312420"/>
                  </a:lnTo>
                  <a:lnTo>
                    <a:pt x="11480" y="307340"/>
                  </a:lnTo>
                  <a:lnTo>
                    <a:pt x="13055" y="303530"/>
                  </a:lnTo>
                  <a:lnTo>
                    <a:pt x="17348" y="299720"/>
                  </a:lnTo>
                  <a:lnTo>
                    <a:pt x="18948" y="298450"/>
                  </a:lnTo>
                  <a:lnTo>
                    <a:pt x="22237" y="297180"/>
                  </a:lnTo>
                  <a:lnTo>
                    <a:pt x="23990" y="295910"/>
                  </a:lnTo>
                  <a:lnTo>
                    <a:pt x="52527" y="295910"/>
                  </a:lnTo>
                  <a:lnTo>
                    <a:pt x="43167" y="289560"/>
                  </a:lnTo>
                  <a:lnTo>
                    <a:pt x="38646" y="287020"/>
                  </a:lnTo>
                  <a:lnTo>
                    <a:pt x="29895" y="284480"/>
                  </a:lnTo>
                  <a:close/>
                </a:path>
                <a:path w="380365" h="368300">
                  <a:moveTo>
                    <a:pt x="52527" y="295910"/>
                  </a:moveTo>
                  <a:lnTo>
                    <a:pt x="29654" y="295910"/>
                  </a:lnTo>
                  <a:lnTo>
                    <a:pt x="33794" y="298450"/>
                  </a:lnTo>
                  <a:lnTo>
                    <a:pt x="35991" y="298450"/>
                  </a:lnTo>
                  <a:lnTo>
                    <a:pt x="40678" y="302260"/>
                  </a:lnTo>
                  <a:lnTo>
                    <a:pt x="43192" y="303530"/>
                  </a:lnTo>
                  <a:lnTo>
                    <a:pt x="48615" y="308610"/>
                  </a:lnTo>
                  <a:lnTo>
                    <a:pt x="51536" y="311150"/>
                  </a:lnTo>
                  <a:lnTo>
                    <a:pt x="54673" y="313690"/>
                  </a:lnTo>
                  <a:lnTo>
                    <a:pt x="56997" y="316230"/>
                  </a:lnTo>
                  <a:lnTo>
                    <a:pt x="59156" y="318770"/>
                  </a:lnTo>
                  <a:lnTo>
                    <a:pt x="63157" y="323850"/>
                  </a:lnTo>
                  <a:lnTo>
                    <a:pt x="64884" y="325120"/>
                  </a:lnTo>
                  <a:lnTo>
                    <a:pt x="67792" y="330200"/>
                  </a:lnTo>
                  <a:lnTo>
                    <a:pt x="70700" y="336550"/>
                  </a:lnTo>
                  <a:lnTo>
                    <a:pt x="71183" y="339090"/>
                  </a:lnTo>
                  <a:lnTo>
                    <a:pt x="71373" y="342900"/>
                  </a:lnTo>
                  <a:lnTo>
                    <a:pt x="71031" y="344170"/>
                  </a:lnTo>
                  <a:lnTo>
                    <a:pt x="56438" y="358140"/>
                  </a:lnTo>
                  <a:lnTo>
                    <a:pt x="74146" y="358140"/>
                  </a:lnTo>
                  <a:lnTo>
                    <a:pt x="76847" y="355600"/>
                  </a:lnTo>
                  <a:lnTo>
                    <a:pt x="79565" y="351790"/>
                  </a:lnTo>
                  <a:lnTo>
                    <a:pt x="82118" y="342900"/>
                  </a:lnTo>
                  <a:lnTo>
                    <a:pt x="82194" y="337820"/>
                  </a:lnTo>
                  <a:lnTo>
                    <a:pt x="80009" y="328930"/>
                  </a:lnTo>
                  <a:lnTo>
                    <a:pt x="57442" y="299720"/>
                  </a:lnTo>
                  <a:lnTo>
                    <a:pt x="52527" y="295910"/>
                  </a:lnTo>
                  <a:close/>
                </a:path>
                <a:path w="380365" h="368300">
                  <a:moveTo>
                    <a:pt x="90020" y="241300"/>
                  </a:moveTo>
                  <a:lnTo>
                    <a:pt x="78193" y="241300"/>
                  </a:lnTo>
                  <a:lnTo>
                    <a:pt x="107861" y="318770"/>
                  </a:lnTo>
                  <a:lnTo>
                    <a:pt x="108102" y="320040"/>
                  </a:lnTo>
                  <a:lnTo>
                    <a:pt x="110604" y="320040"/>
                  </a:lnTo>
                  <a:lnTo>
                    <a:pt x="112026" y="318770"/>
                  </a:lnTo>
                  <a:lnTo>
                    <a:pt x="112928" y="318770"/>
                  </a:lnTo>
                  <a:lnTo>
                    <a:pt x="114858" y="316230"/>
                  </a:lnTo>
                  <a:lnTo>
                    <a:pt x="115544" y="314960"/>
                  </a:lnTo>
                  <a:lnTo>
                    <a:pt x="116611" y="313690"/>
                  </a:lnTo>
                  <a:lnTo>
                    <a:pt x="116992" y="313690"/>
                  </a:lnTo>
                  <a:lnTo>
                    <a:pt x="117436" y="312420"/>
                  </a:lnTo>
                  <a:lnTo>
                    <a:pt x="117436" y="311150"/>
                  </a:lnTo>
                  <a:lnTo>
                    <a:pt x="90020" y="241300"/>
                  </a:lnTo>
                  <a:close/>
                </a:path>
                <a:path w="380365" h="368300">
                  <a:moveTo>
                    <a:pt x="161607" y="294640"/>
                  </a:moveTo>
                  <a:lnTo>
                    <a:pt x="159435" y="294640"/>
                  </a:lnTo>
                  <a:lnTo>
                    <a:pt x="160172" y="295910"/>
                  </a:lnTo>
                  <a:lnTo>
                    <a:pt x="160616" y="295910"/>
                  </a:lnTo>
                  <a:lnTo>
                    <a:pt x="161607" y="294640"/>
                  </a:lnTo>
                  <a:close/>
                </a:path>
                <a:path w="380365" h="368300">
                  <a:moveTo>
                    <a:pt x="114909" y="175260"/>
                  </a:moveTo>
                  <a:lnTo>
                    <a:pt x="112941" y="175260"/>
                  </a:lnTo>
                  <a:lnTo>
                    <a:pt x="111683" y="176530"/>
                  </a:lnTo>
                  <a:lnTo>
                    <a:pt x="110972" y="177800"/>
                  </a:lnTo>
                  <a:lnTo>
                    <a:pt x="109486" y="179070"/>
                  </a:lnTo>
                  <a:lnTo>
                    <a:pt x="108927" y="179070"/>
                  </a:lnTo>
                  <a:lnTo>
                    <a:pt x="108051" y="180340"/>
                  </a:lnTo>
                  <a:lnTo>
                    <a:pt x="107759" y="180340"/>
                  </a:lnTo>
                  <a:lnTo>
                    <a:pt x="107429" y="181610"/>
                  </a:lnTo>
                  <a:lnTo>
                    <a:pt x="107429" y="182880"/>
                  </a:lnTo>
                  <a:lnTo>
                    <a:pt x="107594" y="184150"/>
                  </a:lnTo>
                  <a:lnTo>
                    <a:pt x="107886" y="184150"/>
                  </a:lnTo>
                  <a:lnTo>
                    <a:pt x="158915" y="293370"/>
                  </a:lnTo>
                  <a:lnTo>
                    <a:pt x="159130" y="294640"/>
                  </a:lnTo>
                  <a:lnTo>
                    <a:pt x="163474" y="294640"/>
                  </a:lnTo>
                  <a:lnTo>
                    <a:pt x="164198" y="293370"/>
                  </a:lnTo>
                  <a:lnTo>
                    <a:pt x="165684" y="292100"/>
                  </a:lnTo>
                  <a:lnTo>
                    <a:pt x="166230" y="290830"/>
                  </a:lnTo>
                  <a:lnTo>
                    <a:pt x="167030" y="290830"/>
                  </a:lnTo>
                  <a:lnTo>
                    <a:pt x="167335" y="289560"/>
                  </a:lnTo>
                  <a:lnTo>
                    <a:pt x="167716" y="289560"/>
                  </a:lnTo>
                  <a:lnTo>
                    <a:pt x="167741" y="287020"/>
                  </a:lnTo>
                  <a:lnTo>
                    <a:pt x="167284" y="287020"/>
                  </a:lnTo>
                  <a:lnTo>
                    <a:pt x="116255" y="176530"/>
                  </a:lnTo>
                  <a:lnTo>
                    <a:pt x="115684" y="176530"/>
                  </a:lnTo>
                  <a:lnTo>
                    <a:pt x="114909" y="175260"/>
                  </a:lnTo>
                  <a:close/>
                </a:path>
                <a:path w="380365" h="368300">
                  <a:moveTo>
                    <a:pt x="82092" y="227330"/>
                  </a:moveTo>
                  <a:lnTo>
                    <a:pt x="77774" y="227330"/>
                  </a:lnTo>
                  <a:lnTo>
                    <a:pt x="40538" y="264160"/>
                  </a:lnTo>
                  <a:lnTo>
                    <a:pt x="40347" y="265430"/>
                  </a:lnTo>
                  <a:lnTo>
                    <a:pt x="40220" y="266700"/>
                  </a:lnTo>
                  <a:lnTo>
                    <a:pt x="40512" y="266700"/>
                  </a:lnTo>
                  <a:lnTo>
                    <a:pt x="40766" y="267970"/>
                  </a:lnTo>
                  <a:lnTo>
                    <a:pt x="41516" y="269240"/>
                  </a:lnTo>
                  <a:lnTo>
                    <a:pt x="42011" y="269240"/>
                  </a:lnTo>
                  <a:lnTo>
                    <a:pt x="43776" y="270510"/>
                  </a:lnTo>
                  <a:lnTo>
                    <a:pt x="44830" y="271780"/>
                  </a:lnTo>
                  <a:lnTo>
                    <a:pt x="46735" y="273050"/>
                  </a:lnTo>
                  <a:lnTo>
                    <a:pt x="47523" y="271780"/>
                  </a:lnTo>
                  <a:lnTo>
                    <a:pt x="78193" y="241300"/>
                  </a:lnTo>
                  <a:lnTo>
                    <a:pt x="90020" y="241300"/>
                  </a:lnTo>
                  <a:lnTo>
                    <a:pt x="87528" y="234950"/>
                  </a:lnTo>
                  <a:lnTo>
                    <a:pt x="86753" y="233680"/>
                  </a:lnTo>
                  <a:lnTo>
                    <a:pt x="86448" y="232410"/>
                  </a:lnTo>
                  <a:lnTo>
                    <a:pt x="85737" y="231140"/>
                  </a:lnTo>
                  <a:lnTo>
                    <a:pt x="84505" y="229870"/>
                  </a:lnTo>
                  <a:lnTo>
                    <a:pt x="84010" y="229870"/>
                  </a:lnTo>
                  <a:lnTo>
                    <a:pt x="83426" y="228600"/>
                  </a:lnTo>
                  <a:lnTo>
                    <a:pt x="82715" y="228600"/>
                  </a:lnTo>
                  <a:lnTo>
                    <a:pt x="82092" y="227330"/>
                  </a:lnTo>
                  <a:close/>
                </a:path>
                <a:path w="380365" h="368300">
                  <a:moveTo>
                    <a:pt x="192582" y="237490"/>
                  </a:moveTo>
                  <a:lnTo>
                    <a:pt x="188455" y="237490"/>
                  </a:lnTo>
                  <a:lnTo>
                    <a:pt x="189649" y="238760"/>
                  </a:lnTo>
                  <a:lnTo>
                    <a:pt x="191668" y="238760"/>
                  </a:lnTo>
                  <a:lnTo>
                    <a:pt x="192582" y="237490"/>
                  </a:lnTo>
                  <a:close/>
                </a:path>
                <a:path w="380365" h="368300">
                  <a:moveTo>
                    <a:pt x="184407" y="161290"/>
                  </a:moveTo>
                  <a:lnTo>
                    <a:pt x="164503" y="161290"/>
                  </a:lnTo>
                  <a:lnTo>
                    <a:pt x="166268" y="162560"/>
                  </a:lnTo>
                  <a:lnTo>
                    <a:pt x="169684" y="163830"/>
                  </a:lnTo>
                  <a:lnTo>
                    <a:pt x="171234" y="165100"/>
                  </a:lnTo>
                  <a:lnTo>
                    <a:pt x="183832" y="229870"/>
                  </a:lnTo>
                  <a:lnTo>
                    <a:pt x="184149" y="231140"/>
                  </a:lnTo>
                  <a:lnTo>
                    <a:pt x="184302" y="232410"/>
                  </a:lnTo>
                  <a:lnTo>
                    <a:pt x="184721" y="233680"/>
                  </a:lnTo>
                  <a:lnTo>
                    <a:pt x="185038" y="233680"/>
                  </a:lnTo>
                  <a:lnTo>
                    <a:pt x="185902" y="234950"/>
                  </a:lnTo>
                  <a:lnTo>
                    <a:pt x="186448" y="234950"/>
                  </a:lnTo>
                  <a:lnTo>
                    <a:pt x="187794" y="237490"/>
                  </a:lnTo>
                  <a:lnTo>
                    <a:pt x="193027" y="237490"/>
                  </a:lnTo>
                  <a:lnTo>
                    <a:pt x="208180" y="222250"/>
                  </a:lnTo>
                  <a:lnTo>
                    <a:pt x="193725" y="222250"/>
                  </a:lnTo>
                  <a:lnTo>
                    <a:pt x="193281" y="201930"/>
                  </a:lnTo>
                  <a:lnTo>
                    <a:pt x="186855" y="165100"/>
                  </a:lnTo>
                  <a:lnTo>
                    <a:pt x="184407" y="161290"/>
                  </a:lnTo>
                  <a:close/>
                </a:path>
                <a:path w="380365" h="368300">
                  <a:moveTo>
                    <a:pt x="79540" y="226060"/>
                  </a:moveTo>
                  <a:lnTo>
                    <a:pt x="79095" y="226060"/>
                  </a:lnTo>
                  <a:lnTo>
                    <a:pt x="78219" y="227330"/>
                  </a:lnTo>
                  <a:lnTo>
                    <a:pt x="80479" y="227330"/>
                  </a:lnTo>
                  <a:lnTo>
                    <a:pt x="79540" y="226060"/>
                  </a:lnTo>
                  <a:close/>
                </a:path>
                <a:path w="380365" h="368300">
                  <a:moveTo>
                    <a:pt x="225221" y="195580"/>
                  </a:moveTo>
                  <a:lnTo>
                    <a:pt x="221233" y="195580"/>
                  </a:lnTo>
                  <a:lnTo>
                    <a:pt x="193725" y="222250"/>
                  </a:lnTo>
                  <a:lnTo>
                    <a:pt x="208180" y="222250"/>
                  </a:lnTo>
                  <a:lnTo>
                    <a:pt x="228384" y="201930"/>
                  </a:lnTo>
                  <a:lnTo>
                    <a:pt x="228574" y="201930"/>
                  </a:lnTo>
                  <a:lnTo>
                    <a:pt x="228765" y="200660"/>
                  </a:lnTo>
                  <a:lnTo>
                    <a:pt x="228409" y="199390"/>
                  </a:lnTo>
                  <a:lnTo>
                    <a:pt x="228142" y="199390"/>
                  </a:lnTo>
                  <a:lnTo>
                    <a:pt x="227406" y="198120"/>
                  </a:lnTo>
                  <a:lnTo>
                    <a:pt x="226936" y="198120"/>
                  </a:lnTo>
                  <a:lnTo>
                    <a:pt x="226352" y="196850"/>
                  </a:lnTo>
                  <a:lnTo>
                    <a:pt x="225767" y="196850"/>
                  </a:lnTo>
                  <a:lnTo>
                    <a:pt x="225221" y="195580"/>
                  </a:lnTo>
                  <a:close/>
                </a:path>
                <a:path w="380365" h="368300">
                  <a:moveTo>
                    <a:pt x="222757" y="194310"/>
                  </a:moveTo>
                  <a:lnTo>
                    <a:pt x="222326" y="194310"/>
                  </a:lnTo>
                  <a:lnTo>
                    <a:pt x="221551" y="195580"/>
                  </a:lnTo>
                  <a:lnTo>
                    <a:pt x="223697" y="195580"/>
                  </a:lnTo>
                  <a:lnTo>
                    <a:pt x="222757" y="194310"/>
                  </a:lnTo>
                  <a:close/>
                </a:path>
                <a:path w="380365" h="368300">
                  <a:moveTo>
                    <a:pt x="142760" y="185420"/>
                  </a:moveTo>
                  <a:lnTo>
                    <a:pt x="139572" y="185420"/>
                  </a:lnTo>
                  <a:lnTo>
                    <a:pt x="140055" y="186690"/>
                  </a:lnTo>
                  <a:lnTo>
                    <a:pt x="142125" y="186690"/>
                  </a:lnTo>
                  <a:lnTo>
                    <a:pt x="142760" y="185420"/>
                  </a:lnTo>
                  <a:close/>
                </a:path>
                <a:path w="380365" h="368300">
                  <a:moveTo>
                    <a:pt x="166814" y="148590"/>
                  </a:moveTo>
                  <a:lnTo>
                    <a:pt x="160845" y="148590"/>
                  </a:lnTo>
                  <a:lnTo>
                    <a:pt x="151523" y="152400"/>
                  </a:lnTo>
                  <a:lnTo>
                    <a:pt x="148437" y="154940"/>
                  </a:lnTo>
                  <a:lnTo>
                    <a:pt x="143509" y="160020"/>
                  </a:lnTo>
                  <a:lnTo>
                    <a:pt x="141884" y="161290"/>
                  </a:lnTo>
                  <a:lnTo>
                    <a:pt x="139204" y="166370"/>
                  </a:lnTo>
                  <a:lnTo>
                    <a:pt x="138099" y="167640"/>
                  </a:lnTo>
                  <a:lnTo>
                    <a:pt x="136359" y="172720"/>
                  </a:lnTo>
                  <a:lnTo>
                    <a:pt x="135737" y="173990"/>
                  </a:lnTo>
                  <a:lnTo>
                    <a:pt x="134988" y="176530"/>
                  </a:lnTo>
                  <a:lnTo>
                    <a:pt x="134785" y="177800"/>
                  </a:lnTo>
                  <a:lnTo>
                    <a:pt x="134708" y="180340"/>
                  </a:lnTo>
                  <a:lnTo>
                    <a:pt x="134899" y="180340"/>
                  </a:lnTo>
                  <a:lnTo>
                    <a:pt x="135039" y="181610"/>
                  </a:lnTo>
                  <a:lnTo>
                    <a:pt x="135394" y="181610"/>
                  </a:lnTo>
                  <a:lnTo>
                    <a:pt x="135648" y="182880"/>
                  </a:lnTo>
                  <a:lnTo>
                    <a:pt x="136690" y="182880"/>
                  </a:lnTo>
                  <a:lnTo>
                    <a:pt x="137858" y="184150"/>
                  </a:lnTo>
                  <a:lnTo>
                    <a:pt x="138468" y="185420"/>
                  </a:lnTo>
                  <a:lnTo>
                    <a:pt x="143090" y="185420"/>
                  </a:lnTo>
                  <a:lnTo>
                    <a:pt x="143624" y="181610"/>
                  </a:lnTo>
                  <a:lnTo>
                    <a:pt x="144043" y="180340"/>
                  </a:lnTo>
                  <a:lnTo>
                    <a:pt x="145186" y="176530"/>
                  </a:lnTo>
                  <a:lnTo>
                    <a:pt x="145999" y="175260"/>
                  </a:lnTo>
                  <a:lnTo>
                    <a:pt x="148132" y="170180"/>
                  </a:lnTo>
                  <a:lnTo>
                    <a:pt x="149682" y="168910"/>
                  </a:lnTo>
                  <a:lnTo>
                    <a:pt x="153441" y="165100"/>
                  </a:lnTo>
                  <a:lnTo>
                    <a:pt x="155244" y="163830"/>
                  </a:lnTo>
                  <a:lnTo>
                    <a:pt x="159016" y="161290"/>
                  </a:lnTo>
                  <a:lnTo>
                    <a:pt x="184407" y="161290"/>
                  </a:lnTo>
                  <a:lnTo>
                    <a:pt x="183591" y="160020"/>
                  </a:lnTo>
                  <a:lnTo>
                    <a:pt x="181775" y="158750"/>
                  </a:lnTo>
                  <a:lnTo>
                    <a:pt x="177558" y="153670"/>
                  </a:lnTo>
                  <a:lnTo>
                    <a:pt x="175082" y="152400"/>
                  </a:lnTo>
                  <a:lnTo>
                    <a:pt x="169659" y="149860"/>
                  </a:lnTo>
                  <a:lnTo>
                    <a:pt x="166814" y="148590"/>
                  </a:lnTo>
                  <a:close/>
                </a:path>
                <a:path w="380365" h="368300">
                  <a:moveTo>
                    <a:pt x="218478" y="96520"/>
                  </a:moveTo>
                  <a:lnTo>
                    <a:pt x="214248" y="96520"/>
                  </a:lnTo>
                  <a:lnTo>
                    <a:pt x="206044" y="99060"/>
                  </a:lnTo>
                  <a:lnTo>
                    <a:pt x="188582" y="127000"/>
                  </a:lnTo>
                  <a:lnTo>
                    <a:pt x="190804" y="135890"/>
                  </a:lnTo>
                  <a:lnTo>
                    <a:pt x="218249" y="168910"/>
                  </a:lnTo>
                  <a:lnTo>
                    <a:pt x="227609" y="176530"/>
                  </a:lnTo>
                  <a:lnTo>
                    <a:pt x="240880" y="180340"/>
                  </a:lnTo>
                  <a:lnTo>
                    <a:pt x="245109" y="180340"/>
                  </a:lnTo>
                  <a:lnTo>
                    <a:pt x="253314" y="177800"/>
                  </a:lnTo>
                  <a:lnTo>
                    <a:pt x="257327" y="175260"/>
                  </a:lnTo>
                  <a:lnTo>
                    <a:pt x="263114" y="168910"/>
                  </a:lnTo>
                  <a:lnTo>
                    <a:pt x="242188" y="168910"/>
                  </a:lnTo>
                  <a:lnTo>
                    <a:pt x="235953" y="166370"/>
                  </a:lnTo>
                  <a:lnTo>
                    <a:pt x="232524" y="165100"/>
                  </a:lnTo>
                  <a:lnTo>
                    <a:pt x="224993" y="158750"/>
                  </a:lnTo>
                  <a:lnTo>
                    <a:pt x="220776" y="156210"/>
                  </a:lnTo>
                  <a:lnTo>
                    <a:pt x="212610" y="147320"/>
                  </a:lnTo>
                  <a:lnTo>
                    <a:pt x="209537" y="143510"/>
                  </a:lnTo>
                  <a:lnTo>
                    <a:pt x="204177" y="137160"/>
                  </a:lnTo>
                  <a:lnTo>
                    <a:pt x="202196" y="133350"/>
                  </a:lnTo>
                  <a:lnTo>
                    <a:pt x="199643" y="127000"/>
                  </a:lnTo>
                  <a:lnTo>
                    <a:pt x="199224" y="124460"/>
                  </a:lnTo>
                  <a:lnTo>
                    <a:pt x="200063" y="118110"/>
                  </a:lnTo>
                  <a:lnTo>
                    <a:pt x="201637" y="115570"/>
                  </a:lnTo>
                  <a:lnTo>
                    <a:pt x="205930" y="110490"/>
                  </a:lnTo>
                  <a:lnTo>
                    <a:pt x="207530" y="110490"/>
                  </a:lnTo>
                  <a:lnTo>
                    <a:pt x="210819" y="107950"/>
                  </a:lnTo>
                  <a:lnTo>
                    <a:pt x="242341" y="107950"/>
                  </a:lnTo>
                  <a:lnTo>
                    <a:pt x="241109" y="106680"/>
                  </a:lnTo>
                  <a:lnTo>
                    <a:pt x="231749" y="100330"/>
                  </a:lnTo>
                  <a:lnTo>
                    <a:pt x="227228" y="97790"/>
                  </a:lnTo>
                  <a:lnTo>
                    <a:pt x="218478" y="96520"/>
                  </a:lnTo>
                  <a:close/>
                </a:path>
                <a:path w="380365" h="368300">
                  <a:moveTo>
                    <a:pt x="242341" y="107950"/>
                  </a:moveTo>
                  <a:lnTo>
                    <a:pt x="218249" y="107950"/>
                  </a:lnTo>
                  <a:lnTo>
                    <a:pt x="222376" y="109220"/>
                  </a:lnTo>
                  <a:lnTo>
                    <a:pt x="224574" y="110490"/>
                  </a:lnTo>
                  <a:lnTo>
                    <a:pt x="229260" y="113030"/>
                  </a:lnTo>
                  <a:lnTo>
                    <a:pt x="231787" y="115570"/>
                  </a:lnTo>
                  <a:lnTo>
                    <a:pt x="237210" y="119380"/>
                  </a:lnTo>
                  <a:lnTo>
                    <a:pt x="240131" y="121920"/>
                  </a:lnTo>
                  <a:lnTo>
                    <a:pt x="243255" y="125730"/>
                  </a:lnTo>
                  <a:lnTo>
                    <a:pt x="245579" y="128270"/>
                  </a:lnTo>
                  <a:lnTo>
                    <a:pt x="247738" y="129540"/>
                  </a:lnTo>
                  <a:lnTo>
                    <a:pt x="251739" y="134620"/>
                  </a:lnTo>
                  <a:lnTo>
                    <a:pt x="253466" y="137160"/>
                  </a:lnTo>
                  <a:lnTo>
                    <a:pt x="256374" y="140970"/>
                  </a:lnTo>
                  <a:lnTo>
                    <a:pt x="259283" y="147320"/>
                  </a:lnTo>
                  <a:lnTo>
                    <a:pt x="259765" y="149860"/>
                  </a:lnTo>
                  <a:lnTo>
                    <a:pt x="259956" y="153670"/>
                  </a:lnTo>
                  <a:lnTo>
                    <a:pt x="259613" y="156210"/>
                  </a:lnTo>
                  <a:lnTo>
                    <a:pt x="245021" y="168910"/>
                  </a:lnTo>
                  <a:lnTo>
                    <a:pt x="263114" y="168910"/>
                  </a:lnTo>
                  <a:lnTo>
                    <a:pt x="265429" y="166370"/>
                  </a:lnTo>
                  <a:lnTo>
                    <a:pt x="268147" y="162560"/>
                  </a:lnTo>
                  <a:lnTo>
                    <a:pt x="270700" y="153670"/>
                  </a:lnTo>
                  <a:lnTo>
                    <a:pt x="270789" y="149860"/>
                  </a:lnTo>
                  <a:lnTo>
                    <a:pt x="268592" y="139700"/>
                  </a:lnTo>
                  <a:lnTo>
                    <a:pt x="266433" y="135890"/>
                  </a:lnTo>
                  <a:lnTo>
                    <a:pt x="260019" y="125730"/>
                  </a:lnTo>
                  <a:lnTo>
                    <a:pt x="256006" y="120650"/>
                  </a:lnTo>
                  <a:lnTo>
                    <a:pt x="251193" y="116840"/>
                  </a:lnTo>
                  <a:lnTo>
                    <a:pt x="246037" y="111760"/>
                  </a:lnTo>
                  <a:lnTo>
                    <a:pt x="242341" y="107950"/>
                  </a:lnTo>
                  <a:close/>
                </a:path>
                <a:path w="380365" h="368300">
                  <a:moveTo>
                    <a:pt x="292798" y="137160"/>
                  </a:moveTo>
                  <a:lnTo>
                    <a:pt x="288670" y="137160"/>
                  </a:lnTo>
                  <a:lnTo>
                    <a:pt x="289864" y="138430"/>
                  </a:lnTo>
                  <a:lnTo>
                    <a:pt x="291896" y="138430"/>
                  </a:lnTo>
                  <a:lnTo>
                    <a:pt x="292798" y="137160"/>
                  </a:lnTo>
                  <a:close/>
                </a:path>
                <a:path w="380365" h="368300">
                  <a:moveTo>
                    <a:pt x="284632" y="60960"/>
                  </a:moveTo>
                  <a:lnTo>
                    <a:pt x="264718" y="60960"/>
                  </a:lnTo>
                  <a:lnTo>
                    <a:pt x="266484" y="62230"/>
                  </a:lnTo>
                  <a:lnTo>
                    <a:pt x="269900" y="63500"/>
                  </a:lnTo>
                  <a:lnTo>
                    <a:pt x="271449" y="64770"/>
                  </a:lnTo>
                  <a:lnTo>
                    <a:pt x="284011" y="127000"/>
                  </a:lnTo>
                  <a:lnTo>
                    <a:pt x="284124" y="130810"/>
                  </a:lnTo>
                  <a:lnTo>
                    <a:pt x="284365" y="132080"/>
                  </a:lnTo>
                  <a:lnTo>
                    <a:pt x="284530" y="132080"/>
                  </a:lnTo>
                  <a:lnTo>
                    <a:pt x="284937" y="133350"/>
                  </a:lnTo>
                  <a:lnTo>
                    <a:pt x="285254" y="133350"/>
                  </a:lnTo>
                  <a:lnTo>
                    <a:pt x="286118" y="134620"/>
                  </a:lnTo>
                  <a:lnTo>
                    <a:pt x="286664" y="135890"/>
                  </a:lnTo>
                  <a:lnTo>
                    <a:pt x="288023" y="137160"/>
                  </a:lnTo>
                  <a:lnTo>
                    <a:pt x="293242" y="137160"/>
                  </a:lnTo>
                  <a:lnTo>
                    <a:pt x="308395" y="121920"/>
                  </a:lnTo>
                  <a:lnTo>
                    <a:pt x="293941" y="121920"/>
                  </a:lnTo>
                  <a:lnTo>
                    <a:pt x="293509" y="101600"/>
                  </a:lnTo>
                  <a:lnTo>
                    <a:pt x="287070" y="64770"/>
                  </a:lnTo>
                  <a:lnTo>
                    <a:pt x="284632" y="60960"/>
                  </a:lnTo>
                  <a:close/>
                </a:path>
                <a:path w="380365" h="368300">
                  <a:moveTo>
                    <a:pt x="325437" y="95250"/>
                  </a:moveTo>
                  <a:lnTo>
                    <a:pt x="321449" y="95250"/>
                  </a:lnTo>
                  <a:lnTo>
                    <a:pt x="293941" y="121920"/>
                  </a:lnTo>
                  <a:lnTo>
                    <a:pt x="308395" y="121920"/>
                  </a:lnTo>
                  <a:lnTo>
                    <a:pt x="328599" y="101600"/>
                  </a:lnTo>
                  <a:lnTo>
                    <a:pt x="328790" y="101600"/>
                  </a:lnTo>
                  <a:lnTo>
                    <a:pt x="328993" y="100330"/>
                  </a:lnTo>
                  <a:lnTo>
                    <a:pt x="328637" y="99060"/>
                  </a:lnTo>
                  <a:lnTo>
                    <a:pt x="328371" y="99060"/>
                  </a:lnTo>
                  <a:lnTo>
                    <a:pt x="327621" y="97790"/>
                  </a:lnTo>
                  <a:lnTo>
                    <a:pt x="327151" y="97790"/>
                  </a:lnTo>
                  <a:lnTo>
                    <a:pt x="326567" y="96520"/>
                  </a:lnTo>
                  <a:lnTo>
                    <a:pt x="325983" y="96520"/>
                  </a:lnTo>
                  <a:lnTo>
                    <a:pt x="325437" y="95250"/>
                  </a:lnTo>
                  <a:close/>
                </a:path>
                <a:path w="380365" h="368300">
                  <a:moveTo>
                    <a:pt x="322973" y="93980"/>
                  </a:moveTo>
                  <a:lnTo>
                    <a:pt x="322554" y="93980"/>
                  </a:lnTo>
                  <a:lnTo>
                    <a:pt x="321779" y="95250"/>
                  </a:lnTo>
                  <a:lnTo>
                    <a:pt x="323913" y="95250"/>
                  </a:lnTo>
                  <a:lnTo>
                    <a:pt x="322973" y="93980"/>
                  </a:lnTo>
                  <a:close/>
                </a:path>
                <a:path w="380365" h="368300">
                  <a:moveTo>
                    <a:pt x="269887" y="49530"/>
                  </a:moveTo>
                  <a:lnTo>
                    <a:pt x="258000" y="49530"/>
                  </a:lnTo>
                  <a:lnTo>
                    <a:pt x="251739" y="52070"/>
                  </a:lnTo>
                  <a:lnTo>
                    <a:pt x="248665" y="54610"/>
                  </a:lnTo>
                  <a:lnTo>
                    <a:pt x="243725" y="59690"/>
                  </a:lnTo>
                  <a:lnTo>
                    <a:pt x="242100" y="62230"/>
                  </a:lnTo>
                  <a:lnTo>
                    <a:pt x="239420" y="66040"/>
                  </a:lnTo>
                  <a:lnTo>
                    <a:pt x="238315" y="68580"/>
                  </a:lnTo>
                  <a:lnTo>
                    <a:pt x="236575" y="72390"/>
                  </a:lnTo>
                  <a:lnTo>
                    <a:pt x="235953" y="73660"/>
                  </a:lnTo>
                  <a:lnTo>
                    <a:pt x="235216" y="76200"/>
                  </a:lnTo>
                  <a:lnTo>
                    <a:pt x="235000" y="77470"/>
                  </a:lnTo>
                  <a:lnTo>
                    <a:pt x="234911" y="80010"/>
                  </a:lnTo>
                  <a:lnTo>
                    <a:pt x="235127" y="80010"/>
                  </a:lnTo>
                  <a:lnTo>
                    <a:pt x="235267" y="81280"/>
                  </a:lnTo>
                  <a:lnTo>
                    <a:pt x="235610" y="81280"/>
                  </a:lnTo>
                  <a:lnTo>
                    <a:pt x="235864" y="82550"/>
                  </a:lnTo>
                  <a:lnTo>
                    <a:pt x="236918" y="83820"/>
                  </a:lnTo>
                  <a:lnTo>
                    <a:pt x="238074" y="83820"/>
                  </a:lnTo>
                  <a:lnTo>
                    <a:pt x="238696" y="85090"/>
                  </a:lnTo>
                  <a:lnTo>
                    <a:pt x="239788" y="86360"/>
                  </a:lnTo>
                  <a:lnTo>
                    <a:pt x="242341" y="86360"/>
                  </a:lnTo>
                  <a:lnTo>
                    <a:pt x="242976" y="85090"/>
                  </a:lnTo>
                  <a:lnTo>
                    <a:pt x="243306" y="85090"/>
                  </a:lnTo>
                  <a:lnTo>
                    <a:pt x="243839" y="82550"/>
                  </a:lnTo>
                  <a:lnTo>
                    <a:pt x="244259" y="80010"/>
                  </a:lnTo>
                  <a:lnTo>
                    <a:pt x="245402" y="76200"/>
                  </a:lnTo>
                  <a:lnTo>
                    <a:pt x="246214" y="74930"/>
                  </a:lnTo>
                  <a:lnTo>
                    <a:pt x="248348" y="69850"/>
                  </a:lnTo>
                  <a:lnTo>
                    <a:pt x="249897" y="68580"/>
                  </a:lnTo>
                  <a:lnTo>
                    <a:pt x="253669" y="64770"/>
                  </a:lnTo>
                  <a:lnTo>
                    <a:pt x="255473" y="63500"/>
                  </a:lnTo>
                  <a:lnTo>
                    <a:pt x="259232" y="62230"/>
                  </a:lnTo>
                  <a:lnTo>
                    <a:pt x="261086" y="60960"/>
                  </a:lnTo>
                  <a:lnTo>
                    <a:pt x="284632" y="60960"/>
                  </a:lnTo>
                  <a:lnTo>
                    <a:pt x="283819" y="59690"/>
                  </a:lnTo>
                  <a:lnTo>
                    <a:pt x="282003" y="58420"/>
                  </a:lnTo>
                  <a:lnTo>
                    <a:pt x="277774" y="53340"/>
                  </a:lnTo>
                  <a:lnTo>
                    <a:pt x="275297" y="52070"/>
                  </a:lnTo>
                  <a:lnTo>
                    <a:pt x="269887" y="49530"/>
                  </a:lnTo>
                  <a:close/>
                </a:path>
                <a:path w="380365" h="368300">
                  <a:moveTo>
                    <a:pt x="345986" y="83820"/>
                  </a:moveTo>
                  <a:lnTo>
                    <a:pt x="344131" y="83820"/>
                  </a:lnTo>
                  <a:lnTo>
                    <a:pt x="345008" y="85090"/>
                  </a:lnTo>
                  <a:lnTo>
                    <a:pt x="345376" y="85090"/>
                  </a:lnTo>
                  <a:lnTo>
                    <a:pt x="345986" y="83820"/>
                  </a:lnTo>
                  <a:close/>
                </a:path>
                <a:path w="380365" h="368300">
                  <a:moveTo>
                    <a:pt x="321372" y="16510"/>
                  </a:moveTo>
                  <a:lnTo>
                    <a:pt x="305231" y="16510"/>
                  </a:lnTo>
                  <a:lnTo>
                    <a:pt x="352869" y="64770"/>
                  </a:lnTo>
                  <a:lnTo>
                    <a:pt x="339534" y="77470"/>
                  </a:lnTo>
                  <a:lnTo>
                    <a:pt x="339382" y="77470"/>
                  </a:lnTo>
                  <a:lnTo>
                    <a:pt x="339255" y="78740"/>
                  </a:lnTo>
                  <a:lnTo>
                    <a:pt x="339534" y="80010"/>
                  </a:lnTo>
                  <a:lnTo>
                    <a:pt x="339763" y="80010"/>
                  </a:lnTo>
                  <a:lnTo>
                    <a:pt x="340410" y="81280"/>
                  </a:lnTo>
                  <a:lnTo>
                    <a:pt x="340867" y="82550"/>
                  </a:lnTo>
                  <a:lnTo>
                    <a:pt x="342061" y="82550"/>
                  </a:lnTo>
                  <a:lnTo>
                    <a:pt x="342620" y="83820"/>
                  </a:lnTo>
                  <a:lnTo>
                    <a:pt x="346252" y="83820"/>
                  </a:lnTo>
                  <a:lnTo>
                    <a:pt x="374321" y="55880"/>
                  </a:lnTo>
                  <a:lnTo>
                    <a:pt x="361200" y="55880"/>
                  </a:lnTo>
                  <a:lnTo>
                    <a:pt x="321372" y="16510"/>
                  </a:lnTo>
                  <a:close/>
                </a:path>
                <a:path w="380365" h="368300">
                  <a:moveTo>
                    <a:pt x="375526" y="44450"/>
                  </a:moveTo>
                  <a:lnTo>
                    <a:pt x="372783" y="44450"/>
                  </a:lnTo>
                  <a:lnTo>
                    <a:pt x="361200" y="55880"/>
                  </a:lnTo>
                  <a:lnTo>
                    <a:pt x="374321" y="55880"/>
                  </a:lnTo>
                  <a:lnTo>
                    <a:pt x="379425" y="50800"/>
                  </a:lnTo>
                  <a:lnTo>
                    <a:pt x="379780" y="50800"/>
                  </a:lnTo>
                  <a:lnTo>
                    <a:pt x="379780" y="49530"/>
                  </a:lnTo>
                  <a:lnTo>
                    <a:pt x="379590" y="49530"/>
                  </a:lnTo>
                  <a:lnTo>
                    <a:pt x="379387" y="48260"/>
                  </a:lnTo>
                  <a:lnTo>
                    <a:pt x="378739" y="46990"/>
                  </a:lnTo>
                  <a:lnTo>
                    <a:pt x="378269" y="46990"/>
                  </a:lnTo>
                  <a:lnTo>
                    <a:pt x="377659" y="45720"/>
                  </a:lnTo>
                  <a:lnTo>
                    <a:pt x="376529" y="45720"/>
                  </a:lnTo>
                  <a:lnTo>
                    <a:pt x="375526" y="44450"/>
                  </a:lnTo>
                  <a:close/>
                </a:path>
                <a:path w="380365" h="368300">
                  <a:moveTo>
                    <a:pt x="305727" y="0"/>
                  </a:moveTo>
                  <a:lnTo>
                    <a:pt x="304838" y="0"/>
                  </a:lnTo>
                  <a:lnTo>
                    <a:pt x="304037" y="1270"/>
                  </a:lnTo>
                  <a:lnTo>
                    <a:pt x="303542" y="1270"/>
                  </a:lnTo>
                  <a:lnTo>
                    <a:pt x="302374" y="2540"/>
                  </a:lnTo>
                  <a:lnTo>
                    <a:pt x="301701" y="2540"/>
                  </a:lnTo>
                  <a:lnTo>
                    <a:pt x="300342" y="3810"/>
                  </a:lnTo>
                  <a:lnTo>
                    <a:pt x="299123" y="5080"/>
                  </a:lnTo>
                  <a:lnTo>
                    <a:pt x="298830" y="5080"/>
                  </a:lnTo>
                  <a:lnTo>
                    <a:pt x="298195" y="6350"/>
                  </a:lnTo>
                  <a:lnTo>
                    <a:pt x="297853" y="7620"/>
                  </a:lnTo>
                  <a:lnTo>
                    <a:pt x="292544" y="31750"/>
                  </a:lnTo>
                  <a:lnTo>
                    <a:pt x="292544" y="33020"/>
                  </a:lnTo>
                  <a:lnTo>
                    <a:pt x="292950" y="34290"/>
                  </a:lnTo>
                  <a:lnTo>
                    <a:pt x="293204" y="34290"/>
                  </a:lnTo>
                  <a:lnTo>
                    <a:pt x="293877" y="35560"/>
                  </a:lnTo>
                  <a:lnTo>
                    <a:pt x="294322" y="35560"/>
                  </a:lnTo>
                  <a:lnTo>
                    <a:pt x="295617" y="36830"/>
                  </a:lnTo>
                  <a:lnTo>
                    <a:pt x="296265" y="38100"/>
                  </a:lnTo>
                  <a:lnTo>
                    <a:pt x="299758" y="38100"/>
                  </a:lnTo>
                  <a:lnTo>
                    <a:pt x="300342" y="35560"/>
                  </a:lnTo>
                  <a:lnTo>
                    <a:pt x="305231" y="16510"/>
                  </a:lnTo>
                  <a:lnTo>
                    <a:pt x="321372" y="16510"/>
                  </a:lnTo>
                  <a:lnTo>
                    <a:pt x="305955" y="1270"/>
                  </a:lnTo>
                  <a:lnTo>
                    <a:pt x="305727" y="0"/>
                  </a:lnTo>
                  <a:close/>
                </a:path>
              </a:pathLst>
            </a:custGeom>
            <a:solidFill>
              <a:srgbClr val="59595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4" name="object 14"/>
            <p:cNvPicPr/>
            <p:nvPr/>
          </p:nvPicPr>
          <p:blipFill>
            <a:blip r:embed="rId2" cstate="print"/>
            <a:stretch>
              <a:fillRect/>
            </a:stretch>
          </p:blipFill>
          <p:spPr>
            <a:xfrm>
              <a:off x="9943723" y="6194793"/>
              <a:ext cx="379780" cy="368300"/>
            </a:xfrm>
            <a:prstGeom prst="rect">
              <a:avLst/>
            </a:prstGeom>
          </p:spPr>
        </p:pic>
      </p:grpSp>
      <p:sp>
        <p:nvSpPr>
          <p:cNvPr id="15" name="object 15"/>
          <p:cNvSpPr txBox="1"/>
          <p:nvPr/>
        </p:nvSpPr>
        <p:spPr>
          <a:xfrm>
            <a:off x="10658287" y="5943109"/>
            <a:ext cx="96520"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0" normalizeH="0" baseline="0" noProof="0" dirty="0">
                <a:ln>
                  <a:noFill/>
                </a:ln>
                <a:solidFill>
                  <a:srgbClr val="595958"/>
                </a:solidFill>
                <a:effectLst/>
                <a:uLnTx/>
                <a:uFillTx/>
                <a:latin typeface="Calibri"/>
                <a:ea typeface="+mn-ea"/>
                <a:cs typeface="Calibri"/>
              </a:rPr>
              <a:t>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16" name="object 16"/>
          <p:cNvSpPr txBox="1"/>
          <p:nvPr/>
        </p:nvSpPr>
        <p:spPr>
          <a:xfrm>
            <a:off x="10658287" y="5539731"/>
            <a:ext cx="165735"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10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17" name="object 17"/>
          <p:cNvSpPr txBox="1"/>
          <p:nvPr/>
        </p:nvSpPr>
        <p:spPr>
          <a:xfrm>
            <a:off x="10658287" y="5136353"/>
            <a:ext cx="165735"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20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18" name="object 18"/>
          <p:cNvSpPr txBox="1"/>
          <p:nvPr/>
        </p:nvSpPr>
        <p:spPr>
          <a:xfrm>
            <a:off x="10658287" y="4732974"/>
            <a:ext cx="165735"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30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19" name="object 19"/>
          <p:cNvSpPr txBox="1"/>
          <p:nvPr/>
        </p:nvSpPr>
        <p:spPr>
          <a:xfrm>
            <a:off x="10658287" y="4329596"/>
            <a:ext cx="165735"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40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20" name="object 20"/>
          <p:cNvSpPr txBox="1"/>
          <p:nvPr/>
        </p:nvSpPr>
        <p:spPr>
          <a:xfrm>
            <a:off x="10658287" y="3926217"/>
            <a:ext cx="165735"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50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21" name="object 21"/>
          <p:cNvSpPr txBox="1"/>
          <p:nvPr/>
        </p:nvSpPr>
        <p:spPr>
          <a:xfrm>
            <a:off x="10658287" y="3522839"/>
            <a:ext cx="165735" cy="19367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60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22" name="object 22"/>
          <p:cNvSpPr txBox="1"/>
          <p:nvPr/>
        </p:nvSpPr>
        <p:spPr>
          <a:xfrm>
            <a:off x="10658287" y="3119460"/>
            <a:ext cx="165735" cy="19367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70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23" name="object 23"/>
          <p:cNvSpPr txBox="1"/>
          <p:nvPr/>
        </p:nvSpPr>
        <p:spPr>
          <a:xfrm>
            <a:off x="10658287" y="2716082"/>
            <a:ext cx="165735" cy="19367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80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24" name="object 24"/>
          <p:cNvSpPr txBox="1"/>
          <p:nvPr/>
        </p:nvSpPr>
        <p:spPr>
          <a:xfrm>
            <a:off x="10658287" y="2312703"/>
            <a:ext cx="165735" cy="19367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90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25" name="object 25"/>
          <p:cNvSpPr txBox="1"/>
          <p:nvPr/>
        </p:nvSpPr>
        <p:spPr>
          <a:xfrm>
            <a:off x="10658287" y="1909325"/>
            <a:ext cx="238760" cy="19367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1</a:t>
            </a:r>
            <a:r>
              <a:rPr kumimoji="0" sz="1100" b="0" i="0" u="none" strike="noStrike" kern="1200" cap="none" spc="0" normalizeH="0" baseline="0" noProof="0" dirty="0">
                <a:ln>
                  <a:noFill/>
                </a:ln>
                <a:solidFill>
                  <a:srgbClr val="595958"/>
                </a:solidFill>
                <a:effectLst/>
                <a:uLnTx/>
                <a:uFillTx/>
                <a:latin typeface="Calibri"/>
                <a:ea typeface="+mn-ea"/>
                <a:cs typeface="Calibri"/>
              </a:rPr>
              <a:t>00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26" name="object 26"/>
          <p:cNvSpPr txBox="1"/>
          <p:nvPr/>
        </p:nvSpPr>
        <p:spPr>
          <a:xfrm>
            <a:off x="1498638" y="5943530"/>
            <a:ext cx="96520"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0" normalizeH="0" baseline="0" noProof="0" dirty="0">
                <a:ln>
                  <a:noFill/>
                </a:ln>
                <a:solidFill>
                  <a:srgbClr val="595958"/>
                </a:solidFill>
                <a:effectLst/>
                <a:uLnTx/>
                <a:uFillTx/>
                <a:latin typeface="Calibri"/>
                <a:ea typeface="+mn-ea"/>
                <a:cs typeface="Calibri"/>
              </a:rPr>
              <a:t>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27" name="object 27"/>
          <p:cNvSpPr txBox="1"/>
          <p:nvPr/>
        </p:nvSpPr>
        <p:spPr>
          <a:xfrm>
            <a:off x="1286223" y="5439202"/>
            <a:ext cx="307340"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2</a:t>
            </a:r>
            <a:r>
              <a:rPr kumimoji="0" sz="1100" b="0" i="0" u="none" strike="noStrike" kern="1200" cap="none" spc="0" normalizeH="0" baseline="0" noProof="0" dirty="0">
                <a:ln>
                  <a:noFill/>
                </a:ln>
                <a:solidFill>
                  <a:srgbClr val="595958"/>
                </a:solidFill>
                <a:effectLst/>
                <a:uLnTx/>
                <a:uFillTx/>
                <a:latin typeface="Calibri"/>
                <a:ea typeface="+mn-ea"/>
                <a:cs typeface="Calibri"/>
              </a:rPr>
              <a:t>0</a:t>
            </a:r>
            <a:r>
              <a:rPr kumimoji="0" sz="1100" b="0" i="0" u="none" strike="noStrike" kern="1200" cap="none" spc="-10" normalizeH="0" baseline="0" noProof="0" dirty="0">
                <a:ln>
                  <a:noFill/>
                </a:ln>
                <a:solidFill>
                  <a:srgbClr val="595958"/>
                </a:solidFill>
                <a:effectLst/>
                <a:uLnTx/>
                <a:uFillTx/>
                <a:latin typeface="Calibri"/>
                <a:ea typeface="+mn-ea"/>
                <a:cs typeface="Calibri"/>
              </a:rPr>
              <a:t>00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28" name="object 28"/>
          <p:cNvSpPr txBox="1"/>
          <p:nvPr/>
        </p:nvSpPr>
        <p:spPr>
          <a:xfrm>
            <a:off x="1286223" y="4934873"/>
            <a:ext cx="307340"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4</a:t>
            </a:r>
            <a:r>
              <a:rPr kumimoji="0" sz="1100" b="0" i="0" u="none" strike="noStrike" kern="1200" cap="none" spc="0" normalizeH="0" baseline="0" noProof="0" dirty="0">
                <a:ln>
                  <a:noFill/>
                </a:ln>
                <a:solidFill>
                  <a:srgbClr val="595958"/>
                </a:solidFill>
                <a:effectLst/>
                <a:uLnTx/>
                <a:uFillTx/>
                <a:latin typeface="Calibri"/>
                <a:ea typeface="+mn-ea"/>
                <a:cs typeface="Calibri"/>
              </a:rPr>
              <a:t>0</a:t>
            </a:r>
            <a:r>
              <a:rPr kumimoji="0" sz="1100" b="0" i="0" u="none" strike="noStrike" kern="1200" cap="none" spc="-10" normalizeH="0" baseline="0" noProof="0" dirty="0">
                <a:ln>
                  <a:noFill/>
                </a:ln>
                <a:solidFill>
                  <a:srgbClr val="595958"/>
                </a:solidFill>
                <a:effectLst/>
                <a:uLnTx/>
                <a:uFillTx/>
                <a:latin typeface="Calibri"/>
                <a:ea typeface="+mn-ea"/>
                <a:cs typeface="Calibri"/>
              </a:rPr>
              <a:t>00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29" name="object 29"/>
          <p:cNvSpPr txBox="1"/>
          <p:nvPr/>
        </p:nvSpPr>
        <p:spPr>
          <a:xfrm>
            <a:off x="1286223" y="4430545"/>
            <a:ext cx="307340"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6</a:t>
            </a:r>
            <a:r>
              <a:rPr kumimoji="0" sz="1100" b="0" i="0" u="none" strike="noStrike" kern="1200" cap="none" spc="0" normalizeH="0" baseline="0" noProof="0" dirty="0">
                <a:ln>
                  <a:noFill/>
                </a:ln>
                <a:solidFill>
                  <a:srgbClr val="595958"/>
                </a:solidFill>
                <a:effectLst/>
                <a:uLnTx/>
                <a:uFillTx/>
                <a:latin typeface="Calibri"/>
                <a:ea typeface="+mn-ea"/>
                <a:cs typeface="Calibri"/>
              </a:rPr>
              <a:t>0</a:t>
            </a:r>
            <a:r>
              <a:rPr kumimoji="0" sz="1100" b="0" i="0" u="none" strike="noStrike" kern="1200" cap="none" spc="-10" normalizeH="0" baseline="0" noProof="0" dirty="0">
                <a:ln>
                  <a:noFill/>
                </a:ln>
                <a:solidFill>
                  <a:srgbClr val="595958"/>
                </a:solidFill>
                <a:effectLst/>
                <a:uLnTx/>
                <a:uFillTx/>
                <a:latin typeface="Calibri"/>
                <a:ea typeface="+mn-ea"/>
                <a:cs typeface="Calibri"/>
              </a:rPr>
              <a:t>00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30" name="object 30"/>
          <p:cNvSpPr txBox="1"/>
          <p:nvPr/>
        </p:nvSpPr>
        <p:spPr>
          <a:xfrm>
            <a:off x="1286223" y="3926217"/>
            <a:ext cx="307340"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8</a:t>
            </a:r>
            <a:r>
              <a:rPr kumimoji="0" sz="1100" b="0" i="0" u="none" strike="noStrike" kern="1200" cap="none" spc="0" normalizeH="0" baseline="0" noProof="0" dirty="0">
                <a:ln>
                  <a:noFill/>
                </a:ln>
                <a:solidFill>
                  <a:srgbClr val="595958"/>
                </a:solidFill>
                <a:effectLst/>
                <a:uLnTx/>
                <a:uFillTx/>
                <a:latin typeface="Calibri"/>
                <a:ea typeface="+mn-ea"/>
                <a:cs typeface="Calibri"/>
              </a:rPr>
              <a:t>0</a:t>
            </a:r>
            <a:r>
              <a:rPr kumimoji="0" sz="1100" b="0" i="0" u="none" strike="noStrike" kern="1200" cap="none" spc="-10" normalizeH="0" baseline="0" noProof="0" dirty="0">
                <a:ln>
                  <a:noFill/>
                </a:ln>
                <a:solidFill>
                  <a:srgbClr val="595958"/>
                </a:solidFill>
                <a:effectLst/>
                <a:uLnTx/>
                <a:uFillTx/>
                <a:latin typeface="Calibri"/>
                <a:ea typeface="+mn-ea"/>
                <a:cs typeface="Calibri"/>
              </a:rPr>
              <a:t>00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31" name="object 31"/>
          <p:cNvSpPr txBox="1"/>
          <p:nvPr/>
        </p:nvSpPr>
        <p:spPr>
          <a:xfrm>
            <a:off x="1215418" y="3421889"/>
            <a:ext cx="380365" cy="19367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1</a:t>
            </a:r>
            <a:r>
              <a:rPr kumimoji="0" sz="1100" b="0" i="0" u="none" strike="noStrike" kern="1200" cap="none" spc="0" normalizeH="0" baseline="0" noProof="0" dirty="0">
                <a:ln>
                  <a:noFill/>
                </a:ln>
                <a:solidFill>
                  <a:srgbClr val="595958"/>
                </a:solidFill>
                <a:effectLst/>
                <a:uLnTx/>
                <a:uFillTx/>
                <a:latin typeface="Calibri"/>
                <a:ea typeface="+mn-ea"/>
                <a:cs typeface="Calibri"/>
              </a:rPr>
              <a:t>0</a:t>
            </a:r>
            <a:r>
              <a:rPr kumimoji="0" sz="1100" b="0" i="0" u="none" strike="noStrike" kern="1200" cap="none" spc="-10" normalizeH="0" baseline="0" noProof="0" dirty="0">
                <a:ln>
                  <a:noFill/>
                </a:ln>
                <a:solidFill>
                  <a:srgbClr val="595958"/>
                </a:solidFill>
                <a:effectLst/>
                <a:uLnTx/>
                <a:uFillTx/>
                <a:latin typeface="Calibri"/>
                <a:ea typeface="+mn-ea"/>
                <a:cs typeface="Calibri"/>
              </a:rPr>
              <a:t>0</a:t>
            </a:r>
            <a:r>
              <a:rPr kumimoji="0" sz="1100" b="0" i="0" u="none" strike="noStrike" kern="1200" cap="none" spc="0" normalizeH="0" baseline="0" noProof="0" dirty="0">
                <a:ln>
                  <a:noFill/>
                </a:ln>
                <a:solidFill>
                  <a:srgbClr val="595958"/>
                </a:solidFill>
                <a:effectLst/>
                <a:uLnTx/>
                <a:uFillTx/>
                <a:latin typeface="Calibri"/>
                <a:ea typeface="+mn-ea"/>
                <a:cs typeface="Calibri"/>
              </a:rPr>
              <a:t>00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32" name="object 32"/>
          <p:cNvSpPr txBox="1"/>
          <p:nvPr/>
        </p:nvSpPr>
        <p:spPr>
          <a:xfrm>
            <a:off x="1215418" y="2917561"/>
            <a:ext cx="380365" cy="19367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1</a:t>
            </a:r>
            <a:r>
              <a:rPr kumimoji="0" sz="1100" b="0" i="0" u="none" strike="noStrike" kern="1200" cap="none" spc="0" normalizeH="0" baseline="0" noProof="0" dirty="0">
                <a:ln>
                  <a:noFill/>
                </a:ln>
                <a:solidFill>
                  <a:srgbClr val="595958"/>
                </a:solidFill>
                <a:effectLst/>
                <a:uLnTx/>
                <a:uFillTx/>
                <a:latin typeface="Calibri"/>
                <a:ea typeface="+mn-ea"/>
                <a:cs typeface="Calibri"/>
              </a:rPr>
              <a:t>2</a:t>
            </a:r>
            <a:r>
              <a:rPr kumimoji="0" sz="1100" b="0" i="0" u="none" strike="noStrike" kern="1200" cap="none" spc="-10" normalizeH="0" baseline="0" noProof="0" dirty="0">
                <a:ln>
                  <a:noFill/>
                </a:ln>
                <a:solidFill>
                  <a:srgbClr val="595958"/>
                </a:solidFill>
                <a:effectLst/>
                <a:uLnTx/>
                <a:uFillTx/>
                <a:latin typeface="Calibri"/>
                <a:ea typeface="+mn-ea"/>
                <a:cs typeface="Calibri"/>
              </a:rPr>
              <a:t>0</a:t>
            </a:r>
            <a:r>
              <a:rPr kumimoji="0" sz="1100" b="0" i="0" u="none" strike="noStrike" kern="1200" cap="none" spc="0" normalizeH="0" baseline="0" noProof="0" dirty="0">
                <a:ln>
                  <a:noFill/>
                </a:ln>
                <a:solidFill>
                  <a:srgbClr val="595958"/>
                </a:solidFill>
                <a:effectLst/>
                <a:uLnTx/>
                <a:uFillTx/>
                <a:latin typeface="Calibri"/>
                <a:ea typeface="+mn-ea"/>
                <a:cs typeface="Calibri"/>
              </a:rPr>
              <a:t>00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33" name="object 33"/>
          <p:cNvSpPr txBox="1"/>
          <p:nvPr/>
        </p:nvSpPr>
        <p:spPr>
          <a:xfrm>
            <a:off x="1215418" y="2413233"/>
            <a:ext cx="380365" cy="19367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1</a:t>
            </a:r>
            <a:r>
              <a:rPr kumimoji="0" sz="1100" b="0" i="0" u="none" strike="noStrike" kern="1200" cap="none" spc="0" normalizeH="0" baseline="0" noProof="0" dirty="0">
                <a:ln>
                  <a:noFill/>
                </a:ln>
                <a:solidFill>
                  <a:srgbClr val="595958"/>
                </a:solidFill>
                <a:effectLst/>
                <a:uLnTx/>
                <a:uFillTx/>
                <a:latin typeface="Calibri"/>
                <a:ea typeface="+mn-ea"/>
                <a:cs typeface="Calibri"/>
              </a:rPr>
              <a:t>4</a:t>
            </a:r>
            <a:r>
              <a:rPr kumimoji="0" sz="1100" b="0" i="0" u="none" strike="noStrike" kern="1200" cap="none" spc="-10" normalizeH="0" baseline="0" noProof="0" dirty="0">
                <a:ln>
                  <a:noFill/>
                </a:ln>
                <a:solidFill>
                  <a:srgbClr val="595958"/>
                </a:solidFill>
                <a:effectLst/>
                <a:uLnTx/>
                <a:uFillTx/>
                <a:latin typeface="Calibri"/>
                <a:ea typeface="+mn-ea"/>
                <a:cs typeface="Calibri"/>
              </a:rPr>
              <a:t>0</a:t>
            </a:r>
            <a:r>
              <a:rPr kumimoji="0" sz="1100" b="0" i="0" u="none" strike="noStrike" kern="1200" cap="none" spc="0" normalizeH="0" baseline="0" noProof="0" dirty="0">
                <a:ln>
                  <a:noFill/>
                </a:ln>
                <a:solidFill>
                  <a:srgbClr val="595958"/>
                </a:solidFill>
                <a:effectLst/>
                <a:uLnTx/>
                <a:uFillTx/>
                <a:latin typeface="Calibri"/>
                <a:ea typeface="+mn-ea"/>
                <a:cs typeface="Calibri"/>
              </a:rPr>
              <a:t>00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34" name="object 34"/>
          <p:cNvSpPr txBox="1"/>
          <p:nvPr/>
        </p:nvSpPr>
        <p:spPr>
          <a:xfrm>
            <a:off x="1215418" y="1908904"/>
            <a:ext cx="380365" cy="19367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100" b="0" i="0" u="none" strike="noStrike" kern="1200" cap="none" spc="-10" normalizeH="0" baseline="0" noProof="0" dirty="0">
                <a:ln>
                  <a:noFill/>
                </a:ln>
                <a:solidFill>
                  <a:srgbClr val="595958"/>
                </a:solidFill>
                <a:effectLst/>
                <a:uLnTx/>
                <a:uFillTx/>
                <a:latin typeface="Calibri"/>
                <a:ea typeface="+mn-ea"/>
                <a:cs typeface="Calibri"/>
              </a:rPr>
              <a:t>1</a:t>
            </a:r>
            <a:r>
              <a:rPr kumimoji="0" sz="1100" b="0" i="0" u="none" strike="noStrike" kern="1200" cap="none" spc="0" normalizeH="0" baseline="0" noProof="0" dirty="0">
                <a:ln>
                  <a:noFill/>
                </a:ln>
                <a:solidFill>
                  <a:srgbClr val="595958"/>
                </a:solidFill>
                <a:effectLst/>
                <a:uLnTx/>
                <a:uFillTx/>
                <a:latin typeface="Calibri"/>
                <a:ea typeface="+mn-ea"/>
                <a:cs typeface="Calibri"/>
              </a:rPr>
              <a:t>6</a:t>
            </a:r>
            <a:r>
              <a:rPr kumimoji="0" sz="1100" b="0" i="0" u="none" strike="noStrike" kern="1200" cap="none" spc="-10" normalizeH="0" baseline="0" noProof="0" dirty="0">
                <a:ln>
                  <a:noFill/>
                </a:ln>
                <a:solidFill>
                  <a:srgbClr val="595958"/>
                </a:solidFill>
                <a:effectLst/>
                <a:uLnTx/>
                <a:uFillTx/>
                <a:latin typeface="Calibri"/>
                <a:ea typeface="+mn-ea"/>
                <a:cs typeface="Calibri"/>
              </a:rPr>
              <a:t>0</a:t>
            </a:r>
            <a:r>
              <a:rPr kumimoji="0" sz="1100" b="0" i="0" u="none" strike="noStrike" kern="1200" cap="none" spc="0" normalizeH="0" baseline="0" noProof="0" dirty="0">
                <a:ln>
                  <a:noFill/>
                </a:ln>
                <a:solidFill>
                  <a:srgbClr val="595958"/>
                </a:solidFill>
                <a:effectLst/>
                <a:uLnTx/>
                <a:uFillTx/>
                <a:latin typeface="Calibri"/>
                <a:ea typeface="+mn-ea"/>
                <a:cs typeface="Calibri"/>
              </a:rPr>
              <a:t>00</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pic>
        <p:nvPicPr>
          <p:cNvPr id="35" name="object 35"/>
          <p:cNvPicPr/>
          <p:nvPr/>
        </p:nvPicPr>
        <p:blipFill>
          <a:blip r:embed="rId3" cstate="print"/>
          <a:stretch>
            <a:fillRect/>
          </a:stretch>
        </p:blipFill>
        <p:spPr>
          <a:xfrm>
            <a:off x="1604627" y="6190983"/>
            <a:ext cx="371005" cy="372110"/>
          </a:xfrm>
          <a:prstGeom prst="rect">
            <a:avLst/>
          </a:prstGeom>
        </p:spPr>
      </p:pic>
      <p:pic>
        <p:nvPicPr>
          <p:cNvPr id="36" name="object 36"/>
          <p:cNvPicPr/>
          <p:nvPr/>
        </p:nvPicPr>
        <p:blipFill>
          <a:blip r:embed="rId4" cstate="print"/>
          <a:stretch>
            <a:fillRect/>
          </a:stretch>
        </p:blipFill>
        <p:spPr>
          <a:xfrm>
            <a:off x="2095162" y="6190983"/>
            <a:ext cx="371005" cy="372110"/>
          </a:xfrm>
          <a:prstGeom prst="rect">
            <a:avLst/>
          </a:prstGeom>
        </p:spPr>
      </p:pic>
      <p:pic>
        <p:nvPicPr>
          <p:cNvPr id="37" name="object 37"/>
          <p:cNvPicPr/>
          <p:nvPr/>
        </p:nvPicPr>
        <p:blipFill>
          <a:blip r:embed="rId5" cstate="print"/>
          <a:stretch>
            <a:fillRect/>
          </a:stretch>
        </p:blipFill>
        <p:spPr>
          <a:xfrm>
            <a:off x="2585697" y="6190983"/>
            <a:ext cx="371005" cy="372110"/>
          </a:xfrm>
          <a:prstGeom prst="rect">
            <a:avLst/>
          </a:prstGeom>
        </p:spPr>
      </p:pic>
      <p:pic>
        <p:nvPicPr>
          <p:cNvPr id="38" name="object 38"/>
          <p:cNvPicPr/>
          <p:nvPr/>
        </p:nvPicPr>
        <p:blipFill>
          <a:blip r:embed="rId6" cstate="print"/>
          <a:stretch>
            <a:fillRect/>
          </a:stretch>
        </p:blipFill>
        <p:spPr>
          <a:xfrm>
            <a:off x="3566767" y="6190983"/>
            <a:ext cx="371005" cy="372110"/>
          </a:xfrm>
          <a:prstGeom prst="rect">
            <a:avLst/>
          </a:prstGeom>
        </p:spPr>
      </p:pic>
      <p:pic>
        <p:nvPicPr>
          <p:cNvPr id="39" name="object 39"/>
          <p:cNvPicPr/>
          <p:nvPr/>
        </p:nvPicPr>
        <p:blipFill>
          <a:blip r:embed="rId7" cstate="print"/>
          <a:stretch>
            <a:fillRect/>
          </a:stretch>
        </p:blipFill>
        <p:spPr>
          <a:xfrm>
            <a:off x="3076232" y="6190983"/>
            <a:ext cx="371005" cy="372110"/>
          </a:xfrm>
          <a:prstGeom prst="rect">
            <a:avLst/>
          </a:prstGeom>
        </p:spPr>
      </p:pic>
      <p:pic>
        <p:nvPicPr>
          <p:cNvPr id="40" name="object 40"/>
          <p:cNvPicPr/>
          <p:nvPr/>
        </p:nvPicPr>
        <p:blipFill>
          <a:blip r:embed="rId8" cstate="print"/>
          <a:stretch>
            <a:fillRect/>
          </a:stretch>
        </p:blipFill>
        <p:spPr>
          <a:xfrm>
            <a:off x="4057301" y="6190983"/>
            <a:ext cx="371005" cy="372110"/>
          </a:xfrm>
          <a:prstGeom prst="rect">
            <a:avLst/>
          </a:prstGeom>
        </p:spPr>
      </p:pic>
      <p:pic>
        <p:nvPicPr>
          <p:cNvPr id="41" name="object 41"/>
          <p:cNvPicPr/>
          <p:nvPr/>
        </p:nvPicPr>
        <p:blipFill>
          <a:blip r:embed="rId9" cstate="print"/>
          <a:stretch>
            <a:fillRect/>
          </a:stretch>
        </p:blipFill>
        <p:spPr>
          <a:xfrm>
            <a:off x="4547837" y="6190983"/>
            <a:ext cx="371005" cy="372110"/>
          </a:xfrm>
          <a:prstGeom prst="rect">
            <a:avLst/>
          </a:prstGeom>
        </p:spPr>
      </p:pic>
      <p:pic>
        <p:nvPicPr>
          <p:cNvPr id="42" name="object 42"/>
          <p:cNvPicPr/>
          <p:nvPr/>
        </p:nvPicPr>
        <p:blipFill>
          <a:blip r:embed="rId10" cstate="print"/>
          <a:stretch>
            <a:fillRect/>
          </a:stretch>
        </p:blipFill>
        <p:spPr>
          <a:xfrm>
            <a:off x="5042105" y="6190372"/>
            <a:ext cx="367271" cy="377189"/>
          </a:xfrm>
          <a:prstGeom prst="rect">
            <a:avLst/>
          </a:prstGeom>
        </p:spPr>
      </p:pic>
      <p:sp>
        <p:nvSpPr>
          <p:cNvPr id="43" name="object 43"/>
          <p:cNvSpPr/>
          <p:nvPr/>
        </p:nvSpPr>
        <p:spPr>
          <a:xfrm>
            <a:off x="5532640" y="6190372"/>
            <a:ext cx="367665" cy="377190"/>
          </a:xfrm>
          <a:custGeom>
            <a:avLst/>
            <a:gdLst/>
            <a:ahLst/>
            <a:cxnLst/>
            <a:rect l="l" t="t" r="r" b="b"/>
            <a:pathLst>
              <a:path w="367664" h="377190">
                <a:moveTo>
                  <a:pt x="29742" y="309879"/>
                </a:moveTo>
                <a:lnTo>
                  <a:pt x="12699" y="309879"/>
                </a:lnTo>
                <a:lnTo>
                  <a:pt x="60324" y="358139"/>
                </a:lnTo>
                <a:lnTo>
                  <a:pt x="47002" y="370839"/>
                </a:lnTo>
                <a:lnTo>
                  <a:pt x="46837" y="370839"/>
                </a:lnTo>
                <a:lnTo>
                  <a:pt x="46710" y="372109"/>
                </a:lnTo>
                <a:lnTo>
                  <a:pt x="47002" y="373379"/>
                </a:lnTo>
                <a:lnTo>
                  <a:pt x="47231" y="373379"/>
                </a:lnTo>
                <a:lnTo>
                  <a:pt x="47878" y="374649"/>
                </a:lnTo>
                <a:lnTo>
                  <a:pt x="48323" y="374649"/>
                </a:lnTo>
                <a:lnTo>
                  <a:pt x="49517" y="375919"/>
                </a:lnTo>
                <a:lnTo>
                  <a:pt x="50088" y="377189"/>
                </a:lnTo>
                <a:lnTo>
                  <a:pt x="53708" y="377189"/>
                </a:lnTo>
                <a:lnTo>
                  <a:pt x="81787" y="349249"/>
                </a:lnTo>
                <a:lnTo>
                  <a:pt x="68656" y="349249"/>
                </a:lnTo>
                <a:lnTo>
                  <a:pt x="29742" y="309879"/>
                </a:lnTo>
                <a:close/>
              </a:path>
              <a:path w="367664" h="377190">
                <a:moveTo>
                  <a:pt x="82994" y="337819"/>
                </a:moveTo>
                <a:lnTo>
                  <a:pt x="80238" y="337819"/>
                </a:lnTo>
                <a:lnTo>
                  <a:pt x="68656" y="349249"/>
                </a:lnTo>
                <a:lnTo>
                  <a:pt x="81787" y="349249"/>
                </a:lnTo>
                <a:lnTo>
                  <a:pt x="86893" y="344169"/>
                </a:lnTo>
                <a:lnTo>
                  <a:pt x="87045" y="344169"/>
                </a:lnTo>
                <a:lnTo>
                  <a:pt x="87248" y="342899"/>
                </a:lnTo>
                <a:lnTo>
                  <a:pt x="87045" y="341629"/>
                </a:lnTo>
                <a:lnTo>
                  <a:pt x="86842" y="341629"/>
                </a:lnTo>
                <a:lnTo>
                  <a:pt x="86194" y="340359"/>
                </a:lnTo>
                <a:lnTo>
                  <a:pt x="85724" y="340359"/>
                </a:lnTo>
                <a:lnTo>
                  <a:pt x="85115" y="339089"/>
                </a:lnTo>
                <a:lnTo>
                  <a:pt x="83997" y="339089"/>
                </a:lnTo>
                <a:lnTo>
                  <a:pt x="82994" y="337819"/>
                </a:lnTo>
                <a:close/>
              </a:path>
              <a:path w="367664" h="377190">
                <a:moveTo>
                  <a:pt x="13423" y="293369"/>
                </a:moveTo>
                <a:lnTo>
                  <a:pt x="12306" y="293369"/>
                </a:lnTo>
                <a:lnTo>
                  <a:pt x="11493" y="294639"/>
                </a:lnTo>
                <a:lnTo>
                  <a:pt x="10998" y="294639"/>
                </a:lnTo>
                <a:lnTo>
                  <a:pt x="9842" y="295909"/>
                </a:lnTo>
                <a:lnTo>
                  <a:pt x="9156" y="295909"/>
                </a:lnTo>
                <a:lnTo>
                  <a:pt x="7327" y="297179"/>
                </a:lnTo>
                <a:lnTo>
                  <a:pt x="6286" y="298449"/>
                </a:lnTo>
                <a:lnTo>
                  <a:pt x="5397" y="300989"/>
                </a:lnTo>
                <a:lnTo>
                  <a:pt x="12" y="325119"/>
                </a:lnTo>
                <a:lnTo>
                  <a:pt x="0" y="326389"/>
                </a:lnTo>
                <a:lnTo>
                  <a:pt x="419" y="327659"/>
                </a:lnTo>
                <a:lnTo>
                  <a:pt x="660" y="327659"/>
                </a:lnTo>
                <a:lnTo>
                  <a:pt x="1346" y="328929"/>
                </a:lnTo>
                <a:lnTo>
                  <a:pt x="1790" y="328929"/>
                </a:lnTo>
                <a:lnTo>
                  <a:pt x="3073" y="330199"/>
                </a:lnTo>
                <a:lnTo>
                  <a:pt x="3733" y="331469"/>
                </a:lnTo>
                <a:lnTo>
                  <a:pt x="6603" y="331469"/>
                </a:lnTo>
                <a:lnTo>
                  <a:pt x="7213" y="330199"/>
                </a:lnTo>
                <a:lnTo>
                  <a:pt x="7518" y="330199"/>
                </a:lnTo>
                <a:lnTo>
                  <a:pt x="7810" y="328929"/>
                </a:lnTo>
                <a:lnTo>
                  <a:pt x="12699" y="309879"/>
                </a:lnTo>
                <a:lnTo>
                  <a:pt x="29742" y="309879"/>
                </a:lnTo>
                <a:lnTo>
                  <a:pt x="13423" y="293369"/>
                </a:lnTo>
                <a:close/>
              </a:path>
              <a:path w="367664" h="377190">
                <a:moveTo>
                  <a:pt x="79310" y="260349"/>
                </a:moveTo>
                <a:lnTo>
                  <a:pt x="62268" y="260349"/>
                </a:lnTo>
                <a:lnTo>
                  <a:pt x="109905" y="307339"/>
                </a:lnTo>
                <a:lnTo>
                  <a:pt x="96570" y="321309"/>
                </a:lnTo>
                <a:lnTo>
                  <a:pt x="96405" y="321309"/>
                </a:lnTo>
                <a:lnTo>
                  <a:pt x="96278" y="322579"/>
                </a:lnTo>
                <a:lnTo>
                  <a:pt x="96570" y="323849"/>
                </a:lnTo>
                <a:lnTo>
                  <a:pt x="96799" y="323849"/>
                </a:lnTo>
                <a:lnTo>
                  <a:pt x="97447" y="325119"/>
                </a:lnTo>
                <a:lnTo>
                  <a:pt x="97891" y="325119"/>
                </a:lnTo>
                <a:lnTo>
                  <a:pt x="99085" y="326389"/>
                </a:lnTo>
                <a:lnTo>
                  <a:pt x="99656" y="327659"/>
                </a:lnTo>
                <a:lnTo>
                  <a:pt x="103289" y="327659"/>
                </a:lnTo>
                <a:lnTo>
                  <a:pt x="131358" y="299719"/>
                </a:lnTo>
                <a:lnTo>
                  <a:pt x="118224" y="299719"/>
                </a:lnTo>
                <a:lnTo>
                  <a:pt x="79310" y="260349"/>
                </a:lnTo>
                <a:close/>
              </a:path>
              <a:path w="367664" h="377190">
                <a:moveTo>
                  <a:pt x="133565" y="288289"/>
                </a:moveTo>
                <a:lnTo>
                  <a:pt x="129819" y="288289"/>
                </a:lnTo>
                <a:lnTo>
                  <a:pt x="118224" y="299719"/>
                </a:lnTo>
                <a:lnTo>
                  <a:pt x="131358" y="299719"/>
                </a:lnTo>
                <a:lnTo>
                  <a:pt x="136461" y="294639"/>
                </a:lnTo>
                <a:lnTo>
                  <a:pt x="136626" y="294639"/>
                </a:lnTo>
                <a:lnTo>
                  <a:pt x="136817" y="293369"/>
                </a:lnTo>
                <a:lnTo>
                  <a:pt x="136626" y="292099"/>
                </a:lnTo>
                <a:lnTo>
                  <a:pt x="136410" y="292099"/>
                </a:lnTo>
                <a:lnTo>
                  <a:pt x="135762" y="290829"/>
                </a:lnTo>
                <a:lnTo>
                  <a:pt x="135305" y="290829"/>
                </a:lnTo>
                <a:lnTo>
                  <a:pt x="134683" y="289559"/>
                </a:lnTo>
                <a:lnTo>
                  <a:pt x="134099" y="289559"/>
                </a:lnTo>
                <a:lnTo>
                  <a:pt x="133565" y="288289"/>
                </a:lnTo>
                <a:close/>
              </a:path>
              <a:path w="367664" h="377190">
                <a:moveTo>
                  <a:pt x="159740" y="298449"/>
                </a:moveTo>
                <a:lnTo>
                  <a:pt x="155397" y="298449"/>
                </a:lnTo>
                <a:lnTo>
                  <a:pt x="155701" y="299719"/>
                </a:lnTo>
                <a:lnTo>
                  <a:pt x="158457" y="299719"/>
                </a:lnTo>
                <a:lnTo>
                  <a:pt x="159740" y="298449"/>
                </a:lnTo>
                <a:close/>
              </a:path>
              <a:path w="367664" h="377190">
                <a:moveTo>
                  <a:pt x="112267" y="180339"/>
                </a:moveTo>
                <a:lnTo>
                  <a:pt x="109207" y="180339"/>
                </a:lnTo>
                <a:lnTo>
                  <a:pt x="107949" y="181609"/>
                </a:lnTo>
                <a:lnTo>
                  <a:pt x="107238" y="181609"/>
                </a:lnTo>
                <a:lnTo>
                  <a:pt x="105752" y="182879"/>
                </a:lnTo>
                <a:lnTo>
                  <a:pt x="105194" y="184149"/>
                </a:lnTo>
                <a:lnTo>
                  <a:pt x="104317" y="185419"/>
                </a:lnTo>
                <a:lnTo>
                  <a:pt x="104025" y="185419"/>
                </a:lnTo>
                <a:lnTo>
                  <a:pt x="103695" y="186689"/>
                </a:lnTo>
                <a:lnTo>
                  <a:pt x="103695" y="187959"/>
                </a:lnTo>
                <a:lnTo>
                  <a:pt x="103860" y="187959"/>
                </a:lnTo>
                <a:lnTo>
                  <a:pt x="104152" y="189229"/>
                </a:lnTo>
                <a:lnTo>
                  <a:pt x="155181" y="298449"/>
                </a:lnTo>
                <a:lnTo>
                  <a:pt x="160464" y="298449"/>
                </a:lnTo>
                <a:lnTo>
                  <a:pt x="161950" y="295909"/>
                </a:lnTo>
                <a:lnTo>
                  <a:pt x="162496" y="295909"/>
                </a:lnTo>
                <a:lnTo>
                  <a:pt x="163296" y="294639"/>
                </a:lnTo>
                <a:lnTo>
                  <a:pt x="163601" y="294639"/>
                </a:lnTo>
                <a:lnTo>
                  <a:pt x="163982" y="293369"/>
                </a:lnTo>
                <a:lnTo>
                  <a:pt x="164007" y="292099"/>
                </a:lnTo>
                <a:lnTo>
                  <a:pt x="163842" y="292099"/>
                </a:lnTo>
                <a:lnTo>
                  <a:pt x="163550" y="290829"/>
                </a:lnTo>
                <a:lnTo>
                  <a:pt x="112521" y="181609"/>
                </a:lnTo>
                <a:lnTo>
                  <a:pt x="112267" y="180339"/>
                </a:lnTo>
                <a:close/>
              </a:path>
              <a:path w="367664" h="377190">
                <a:moveTo>
                  <a:pt x="62991" y="243839"/>
                </a:moveTo>
                <a:lnTo>
                  <a:pt x="61874" y="243839"/>
                </a:lnTo>
                <a:lnTo>
                  <a:pt x="61061" y="245109"/>
                </a:lnTo>
                <a:lnTo>
                  <a:pt x="59410" y="245109"/>
                </a:lnTo>
                <a:lnTo>
                  <a:pt x="58737" y="246379"/>
                </a:lnTo>
                <a:lnTo>
                  <a:pt x="57378" y="247649"/>
                </a:lnTo>
                <a:lnTo>
                  <a:pt x="56159" y="248919"/>
                </a:lnTo>
                <a:lnTo>
                  <a:pt x="55854" y="248919"/>
                </a:lnTo>
                <a:lnTo>
                  <a:pt x="55232" y="250189"/>
                </a:lnTo>
                <a:lnTo>
                  <a:pt x="54978" y="251459"/>
                </a:lnTo>
                <a:lnTo>
                  <a:pt x="49580" y="275589"/>
                </a:lnTo>
                <a:lnTo>
                  <a:pt x="49580" y="276859"/>
                </a:lnTo>
                <a:lnTo>
                  <a:pt x="49987" y="278129"/>
                </a:lnTo>
                <a:lnTo>
                  <a:pt x="50241" y="278129"/>
                </a:lnTo>
                <a:lnTo>
                  <a:pt x="50914" y="279399"/>
                </a:lnTo>
                <a:lnTo>
                  <a:pt x="51358" y="279399"/>
                </a:lnTo>
                <a:lnTo>
                  <a:pt x="52654" y="280669"/>
                </a:lnTo>
                <a:lnTo>
                  <a:pt x="53301" y="281939"/>
                </a:lnTo>
                <a:lnTo>
                  <a:pt x="56172" y="281939"/>
                </a:lnTo>
                <a:lnTo>
                  <a:pt x="56794" y="280669"/>
                </a:lnTo>
                <a:lnTo>
                  <a:pt x="57086" y="280669"/>
                </a:lnTo>
                <a:lnTo>
                  <a:pt x="57378" y="279399"/>
                </a:lnTo>
                <a:lnTo>
                  <a:pt x="62268" y="260349"/>
                </a:lnTo>
                <a:lnTo>
                  <a:pt x="79310" y="260349"/>
                </a:lnTo>
                <a:lnTo>
                  <a:pt x="62991" y="243839"/>
                </a:lnTo>
                <a:close/>
              </a:path>
              <a:path w="367664" h="377190">
                <a:moveTo>
                  <a:pt x="180945" y="166369"/>
                </a:moveTo>
                <a:lnTo>
                  <a:pt x="162534" y="166369"/>
                </a:lnTo>
                <a:lnTo>
                  <a:pt x="165950" y="167639"/>
                </a:lnTo>
                <a:lnTo>
                  <a:pt x="167500" y="168909"/>
                </a:lnTo>
                <a:lnTo>
                  <a:pt x="170268" y="171449"/>
                </a:lnTo>
                <a:lnTo>
                  <a:pt x="171602" y="173989"/>
                </a:lnTo>
                <a:lnTo>
                  <a:pt x="174167" y="177799"/>
                </a:lnTo>
                <a:lnTo>
                  <a:pt x="180073" y="233679"/>
                </a:lnTo>
                <a:lnTo>
                  <a:pt x="180162" y="234949"/>
                </a:lnTo>
                <a:lnTo>
                  <a:pt x="180416" y="236219"/>
                </a:lnTo>
                <a:lnTo>
                  <a:pt x="180568" y="236219"/>
                </a:lnTo>
                <a:lnTo>
                  <a:pt x="180987" y="237489"/>
                </a:lnTo>
                <a:lnTo>
                  <a:pt x="181305" y="238759"/>
                </a:lnTo>
                <a:lnTo>
                  <a:pt x="182168" y="238759"/>
                </a:lnTo>
                <a:lnTo>
                  <a:pt x="182714" y="240029"/>
                </a:lnTo>
                <a:lnTo>
                  <a:pt x="184061" y="241299"/>
                </a:lnTo>
                <a:lnTo>
                  <a:pt x="184721" y="241299"/>
                </a:lnTo>
                <a:lnTo>
                  <a:pt x="185915" y="242569"/>
                </a:lnTo>
                <a:lnTo>
                  <a:pt x="188848" y="242569"/>
                </a:lnTo>
                <a:lnTo>
                  <a:pt x="189293" y="241299"/>
                </a:lnTo>
                <a:lnTo>
                  <a:pt x="203698" y="227329"/>
                </a:lnTo>
                <a:lnTo>
                  <a:pt x="189991" y="227329"/>
                </a:lnTo>
                <a:lnTo>
                  <a:pt x="189547" y="207009"/>
                </a:lnTo>
                <a:lnTo>
                  <a:pt x="189458" y="199389"/>
                </a:lnTo>
                <a:lnTo>
                  <a:pt x="189077" y="193039"/>
                </a:lnTo>
                <a:lnTo>
                  <a:pt x="187756" y="182879"/>
                </a:lnTo>
                <a:lnTo>
                  <a:pt x="186842" y="179069"/>
                </a:lnTo>
                <a:lnTo>
                  <a:pt x="183121" y="168909"/>
                </a:lnTo>
                <a:lnTo>
                  <a:pt x="180945" y="166369"/>
                </a:lnTo>
                <a:close/>
              </a:path>
              <a:path w="367664" h="377190">
                <a:moveTo>
                  <a:pt x="220459" y="199389"/>
                </a:moveTo>
                <a:lnTo>
                  <a:pt x="217500" y="199389"/>
                </a:lnTo>
                <a:lnTo>
                  <a:pt x="189991" y="227329"/>
                </a:lnTo>
                <a:lnTo>
                  <a:pt x="203698" y="227329"/>
                </a:lnTo>
                <a:lnTo>
                  <a:pt x="224650" y="207009"/>
                </a:lnTo>
                <a:lnTo>
                  <a:pt x="224840" y="205739"/>
                </a:lnTo>
                <a:lnTo>
                  <a:pt x="225031" y="205739"/>
                </a:lnTo>
                <a:lnTo>
                  <a:pt x="225005" y="204469"/>
                </a:lnTo>
                <a:lnTo>
                  <a:pt x="224675" y="204469"/>
                </a:lnTo>
                <a:lnTo>
                  <a:pt x="224421" y="203199"/>
                </a:lnTo>
                <a:lnTo>
                  <a:pt x="223672" y="203199"/>
                </a:lnTo>
                <a:lnTo>
                  <a:pt x="223202" y="201929"/>
                </a:lnTo>
                <a:lnTo>
                  <a:pt x="222618" y="201929"/>
                </a:lnTo>
                <a:lnTo>
                  <a:pt x="222034" y="200659"/>
                </a:lnTo>
                <a:lnTo>
                  <a:pt x="221487" y="200659"/>
                </a:lnTo>
                <a:lnTo>
                  <a:pt x="220459" y="199389"/>
                </a:lnTo>
                <a:close/>
              </a:path>
              <a:path w="367664" h="377190">
                <a:moveTo>
                  <a:pt x="165925" y="153669"/>
                </a:moveTo>
                <a:lnTo>
                  <a:pt x="157111" y="153669"/>
                </a:lnTo>
                <a:lnTo>
                  <a:pt x="144703" y="158749"/>
                </a:lnTo>
                <a:lnTo>
                  <a:pt x="139776" y="163829"/>
                </a:lnTo>
                <a:lnTo>
                  <a:pt x="138150" y="166369"/>
                </a:lnTo>
                <a:lnTo>
                  <a:pt x="135470" y="170179"/>
                </a:lnTo>
                <a:lnTo>
                  <a:pt x="134365" y="172719"/>
                </a:lnTo>
                <a:lnTo>
                  <a:pt x="132626" y="176529"/>
                </a:lnTo>
                <a:lnTo>
                  <a:pt x="132003" y="177799"/>
                </a:lnTo>
                <a:lnTo>
                  <a:pt x="131254" y="181609"/>
                </a:lnTo>
                <a:lnTo>
                  <a:pt x="131051" y="182879"/>
                </a:lnTo>
                <a:lnTo>
                  <a:pt x="130949" y="184149"/>
                </a:lnTo>
                <a:lnTo>
                  <a:pt x="131165" y="185419"/>
                </a:lnTo>
                <a:lnTo>
                  <a:pt x="131305" y="185419"/>
                </a:lnTo>
                <a:lnTo>
                  <a:pt x="131660" y="186689"/>
                </a:lnTo>
                <a:lnTo>
                  <a:pt x="131914" y="186689"/>
                </a:lnTo>
                <a:lnTo>
                  <a:pt x="132956" y="187959"/>
                </a:lnTo>
                <a:lnTo>
                  <a:pt x="134124" y="189229"/>
                </a:lnTo>
                <a:lnTo>
                  <a:pt x="134734" y="189229"/>
                </a:lnTo>
                <a:lnTo>
                  <a:pt x="135839" y="190499"/>
                </a:lnTo>
                <a:lnTo>
                  <a:pt x="139026" y="190499"/>
                </a:lnTo>
                <a:lnTo>
                  <a:pt x="139357" y="189229"/>
                </a:lnTo>
                <a:lnTo>
                  <a:pt x="139890" y="186689"/>
                </a:lnTo>
                <a:lnTo>
                  <a:pt x="140309" y="185419"/>
                </a:lnTo>
                <a:lnTo>
                  <a:pt x="155282" y="166369"/>
                </a:lnTo>
                <a:lnTo>
                  <a:pt x="180945" y="166369"/>
                </a:lnTo>
                <a:lnTo>
                  <a:pt x="179857" y="165099"/>
                </a:lnTo>
                <a:lnTo>
                  <a:pt x="178053" y="162559"/>
                </a:lnTo>
                <a:lnTo>
                  <a:pt x="173824" y="158749"/>
                </a:lnTo>
                <a:lnTo>
                  <a:pt x="171348" y="156209"/>
                </a:lnTo>
                <a:lnTo>
                  <a:pt x="165925" y="153669"/>
                </a:lnTo>
                <a:close/>
              </a:path>
              <a:path w="367664" h="377190">
                <a:moveTo>
                  <a:pt x="214744" y="100329"/>
                </a:moveTo>
                <a:lnTo>
                  <a:pt x="210515" y="100329"/>
                </a:lnTo>
                <a:lnTo>
                  <a:pt x="202310" y="102869"/>
                </a:lnTo>
                <a:lnTo>
                  <a:pt x="184848" y="132079"/>
                </a:lnTo>
                <a:lnTo>
                  <a:pt x="187070" y="140969"/>
                </a:lnTo>
                <a:lnTo>
                  <a:pt x="214515" y="173989"/>
                </a:lnTo>
                <a:lnTo>
                  <a:pt x="237147" y="184149"/>
                </a:lnTo>
                <a:lnTo>
                  <a:pt x="241376" y="184149"/>
                </a:lnTo>
                <a:lnTo>
                  <a:pt x="249580" y="181609"/>
                </a:lnTo>
                <a:lnTo>
                  <a:pt x="253593" y="179069"/>
                </a:lnTo>
                <a:lnTo>
                  <a:pt x="258995" y="173989"/>
                </a:lnTo>
                <a:lnTo>
                  <a:pt x="241287" y="173989"/>
                </a:lnTo>
                <a:lnTo>
                  <a:pt x="238455" y="172719"/>
                </a:lnTo>
                <a:lnTo>
                  <a:pt x="232219" y="171449"/>
                </a:lnTo>
                <a:lnTo>
                  <a:pt x="228790" y="168909"/>
                </a:lnTo>
                <a:lnTo>
                  <a:pt x="221259" y="163829"/>
                </a:lnTo>
                <a:lnTo>
                  <a:pt x="217042" y="160019"/>
                </a:lnTo>
                <a:lnTo>
                  <a:pt x="208876" y="152399"/>
                </a:lnTo>
                <a:lnTo>
                  <a:pt x="205803" y="148589"/>
                </a:lnTo>
                <a:lnTo>
                  <a:pt x="200444" y="142239"/>
                </a:lnTo>
                <a:lnTo>
                  <a:pt x="198462" y="138429"/>
                </a:lnTo>
                <a:lnTo>
                  <a:pt x="195910" y="132079"/>
                </a:lnTo>
                <a:lnTo>
                  <a:pt x="195491" y="128269"/>
                </a:lnTo>
                <a:lnTo>
                  <a:pt x="196329" y="123189"/>
                </a:lnTo>
                <a:lnTo>
                  <a:pt x="197904" y="119379"/>
                </a:lnTo>
                <a:lnTo>
                  <a:pt x="202196" y="115569"/>
                </a:lnTo>
                <a:lnTo>
                  <a:pt x="203796" y="114299"/>
                </a:lnTo>
                <a:lnTo>
                  <a:pt x="207086" y="113029"/>
                </a:lnTo>
                <a:lnTo>
                  <a:pt x="208838" y="111759"/>
                </a:lnTo>
                <a:lnTo>
                  <a:pt x="237375" y="111759"/>
                </a:lnTo>
                <a:lnTo>
                  <a:pt x="228015" y="105409"/>
                </a:lnTo>
                <a:lnTo>
                  <a:pt x="223494" y="102869"/>
                </a:lnTo>
                <a:lnTo>
                  <a:pt x="214744" y="100329"/>
                </a:lnTo>
                <a:close/>
              </a:path>
              <a:path w="367664" h="377190">
                <a:moveTo>
                  <a:pt x="237375" y="111759"/>
                </a:moveTo>
                <a:lnTo>
                  <a:pt x="214515" y="111759"/>
                </a:lnTo>
                <a:lnTo>
                  <a:pt x="218643" y="114299"/>
                </a:lnTo>
                <a:lnTo>
                  <a:pt x="220840" y="114299"/>
                </a:lnTo>
                <a:lnTo>
                  <a:pt x="225526" y="118109"/>
                </a:lnTo>
                <a:lnTo>
                  <a:pt x="228053" y="119379"/>
                </a:lnTo>
                <a:lnTo>
                  <a:pt x="233476" y="124459"/>
                </a:lnTo>
                <a:lnTo>
                  <a:pt x="236397" y="126999"/>
                </a:lnTo>
                <a:lnTo>
                  <a:pt x="239522" y="129539"/>
                </a:lnTo>
                <a:lnTo>
                  <a:pt x="241846" y="132079"/>
                </a:lnTo>
                <a:lnTo>
                  <a:pt x="244005" y="134619"/>
                </a:lnTo>
                <a:lnTo>
                  <a:pt x="248005" y="139699"/>
                </a:lnTo>
                <a:lnTo>
                  <a:pt x="249732" y="140969"/>
                </a:lnTo>
                <a:lnTo>
                  <a:pt x="252641" y="146049"/>
                </a:lnTo>
                <a:lnTo>
                  <a:pt x="255549" y="152399"/>
                </a:lnTo>
                <a:lnTo>
                  <a:pt x="256031" y="154939"/>
                </a:lnTo>
                <a:lnTo>
                  <a:pt x="256222" y="158749"/>
                </a:lnTo>
                <a:lnTo>
                  <a:pt x="255879" y="160019"/>
                </a:lnTo>
                <a:lnTo>
                  <a:pt x="241287" y="173989"/>
                </a:lnTo>
                <a:lnTo>
                  <a:pt x="258995" y="173989"/>
                </a:lnTo>
                <a:lnTo>
                  <a:pt x="261696" y="171449"/>
                </a:lnTo>
                <a:lnTo>
                  <a:pt x="264414" y="167639"/>
                </a:lnTo>
                <a:lnTo>
                  <a:pt x="266966" y="158749"/>
                </a:lnTo>
                <a:lnTo>
                  <a:pt x="267055" y="153669"/>
                </a:lnTo>
                <a:lnTo>
                  <a:pt x="264858" y="144779"/>
                </a:lnTo>
                <a:lnTo>
                  <a:pt x="242303" y="115569"/>
                </a:lnTo>
                <a:lnTo>
                  <a:pt x="237375" y="111759"/>
                </a:lnTo>
                <a:close/>
              </a:path>
              <a:path w="367664" h="377190">
                <a:moveTo>
                  <a:pt x="280898" y="66039"/>
                </a:moveTo>
                <a:lnTo>
                  <a:pt x="262750" y="66039"/>
                </a:lnTo>
                <a:lnTo>
                  <a:pt x="266166" y="67309"/>
                </a:lnTo>
                <a:lnTo>
                  <a:pt x="267716" y="68579"/>
                </a:lnTo>
                <a:lnTo>
                  <a:pt x="270484" y="71119"/>
                </a:lnTo>
                <a:lnTo>
                  <a:pt x="271830" y="73659"/>
                </a:lnTo>
                <a:lnTo>
                  <a:pt x="274383" y="77469"/>
                </a:lnTo>
                <a:lnTo>
                  <a:pt x="280289" y="133349"/>
                </a:lnTo>
                <a:lnTo>
                  <a:pt x="280390" y="134619"/>
                </a:lnTo>
                <a:lnTo>
                  <a:pt x="280631" y="135889"/>
                </a:lnTo>
                <a:lnTo>
                  <a:pt x="280797" y="135889"/>
                </a:lnTo>
                <a:lnTo>
                  <a:pt x="281203" y="137159"/>
                </a:lnTo>
                <a:lnTo>
                  <a:pt x="281520" y="138429"/>
                </a:lnTo>
                <a:lnTo>
                  <a:pt x="282397" y="139699"/>
                </a:lnTo>
                <a:lnTo>
                  <a:pt x="282930" y="139699"/>
                </a:lnTo>
                <a:lnTo>
                  <a:pt x="284289" y="140969"/>
                </a:lnTo>
                <a:lnTo>
                  <a:pt x="284937" y="142239"/>
                </a:lnTo>
                <a:lnTo>
                  <a:pt x="289509" y="142239"/>
                </a:lnTo>
                <a:lnTo>
                  <a:pt x="304662" y="126999"/>
                </a:lnTo>
                <a:lnTo>
                  <a:pt x="290207" y="126999"/>
                </a:lnTo>
                <a:lnTo>
                  <a:pt x="289758" y="105409"/>
                </a:lnTo>
                <a:lnTo>
                  <a:pt x="283337" y="69849"/>
                </a:lnTo>
                <a:lnTo>
                  <a:pt x="280898" y="66039"/>
                </a:lnTo>
                <a:close/>
              </a:path>
              <a:path w="367664" h="377190">
                <a:moveTo>
                  <a:pt x="320675" y="99059"/>
                </a:moveTo>
                <a:lnTo>
                  <a:pt x="317715" y="99059"/>
                </a:lnTo>
                <a:lnTo>
                  <a:pt x="290207" y="126999"/>
                </a:lnTo>
                <a:lnTo>
                  <a:pt x="304662" y="126999"/>
                </a:lnTo>
                <a:lnTo>
                  <a:pt x="324866" y="106679"/>
                </a:lnTo>
                <a:lnTo>
                  <a:pt x="325056" y="105409"/>
                </a:lnTo>
                <a:lnTo>
                  <a:pt x="325221" y="105409"/>
                </a:lnTo>
                <a:lnTo>
                  <a:pt x="324904" y="104139"/>
                </a:lnTo>
                <a:lnTo>
                  <a:pt x="324637" y="102869"/>
                </a:lnTo>
                <a:lnTo>
                  <a:pt x="323888" y="102869"/>
                </a:lnTo>
                <a:lnTo>
                  <a:pt x="323418" y="101599"/>
                </a:lnTo>
                <a:lnTo>
                  <a:pt x="322834" y="101599"/>
                </a:lnTo>
                <a:lnTo>
                  <a:pt x="322249" y="100329"/>
                </a:lnTo>
                <a:lnTo>
                  <a:pt x="321703" y="100329"/>
                </a:lnTo>
                <a:lnTo>
                  <a:pt x="320675" y="99059"/>
                </a:lnTo>
                <a:close/>
              </a:path>
              <a:path w="367664" h="377190">
                <a:moveTo>
                  <a:pt x="238340" y="90169"/>
                </a:moveTo>
                <a:lnTo>
                  <a:pt x="236537" y="90169"/>
                </a:lnTo>
                <a:lnTo>
                  <a:pt x="237350" y="91439"/>
                </a:lnTo>
                <a:lnTo>
                  <a:pt x="237705" y="91439"/>
                </a:lnTo>
                <a:lnTo>
                  <a:pt x="238340" y="90169"/>
                </a:lnTo>
                <a:close/>
              </a:path>
              <a:path w="367664" h="377190">
                <a:moveTo>
                  <a:pt x="266153" y="53339"/>
                </a:moveTo>
                <a:lnTo>
                  <a:pt x="257327" y="53339"/>
                </a:lnTo>
                <a:lnTo>
                  <a:pt x="248005" y="57149"/>
                </a:lnTo>
                <a:lnTo>
                  <a:pt x="244932" y="59689"/>
                </a:lnTo>
                <a:lnTo>
                  <a:pt x="239991" y="63499"/>
                </a:lnTo>
                <a:lnTo>
                  <a:pt x="238366" y="66039"/>
                </a:lnTo>
                <a:lnTo>
                  <a:pt x="235686" y="69849"/>
                </a:lnTo>
                <a:lnTo>
                  <a:pt x="234581" y="72389"/>
                </a:lnTo>
                <a:lnTo>
                  <a:pt x="232841" y="76199"/>
                </a:lnTo>
                <a:lnTo>
                  <a:pt x="232219" y="78739"/>
                </a:lnTo>
                <a:lnTo>
                  <a:pt x="231482" y="81279"/>
                </a:lnTo>
                <a:lnTo>
                  <a:pt x="231266" y="82549"/>
                </a:lnTo>
                <a:lnTo>
                  <a:pt x="231178" y="83819"/>
                </a:lnTo>
                <a:lnTo>
                  <a:pt x="231394" y="85089"/>
                </a:lnTo>
                <a:lnTo>
                  <a:pt x="231533" y="85089"/>
                </a:lnTo>
                <a:lnTo>
                  <a:pt x="231889" y="86359"/>
                </a:lnTo>
                <a:lnTo>
                  <a:pt x="232130" y="86359"/>
                </a:lnTo>
                <a:lnTo>
                  <a:pt x="232778" y="87629"/>
                </a:lnTo>
                <a:lnTo>
                  <a:pt x="233184" y="87629"/>
                </a:lnTo>
                <a:lnTo>
                  <a:pt x="234340" y="88899"/>
                </a:lnTo>
                <a:lnTo>
                  <a:pt x="234962" y="88899"/>
                </a:lnTo>
                <a:lnTo>
                  <a:pt x="236054" y="90169"/>
                </a:lnTo>
                <a:lnTo>
                  <a:pt x="239242" y="90169"/>
                </a:lnTo>
                <a:lnTo>
                  <a:pt x="239572" y="88899"/>
                </a:lnTo>
                <a:lnTo>
                  <a:pt x="240106" y="86359"/>
                </a:lnTo>
                <a:lnTo>
                  <a:pt x="240525" y="85089"/>
                </a:lnTo>
                <a:lnTo>
                  <a:pt x="255498" y="66039"/>
                </a:lnTo>
                <a:lnTo>
                  <a:pt x="280898" y="66039"/>
                </a:lnTo>
                <a:lnTo>
                  <a:pt x="280085" y="64769"/>
                </a:lnTo>
                <a:lnTo>
                  <a:pt x="278269" y="62229"/>
                </a:lnTo>
                <a:lnTo>
                  <a:pt x="274040" y="58419"/>
                </a:lnTo>
                <a:lnTo>
                  <a:pt x="271576" y="55879"/>
                </a:lnTo>
                <a:lnTo>
                  <a:pt x="266153" y="53339"/>
                </a:lnTo>
                <a:close/>
              </a:path>
              <a:path w="367664" h="377190">
                <a:moveTo>
                  <a:pt x="314959" y="0"/>
                </a:moveTo>
                <a:lnTo>
                  <a:pt x="310730" y="0"/>
                </a:lnTo>
                <a:lnTo>
                  <a:pt x="302539" y="2539"/>
                </a:lnTo>
                <a:lnTo>
                  <a:pt x="285064" y="31749"/>
                </a:lnTo>
                <a:lnTo>
                  <a:pt x="287286" y="40639"/>
                </a:lnTo>
                <a:lnTo>
                  <a:pt x="314731" y="73659"/>
                </a:lnTo>
                <a:lnTo>
                  <a:pt x="337362" y="85089"/>
                </a:lnTo>
                <a:lnTo>
                  <a:pt x="341604" y="83819"/>
                </a:lnTo>
                <a:lnTo>
                  <a:pt x="349796" y="81279"/>
                </a:lnTo>
                <a:lnTo>
                  <a:pt x="353809" y="78739"/>
                </a:lnTo>
                <a:lnTo>
                  <a:pt x="359211" y="73659"/>
                </a:lnTo>
                <a:lnTo>
                  <a:pt x="338670" y="73659"/>
                </a:lnTo>
                <a:lnTo>
                  <a:pt x="332447" y="71119"/>
                </a:lnTo>
                <a:lnTo>
                  <a:pt x="329006" y="68579"/>
                </a:lnTo>
                <a:lnTo>
                  <a:pt x="321487" y="63499"/>
                </a:lnTo>
                <a:lnTo>
                  <a:pt x="317271" y="59689"/>
                </a:lnTo>
                <a:lnTo>
                  <a:pt x="309105" y="52069"/>
                </a:lnTo>
                <a:lnTo>
                  <a:pt x="306019" y="48259"/>
                </a:lnTo>
                <a:lnTo>
                  <a:pt x="300659" y="41909"/>
                </a:lnTo>
                <a:lnTo>
                  <a:pt x="298678" y="38099"/>
                </a:lnTo>
                <a:lnTo>
                  <a:pt x="296138" y="31749"/>
                </a:lnTo>
                <a:lnTo>
                  <a:pt x="295706" y="27939"/>
                </a:lnTo>
                <a:lnTo>
                  <a:pt x="296545" y="22859"/>
                </a:lnTo>
                <a:lnTo>
                  <a:pt x="298132" y="19049"/>
                </a:lnTo>
                <a:lnTo>
                  <a:pt x="302425" y="15239"/>
                </a:lnTo>
                <a:lnTo>
                  <a:pt x="304012" y="13969"/>
                </a:lnTo>
                <a:lnTo>
                  <a:pt x="307314" y="12699"/>
                </a:lnTo>
                <a:lnTo>
                  <a:pt x="309054" y="11429"/>
                </a:lnTo>
                <a:lnTo>
                  <a:pt x="337591" y="11429"/>
                </a:lnTo>
                <a:lnTo>
                  <a:pt x="328244" y="5079"/>
                </a:lnTo>
                <a:lnTo>
                  <a:pt x="323710" y="2539"/>
                </a:lnTo>
                <a:lnTo>
                  <a:pt x="314959" y="0"/>
                </a:lnTo>
                <a:close/>
              </a:path>
              <a:path w="367664" h="377190">
                <a:moveTo>
                  <a:pt x="337591" y="11429"/>
                </a:moveTo>
                <a:lnTo>
                  <a:pt x="312775" y="11429"/>
                </a:lnTo>
                <a:lnTo>
                  <a:pt x="314731" y="12699"/>
                </a:lnTo>
                <a:lnTo>
                  <a:pt x="318858" y="13969"/>
                </a:lnTo>
                <a:lnTo>
                  <a:pt x="321068" y="13969"/>
                </a:lnTo>
                <a:lnTo>
                  <a:pt x="325742" y="17779"/>
                </a:lnTo>
                <a:lnTo>
                  <a:pt x="328269" y="19049"/>
                </a:lnTo>
                <a:lnTo>
                  <a:pt x="333692" y="24129"/>
                </a:lnTo>
                <a:lnTo>
                  <a:pt x="336613" y="26669"/>
                </a:lnTo>
                <a:lnTo>
                  <a:pt x="339737" y="29209"/>
                </a:lnTo>
                <a:lnTo>
                  <a:pt x="342061" y="31749"/>
                </a:lnTo>
                <a:lnTo>
                  <a:pt x="344233" y="34289"/>
                </a:lnTo>
                <a:lnTo>
                  <a:pt x="348234" y="39369"/>
                </a:lnTo>
                <a:lnTo>
                  <a:pt x="349961" y="40639"/>
                </a:lnTo>
                <a:lnTo>
                  <a:pt x="352856" y="45719"/>
                </a:lnTo>
                <a:lnTo>
                  <a:pt x="355765" y="52069"/>
                </a:lnTo>
                <a:lnTo>
                  <a:pt x="356247" y="54609"/>
                </a:lnTo>
                <a:lnTo>
                  <a:pt x="356450" y="58419"/>
                </a:lnTo>
                <a:lnTo>
                  <a:pt x="356095" y="60959"/>
                </a:lnTo>
                <a:lnTo>
                  <a:pt x="354520" y="64769"/>
                </a:lnTo>
                <a:lnTo>
                  <a:pt x="353212" y="66039"/>
                </a:lnTo>
                <a:lnTo>
                  <a:pt x="349084" y="69849"/>
                </a:lnTo>
                <a:lnTo>
                  <a:pt x="346646" y="72389"/>
                </a:lnTo>
                <a:lnTo>
                  <a:pt x="341515" y="73659"/>
                </a:lnTo>
                <a:lnTo>
                  <a:pt x="359211" y="73659"/>
                </a:lnTo>
                <a:lnTo>
                  <a:pt x="361911" y="71119"/>
                </a:lnTo>
                <a:lnTo>
                  <a:pt x="364629" y="67309"/>
                </a:lnTo>
                <a:lnTo>
                  <a:pt x="367182" y="58419"/>
                </a:lnTo>
                <a:lnTo>
                  <a:pt x="367271" y="53339"/>
                </a:lnTo>
                <a:lnTo>
                  <a:pt x="365074" y="44449"/>
                </a:lnTo>
                <a:lnTo>
                  <a:pt x="342519" y="15239"/>
                </a:lnTo>
                <a:lnTo>
                  <a:pt x="337591" y="11429"/>
                </a:lnTo>
                <a:close/>
              </a:path>
            </a:pathLst>
          </a:custGeom>
          <a:solidFill>
            <a:srgbClr val="59595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44" name="object 44"/>
          <p:cNvPicPr/>
          <p:nvPr/>
        </p:nvPicPr>
        <p:blipFill>
          <a:blip r:embed="rId11" cstate="print"/>
          <a:stretch>
            <a:fillRect/>
          </a:stretch>
        </p:blipFill>
        <p:spPr>
          <a:xfrm>
            <a:off x="6023176" y="6190372"/>
            <a:ext cx="367271" cy="377189"/>
          </a:xfrm>
          <a:prstGeom prst="rect">
            <a:avLst/>
          </a:prstGeom>
        </p:spPr>
      </p:pic>
      <p:pic>
        <p:nvPicPr>
          <p:cNvPr id="45" name="object 45"/>
          <p:cNvPicPr/>
          <p:nvPr/>
        </p:nvPicPr>
        <p:blipFill>
          <a:blip r:embed="rId12" cstate="print"/>
          <a:stretch>
            <a:fillRect/>
          </a:stretch>
        </p:blipFill>
        <p:spPr>
          <a:xfrm>
            <a:off x="6509977" y="6194793"/>
            <a:ext cx="379780" cy="368300"/>
          </a:xfrm>
          <a:prstGeom prst="rect">
            <a:avLst/>
          </a:prstGeom>
        </p:spPr>
      </p:pic>
      <p:pic>
        <p:nvPicPr>
          <p:cNvPr id="46" name="object 46"/>
          <p:cNvPicPr/>
          <p:nvPr/>
        </p:nvPicPr>
        <p:blipFill>
          <a:blip r:embed="rId13" cstate="print"/>
          <a:stretch>
            <a:fillRect/>
          </a:stretch>
        </p:blipFill>
        <p:spPr>
          <a:xfrm>
            <a:off x="7000513" y="6194793"/>
            <a:ext cx="379780" cy="368300"/>
          </a:xfrm>
          <a:prstGeom prst="rect">
            <a:avLst/>
          </a:prstGeom>
        </p:spPr>
      </p:pic>
      <p:pic>
        <p:nvPicPr>
          <p:cNvPr id="47" name="object 47"/>
          <p:cNvPicPr/>
          <p:nvPr/>
        </p:nvPicPr>
        <p:blipFill>
          <a:blip r:embed="rId14" cstate="print"/>
          <a:stretch>
            <a:fillRect/>
          </a:stretch>
        </p:blipFill>
        <p:spPr>
          <a:xfrm>
            <a:off x="7491048" y="6194793"/>
            <a:ext cx="379780" cy="368300"/>
          </a:xfrm>
          <a:prstGeom prst="rect">
            <a:avLst/>
          </a:prstGeom>
        </p:spPr>
      </p:pic>
      <p:pic>
        <p:nvPicPr>
          <p:cNvPr id="48" name="object 48"/>
          <p:cNvPicPr/>
          <p:nvPr/>
        </p:nvPicPr>
        <p:blipFill>
          <a:blip r:embed="rId15" cstate="print"/>
          <a:stretch>
            <a:fillRect/>
          </a:stretch>
        </p:blipFill>
        <p:spPr>
          <a:xfrm>
            <a:off x="7981583" y="6194793"/>
            <a:ext cx="379780" cy="368300"/>
          </a:xfrm>
          <a:prstGeom prst="rect">
            <a:avLst/>
          </a:prstGeom>
        </p:spPr>
      </p:pic>
      <p:pic>
        <p:nvPicPr>
          <p:cNvPr id="49" name="object 49"/>
          <p:cNvPicPr/>
          <p:nvPr/>
        </p:nvPicPr>
        <p:blipFill>
          <a:blip r:embed="rId16" cstate="print"/>
          <a:stretch>
            <a:fillRect/>
          </a:stretch>
        </p:blipFill>
        <p:spPr>
          <a:xfrm>
            <a:off x="8472117" y="6194793"/>
            <a:ext cx="379780" cy="368300"/>
          </a:xfrm>
          <a:prstGeom prst="rect">
            <a:avLst/>
          </a:prstGeom>
        </p:spPr>
      </p:pic>
      <p:pic>
        <p:nvPicPr>
          <p:cNvPr id="50" name="object 50"/>
          <p:cNvPicPr/>
          <p:nvPr/>
        </p:nvPicPr>
        <p:blipFill>
          <a:blip r:embed="rId17" cstate="print"/>
          <a:stretch>
            <a:fillRect/>
          </a:stretch>
        </p:blipFill>
        <p:spPr>
          <a:xfrm>
            <a:off x="8962652" y="6194793"/>
            <a:ext cx="379780" cy="368300"/>
          </a:xfrm>
          <a:prstGeom prst="rect">
            <a:avLst/>
          </a:prstGeom>
        </p:spPr>
      </p:pic>
      <p:sp>
        <p:nvSpPr>
          <p:cNvPr id="51" name="object 51"/>
          <p:cNvSpPr txBox="1"/>
          <p:nvPr/>
        </p:nvSpPr>
        <p:spPr>
          <a:xfrm>
            <a:off x="10939277" y="3110391"/>
            <a:ext cx="177800" cy="1858010"/>
          </a:xfrm>
          <a:prstGeom prst="rect">
            <a:avLst/>
          </a:prstGeom>
        </p:spPr>
        <p:txBody>
          <a:bodyPr vert="vert270" wrap="square" lIns="0" tIns="0" rIns="0" bIns="0" rtlCol="0">
            <a:spAutoFit/>
          </a:bodyPr>
          <a:lstStyle/>
          <a:p>
            <a:pPr marL="12700" marR="0" lvl="0" indent="0" algn="l" defTabSz="914400" rtl="0" eaLnBrk="1" fontAlgn="auto" latinLnBrk="0" hangingPunct="1">
              <a:lnSpc>
                <a:spcPts val="1240"/>
              </a:lnSpc>
              <a:spcBef>
                <a:spcPts val="0"/>
              </a:spcBef>
              <a:spcAft>
                <a:spcPts val="0"/>
              </a:spcAft>
              <a:buClrTx/>
              <a:buSzTx/>
              <a:buFontTx/>
              <a:buNone/>
              <a:tabLst/>
              <a:defRPr/>
            </a:pPr>
            <a:r>
              <a:rPr kumimoji="0" sz="1200" b="0" i="0" u="none" strike="noStrike" kern="1200" cap="none" spc="-25" normalizeH="0" baseline="0" noProof="0" dirty="0">
                <a:ln>
                  <a:noFill/>
                </a:ln>
                <a:solidFill>
                  <a:srgbClr val="595958"/>
                </a:solidFill>
                <a:effectLst/>
                <a:uLnTx/>
                <a:uFillTx/>
                <a:latin typeface="Calibri"/>
                <a:ea typeface="+mn-ea"/>
                <a:cs typeface="Calibri"/>
              </a:rPr>
              <a:t>Total</a:t>
            </a:r>
            <a:r>
              <a:rPr kumimoji="0" sz="1200" b="0" i="0" u="none" strike="noStrike" kern="1200" cap="none" spc="-30" normalizeH="0" baseline="0" noProof="0" dirty="0">
                <a:ln>
                  <a:noFill/>
                </a:ln>
                <a:solidFill>
                  <a:srgbClr val="595958"/>
                </a:solidFill>
                <a:effectLst/>
                <a:uLnTx/>
                <a:uFillTx/>
                <a:latin typeface="Calibri"/>
                <a:ea typeface="+mn-ea"/>
                <a:cs typeface="Calibri"/>
              </a:rPr>
              <a:t> </a:t>
            </a:r>
            <a:r>
              <a:rPr kumimoji="0" sz="1200" b="0" i="0" u="none" strike="noStrike" kern="1200" cap="none" spc="-5" normalizeH="0" baseline="0" noProof="0" dirty="0">
                <a:ln>
                  <a:noFill/>
                </a:ln>
                <a:solidFill>
                  <a:srgbClr val="595958"/>
                </a:solidFill>
                <a:effectLst/>
                <a:uLnTx/>
                <a:uFillTx/>
                <a:latin typeface="Calibri"/>
                <a:ea typeface="+mn-ea"/>
                <a:cs typeface="Calibri"/>
              </a:rPr>
              <a:t>ICU</a:t>
            </a:r>
            <a:r>
              <a:rPr kumimoji="0" sz="1200" b="0" i="0" u="none" strike="noStrike" kern="1200" cap="none" spc="0" normalizeH="0" baseline="0" noProof="0" dirty="0">
                <a:ln>
                  <a:noFill/>
                </a:ln>
                <a:solidFill>
                  <a:srgbClr val="595958"/>
                </a:solidFill>
                <a:effectLst/>
                <a:uLnTx/>
                <a:uFillTx/>
                <a:latin typeface="Calibri"/>
                <a:ea typeface="+mn-ea"/>
                <a:cs typeface="Calibri"/>
              </a:rPr>
              <a:t> </a:t>
            </a:r>
            <a:r>
              <a:rPr kumimoji="0" sz="1200" b="0" i="0" u="none" strike="noStrike" kern="1200" cap="none" spc="-5" normalizeH="0" baseline="0" noProof="0" dirty="0">
                <a:ln>
                  <a:noFill/>
                </a:ln>
                <a:solidFill>
                  <a:srgbClr val="595958"/>
                </a:solidFill>
                <a:effectLst/>
                <a:uLnTx/>
                <a:uFillTx/>
                <a:latin typeface="Calibri"/>
                <a:ea typeface="+mn-ea"/>
                <a:cs typeface="Calibri"/>
              </a:rPr>
              <a:t>admission</a:t>
            </a:r>
            <a:r>
              <a:rPr kumimoji="0" sz="1200" b="0" i="0" u="none" strike="noStrike" kern="1200" cap="none" spc="-25" normalizeH="0" baseline="0" noProof="0" dirty="0">
                <a:ln>
                  <a:noFill/>
                </a:ln>
                <a:solidFill>
                  <a:srgbClr val="595958"/>
                </a:solidFill>
                <a:effectLst/>
                <a:uLnTx/>
                <a:uFillTx/>
                <a:latin typeface="Calibri"/>
                <a:ea typeface="+mn-ea"/>
                <a:cs typeface="Calibri"/>
              </a:rPr>
              <a:t> </a:t>
            </a:r>
            <a:r>
              <a:rPr kumimoji="0" sz="1200" b="0" i="0" u="none" strike="noStrike" kern="1200" cap="none" spc="0" normalizeH="0" baseline="0" noProof="0" dirty="0">
                <a:ln>
                  <a:noFill/>
                </a:ln>
                <a:solidFill>
                  <a:srgbClr val="595958"/>
                </a:solidFill>
                <a:effectLst/>
                <a:uLnTx/>
                <a:uFillTx/>
                <a:latin typeface="Calibri"/>
                <a:ea typeface="+mn-ea"/>
                <a:cs typeface="Calibri"/>
              </a:rPr>
              <a:t>or</a:t>
            </a:r>
            <a:r>
              <a:rPr kumimoji="0" sz="1200" b="0" i="0" u="none" strike="noStrike" kern="1200" cap="none" spc="-20" normalizeH="0" baseline="0" noProof="0" dirty="0">
                <a:ln>
                  <a:noFill/>
                </a:ln>
                <a:solidFill>
                  <a:srgbClr val="595958"/>
                </a:solidFill>
                <a:effectLst/>
                <a:uLnTx/>
                <a:uFillTx/>
                <a:latin typeface="Calibri"/>
                <a:ea typeface="+mn-ea"/>
                <a:cs typeface="Calibri"/>
              </a:rPr>
              <a:t> </a:t>
            </a:r>
            <a:r>
              <a:rPr kumimoji="0" sz="1200" b="0" i="0" u="none" strike="noStrike" kern="1200" cap="none" spc="0" normalizeH="0" baseline="0" noProof="0" dirty="0">
                <a:ln>
                  <a:noFill/>
                </a:ln>
                <a:solidFill>
                  <a:srgbClr val="595958"/>
                </a:solidFill>
                <a:effectLst/>
                <a:uLnTx/>
                <a:uFillTx/>
                <a:latin typeface="Calibri"/>
                <a:ea typeface="+mn-ea"/>
                <a:cs typeface="Calibri"/>
              </a:rPr>
              <a:t>deaths</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52" name="object 52"/>
          <p:cNvSpPr txBox="1"/>
          <p:nvPr/>
        </p:nvSpPr>
        <p:spPr>
          <a:xfrm>
            <a:off x="1021694" y="3016556"/>
            <a:ext cx="177800" cy="2047875"/>
          </a:xfrm>
          <a:prstGeom prst="rect">
            <a:avLst/>
          </a:prstGeom>
        </p:spPr>
        <p:txBody>
          <a:bodyPr vert="vert270" wrap="square" lIns="0" tIns="0" rIns="0" bIns="0" rtlCol="0">
            <a:spAutoFit/>
          </a:bodyPr>
          <a:lstStyle/>
          <a:p>
            <a:pPr marL="12700" marR="0" lvl="0" indent="0" algn="l" defTabSz="914400" rtl="0" eaLnBrk="1" fontAlgn="auto" latinLnBrk="0" hangingPunct="1">
              <a:lnSpc>
                <a:spcPts val="1240"/>
              </a:lnSpc>
              <a:spcBef>
                <a:spcPts val="0"/>
              </a:spcBef>
              <a:spcAft>
                <a:spcPts val="0"/>
              </a:spcAft>
              <a:buClrTx/>
              <a:buSzTx/>
              <a:buFontTx/>
              <a:buNone/>
              <a:tabLst/>
              <a:defRPr/>
            </a:pPr>
            <a:r>
              <a:rPr kumimoji="0" sz="1200" b="0" i="0" u="none" strike="noStrike" kern="1200" cap="none" spc="-105" normalizeH="0" baseline="0" noProof="0" dirty="0">
                <a:ln>
                  <a:noFill/>
                </a:ln>
                <a:solidFill>
                  <a:srgbClr val="595958"/>
                </a:solidFill>
                <a:effectLst/>
                <a:uLnTx/>
                <a:uFillTx/>
                <a:latin typeface="Calibri"/>
                <a:ea typeface="+mn-ea"/>
                <a:cs typeface="Calibri"/>
              </a:rPr>
              <a:t>T</a:t>
            </a:r>
            <a:r>
              <a:rPr kumimoji="0" sz="1200" b="0" i="0" u="none" strike="noStrike" kern="1200" cap="none" spc="0" normalizeH="0" baseline="0" noProof="0" dirty="0">
                <a:ln>
                  <a:noFill/>
                </a:ln>
                <a:solidFill>
                  <a:srgbClr val="595958"/>
                </a:solidFill>
                <a:effectLst/>
                <a:uLnTx/>
                <a:uFillTx/>
                <a:latin typeface="Calibri"/>
                <a:ea typeface="+mn-ea"/>
                <a:cs typeface="Calibri"/>
              </a:rPr>
              <a:t>o</a:t>
            </a:r>
            <a:r>
              <a:rPr kumimoji="0" sz="1200" b="0" i="0" u="none" strike="noStrike" kern="1200" cap="none" spc="-10" normalizeH="0" baseline="0" noProof="0" dirty="0">
                <a:ln>
                  <a:noFill/>
                </a:ln>
                <a:solidFill>
                  <a:srgbClr val="595958"/>
                </a:solidFill>
                <a:effectLst/>
                <a:uLnTx/>
                <a:uFillTx/>
                <a:latin typeface="Calibri"/>
                <a:ea typeface="+mn-ea"/>
                <a:cs typeface="Calibri"/>
              </a:rPr>
              <a:t>t</a:t>
            </a:r>
            <a:r>
              <a:rPr kumimoji="0" sz="1200" b="0" i="0" u="none" strike="noStrike" kern="1200" cap="none" spc="0" normalizeH="0" baseline="0" noProof="0" dirty="0">
                <a:ln>
                  <a:noFill/>
                </a:ln>
                <a:solidFill>
                  <a:srgbClr val="595958"/>
                </a:solidFill>
                <a:effectLst/>
                <a:uLnTx/>
                <a:uFillTx/>
                <a:latin typeface="Calibri"/>
                <a:ea typeface="+mn-ea"/>
                <a:cs typeface="Calibri"/>
              </a:rPr>
              <a:t>al</a:t>
            </a:r>
            <a:r>
              <a:rPr kumimoji="0" sz="1200" b="0" i="0" u="none" strike="noStrike" kern="1200" cap="none" spc="-20" normalizeH="0" baseline="0" noProof="0" dirty="0">
                <a:ln>
                  <a:noFill/>
                </a:ln>
                <a:solidFill>
                  <a:srgbClr val="595958"/>
                </a:solidFill>
                <a:effectLst/>
                <a:uLnTx/>
                <a:uFillTx/>
                <a:latin typeface="Calibri"/>
                <a:ea typeface="+mn-ea"/>
                <a:cs typeface="Calibri"/>
              </a:rPr>
              <a:t> </a:t>
            </a:r>
            <a:r>
              <a:rPr kumimoji="0" sz="1200" b="0" i="0" u="none" strike="noStrike" kern="1200" cap="none" spc="0" normalizeH="0" baseline="0" noProof="0" dirty="0">
                <a:ln>
                  <a:noFill/>
                </a:ln>
                <a:solidFill>
                  <a:srgbClr val="595958"/>
                </a:solidFill>
                <a:effectLst/>
                <a:uLnTx/>
                <a:uFillTx/>
                <a:latin typeface="Calibri"/>
                <a:ea typeface="+mn-ea"/>
                <a:cs typeface="Calibri"/>
              </a:rPr>
              <a:t>la</a:t>
            </a:r>
            <a:r>
              <a:rPr kumimoji="0" sz="1200" b="0" i="0" u="none" strike="noStrike" kern="1200" cap="none" spc="5" normalizeH="0" baseline="0" noProof="0" dirty="0">
                <a:ln>
                  <a:noFill/>
                </a:ln>
                <a:solidFill>
                  <a:srgbClr val="595958"/>
                </a:solidFill>
                <a:effectLst/>
                <a:uLnTx/>
                <a:uFillTx/>
                <a:latin typeface="Calibri"/>
                <a:ea typeface="+mn-ea"/>
                <a:cs typeface="Calibri"/>
              </a:rPr>
              <a:t>b</a:t>
            </a:r>
            <a:r>
              <a:rPr kumimoji="0" sz="1200" b="0" i="0" u="none" strike="noStrike" kern="1200" cap="none" spc="0" normalizeH="0" baseline="0" noProof="0" dirty="0">
                <a:ln>
                  <a:noFill/>
                </a:ln>
                <a:solidFill>
                  <a:srgbClr val="595958"/>
                </a:solidFill>
                <a:effectLst/>
                <a:uLnTx/>
                <a:uFillTx/>
                <a:latin typeface="Calibri"/>
                <a:ea typeface="+mn-ea"/>
                <a:cs typeface="Calibri"/>
              </a:rPr>
              <a:t>o</a:t>
            </a:r>
            <a:r>
              <a:rPr kumimoji="0" sz="1200" b="0" i="0" u="none" strike="noStrike" kern="1200" cap="none" spc="-25" normalizeH="0" baseline="0" noProof="0" dirty="0">
                <a:ln>
                  <a:noFill/>
                </a:ln>
                <a:solidFill>
                  <a:srgbClr val="595958"/>
                </a:solidFill>
                <a:effectLst/>
                <a:uLnTx/>
                <a:uFillTx/>
                <a:latin typeface="Calibri"/>
                <a:ea typeface="+mn-ea"/>
                <a:cs typeface="Calibri"/>
              </a:rPr>
              <a:t>r</a:t>
            </a:r>
            <a:r>
              <a:rPr kumimoji="0" sz="1200" b="0" i="0" u="none" strike="noStrike" kern="1200" cap="none" spc="-15" normalizeH="0" baseline="0" noProof="0" dirty="0">
                <a:ln>
                  <a:noFill/>
                </a:ln>
                <a:solidFill>
                  <a:srgbClr val="595958"/>
                </a:solidFill>
                <a:effectLst/>
                <a:uLnTx/>
                <a:uFillTx/>
                <a:latin typeface="Calibri"/>
                <a:ea typeface="+mn-ea"/>
                <a:cs typeface="Calibri"/>
              </a:rPr>
              <a:t>a</a:t>
            </a:r>
            <a:r>
              <a:rPr kumimoji="0" sz="1200" b="0" i="0" u="none" strike="noStrike" kern="1200" cap="none" spc="-10" normalizeH="0" baseline="0" noProof="0" dirty="0">
                <a:ln>
                  <a:noFill/>
                </a:ln>
                <a:solidFill>
                  <a:srgbClr val="595958"/>
                </a:solidFill>
                <a:effectLst/>
                <a:uLnTx/>
                <a:uFillTx/>
                <a:latin typeface="Calibri"/>
                <a:ea typeface="+mn-ea"/>
                <a:cs typeface="Calibri"/>
              </a:rPr>
              <a:t>t</a:t>
            </a:r>
            <a:r>
              <a:rPr kumimoji="0" sz="1200" b="0" i="0" u="none" strike="noStrike" kern="1200" cap="none" spc="0" normalizeH="0" baseline="0" noProof="0" dirty="0">
                <a:ln>
                  <a:noFill/>
                </a:ln>
                <a:solidFill>
                  <a:srgbClr val="595958"/>
                </a:solidFill>
                <a:effectLst/>
                <a:uLnTx/>
                <a:uFillTx/>
                <a:latin typeface="Calibri"/>
                <a:ea typeface="+mn-ea"/>
                <a:cs typeface="Calibri"/>
              </a:rPr>
              <a:t>or</a:t>
            </a:r>
            <a:r>
              <a:rPr kumimoji="0" sz="1200" b="0" i="0" u="none" strike="noStrike" kern="1200" cap="none" spc="-5" normalizeH="0" baseline="0" noProof="0" dirty="0">
                <a:ln>
                  <a:noFill/>
                </a:ln>
                <a:solidFill>
                  <a:srgbClr val="595958"/>
                </a:solidFill>
                <a:effectLst/>
                <a:uLnTx/>
                <a:uFillTx/>
                <a:latin typeface="Calibri"/>
                <a:ea typeface="+mn-ea"/>
                <a:cs typeface="Calibri"/>
              </a:rPr>
              <a:t>y</a:t>
            </a:r>
            <a:r>
              <a:rPr kumimoji="0" sz="1200" b="0" i="0" u="none" strike="noStrike" kern="1200" cap="none" spc="0" normalizeH="0" baseline="0" noProof="0" dirty="0">
                <a:ln>
                  <a:noFill/>
                </a:ln>
                <a:solidFill>
                  <a:srgbClr val="595958"/>
                </a:solidFill>
                <a:effectLst/>
                <a:uLnTx/>
                <a:uFillTx/>
                <a:latin typeface="Calibri"/>
                <a:ea typeface="+mn-ea"/>
                <a:cs typeface="Calibri"/>
              </a:rPr>
              <a:t>-</a:t>
            </a:r>
            <a:r>
              <a:rPr kumimoji="0" sz="1200" b="0" i="0" u="none" strike="noStrike" kern="1200" cap="none" spc="-20" normalizeH="0" baseline="0" noProof="0" dirty="0">
                <a:ln>
                  <a:noFill/>
                </a:ln>
                <a:solidFill>
                  <a:srgbClr val="595958"/>
                </a:solidFill>
                <a:effectLst/>
                <a:uLnTx/>
                <a:uFillTx/>
                <a:latin typeface="Calibri"/>
                <a:ea typeface="+mn-ea"/>
                <a:cs typeface="Calibri"/>
              </a:rPr>
              <a:t>c</a:t>
            </a:r>
            <a:r>
              <a:rPr kumimoji="0" sz="1200" b="0" i="0" u="none" strike="noStrike" kern="1200" cap="none" spc="0" normalizeH="0" baseline="0" noProof="0" dirty="0">
                <a:ln>
                  <a:noFill/>
                </a:ln>
                <a:solidFill>
                  <a:srgbClr val="595958"/>
                </a:solidFill>
                <a:effectLst/>
                <a:uLnTx/>
                <a:uFillTx/>
                <a:latin typeface="Calibri"/>
                <a:ea typeface="+mn-ea"/>
                <a:cs typeface="Calibri"/>
              </a:rPr>
              <a:t>o</a:t>
            </a:r>
            <a:r>
              <a:rPr kumimoji="0" sz="1200" b="0" i="0" u="none" strike="noStrike" kern="1200" cap="none" spc="-10" normalizeH="0" baseline="0" noProof="0" dirty="0">
                <a:ln>
                  <a:noFill/>
                </a:ln>
                <a:solidFill>
                  <a:srgbClr val="595958"/>
                </a:solidFill>
                <a:effectLst/>
                <a:uLnTx/>
                <a:uFillTx/>
                <a:latin typeface="Calibri"/>
                <a:ea typeface="+mn-ea"/>
                <a:cs typeface="Calibri"/>
              </a:rPr>
              <a:t>n</a:t>
            </a:r>
            <a:r>
              <a:rPr kumimoji="0" sz="1200" b="0" i="0" u="none" strike="noStrike" kern="1200" cap="none" spc="5" normalizeH="0" baseline="0" noProof="0" dirty="0">
                <a:ln>
                  <a:noFill/>
                </a:ln>
                <a:solidFill>
                  <a:srgbClr val="595958"/>
                </a:solidFill>
                <a:effectLst/>
                <a:uLnTx/>
                <a:uFillTx/>
                <a:latin typeface="Calibri"/>
                <a:ea typeface="+mn-ea"/>
                <a:cs typeface="Calibri"/>
              </a:rPr>
              <a:t>f</a:t>
            </a:r>
            <a:r>
              <a:rPr kumimoji="0" sz="1200" b="0" i="0" u="none" strike="noStrike" kern="1200" cap="none" spc="0" normalizeH="0" baseline="0" noProof="0" dirty="0">
                <a:ln>
                  <a:noFill/>
                </a:ln>
                <a:solidFill>
                  <a:srgbClr val="595958"/>
                </a:solidFill>
                <a:effectLst/>
                <a:uLnTx/>
                <a:uFillTx/>
                <a:latin typeface="Calibri"/>
                <a:ea typeface="+mn-ea"/>
                <a:cs typeface="Calibri"/>
              </a:rPr>
              <a:t>irmed</a:t>
            </a:r>
            <a:r>
              <a:rPr kumimoji="0" sz="1200" b="0" i="0" u="none" strike="noStrike" kern="1200" cap="none" spc="-30" normalizeH="0" baseline="0" noProof="0" dirty="0">
                <a:ln>
                  <a:noFill/>
                </a:ln>
                <a:solidFill>
                  <a:srgbClr val="595958"/>
                </a:solidFill>
                <a:effectLst/>
                <a:uLnTx/>
                <a:uFillTx/>
                <a:latin typeface="Calibri"/>
                <a:ea typeface="+mn-ea"/>
                <a:cs typeface="Calibri"/>
              </a:rPr>
              <a:t> </a:t>
            </a:r>
            <a:r>
              <a:rPr kumimoji="0" sz="1200" b="0" i="0" u="none" strike="noStrike" kern="1200" cap="none" spc="-20" normalizeH="0" baseline="0" noProof="0" dirty="0">
                <a:ln>
                  <a:noFill/>
                </a:ln>
                <a:solidFill>
                  <a:srgbClr val="595958"/>
                </a:solidFill>
                <a:effectLst/>
                <a:uLnTx/>
                <a:uFillTx/>
                <a:latin typeface="Calibri"/>
                <a:ea typeface="+mn-ea"/>
                <a:cs typeface="Calibri"/>
              </a:rPr>
              <a:t>c</a:t>
            </a:r>
            <a:r>
              <a:rPr kumimoji="0" sz="1200" b="0" i="0" u="none" strike="noStrike" kern="1200" cap="none" spc="0" normalizeH="0" baseline="0" noProof="0" dirty="0">
                <a:ln>
                  <a:noFill/>
                </a:ln>
                <a:solidFill>
                  <a:srgbClr val="595958"/>
                </a:solidFill>
                <a:effectLst/>
                <a:uLnTx/>
                <a:uFillTx/>
                <a:latin typeface="Calibri"/>
                <a:ea typeface="+mn-ea"/>
                <a:cs typeface="Calibri"/>
              </a:rPr>
              <a:t>a</a:t>
            </a:r>
            <a:r>
              <a:rPr kumimoji="0" sz="1200" b="0" i="0" u="none" strike="noStrike" kern="1200" cap="none" spc="-5" normalizeH="0" baseline="0" noProof="0" dirty="0">
                <a:ln>
                  <a:noFill/>
                </a:ln>
                <a:solidFill>
                  <a:srgbClr val="595958"/>
                </a:solidFill>
                <a:effectLst/>
                <a:uLnTx/>
                <a:uFillTx/>
                <a:latin typeface="Calibri"/>
                <a:ea typeface="+mn-ea"/>
                <a:cs typeface="Calibri"/>
              </a:rPr>
              <a:t>s</a:t>
            </a:r>
            <a:r>
              <a:rPr kumimoji="0" sz="1200" b="0" i="0" u="none" strike="noStrike" kern="1200" cap="none" spc="0" normalizeH="0" baseline="0" noProof="0" dirty="0">
                <a:ln>
                  <a:noFill/>
                </a:ln>
                <a:solidFill>
                  <a:srgbClr val="595958"/>
                </a:solidFill>
                <a:effectLst/>
                <a:uLnTx/>
                <a:uFillTx/>
                <a:latin typeface="Calibri"/>
                <a:ea typeface="+mn-ea"/>
                <a:cs typeface="Calibri"/>
              </a:rPr>
              <a:t>es</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53" name="object 53"/>
          <p:cNvSpPr txBox="1"/>
          <p:nvPr/>
        </p:nvSpPr>
        <p:spPr>
          <a:xfrm>
            <a:off x="9355906" y="3306640"/>
            <a:ext cx="467359" cy="152400"/>
          </a:xfrm>
          <a:prstGeom prst="rect">
            <a:avLst/>
          </a:prstGeom>
        </p:spPr>
        <p:txBody>
          <a:bodyPr vert="horz" wrap="square" lIns="0" tIns="0" rIns="0" bIns="0" rtlCol="0">
            <a:spAutoFit/>
          </a:bodyPr>
          <a:lstStyle/>
          <a:p>
            <a:pPr marL="0" marR="0" lvl="0" indent="0" algn="l" defTabSz="914400" rtl="0" eaLnBrk="1" fontAlgn="auto" latinLnBrk="0" hangingPunct="1">
              <a:lnSpc>
                <a:spcPts val="1140"/>
              </a:lnSpc>
              <a:spcBef>
                <a:spcPts val="0"/>
              </a:spcBef>
              <a:spcAft>
                <a:spcPts val="0"/>
              </a:spcAft>
              <a:buClrTx/>
              <a:buSzTx/>
              <a:buFontTx/>
              <a:buNone/>
              <a:tabLst/>
              <a:defRPr/>
            </a:pPr>
            <a:r>
              <a:rPr kumimoji="0" sz="1200" b="0" i="0" u="none" strike="noStrike" kern="1200" cap="none" spc="-10" normalizeH="0" baseline="0" noProof="0" dirty="0">
                <a:ln>
                  <a:noFill/>
                </a:ln>
                <a:solidFill>
                  <a:srgbClr val="595958"/>
                </a:solidFill>
                <a:effectLst/>
                <a:uLnTx/>
                <a:uFillTx/>
                <a:latin typeface="Calibri"/>
                <a:ea typeface="+mn-ea"/>
                <a:cs typeface="Calibri"/>
              </a:rPr>
              <a:t>w</a:t>
            </a:r>
            <a:r>
              <a:rPr kumimoji="0" sz="1200" b="0" i="0" u="none" strike="noStrike" kern="1200" cap="none" spc="0" normalizeH="0" baseline="0" noProof="0" dirty="0">
                <a:ln>
                  <a:noFill/>
                </a:ln>
                <a:solidFill>
                  <a:srgbClr val="595958"/>
                </a:solidFill>
                <a:effectLst/>
                <a:uLnTx/>
                <a:uFillTx/>
                <a:latin typeface="Calibri"/>
                <a:ea typeface="+mn-ea"/>
                <a:cs typeface="Calibri"/>
              </a:rPr>
              <a:t>omen</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54" name="object 54"/>
          <p:cNvSpPr/>
          <p:nvPr/>
        </p:nvSpPr>
        <p:spPr>
          <a:xfrm>
            <a:off x="9349740" y="3230879"/>
            <a:ext cx="524510" cy="276225"/>
          </a:xfrm>
          <a:custGeom>
            <a:avLst/>
            <a:gdLst/>
            <a:ahLst/>
            <a:cxnLst/>
            <a:rect l="l" t="t" r="r" b="b"/>
            <a:pathLst>
              <a:path w="524509" h="276225">
                <a:moveTo>
                  <a:pt x="524255" y="0"/>
                </a:moveTo>
                <a:lnTo>
                  <a:pt x="0" y="0"/>
                </a:lnTo>
                <a:lnTo>
                  <a:pt x="0" y="275844"/>
                </a:lnTo>
                <a:lnTo>
                  <a:pt x="524255" y="275844"/>
                </a:lnTo>
                <a:lnTo>
                  <a:pt x="524255"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object 55"/>
          <p:cNvSpPr txBox="1"/>
          <p:nvPr/>
        </p:nvSpPr>
        <p:spPr>
          <a:xfrm>
            <a:off x="1716214" y="2616695"/>
            <a:ext cx="8820785" cy="847725"/>
          </a:xfrm>
          <a:prstGeom prst="rect">
            <a:avLst/>
          </a:prstGeom>
        </p:spPr>
        <p:txBody>
          <a:bodyPr vert="horz" wrap="square" lIns="0" tIns="12700" rIns="0" bIns="0" rtlCol="0">
            <a:spAutoFit/>
          </a:bodyPr>
          <a:lstStyle/>
          <a:p>
            <a:pPr marL="669163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srgbClr val="595958"/>
                </a:solidFill>
                <a:effectLst/>
                <a:uLnTx/>
                <a:uFillTx/>
                <a:latin typeface="Calibri"/>
                <a:ea typeface="+mn-ea"/>
                <a:cs typeface="Calibri"/>
              </a:rPr>
              <a:t>ICU</a:t>
            </a:r>
            <a:r>
              <a:rPr kumimoji="0" sz="1200" b="0" i="0" u="none" strike="noStrike" kern="1200" cap="none" spc="-25" normalizeH="0" baseline="0" noProof="0" dirty="0">
                <a:ln>
                  <a:noFill/>
                </a:ln>
                <a:solidFill>
                  <a:srgbClr val="595958"/>
                </a:solidFill>
                <a:effectLst/>
                <a:uLnTx/>
                <a:uFillTx/>
                <a:latin typeface="Calibri"/>
                <a:ea typeface="+mn-ea"/>
                <a:cs typeface="Calibri"/>
              </a:rPr>
              <a:t> </a:t>
            </a:r>
            <a:r>
              <a:rPr kumimoji="0" sz="1200" b="0" i="0" u="none" strike="noStrike" kern="1200" cap="none" spc="-5" normalizeH="0" baseline="0" noProof="0" dirty="0">
                <a:ln>
                  <a:noFill/>
                </a:ln>
                <a:solidFill>
                  <a:srgbClr val="595958"/>
                </a:solidFill>
                <a:effectLst/>
                <a:uLnTx/>
                <a:uFillTx/>
                <a:latin typeface="Calibri"/>
                <a:ea typeface="+mn-ea"/>
                <a:cs typeface="Calibri"/>
              </a:rPr>
              <a:t>admission</a:t>
            </a:r>
            <a:r>
              <a:rPr kumimoji="0" sz="1200" b="0" i="0" u="none" strike="noStrike" kern="1200" cap="none" spc="245" normalizeH="0" baseline="0" noProof="0" dirty="0">
                <a:ln>
                  <a:noFill/>
                </a:ln>
                <a:solidFill>
                  <a:srgbClr val="595958"/>
                </a:solidFill>
                <a:effectLst/>
                <a:uLnTx/>
                <a:uFillTx/>
                <a:latin typeface="Calibri"/>
                <a:ea typeface="+mn-ea"/>
                <a:cs typeface="Calibri"/>
              </a:rPr>
              <a:t> </a:t>
            </a:r>
            <a:r>
              <a:rPr kumimoji="0" sz="1200" b="0" i="0" u="none" strike="noStrike" kern="1200" cap="none" spc="0" normalizeH="0" baseline="0" noProof="0" dirty="0">
                <a:ln>
                  <a:noFill/>
                </a:ln>
                <a:solidFill>
                  <a:srgbClr val="595958"/>
                </a:solidFill>
                <a:effectLst/>
                <a:uLnTx/>
                <a:uFillTx/>
                <a:latin typeface="Calibri"/>
                <a:ea typeface="+mn-ea"/>
                <a:cs typeface="Calibri"/>
              </a:rPr>
              <a:t>(n)</a:t>
            </a:r>
            <a:endParaRPr kumimoji="0" sz="1200" b="0" i="0" u="none" strike="noStrike" kern="1200" cap="none" spc="0" normalizeH="0" baseline="0" noProof="0">
              <a:ln>
                <a:noFill/>
              </a:ln>
              <a:solidFill>
                <a:prstClr val="black"/>
              </a:solidFill>
              <a:effectLst/>
              <a:uLnTx/>
              <a:uFillTx/>
              <a:latin typeface="Calibri"/>
              <a:ea typeface="+mn-ea"/>
              <a:cs typeface="Calibri"/>
            </a:endParaRPr>
          </a:p>
          <a:p>
            <a:pPr marL="6691630" marR="0" lvl="0" indent="0" algn="l" defTabSz="914400" rtl="0" eaLnBrk="1" fontAlgn="auto" latinLnBrk="0" hangingPunct="1">
              <a:lnSpc>
                <a:spcPct val="100000"/>
              </a:lnSpc>
              <a:spcBef>
                <a:spcPts val="1075"/>
              </a:spcBef>
              <a:spcAft>
                <a:spcPts val="0"/>
              </a:spcAft>
              <a:buClrTx/>
              <a:buSzTx/>
              <a:buFontTx/>
              <a:buNone/>
              <a:tabLst/>
              <a:defRPr/>
            </a:pPr>
            <a:r>
              <a:rPr kumimoji="0" sz="1200" b="0" i="0" u="none" strike="noStrike" kern="1200" cap="none" spc="0" normalizeH="0" baseline="0" noProof="0" dirty="0">
                <a:ln>
                  <a:noFill/>
                </a:ln>
                <a:solidFill>
                  <a:srgbClr val="595958"/>
                </a:solidFill>
                <a:effectLst/>
                <a:uLnTx/>
                <a:uFillTx/>
                <a:latin typeface="Calibri"/>
                <a:ea typeface="+mn-ea"/>
                <a:cs typeface="Calibri"/>
              </a:rPr>
              <a:t>Death</a:t>
            </a:r>
            <a:r>
              <a:rPr kumimoji="0" sz="1200" b="0" i="0" u="none" strike="noStrike" kern="1200" cap="none" spc="-45" normalizeH="0" baseline="0" noProof="0" dirty="0">
                <a:ln>
                  <a:noFill/>
                </a:ln>
                <a:solidFill>
                  <a:srgbClr val="595958"/>
                </a:solidFill>
                <a:effectLst/>
                <a:uLnTx/>
                <a:uFillTx/>
                <a:latin typeface="Calibri"/>
                <a:ea typeface="+mn-ea"/>
                <a:cs typeface="Calibri"/>
              </a:rPr>
              <a:t> </a:t>
            </a:r>
            <a:r>
              <a:rPr kumimoji="0" sz="1200" b="0" i="0" u="none" strike="noStrike" kern="1200" cap="none" spc="0" normalizeH="0" baseline="0" noProof="0" dirty="0">
                <a:ln>
                  <a:noFill/>
                </a:ln>
                <a:solidFill>
                  <a:srgbClr val="595958"/>
                </a:solidFill>
                <a:effectLst/>
                <a:uLnTx/>
                <a:uFillTx/>
                <a:latin typeface="Calibri"/>
                <a:ea typeface="+mn-ea"/>
                <a:cs typeface="Calibri"/>
              </a:rPr>
              <a:t>(n)</a:t>
            </a:r>
            <a:endParaRPr kumimoji="0" sz="1200" b="0" i="0" u="none" strike="noStrike" kern="1200" cap="none" spc="0" normalizeH="0" baseline="0" noProof="0">
              <a:ln>
                <a:noFill/>
              </a:ln>
              <a:solidFill>
                <a:prstClr val="black"/>
              </a:solidFill>
              <a:effectLst/>
              <a:uLnTx/>
              <a:uFillTx/>
              <a:latin typeface="Calibri"/>
              <a:ea typeface="+mn-ea"/>
              <a:cs typeface="Calibri"/>
            </a:endParaRPr>
          </a:p>
          <a:p>
            <a:pPr marL="6691630" marR="0" lvl="0" indent="0" algn="l" defTabSz="914400" rtl="0" eaLnBrk="1" fontAlgn="auto" latinLnBrk="0" hangingPunct="1">
              <a:lnSpc>
                <a:spcPct val="100000"/>
              </a:lnSpc>
              <a:spcBef>
                <a:spcPts val="1075"/>
              </a:spcBef>
              <a:spcAft>
                <a:spcPts val="0"/>
              </a:spcAft>
              <a:buClrTx/>
              <a:buSzTx/>
              <a:buFontTx/>
              <a:buNone/>
              <a:tabLst/>
              <a:defRPr/>
            </a:pPr>
            <a:r>
              <a:rPr kumimoji="0" sz="1200" b="0" i="0" u="none" strike="noStrike" kern="1200" cap="none" spc="-5" normalizeH="0" baseline="0" noProof="0" dirty="0">
                <a:ln>
                  <a:noFill/>
                </a:ln>
                <a:solidFill>
                  <a:srgbClr val="595958"/>
                </a:solidFill>
                <a:effectLst/>
                <a:uLnTx/>
                <a:uFillTx/>
                <a:latin typeface="Calibri"/>
                <a:ea typeface="+mn-ea"/>
                <a:cs typeface="Calibri"/>
              </a:rPr>
              <a:t>Total</a:t>
            </a:r>
            <a:r>
              <a:rPr kumimoji="0" sz="1200" b="0" i="0" u="none" strike="noStrike" kern="1200" cap="none" spc="-15" normalizeH="0" baseline="0" noProof="0" dirty="0">
                <a:ln>
                  <a:noFill/>
                </a:ln>
                <a:solidFill>
                  <a:srgbClr val="595958"/>
                </a:solidFill>
                <a:effectLst/>
                <a:uLnTx/>
                <a:uFillTx/>
                <a:latin typeface="Calibri"/>
                <a:ea typeface="+mn-ea"/>
                <a:cs typeface="Calibri"/>
              </a:rPr>
              <a:t> </a:t>
            </a:r>
            <a:r>
              <a:rPr kumimoji="0" sz="1200" b="0" i="0" u="none" strike="noStrike" kern="1200" cap="none" spc="-5" normalizeH="0" baseline="0" noProof="0" dirty="0">
                <a:ln>
                  <a:noFill/>
                </a:ln>
                <a:solidFill>
                  <a:srgbClr val="595958"/>
                </a:solidFill>
                <a:effectLst/>
                <a:uLnTx/>
                <a:uFillTx/>
                <a:latin typeface="Calibri"/>
                <a:ea typeface="+mn-ea"/>
                <a:cs typeface="Calibri"/>
              </a:rPr>
              <a:t>pregnant</a:t>
            </a:r>
            <a:r>
              <a:rPr kumimoji="0" sz="1200" b="0" i="0" u="none" strike="noStrike" kern="1200" cap="none" spc="-60" normalizeH="0" baseline="0" noProof="0" dirty="0">
                <a:ln>
                  <a:noFill/>
                </a:ln>
                <a:solidFill>
                  <a:srgbClr val="595958"/>
                </a:solidFill>
                <a:effectLst/>
                <a:uLnTx/>
                <a:uFillTx/>
                <a:latin typeface="Calibri"/>
                <a:ea typeface="+mn-ea"/>
                <a:cs typeface="Calibri"/>
              </a:rPr>
              <a:t> </a:t>
            </a:r>
            <a:r>
              <a:rPr kumimoji="0" sz="1200" b="0" i="0" u="none" strike="noStrike" kern="1200" cap="none" spc="0" normalizeH="0" baseline="0" noProof="0" dirty="0">
                <a:ln>
                  <a:noFill/>
                </a:ln>
                <a:solidFill>
                  <a:prstClr val="black"/>
                </a:solidFill>
                <a:effectLst/>
                <a:uLnTx/>
                <a:uFillTx/>
                <a:latin typeface="Calibri"/>
                <a:ea typeface="+mn-ea"/>
                <a:cs typeface="Calibri"/>
              </a:rPr>
              <a:t>people</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56" name="object 56"/>
          <p:cNvSpPr/>
          <p:nvPr/>
        </p:nvSpPr>
        <p:spPr>
          <a:xfrm>
            <a:off x="9537954" y="4328921"/>
            <a:ext cx="1053465" cy="1839595"/>
          </a:xfrm>
          <a:custGeom>
            <a:avLst/>
            <a:gdLst/>
            <a:ahLst/>
            <a:cxnLst/>
            <a:rect l="l" t="t" r="r" b="b"/>
            <a:pathLst>
              <a:path w="1053465" h="1839595">
                <a:moveTo>
                  <a:pt x="0" y="0"/>
                </a:moveTo>
                <a:lnTo>
                  <a:pt x="1053083" y="0"/>
                </a:lnTo>
                <a:lnTo>
                  <a:pt x="1053083" y="1839468"/>
                </a:lnTo>
                <a:lnTo>
                  <a:pt x="0" y="1839468"/>
                </a:lnTo>
                <a:lnTo>
                  <a:pt x="0" y="0"/>
                </a:lnTo>
                <a:close/>
              </a:path>
            </a:pathLst>
          </a:custGeom>
          <a:ln w="28575">
            <a:solidFill>
              <a:srgbClr val="C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81183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563880" y="1702714"/>
          <a:ext cx="11211558" cy="3165475"/>
        </p:xfrm>
        <a:graphic>
          <a:graphicData uri="http://schemas.openxmlformats.org/drawingml/2006/table">
            <a:tbl>
              <a:tblPr firstRow="1" bandRow="1">
                <a:tableStyleId>{2D5ABB26-0587-4C30-8999-92F81FD0307C}</a:tableStyleId>
              </a:tblPr>
              <a:tblGrid>
                <a:gridCol w="2818130">
                  <a:extLst>
                    <a:ext uri="{9D8B030D-6E8A-4147-A177-3AD203B41FA5}">
                      <a16:colId xmlns:a16="http://schemas.microsoft.com/office/drawing/2014/main" val="20000"/>
                    </a:ext>
                  </a:extLst>
                </a:gridCol>
                <a:gridCol w="2231390">
                  <a:extLst>
                    <a:ext uri="{9D8B030D-6E8A-4147-A177-3AD203B41FA5}">
                      <a16:colId xmlns:a16="http://schemas.microsoft.com/office/drawing/2014/main" val="20001"/>
                    </a:ext>
                  </a:extLst>
                </a:gridCol>
                <a:gridCol w="2678429">
                  <a:extLst>
                    <a:ext uri="{9D8B030D-6E8A-4147-A177-3AD203B41FA5}">
                      <a16:colId xmlns:a16="http://schemas.microsoft.com/office/drawing/2014/main" val="20002"/>
                    </a:ext>
                  </a:extLst>
                </a:gridCol>
                <a:gridCol w="1736725">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gridCol w="146684">
                  <a:extLst>
                    <a:ext uri="{9D8B030D-6E8A-4147-A177-3AD203B41FA5}">
                      <a16:colId xmlns:a16="http://schemas.microsoft.com/office/drawing/2014/main" val="20005"/>
                    </a:ext>
                  </a:extLst>
                </a:gridCol>
              </a:tblGrid>
              <a:tr h="381635">
                <a:tc gridSpan="6">
                  <a:txBody>
                    <a:bodyPr/>
                    <a:lstStyle/>
                    <a:p>
                      <a:pPr marR="642620" algn="ctr">
                        <a:lnSpc>
                          <a:spcPct val="100000"/>
                        </a:lnSpc>
                        <a:spcBef>
                          <a:spcPts val="50"/>
                        </a:spcBef>
                      </a:pPr>
                      <a:r>
                        <a:rPr sz="2100" b="1" spc="-5" dirty="0">
                          <a:solidFill>
                            <a:srgbClr val="FFFFFF"/>
                          </a:solidFill>
                          <a:latin typeface="Calibri"/>
                          <a:cs typeface="Calibri"/>
                        </a:rPr>
                        <a:t>No.</a:t>
                      </a:r>
                      <a:r>
                        <a:rPr sz="2100" b="1" spc="-90" dirty="0">
                          <a:solidFill>
                            <a:srgbClr val="FFFFFF"/>
                          </a:solidFill>
                          <a:latin typeface="Calibri"/>
                          <a:cs typeface="Calibri"/>
                        </a:rPr>
                        <a:t> </a:t>
                      </a:r>
                      <a:r>
                        <a:rPr sz="2100" b="1" spc="5" dirty="0">
                          <a:solidFill>
                            <a:srgbClr val="FFFFFF"/>
                          </a:solidFill>
                          <a:latin typeface="Calibri"/>
                          <a:cs typeface="Calibri"/>
                        </a:rPr>
                        <a:t>(%)*</a:t>
                      </a:r>
                      <a:endParaRPr sz="2100">
                        <a:latin typeface="Calibri"/>
                        <a:cs typeface="Calibri"/>
                      </a:endParaRPr>
                    </a:p>
                  </a:txBody>
                  <a:tcPr marL="0" marR="0" marT="6350" marB="0">
                    <a:solidFill>
                      <a:srgbClr val="006A7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035685">
                <a:tc>
                  <a:txBody>
                    <a:bodyPr/>
                    <a:lstStyle/>
                    <a:p>
                      <a:pPr>
                        <a:lnSpc>
                          <a:spcPct val="100000"/>
                        </a:lnSpc>
                        <a:spcBef>
                          <a:spcPts val="35"/>
                        </a:spcBef>
                      </a:pPr>
                      <a:endParaRPr sz="2150">
                        <a:latin typeface="Times New Roman"/>
                        <a:cs typeface="Times New Roman"/>
                      </a:endParaRPr>
                    </a:p>
                    <a:p>
                      <a:pPr marL="257175">
                        <a:lnSpc>
                          <a:spcPct val="100000"/>
                        </a:lnSpc>
                      </a:pPr>
                      <a:r>
                        <a:rPr sz="2100" b="1" spc="-10" dirty="0">
                          <a:solidFill>
                            <a:srgbClr val="FFFFFF"/>
                          </a:solidFill>
                          <a:latin typeface="Calibri"/>
                          <a:cs typeface="Calibri"/>
                        </a:rPr>
                        <a:t>Outcomes</a:t>
                      </a:r>
                      <a:r>
                        <a:rPr sz="2100" b="1" spc="-20" dirty="0">
                          <a:solidFill>
                            <a:srgbClr val="FFFFFF"/>
                          </a:solidFill>
                          <a:latin typeface="Calibri"/>
                          <a:cs typeface="Calibri"/>
                        </a:rPr>
                        <a:t> </a:t>
                      </a:r>
                      <a:r>
                        <a:rPr sz="2100" b="1" spc="-5" dirty="0">
                          <a:solidFill>
                            <a:srgbClr val="FFFFFF"/>
                          </a:solidFill>
                          <a:latin typeface="Calibri"/>
                          <a:cs typeface="Calibri"/>
                        </a:rPr>
                        <a:t>of</a:t>
                      </a:r>
                      <a:r>
                        <a:rPr sz="2100" b="1" spc="-20" dirty="0">
                          <a:solidFill>
                            <a:srgbClr val="FFFFFF"/>
                          </a:solidFill>
                          <a:latin typeface="Calibri"/>
                          <a:cs typeface="Calibri"/>
                        </a:rPr>
                        <a:t> </a:t>
                      </a:r>
                      <a:r>
                        <a:rPr sz="2100" b="1" spc="-15" dirty="0">
                          <a:solidFill>
                            <a:srgbClr val="FFFFFF"/>
                          </a:solidFill>
                          <a:latin typeface="Calibri"/>
                          <a:cs typeface="Calibri"/>
                        </a:rPr>
                        <a:t>Interest</a:t>
                      </a:r>
                      <a:endParaRPr sz="2100">
                        <a:latin typeface="Calibri"/>
                        <a:cs typeface="Calibri"/>
                      </a:endParaRPr>
                    </a:p>
                  </a:txBody>
                  <a:tcPr marL="0" marR="0" marT="4445" marB="0">
                    <a:solidFill>
                      <a:srgbClr val="006A71"/>
                    </a:solidFill>
                  </a:tcPr>
                </a:tc>
                <a:tc>
                  <a:txBody>
                    <a:bodyPr/>
                    <a:lstStyle/>
                    <a:p>
                      <a:pPr marL="27940" algn="ctr">
                        <a:lnSpc>
                          <a:spcPts val="2325"/>
                        </a:lnSpc>
                      </a:pPr>
                      <a:r>
                        <a:rPr sz="2100" b="1" spc="-15" dirty="0">
                          <a:solidFill>
                            <a:srgbClr val="FFFFFF"/>
                          </a:solidFill>
                          <a:latin typeface="Calibri"/>
                          <a:cs typeface="Calibri"/>
                        </a:rPr>
                        <a:t>Symptomatic</a:t>
                      </a:r>
                      <a:endParaRPr sz="2100">
                        <a:latin typeface="Calibri"/>
                        <a:cs typeface="Calibri"/>
                      </a:endParaRPr>
                    </a:p>
                    <a:p>
                      <a:pPr marL="182245" marR="144780" algn="ctr">
                        <a:lnSpc>
                          <a:spcPts val="2700"/>
                        </a:lnSpc>
                        <a:spcBef>
                          <a:spcPts val="105"/>
                        </a:spcBef>
                      </a:pPr>
                      <a:r>
                        <a:rPr sz="2100" b="1" spc="-10" dirty="0">
                          <a:solidFill>
                            <a:srgbClr val="FFFFFF"/>
                          </a:solidFill>
                          <a:latin typeface="Calibri"/>
                          <a:cs typeface="Calibri"/>
                        </a:rPr>
                        <a:t>Pregnant</a:t>
                      </a:r>
                      <a:r>
                        <a:rPr sz="2100" b="1" spc="-65" dirty="0">
                          <a:solidFill>
                            <a:srgbClr val="FFFFFF"/>
                          </a:solidFill>
                          <a:latin typeface="Calibri"/>
                          <a:cs typeface="Calibri"/>
                        </a:rPr>
                        <a:t> </a:t>
                      </a:r>
                      <a:r>
                        <a:rPr sz="2100" b="1" spc="-10" dirty="0">
                          <a:solidFill>
                            <a:srgbClr val="FFFFFF"/>
                          </a:solidFill>
                          <a:latin typeface="Calibri"/>
                          <a:cs typeface="Calibri"/>
                        </a:rPr>
                        <a:t>women </a:t>
                      </a:r>
                      <a:r>
                        <a:rPr sz="2100" b="1" spc="-459" dirty="0">
                          <a:solidFill>
                            <a:srgbClr val="FFFFFF"/>
                          </a:solidFill>
                          <a:latin typeface="Calibri"/>
                          <a:cs typeface="Calibri"/>
                        </a:rPr>
                        <a:t> </a:t>
                      </a:r>
                      <a:r>
                        <a:rPr sz="2100" b="1" spc="-5" dirty="0">
                          <a:solidFill>
                            <a:srgbClr val="FFFFFF"/>
                          </a:solidFill>
                          <a:latin typeface="Calibri"/>
                          <a:cs typeface="Calibri"/>
                        </a:rPr>
                        <a:t>with</a:t>
                      </a:r>
                      <a:r>
                        <a:rPr sz="2100" b="1" spc="-25" dirty="0">
                          <a:solidFill>
                            <a:srgbClr val="FFFFFF"/>
                          </a:solidFill>
                          <a:latin typeface="Calibri"/>
                          <a:cs typeface="Calibri"/>
                        </a:rPr>
                        <a:t> </a:t>
                      </a:r>
                      <a:r>
                        <a:rPr sz="2100" b="1" spc="-10" dirty="0">
                          <a:solidFill>
                            <a:srgbClr val="FFFFFF"/>
                          </a:solidFill>
                          <a:latin typeface="Calibri"/>
                          <a:cs typeface="Calibri"/>
                        </a:rPr>
                        <a:t>COVID-19</a:t>
                      </a:r>
                      <a:endParaRPr sz="2100">
                        <a:latin typeface="Calibri"/>
                        <a:cs typeface="Calibri"/>
                      </a:endParaRPr>
                    </a:p>
                  </a:txBody>
                  <a:tcPr marL="0" marR="0" marT="0" marB="0">
                    <a:solidFill>
                      <a:srgbClr val="006A71"/>
                    </a:solidFill>
                  </a:tcPr>
                </a:tc>
                <a:tc>
                  <a:txBody>
                    <a:bodyPr/>
                    <a:lstStyle/>
                    <a:p>
                      <a:pPr marR="5080" algn="ctr">
                        <a:lnSpc>
                          <a:spcPts val="2325"/>
                        </a:lnSpc>
                      </a:pPr>
                      <a:r>
                        <a:rPr sz="2100" b="1" spc="-15" dirty="0">
                          <a:solidFill>
                            <a:srgbClr val="FFFFFF"/>
                          </a:solidFill>
                          <a:latin typeface="Calibri"/>
                          <a:cs typeface="Calibri"/>
                        </a:rPr>
                        <a:t>Symptomatic</a:t>
                      </a:r>
                      <a:endParaRPr sz="2100">
                        <a:latin typeface="Calibri"/>
                        <a:cs typeface="Calibri"/>
                      </a:endParaRPr>
                    </a:p>
                    <a:p>
                      <a:pPr marL="152400" marR="157480" algn="ctr">
                        <a:lnSpc>
                          <a:spcPts val="2700"/>
                        </a:lnSpc>
                        <a:spcBef>
                          <a:spcPts val="105"/>
                        </a:spcBef>
                      </a:pPr>
                      <a:r>
                        <a:rPr sz="2100" b="1" spc="-10" dirty="0">
                          <a:solidFill>
                            <a:srgbClr val="FFFFFF"/>
                          </a:solidFill>
                          <a:latin typeface="Calibri"/>
                          <a:cs typeface="Calibri"/>
                        </a:rPr>
                        <a:t>Nonpregnant women </a:t>
                      </a:r>
                      <a:r>
                        <a:rPr sz="2100" b="1" spc="-459" dirty="0">
                          <a:solidFill>
                            <a:srgbClr val="FFFFFF"/>
                          </a:solidFill>
                          <a:latin typeface="Calibri"/>
                          <a:cs typeface="Calibri"/>
                        </a:rPr>
                        <a:t> </a:t>
                      </a:r>
                      <a:r>
                        <a:rPr sz="2100" b="1" spc="-5" dirty="0">
                          <a:solidFill>
                            <a:srgbClr val="FFFFFF"/>
                          </a:solidFill>
                          <a:latin typeface="Calibri"/>
                          <a:cs typeface="Calibri"/>
                        </a:rPr>
                        <a:t>with</a:t>
                      </a:r>
                      <a:r>
                        <a:rPr sz="2100" b="1" spc="-20" dirty="0">
                          <a:solidFill>
                            <a:srgbClr val="FFFFFF"/>
                          </a:solidFill>
                          <a:latin typeface="Calibri"/>
                          <a:cs typeface="Calibri"/>
                        </a:rPr>
                        <a:t> </a:t>
                      </a:r>
                      <a:r>
                        <a:rPr sz="2100" b="1" spc="-10" dirty="0">
                          <a:solidFill>
                            <a:srgbClr val="FFFFFF"/>
                          </a:solidFill>
                          <a:latin typeface="Calibri"/>
                          <a:cs typeface="Calibri"/>
                        </a:rPr>
                        <a:t>COVID-19</a:t>
                      </a:r>
                      <a:endParaRPr sz="2100">
                        <a:latin typeface="Calibri"/>
                        <a:cs typeface="Calibri"/>
                      </a:endParaRPr>
                    </a:p>
                  </a:txBody>
                  <a:tcPr marL="0" marR="0" marT="0" marB="0">
                    <a:solidFill>
                      <a:srgbClr val="006A71"/>
                    </a:solidFill>
                  </a:tcPr>
                </a:tc>
                <a:tc>
                  <a:txBody>
                    <a:bodyPr/>
                    <a:lstStyle/>
                    <a:p>
                      <a:pPr marL="381635" marR="386080" indent="-58419">
                        <a:lnSpc>
                          <a:spcPct val="106700"/>
                        </a:lnSpc>
                        <a:spcBef>
                          <a:spcPts val="990"/>
                        </a:spcBef>
                      </a:pPr>
                      <a:r>
                        <a:rPr sz="2100" b="1" spc="-5" dirty="0">
                          <a:solidFill>
                            <a:srgbClr val="FFFFFF"/>
                          </a:solidFill>
                          <a:latin typeface="Calibri"/>
                          <a:cs typeface="Calibri"/>
                        </a:rPr>
                        <a:t>Crude</a:t>
                      </a:r>
                      <a:r>
                        <a:rPr sz="2100" b="1" spc="-70" dirty="0">
                          <a:solidFill>
                            <a:srgbClr val="FFFFFF"/>
                          </a:solidFill>
                          <a:latin typeface="Calibri"/>
                          <a:cs typeface="Calibri"/>
                        </a:rPr>
                        <a:t> </a:t>
                      </a:r>
                      <a:r>
                        <a:rPr sz="2100" b="1" dirty="0">
                          <a:solidFill>
                            <a:srgbClr val="FFFFFF"/>
                          </a:solidFill>
                          <a:latin typeface="Calibri"/>
                          <a:cs typeface="Calibri"/>
                        </a:rPr>
                        <a:t>RR </a:t>
                      </a:r>
                      <a:r>
                        <a:rPr sz="2100" b="1" spc="-459" dirty="0">
                          <a:solidFill>
                            <a:srgbClr val="FFFFFF"/>
                          </a:solidFill>
                          <a:latin typeface="Calibri"/>
                          <a:cs typeface="Calibri"/>
                        </a:rPr>
                        <a:t> </a:t>
                      </a:r>
                      <a:r>
                        <a:rPr sz="2100" b="1" dirty="0">
                          <a:solidFill>
                            <a:srgbClr val="FFFFFF"/>
                          </a:solidFill>
                          <a:latin typeface="Calibri"/>
                          <a:cs typeface="Calibri"/>
                        </a:rPr>
                        <a:t>(95%</a:t>
                      </a:r>
                      <a:r>
                        <a:rPr sz="2100" b="1" spc="-75" dirty="0">
                          <a:solidFill>
                            <a:srgbClr val="FFFFFF"/>
                          </a:solidFill>
                          <a:latin typeface="Calibri"/>
                          <a:cs typeface="Calibri"/>
                        </a:rPr>
                        <a:t> </a:t>
                      </a:r>
                      <a:r>
                        <a:rPr sz="2100" b="1" dirty="0">
                          <a:solidFill>
                            <a:srgbClr val="FFFFFF"/>
                          </a:solidFill>
                          <a:latin typeface="Calibri"/>
                          <a:cs typeface="Calibri"/>
                        </a:rPr>
                        <a:t>CI)</a:t>
                      </a:r>
                      <a:endParaRPr sz="2100">
                        <a:latin typeface="Calibri"/>
                        <a:cs typeface="Calibri"/>
                      </a:endParaRPr>
                    </a:p>
                  </a:txBody>
                  <a:tcPr marL="0" marR="0" marT="125730" marB="0">
                    <a:solidFill>
                      <a:srgbClr val="006A71"/>
                    </a:solidFill>
                  </a:tcPr>
                </a:tc>
                <a:tc>
                  <a:txBody>
                    <a:bodyPr/>
                    <a:lstStyle/>
                    <a:p>
                      <a:pPr marL="328930" marR="231775" indent="298450">
                        <a:lnSpc>
                          <a:spcPct val="106700"/>
                        </a:lnSpc>
                        <a:spcBef>
                          <a:spcPts val="985"/>
                        </a:spcBef>
                      </a:pPr>
                      <a:r>
                        <a:rPr sz="2100" b="1" dirty="0">
                          <a:solidFill>
                            <a:srgbClr val="FFFFFF"/>
                          </a:solidFill>
                          <a:latin typeface="Calibri"/>
                          <a:cs typeface="Calibri"/>
                        </a:rPr>
                        <a:t>aRR </a:t>
                      </a:r>
                      <a:r>
                        <a:rPr sz="2100" b="1" spc="5" dirty="0">
                          <a:solidFill>
                            <a:srgbClr val="FFFFFF"/>
                          </a:solidFill>
                          <a:latin typeface="Calibri"/>
                          <a:cs typeface="Calibri"/>
                        </a:rPr>
                        <a:t> (9</a:t>
                      </a:r>
                      <a:r>
                        <a:rPr sz="2100" b="1" dirty="0">
                          <a:solidFill>
                            <a:srgbClr val="FFFFFF"/>
                          </a:solidFill>
                          <a:latin typeface="Calibri"/>
                          <a:cs typeface="Calibri"/>
                        </a:rPr>
                        <a:t>5%</a:t>
                      </a:r>
                      <a:r>
                        <a:rPr sz="2100" b="1" spc="-30" dirty="0">
                          <a:solidFill>
                            <a:srgbClr val="FFFFFF"/>
                          </a:solidFill>
                          <a:latin typeface="Calibri"/>
                          <a:cs typeface="Calibri"/>
                        </a:rPr>
                        <a:t> </a:t>
                      </a:r>
                      <a:r>
                        <a:rPr sz="2100" b="1" dirty="0">
                          <a:solidFill>
                            <a:srgbClr val="FFFFFF"/>
                          </a:solidFill>
                          <a:latin typeface="Calibri"/>
                          <a:cs typeface="Calibri"/>
                        </a:rPr>
                        <a:t>CI)</a:t>
                      </a:r>
                      <a:r>
                        <a:rPr sz="2100" b="1" spc="-170" dirty="0">
                          <a:solidFill>
                            <a:srgbClr val="FFFFFF"/>
                          </a:solidFill>
                          <a:latin typeface="Calibri"/>
                          <a:cs typeface="Calibri"/>
                        </a:rPr>
                        <a:t> </a:t>
                      </a:r>
                      <a:r>
                        <a:rPr sz="2100" baseline="25793" dirty="0">
                          <a:solidFill>
                            <a:srgbClr val="FFFFFF"/>
                          </a:solidFill>
                          <a:latin typeface="Calibri"/>
                          <a:cs typeface="Calibri"/>
                        </a:rPr>
                        <a:t>†</a:t>
                      </a:r>
                      <a:endParaRPr sz="2100" baseline="25793">
                        <a:latin typeface="Calibri"/>
                        <a:cs typeface="Calibri"/>
                      </a:endParaRPr>
                    </a:p>
                  </a:txBody>
                  <a:tcPr marL="0" marR="0" marT="125095" marB="0">
                    <a:solidFill>
                      <a:srgbClr val="006A71"/>
                    </a:solidFill>
                  </a:tcPr>
                </a:tc>
                <a:tc>
                  <a:txBody>
                    <a:bodyPr/>
                    <a:lstStyle/>
                    <a:p>
                      <a:pPr>
                        <a:lnSpc>
                          <a:spcPct val="100000"/>
                        </a:lnSpc>
                      </a:pPr>
                      <a:endParaRPr sz="1800">
                        <a:latin typeface="Times New Roman"/>
                        <a:cs typeface="Times New Roman"/>
                      </a:endParaRPr>
                    </a:p>
                  </a:txBody>
                  <a:tcPr marL="0" marR="0" marT="0" marB="0">
                    <a:solidFill>
                      <a:srgbClr val="006A71"/>
                    </a:solidFill>
                  </a:tcPr>
                </a:tc>
                <a:extLst>
                  <a:ext uri="{0D108BD9-81ED-4DB2-BD59-A6C34878D82A}">
                    <a16:rowId xmlns:a16="http://schemas.microsoft.com/office/drawing/2014/main" val="10001"/>
                  </a:ext>
                </a:extLst>
              </a:tr>
              <a:tr h="327025">
                <a:tc>
                  <a:txBody>
                    <a:bodyPr/>
                    <a:lstStyle/>
                    <a:p>
                      <a:pPr>
                        <a:lnSpc>
                          <a:spcPct val="100000"/>
                        </a:lnSpc>
                      </a:pPr>
                      <a:endParaRPr sz="1800">
                        <a:latin typeface="Times New Roman"/>
                        <a:cs typeface="Times New Roman"/>
                      </a:endParaRPr>
                    </a:p>
                  </a:txBody>
                  <a:tcPr marL="0" marR="0" marT="0" marB="0">
                    <a:solidFill>
                      <a:srgbClr val="006A71"/>
                    </a:solidFill>
                  </a:tcPr>
                </a:tc>
                <a:tc>
                  <a:txBody>
                    <a:bodyPr/>
                    <a:lstStyle/>
                    <a:p>
                      <a:pPr marL="31750" algn="ctr">
                        <a:lnSpc>
                          <a:spcPts val="2335"/>
                        </a:lnSpc>
                      </a:pPr>
                      <a:r>
                        <a:rPr sz="2100" spc="-5" dirty="0">
                          <a:solidFill>
                            <a:srgbClr val="FFFFFF"/>
                          </a:solidFill>
                          <a:latin typeface="Calibri"/>
                          <a:cs typeface="Calibri"/>
                        </a:rPr>
                        <a:t>(N</a:t>
                      </a:r>
                      <a:r>
                        <a:rPr sz="2100" spc="-40" dirty="0">
                          <a:solidFill>
                            <a:srgbClr val="FFFFFF"/>
                          </a:solidFill>
                          <a:latin typeface="Calibri"/>
                          <a:cs typeface="Calibri"/>
                        </a:rPr>
                        <a:t> </a:t>
                      </a:r>
                      <a:r>
                        <a:rPr sz="2100" dirty="0">
                          <a:solidFill>
                            <a:srgbClr val="FFFFFF"/>
                          </a:solidFill>
                          <a:latin typeface="Calibri"/>
                          <a:cs typeface="Calibri"/>
                        </a:rPr>
                        <a:t>=</a:t>
                      </a:r>
                      <a:r>
                        <a:rPr sz="2100" spc="-25" dirty="0">
                          <a:solidFill>
                            <a:srgbClr val="FFFFFF"/>
                          </a:solidFill>
                          <a:latin typeface="Calibri"/>
                          <a:cs typeface="Calibri"/>
                        </a:rPr>
                        <a:t> </a:t>
                      </a:r>
                      <a:r>
                        <a:rPr sz="2100" dirty="0">
                          <a:solidFill>
                            <a:srgbClr val="FFFFFF"/>
                          </a:solidFill>
                          <a:latin typeface="Calibri"/>
                          <a:cs typeface="Calibri"/>
                        </a:rPr>
                        <a:t>23,434)</a:t>
                      </a:r>
                      <a:endParaRPr sz="2100">
                        <a:latin typeface="Calibri"/>
                        <a:cs typeface="Calibri"/>
                      </a:endParaRPr>
                    </a:p>
                  </a:txBody>
                  <a:tcPr marL="0" marR="0" marT="0" marB="0">
                    <a:solidFill>
                      <a:srgbClr val="006A71"/>
                    </a:solidFill>
                  </a:tcPr>
                </a:tc>
                <a:tc>
                  <a:txBody>
                    <a:bodyPr/>
                    <a:lstStyle/>
                    <a:p>
                      <a:pPr marR="3810" algn="ctr">
                        <a:lnSpc>
                          <a:spcPts val="2335"/>
                        </a:lnSpc>
                      </a:pPr>
                      <a:r>
                        <a:rPr sz="2100" spc="-5" dirty="0">
                          <a:solidFill>
                            <a:srgbClr val="FFFFFF"/>
                          </a:solidFill>
                          <a:latin typeface="Calibri"/>
                          <a:cs typeface="Calibri"/>
                        </a:rPr>
                        <a:t>(N</a:t>
                      </a:r>
                      <a:r>
                        <a:rPr sz="2100" spc="-40" dirty="0">
                          <a:solidFill>
                            <a:srgbClr val="FFFFFF"/>
                          </a:solidFill>
                          <a:latin typeface="Calibri"/>
                          <a:cs typeface="Calibri"/>
                        </a:rPr>
                        <a:t> </a:t>
                      </a:r>
                      <a:r>
                        <a:rPr sz="2100" dirty="0">
                          <a:solidFill>
                            <a:srgbClr val="FFFFFF"/>
                          </a:solidFill>
                          <a:latin typeface="Calibri"/>
                          <a:cs typeface="Calibri"/>
                        </a:rPr>
                        <a:t>=</a:t>
                      </a:r>
                      <a:r>
                        <a:rPr sz="2100" spc="-25" dirty="0">
                          <a:solidFill>
                            <a:srgbClr val="FFFFFF"/>
                          </a:solidFill>
                          <a:latin typeface="Calibri"/>
                          <a:cs typeface="Calibri"/>
                        </a:rPr>
                        <a:t> </a:t>
                      </a:r>
                      <a:r>
                        <a:rPr sz="2100" dirty="0">
                          <a:solidFill>
                            <a:srgbClr val="FFFFFF"/>
                          </a:solidFill>
                          <a:latin typeface="Calibri"/>
                          <a:cs typeface="Calibri"/>
                        </a:rPr>
                        <a:t>386,028)</a:t>
                      </a:r>
                      <a:endParaRPr sz="2100">
                        <a:latin typeface="Calibri"/>
                        <a:cs typeface="Calibri"/>
                      </a:endParaRPr>
                    </a:p>
                  </a:txBody>
                  <a:tcPr marL="0" marR="0" marT="0" marB="0">
                    <a:solidFill>
                      <a:srgbClr val="006A71"/>
                    </a:solidFill>
                  </a:tcPr>
                </a:tc>
                <a:tc>
                  <a:txBody>
                    <a:bodyPr/>
                    <a:lstStyle/>
                    <a:p>
                      <a:pPr>
                        <a:lnSpc>
                          <a:spcPct val="100000"/>
                        </a:lnSpc>
                      </a:pPr>
                      <a:endParaRPr sz="1800">
                        <a:latin typeface="Times New Roman"/>
                        <a:cs typeface="Times New Roman"/>
                      </a:endParaRPr>
                    </a:p>
                  </a:txBody>
                  <a:tcPr marL="0" marR="0" marT="0" marB="0">
                    <a:solidFill>
                      <a:srgbClr val="006A71"/>
                    </a:solidFill>
                  </a:tcPr>
                </a:tc>
                <a:tc>
                  <a:txBody>
                    <a:bodyPr/>
                    <a:lstStyle/>
                    <a:p>
                      <a:pPr>
                        <a:lnSpc>
                          <a:spcPct val="100000"/>
                        </a:lnSpc>
                      </a:pPr>
                      <a:endParaRPr sz="1800">
                        <a:latin typeface="Times New Roman"/>
                        <a:cs typeface="Times New Roman"/>
                      </a:endParaRPr>
                    </a:p>
                  </a:txBody>
                  <a:tcPr marL="0" marR="0" marT="0" marB="0">
                    <a:solidFill>
                      <a:srgbClr val="006A71"/>
                    </a:solidFill>
                  </a:tcPr>
                </a:tc>
                <a:tc>
                  <a:txBody>
                    <a:bodyPr/>
                    <a:lstStyle/>
                    <a:p>
                      <a:pPr>
                        <a:lnSpc>
                          <a:spcPct val="100000"/>
                        </a:lnSpc>
                      </a:pPr>
                      <a:endParaRPr sz="1800">
                        <a:latin typeface="Times New Roman"/>
                        <a:cs typeface="Times New Roman"/>
                      </a:endParaRPr>
                    </a:p>
                  </a:txBody>
                  <a:tcPr marL="0" marR="0" marT="0" marB="0">
                    <a:solidFill>
                      <a:srgbClr val="006A71"/>
                    </a:solidFill>
                  </a:tcPr>
                </a:tc>
                <a:extLst>
                  <a:ext uri="{0D108BD9-81ED-4DB2-BD59-A6C34878D82A}">
                    <a16:rowId xmlns:a16="http://schemas.microsoft.com/office/drawing/2014/main" val="10002"/>
                  </a:ext>
                </a:extLst>
              </a:tr>
              <a:tr h="53975">
                <a:tc gridSpan="6">
                  <a:txBody>
                    <a:bodyPr/>
                    <a:lstStyle/>
                    <a:p>
                      <a:pPr>
                        <a:lnSpc>
                          <a:spcPct val="100000"/>
                        </a:lnSpc>
                      </a:pPr>
                      <a:endParaRPr sz="100">
                        <a:latin typeface="Times New Roman"/>
                        <a:cs typeface="Times New Roman"/>
                      </a:endParaRPr>
                    </a:p>
                  </a:txBody>
                  <a:tcPr marL="0" marR="0" marT="0" marB="0">
                    <a:solidFill>
                      <a:srgbClr val="CDCDC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344170">
                <a:tc>
                  <a:txBody>
                    <a:bodyPr/>
                    <a:lstStyle/>
                    <a:p>
                      <a:pPr marL="91440">
                        <a:lnSpc>
                          <a:spcPts val="2310"/>
                        </a:lnSpc>
                      </a:pPr>
                      <a:r>
                        <a:rPr sz="2100" b="1" dirty="0">
                          <a:latin typeface="Calibri"/>
                          <a:cs typeface="Calibri"/>
                        </a:rPr>
                        <a:t>ICU</a:t>
                      </a:r>
                      <a:r>
                        <a:rPr sz="2100" b="1" spc="-30" dirty="0">
                          <a:latin typeface="Calibri"/>
                          <a:cs typeface="Calibri"/>
                        </a:rPr>
                        <a:t> </a:t>
                      </a:r>
                      <a:r>
                        <a:rPr sz="2100" b="1" spc="-5" dirty="0">
                          <a:latin typeface="Calibri"/>
                          <a:cs typeface="Calibri"/>
                        </a:rPr>
                        <a:t>Admission</a:t>
                      </a:r>
                      <a:endParaRPr sz="2100">
                        <a:latin typeface="Calibri"/>
                        <a:cs typeface="Calibri"/>
                      </a:endParaRPr>
                    </a:p>
                  </a:txBody>
                  <a:tcPr marL="0" marR="0" marT="0" marB="0">
                    <a:solidFill>
                      <a:srgbClr val="CDCDCD"/>
                    </a:solidFill>
                  </a:tcPr>
                </a:tc>
                <a:tc>
                  <a:txBody>
                    <a:bodyPr/>
                    <a:lstStyle/>
                    <a:p>
                      <a:pPr marL="30480" algn="ctr">
                        <a:lnSpc>
                          <a:spcPts val="2305"/>
                        </a:lnSpc>
                      </a:pPr>
                      <a:r>
                        <a:rPr sz="2100" dirty="0">
                          <a:latin typeface="Calibri"/>
                          <a:cs typeface="Calibri"/>
                        </a:rPr>
                        <a:t>245</a:t>
                      </a:r>
                      <a:r>
                        <a:rPr sz="2100" spc="-50" dirty="0">
                          <a:latin typeface="Calibri"/>
                          <a:cs typeface="Calibri"/>
                        </a:rPr>
                        <a:t> </a:t>
                      </a:r>
                      <a:r>
                        <a:rPr sz="2100" spc="-5" dirty="0">
                          <a:latin typeface="Calibri"/>
                          <a:cs typeface="Calibri"/>
                        </a:rPr>
                        <a:t>(1.1)</a:t>
                      </a:r>
                      <a:endParaRPr sz="2100">
                        <a:latin typeface="Calibri"/>
                        <a:cs typeface="Calibri"/>
                      </a:endParaRPr>
                    </a:p>
                  </a:txBody>
                  <a:tcPr marL="0" marR="0" marT="0" marB="0">
                    <a:solidFill>
                      <a:srgbClr val="CDCDCD"/>
                    </a:solidFill>
                  </a:tcPr>
                </a:tc>
                <a:tc>
                  <a:txBody>
                    <a:bodyPr/>
                    <a:lstStyle/>
                    <a:p>
                      <a:pPr marR="2540" algn="ctr">
                        <a:lnSpc>
                          <a:spcPts val="2305"/>
                        </a:lnSpc>
                      </a:pPr>
                      <a:r>
                        <a:rPr sz="2100" dirty="0">
                          <a:latin typeface="Calibri"/>
                          <a:cs typeface="Calibri"/>
                        </a:rPr>
                        <a:t>1,492</a:t>
                      </a:r>
                      <a:r>
                        <a:rPr sz="2100" spc="-65" dirty="0">
                          <a:latin typeface="Calibri"/>
                          <a:cs typeface="Calibri"/>
                        </a:rPr>
                        <a:t> </a:t>
                      </a:r>
                      <a:r>
                        <a:rPr sz="2100" spc="-5" dirty="0">
                          <a:latin typeface="Calibri"/>
                          <a:cs typeface="Calibri"/>
                        </a:rPr>
                        <a:t>(0.4)</a:t>
                      </a:r>
                      <a:endParaRPr sz="2100">
                        <a:latin typeface="Calibri"/>
                        <a:cs typeface="Calibri"/>
                      </a:endParaRPr>
                    </a:p>
                  </a:txBody>
                  <a:tcPr marL="0" marR="0" marT="0" marB="0">
                    <a:solidFill>
                      <a:srgbClr val="CDCDCD"/>
                    </a:solidFill>
                  </a:tcPr>
                </a:tc>
                <a:tc>
                  <a:txBody>
                    <a:bodyPr/>
                    <a:lstStyle/>
                    <a:p>
                      <a:pPr marL="165735">
                        <a:lnSpc>
                          <a:spcPct val="100000"/>
                        </a:lnSpc>
                        <a:spcBef>
                          <a:spcPts val="80"/>
                        </a:spcBef>
                      </a:pPr>
                      <a:r>
                        <a:rPr sz="2100" b="1" dirty="0">
                          <a:solidFill>
                            <a:srgbClr val="002060"/>
                          </a:solidFill>
                          <a:latin typeface="Calibri"/>
                          <a:cs typeface="Calibri"/>
                        </a:rPr>
                        <a:t>2.7</a:t>
                      </a:r>
                      <a:r>
                        <a:rPr sz="2100" b="1" spc="-30" dirty="0">
                          <a:solidFill>
                            <a:srgbClr val="002060"/>
                          </a:solidFill>
                          <a:latin typeface="Calibri"/>
                          <a:cs typeface="Calibri"/>
                        </a:rPr>
                        <a:t> </a:t>
                      </a:r>
                      <a:r>
                        <a:rPr sz="2100" b="1" spc="-5" dirty="0">
                          <a:solidFill>
                            <a:srgbClr val="002060"/>
                          </a:solidFill>
                          <a:latin typeface="Calibri"/>
                          <a:cs typeface="Calibri"/>
                        </a:rPr>
                        <a:t>(2.4-3.1)</a:t>
                      </a:r>
                      <a:endParaRPr sz="2100">
                        <a:latin typeface="Calibri"/>
                        <a:cs typeface="Calibri"/>
                      </a:endParaRPr>
                    </a:p>
                  </a:txBody>
                  <a:tcPr marL="0" marR="0" marT="10160" marB="0">
                    <a:lnR w="28575">
                      <a:solidFill>
                        <a:srgbClr val="006A71"/>
                      </a:solidFill>
                      <a:prstDash val="solid"/>
                    </a:lnR>
                    <a:solidFill>
                      <a:srgbClr val="CDCDCD"/>
                    </a:solidFill>
                  </a:tcPr>
                </a:tc>
                <a:tc>
                  <a:txBody>
                    <a:bodyPr/>
                    <a:lstStyle/>
                    <a:p>
                      <a:pPr marR="78105" algn="r">
                        <a:lnSpc>
                          <a:spcPct val="100000"/>
                        </a:lnSpc>
                        <a:spcBef>
                          <a:spcPts val="80"/>
                        </a:spcBef>
                      </a:pPr>
                      <a:r>
                        <a:rPr sz="2100" b="1" dirty="0">
                          <a:solidFill>
                            <a:srgbClr val="002060"/>
                          </a:solidFill>
                          <a:latin typeface="Calibri"/>
                          <a:cs typeface="Calibri"/>
                        </a:rPr>
                        <a:t>3.0</a:t>
                      </a:r>
                      <a:r>
                        <a:rPr sz="2100" b="1" spc="-30" dirty="0">
                          <a:solidFill>
                            <a:srgbClr val="002060"/>
                          </a:solidFill>
                          <a:latin typeface="Calibri"/>
                          <a:cs typeface="Calibri"/>
                        </a:rPr>
                        <a:t> </a:t>
                      </a:r>
                      <a:r>
                        <a:rPr sz="2100" b="1" spc="-5" dirty="0">
                          <a:solidFill>
                            <a:srgbClr val="002060"/>
                          </a:solidFill>
                          <a:latin typeface="Calibri"/>
                          <a:cs typeface="Calibri"/>
                        </a:rPr>
                        <a:t>(2.6-3.4)</a:t>
                      </a:r>
                      <a:endParaRPr sz="2100">
                        <a:latin typeface="Calibri"/>
                        <a:cs typeface="Calibri"/>
                      </a:endParaRPr>
                    </a:p>
                  </a:txBody>
                  <a:tcPr marL="0" marR="0" marT="10160" marB="0">
                    <a:lnL w="28575">
                      <a:solidFill>
                        <a:srgbClr val="006A71"/>
                      </a:solidFill>
                      <a:prstDash val="solid"/>
                    </a:lnL>
                    <a:lnR w="28575">
                      <a:solidFill>
                        <a:srgbClr val="006A71"/>
                      </a:solidFill>
                      <a:prstDash val="solid"/>
                    </a:lnR>
                    <a:lnT w="28575">
                      <a:solidFill>
                        <a:srgbClr val="006A71"/>
                      </a:solidFill>
                      <a:prstDash val="solid"/>
                    </a:lnT>
                    <a:solidFill>
                      <a:srgbClr val="CDCDCD"/>
                    </a:solidFill>
                  </a:tcPr>
                </a:tc>
                <a:tc>
                  <a:txBody>
                    <a:bodyPr/>
                    <a:lstStyle/>
                    <a:p>
                      <a:pPr>
                        <a:lnSpc>
                          <a:spcPct val="100000"/>
                        </a:lnSpc>
                      </a:pPr>
                      <a:endParaRPr sz="1800">
                        <a:latin typeface="Times New Roman"/>
                        <a:cs typeface="Times New Roman"/>
                      </a:endParaRPr>
                    </a:p>
                  </a:txBody>
                  <a:tcPr marL="0" marR="0" marT="0" marB="0">
                    <a:lnL w="28575">
                      <a:solidFill>
                        <a:srgbClr val="006A71"/>
                      </a:solidFill>
                      <a:prstDash val="solid"/>
                    </a:lnL>
                    <a:solidFill>
                      <a:srgbClr val="CDCDCD"/>
                    </a:solidFill>
                  </a:tcPr>
                </a:tc>
                <a:extLst>
                  <a:ext uri="{0D108BD9-81ED-4DB2-BD59-A6C34878D82A}">
                    <a16:rowId xmlns:a16="http://schemas.microsoft.com/office/drawing/2014/main" val="10004"/>
                  </a:ext>
                </a:extLst>
              </a:tr>
              <a:tr h="332105">
                <a:tc>
                  <a:txBody>
                    <a:bodyPr/>
                    <a:lstStyle/>
                    <a:p>
                      <a:pPr marL="91440">
                        <a:lnSpc>
                          <a:spcPts val="2470"/>
                        </a:lnSpc>
                      </a:pPr>
                      <a:r>
                        <a:rPr sz="2100" b="1" spc="-5" dirty="0">
                          <a:latin typeface="Calibri"/>
                          <a:cs typeface="Calibri"/>
                        </a:rPr>
                        <a:t>Mechanical</a:t>
                      </a:r>
                      <a:r>
                        <a:rPr sz="2100" b="1" spc="-15" dirty="0">
                          <a:latin typeface="Calibri"/>
                          <a:cs typeface="Calibri"/>
                        </a:rPr>
                        <a:t> </a:t>
                      </a:r>
                      <a:r>
                        <a:rPr sz="2100" b="1" spc="-20" dirty="0">
                          <a:latin typeface="Calibri"/>
                          <a:cs typeface="Calibri"/>
                        </a:rPr>
                        <a:t>Ventilation</a:t>
                      </a:r>
                      <a:endParaRPr sz="2100">
                        <a:latin typeface="Calibri"/>
                        <a:cs typeface="Calibri"/>
                      </a:endParaRPr>
                    </a:p>
                  </a:txBody>
                  <a:tcPr marL="0" marR="0" marT="0" marB="0"/>
                </a:tc>
                <a:tc>
                  <a:txBody>
                    <a:bodyPr/>
                    <a:lstStyle/>
                    <a:p>
                      <a:pPr marL="28575" algn="ctr">
                        <a:lnSpc>
                          <a:spcPts val="2470"/>
                        </a:lnSpc>
                      </a:pPr>
                      <a:r>
                        <a:rPr sz="2100" dirty="0">
                          <a:latin typeface="Calibri"/>
                          <a:cs typeface="Calibri"/>
                        </a:rPr>
                        <a:t>67</a:t>
                      </a:r>
                      <a:r>
                        <a:rPr sz="2100" spc="-40" dirty="0">
                          <a:latin typeface="Calibri"/>
                          <a:cs typeface="Calibri"/>
                        </a:rPr>
                        <a:t> </a:t>
                      </a:r>
                      <a:r>
                        <a:rPr sz="2100" spc="-5" dirty="0">
                          <a:latin typeface="Calibri"/>
                          <a:cs typeface="Calibri"/>
                        </a:rPr>
                        <a:t>(0.3)</a:t>
                      </a:r>
                      <a:endParaRPr sz="2100">
                        <a:latin typeface="Calibri"/>
                        <a:cs typeface="Calibri"/>
                      </a:endParaRPr>
                    </a:p>
                  </a:txBody>
                  <a:tcPr marL="0" marR="0" marT="0" marB="0"/>
                </a:tc>
                <a:tc>
                  <a:txBody>
                    <a:bodyPr/>
                    <a:lstStyle/>
                    <a:p>
                      <a:pPr marR="3810" algn="ctr">
                        <a:lnSpc>
                          <a:spcPts val="2470"/>
                        </a:lnSpc>
                      </a:pPr>
                      <a:r>
                        <a:rPr sz="2100" dirty="0">
                          <a:latin typeface="Calibri"/>
                          <a:cs typeface="Calibri"/>
                        </a:rPr>
                        <a:t>412</a:t>
                      </a:r>
                      <a:r>
                        <a:rPr sz="2100" spc="-50" dirty="0">
                          <a:latin typeface="Calibri"/>
                          <a:cs typeface="Calibri"/>
                        </a:rPr>
                        <a:t> </a:t>
                      </a:r>
                      <a:r>
                        <a:rPr sz="2100" spc="-5" dirty="0">
                          <a:latin typeface="Calibri"/>
                          <a:cs typeface="Calibri"/>
                        </a:rPr>
                        <a:t>(0.1)</a:t>
                      </a:r>
                      <a:endParaRPr sz="2100">
                        <a:latin typeface="Calibri"/>
                        <a:cs typeface="Calibri"/>
                      </a:endParaRPr>
                    </a:p>
                  </a:txBody>
                  <a:tcPr marL="0" marR="0" marT="0" marB="0"/>
                </a:tc>
                <a:tc>
                  <a:txBody>
                    <a:bodyPr/>
                    <a:lstStyle/>
                    <a:p>
                      <a:pPr marL="165735">
                        <a:lnSpc>
                          <a:spcPts val="2475"/>
                        </a:lnSpc>
                      </a:pPr>
                      <a:r>
                        <a:rPr sz="2100" b="1" dirty="0">
                          <a:solidFill>
                            <a:srgbClr val="002060"/>
                          </a:solidFill>
                          <a:latin typeface="Calibri"/>
                          <a:cs typeface="Calibri"/>
                        </a:rPr>
                        <a:t>2.7</a:t>
                      </a:r>
                      <a:r>
                        <a:rPr sz="2100" b="1" spc="-30" dirty="0">
                          <a:solidFill>
                            <a:srgbClr val="002060"/>
                          </a:solidFill>
                          <a:latin typeface="Calibri"/>
                          <a:cs typeface="Calibri"/>
                        </a:rPr>
                        <a:t> </a:t>
                      </a:r>
                      <a:r>
                        <a:rPr sz="2100" b="1" spc="-5" dirty="0">
                          <a:solidFill>
                            <a:srgbClr val="002060"/>
                          </a:solidFill>
                          <a:latin typeface="Calibri"/>
                          <a:cs typeface="Calibri"/>
                        </a:rPr>
                        <a:t>(2.1-3.5)</a:t>
                      </a:r>
                      <a:endParaRPr sz="2100">
                        <a:latin typeface="Calibri"/>
                        <a:cs typeface="Calibri"/>
                      </a:endParaRPr>
                    </a:p>
                  </a:txBody>
                  <a:tcPr marL="0" marR="0" marT="0" marB="0">
                    <a:lnR w="28575">
                      <a:solidFill>
                        <a:srgbClr val="006A71"/>
                      </a:solidFill>
                      <a:prstDash val="solid"/>
                    </a:lnR>
                  </a:tcPr>
                </a:tc>
                <a:tc>
                  <a:txBody>
                    <a:bodyPr/>
                    <a:lstStyle/>
                    <a:p>
                      <a:pPr marR="78740" algn="r">
                        <a:lnSpc>
                          <a:spcPts val="2475"/>
                        </a:lnSpc>
                      </a:pPr>
                      <a:r>
                        <a:rPr sz="2100" b="1" dirty="0">
                          <a:solidFill>
                            <a:srgbClr val="002060"/>
                          </a:solidFill>
                          <a:latin typeface="Calibri"/>
                          <a:cs typeface="Calibri"/>
                        </a:rPr>
                        <a:t>2.9</a:t>
                      </a:r>
                      <a:r>
                        <a:rPr sz="2100" b="1" spc="-30" dirty="0">
                          <a:solidFill>
                            <a:srgbClr val="002060"/>
                          </a:solidFill>
                          <a:latin typeface="Calibri"/>
                          <a:cs typeface="Calibri"/>
                        </a:rPr>
                        <a:t> </a:t>
                      </a:r>
                      <a:r>
                        <a:rPr sz="2100" b="1" spc="-5" dirty="0">
                          <a:solidFill>
                            <a:srgbClr val="002060"/>
                          </a:solidFill>
                          <a:latin typeface="Calibri"/>
                          <a:cs typeface="Calibri"/>
                        </a:rPr>
                        <a:t>(2.2-3.8)</a:t>
                      </a:r>
                      <a:endParaRPr sz="2100">
                        <a:latin typeface="Calibri"/>
                        <a:cs typeface="Calibri"/>
                      </a:endParaRPr>
                    </a:p>
                  </a:txBody>
                  <a:tcPr marL="0" marR="0" marT="0" marB="0">
                    <a:lnL w="28575">
                      <a:solidFill>
                        <a:srgbClr val="006A71"/>
                      </a:solidFill>
                      <a:prstDash val="solid"/>
                    </a:lnL>
                    <a:lnR w="28575">
                      <a:solidFill>
                        <a:srgbClr val="006A71"/>
                      </a:solidFill>
                      <a:prstDash val="solid"/>
                    </a:lnR>
                  </a:tcPr>
                </a:tc>
                <a:tc>
                  <a:txBody>
                    <a:bodyPr/>
                    <a:lstStyle/>
                    <a:p>
                      <a:pPr>
                        <a:lnSpc>
                          <a:spcPct val="100000"/>
                        </a:lnSpc>
                      </a:pPr>
                      <a:endParaRPr sz="1800">
                        <a:latin typeface="Times New Roman"/>
                        <a:cs typeface="Times New Roman"/>
                      </a:endParaRPr>
                    </a:p>
                  </a:txBody>
                  <a:tcPr marL="0" marR="0" marT="0" marB="0">
                    <a:lnL w="28575">
                      <a:solidFill>
                        <a:srgbClr val="006A71"/>
                      </a:solidFill>
                      <a:prstDash val="solid"/>
                    </a:lnL>
                  </a:tcPr>
                </a:tc>
                <a:extLst>
                  <a:ext uri="{0D108BD9-81ED-4DB2-BD59-A6C34878D82A}">
                    <a16:rowId xmlns:a16="http://schemas.microsoft.com/office/drawing/2014/main" val="10005"/>
                  </a:ext>
                </a:extLst>
              </a:tr>
              <a:tr h="332105">
                <a:tc>
                  <a:txBody>
                    <a:bodyPr/>
                    <a:lstStyle/>
                    <a:p>
                      <a:pPr marL="90805">
                        <a:lnSpc>
                          <a:spcPts val="2470"/>
                        </a:lnSpc>
                      </a:pPr>
                      <a:r>
                        <a:rPr sz="2100" b="1" spc="-10" dirty="0">
                          <a:latin typeface="Calibri"/>
                          <a:cs typeface="Calibri"/>
                        </a:rPr>
                        <a:t>ECMO</a:t>
                      </a:r>
                      <a:r>
                        <a:rPr sz="2100" spc="-15" baseline="25793" dirty="0">
                          <a:latin typeface="Calibri"/>
                          <a:cs typeface="Calibri"/>
                        </a:rPr>
                        <a:t>§</a:t>
                      </a:r>
                      <a:endParaRPr sz="2100" baseline="25793">
                        <a:latin typeface="Calibri"/>
                        <a:cs typeface="Calibri"/>
                      </a:endParaRPr>
                    </a:p>
                  </a:txBody>
                  <a:tcPr marL="0" marR="0" marT="0" marB="0">
                    <a:solidFill>
                      <a:srgbClr val="DADADA"/>
                    </a:solidFill>
                  </a:tcPr>
                </a:tc>
                <a:tc>
                  <a:txBody>
                    <a:bodyPr/>
                    <a:lstStyle/>
                    <a:p>
                      <a:pPr marL="28575" algn="ctr">
                        <a:lnSpc>
                          <a:spcPts val="2470"/>
                        </a:lnSpc>
                      </a:pPr>
                      <a:r>
                        <a:rPr sz="2100" dirty="0">
                          <a:latin typeface="Calibri"/>
                          <a:cs typeface="Calibri"/>
                        </a:rPr>
                        <a:t>17</a:t>
                      </a:r>
                      <a:r>
                        <a:rPr sz="2100" spc="-40" dirty="0">
                          <a:latin typeface="Calibri"/>
                          <a:cs typeface="Calibri"/>
                        </a:rPr>
                        <a:t> </a:t>
                      </a:r>
                      <a:r>
                        <a:rPr sz="2100" spc="-5" dirty="0">
                          <a:latin typeface="Calibri"/>
                          <a:cs typeface="Calibri"/>
                        </a:rPr>
                        <a:t>(0.1)</a:t>
                      </a:r>
                      <a:endParaRPr sz="2100">
                        <a:latin typeface="Calibri"/>
                        <a:cs typeface="Calibri"/>
                      </a:endParaRPr>
                    </a:p>
                  </a:txBody>
                  <a:tcPr marL="0" marR="0" marT="0" marB="0">
                    <a:solidFill>
                      <a:srgbClr val="DADADA"/>
                    </a:solidFill>
                  </a:tcPr>
                </a:tc>
                <a:tc>
                  <a:txBody>
                    <a:bodyPr/>
                    <a:lstStyle/>
                    <a:p>
                      <a:pPr marR="3810" algn="ctr">
                        <a:lnSpc>
                          <a:spcPts val="2470"/>
                        </a:lnSpc>
                      </a:pPr>
                      <a:r>
                        <a:rPr sz="2100" dirty="0">
                          <a:latin typeface="Calibri"/>
                          <a:cs typeface="Calibri"/>
                        </a:rPr>
                        <a:t>120</a:t>
                      </a:r>
                      <a:r>
                        <a:rPr sz="2100" spc="-50" dirty="0">
                          <a:latin typeface="Calibri"/>
                          <a:cs typeface="Calibri"/>
                        </a:rPr>
                        <a:t> </a:t>
                      </a:r>
                      <a:r>
                        <a:rPr sz="2100" spc="-5" dirty="0">
                          <a:latin typeface="Calibri"/>
                          <a:cs typeface="Calibri"/>
                        </a:rPr>
                        <a:t>(0.0)</a:t>
                      </a:r>
                      <a:endParaRPr sz="2100">
                        <a:latin typeface="Calibri"/>
                        <a:cs typeface="Calibri"/>
                      </a:endParaRPr>
                    </a:p>
                  </a:txBody>
                  <a:tcPr marL="0" marR="0" marT="0" marB="0">
                    <a:solidFill>
                      <a:srgbClr val="DADADA"/>
                    </a:solidFill>
                  </a:tcPr>
                </a:tc>
                <a:tc>
                  <a:txBody>
                    <a:bodyPr/>
                    <a:lstStyle/>
                    <a:p>
                      <a:pPr marL="165735">
                        <a:lnSpc>
                          <a:spcPts val="2470"/>
                        </a:lnSpc>
                      </a:pPr>
                      <a:r>
                        <a:rPr sz="2100" b="1" dirty="0">
                          <a:solidFill>
                            <a:srgbClr val="002060"/>
                          </a:solidFill>
                          <a:latin typeface="Calibri"/>
                          <a:cs typeface="Calibri"/>
                        </a:rPr>
                        <a:t>2.3</a:t>
                      </a:r>
                      <a:r>
                        <a:rPr sz="2100" b="1" spc="-30" dirty="0">
                          <a:solidFill>
                            <a:srgbClr val="002060"/>
                          </a:solidFill>
                          <a:latin typeface="Calibri"/>
                          <a:cs typeface="Calibri"/>
                        </a:rPr>
                        <a:t> </a:t>
                      </a:r>
                      <a:r>
                        <a:rPr sz="2100" b="1" spc="-5" dirty="0">
                          <a:solidFill>
                            <a:srgbClr val="002060"/>
                          </a:solidFill>
                          <a:latin typeface="Calibri"/>
                          <a:cs typeface="Calibri"/>
                        </a:rPr>
                        <a:t>(1.4-3.9)</a:t>
                      </a:r>
                      <a:endParaRPr sz="2100">
                        <a:latin typeface="Calibri"/>
                        <a:cs typeface="Calibri"/>
                      </a:endParaRPr>
                    </a:p>
                  </a:txBody>
                  <a:tcPr marL="0" marR="0" marT="0" marB="0">
                    <a:lnR w="28575">
                      <a:solidFill>
                        <a:srgbClr val="006A71"/>
                      </a:solidFill>
                      <a:prstDash val="solid"/>
                    </a:lnR>
                    <a:solidFill>
                      <a:srgbClr val="DADADA"/>
                    </a:solidFill>
                  </a:tcPr>
                </a:tc>
                <a:tc>
                  <a:txBody>
                    <a:bodyPr/>
                    <a:lstStyle/>
                    <a:p>
                      <a:pPr marR="78740" algn="r">
                        <a:lnSpc>
                          <a:spcPts val="2470"/>
                        </a:lnSpc>
                      </a:pPr>
                      <a:r>
                        <a:rPr sz="2100" b="1" dirty="0">
                          <a:solidFill>
                            <a:srgbClr val="002060"/>
                          </a:solidFill>
                          <a:latin typeface="Calibri"/>
                          <a:cs typeface="Calibri"/>
                        </a:rPr>
                        <a:t>2.4</a:t>
                      </a:r>
                      <a:r>
                        <a:rPr sz="2100" b="1" spc="-30" dirty="0">
                          <a:solidFill>
                            <a:srgbClr val="002060"/>
                          </a:solidFill>
                          <a:latin typeface="Calibri"/>
                          <a:cs typeface="Calibri"/>
                        </a:rPr>
                        <a:t> </a:t>
                      </a:r>
                      <a:r>
                        <a:rPr sz="2100" b="1" spc="-5" dirty="0">
                          <a:solidFill>
                            <a:srgbClr val="002060"/>
                          </a:solidFill>
                          <a:latin typeface="Calibri"/>
                          <a:cs typeface="Calibri"/>
                        </a:rPr>
                        <a:t>(1.5-4.0)</a:t>
                      </a:r>
                      <a:endParaRPr sz="2100">
                        <a:latin typeface="Calibri"/>
                        <a:cs typeface="Calibri"/>
                      </a:endParaRPr>
                    </a:p>
                  </a:txBody>
                  <a:tcPr marL="0" marR="0" marT="0" marB="0">
                    <a:lnL w="28575">
                      <a:solidFill>
                        <a:srgbClr val="006A71"/>
                      </a:solidFill>
                      <a:prstDash val="solid"/>
                    </a:lnL>
                    <a:lnR w="28575">
                      <a:solidFill>
                        <a:srgbClr val="006A71"/>
                      </a:solidFill>
                      <a:prstDash val="solid"/>
                    </a:lnR>
                    <a:solidFill>
                      <a:srgbClr val="DADADA"/>
                    </a:solidFill>
                  </a:tcPr>
                </a:tc>
                <a:tc>
                  <a:txBody>
                    <a:bodyPr/>
                    <a:lstStyle/>
                    <a:p>
                      <a:pPr>
                        <a:lnSpc>
                          <a:spcPct val="100000"/>
                        </a:lnSpc>
                      </a:pPr>
                      <a:endParaRPr sz="1800">
                        <a:latin typeface="Times New Roman"/>
                        <a:cs typeface="Times New Roman"/>
                      </a:endParaRPr>
                    </a:p>
                  </a:txBody>
                  <a:tcPr marL="0" marR="0" marT="0" marB="0">
                    <a:lnL w="28575">
                      <a:solidFill>
                        <a:srgbClr val="006A71"/>
                      </a:solidFill>
                      <a:prstDash val="solid"/>
                    </a:lnL>
                    <a:solidFill>
                      <a:srgbClr val="DADADA"/>
                    </a:solidFill>
                  </a:tcPr>
                </a:tc>
                <a:extLst>
                  <a:ext uri="{0D108BD9-81ED-4DB2-BD59-A6C34878D82A}">
                    <a16:rowId xmlns:a16="http://schemas.microsoft.com/office/drawing/2014/main" val="10006"/>
                  </a:ext>
                </a:extLst>
              </a:tr>
              <a:tr h="358775">
                <a:tc>
                  <a:txBody>
                    <a:bodyPr/>
                    <a:lstStyle/>
                    <a:p>
                      <a:pPr marL="90805">
                        <a:lnSpc>
                          <a:spcPct val="100000"/>
                        </a:lnSpc>
                        <a:spcBef>
                          <a:spcPts val="55"/>
                        </a:spcBef>
                      </a:pPr>
                      <a:r>
                        <a:rPr sz="2100" b="1" spc="-10" dirty="0">
                          <a:latin typeface="Calibri"/>
                          <a:cs typeface="Calibri"/>
                        </a:rPr>
                        <a:t>Death</a:t>
                      </a:r>
                      <a:endParaRPr sz="2100">
                        <a:latin typeface="Calibri"/>
                        <a:cs typeface="Calibri"/>
                      </a:endParaRPr>
                    </a:p>
                  </a:txBody>
                  <a:tcPr marL="0" marR="0" marT="6985" marB="0"/>
                </a:tc>
                <a:tc>
                  <a:txBody>
                    <a:bodyPr/>
                    <a:lstStyle/>
                    <a:p>
                      <a:pPr marL="27305" algn="ctr">
                        <a:lnSpc>
                          <a:spcPct val="100000"/>
                        </a:lnSpc>
                        <a:spcBef>
                          <a:spcPts val="50"/>
                        </a:spcBef>
                      </a:pPr>
                      <a:r>
                        <a:rPr sz="2100" dirty="0">
                          <a:latin typeface="Calibri"/>
                          <a:cs typeface="Calibri"/>
                        </a:rPr>
                        <a:t>34</a:t>
                      </a:r>
                      <a:r>
                        <a:rPr sz="2100" spc="-40" dirty="0">
                          <a:latin typeface="Calibri"/>
                          <a:cs typeface="Calibri"/>
                        </a:rPr>
                        <a:t> </a:t>
                      </a:r>
                      <a:r>
                        <a:rPr sz="2100" spc="-5" dirty="0">
                          <a:latin typeface="Calibri"/>
                          <a:cs typeface="Calibri"/>
                        </a:rPr>
                        <a:t>(0.2)</a:t>
                      </a:r>
                      <a:endParaRPr sz="2100">
                        <a:latin typeface="Calibri"/>
                        <a:cs typeface="Calibri"/>
                      </a:endParaRPr>
                    </a:p>
                  </a:txBody>
                  <a:tcPr marL="0" marR="0" marT="6350" marB="0"/>
                </a:tc>
                <a:tc>
                  <a:txBody>
                    <a:bodyPr/>
                    <a:lstStyle/>
                    <a:p>
                      <a:pPr marR="5080" algn="ctr">
                        <a:lnSpc>
                          <a:spcPct val="100000"/>
                        </a:lnSpc>
                        <a:spcBef>
                          <a:spcPts val="50"/>
                        </a:spcBef>
                      </a:pPr>
                      <a:r>
                        <a:rPr sz="2100" dirty="0">
                          <a:latin typeface="Calibri"/>
                          <a:cs typeface="Calibri"/>
                        </a:rPr>
                        <a:t>447</a:t>
                      </a:r>
                      <a:r>
                        <a:rPr sz="2100" spc="-50" dirty="0">
                          <a:latin typeface="Calibri"/>
                          <a:cs typeface="Calibri"/>
                        </a:rPr>
                        <a:t> </a:t>
                      </a:r>
                      <a:r>
                        <a:rPr sz="2100" spc="-5" dirty="0">
                          <a:latin typeface="Calibri"/>
                          <a:cs typeface="Calibri"/>
                        </a:rPr>
                        <a:t>(0.1)</a:t>
                      </a:r>
                      <a:endParaRPr sz="2100">
                        <a:latin typeface="Calibri"/>
                        <a:cs typeface="Calibri"/>
                      </a:endParaRPr>
                    </a:p>
                  </a:txBody>
                  <a:tcPr marL="0" marR="0" marT="6350" marB="0"/>
                </a:tc>
                <a:tc>
                  <a:txBody>
                    <a:bodyPr/>
                    <a:lstStyle/>
                    <a:p>
                      <a:pPr marL="165100">
                        <a:lnSpc>
                          <a:spcPct val="100000"/>
                        </a:lnSpc>
                        <a:spcBef>
                          <a:spcPts val="185"/>
                        </a:spcBef>
                      </a:pPr>
                      <a:r>
                        <a:rPr sz="2100" b="1" dirty="0">
                          <a:solidFill>
                            <a:srgbClr val="002060"/>
                          </a:solidFill>
                          <a:latin typeface="Calibri"/>
                          <a:cs typeface="Calibri"/>
                        </a:rPr>
                        <a:t>1.3</a:t>
                      </a:r>
                      <a:r>
                        <a:rPr sz="2100" b="1" spc="-30" dirty="0">
                          <a:solidFill>
                            <a:srgbClr val="002060"/>
                          </a:solidFill>
                          <a:latin typeface="Calibri"/>
                          <a:cs typeface="Calibri"/>
                        </a:rPr>
                        <a:t> </a:t>
                      </a:r>
                      <a:r>
                        <a:rPr sz="2100" b="1" spc="-5" dirty="0">
                          <a:solidFill>
                            <a:srgbClr val="002060"/>
                          </a:solidFill>
                          <a:latin typeface="Calibri"/>
                          <a:cs typeface="Calibri"/>
                        </a:rPr>
                        <a:t>(0.9-1.8)</a:t>
                      </a:r>
                      <a:endParaRPr sz="2100">
                        <a:latin typeface="Calibri"/>
                        <a:cs typeface="Calibri"/>
                      </a:endParaRPr>
                    </a:p>
                  </a:txBody>
                  <a:tcPr marL="0" marR="0" marT="23495" marB="0">
                    <a:lnR w="28575">
                      <a:solidFill>
                        <a:srgbClr val="006A71"/>
                      </a:solidFill>
                      <a:prstDash val="solid"/>
                    </a:lnR>
                  </a:tcPr>
                </a:tc>
                <a:tc>
                  <a:txBody>
                    <a:bodyPr/>
                    <a:lstStyle/>
                    <a:p>
                      <a:pPr marR="79375" algn="r">
                        <a:lnSpc>
                          <a:spcPct val="100000"/>
                        </a:lnSpc>
                        <a:spcBef>
                          <a:spcPts val="185"/>
                        </a:spcBef>
                      </a:pPr>
                      <a:r>
                        <a:rPr sz="2100" b="1" dirty="0">
                          <a:solidFill>
                            <a:srgbClr val="002060"/>
                          </a:solidFill>
                          <a:latin typeface="Calibri"/>
                          <a:cs typeface="Calibri"/>
                        </a:rPr>
                        <a:t>1.7</a:t>
                      </a:r>
                      <a:r>
                        <a:rPr sz="2100" b="1" spc="-30" dirty="0">
                          <a:solidFill>
                            <a:srgbClr val="002060"/>
                          </a:solidFill>
                          <a:latin typeface="Calibri"/>
                          <a:cs typeface="Calibri"/>
                        </a:rPr>
                        <a:t> </a:t>
                      </a:r>
                      <a:r>
                        <a:rPr sz="2100" b="1" spc="-5" dirty="0">
                          <a:solidFill>
                            <a:srgbClr val="002060"/>
                          </a:solidFill>
                          <a:latin typeface="Calibri"/>
                          <a:cs typeface="Calibri"/>
                        </a:rPr>
                        <a:t>(1.2-2.4)</a:t>
                      </a:r>
                      <a:endParaRPr sz="2100">
                        <a:latin typeface="Calibri"/>
                        <a:cs typeface="Calibri"/>
                      </a:endParaRPr>
                    </a:p>
                  </a:txBody>
                  <a:tcPr marL="0" marR="0" marT="23495" marB="0">
                    <a:lnL w="28575">
                      <a:solidFill>
                        <a:srgbClr val="006A71"/>
                      </a:solidFill>
                      <a:prstDash val="solid"/>
                    </a:lnL>
                    <a:lnR w="28575">
                      <a:solidFill>
                        <a:srgbClr val="006A71"/>
                      </a:solidFill>
                      <a:prstDash val="solid"/>
                    </a:lnR>
                    <a:lnB w="28575">
                      <a:solidFill>
                        <a:srgbClr val="006A71"/>
                      </a:solidFill>
                      <a:prstDash val="solid"/>
                    </a:lnB>
                  </a:tcPr>
                </a:tc>
                <a:tc>
                  <a:txBody>
                    <a:bodyPr/>
                    <a:lstStyle/>
                    <a:p>
                      <a:pPr>
                        <a:lnSpc>
                          <a:spcPct val="100000"/>
                        </a:lnSpc>
                      </a:pPr>
                      <a:endParaRPr sz="1800">
                        <a:latin typeface="Times New Roman"/>
                        <a:cs typeface="Times New Roman"/>
                      </a:endParaRPr>
                    </a:p>
                  </a:txBody>
                  <a:tcPr marL="0" marR="0" marT="0" marB="0">
                    <a:lnL w="28575">
                      <a:solidFill>
                        <a:srgbClr val="006A71"/>
                      </a:solidFill>
                      <a:prstDash val="solid"/>
                    </a:lnL>
                  </a:tcPr>
                </a:tc>
                <a:extLst>
                  <a:ext uri="{0D108BD9-81ED-4DB2-BD59-A6C34878D82A}">
                    <a16:rowId xmlns:a16="http://schemas.microsoft.com/office/drawing/2014/main" val="10007"/>
                  </a:ext>
                </a:extLst>
              </a:tr>
            </a:tbl>
          </a:graphicData>
        </a:graphic>
      </p:graphicFrame>
      <p:sp>
        <p:nvSpPr>
          <p:cNvPr id="3" name="object 3"/>
          <p:cNvSpPr txBox="1">
            <a:spLocks noGrp="1"/>
          </p:cNvSpPr>
          <p:nvPr>
            <p:ph type="title"/>
          </p:nvPr>
        </p:nvSpPr>
        <p:spPr>
          <a:xfrm>
            <a:off x="718690" y="119166"/>
            <a:ext cx="10659745" cy="1001394"/>
          </a:xfrm>
          <a:prstGeom prst="rect">
            <a:avLst/>
          </a:prstGeom>
        </p:spPr>
        <p:txBody>
          <a:bodyPr vert="horz" wrap="square" lIns="0" tIns="12700" rIns="0" bIns="0" rtlCol="0">
            <a:spAutoFit/>
          </a:bodyPr>
          <a:lstStyle/>
          <a:p>
            <a:pPr marL="12700" marR="5080">
              <a:lnSpc>
                <a:spcPct val="100000"/>
              </a:lnSpc>
              <a:spcBef>
                <a:spcPts val="100"/>
              </a:spcBef>
            </a:pPr>
            <a:r>
              <a:rPr spc="-15" dirty="0">
                <a:solidFill>
                  <a:srgbClr val="006A71"/>
                </a:solidFill>
              </a:rPr>
              <a:t>Severe </a:t>
            </a:r>
            <a:r>
              <a:rPr dirty="0">
                <a:solidFill>
                  <a:srgbClr val="006A71"/>
                </a:solidFill>
              </a:rPr>
              <a:t>illness and </a:t>
            </a:r>
            <a:r>
              <a:rPr spc="-5" dirty="0">
                <a:solidFill>
                  <a:srgbClr val="006A71"/>
                </a:solidFill>
              </a:rPr>
              <a:t>death </a:t>
            </a:r>
            <a:r>
              <a:rPr spc="-20" dirty="0">
                <a:solidFill>
                  <a:srgbClr val="006A71"/>
                </a:solidFill>
              </a:rPr>
              <a:t>for </a:t>
            </a:r>
            <a:r>
              <a:rPr u="sng" spc="-15" dirty="0">
                <a:solidFill>
                  <a:srgbClr val="006A71"/>
                </a:solidFill>
                <a:uFill>
                  <a:solidFill>
                    <a:srgbClr val="006A71"/>
                  </a:solidFill>
                </a:uFill>
              </a:rPr>
              <a:t>symptomatic</a:t>
            </a:r>
            <a:r>
              <a:rPr spc="-15" dirty="0">
                <a:solidFill>
                  <a:srgbClr val="006A71"/>
                </a:solidFill>
              </a:rPr>
              <a:t> pregnant </a:t>
            </a:r>
            <a:r>
              <a:rPr spc="-10" dirty="0">
                <a:solidFill>
                  <a:srgbClr val="006A71"/>
                </a:solidFill>
              </a:rPr>
              <a:t>women </a:t>
            </a:r>
            <a:r>
              <a:rPr spc="-5" dirty="0">
                <a:solidFill>
                  <a:srgbClr val="006A71"/>
                </a:solidFill>
              </a:rPr>
              <a:t> </a:t>
            </a:r>
            <a:r>
              <a:rPr dirty="0">
                <a:solidFill>
                  <a:srgbClr val="006A71"/>
                </a:solidFill>
              </a:rPr>
              <a:t>with</a:t>
            </a:r>
            <a:r>
              <a:rPr spc="-10" dirty="0">
                <a:solidFill>
                  <a:srgbClr val="006A71"/>
                </a:solidFill>
              </a:rPr>
              <a:t> </a:t>
            </a:r>
            <a:r>
              <a:rPr spc="-15" dirty="0">
                <a:solidFill>
                  <a:srgbClr val="006A71"/>
                </a:solidFill>
              </a:rPr>
              <a:t>COVID-19</a:t>
            </a:r>
            <a:r>
              <a:rPr spc="5" dirty="0">
                <a:solidFill>
                  <a:srgbClr val="006A71"/>
                </a:solidFill>
              </a:rPr>
              <a:t> </a:t>
            </a:r>
            <a:r>
              <a:rPr spc="-10" dirty="0">
                <a:solidFill>
                  <a:srgbClr val="006A71"/>
                </a:solidFill>
              </a:rPr>
              <a:t>compared</a:t>
            </a:r>
            <a:r>
              <a:rPr spc="-20" dirty="0">
                <a:solidFill>
                  <a:srgbClr val="006A71"/>
                </a:solidFill>
              </a:rPr>
              <a:t> to</a:t>
            </a:r>
            <a:r>
              <a:rPr spc="15" dirty="0">
                <a:solidFill>
                  <a:srgbClr val="006A71"/>
                </a:solidFill>
              </a:rPr>
              <a:t> </a:t>
            </a:r>
            <a:r>
              <a:rPr u="sng" spc="-15" dirty="0">
                <a:solidFill>
                  <a:srgbClr val="006A71"/>
                </a:solidFill>
                <a:uFill>
                  <a:solidFill>
                    <a:srgbClr val="006A71"/>
                  </a:solidFill>
                </a:uFill>
              </a:rPr>
              <a:t>symptomatic</a:t>
            </a:r>
            <a:r>
              <a:rPr spc="-30" dirty="0">
                <a:solidFill>
                  <a:srgbClr val="006A71"/>
                </a:solidFill>
              </a:rPr>
              <a:t> </a:t>
            </a:r>
            <a:r>
              <a:rPr spc="-10" dirty="0">
                <a:solidFill>
                  <a:srgbClr val="006A71"/>
                </a:solidFill>
              </a:rPr>
              <a:t>nonpregnant</a:t>
            </a:r>
            <a:r>
              <a:rPr spc="5" dirty="0">
                <a:solidFill>
                  <a:srgbClr val="006A71"/>
                </a:solidFill>
              </a:rPr>
              <a:t> </a:t>
            </a:r>
            <a:r>
              <a:rPr spc="-5" dirty="0">
                <a:solidFill>
                  <a:srgbClr val="006A71"/>
                </a:solidFill>
              </a:rPr>
              <a:t>women</a:t>
            </a:r>
          </a:p>
        </p:txBody>
      </p:sp>
      <p:sp>
        <p:nvSpPr>
          <p:cNvPr id="4" name="object 4"/>
          <p:cNvSpPr txBox="1"/>
          <p:nvPr/>
        </p:nvSpPr>
        <p:spPr>
          <a:xfrm>
            <a:off x="468350" y="5111641"/>
            <a:ext cx="11052810" cy="1307465"/>
          </a:xfrm>
          <a:prstGeom prst="rect">
            <a:avLst/>
          </a:prstGeom>
        </p:spPr>
        <p:txBody>
          <a:bodyPr vert="horz" wrap="square" lIns="0" tIns="13970" rIns="0" bIns="0" rtlCol="0">
            <a:spAutoFit/>
          </a:bodyPr>
          <a:lstStyle/>
          <a:p>
            <a:pPr marL="38100" marR="0" lvl="0" indent="0" algn="l" defTabSz="914400" rtl="0" eaLnBrk="1" fontAlgn="auto" latinLnBrk="0" hangingPunct="1">
              <a:lnSpc>
                <a:spcPct val="100000"/>
              </a:lnSpc>
              <a:spcBef>
                <a:spcPts val="110"/>
              </a:spcBef>
              <a:spcAft>
                <a:spcPts val="0"/>
              </a:spcAft>
              <a:buClrTx/>
              <a:buSzTx/>
              <a:buFontTx/>
              <a:buNone/>
              <a:tabLst/>
              <a:defRPr/>
            </a:pPr>
            <a:r>
              <a:rPr kumimoji="0" sz="1450" b="0" i="0" u="none" strike="noStrike" kern="1200" cap="none" spc="5" normalizeH="0" baseline="0" noProof="0" dirty="0">
                <a:ln>
                  <a:noFill/>
                </a:ln>
                <a:solidFill>
                  <a:srgbClr val="2D2C2C"/>
                </a:solidFill>
                <a:effectLst/>
                <a:uLnTx/>
                <a:uFillTx/>
                <a:latin typeface="Calibri"/>
                <a:ea typeface="+mn-ea"/>
                <a:cs typeface="Calibri"/>
              </a:rPr>
              <a:t>*</a:t>
            </a:r>
            <a:r>
              <a:rPr kumimoji="0" sz="1450" b="0" i="0" u="none" strike="noStrike" kern="1200" cap="none" spc="15" normalizeH="0" baseline="0" noProof="0" dirty="0">
                <a:ln>
                  <a:noFill/>
                </a:ln>
                <a:solidFill>
                  <a:srgbClr val="2D2C2C"/>
                </a:solidFill>
                <a:effectLst/>
                <a:uLnTx/>
                <a:uFillTx/>
                <a:latin typeface="Calibri"/>
                <a:ea typeface="+mn-ea"/>
                <a:cs typeface="Calibri"/>
              </a:rPr>
              <a:t> </a:t>
            </a:r>
            <a:r>
              <a:rPr kumimoji="0" sz="1450" b="0" i="0" u="none" strike="noStrike" kern="1200" cap="none" spc="-5" normalizeH="0" baseline="0" noProof="0" dirty="0">
                <a:ln>
                  <a:noFill/>
                </a:ln>
                <a:solidFill>
                  <a:srgbClr val="2D2C2C"/>
                </a:solidFill>
                <a:effectLst/>
                <a:uLnTx/>
                <a:uFillTx/>
                <a:latin typeface="Calibri"/>
                <a:ea typeface="+mn-ea"/>
                <a:cs typeface="Calibri"/>
              </a:rPr>
              <a:t>Percentages</a:t>
            </a:r>
            <a:r>
              <a:rPr kumimoji="0" sz="1450" b="0" i="0" u="none" strike="noStrike" kern="1200" cap="none" spc="-10"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calculated</a:t>
            </a:r>
            <a:r>
              <a:rPr kumimoji="0" sz="1450" b="0" i="0" u="none" strike="noStrike" kern="1200" cap="none" spc="20"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among</a:t>
            </a:r>
            <a:r>
              <a:rPr kumimoji="0" sz="1450" b="0" i="0" u="none" strike="noStrike" kern="1200" cap="none" spc="45" normalizeH="0" baseline="0" noProof="0" dirty="0">
                <a:ln>
                  <a:noFill/>
                </a:ln>
                <a:solidFill>
                  <a:srgbClr val="2D2C2C"/>
                </a:solidFill>
                <a:effectLst/>
                <a:uLnTx/>
                <a:uFillTx/>
                <a:latin typeface="Calibri"/>
                <a:ea typeface="+mn-ea"/>
                <a:cs typeface="Calibri"/>
              </a:rPr>
              <a:t> </a:t>
            </a:r>
            <a:r>
              <a:rPr kumimoji="0" sz="1450" b="0" i="0" u="none" strike="noStrike" kern="1200" cap="none" spc="-5" normalizeH="0" baseline="0" noProof="0" dirty="0">
                <a:ln>
                  <a:noFill/>
                </a:ln>
                <a:solidFill>
                  <a:srgbClr val="2D2C2C"/>
                </a:solidFill>
                <a:effectLst/>
                <a:uLnTx/>
                <a:uFillTx/>
                <a:latin typeface="Calibri"/>
                <a:ea typeface="+mn-ea"/>
                <a:cs typeface="Calibri"/>
              </a:rPr>
              <a:t>total</a:t>
            </a:r>
            <a:r>
              <a:rPr kumimoji="0" sz="1450" b="0" i="0" u="none" strike="noStrike" kern="1200" cap="none" spc="10" normalizeH="0" baseline="0" noProof="0" dirty="0">
                <a:ln>
                  <a:noFill/>
                </a:ln>
                <a:solidFill>
                  <a:srgbClr val="2D2C2C"/>
                </a:solidFill>
                <a:effectLst/>
                <a:uLnTx/>
                <a:uFillTx/>
                <a:latin typeface="Calibri"/>
                <a:ea typeface="+mn-ea"/>
                <a:cs typeface="Calibri"/>
              </a:rPr>
              <a:t> </a:t>
            </a:r>
            <a:r>
              <a:rPr kumimoji="0" sz="1450" b="0" i="0" u="none" strike="noStrike" kern="1200" cap="none" spc="5" normalizeH="0" baseline="0" noProof="0" dirty="0">
                <a:ln>
                  <a:noFill/>
                </a:ln>
                <a:solidFill>
                  <a:srgbClr val="2D2C2C"/>
                </a:solidFill>
                <a:effectLst/>
                <a:uLnTx/>
                <a:uFillTx/>
                <a:latin typeface="Calibri"/>
                <a:ea typeface="+mn-ea"/>
                <a:cs typeface="Calibri"/>
              </a:rPr>
              <a:t>in</a:t>
            </a:r>
            <a:r>
              <a:rPr kumimoji="0" sz="1450" b="0" i="0" u="none" strike="noStrike" kern="1200" cap="none" spc="10"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pregnancy</a:t>
            </a:r>
            <a:r>
              <a:rPr kumimoji="0" sz="1450" b="0" i="0" u="none" strike="noStrike" kern="1200" cap="none" spc="50" normalizeH="0" baseline="0" noProof="0" dirty="0">
                <a:ln>
                  <a:noFill/>
                </a:ln>
                <a:solidFill>
                  <a:srgbClr val="2D2C2C"/>
                </a:solidFill>
                <a:effectLst/>
                <a:uLnTx/>
                <a:uFillTx/>
                <a:latin typeface="Calibri"/>
                <a:ea typeface="+mn-ea"/>
                <a:cs typeface="Calibri"/>
              </a:rPr>
              <a:t> </a:t>
            </a:r>
            <a:r>
              <a:rPr kumimoji="0" sz="1450" b="0" i="0" u="none" strike="noStrike" kern="1200" cap="none" spc="-5" normalizeH="0" baseline="0" noProof="0" dirty="0">
                <a:ln>
                  <a:noFill/>
                </a:ln>
                <a:solidFill>
                  <a:srgbClr val="2D2C2C"/>
                </a:solidFill>
                <a:effectLst/>
                <a:uLnTx/>
                <a:uFillTx/>
                <a:latin typeface="Calibri"/>
                <a:ea typeface="+mn-ea"/>
                <a:cs typeface="Calibri"/>
              </a:rPr>
              <a:t>status</a:t>
            </a:r>
            <a:r>
              <a:rPr kumimoji="0" sz="1450" b="0" i="0" u="none" strike="noStrike" kern="1200" cap="none" spc="0" normalizeH="0" baseline="0" noProof="0" dirty="0">
                <a:ln>
                  <a:noFill/>
                </a:ln>
                <a:solidFill>
                  <a:srgbClr val="2D2C2C"/>
                </a:solidFill>
                <a:effectLst/>
                <a:uLnTx/>
                <a:uFillTx/>
                <a:latin typeface="Calibri"/>
                <a:ea typeface="+mn-ea"/>
                <a:cs typeface="Calibri"/>
              </a:rPr>
              <a:t> </a:t>
            </a:r>
            <a:r>
              <a:rPr kumimoji="0" sz="1450" b="0" i="0" u="none" strike="noStrike" kern="1200" cap="none" spc="-5" normalizeH="0" baseline="0" noProof="0" dirty="0">
                <a:ln>
                  <a:noFill/>
                </a:ln>
                <a:solidFill>
                  <a:srgbClr val="2D2C2C"/>
                </a:solidFill>
                <a:effectLst/>
                <a:uLnTx/>
                <a:uFillTx/>
                <a:latin typeface="Calibri"/>
                <a:ea typeface="+mn-ea"/>
                <a:cs typeface="Calibri"/>
              </a:rPr>
              <a:t>group;</a:t>
            </a:r>
            <a:r>
              <a:rPr kumimoji="0" sz="1450" b="0" i="0" u="none" strike="noStrike" kern="1200" cap="none" spc="25"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those</a:t>
            </a:r>
            <a:r>
              <a:rPr kumimoji="0" sz="1450" b="0" i="0" u="none" strike="noStrike" kern="1200" cap="none" spc="20" normalizeH="0" baseline="0" noProof="0" dirty="0">
                <a:ln>
                  <a:noFill/>
                </a:ln>
                <a:solidFill>
                  <a:srgbClr val="2D2C2C"/>
                </a:solidFill>
                <a:effectLst/>
                <a:uLnTx/>
                <a:uFillTx/>
                <a:latin typeface="Calibri"/>
                <a:ea typeface="+mn-ea"/>
                <a:cs typeface="Calibri"/>
              </a:rPr>
              <a:t> </a:t>
            </a:r>
            <a:r>
              <a:rPr kumimoji="0" sz="1450" b="0" i="0" u="none" strike="noStrike" kern="1200" cap="none" spc="5" normalizeH="0" baseline="0" noProof="0" dirty="0">
                <a:ln>
                  <a:noFill/>
                </a:ln>
                <a:solidFill>
                  <a:srgbClr val="2D2C2C"/>
                </a:solidFill>
                <a:effectLst/>
                <a:uLnTx/>
                <a:uFillTx/>
                <a:latin typeface="Calibri"/>
                <a:ea typeface="+mn-ea"/>
                <a:cs typeface="Calibri"/>
              </a:rPr>
              <a:t>with</a:t>
            </a:r>
            <a:r>
              <a:rPr kumimoji="0" sz="1450" b="0" i="0" u="none" strike="noStrike" kern="1200" cap="none" spc="20"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missing</a:t>
            </a:r>
            <a:r>
              <a:rPr kumimoji="0" sz="1450" b="0" i="0" u="none" strike="noStrike" kern="1200" cap="none" spc="30" normalizeH="0" baseline="0" noProof="0" dirty="0">
                <a:ln>
                  <a:noFill/>
                </a:ln>
                <a:solidFill>
                  <a:srgbClr val="2D2C2C"/>
                </a:solidFill>
                <a:effectLst/>
                <a:uLnTx/>
                <a:uFillTx/>
                <a:latin typeface="Calibri"/>
                <a:ea typeface="+mn-ea"/>
                <a:cs typeface="Calibri"/>
              </a:rPr>
              <a:t> </a:t>
            </a:r>
            <a:r>
              <a:rPr kumimoji="0" sz="1450" b="0" i="0" u="none" strike="noStrike" kern="1200" cap="none" spc="-5" normalizeH="0" baseline="0" noProof="0" dirty="0">
                <a:ln>
                  <a:noFill/>
                </a:ln>
                <a:solidFill>
                  <a:srgbClr val="2D2C2C"/>
                </a:solidFill>
                <a:effectLst/>
                <a:uLnTx/>
                <a:uFillTx/>
                <a:latin typeface="Calibri"/>
                <a:ea typeface="+mn-ea"/>
                <a:cs typeface="Calibri"/>
              </a:rPr>
              <a:t>data</a:t>
            </a:r>
            <a:r>
              <a:rPr kumimoji="0" sz="1450" b="0" i="0" u="none" strike="noStrike" kern="1200" cap="none" spc="25"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on</a:t>
            </a:r>
            <a:r>
              <a:rPr kumimoji="0" sz="1450" b="0" i="0" u="none" strike="noStrike" kern="1200" cap="none" spc="20"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outcomes</a:t>
            </a:r>
            <a:r>
              <a:rPr kumimoji="0" sz="1450" b="0" i="0" u="none" strike="noStrike" kern="1200" cap="none" spc="25" normalizeH="0" baseline="0" noProof="0" dirty="0">
                <a:ln>
                  <a:noFill/>
                </a:ln>
                <a:solidFill>
                  <a:srgbClr val="2D2C2C"/>
                </a:solidFill>
                <a:effectLst/>
                <a:uLnTx/>
                <a:uFillTx/>
                <a:latin typeface="Calibri"/>
                <a:ea typeface="+mn-ea"/>
                <a:cs typeface="Calibri"/>
              </a:rPr>
              <a:t> </a:t>
            </a:r>
            <a:r>
              <a:rPr kumimoji="0" sz="1450" b="0" i="0" u="none" strike="noStrike" kern="1200" cap="none" spc="-5" normalizeH="0" baseline="0" noProof="0" dirty="0">
                <a:ln>
                  <a:noFill/>
                </a:ln>
                <a:solidFill>
                  <a:srgbClr val="2D2C2C"/>
                </a:solidFill>
                <a:effectLst/>
                <a:uLnTx/>
                <a:uFillTx/>
                <a:latin typeface="Calibri"/>
                <a:ea typeface="+mn-ea"/>
                <a:cs typeface="Calibri"/>
              </a:rPr>
              <a:t>were</a:t>
            </a:r>
            <a:r>
              <a:rPr kumimoji="0" sz="1450" b="0" i="0" u="none" strike="noStrike" kern="1200" cap="none" spc="20" normalizeH="0" baseline="0" noProof="0" dirty="0">
                <a:ln>
                  <a:noFill/>
                </a:ln>
                <a:solidFill>
                  <a:srgbClr val="2D2C2C"/>
                </a:solidFill>
                <a:effectLst/>
                <a:uLnTx/>
                <a:uFillTx/>
                <a:latin typeface="Calibri"/>
                <a:ea typeface="+mn-ea"/>
                <a:cs typeface="Calibri"/>
              </a:rPr>
              <a:t> </a:t>
            </a:r>
            <a:r>
              <a:rPr kumimoji="0" sz="1450" b="0" i="0" u="none" strike="noStrike" kern="1200" cap="none" spc="-5" normalizeH="0" baseline="0" noProof="0" dirty="0">
                <a:ln>
                  <a:noFill/>
                </a:ln>
                <a:solidFill>
                  <a:srgbClr val="2D2C2C"/>
                </a:solidFill>
                <a:effectLst/>
                <a:uLnTx/>
                <a:uFillTx/>
                <a:latin typeface="Calibri"/>
                <a:ea typeface="+mn-ea"/>
                <a:cs typeface="Calibri"/>
              </a:rPr>
              <a:t>counted</a:t>
            </a:r>
            <a:r>
              <a:rPr kumimoji="0" sz="1450" b="0" i="0" u="none" strike="noStrike" kern="1200" cap="none" spc="20"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as</a:t>
            </a:r>
            <a:r>
              <a:rPr kumimoji="0" sz="1450" b="0" i="0" u="none" strike="noStrike" kern="1200" cap="none" spc="15"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not</a:t>
            </a:r>
            <a:r>
              <a:rPr kumimoji="0" sz="1450" b="0" i="0" u="none" strike="noStrike" kern="1200" cap="none" spc="30" normalizeH="0" baseline="0" noProof="0" dirty="0">
                <a:ln>
                  <a:noFill/>
                </a:ln>
                <a:solidFill>
                  <a:srgbClr val="2D2C2C"/>
                </a:solidFill>
                <a:effectLst/>
                <a:uLnTx/>
                <a:uFillTx/>
                <a:latin typeface="Calibri"/>
                <a:ea typeface="+mn-ea"/>
                <a:cs typeface="Calibri"/>
              </a:rPr>
              <a:t> </a:t>
            </a:r>
            <a:r>
              <a:rPr kumimoji="0" sz="1450" b="0" i="0" u="none" strike="noStrike" kern="1200" cap="none" spc="-5" normalizeH="0" baseline="0" noProof="0" dirty="0">
                <a:ln>
                  <a:noFill/>
                </a:ln>
                <a:solidFill>
                  <a:srgbClr val="2D2C2C"/>
                </a:solidFill>
                <a:effectLst/>
                <a:uLnTx/>
                <a:uFillTx/>
                <a:latin typeface="Calibri"/>
                <a:ea typeface="+mn-ea"/>
                <a:cs typeface="Calibri"/>
              </a:rPr>
              <a:t>having</a:t>
            </a:r>
            <a:r>
              <a:rPr kumimoji="0" sz="1450" b="0" i="0" u="none" strike="noStrike" kern="1200" cap="none" spc="30"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the</a:t>
            </a:r>
            <a:r>
              <a:rPr kumimoji="0" sz="1450" b="0" i="0" u="none" strike="noStrike" kern="1200" cap="none" spc="15"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outcome</a:t>
            </a:r>
            <a:endParaRPr kumimoji="0" sz="1450" b="0" i="0" u="none" strike="noStrike" kern="1200" cap="none" spc="0" normalizeH="0" baseline="0" noProof="0">
              <a:ln>
                <a:noFill/>
              </a:ln>
              <a:solidFill>
                <a:prstClr val="black"/>
              </a:solidFill>
              <a:effectLst/>
              <a:uLnTx/>
              <a:uFillTx/>
              <a:latin typeface="Calibri"/>
              <a:ea typeface="+mn-ea"/>
              <a:cs typeface="Calibri"/>
            </a:endParaRPr>
          </a:p>
          <a:p>
            <a:pPr marL="38100" marR="0" lvl="0" indent="0" algn="l" defTabSz="914400" rtl="0" eaLnBrk="1" fontAlgn="auto" latinLnBrk="0" hangingPunct="1">
              <a:lnSpc>
                <a:spcPct val="100000"/>
              </a:lnSpc>
              <a:spcBef>
                <a:spcPts val="25"/>
              </a:spcBef>
              <a:spcAft>
                <a:spcPts val="0"/>
              </a:spcAft>
              <a:buClrTx/>
              <a:buSzTx/>
              <a:buFontTx/>
              <a:buNone/>
              <a:tabLst/>
              <a:defRPr/>
            </a:pPr>
            <a:r>
              <a:rPr kumimoji="0" sz="1425" b="0" i="0" u="none" strike="noStrike" kern="1200" cap="none" spc="22" normalizeH="0" baseline="26315" noProof="0" dirty="0">
                <a:ln>
                  <a:noFill/>
                </a:ln>
                <a:solidFill>
                  <a:srgbClr val="2D2C2C"/>
                </a:solidFill>
                <a:effectLst/>
                <a:uLnTx/>
                <a:uFillTx/>
                <a:latin typeface="Calibri"/>
                <a:ea typeface="+mn-ea"/>
                <a:cs typeface="Calibri"/>
              </a:rPr>
              <a:t>†</a:t>
            </a:r>
            <a:r>
              <a:rPr kumimoji="0" sz="1425" b="0" i="0" u="none" strike="noStrike" kern="1200" cap="none" spc="187" normalizeH="0" baseline="26315"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Adjusted</a:t>
            </a:r>
            <a:r>
              <a:rPr kumimoji="0" sz="1450" b="0" i="0" u="none" strike="noStrike" kern="1200" cap="none" spc="15" normalizeH="0" baseline="0" noProof="0" dirty="0">
                <a:ln>
                  <a:noFill/>
                </a:ln>
                <a:solidFill>
                  <a:srgbClr val="2D2C2C"/>
                </a:solidFill>
                <a:effectLst/>
                <a:uLnTx/>
                <a:uFillTx/>
                <a:latin typeface="Calibri"/>
                <a:ea typeface="+mn-ea"/>
                <a:cs typeface="Calibri"/>
              </a:rPr>
              <a:t> </a:t>
            </a:r>
            <a:r>
              <a:rPr kumimoji="0" sz="1450" b="0" i="0" u="none" strike="noStrike" kern="1200" cap="none" spc="-10" normalizeH="0" baseline="0" noProof="0" dirty="0">
                <a:ln>
                  <a:noFill/>
                </a:ln>
                <a:solidFill>
                  <a:srgbClr val="2D2C2C"/>
                </a:solidFill>
                <a:effectLst/>
                <a:uLnTx/>
                <a:uFillTx/>
                <a:latin typeface="Calibri"/>
                <a:ea typeface="+mn-ea"/>
                <a:cs typeface="Calibri"/>
              </a:rPr>
              <a:t>for</a:t>
            </a:r>
            <a:r>
              <a:rPr kumimoji="0" sz="1450" b="0" i="0" u="none" strike="noStrike" kern="1200" cap="none" spc="35" normalizeH="0" baseline="0" noProof="0" dirty="0">
                <a:ln>
                  <a:noFill/>
                </a:ln>
                <a:solidFill>
                  <a:srgbClr val="2D2C2C"/>
                </a:solidFill>
                <a:effectLst/>
                <a:uLnTx/>
                <a:uFillTx/>
                <a:latin typeface="Calibri"/>
                <a:ea typeface="+mn-ea"/>
                <a:cs typeface="Calibri"/>
              </a:rPr>
              <a:t> </a:t>
            </a:r>
            <a:r>
              <a:rPr kumimoji="0" sz="1450" b="0" i="0" u="none" strike="noStrike" kern="1200" cap="none" spc="-5" normalizeH="0" baseline="0" noProof="0" dirty="0">
                <a:ln>
                  <a:noFill/>
                </a:ln>
                <a:solidFill>
                  <a:srgbClr val="2D2C2C"/>
                </a:solidFill>
                <a:effectLst/>
                <a:uLnTx/>
                <a:uFillTx/>
                <a:latin typeface="Calibri"/>
                <a:ea typeface="+mn-ea"/>
                <a:cs typeface="Calibri"/>
              </a:rPr>
              <a:t>age,</a:t>
            </a:r>
            <a:r>
              <a:rPr kumimoji="0" sz="1450" b="0" i="0" u="none" strike="noStrike" kern="1200" cap="none" spc="25" normalizeH="0" baseline="0" noProof="0" dirty="0">
                <a:ln>
                  <a:noFill/>
                </a:ln>
                <a:solidFill>
                  <a:srgbClr val="2D2C2C"/>
                </a:solidFill>
                <a:effectLst/>
                <a:uLnTx/>
                <a:uFillTx/>
                <a:latin typeface="Calibri"/>
                <a:ea typeface="+mn-ea"/>
                <a:cs typeface="Calibri"/>
              </a:rPr>
              <a:t> </a:t>
            </a:r>
            <a:r>
              <a:rPr kumimoji="0" sz="1450" b="0" i="0" u="none" strike="noStrike" kern="1200" cap="none" spc="-10" normalizeH="0" baseline="0" noProof="0" dirty="0">
                <a:ln>
                  <a:noFill/>
                </a:ln>
                <a:solidFill>
                  <a:srgbClr val="2D2C2C"/>
                </a:solidFill>
                <a:effectLst/>
                <a:uLnTx/>
                <a:uFillTx/>
                <a:latin typeface="Calibri"/>
                <a:ea typeface="+mn-ea"/>
                <a:cs typeface="Calibri"/>
              </a:rPr>
              <a:t>race/ethnicity,</a:t>
            </a:r>
            <a:r>
              <a:rPr kumimoji="0" sz="1450" b="0" i="0" u="none" strike="noStrike" kern="1200" cap="none" spc="10"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and</a:t>
            </a:r>
            <a:r>
              <a:rPr kumimoji="0" sz="1450" b="0" i="0" u="none" strike="noStrike" kern="1200" cap="none" spc="25"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presence</a:t>
            </a:r>
            <a:r>
              <a:rPr kumimoji="0" sz="1450" b="0" i="0" u="none" strike="noStrike" kern="1200" cap="none" spc="20"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of</a:t>
            </a:r>
            <a:r>
              <a:rPr kumimoji="0" sz="1450" b="0" i="0" u="none" strike="noStrike" kern="1200" cap="none" spc="25"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underlying</a:t>
            </a:r>
            <a:r>
              <a:rPr kumimoji="0" sz="1450" b="0" i="0" u="none" strike="noStrike" kern="1200" cap="none" spc="35"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conditions.</a:t>
            </a:r>
            <a:r>
              <a:rPr kumimoji="0" sz="1450" b="0" i="0" u="none" strike="noStrike" kern="1200" cap="none" spc="70"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Nonpregnant</a:t>
            </a:r>
            <a:r>
              <a:rPr kumimoji="0" sz="1450" b="0" i="0" u="none" strike="noStrike" kern="1200" cap="none" spc="40"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women</a:t>
            </a:r>
            <a:r>
              <a:rPr kumimoji="0" sz="1450" b="0" i="0" u="none" strike="noStrike" kern="1200" cap="none" spc="40" normalizeH="0" baseline="0" noProof="0" dirty="0">
                <a:ln>
                  <a:noFill/>
                </a:ln>
                <a:solidFill>
                  <a:srgbClr val="2D2C2C"/>
                </a:solidFill>
                <a:effectLst/>
                <a:uLnTx/>
                <a:uFillTx/>
                <a:latin typeface="Calibri"/>
                <a:ea typeface="+mn-ea"/>
                <a:cs typeface="Calibri"/>
              </a:rPr>
              <a:t> </a:t>
            </a:r>
            <a:r>
              <a:rPr kumimoji="0" sz="1450" b="0" i="0" u="none" strike="noStrike" kern="1200" cap="none" spc="-5" normalizeH="0" baseline="0" noProof="0" dirty="0">
                <a:ln>
                  <a:noFill/>
                </a:ln>
                <a:solidFill>
                  <a:srgbClr val="2D2C2C"/>
                </a:solidFill>
                <a:effectLst/>
                <a:uLnTx/>
                <a:uFillTx/>
                <a:latin typeface="Calibri"/>
                <a:ea typeface="+mn-ea"/>
                <a:cs typeface="Calibri"/>
              </a:rPr>
              <a:t>are</a:t>
            </a:r>
            <a:r>
              <a:rPr kumimoji="0" sz="1450" b="0" i="0" u="none" strike="noStrike" kern="1200" cap="none" spc="20" normalizeH="0" baseline="0"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the</a:t>
            </a:r>
            <a:r>
              <a:rPr kumimoji="0" sz="1450" b="0" i="0" u="none" strike="noStrike" kern="1200" cap="none" spc="20" normalizeH="0" baseline="0" noProof="0" dirty="0">
                <a:ln>
                  <a:noFill/>
                </a:ln>
                <a:solidFill>
                  <a:srgbClr val="2D2C2C"/>
                </a:solidFill>
                <a:effectLst/>
                <a:uLnTx/>
                <a:uFillTx/>
                <a:latin typeface="Calibri"/>
                <a:ea typeface="+mn-ea"/>
                <a:cs typeface="Calibri"/>
              </a:rPr>
              <a:t> </a:t>
            </a:r>
            <a:r>
              <a:rPr kumimoji="0" sz="1450" b="0" i="0" u="none" strike="noStrike" kern="1200" cap="none" spc="-10" normalizeH="0" baseline="0" noProof="0" dirty="0">
                <a:ln>
                  <a:noFill/>
                </a:ln>
                <a:solidFill>
                  <a:srgbClr val="2D2C2C"/>
                </a:solidFill>
                <a:effectLst/>
                <a:uLnTx/>
                <a:uFillTx/>
                <a:latin typeface="Calibri"/>
                <a:ea typeface="+mn-ea"/>
                <a:cs typeface="Calibri"/>
              </a:rPr>
              <a:t>referent</a:t>
            </a:r>
            <a:r>
              <a:rPr kumimoji="0" sz="1450" b="0" i="0" u="none" strike="noStrike" kern="1200" cap="none" spc="5" normalizeH="0" baseline="0" noProof="0" dirty="0">
                <a:ln>
                  <a:noFill/>
                </a:ln>
                <a:solidFill>
                  <a:srgbClr val="2D2C2C"/>
                </a:solidFill>
                <a:effectLst/>
                <a:uLnTx/>
                <a:uFillTx/>
                <a:latin typeface="Calibri"/>
                <a:ea typeface="+mn-ea"/>
                <a:cs typeface="Calibri"/>
              </a:rPr>
              <a:t> </a:t>
            </a:r>
            <a:r>
              <a:rPr kumimoji="0" sz="1450" b="0" i="0" u="none" strike="noStrike" kern="1200" cap="none" spc="-5" normalizeH="0" baseline="0" noProof="0" dirty="0">
                <a:ln>
                  <a:noFill/>
                </a:ln>
                <a:solidFill>
                  <a:srgbClr val="2D2C2C"/>
                </a:solidFill>
                <a:effectLst/>
                <a:uLnTx/>
                <a:uFillTx/>
                <a:latin typeface="Calibri"/>
                <a:ea typeface="+mn-ea"/>
                <a:cs typeface="Calibri"/>
              </a:rPr>
              <a:t>group.</a:t>
            </a:r>
            <a:endParaRPr kumimoji="0" sz="1450" b="0" i="0" u="none" strike="noStrike" kern="1200" cap="none" spc="0" normalizeH="0" baseline="0" noProof="0">
              <a:ln>
                <a:noFill/>
              </a:ln>
              <a:solidFill>
                <a:prstClr val="black"/>
              </a:solidFill>
              <a:effectLst/>
              <a:uLnTx/>
              <a:uFillTx/>
              <a:latin typeface="Calibri"/>
              <a:ea typeface="+mn-ea"/>
              <a:cs typeface="Calibri"/>
            </a:endParaRPr>
          </a:p>
          <a:p>
            <a:pPr marL="38100" marR="0" lvl="0" indent="0" algn="l" defTabSz="914400" rtl="0" eaLnBrk="1" fontAlgn="auto" latinLnBrk="0" hangingPunct="1">
              <a:lnSpc>
                <a:spcPct val="100000"/>
              </a:lnSpc>
              <a:spcBef>
                <a:spcPts val="25"/>
              </a:spcBef>
              <a:spcAft>
                <a:spcPts val="0"/>
              </a:spcAft>
              <a:buClrTx/>
              <a:buSzTx/>
              <a:buFontTx/>
              <a:buNone/>
              <a:tabLst/>
              <a:defRPr/>
            </a:pPr>
            <a:r>
              <a:rPr kumimoji="0" sz="1425" b="0" i="0" u="none" strike="noStrike" kern="1200" cap="none" spc="22" normalizeH="0" baseline="26315" noProof="0" dirty="0">
                <a:ln>
                  <a:noFill/>
                </a:ln>
                <a:solidFill>
                  <a:srgbClr val="2D2C2C"/>
                </a:solidFill>
                <a:effectLst/>
                <a:uLnTx/>
                <a:uFillTx/>
                <a:latin typeface="Calibri"/>
                <a:ea typeface="+mn-ea"/>
                <a:cs typeface="Calibri"/>
              </a:rPr>
              <a:t>§</a:t>
            </a:r>
            <a:r>
              <a:rPr kumimoji="0" sz="1425" b="0" i="0" u="none" strike="noStrike" kern="1200" cap="none" spc="-22" normalizeH="0" baseline="26315" noProof="0" dirty="0">
                <a:ln>
                  <a:noFill/>
                </a:ln>
                <a:solidFill>
                  <a:srgbClr val="2D2C2C"/>
                </a:solidFill>
                <a:effectLst/>
                <a:uLnTx/>
                <a:uFillTx/>
                <a:latin typeface="Calibri"/>
                <a:ea typeface="+mn-ea"/>
                <a:cs typeface="Calibri"/>
              </a:rPr>
              <a:t> </a:t>
            </a:r>
            <a:r>
              <a:rPr kumimoji="0" sz="1450" b="0" i="0" u="none" strike="noStrike" kern="1200" cap="none" spc="0" normalizeH="0" baseline="0" noProof="0" dirty="0">
                <a:ln>
                  <a:noFill/>
                </a:ln>
                <a:solidFill>
                  <a:srgbClr val="2D2C2C"/>
                </a:solidFill>
                <a:effectLst/>
                <a:uLnTx/>
                <a:uFillTx/>
                <a:latin typeface="Calibri"/>
                <a:ea typeface="+mn-ea"/>
                <a:cs typeface="Calibri"/>
              </a:rPr>
              <a:t>Extracorporeal membrane</a:t>
            </a:r>
            <a:r>
              <a:rPr kumimoji="0" sz="1450" b="0" i="0" u="none" strike="noStrike" kern="1200" cap="none" spc="15" normalizeH="0" baseline="0" noProof="0" dirty="0">
                <a:ln>
                  <a:noFill/>
                </a:ln>
                <a:solidFill>
                  <a:srgbClr val="2D2C2C"/>
                </a:solidFill>
                <a:effectLst/>
                <a:uLnTx/>
                <a:uFillTx/>
                <a:latin typeface="Calibri"/>
                <a:ea typeface="+mn-ea"/>
                <a:cs typeface="Calibri"/>
              </a:rPr>
              <a:t> </a:t>
            </a:r>
            <a:r>
              <a:rPr kumimoji="0" sz="1450" b="0" i="0" u="none" strike="noStrike" kern="1200" cap="none" spc="-5" normalizeH="0" baseline="0" noProof="0" dirty="0">
                <a:ln>
                  <a:noFill/>
                </a:ln>
                <a:solidFill>
                  <a:srgbClr val="2D2C2C"/>
                </a:solidFill>
                <a:effectLst/>
                <a:uLnTx/>
                <a:uFillTx/>
                <a:latin typeface="Calibri"/>
                <a:ea typeface="+mn-ea"/>
                <a:cs typeface="Calibri"/>
              </a:rPr>
              <a:t>oxygenation</a:t>
            </a:r>
            <a:endParaRPr kumimoji="0" sz="1450" b="0" i="0" u="none" strike="noStrike" kern="1200" cap="none" spc="0" normalizeH="0" baseline="0" noProof="0">
              <a:ln>
                <a:noFill/>
              </a:ln>
              <a:solidFill>
                <a:prstClr val="black"/>
              </a:solidFill>
              <a:effectLst/>
              <a:uLnTx/>
              <a:uFillTx/>
              <a:latin typeface="Calibri"/>
              <a:ea typeface="+mn-ea"/>
              <a:cs typeface="Calibri"/>
            </a:endParaRPr>
          </a:p>
          <a:p>
            <a:pPr marL="38100" marR="30480" lvl="0" indent="0" algn="l" defTabSz="914400" rtl="0" eaLnBrk="1" fontAlgn="auto" latinLnBrk="0" hangingPunct="1">
              <a:lnSpc>
                <a:spcPct val="102299"/>
              </a:lnSpc>
              <a:spcBef>
                <a:spcPts val="5"/>
              </a:spcBef>
              <a:spcAft>
                <a:spcPts val="0"/>
              </a:spcAft>
              <a:buClrTx/>
              <a:buSzTx/>
              <a:buFontTx/>
              <a:buNone/>
              <a:tabLst/>
              <a:defRPr/>
            </a:pPr>
            <a:r>
              <a:rPr kumimoji="0" sz="1300" b="0" i="0" u="none" strike="noStrike" kern="1200" cap="none" spc="5" normalizeH="0" baseline="0" noProof="0" dirty="0">
                <a:ln>
                  <a:noFill/>
                </a:ln>
                <a:solidFill>
                  <a:srgbClr val="2D2C2C"/>
                </a:solidFill>
                <a:effectLst/>
                <a:uLnTx/>
                <a:uFillTx/>
                <a:latin typeface="Calibri"/>
                <a:ea typeface="+mn-ea"/>
                <a:cs typeface="Calibri"/>
              </a:rPr>
              <a:t>Zambrano</a:t>
            </a:r>
            <a:r>
              <a:rPr kumimoji="0" sz="1300" b="0" i="0" u="none" strike="noStrike" kern="1200" cap="none" spc="15" normalizeH="0" baseline="0" noProof="0" dirty="0">
                <a:ln>
                  <a:noFill/>
                </a:ln>
                <a:solidFill>
                  <a:srgbClr val="2D2C2C"/>
                </a:solidFill>
                <a:effectLst/>
                <a:uLnTx/>
                <a:uFillTx/>
                <a:latin typeface="Calibri"/>
                <a:ea typeface="+mn-ea"/>
                <a:cs typeface="Calibri"/>
              </a:rPr>
              <a:t> </a:t>
            </a:r>
            <a:r>
              <a:rPr kumimoji="0" sz="1300" b="0" i="0" u="none" strike="noStrike" kern="1200" cap="none" spc="0" normalizeH="0" baseline="0" noProof="0" dirty="0">
                <a:ln>
                  <a:noFill/>
                </a:ln>
                <a:solidFill>
                  <a:srgbClr val="2D2C2C"/>
                </a:solidFill>
                <a:effectLst/>
                <a:uLnTx/>
                <a:uFillTx/>
                <a:latin typeface="Calibri"/>
                <a:ea typeface="+mn-ea"/>
                <a:cs typeface="Calibri"/>
              </a:rPr>
              <a:t>LD,</a:t>
            </a:r>
            <a:r>
              <a:rPr kumimoji="0" sz="1300" b="0" i="0" u="none" strike="noStrike" kern="1200" cap="none" spc="10" normalizeH="0" baseline="0" noProof="0" dirty="0">
                <a:ln>
                  <a:noFill/>
                </a:ln>
                <a:solidFill>
                  <a:srgbClr val="2D2C2C"/>
                </a:solidFill>
                <a:effectLst/>
                <a:uLnTx/>
                <a:uFillTx/>
                <a:latin typeface="Calibri"/>
                <a:ea typeface="+mn-ea"/>
                <a:cs typeface="Calibri"/>
              </a:rPr>
              <a:t> </a:t>
            </a:r>
            <a:r>
              <a:rPr kumimoji="0" sz="1300" b="0" i="0" u="none" strike="noStrike" kern="1200" cap="none" spc="0" normalizeH="0" baseline="0" noProof="0" dirty="0">
                <a:ln>
                  <a:noFill/>
                </a:ln>
                <a:solidFill>
                  <a:srgbClr val="2D2C2C"/>
                </a:solidFill>
                <a:effectLst/>
                <a:uLnTx/>
                <a:uFillTx/>
                <a:latin typeface="Calibri"/>
                <a:ea typeface="+mn-ea"/>
                <a:cs typeface="Calibri"/>
              </a:rPr>
              <a:t>Ellington</a:t>
            </a:r>
            <a:r>
              <a:rPr kumimoji="0" sz="1300" b="0" i="0" u="none" strike="noStrike" kern="1200" cap="none" spc="15" normalizeH="0" baseline="0" noProof="0" dirty="0">
                <a:ln>
                  <a:noFill/>
                </a:ln>
                <a:solidFill>
                  <a:srgbClr val="2D2C2C"/>
                </a:solidFill>
                <a:effectLst/>
                <a:uLnTx/>
                <a:uFillTx/>
                <a:latin typeface="Calibri"/>
                <a:ea typeface="+mn-ea"/>
                <a:cs typeface="Calibri"/>
              </a:rPr>
              <a:t> </a:t>
            </a:r>
            <a:r>
              <a:rPr kumimoji="0" sz="1300" b="0" i="0" u="none" strike="noStrike" kern="1200" cap="none" spc="5" normalizeH="0" baseline="0" noProof="0" dirty="0">
                <a:ln>
                  <a:noFill/>
                </a:ln>
                <a:solidFill>
                  <a:srgbClr val="2D2C2C"/>
                </a:solidFill>
                <a:effectLst/>
                <a:uLnTx/>
                <a:uFillTx/>
                <a:latin typeface="Calibri"/>
                <a:ea typeface="+mn-ea"/>
                <a:cs typeface="Calibri"/>
              </a:rPr>
              <a:t>S,</a:t>
            </a:r>
            <a:r>
              <a:rPr kumimoji="0" sz="1300" b="0" i="0" u="none" strike="noStrike" kern="1200" cap="none" spc="30" normalizeH="0" baseline="0" noProof="0" dirty="0">
                <a:ln>
                  <a:noFill/>
                </a:ln>
                <a:solidFill>
                  <a:srgbClr val="2D2C2C"/>
                </a:solidFill>
                <a:effectLst/>
                <a:uLnTx/>
                <a:uFillTx/>
                <a:latin typeface="Calibri"/>
                <a:ea typeface="+mn-ea"/>
                <a:cs typeface="Calibri"/>
              </a:rPr>
              <a:t> </a:t>
            </a:r>
            <a:r>
              <a:rPr kumimoji="0" sz="1300" b="0" i="0" u="none" strike="noStrike" kern="1200" cap="none" spc="5" normalizeH="0" baseline="0" noProof="0" dirty="0">
                <a:ln>
                  <a:noFill/>
                </a:ln>
                <a:solidFill>
                  <a:srgbClr val="2D2C2C"/>
                </a:solidFill>
                <a:effectLst/>
                <a:uLnTx/>
                <a:uFillTx/>
                <a:latin typeface="Calibri"/>
                <a:ea typeface="+mn-ea"/>
                <a:cs typeface="Calibri"/>
              </a:rPr>
              <a:t>Strid </a:t>
            </a:r>
            <a:r>
              <a:rPr kumimoji="0" sz="1300" b="0" i="0" u="none" strike="noStrike" kern="1200" cap="none" spc="-80" normalizeH="0" baseline="0" noProof="0" dirty="0">
                <a:ln>
                  <a:noFill/>
                </a:ln>
                <a:solidFill>
                  <a:srgbClr val="2D2C2C"/>
                </a:solidFill>
                <a:effectLst/>
                <a:uLnTx/>
                <a:uFillTx/>
                <a:latin typeface="Calibri"/>
                <a:ea typeface="+mn-ea"/>
                <a:cs typeface="Calibri"/>
              </a:rPr>
              <a:t>P,</a:t>
            </a:r>
            <a:r>
              <a:rPr kumimoji="0" sz="1300" b="0" i="0" u="none" strike="noStrike" kern="1200" cap="none" spc="25" normalizeH="0" baseline="0" noProof="0" dirty="0">
                <a:ln>
                  <a:noFill/>
                </a:ln>
                <a:solidFill>
                  <a:srgbClr val="2D2C2C"/>
                </a:solidFill>
                <a:effectLst/>
                <a:uLnTx/>
                <a:uFillTx/>
                <a:latin typeface="Calibri"/>
                <a:ea typeface="+mn-ea"/>
                <a:cs typeface="Calibri"/>
              </a:rPr>
              <a:t> </a:t>
            </a:r>
            <a:r>
              <a:rPr kumimoji="0" sz="1300" b="0" i="0" u="none" strike="noStrike" kern="1200" cap="none" spc="5" normalizeH="0" baseline="0" noProof="0" dirty="0">
                <a:ln>
                  <a:noFill/>
                </a:ln>
                <a:solidFill>
                  <a:srgbClr val="2D2C2C"/>
                </a:solidFill>
                <a:effectLst/>
                <a:uLnTx/>
                <a:uFillTx/>
                <a:latin typeface="Calibri"/>
                <a:ea typeface="+mn-ea"/>
                <a:cs typeface="Calibri"/>
              </a:rPr>
              <a:t>et</a:t>
            </a:r>
            <a:r>
              <a:rPr kumimoji="0" sz="1300" b="0" i="0" u="none" strike="noStrike" kern="1200" cap="none" spc="25" normalizeH="0" baseline="0" noProof="0" dirty="0">
                <a:ln>
                  <a:noFill/>
                </a:ln>
                <a:solidFill>
                  <a:srgbClr val="2D2C2C"/>
                </a:solidFill>
                <a:effectLst/>
                <a:uLnTx/>
                <a:uFillTx/>
                <a:latin typeface="Calibri"/>
                <a:ea typeface="+mn-ea"/>
                <a:cs typeface="Calibri"/>
              </a:rPr>
              <a:t> </a:t>
            </a:r>
            <a:r>
              <a:rPr kumimoji="0" sz="1300" b="0" i="0" u="none" strike="noStrike" kern="1200" cap="none" spc="5" normalizeH="0" baseline="0" noProof="0" dirty="0">
                <a:ln>
                  <a:noFill/>
                </a:ln>
                <a:solidFill>
                  <a:srgbClr val="2D2C2C"/>
                </a:solidFill>
                <a:effectLst/>
                <a:uLnTx/>
                <a:uFillTx/>
                <a:latin typeface="Calibri"/>
                <a:ea typeface="+mn-ea"/>
                <a:cs typeface="Calibri"/>
              </a:rPr>
              <a:t>al.</a:t>
            </a:r>
            <a:r>
              <a:rPr kumimoji="0" sz="1300" b="0" i="0" u="none" strike="noStrike" kern="1200" cap="none" spc="10" normalizeH="0" baseline="0" noProof="0" dirty="0">
                <a:ln>
                  <a:noFill/>
                </a:ln>
                <a:solidFill>
                  <a:srgbClr val="2D2C2C"/>
                </a:solidFill>
                <a:effectLst/>
                <a:uLnTx/>
                <a:uFillTx/>
                <a:latin typeface="Calibri"/>
                <a:ea typeface="+mn-ea"/>
                <a:cs typeface="Calibri"/>
              </a:rPr>
              <a:t> </a:t>
            </a:r>
            <a:r>
              <a:rPr kumimoji="0" sz="1300" b="0" i="0" u="none" strike="noStrike" kern="1200" cap="none" spc="5" normalizeH="0" baseline="0" noProof="0" dirty="0">
                <a:ln>
                  <a:noFill/>
                </a:ln>
                <a:solidFill>
                  <a:srgbClr val="2D2C2C"/>
                </a:solidFill>
                <a:effectLst/>
                <a:uLnTx/>
                <a:uFillTx/>
                <a:latin typeface="Calibri"/>
                <a:ea typeface="+mn-ea"/>
                <a:cs typeface="Calibri"/>
              </a:rPr>
              <a:t>Update:</a:t>
            </a:r>
            <a:r>
              <a:rPr kumimoji="0" sz="1300" b="0" i="0" u="none" strike="noStrike" kern="1200" cap="none" spc="25" normalizeH="0" baseline="0" noProof="0" dirty="0">
                <a:ln>
                  <a:noFill/>
                </a:ln>
                <a:solidFill>
                  <a:srgbClr val="2D2C2C"/>
                </a:solidFill>
                <a:effectLst/>
                <a:uLnTx/>
                <a:uFillTx/>
                <a:latin typeface="Calibri"/>
                <a:ea typeface="+mn-ea"/>
                <a:cs typeface="Calibri"/>
              </a:rPr>
              <a:t> </a:t>
            </a:r>
            <a:r>
              <a:rPr kumimoji="0" sz="1300" b="0" i="0" u="none" strike="noStrike" kern="1200" cap="none" spc="5" normalizeH="0" baseline="0" noProof="0" dirty="0">
                <a:ln>
                  <a:noFill/>
                </a:ln>
                <a:solidFill>
                  <a:srgbClr val="2D2C2C"/>
                </a:solidFill>
                <a:effectLst/>
                <a:uLnTx/>
                <a:uFillTx/>
                <a:latin typeface="Calibri"/>
                <a:ea typeface="+mn-ea"/>
                <a:cs typeface="Calibri"/>
              </a:rPr>
              <a:t>Characteristics</a:t>
            </a:r>
            <a:r>
              <a:rPr kumimoji="0" sz="1300" b="0" i="0" u="none" strike="noStrike" kern="1200" cap="none" spc="35" normalizeH="0" baseline="0" noProof="0" dirty="0">
                <a:ln>
                  <a:noFill/>
                </a:ln>
                <a:solidFill>
                  <a:srgbClr val="2D2C2C"/>
                </a:solidFill>
                <a:effectLst/>
                <a:uLnTx/>
                <a:uFillTx/>
                <a:latin typeface="Calibri"/>
                <a:ea typeface="+mn-ea"/>
                <a:cs typeface="Calibri"/>
              </a:rPr>
              <a:t> </a:t>
            </a:r>
            <a:r>
              <a:rPr kumimoji="0" sz="1300" b="0" i="0" u="none" strike="noStrike" kern="1200" cap="none" spc="15" normalizeH="0" baseline="0" noProof="0" dirty="0">
                <a:ln>
                  <a:noFill/>
                </a:ln>
                <a:solidFill>
                  <a:srgbClr val="2D2C2C"/>
                </a:solidFill>
                <a:effectLst/>
                <a:uLnTx/>
                <a:uFillTx/>
                <a:latin typeface="Calibri"/>
                <a:ea typeface="+mn-ea"/>
                <a:cs typeface="Calibri"/>
              </a:rPr>
              <a:t>of</a:t>
            </a:r>
            <a:r>
              <a:rPr kumimoji="0" sz="1300" b="0" i="0" u="none" strike="noStrike" kern="1200" cap="none" spc="10" normalizeH="0" baseline="0" noProof="0" dirty="0">
                <a:ln>
                  <a:noFill/>
                </a:ln>
                <a:solidFill>
                  <a:srgbClr val="2D2C2C"/>
                </a:solidFill>
                <a:effectLst/>
                <a:uLnTx/>
                <a:uFillTx/>
                <a:latin typeface="Calibri"/>
                <a:ea typeface="+mn-ea"/>
                <a:cs typeface="Calibri"/>
              </a:rPr>
              <a:t> Symptomatic</a:t>
            </a:r>
            <a:r>
              <a:rPr kumimoji="0" sz="1300" b="0" i="0" u="none" strike="noStrike" kern="1200" cap="none" spc="-15" normalizeH="0" baseline="0" noProof="0" dirty="0">
                <a:ln>
                  <a:noFill/>
                </a:ln>
                <a:solidFill>
                  <a:srgbClr val="2D2C2C"/>
                </a:solidFill>
                <a:effectLst/>
                <a:uLnTx/>
                <a:uFillTx/>
                <a:latin typeface="Calibri"/>
                <a:ea typeface="+mn-ea"/>
                <a:cs typeface="Calibri"/>
              </a:rPr>
              <a:t> </a:t>
            </a:r>
            <a:r>
              <a:rPr kumimoji="0" sz="1300" b="0" i="0" u="none" strike="noStrike" kern="1200" cap="none" spc="5" normalizeH="0" baseline="0" noProof="0" dirty="0">
                <a:ln>
                  <a:noFill/>
                </a:ln>
                <a:solidFill>
                  <a:srgbClr val="2D2C2C"/>
                </a:solidFill>
                <a:effectLst/>
                <a:uLnTx/>
                <a:uFillTx/>
                <a:latin typeface="Calibri"/>
                <a:ea typeface="+mn-ea"/>
                <a:cs typeface="Calibri"/>
              </a:rPr>
              <a:t>Women</a:t>
            </a:r>
            <a:r>
              <a:rPr kumimoji="0" sz="1300" b="0" i="0" u="none" strike="noStrike" kern="1200" cap="none" spc="10" normalizeH="0" baseline="0" noProof="0" dirty="0">
                <a:ln>
                  <a:noFill/>
                </a:ln>
                <a:solidFill>
                  <a:srgbClr val="2D2C2C"/>
                </a:solidFill>
                <a:effectLst/>
                <a:uLnTx/>
                <a:uFillTx/>
                <a:latin typeface="Calibri"/>
                <a:ea typeface="+mn-ea"/>
                <a:cs typeface="Calibri"/>
              </a:rPr>
              <a:t> </a:t>
            </a:r>
            <a:r>
              <a:rPr kumimoji="0" sz="1300" b="0" i="0" u="none" strike="noStrike" kern="1200" cap="none" spc="15" normalizeH="0" baseline="0" noProof="0" dirty="0">
                <a:ln>
                  <a:noFill/>
                </a:ln>
                <a:solidFill>
                  <a:srgbClr val="2D2C2C"/>
                </a:solidFill>
                <a:effectLst/>
                <a:uLnTx/>
                <a:uFillTx/>
                <a:latin typeface="Calibri"/>
                <a:ea typeface="+mn-ea"/>
                <a:cs typeface="Calibri"/>
              </a:rPr>
              <a:t>of</a:t>
            </a:r>
            <a:r>
              <a:rPr kumimoji="0" sz="1300" b="0" i="0" u="none" strike="noStrike" kern="1200" cap="none" spc="10" normalizeH="0" baseline="0" noProof="0" dirty="0">
                <a:ln>
                  <a:noFill/>
                </a:ln>
                <a:solidFill>
                  <a:srgbClr val="2D2C2C"/>
                </a:solidFill>
                <a:effectLst/>
                <a:uLnTx/>
                <a:uFillTx/>
                <a:latin typeface="Calibri"/>
                <a:ea typeface="+mn-ea"/>
                <a:cs typeface="Calibri"/>
              </a:rPr>
              <a:t> </a:t>
            </a:r>
            <a:r>
              <a:rPr kumimoji="0" sz="1300" b="0" i="0" u="none" strike="noStrike" kern="1200" cap="none" spc="5" normalizeH="0" baseline="0" noProof="0" dirty="0">
                <a:ln>
                  <a:noFill/>
                </a:ln>
                <a:solidFill>
                  <a:srgbClr val="2D2C2C"/>
                </a:solidFill>
                <a:effectLst/>
                <a:uLnTx/>
                <a:uFillTx/>
                <a:latin typeface="Calibri"/>
                <a:ea typeface="+mn-ea"/>
                <a:cs typeface="Calibri"/>
              </a:rPr>
              <a:t>Reproductive</a:t>
            </a:r>
            <a:r>
              <a:rPr kumimoji="0" sz="1300" b="0" i="0" u="none" strike="noStrike" kern="1200" cap="none" spc="20" normalizeH="0" baseline="0" noProof="0" dirty="0">
                <a:ln>
                  <a:noFill/>
                </a:ln>
                <a:solidFill>
                  <a:srgbClr val="2D2C2C"/>
                </a:solidFill>
                <a:effectLst/>
                <a:uLnTx/>
                <a:uFillTx/>
                <a:latin typeface="Calibri"/>
                <a:ea typeface="+mn-ea"/>
                <a:cs typeface="Calibri"/>
              </a:rPr>
              <a:t> </a:t>
            </a:r>
            <a:r>
              <a:rPr kumimoji="0" sz="1300" b="0" i="0" u="none" strike="noStrike" kern="1200" cap="none" spc="5" normalizeH="0" baseline="0" noProof="0" dirty="0">
                <a:ln>
                  <a:noFill/>
                </a:ln>
                <a:solidFill>
                  <a:srgbClr val="2D2C2C"/>
                </a:solidFill>
                <a:effectLst/>
                <a:uLnTx/>
                <a:uFillTx/>
                <a:latin typeface="Calibri"/>
                <a:ea typeface="+mn-ea"/>
                <a:cs typeface="Calibri"/>
              </a:rPr>
              <a:t>Age</a:t>
            </a:r>
            <a:r>
              <a:rPr kumimoji="0" sz="1300" b="0" i="0" u="none" strike="noStrike" kern="1200" cap="none" spc="25" normalizeH="0" baseline="0" noProof="0" dirty="0">
                <a:ln>
                  <a:noFill/>
                </a:ln>
                <a:solidFill>
                  <a:srgbClr val="2D2C2C"/>
                </a:solidFill>
                <a:effectLst/>
                <a:uLnTx/>
                <a:uFillTx/>
                <a:latin typeface="Calibri"/>
                <a:ea typeface="+mn-ea"/>
                <a:cs typeface="Calibri"/>
              </a:rPr>
              <a:t> </a:t>
            </a:r>
            <a:r>
              <a:rPr kumimoji="0" sz="1300" b="0" i="0" u="none" strike="noStrike" kern="1200" cap="none" spc="5" normalizeH="0" baseline="0" noProof="0" dirty="0">
                <a:ln>
                  <a:noFill/>
                </a:ln>
                <a:solidFill>
                  <a:srgbClr val="2D2C2C"/>
                </a:solidFill>
                <a:effectLst/>
                <a:uLnTx/>
                <a:uFillTx/>
                <a:latin typeface="Calibri"/>
                <a:ea typeface="+mn-ea"/>
                <a:cs typeface="Calibri"/>
              </a:rPr>
              <a:t>with</a:t>
            </a:r>
            <a:r>
              <a:rPr kumimoji="0" sz="1300" b="0" i="0" u="none" strike="noStrike" kern="1200" cap="none" spc="15" normalizeH="0" baseline="0" noProof="0" dirty="0">
                <a:ln>
                  <a:noFill/>
                </a:ln>
                <a:solidFill>
                  <a:srgbClr val="2D2C2C"/>
                </a:solidFill>
                <a:effectLst/>
                <a:uLnTx/>
                <a:uFillTx/>
                <a:latin typeface="Calibri"/>
                <a:ea typeface="+mn-ea"/>
                <a:cs typeface="Calibri"/>
              </a:rPr>
              <a:t> </a:t>
            </a:r>
            <a:r>
              <a:rPr kumimoji="0" sz="1300" b="0" i="0" u="none" strike="noStrike" kern="1200" cap="none" spc="10" normalizeH="0" baseline="0" noProof="0" dirty="0">
                <a:ln>
                  <a:noFill/>
                </a:ln>
                <a:solidFill>
                  <a:srgbClr val="2D2C2C"/>
                </a:solidFill>
                <a:effectLst/>
                <a:uLnTx/>
                <a:uFillTx/>
                <a:latin typeface="Calibri"/>
                <a:ea typeface="+mn-ea"/>
                <a:cs typeface="Calibri"/>
              </a:rPr>
              <a:t>Laboratory-Confirmed</a:t>
            </a:r>
            <a:r>
              <a:rPr kumimoji="0" sz="1300" b="0" i="0" u="none" strike="noStrike" kern="1200" cap="none" spc="-5" normalizeH="0" baseline="0" noProof="0" dirty="0">
                <a:ln>
                  <a:noFill/>
                </a:ln>
                <a:solidFill>
                  <a:srgbClr val="2D2C2C"/>
                </a:solidFill>
                <a:effectLst/>
                <a:uLnTx/>
                <a:uFillTx/>
                <a:latin typeface="Calibri"/>
                <a:ea typeface="+mn-ea"/>
                <a:cs typeface="Calibri"/>
              </a:rPr>
              <a:t> </a:t>
            </a:r>
            <a:r>
              <a:rPr kumimoji="0" sz="1300" b="0" i="0" u="none" strike="noStrike" kern="1200" cap="none" spc="10" normalizeH="0" baseline="0" noProof="0" dirty="0">
                <a:ln>
                  <a:noFill/>
                </a:ln>
                <a:solidFill>
                  <a:srgbClr val="2D2C2C"/>
                </a:solidFill>
                <a:effectLst/>
                <a:uLnTx/>
                <a:uFillTx/>
                <a:latin typeface="Calibri"/>
                <a:ea typeface="+mn-ea"/>
                <a:cs typeface="Calibri"/>
              </a:rPr>
              <a:t>SARS-CoV-2</a:t>
            </a:r>
            <a:r>
              <a:rPr kumimoji="0" sz="1300" b="0" i="0" u="none" strike="noStrike" kern="1200" cap="none" spc="35" normalizeH="0" baseline="0" noProof="0" dirty="0">
                <a:ln>
                  <a:noFill/>
                </a:ln>
                <a:solidFill>
                  <a:srgbClr val="2D2C2C"/>
                </a:solidFill>
                <a:effectLst/>
                <a:uLnTx/>
                <a:uFillTx/>
                <a:latin typeface="Calibri"/>
                <a:ea typeface="+mn-ea"/>
                <a:cs typeface="Calibri"/>
              </a:rPr>
              <a:t> </a:t>
            </a:r>
            <a:r>
              <a:rPr kumimoji="0" sz="1300" b="0" i="0" u="none" strike="noStrike" kern="1200" cap="none" spc="5" normalizeH="0" baseline="0" noProof="0" dirty="0">
                <a:ln>
                  <a:noFill/>
                </a:ln>
                <a:solidFill>
                  <a:srgbClr val="2D2C2C"/>
                </a:solidFill>
                <a:effectLst/>
                <a:uLnTx/>
                <a:uFillTx/>
                <a:latin typeface="Calibri"/>
                <a:ea typeface="+mn-ea"/>
                <a:cs typeface="Calibri"/>
              </a:rPr>
              <a:t>Infection</a:t>
            </a:r>
            <a:r>
              <a:rPr kumimoji="0" sz="1300" b="0" i="0" u="none" strike="noStrike" kern="1200" cap="none" spc="15" normalizeH="0" baseline="0" noProof="0" dirty="0">
                <a:ln>
                  <a:noFill/>
                </a:ln>
                <a:solidFill>
                  <a:srgbClr val="2D2C2C"/>
                </a:solidFill>
                <a:effectLst/>
                <a:uLnTx/>
                <a:uFillTx/>
                <a:latin typeface="Calibri"/>
                <a:ea typeface="+mn-ea"/>
                <a:cs typeface="Calibri"/>
              </a:rPr>
              <a:t> </a:t>
            </a:r>
            <a:r>
              <a:rPr kumimoji="0" sz="1300" b="0" i="0" u="none" strike="noStrike" kern="1200" cap="none" spc="5" normalizeH="0" baseline="0" noProof="0" dirty="0">
                <a:ln>
                  <a:noFill/>
                </a:ln>
                <a:solidFill>
                  <a:srgbClr val="2D2C2C"/>
                </a:solidFill>
                <a:effectLst/>
                <a:uLnTx/>
                <a:uFillTx/>
                <a:latin typeface="Calibri"/>
                <a:ea typeface="+mn-ea"/>
                <a:cs typeface="Calibri"/>
              </a:rPr>
              <a:t>by </a:t>
            </a:r>
            <a:r>
              <a:rPr kumimoji="0" sz="1300" b="0" i="0" u="none" strike="noStrike" kern="1200" cap="none" spc="10" normalizeH="0" baseline="0" noProof="0" dirty="0">
                <a:ln>
                  <a:noFill/>
                </a:ln>
                <a:solidFill>
                  <a:srgbClr val="2D2C2C"/>
                </a:solidFill>
                <a:effectLst/>
                <a:uLnTx/>
                <a:uFillTx/>
                <a:latin typeface="Calibri"/>
                <a:ea typeface="+mn-ea"/>
                <a:cs typeface="Calibri"/>
              </a:rPr>
              <a:t> Pregnancy</a:t>
            </a:r>
            <a:r>
              <a:rPr kumimoji="0" sz="1300" b="0" i="0" u="none" strike="noStrike" kern="1200" cap="none" spc="0" normalizeH="0" baseline="0" noProof="0" dirty="0">
                <a:ln>
                  <a:noFill/>
                </a:ln>
                <a:solidFill>
                  <a:srgbClr val="2D2C2C"/>
                </a:solidFill>
                <a:effectLst/>
                <a:uLnTx/>
                <a:uFillTx/>
                <a:latin typeface="Calibri"/>
                <a:ea typeface="+mn-ea"/>
                <a:cs typeface="Calibri"/>
              </a:rPr>
              <a:t> </a:t>
            </a:r>
            <a:r>
              <a:rPr kumimoji="0" sz="1300" b="0" i="0" u="none" strike="noStrike" kern="1200" cap="none" spc="5" normalizeH="0" baseline="0" noProof="0" dirty="0">
                <a:ln>
                  <a:noFill/>
                </a:ln>
                <a:solidFill>
                  <a:srgbClr val="2D2C2C"/>
                </a:solidFill>
                <a:effectLst/>
                <a:uLnTx/>
                <a:uFillTx/>
                <a:latin typeface="Calibri"/>
                <a:ea typeface="+mn-ea"/>
                <a:cs typeface="Calibri"/>
              </a:rPr>
              <a:t>Status</a:t>
            </a:r>
            <a:r>
              <a:rPr kumimoji="0" sz="1300" b="0" i="0" u="none" strike="noStrike" kern="1200" cap="none" spc="25" normalizeH="0" baseline="0" noProof="0" dirty="0">
                <a:ln>
                  <a:noFill/>
                </a:ln>
                <a:solidFill>
                  <a:srgbClr val="2D2C2C"/>
                </a:solidFill>
                <a:effectLst/>
                <a:uLnTx/>
                <a:uFillTx/>
                <a:latin typeface="Calibri"/>
                <a:ea typeface="+mn-ea"/>
                <a:cs typeface="Calibri"/>
              </a:rPr>
              <a:t> —</a:t>
            </a:r>
            <a:r>
              <a:rPr kumimoji="0" sz="1300" b="0" i="0" u="none" strike="noStrike" kern="1200" cap="none" spc="10" normalizeH="0" baseline="0" noProof="0" dirty="0">
                <a:ln>
                  <a:noFill/>
                </a:ln>
                <a:solidFill>
                  <a:srgbClr val="2D2C2C"/>
                </a:solidFill>
                <a:effectLst/>
                <a:uLnTx/>
                <a:uFillTx/>
                <a:latin typeface="Calibri"/>
                <a:ea typeface="+mn-ea"/>
                <a:cs typeface="Calibri"/>
              </a:rPr>
              <a:t> </a:t>
            </a:r>
            <a:r>
              <a:rPr kumimoji="0" sz="1300" b="0" i="0" u="none" strike="noStrike" kern="1200" cap="none" spc="5" normalizeH="0" baseline="0" noProof="0" dirty="0">
                <a:ln>
                  <a:noFill/>
                </a:ln>
                <a:solidFill>
                  <a:srgbClr val="2D2C2C"/>
                </a:solidFill>
                <a:effectLst/>
                <a:uLnTx/>
                <a:uFillTx/>
                <a:latin typeface="Calibri"/>
                <a:ea typeface="+mn-ea"/>
                <a:cs typeface="Calibri"/>
              </a:rPr>
              <a:t>United</a:t>
            </a:r>
            <a:r>
              <a:rPr kumimoji="0" sz="1300" b="0" i="0" u="none" strike="noStrike" kern="1200" cap="none" spc="20" normalizeH="0" baseline="0" noProof="0" dirty="0">
                <a:ln>
                  <a:noFill/>
                </a:ln>
                <a:solidFill>
                  <a:srgbClr val="2D2C2C"/>
                </a:solidFill>
                <a:effectLst/>
                <a:uLnTx/>
                <a:uFillTx/>
                <a:latin typeface="Calibri"/>
                <a:ea typeface="+mn-ea"/>
                <a:cs typeface="Calibri"/>
              </a:rPr>
              <a:t> </a:t>
            </a:r>
            <a:r>
              <a:rPr kumimoji="0" sz="1300" b="0" i="0" u="none" strike="noStrike" kern="1200" cap="none" spc="0" normalizeH="0" baseline="0" noProof="0" dirty="0">
                <a:ln>
                  <a:noFill/>
                </a:ln>
                <a:solidFill>
                  <a:srgbClr val="2D2C2C"/>
                </a:solidFill>
                <a:effectLst/>
                <a:uLnTx/>
                <a:uFillTx/>
                <a:latin typeface="Calibri"/>
                <a:ea typeface="+mn-ea"/>
                <a:cs typeface="Calibri"/>
              </a:rPr>
              <a:t>States,</a:t>
            </a:r>
            <a:r>
              <a:rPr kumimoji="0" sz="1300" b="0" i="0" u="none" strike="noStrike" kern="1200" cap="none" spc="30" normalizeH="0" baseline="0" noProof="0" dirty="0">
                <a:ln>
                  <a:noFill/>
                </a:ln>
                <a:solidFill>
                  <a:srgbClr val="2D2C2C"/>
                </a:solidFill>
                <a:effectLst/>
                <a:uLnTx/>
                <a:uFillTx/>
                <a:latin typeface="Calibri"/>
                <a:ea typeface="+mn-ea"/>
                <a:cs typeface="Calibri"/>
              </a:rPr>
              <a:t> </a:t>
            </a:r>
            <a:r>
              <a:rPr kumimoji="0" sz="1300" b="0" i="0" u="none" strike="noStrike" kern="1200" cap="none" spc="10" normalizeH="0" baseline="0" noProof="0" dirty="0">
                <a:ln>
                  <a:noFill/>
                </a:ln>
                <a:solidFill>
                  <a:srgbClr val="2D2C2C"/>
                </a:solidFill>
                <a:effectLst/>
                <a:uLnTx/>
                <a:uFillTx/>
                <a:latin typeface="Calibri"/>
                <a:ea typeface="+mn-ea"/>
                <a:cs typeface="Calibri"/>
              </a:rPr>
              <a:t>January</a:t>
            </a:r>
            <a:r>
              <a:rPr kumimoji="0" sz="1300" b="0" i="0" u="none" strike="noStrike" kern="1200" cap="none" spc="0" normalizeH="0" baseline="0" noProof="0" dirty="0">
                <a:ln>
                  <a:noFill/>
                </a:ln>
                <a:solidFill>
                  <a:srgbClr val="2D2C2C"/>
                </a:solidFill>
                <a:effectLst/>
                <a:uLnTx/>
                <a:uFillTx/>
                <a:latin typeface="Calibri"/>
                <a:ea typeface="+mn-ea"/>
                <a:cs typeface="Calibri"/>
              </a:rPr>
              <a:t> </a:t>
            </a:r>
            <a:r>
              <a:rPr kumimoji="0" sz="1300" b="0" i="0" u="none" strike="noStrike" kern="1200" cap="none" spc="10" normalizeH="0" baseline="0" noProof="0" dirty="0">
                <a:ln>
                  <a:noFill/>
                </a:ln>
                <a:solidFill>
                  <a:srgbClr val="2D2C2C"/>
                </a:solidFill>
                <a:effectLst/>
                <a:uLnTx/>
                <a:uFillTx/>
                <a:latin typeface="Calibri"/>
                <a:ea typeface="+mn-ea"/>
                <a:cs typeface="Calibri"/>
              </a:rPr>
              <a:t>22–October</a:t>
            </a:r>
            <a:r>
              <a:rPr kumimoji="0" sz="1300" b="0" i="0" u="none" strike="noStrike" kern="1200" cap="none" spc="25" normalizeH="0" baseline="0" noProof="0" dirty="0">
                <a:ln>
                  <a:noFill/>
                </a:ln>
                <a:solidFill>
                  <a:srgbClr val="2D2C2C"/>
                </a:solidFill>
                <a:effectLst/>
                <a:uLnTx/>
                <a:uFillTx/>
                <a:latin typeface="Calibri"/>
                <a:ea typeface="+mn-ea"/>
                <a:cs typeface="Calibri"/>
              </a:rPr>
              <a:t> </a:t>
            </a:r>
            <a:r>
              <a:rPr kumimoji="0" sz="1300" b="0" i="0" u="none" strike="noStrike" kern="1200" cap="none" spc="5" normalizeH="0" baseline="0" noProof="0" dirty="0">
                <a:ln>
                  <a:noFill/>
                </a:ln>
                <a:solidFill>
                  <a:srgbClr val="2D2C2C"/>
                </a:solidFill>
                <a:effectLst/>
                <a:uLnTx/>
                <a:uFillTx/>
                <a:latin typeface="Calibri"/>
                <a:ea typeface="+mn-ea"/>
                <a:cs typeface="Calibri"/>
              </a:rPr>
              <a:t>3, </a:t>
            </a:r>
            <a:r>
              <a:rPr kumimoji="0" sz="1300" b="0" i="0" u="none" strike="noStrike" kern="1200" cap="none" spc="10" normalizeH="0" baseline="0" noProof="0" dirty="0">
                <a:ln>
                  <a:noFill/>
                </a:ln>
                <a:solidFill>
                  <a:srgbClr val="2D2C2C"/>
                </a:solidFill>
                <a:effectLst/>
                <a:uLnTx/>
                <a:uFillTx/>
                <a:latin typeface="Calibri"/>
                <a:ea typeface="+mn-ea"/>
                <a:cs typeface="Calibri"/>
              </a:rPr>
              <a:t>2020.</a:t>
            </a:r>
            <a:r>
              <a:rPr kumimoji="0" sz="1300" b="0" i="0" u="none" strike="noStrike" kern="1200" cap="none" spc="15" normalizeH="0" baseline="0" noProof="0" dirty="0">
                <a:ln>
                  <a:noFill/>
                </a:ln>
                <a:solidFill>
                  <a:srgbClr val="2D2C2C"/>
                </a:solidFill>
                <a:effectLst/>
                <a:uLnTx/>
                <a:uFillTx/>
                <a:latin typeface="Calibri"/>
                <a:ea typeface="+mn-ea"/>
                <a:cs typeface="Calibri"/>
              </a:rPr>
              <a:t> </a:t>
            </a:r>
            <a:r>
              <a:rPr kumimoji="0" sz="1300" b="0" i="0" u="none" strike="noStrike" kern="1200" cap="none" spc="25" normalizeH="0" baseline="0" noProof="0" dirty="0">
                <a:ln>
                  <a:noFill/>
                </a:ln>
                <a:solidFill>
                  <a:srgbClr val="2D2C2C"/>
                </a:solidFill>
                <a:effectLst/>
                <a:uLnTx/>
                <a:uFillTx/>
                <a:latin typeface="Calibri"/>
                <a:ea typeface="+mn-ea"/>
                <a:cs typeface="Calibri"/>
              </a:rPr>
              <a:t>MMWR</a:t>
            </a:r>
            <a:r>
              <a:rPr kumimoji="0" sz="1300" b="0" i="0" u="none" strike="noStrike" kern="1200" cap="none" spc="0" normalizeH="0" baseline="0" noProof="0" dirty="0">
                <a:ln>
                  <a:noFill/>
                </a:ln>
                <a:solidFill>
                  <a:srgbClr val="2D2C2C"/>
                </a:solidFill>
                <a:effectLst/>
                <a:uLnTx/>
                <a:uFillTx/>
                <a:latin typeface="Calibri"/>
                <a:ea typeface="+mn-ea"/>
                <a:cs typeface="Calibri"/>
              </a:rPr>
              <a:t> </a:t>
            </a:r>
            <a:r>
              <a:rPr kumimoji="0" sz="1300" b="0" i="0" u="none" strike="noStrike" kern="1200" cap="none" spc="15" normalizeH="0" baseline="0" noProof="0" dirty="0">
                <a:ln>
                  <a:noFill/>
                </a:ln>
                <a:solidFill>
                  <a:srgbClr val="2D2C2C"/>
                </a:solidFill>
                <a:effectLst/>
                <a:uLnTx/>
                <a:uFillTx/>
                <a:latin typeface="Calibri"/>
                <a:ea typeface="+mn-ea"/>
                <a:cs typeface="Calibri"/>
              </a:rPr>
              <a:t>Morb</a:t>
            </a:r>
            <a:r>
              <a:rPr kumimoji="0" sz="1300" b="0" i="0" u="none" strike="noStrike" kern="1200" cap="none" spc="-10" normalizeH="0" baseline="0" noProof="0" dirty="0">
                <a:ln>
                  <a:noFill/>
                </a:ln>
                <a:solidFill>
                  <a:srgbClr val="2D2C2C"/>
                </a:solidFill>
                <a:effectLst/>
                <a:uLnTx/>
                <a:uFillTx/>
                <a:latin typeface="Calibri"/>
                <a:ea typeface="+mn-ea"/>
                <a:cs typeface="Calibri"/>
              </a:rPr>
              <a:t> </a:t>
            </a:r>
            <a:r>
              <a:rPr kumimoji="0" sz="1300" b="0" i="0" u="none" strike="noStrike" kern="1200" cap="none" spc="10" normalizeH="0" baseline="0" noProof="0" dirty="0">
                <a:ln>
                  <a:noFill/>
                </a:ln>
                <a:solidFill>
                  <a:srgbClr val="2D2C2C"/>
                </a:solidFill>
                <a:effectLst/>
                <a:uLnTx/>
                <a:uFillTx/>
                <a:latin typeface="Calibri"/>
                <a:ea typeface="+mn-ea"/>
                <a:cs typeface="Calibri"/>
              </a:rPr>
              <a:t>Mortal</a:t>
            </a:r>
            <a:r>
              <a:rPr kumimoji="0" sz="1300" b="0" i="0" u="none" strike="noStrike" kern="1200" cap="none" spc="-15" normalizeH="0" baseline="0" noProof="0" dirty="0">
                <a:ln>
                  <a:noFill/>
                </a:ln>
                <a:solidFill>
                  <a:srgbClr val="2D2C2C"/>
                </a:solidFill>
                <a:effectLst/>
                <a:uLnTx/>
                <a:uFillTx/>
                <a:latin typeface="Calibri"/>
                <a:ea typeface="+mn-ea"/>
                <a:cs typeface="Calibri"/>
              </a:rPr>
              <a:t> </a:t>
            </a:r>
            <a:r>
              <a:rPr kumimoji="0" sz="1300" b="0" i="0" u="none" strike="noStrike" kern="1200" cap="none" spc="10" normalizeH="0" baseline="0" noProof="0" dirty="0">
                <a:ln>
                  <a:noFill/>
                </a:ln>
                <a:solidFill>
                  <a:srgbClr val="2D2C2C"/>
                </a:solidFill>
                <a:effectLst/>
                <a:uLnTx/>
                <a:uFillTx/>
                <a:latin typeface="Calibri"/>
                <a:ea typeface="+mn-ea"/>
                <a:cs typeface="Calibri"/>
              </a:rPr>
              <a:t>Wkly</a:t>
            </a:r>
            <a:r>
              <a:rPr kumimoji="0" sz="1300" b="0" i="0" u="none" strike="noStrike" kern="1200" cap="none" spc="0" normalizeH="0" baseline="0" noProof="0" dirty="0">
                <a:ln>
                  <a:noFill/>
                </a:ln>
                <a:solidFill>
                  <a:srgbClr val="2D2C2C"/>
                </a:solidFill>
                <a:effectLst/>
                <a:uLnTx/>
                <a:uFillTx/>
                <a:latin typeface="Calibri"/>
                <a:ea typeface="+mn-ea"/>
                <a:cs typeface="Calibri"/>
              </a:rPr>
              <a:t> Rep.</a:t>
            </a:r>
            <a:r>
              <a:rPr kumimoji="0" sz="1300" b="0" i="0" u="none" strike="noStrike" kern="1200" cap="none" spc="20" normalizeH="0" baseline="0" noProof="0" dirty="0">
                <a:ln>
                  <a:noFill/>
                </a:ln>
                <a:solidFill>
                  <a:srgbClr val="2D2C2C"/>
                </a:solidFill>
                <a:effectLst/>
                <a:uLnTx/>
                <a:uFillTx/>
                <a:latin typeface="Calibri"/>
                <a:ea typeface="+mn-ea"/>
                <a:cs typeface="Calibri"/>
              </a:rPr>
              <a:t> </a:t>
            </a:r>
            <a:r>
              <a:rPr kumimoji="0" sz="1300" b="0" i="0" u="none" strike="noStrike" kern="1200" cap="none" spc="10" normalizeH="0" baseline="0" noProof="0" dirty="0">
                <a:ln>
                  <a:noFill/>
                </a:ln>
                <a:solidFill>
                  <a:srgbClr val="2D2C2C"/>
                </a:solidFill>
                <a:effectLst/>
                <a:uLnTx/>
                <a:uFillTx/>
                <a:latin typeface="Calibri"/>
                <a:ea typeface="+mn-ea"/>
                <a:cs typeface="Calibri"/>
              </a:rPr>
              <a:t>ePub:</a:t>
            </a:r>
            <a:r>
              <a:rPr kumimoji="0" sz="1300" b="0" i="0" u="none" strike="noStrike" kern="1200" cap="none" spc="20" normalizeH="0" baseline="0" noProof="0" dirty="0">
                <a:ln>
                  <a:noFill/>
                </a:ln>
                <a:solidFill>
                  <a:srgbClr val="2D2C2C"/>
                </a:solidFill>
                <a:effectLst/>
                <a:uLnTx/>
                <a:uFillTx/>
                <a:latin typeface="Calibri"/>
                <a:ea typeface="+mn-ea"/>
                <a:cs typeface="Calibri"/>
              </a:rPr>
              <a:t> </a:t>
            </a:r>
            <a:r>
              <a:rPr kumimoji="0" sz="1300" b="0" i="0" u="none" strike="noStrike" kern="1200" cap="none" spc="15" normalizeH="0" baseline="0" noProof="0" dirty="0">
                <a:ln>
                  <a:noFill/>
                </a:ln>
                <a:solidFill>
                  <a:srgbClr val="2D2C2C"/>
                </a:solidFill>
                <a:effectLst/>
                <a:uLnTx/>
                <a:uFillTx/>
                <a:latin typeface="Calibri"/>
                <a:ea typeface="+mn-ea"/>
                <a:cs typeface="Calibri"/>
              </a:rPr>
              <a:t>2</a:t>
            </a:r>
            <a:r>
              <a:rPr kumimoji="0" sz="1300" b="0" i="0" u="none" strike="noStrike" kern="1200" cap="none" spc="10" normalizeH="0" baseline="0" noProof="0" dirty="0">
                <a:ln>
                  <a:noFill/>
                </a:ln>
                <a:solidFill>
                  <a:srgbClr val="2D2C2C"/>
                </a:solidFill>
                <a:effectLst/>
                <a:uLnTx/>
                <a:uFillTx/>
                <a:latin typeface="Calibri"/>
                <a:ea typeface="+mn-ea"/>
                <a:cs typeface="Calibri"/>
              </a:rPr>
              <a:t> November</a:t>
            </a:r>
            <a:r>
              <a:rPr kumimoji="0" sz="1300" b="0" i="0" u="none" strike="noStrike" kern="1200" cap="none" spc="-15" normalizeH="0" baseline="0" noProof="0" dirty="0">
                <a:ln>
                  <a:noFill/>
                </a:ln>
                <a:solidFill>
                  <a:srgbClr val="2D2C2C"/>
                </a:solidFill>
                <a:effectLst/>
                <a:uLnTx/>
                <a:uFillTx/>
                <a:latin typeface="Calibri"/>
                <a:ea typeface="+mn-ea"/>
                <a:cs typeface="Calibri"/>
              </a:rPr>
              <a:t> </a:t>
            </a:r>
            <a:r>
              <a:rPr kumimoji="0" sz="1300" b="0" i="0" u="none" strike="noStrike" kern="1200" cap="none" spc="10" normalizeH="0" baseline="0" noProof="0" dirty="0">
                <a:ln>
                  <a:noFill/>
                </a:ln>
                <a:solidFill>
                  <a:srgbClr val="2D2C2C"/>
                </a:solidFill>
                <a:effectLst/>
                <a:uLnTx/>
                <a:uFillTx/>
                <a:latin typeface="Calibri"/>
                <a:ea typeface="+mn-ea"/>
                <a:cs typeface="Calibri"/>
              </a:rPr>
              <a:t>2020.</a:t>
            </a:r>
            <a:endParaRPr kumimoji="0" sz="1300" b="0" i="0" u="none" strike="noStrike" kern="1200" cap="none" spc="0" normalizeH="0" baseline="0" noProof="0">
              <a:ln>
                <a:noFill/>
              </a:ln>
              <a:solidFill>
                <a:prstClr val="black"/>
              </a:solidFill>
              <a:effectLst/>
              <a:uLnTx/>
              <a:uFillTx/>
              <a:latin typeface="Calibri"/>
              <a:ea typeface="+mn-ea"/>
              <a:cs typeface="Calibri"/>
            </a:endParaRPr>
          </a:p>
          <a:p>
            <a:pPr marL="38100" marR="0" lvl="0" indent="0" algn="l" defTabSz="914400" rtl="0" eaLnBrk="1" fontAlgn="auto" latinLnBrk="0" hangingPunct="1">
              <a:lnSpc>
                <a:spcPct val="100000"/>
              </a:lnSpc>
              <a:spcBef>
                <a:spcPts val="50"/>
              </a:spcBef>
              <a:spcAft>
                <a:spcPts val="0"/>
              </a:spcAft>
              <a:buClrTx/>
              <a:buSzTx/>
              <a:buFontTx/>
              <a:buNone/>
              <a:tabLst/>
              <a:defRPr/>
            </a:pPr>
            <a:r>
              <a:rPr kumimoji="0" sz="1300" b="0" i="0" u="none" strike="noStrike" kern="1200" cap="none" spc="10" normalizeH="0" baseline="0" noProof="0" dirty="0">
                <a:ln>
                  <a:noFill/>
                </a:ln>
                <a:solidFill>
                  <a:srgbClr val="2D2C2C"/>
                </a:solidFill>
                <a:effectLst/>
                <a:uLnTx/>
                <a:uFillTx/>
                <a:latin typeface="Calibri"/>
                <a:ea typeface="+mn-ea"/>
                <a:cs typeface="Calibri"/>
              </a:rPr>
              <a:t>DOI:</a:t>
            </a:r>
            <a:r>
              <a:rPr kumimoji="0" sz="1300" b="0" i="0" u="none" strike="noStrike" kern="1200" cap="none" spc="40" normalizeH="0" baseline="0" noProof="0" dirty="0">
                <a:ln>
                  <a:noFill/>
                </a:ln>
                <a:solidFill>
                  <a:srgbClr val="2D2C2C"/>
                </a:solidFill>
                <a:effectLst/>
                <a:uLnTx/>
                <a:uFillTx/>
                <a:latin typeface="Calibri"/>
                <a:ea typeface="+mn-ea"/>
                <a:cs typeface="Calibri"/>
              </a:rPr>
              <a:t> </a:t>
            </a:r>
            <a:r>
              <a:rPr kumimoji="0" sz="1300" b="0" i="0" u="sng" strike="noStrike" kern="1200" cap="none" spc="5" normalizeH="0" baseline="0" noProof="0" dirty="0">
                <a:ln>
                  <a:noFill/>
                </a:ln>
                <a:solidFill>
                  <a:srgbClr val="2D2C2C"/>
                </a:solidFill>
                <a:effectLst/>
                <a:uLnTx/>
                <a:uFill>
                  <a:solidFill>
                    <a:srgbClr val="2D2C2C"/>
                  </a:solidFill>
                </a:uFill>
                <a:latin typeface="Calibri"/>
                <a:ea typeface="+mn-ea"/>
                <a:cs typeface="Calibri"/>
                <a:hlinkClick r:id="rId2"/>
              </a:rPr>
              <a:t>http://dx.doi.org/10.15585/mmwr.mm6944e3external</a:t>
            </a:r>
            <a:r>
              <a:rPr kumimoji="0" sz="1300" b="0" i="0" u="sng" strike="noStrike" kern="1200" cap="none" spc="40" normalizeH="0" baseline="0" noProof="0" dirty="0">
                <a:ln>
                  <a:noFill/>
                </a:ln>
                <a:solidFill>
                  <a:srgbClr val="2D2C2C"/>
                </a:solidFill>
                <a:effectLst/>
                <a:uLnTx/>
                <a:uFill>
                  <a:solidFill>
                    <a:srgbClr val="2D2C2C"/>
                  </a:solidFill>
                </a:uFill>
                <a:latin typeface="Calibri"/>
                <a:ea typeface="+mn-ea"/>
                <a:cs typeface="Calibri"/>
                <a:hlinkClick r:id="rId2"/>
              </a:rPr>
              <a:t> </a:t>
            </a:r>
            <a:r>
              <a:rPr kumimoji="0" sz="1300" b="0" i="0" u="sng" strike="noStrike" kern="1200" cap="none" spc="5" normalizeH="0" baseline="0" noProof="0" dirty="0">
                <a:ln>
                  <a:noFill/>
                </a:ln>
                <a:solidFill>
                  <a:srgbClr val="2D2C2C"/>
                </a:solidFill>
                <a:effectLst/>
                <a:uLnTx/>
                <a:uFill>
                  <a:solidFill>
                    <a:srgbClr val="2D2C2C"/>
                  </a:solidFill>
                </a:uFill>
                <a:latin typeface="Calibri"/>
                <a:ea typeface="+mn-ea"/>
                <a:cs typeface="Calibri"/>
                <a:hlinkClick r:id="rId2"/>
              </a:rPr>
              <a:t>icon</a:t>
            </a:r>
            <a:r>
              <a:rPr kumimoji="0" sz="1300" b="0" i="0" u="none" strike="noStrike" kern="1200" cap="none" spc="5" normalizeH="0" baseline="0" noProof="0" dirty="0">
                <a:ln>
                  <a:noFill/>
                </a:ln>
                <a:solidFill>
                  <a:srgbClr val="2D2C2C"/>
                </a:solidFill>
                <a:effectLst/>
                <a:uLnTx/>
                <a:uFillTx/>
                <a:latin typeface="Calibri"/>
                <a:ea typeface="+mn-ea"/>
                <a:cs typeface="Calibri"/>
              </a:rPr>
              <a:t>.</a:t>
            </a:r>
            <a:endParaRPr kumimoji="0" sz="1300" b="0" i="0" u="none" strike="noStrike" kern="1200" cap="none" spc="0" normalizeH="0" baseline="0" noProof="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5160126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98" y="54355"/>
            <a:ext cx="6654800" cy="1723549"/>
          </a:xfrm>
        </p:spPr>
        <p:txBody>
          <a:bodyPr/>
          <a:lstStyle/>
          <a:p>
            <a:r>
              <a:rPr lang="en-US" dirty="0" smtClean="0">
                <a:hlinkClick r:id="rId2"/>
              </a:rPr>
              <a:t>CDC:  COVID-19 </a:t>
            </a:r>
            <a:r>
              <a:rPr lang="en-US" dirty="0">
                <a:hlinkClick r:id="rId2"/>
              </a:rPr>
              <a:t>Vaccination for Pregnant People to Prevent Serious Illness, Deaths, and Adverse Pregnancy Outcomes from COVID-19</a:t>
            </a:r>
            <a:r>
              <a:rPr lang="en-US" dirty="0"/>
              <a:t>. (9.29.21) </a:t>
            </a:r>
          </a:p>
        </p:txBody>
      </p:sp>
      <p:sp>
        <p:nvSpPr>
          <p:cNvPr id="3" name="Text Placeholder 2"/>
          <p:cNvSpPr>
            <a:spLocks noGrp="1"/>
          </p:cNvSpPr>
          <p:nvPr>
            <p:ph type="body" idx="1"/>
          </p:nvPr>
        </p:nvSpPr>
        <p:spPr>
          <a:xfrm>
            <a:off x="533400" y="1905000"/>
            <a:ext cx="11201400" cy="4185761"/>
          </a:xfrm>
        </p:spPr>
        <p:txBody>
          <a:bodyPr/>
          <a:lstStyle/>
          <a:p>
            <a:r>
              <a:rPr lang="en-US" sz="2200" dirty="0"/>
              <a:t>As of September 27, 2021, more than 125,000 laboratory-confirmed COVID-19 cases have been reported in pregnant people, including more than 22,000 hospitalized cases and 161 deaths.</a:t>
            </a:r>
            <a:r>
              <a:rPr lang="en-US" sz="2200" baseline="30000" dirty="0"/>
              <a:t>1</a:t>
            </a:r>
            <a:r>
              <a:rPr lang="en-US" sz="2200" dirty="0"/>
              <a:t> </a:t>
            </a:r>
            <a:endParaRPr lang="en-US" sz="2200" dirty="0" smtClean="0"/>
          </a:p>
          <a:p>
            <a:endParaRPr lang="en-US" sz="1000" dirty="0"/>
          </a:p>
          <a:p>
            <a:r>
              <a:rPr lang="en-US" sz="2200" dirty="0" smtClean="0"/>
              <a:t>The </a:t>
            </a:r>
            <a:r>
              <a:rPr lang="en-US" sz="2200" dirty="0"/>
              <a:t>highest number of COVID-19-related deaths in pregnant people (n=22) in a single month of the pandemic was reported in August 2021. </a:t>
            </a:r>
            <a:endParaRPr lang="en-US" sz="2200" dirty="0" smtClean="0"/>
          </a:p>
          <a:p>
            <a:endParaRPr lang="en-US" sz="1000" dirty="0"/>
          </a:p>
          <a:p>
            <a:r>
              <a:rPr lang="en-US" sz="2200" dirty="0" smtClean="0"/>
              <a:t>Data </a:t>
            </a:r>
            <a:r>
              <a:rPr lang="en-US" sz="2200" dirty="0"/>
              <a:t>from the COVID-19-Associated Hospitalization Surveillance Network (COVID-NET) in 2021 indicate that approximately 97% of pregnant people hospitalized (either for illness or for labor and delivery) with confirmed SARS-CoV-2 infection were </a:t>
            </a:r>
            <a:r>
              <a:rPr lang="en-US" sz="2200" dirty="0" smtClean="0"/>
              <a:t>unvaccinated.</a:t>
            </a:r>
            <a:r>
              <a:rPr lang="en-US" sz="2200" baseline="30000" dirty="0" smtClean="0"/>
              <a:t>2</a:t>
            </a:r>
          </a:p>
          <a:p>
            <a:endParaRPr lang="en-US" sz="1000" dirty="0"/>
          </a:p>
          <a:p>
            <a:r>
              <a:rPr lang="en-US" sz="2200" dirty="0" smtClean="0"/>
              <a:t>In </a:t>
            </a:r>
            <a:r>
              <a:rPr lang="en-US" sz="2200" dirty="0"/>
              <a:t>addition to the risks of severe illness and death for pregnant and recently pregnant people, there is an increased risk for adverse pregnancy and neonatal outcomes, including preterm birth and admission of their neonate(s) to an intensive care unit (ICU).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0" y="113775"/>
            <a:ext cx="4108050" cy="1604707"/>
          </a:xfrm>
          <a:prstGeom prst="rect">
            <a:avLst/>
          </a:prstGeom>
        </p:spPr>
      </p:pic>
    </p:spTree>
    <p:extLst>
      <p:ext uri="{BB962C8B-B14F-4D97-AF65-F5344CB8AC3E}">
        <p14:creationId xmlns:p14="http://schemas.microsoft.com/office/powerpoint/2010/main" val="35202122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98" y="54355"/>
            <a:ext cx="6654800" cy="1723549"/>
          </a:xfrm>
        </p:spPr>
        <p:txBody>
          <a:bodyPr/>
          <a:lstStyle/>
          <a:p>
            <a:r>
              <a:rPr lang="en-US" dirty="0">
                <a:hlinkClick r:id="rId2"/>
              </a:rPr>
              <a:t>CDC:  COVID-19 Vaccination for Pregnant People to Prevent Serious Illness, Deaths, and Adverse Pregnancy Outcomes from COVID-19</a:t>
            </a:r>
            <a:r>
              <a:rPr lang="en-US" dirty="0"/>
              <a:t>. (9.29.21) </a:t>
            </a:r>
          </a:p>
        </p:txBody>
      </p:sp>
      <p:sp>
        <p:nvSpPr>
          <p:cNvPr id="3" name="Text Placeholder 2"/>
          <p:cNvSpPr>
            <a:spLocks noGrp="1"/>
          </p:cNvSpPr>
          <p:nvPr>
            <p:ph type="body" idx="1"/>
          </p:nvPr>
        </p:nvSpPr>
        <p:spPr>
          <a:xfrm>
            <a:off x="901652" y="2091563"/>
            <a:ext cx="10388694" cy="4339650"/>
          </a:xfrm>
        </p:spPr>
        <p:txBody>
          <a:bodyPr/>
          <a:lstStyle/>
          <a:p>
            <a:r>
              <a:rPr lang="en-US" dirty="0"/>
              <a:t>Healthcare providers should communicate the risks of COVID-19, the benefits of vaccination, and information on the safety and effectiveness of COVID-19 vaccination in pregnancy. </a:t>
            </a:r>
            <a:endParaRPr lang="en-US" dirty="0" smtClean="0"/>
          </a:p>
          <a:p>
            <a:endParaRPr lang="en-US" sz="900" dirty="0"/>
          </a:p>
          <a:p>
            <a:r>
              <a:rPr lang="en-US" dirty="0"/>
              <a:t>C</a:t>
            </a:r>
            <a:r>
              <a:rPr lang="en-US" dirty="0" smtClean="0"/>
              <a:t>ompared </a:t>
            </a:r>
            <a:r>
              <a:rPr lang="en-US" dirty="0"/>
              <a:t>with non-pregnant symptomatic people, symptomatic pregnant people have more than a two-fold increased risk of requiring ICU admission, invasive ventilation, and ECMO, and a 70% increased risk of death.</a:t>
            </a:r>
            <a:r>
              <a:rPr lang="en-US" baseline="30000" dirty="0"/>
              <a:t>6</a:t>
            </a:r>
            <a:r>
              <a:rPr lang="en-US" dirty="0"/>
              <a:t> </a:t>
            </a:r>
            <a:endParaRPr lang="en-US" dirty="0" smtClean="0"/>
          </a:p>
          <a:p>
            <a:endParaRPr lang="en-US" sz="900" dirty="0"/>
          </a:p>
          <a:p>
            <a:r>
              <a:rPr lang="en-US" dirty="0" smtClean="0"/>
              <a:t>Healthcare </a:t>
            </a:r>
            <a:r>
              <a:rPr lang="en-US" dirty="0"/>
              <a:t>providers should strongly recommend that people who are pregnant, recently pregnant (including those who are lactating), who are trying to become pregnant now, or who might become pregnant in the future receive one of the authorized or approved COVID-19 vaccines as soon as possible.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0" y="113775"/>
            <a:ext cx="4108050" cy="1604707"/>
          </a:xfrm>
          <a:prstGeom prst="rect">
            <a:avLst/>
          </a:prstGeom>
        </p:spPr>
      </p:pic>
    </p:spTree>
    <p:extLst>
      <p:ext uri="{BB962C8B-B14F-4D97-AF65-F5344CB8AC3E}">
        <p14:creationId xmlns:p14="http://schemas.microsoft.com/office/powerpoint/2010/main" val="2400031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7" name="object 7"/>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459231" y="251301"/>
            <a:ext cx="4806950" cy="1095375"/>
          </a:xfrm>
          <a:prstGeom prst="rect">
            <a:avLst/>
          </a:prstGeom>
        </p:spPr>
        <p:txBody>
          <a:bodyPr vert="horz" wrap="square" lIns="0" tIns="12700" rIns="0" bIns="0" rtlCol="0">
            <a:spAutoFit/>
          </a:bodyPr>
          <a:lstStyle/>
          <a:p>
            <a:pPr marL="12700">
              <a:lnSpc>
                <a:spcPts val="4210"/>
              </a:lnSpc>
              <a:spcBef>
                <a:spcPts val="100"/>
              </a:spcBef>
            </a:pPr>
            <a:r>
              <a:rPr sz="3600" b="1" spc="-150" dirty="0">
                <a:solidFill>
                  <a:srgbClr val="F58466"/>
                </a:solidFill>
                <a:latin typeface="Arial"/>
                <a:cs typeface="Arial"/>
              </a:rPr>
              <a:t>Housekeeping:</a:t>
            </a:r>
            <a:endParaRPr sz="3600">
              <a:latin typeface="Arial"/>
              <a:cs typeface="Arial"/>
            </a:endParaRPr>
          </a:p>
          <a:p>
            <a:pPr marL="12700">
              <a:lnSpc>
                <a:spcPts val="4210"/>
              </a:lnSpc>
            </a:pPr>
            <a:r>
              <a:rPr sz="3600" b="1" spc="-5" dirty="0">
                <a:solidFill>
                  <a:srgbClr val="F58466"/>
                </a:solidFill>
                <a:latin typeface="Arial"/>
                <a:cs typeface="Arial"/>
              </a:rPr>
              <a:t>We</a:t>
            </a:r>
            <a:r>
              <a:rPr sz="3600" b="1" spc="-15" dirty="0">
                <a:solidFill>
                  <a:srgbClr val="F58466"/>
                </a:solidFill>
                <a:latin typeface="Arial"/>
                <a:cs typeface="Arial"/>
              </a:rPr>
              <a:t> </a:t>
            </a:r>
            <a:r>
              <a:rPr sz="3600" b="1" spc="-135" dirty="0">
                <a:solidFill>
                  <a:srgbClr val="F58466"/>
                </a:solidFill>
                <a:latin typeface="Arial"/>
                <a:cs typeface="Arial"/>
              </a:rPr>
              <a:t>Ar</a:t>
            </a:r>
            <a:r>
              <a:rPr sz="3600" b="1" spc="-5" dirty="0">
                <a:solidFill>
                  <a:srgbClr val="F58466"/>
                </a:solidFill>
                <a:latin typeface="Arial"/>
                <a:cs typeface="Arial"/>
              </a:rPr>
              <a:t>e</a:t>
            </a:r>
            <a:r>
              <a:rPr sz="3600" b="1" spc="-170" dirty="0">
                <a:solidFill>
                  <a:srgbClr val="F58466"/>
                </a:solidFill>
                <a:latin typeface="Arial"/>
                <a:cs typeface="Arial"/>
              </a:rPr>
              <a:t> </a:t>
            </a:r>
            <a:r>
              <a:rPr sz="3600" b="1" spc="-160" dirty="0">
                <a:solidFill>
                  <a:srgbClr val="F58466"/>
                </a:solidFill>
                <a:latin typeface="Arial"/>
                <a:cs typeface="Arial"/>
              </a:rPr>
              <a:t>Reco</a:t>
            </a:r>
            <a:r>
              <a:rPr sz="3600" b="1" spc="-155" dirty="0">
                <a:solidFill>
                  <a:srgbClr val="F58466"/>
                </a:solidFill>
                <a:latin typeface="Arial"/>
                <a:cs typeface="Arial"/>
              </a:rPr>
              <a:t>r</a:t>
            </a:r>
            <a:r>
              <a:rPr sz="3600" b="1" spc="-160" dirty="0">
                <a:solidFill>
                  <a:srgbClr val="F58466"/>
                </a:solidFill>
                <a:latin typeface="Arial"/>
                <a:cs typeface="Arial"/>
              </a:rPr>
              <a:t>d</a:t>
            </a:r>
            <a:r>
              <a:rPr sz="3600" b="1" spc="-165" dirty="0">
                <a:solidFill>
                  <a:srgbClr val="F58466"/>
                </a:solidFill>
                <a:latin typeface="Arial"/>
                <a:cs typeface="Arial"/>
              </a:rPr>
              <a:t>i</a:t>
            </a:r>
            <a:r>
              <a:rPr sz="3600" b="1" spc="-160" dirty="0">
                <a:solidFill>
                  <a:srgbClr val="F58466"/>
                </a:solidFill>
                <a:latin typeface="Arial"/>
                <a:cs typeface="Arial"/>
              </a:rPr>
              <a:t>n</a:t>
            </a:r>
            <a:r>
              <a:rPr sz="3600" b="1" dirty="0">
                <a:solidFill>
                  <a:srgbClr val="F58466"/>
                </a:solidFill>
                <a:latin typeface="Arial"/>
                <a:cs typeface="Arial"/>
              </a:rPr>
              <a:t>g</a:t>
            </a:r>
            <a:r>
              <a:rPr sz="3600" b="1" spc="-204" dirty="0">
                <a:solidFill>
                  <a:srgbClr val="F58466"/>
                </a:solidFill>
                <a:latin typeface="Arial"/>
                <a:cs typeface="Arial"/>
              </a:rPr>
              <a:t> </a:t>
            </a:r>
            <a:r>
              <a:rPr sz="3600" b="1" spc="-135" dirty="0">
                <a:solidFill>
                  <a:srgbClr val="F58466"/>
                </a:solidFill>
                <a:latin typeface="Arial"/>
                <a:cs typeface="Arial"/>
              </a:rPr>
              <a:t>N</a:t>
            </a:r>
            <a:r>
              <a:rPr sz="3600" b="1" spc="-140" dirty="0">
                <a:solidFill>
                  <a:srgbClr val="F58466"/>
                </a:solidFill>
                <a:latin typeface="Arial"/>
                <a:cs typeface="Arial"/>
              </a:rPr>
              <a:t>o</a:t>
            </a:r>
            <a:r>
              <a:rPr sz="3600" b="1" dirty="0">
                <a:solidFill>
                  <a:srgbClr val="F58466"/>
                </a:solidFill>
                <a:latin typeface="Arial"/>
                <a:cs typeface="Arial"/>
              </a:rPr>
              <a:t>w</a:t>
            </a:r>
            <a:endParaRPr sz="3600">
              <a:latin typeface="Arial"/>
              <a:cs typeface="Arial"/>
            </a:endParaRPr>
          </a:p>
        </p:txBody>
      </p:sp>
      <p:grpSp>
        <p:nvGrpSpPr>
          <p:cNvPr id="9" name="object 9"/>
          <p:cNvGrpSpPr/>
          <p:nvPr/>
        </p:nvGrpSpPr>
        <p:grpSpPr>
          <a:xfrm>
            <a:off x="571500" y="3224783"/>
            <a:ext cx="11341735" cy="1115695"/>
            <a:chOff x="571500" y="3224783"/>
            <a:chExt cx="11341735" cy="1115695"/>
          </a:xfrm>
        </p:grpSpPr>
        <p:pic>
          <p:nvPicPr>
            <p:cNvPr id="10" name="object 10"/>
            <p:cNvPicPr/>
            <p:nvPr/>
          </p:nvPicPr>
          <p:blipFill>
            <a:blip r:embed="rId4" cstate="print"/>
            <a:stretch>
              <a:fillRect/>
            </a:stretch>
          </p:blipFill>
          <p:spPr>
            <a:xfrm>
              <a:off x="571500" y="3224783"/>
              <a:ext cx="11341607" cy="1115567"/>
            </a:xfrm>
            <a:prstGeom prst="rect">
              <a:avLst/>
            </a:prstGeom>
          </p:spPr>
        </p:pic>
        <p:sp>
          <p:nvSpPr>
            <p:cNvPr id="11" name="object 11"/>
            <p:cNvSpPr/>
            <p:nvPr/>
          </p:nvSpPr>
          <p:spPr>
            <a:xfrm>
              <a:off x="9088373" y="3422142"/>
              <a:ext cx="579120" cy="506095"/>
            </a:xfrm>
            <a:custGeom>
              <a:avLst/>
              <a:gdLst/>
              <a:ahLst/>
              <a:cxnLst/>
              <a:rect l="l" t="t" r="r" b="b"/>
              <a:pathLst>
                <a:path w="579120" h="506095">
                  <a:moveTo>
                    <a:pt x="0" y="252920"/>
                  </a:moveTo>
                  <a:lnTo>
                    <a:pt x="4660" y="207454"/>
                  </a:lnTo>
                  <a:lnTo>
                    <a:pt x="18110" y="164668"/>
                  </a:lnTo>
                  <a:lnTo>
                    <a:pt x="39535" y="125260"/>
                  </a:lnTo>
                  <a:lnTo>
                    <a:pt x="68097" y="89966"/>
                  </a:lnTo>
                  <a:lnTo>
                    <a:pt x="102997" y="59486"/>
                  </a:lnTo>
                  <a:lnTo>
                    <a:pt x="143408" y="34531"/>
                  </a:lnTo>
                  <a:lnTo>
                    <a:pt x="188518" y="15824"/>
                  </a:lnTo>
                  <a:lnTo>
                    <a:pt x="237515" y="4076"/>
                  </a:lnTo>
                  <a:lnTo>
                    <a:pt x="289560" y="0"/>
                  </a:lnTo>
                  <a:lnTo>
                    <a:pt x="341604" y="4076"/>
                  </a:lnTo>
                  <a:lnTo>
                    <a:pt x="390601" y="15824"/>
                  </a:lnTo>
                  <a:lnTo>
                    <a:pt x="435698" y="34531"/>
                  </a:lnTo>
                  <a:lnTo>
                    <a:pt x="476123" y="59486"/>
                  </a:lnTo>
                  <a:lnTo>
                    <a:pt x="511022" y="89966"/>
                  </a:lnTo>
                  <a:lnTo>
                    <a:pt x="539584" y="125260"/>
                  </a:lnTo>
                  <a:lnTo>
                    <a:pt x="561009" y="164668"/>
                  </a:lnTo>
                  <a:lnTo>
                    <a:pt x="574459" y="207454"/>
                  </a:lnTo>
                  <a:lnTo>
                    <a:pt x="579120" y="252920"/>
                  </a:lnTo>
                  <a:lnTo>
                    <a:pt x="574459" y="298386"/>
                  </a:lnTo>
                  <a:lnTo>
                    <a:pt x="561009" y="341172"/>
                  </a:lnTo>
                  <a:lnTo>
                    <a:pt x="539584" y="380580"/>
                  </a:lnTo>
                  <a:lnTo>
                    <a:pt x="511022" y="415874"/>
                  </a:lnTo>
                  <a:lnTo>
                    <a:pt x="476123" y="446354"/>
                  </a:lnTo>
                  <a:lnTo>
                    <a:pt x="435698" y="471309"/>
                  </a:lnTo>
                  <a:lnTo>
                    <a:pt x="390601" y="490016"/>
                  </a:lnTo>
                  <a:lnTo>
                    <a:pt x="341604" y="501764"/>
                  </a:lnTo>
                  <a:lnTo>
                    <a:pt x="289560" y="505841"/>
                  </a:lnTo>
                  <a:lnTo>
                    <a:pt x="237515" y="501764"/>
                  </a:lnTo>
                  <a:lnTo>
                    <a:pt x="188518" y="490016"/>
                  </a:lnTo>
                  <a:lnTo>
                    <a:pt x="143408" y="471309"/>
                  </a:lnTo>
                  <a:lnTo>
                    <a:pt x="102997" y="446354"/>
                  </a:lnTo>
                  <a:lnTo>
                    <a:pt x="68097" y="415874"/>
                  </a:lnTo>
                  <a:lnTo>
                    <a:pt x="39535" y="380580"/>
                  </a:lnTo>
                  <a:lnTo>
                    <a:pt x="18110" y="341172"/>
                  </a:lnTo>
                  <a:lnTo>
                    <a:pt x="4660" y="298386"/>
                  </a:lnTo>
                  <a:lnTo>
                    <a:pt x="0" y="252920"/>
                  </a:lnTo>
                  <a:close/>
                </a:path>
              </a:pathLst>
            </a:custGeom>
            <a:ln w="38100">
              <a:solidFill>
                <a:srgbClr val="FF0000"/>
              </a:solidFill>
            </a:ln>
          </p:spPr>
          <p:txBody>
            <a:bodyPr wrap="square" lIns="0" tIns="0" rIns="0" bIns="0" rtlCol="0"/>
            <a:lstStyle/>
            <a:p>
              <a:endParaRPr/>
            </a:p>
          </p:txBody>
        </p:sp>
      </p:grpSp>
      <p:sp>
        <p:nvSpPr>
          <p:cNvPr id="12" name="object 12"/>
          <p:cNvSpPr txBox="1"/>
          <p:nvPr/>
        </p:nvSpPr>
        <p:spPr>
          <a:xfrm>
            <a:off x="11975592" y="6437227"/>
            <a:ext cx="173990" cy="196215"/>
          </a:xfrm>
          <a:prstGeom prst="rect">
            <a:avLst/>
          </a:prstGeom>
        </p:spPr>
        <p:txBody>
          <a:bodyPr vert="horz" wrap="square" lIns="0" tIns="0" rIns="0" bIns="0" rtlCol="0">
            <a:spAutoFit/>
          </a:bodyPr>
          <a:lstStyle/>
          <a:p>
            <a:pPr marL="38100">
              <a:lnSpc>
                <a:spcPts val="1425"/>
              </a:lnSpc>
            </a:pPr>
            <a:fld id="{81D60167-4931-47E6-BA6A-407CBD079E47}" type="slidenum">
              <a:rPr sz="1200" spc="-5" dirty="0">
                <a:solidFill>
                  <a:srgbClr val="929499"/>
                </a:solidFill>
                <a:latin typeface="Arial"/>
                <a:cs typeface="Arial"/>
              </a:rPr>
              <a:t>3</a:t>
            </a:fld>
            <a:endParaRPr sz="1200">
              <a:latin typeface="Arial"/>
              <a:cs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98" y="54355"/>
            <a:ext cx="6654800" cy="1723549"/>
          </a:xfrm>
        </p:spPr>
        <p:txBody>
          <a:bodyPr/>
          <a:lstStyle/>
          <a:p>
            <a:r>
              <a:rPr lang="en-US" dirty="0">
                <a:hlinkClick r:id="rId2"/>
              </a:rPr>
              <a:t>CDC:  COVID-19 Vaccination for Pregnant People to Prevent Serious Illness, Deaths, and Adverse Pregnancy Outcomes from COVID-19</a:t>
            </a:r>
            <a:r>
              <a:rPr lang="en-US" dirty="0"/>
              <a:t>. (9.29.21)</a:t>
            </a:r>
          </a:p>
        </p:txBody>
      </p:sp>
      <p:sp>
        <p:nvSpPr>
          <p:cNvPr id="3" name="Text Placeholder 2"/>
          <p:cNvSpPr>
            <a:spLocks noGrp="1"/>
          </p:cNvSpPr>
          <p:nvPr>
            <p:ph type="body" idx="1"/>
          </p:nvPr>
        </p:nvSpPr>
        <p:spPr>
          <a:xfrm>
            <a:off x="901652" y="2091563"/>
            <a:ext cx="10388694" cy="4370427"/>
          </a:xfrm>
        </p:spPr>
        <p:txBody>
          <a:bodyPr/>
          <a:lstStyle/>
          <a:p>
            <a:r>
              <a:rPr lang="en-US" b="1" dirty="0" smtClean="0"/>
              <a:t>CDC </a:t>
            </a:r>
            <a:r>
              <a:rPr lang="en-US" b="1" dirty="0"/>
              <a:t>recommends urgent action to help protect pregnant people and their fetuses/infants.</a:t>
            </a:r>
            <a:r>
              <a:rPr lang="en-US" dirty="0"/>
              <a:t> </a:t>
            </a:r>
            <a:endParaRPr lang="en-US" dirty="0" smtClean="0"/>
          </a:p>
          <a:p>
            <a:endParaRPr lang="en-US" sz="1000" dirty="0" smtClean="0"/>
          </a:p>
          <a:p>
            <a:r>
              <a:rPr lang="en-US" dirty="0" smtClean="0"/>
              <a:t>CDC </a:t>
            </a:r>
            <a:r>
              <a:rPr lang="en-US" dirty="0"/>
              <a:t>recommends urgent action to accelerate primary vaccination for people who are pregnant, recently pregnant (including those who are lactating), who are trying to get pregnant now, or who might become pregnant in the future. Efforts should specifically address populations with lower vaccination coverage and use approaches to reduce racial and ethnic disparities. </a:t>
            </a:r>
            <a:endParaRPr lang="en-US" dirty="0" smtClean="0"/>
          </a:p>
          <a:p>
            <a:endParaRPr lang="en-US" sz="1000" dirty="0"/>
          </a:p>
          <a:p>
            <a:r>
              <a:rPr lang="en-US" dirty="0" smtClean="0"/>
              <a:t>In </a:t>
            </a:r>
            <a:r>
              <a:rPr lang="en-US" dirty="0"/>
              <a:t>addition, pregnant people should continue to follow </a:t>
            </a:r>
            <a:r>
              <a:rPr lang="en-US" u="sng" dirty="0">
                <a:hlinkClick r:id="rId3"/>
              </a:rPr>
              <a:t>all recommended prevention measures</a:t>
            </a:r>
            <a:r>
              <a:rPr lang="en-US" dirty="0"/>
              <a:t> and should seek care immediately for any symptoms of COVID-19. Healthcare providers should have a low threshold for increased monitoring during pregnancy due to the risk of severe illness.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3800" y="113775"/>
            <a:ext cx="4108050" cy="1604707"/>
          </a:xfrm>
          <a:prstGeom prst="rect">
            <a:avLst/>
          </a:prstGeom>
        </p:spPr>
      </p:pic>
    </p:spTree>
    <p:extLst>
      <p:ext uri="{BB962C8B-B14F-4D97-AF65-F5344CB8AC3E}">
        <p14:creationId xmlns:p14="http://schemas.microsoft.com/office/powerpoint/2010/main" val="40194313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98" y="54355"/>
            <a:ext cx="6654800" cy="861774"/>
          </a:xfrm>
        </p:spPr>
        <p:txBody>
          <a:bodyPr/>
          <a:lstStyle/>
          <a:p>
            <a:r>
              <a:rPr lang="en-US" dirty="0" smtClean="0"/>
              <a:t>CDC: </a:t>
            </a:r>
            <a:r>
              <a:rPr lang="en-US" dirty="0" err="1" smtClean="0"/>
              <a:t>MotherToBaby</a:t>
            </a:r>
            <a:r>
              <a:rPr lang="en-US" dirty="0" smtClean="0"/>
              <a:t> help line for </a:t>
            </a:r>
            <a:r>
              <a:rPr lang="en-US" dirty="0" err="1" smtClean="0"/>
              <a:t>Covid</a:t>
            </a:r>
            <a:r>
              <a:rPr lang="en-US" dirty="0" smtClean="0"/>
              <a:t> and pregnancy questions for patients</a:t>
            </a:r>
            <a:endParaRPr lang="en-US" dirty="0"/>
          </a:p>
        </p:txBody>
      </p:sp>
      <p:sp>
        <p:nvSpPr>
          <p:cNvPr id="3" name="Text Placeholder 2"/>
          <p:cNvSpPr>
            <a:spLocks noGrp="1"/>
          </p:cNvSpPr>
          <p:nvPr>
            <p:ph type="body" idx="1"/>
          </p:nvPr>
        </p:nvSpPr>
        <p:spPr>
          <a:xfrm>
            <a:off x="762000" y="1143000"/>
            <a:ext cx="10896600" cy="5909310"/>
          </a:xfrm>
        </p:spPr>
        <p:txBody>
          <a:bodyPr/>
          <a:lstStyle/>
          <a:p>
            <a:r>
              <a:rPr lang="en-US" sz="2800" b="1" dirty="0"/>
              <a:t>If you are pregnant and have questions about COVID-19 </a:t>
            </a:r>
            <a:r>
              <a:rPr lang="en-US" sz="2800" b="1" dirty="0" smtClean="0"/>
              <a:t>vaccine</a:t>
            </a:r>
          </a:p>
          <a:p>
            <a:endParaRPr lang="en-US" sz="2800" dirty="0"/>
          </a:p>
          <a:p>
            <a:r>
              <a:rPr lang="en-US" sz="2800" dirty="0"/>
              <a:t>If you would like to speak to someone about COVID-19 vaccination during pregnancy, you can contact </a:t>
            </a:r>
            <a:r>
              <a:rPr lang="en-US" sz="2800" dirty="0" err="1"/>
              <a:t>MotherToBaby</a:t>
            </a:r>
            <a:r>
              <a:rPr lang="en-US" sz="2800" dirty="0"/>
              <a:t>. </a:t>
            </a:r>
            <a:endParaRPr lang="en-US" sz="2800" dirty="0" smtClean="0"/>
          </a:p>
          <a:p>
            <a:endParaRPr lang="en-US" sz="2800" dirty="0"/>
          </a:p>
          <a:p>
            <a:r>
              <a:rPr lang="en-US" sz="2800" dirty="0" err="1" smtClean="0"/>
              <a:t>MotherToBaby</a:t>
            </a:r>
            <a:r>
              <a:rPr lang="en-US" sz="2800" dirty="0" smtClean="0"/>
              <a:t> </a:t>
            </a:r>
            <a:r>
              <a:rPr lang="en-US" sz="2800" dirty="0"/>
              <a:t>experts are available to answer questions in English or Spanish by phone or chat. </a:t>
            </a:r>
            <a:endParaRPr lang="en-US" sz="2800" dirty="0" smtClean="0"/>
          </a:p>
          <a:p>
            <a:endParaRPr lang="en-US" sz="2800" dirty="0"/>
          </a:p>
          <a:p>
            <a:r>
              <a:rPr lang="en-US" sz="2800" dirty="0" smtClean="0"/>
              <a:t>The </a:t>
            </a:r>
            <a:r>
              <a:rPr lang="en-US" sz="2800" dirty="0"/>
              <a:t>free and confidential service is available Monday–Friday 8am–5pm (local time). </a:t>
            </a:r>
            <a:endParaRPr lang="en-US" sz="2800" dirty="0" smtClean="0"/>
          </a:p>
          <a:p>
            <a:r>
              <a:rPr lang="en-US" sz="2800" dirty="0" smtClean="0"/>
              <a:t>To </a:t>
            </a:r>
            <a:r>
              <a:rPr lang="en-US" sz="2800" dirty="0"/>
              <a:t>reach </a:t>
            </a:r>
            <a:r>
              <a:rPr lang="en-US" sz="2800" dirty="0" err="1" smtClean="0"/>
              <a:t>MotherToBaby</a:t>
            </a:r>
            <a:r>
              <a:rPr lang="en-US" sz="2800" dirty="0" smtClean="0"/>
              <a:t>:  Call </a:t>
            </a:r>
            <a:r>
              <a:rPr lang="en-US" sz="2800" dirty="0"/>
              <a:t>1-866-626-6847</a:t>
            </a:r>
          </a:p>
          <a:p>
            <a:r>
              <a:rPr lang="en-US" sz="2800" dirty="0"/>
              <a:t>Chat live or send an email </a:t>
            </a:r>
            <a:r>
              <a:rPr lang="en-US" sz="2800" dirty="0" err="1">
                <a:hlinkClick r:id="rId2"/>
              </a:rPr>
              <a:t>MotherToBabyexternal</a:t>
            </a:r>
            <a:r>
              <a:rPr lang="en-US" sz="2800" dirty="0">
                <a:hlinkClick r:id="rId2"/>
              </a:rPr>
              <a:t> </a:t>
            </a:r>
            <a:r>
              <a:rPr lang="en-US" sz="2800" dirty="0" err="1">
                <a:hlinkClick r:id="rId2"/>
              </a:rPr>
              <a:t>iconexternal</a:t>
            </a:r>
            <a:r>
              <a:rPr lang="en-US" sz="2800" dirty="0">
                <a:hlinkClick r:id="rId2"/>
              </a:rPr>
              <a:t> icon</a:t>
            </a:r>
            <a:endParaRPr lang="en-US" sz="2800" dirty="0"/>
          </a:p>
          <a:p>
            <a:r>
              <a:rPr lang="en-US" dirty="0"/>
              <a:t/>
            </a:r>
            <a:br>
              <a:rPr lang="en-US" dirty="0"/>
            </a:br>
            <a:endParaRPr lang="en-US" dirty="0"/>
          </a:p>
        </p:txBody>
      </p:sp>
    </p:spTree>
    <p:extLst>
      <p:ext uri="{BB962C8B-B14F-4D97-AF65-F5344CB8AC3E}">
        <p14:creationId xmlns:p14="http://schemas.microsoft.com/office/powerpoint/2010/main" val="7231897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 y="50080"/>
            <a:ext cx="12115800" cy="6800611"/>
          </a:xfrm>
          <a:prstGeom prst="rect">
            <a:avLst/>
          </a:prstGeom>
        </p:spPr>
      </p:pic>
    </p:spTree>
    <p:extLst>
      <p:ext uri="{BB962C8B-B14F-4D97-AF65-F5344CB8AC3E}">
        <p14:creationId xmlns:p14="http://schemas.microsoft.com/office/powerpoint/2010/main" val="38146475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VACCINE SAFETY DATA</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AF8077-2CE4-4A8C-806A-F9B27078C00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69220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305800" cy="1143000"/>
          </a:xfrm>
        </p:spPr>
        <p:txBody>
          <a:bodyPr/>
          <a:lstStyle/>
          <a:p>
            <a:r>
              <a:rPr lang="en-US" dirty="0" smtClean="0"/>
              <a:t>CDC Vaccine Safety and Pregnancy</a:t>
            </a:r>
            <a:endParaRPr lang="en-US" dirty="0"/>
          </a:p>
        </p:txBody>
      </p:sp>
      <p:sp>
        <p:nvSpPr>
          <p:cNvPr id="3" name="Content Placeholder 2"/>
          <p:cNvSpPr>
            <a:spLocks noGrp="1"/>
          </p:cNvSpPr>
          <p:nvPr>
            <p:ph idx="1"/>
          </p:nvPr>
        </p:nvSpPr>
        <p:spPr>
          <a:xfrm>
            <a:off x="609600" y="1219200"/>
            <a:ext cx="10972800" cy="4525963"/>
          </a:xfrm>
        </p:spPr>
        <p:txBody>
          <a:bodyPr/>
          <a:lstStyle/>
          <a:p>
            <a:r>
              <a:rPr lang="en-US" sz="2000" b="1" dirty="0"/>
              <a:t>COVID-19 vaccines do not cause COVID-19 infection, including in people who are pregnant or their babies. </a:t>
            </a:r>
            <a:r>
              <a:rPr lang="en-US" sz="2000" dirty="0"/>
              <a:t>None of the COVID-19 vaccines contain live virus and cannot make anyone sick with COVID-19, including people who are pregnant or their babies.</a:t>
            </a:r>
          </a:p>
          <a:p>
            <a:r>
              <a:rPr lang="en-US" sz="2000" b="1" dirty="0"/>
              <a:t>D</a:t>
            </a:r>
            <a:r>
              <a:rPr lang="en-US" sz="2000" b="1" dirty="0" smtClean="0"/>
              <a:t>ata </a:t>
            </a:r>
            <a:r>
              <a:rPr lang="en-US" sz="2000" b="1" dirty="0"/>
              <a:t>on the safety of receiving an mRNA COVID-19 vaccine (</a:t>
            </a:r>
            <a:r>
              <a:rPr lang="en-US" sz="2000" b="1" dirty="0" err="1"/>
              <a:t>Moderna</a:t>
            </a:r>
            <a:r>
              <a:rPr lang="en-US" sz="2000" b="1" dirty="0"/>
              <a:t> or Pfizer-</a:t>
            </a:r>
            <a:r>
              <a:rPr lang="en-US" sz="2000" b="1" dirty="0" err="1"/>
              <a:t>BioNTech</a:t>
            </a:r>
            <a:r>
              <a:rPr lang="en-US" sz="2000" b="1" dirty="0"/>
              <a:t>) during pregnancy are reassuring.</a:t>
            </a:r>
            <a:endParaRPr lang="en-US" sz="2000" dirty="0"/>
          </a:p>
          <a:p>
            <a:pPr lvl="1"/>
            <a:r>
              <a:rPr lang="en-US" sz="1800" dirty="0"/>
              <a:t>D</a:t>
            </a:r>
            <a:r>
              <a:rPr lang="en-US" sz="1800" dirty="0" smtClean="0"/>
              <a:t>ata </a:t>
            </a:r>
            <a:r>
              <a:rPr lang="en-US" sz="1800" dirty="0"/>
              <a:t>from three </a:t>
            </a:r>
            <a:r>
              <a:rPr lang="en-US" sz="1800" u="sng" dirty="0">
                <a:hlinkClick r:id="rId2"/>
              </a:rPr>
              <a:t>safety monitoring systems</a:t>
            </a:r>
            <a:r>
              <a:rPr lang="en-US" sz="1800" dirty="0"/>
              <a:t> did not find any safety concerns for people who received an mRNA COVID-19 vaccine late in pregnancy or for their babies.</a:t>
            </a:r>
            <a:r>
              <a:rPr lang="en-US" sz="1800" baseline="30000" dirty="0"/>
              <a:t>1</a:t>
            </a:r>
            <a:endParaRPr lang="en-US" sz="1800" dirty="0"/>
          </a:p>
          <a:p>
            <a:pPr lvl="1"/>
            <a:r>
              <a:rPr lang="en-US" sz="1800" dirty="0"/>
              <a:t>Scientists have not found an increased risk for miscarriage among people who received an mRNA COVID-19 vaccine just before and during early pregnancy (before 20 weeks of pregnancy).</a:t>
            </a:r>
            <a:r>
              <a:rPr lang="en-US" sz="1800" baseline="30000" dirty="0"/>
              <a:t>2,3</a:t>
            </a:r>
            <a:endParaRPr lang="en-US" sz="1800" dirty="0"/>
          </a:p>
          <a:p>
            <a:r>
              <a:rPr lang="en-US" sz="2000" b="1" dirty="0" smtClean="0"/>
              <a:t>Vaccination </a:t>
            </a:r>
            <a:r>
              <a:rPr lang="en-US" sz="2000" b="1" dirty="0"/>
              <a:t>during pregnancy builds antibodies that might protect the baby. </a:t>
            </a:r>
            <a:r>
              <a:rPr lang="en-US" sz="2000" dirty="0"/>
              <a:t>When people receive an mRNA COVID-19 vaccine during pregnancy, their bodies build antibodies against COVID-19, similar to people who are not pregnant. Antibodies made after a pregnant person received an mRNA COVID-19 vaccine were found in umbilical cord blood. This means COVID-19 vaccination during pregnancy might help protect babies against COVID-19. More data are needed to determine how these antibodies, similar to those produced with other vaccines, may provide protection to the baby.</a:t>
            </a:r>
            <a:r>
              <a:rPr lang="en-US" sz="2000" baseline="30000" dirty="0"/>
              <a:t>6</a:t>
            </a:r>
            <a:endParaRPr lang="en-US" sz="2000" dirty="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2284097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382000" cy="1143000"/>
          </a:xfrm>
        </p:spPr>
        <p:txBody>
          <a:bodyPr/>
          <a:lstStyle/>
          <a:p>
            <a:r>
              <a:rPr lang="en-US" dirty="0"/>
              <a:t>CDC Vaccine Safety and Pregnancy</a:t>
            </a:r>
          </a:p>
        </p:txBody>
      </p:sp>
      <p:sp>
        <p:nvSpPr>
          <p:cNvPr id="3" name="Content Placeholder 2"/>
          <p:cNvSpPr>
            <a:spLocks noGrp="1"/>
          </p:cNvSpPr>
          <p:nvPr>
            <p:ph idx="1"/>
          </p:nvPr>
        </p:nvSpPr>
        <p:spPr/>
        <p:txBody>
          <a:bodyPr/>
          <a:lstStyle/>
          <a:p>
            <a:r>
              <a:rPr lang="en-US" sz="2400" b="1" dirty="0"/>
              <a:t>No safety concerns were found in animal studies. </a:t>
            </a:r>
            <a:r>
              <a:rPr lang="en-US" sz="2400" dirty="0"/>
              <a:t>Studies in animals receiving a </a:t>
            </a:r>
            <a:r>
              <a:rPr lang="en-US" sz="2400" u="sng" dirty="0" err="1">
                <a:hlinkClick r:id="rId2"/>
              </a:rPr>
              <a:t>Moderna</a:t>
            </a:r>
            <a:r>
              <a:rPr lang="en-US" sz="2400" dirty="0"/>
              <a:t>, </a:t>
            </a:r>
            <a:r>
              <a:rPr lang="en-US" sz="2400" u="sng" dirty="0">
                <a:hlinkClick r:id="rId3"/>
              </a:rPr>
              <a:t>Pfizer-</a:t>
            </a:r>
            <a:r>
              <a:rPr lang="en-US" sz="2400" u="sng" dirty="0" err="1">
                <a:hlinkClick r:id="rId3"/>
              </a:rPr>
              <a:t>BioNTech</a:t>
            </a:r>
            <a:r>
              <a:rPr lang="en-US" sz="2400" dirty="0"/>
              <a:t>, or </a:t>
            </a:r>
            <a:r>
              <a:rPr lang="en-US" sz="2400" u="sng" dirty="0">
                <a:hlinkClick r:id="rId4"/>
              </a:rPr>
              <a:t>Johnson &amp; Johnson’s Janssen</a:t>
            </a:r>
            <a:r>
              <a:rPr lang="en-US" sz="2400" u="sng" dirty="0"/>
              <a:t>(J&amp;J/Janssen)</a:t>
            </a:r>
            <a:r>
              <a:rPr lang="en-US" sz="2400" dirty="0"/>
              <a:t> COVID-19 vaccine before or during pregnancy found no safety concerns in pregnant animals or their babies.</a:t>
            </a:r>
          </a:p>
          <a:p>
            <a:r>
              <a:rPr lang="en-US" sz="2400" b="1" dirty="0"/>
              <a:t>No adverse pregnancy-related outcomes occurred in previous clinical trials that used the same vaccine platform as the J&amp;J/Janssen COVID-19 vaccine. </a:t>
            </a:r>
            <a:r>
              <a:rPr lang="en-US" sz="2400" dirty="0"/>
              <a:t>Vaccines that use the same viral vector as the J&amp;J/Janssen COVID-19 vaccine have been given to people in all trimesters of pregnancy, including in a large-scale Ebola vaccination trial. No adverse pregnancy-related outcomes, including adverse outcomes affecting the baby, were associated with vaccination in these trials. </a:t>
            </a: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3264081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Maternal Vaccination Protects Baby </a:t>
            </a:r>
            <a:endParaRPr lang="en-US" dirty="0"/>
          </a:p>
        </p:txBody>
      </p:sp>
      <p:sp>
        <p:nvSpPr>
          <p:cNvPr id="3" name="Content Placeholder 2"/>
          <p:cNvSpPr>
            <a:spLocks noGrp="1"/>
          </p:cNvSpPr>
          <p:nvPr>
            <p:ph idx="1"/>
          </p:nvPr>
        </p:nvSpPr>
        <p:spPr>
          <a:xfrm>
            <a:off x="838200" y="2187574"/>
            <a:ext cx="10972800" cy="4351338"/>
          </a:xfrm>
        </p:spPr>
        <p:txBody>
          <a:bodyPr>
            <a:normAutofit/>
          </a:bodyPr>
          <a:lstStyle/>
          <a:p>
            <a:r>
              <a:rPr lang="en-US" dirty="0" smtClean="0"/>
              <a:t>A </a:t>
            </a:r>
            <a:r>
              <a:rPr lang="en-US" dirty="0"/>
              <a:t>prospective cohort study from two academic centers found that vaccinated pregnant and lactating women produced comparable immune responses to non-pregnant controls, and generated higher antibody titers than those observed following SARS-CoV-2 infection in pregnancy. </a:t>
            </a:r>
            <a:endParaRPr lang="en-US" dirty="0" smtClean="0"/>
          </a:p>
          <a:p>
            <a:r>
              <a:rPr lang="en-US" dirty="0" smtClean="0"/>
              <a:t>Further</a:t>
            </a:r>
            <a:r>
              <a:rPr lang="en-US" dirty="0"/>
              <a:t>, vaccine-generated antibodies were present in umbilical cord blood and breastmilk after maternal vaccination (</a:t>
            </a:r>
            <a:r>
              <a:rPr lang="en-US" dirty="0">
                <a:hlinkClick r:id="rId2"/>
              </a:rPr>
              <a:t>Gray 2021</a:t>
            </a:r>
            <a:r>
              <a:rPr lang="en-US" dirty="0"/>
              <a:t>, </a:t>
            </a:r>
            <a:r>
              <a:rPr lang="en-US" dirty="0" err="1">
                <a:hlinkClick r:id="rId3"/>
              </a:rPr>
              <a:t>Prabhu</a:t>
            </a:r>
            <a:r>
              <a:rPr lang="en-US" dirty="0">
                <a:hlinkClick r:id="rId3"/>
              </a:rPr>
              <a:t> 2021</a:t>
            </a:r>
            <a:r>
              <a:rPr lang="en-US" dirty="0"/>
              <a:t>, </a:t>
            </a:r>
            <a:r>
              <a:rPr lang="en-US" dirty="0">
                <a:hlinkClick r:id="rId4"/>
              </a:rPr>
              <a:t>Juncker 2021</a:t>
            </a:r>
            <a:r>
              <a:rPr lang="en-US" dirty="0" smtClean="0"/>
              <a:t>).  Providing protection to the newborn receiving maternal antibodies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340698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59"/>
            </a:xfrm>
            <a:prstGeom prst="rect">
              <a:avLst/>
            </a:prstGeom>
          </p:spPr>
        </p:pic>
        <p:sp>
          <p:nvSpPr>
            <p:cNvPr id="5" name="object 5"/>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704850"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txBox="1">
            <a:spLocks noGrp="1"/>
          </p:cNvSpPr>
          <p:nvPr>
            <p:ph type="title"/>
          </p:nvPr>
        </p:nvSpPr>
        <p:spPr>
          <a:xfrm>
            <a:off x="297815" y="367536"/>
            <a:ext cx="8620125" cy="953135"/>
          </a:xfrm>
          <a:prstGeom prst="rect">
            <a:avLst/>
          </a:prstGeom>
        </p:spPr>
        <p:txBody>
          <a:bodyPr vert="horz" wrap="square" lIns="0" tIns="13335" rIns="0" bIns="0" rtlCol="0">
            <a:spAutoFit/>
          </a:bodyPr>
          <a:lstStyle/>
          <a:p>
            <a:pPr marL="12700">
              <a:lnSpc>
                <a:spcPts val="3650"/>
              </a:lnSpc>
              <a:spcBef>
                <a:spcPts val="105"/>
              </a:spcBef>
            </a:pPr>
            <a:r>
              <a:rPr sz="3200" b="1" spc="-60" dirty="0">
                <a:solidFill>
                  <a:srgbClr val="F58466"/>
                </a:solidFill>
                <a:latin typeface="Arial"/>
                <a:cs typeface="Arial"/>
              </a:rPr>
              <a:t>V-SAFE</a:t>
            </a:r>
            <a:r>
              <a:rPr sz="3200" b="1" spc="-5" dirty="0">
                <a:solidFill>
                  <a:srgbClr val="F58466"/>
                </a:solidFill>
                <a:latin typeface="Arial"/>
                <a:cs typeface="Arial"/>
              </a:rPr>
              <a:t> </a:t>
            </a:r>
            <a:r>
              <a:rPr sz="3200" b="1" spc="-130" dirty="0">
                <a:solidFill>
                  <a:srgbClr val="F58466"/>
                </a:solidFill>
                <a:latin typeface="Arial"/>
                <a:cs typeface="Arial"/>
              </a:rPr>
              <a:t>vaccine</a:t>
            </a:r>
            <a:r>
              <a:rPr sz="3200" b="1" spc="-5" dirty="0">
                <a:solidFill>
                  <a:srgbClr val="F58466"/>
                </a:solidFill>
                <a:latin typeface="Arial"/>
                <a:cs typeface="Arial"/>
              </a:rPr>
              <a:t> </a:t>
            </a:r>
            <a:r>
              <a:rPr sz="3200" b="1" spc="-180" dirty="0">
                <a:solidFill>
                  <a:srgbClr val="F58466"/>
                </a:solidFill>
                <a:latin typeface="Arial"/>
                <a:cs typeface="Arial"/>
              </a:rPr>
              <a:t>monitoring</a:t>
            </a:r>
            <a:endParaRPr sz="3200">
              <a:latin typeface="Arial"/>
              <a:cs typeface="Arial"/>
            </a:endParaRPr>
          </a:p>
          <a:p>
            <a:pPr marL="12700">
              <a:lnSpc>
                <a:spcPts val="3650"/>
              </a:lnSpc>
            </a:pPr>
            <a:r>
              <a:rPr sz="3200" b="1" dirty="0">
                <a:solidFill>
                  <a:srgbClr val="F58466"/>
                </a:solidFill>
                <a:latin typeface="Arial"/>
                <a:cs typeface="Arial"/>
              </a:rPr>
              <a:t>–</a:t>
            </a:r>
            <a:r>
              <a:rPr sz="3200" b="1" spc="-10" dirty="0">
                <a:solidFill>
                  <a:srgbClr val="F58466"/>
                </a:solidFill>
                <a:latin typeface="Arial"/>
                <a:cs typeface="Arial"/>
              </a:rPr>
              <a:t> </a:t>
            </a:r>
            <a:r>
              <a:rPr sz="3200" b="1" spc="-135" dirty="0">
                <a:solidFill>
                  <a:srgbClr val="F58466"/>
                </a:solidFill>
                <a:latin typeface="Arial"/>
                <a:cs typeface="Arial"/>
              </a:rPr>
              <a:t>what</a:t>
            </a:r>
            <a:r>
              <a:rPr sz="3200" b="1" spc="5" dirty="0">
                <a:solidFill>
                  <a:srgbClr val="F58466"/>
                </a:solidFill>
                <a:latin typeface="Arial"/>
                <a:cs typeface="Arial"/>
              </a:rPr>
              <a:t> </a:t>
            </a:r>
            <a:r>
              <a:rPr sz="3200" b="1" spc="-90" dirty="0">
                <a:solidFill>
                  <a:srgbClr val="F58466"/>
                </a:solidFill>
                <a:latin typeface="Arial"/>
                <a:cs typeface="Arial"/>
              </a:rPr>
              <a:t>data</a:t>
            </a:r>
            <a:r>
              <a:rPr sz="3200" b="1" spc="5" dirty="0">
                <a:solidFill>
                  <a:srgbClr val="F58466"/>
                </a:solidFill>
                <a:latin typeface="Arial"/>
                <a:cs typeface="Arial"/>
              </a:rPr>
              <a:t> </a:t>
            </a:r>
            <a:r>
              <a:rPr sz="3200" b="1" spc="-180" dirty="0">
                <a:solidFill>
                  <a:srgbClr val="F58466"/>
                </a:solidFill>
                <a:latin typeface="Arial"/>
                <a:cs typeface="Arial"/>
              </a:rPr>
              <a:t>is</a:t>
            </a:r>
            <a:r>
              <a:rPr sz="3200" b="1" dirty="0">
                <a:solidFill>
                  <a:srgbClr val="F58466"/>
                </a:solidFill>
                <a:latin typeface="Arial"/>
                <a:cs typeface="Arial"/>
              </a:rPr>
              <a:t> </a:t>
            </a:r>
            <a:r>
              <a:rPr sz="3200" b="1" spc="-140" dirty="0">
                <a:solidFill>
                  <a:srgbClr val="F58466"/>
                </a:solidFill>
                <a:latin typeface="Arial"/>
                <a:cs typeface="Arial"/>
              </a:rPr>
              <a:t>being</a:t>
            </a:r>
            <a:r>
              <a:rPr sz="3200" b="1" spc="5" dirty="0">
                <a:solidFill>
                  <a:srgbClr val="F58466"/>
                </a:solidFill>
                <a:latin typeface="Arial"/>
                <a:cs typeface="Arial"/>
              </a:rPr>
              <a:t> </a:t>
            </a:r>
            <a:r>
              <a:rPr sz="3200" b="1" spc="-110" dirty="0">
                <a:solidFill>
                  <a:srgbClr val="F58466"/>
                </a:solidFill>
                <a:latin typeface="Arial"/>
                <a:cs typeface="Arial"/>
              </a:rPr>
              <a:t>gathered</a:t>
            </a:r>
            <a:r>
              <a:rPr sz="3200" b="1" spc="5" dirty="0">
                <a:solidFill>
                  <a:srgbClr val="F58466"/>
                </a:solidFill>
                <a:latin typeface="Arial"/>
                <a:cs typeface="Arial"/>
              </a:rPr>
              <a:t> </a:t>
            </a:r>
            <a:r>
              <a:rPr sz="3200" b="1" spc="-135" dirty="0">
                <a:solidFill>
                  <a:srgbClr val="F58466"/>
                </a:solidFill>
                <a:latin typeface="Arial"/>
                <a:cs typeface="Arial"/>
              </a:rPr>
              <a:t>pregnant</a:t>
            </a:r>
            <a:r>
              <a:rPr sz="3200" b="1" dirty="0">
                <a:solidFill>
                  <a:srgbClr val="F58466"/>
                </a:solidFill>
                <a:latin typeface="Arial"/>
                <a:cs typeface="Arial"/>
              </a:rPr>
              <a:t> </a:t>
            </a:r>
            <a:r>
              <a:rPr sz="3200" b="1" spc="-135" dirty="0">
                <a:solidFill>
                  <a:srgbClr val="F58466"/>
                </a:solidFill>
                <a:latin typeface="Arial"/>
                <a:cs typeface="Arial"/>
              </a:rPr>
              <a:t>patients</a:t>
            </a:r>
            <a:endParaRPr sz="32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marR="0" lvl="0" indent="0" algn="l" defTabSz="914400" rtl="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1200" cap="none" spc="-5" normalizeH="0" baseline="0" noProof="0" dirty="0">
                <a:ln>
                  <a:noFill/>
                </a:ln>
                <a:solidFill>
                  <a:srgbClr val="AEB3B8"/>
                </a:solidFill>
                <a:effectLst/>
                <a:uLnTx/>
                <a:uFillTx/>
                <a:latin typeface="Arial"/>
                <a:ea typeface="+mn-ea"/>
                <a:cs typeface="Arial"/>
              </a:rPr>
              <a:pPr marL="38100" marR="0" lvl="0" indent="0" algn="l" defTabSz="914400" rtl="0" eaLnBrk="1" fontAlgn="auto" latinLnBrk="0" hangingPunct="1">
                <a:lnSpc>
                  <a:spcPts val="1425"/>
                </a:lnSpc>
                <a:spcBef>
                  <a:spcPts val="0"/>
                </a:spcBef>
                <a:spcAft>
                  <a:spcPts val="0"/>
                </a:spcAft>
                <a:buClrTx/>
                <a:buSzTx/>
                <a:buFontTx/>
                <a:buNone/>
                <a:tabLst/>
                <a:defRPr/>
              </a:pPr>
              <a:t>37</a:t>
            </a:fld>
            <a:endParaRPr kumimoji="0" sz="1200" b="0" i="0" u="none" strike="noStrike" kern="1200" cap="none" spc="-5" normalizeH="0" baseline="0" noProof="0" dirty="0">
              <a:ln>
                <a:noFill/>
              </a:ln>
              <a:solidFill>
                <a:srgbClr val="AEB3B8"/>
              </a:solidFill>
              <a:effectLst/>
              <a:uLnTx/>
              <a:uFillTx/>
              <a:latin typeface="Arial"/>
              <a:ea typeface="+mn-ea"/>
              <a:cs typeface="Arial"/>
            </a:endParaRPr>
          </a:p>
        </p:txBody>
      </p:sp>
      <p:sp>
        <p:nvSpPr>
          <p:cNvPr id="9" name="object 9"/>
          <p:cNvSpPr txBox="1"/>
          <p:nvPr/>
        </p:nvSpPr>
        <p:spPr>
          <a:xfrm>
            <a:off x="688260" y="1806829"/>
            <a:ext cx="10613390" cy="4751301"/>
          </a:xfrm>
          <a:prstGeom prst="rect">
            <a:avLst/>
          </a:prstGeom>
        </p:spPr>
        <p:txBody>
          <a:bodyPr vert="horz" wrap="square" lIns="0" tIns="59690" rIns="0" bIns="0" rtlCol="0">
            <a:spAutoFit/>
          </a:bodyPr>
          <a:lstStyle/>
          <a:p>
            <a:pPr marL="241300" marR="403225" lvl="0" indent="-228600" algn="l" defTabSz="914400" rtl="0" eaLnBrk="1" fontAlgn="auto" latinLnBrk="0" hangingPunct="1">
              <a:lnSpc>
                <a:spcPts val="3030"/>
              </a:lnSpc>
              <a:spcBef>
                <a:spcPts val="470"/>
              </a:spcBef>
              <a:spcAft>
                <a:spcPts val="0"/>
              </a:spcAft>
              <a:buClr>
                <a:srgbClr val="F5668F"/>
              </a:buClr>
              <a:buSzTx/>
              <a:buFontTx/>
              <a:buChar char="•"/>
              <a:tabLst>
                <a:tab pos="241935" algn="l"/>
                <a:tab pos="852169" algn="l"/>
              </a:tabLst>
              <a:defRPr/>
            </a:pPr>
            <a:r>
              <a:rPr kumimoji="0" sz="2800" b="0" i="0" u="none" strike="noStrike" kern="1200" cap="none" spc="-10" normalizeH="0" baseline="0" noProof="0" dirty="0" smtClean="0">
                <a:ln>
                  <a:noFill/>
                </a:ln>
                <a:solidFill>
                  <a:srgbClr val="444B54"/>
                </a:solidFill>
                <a:effectLst/>
                <a:uLnTx/>
                <a:uFillTx/>
                <a:latin typeface="Arial"/>
                <a:ea typeface="+mn-ea"/>
                <a:cs typeface="Arial"/>
              </a:rPr>
              <a:t>As</a:t>
            </a:r>
            <a:r>
              <a:rPr kumimoji="0" lang="en-US" sz="2800" b="0" i="0" u="none" strike="noStrike" kern="1200" cap="none" spc="-10" normalizeH="0" baseline="0" noProof="0" dirty="0" smtClean="0">
                <a:ln>
                  <a:noFill/>
                </a:ln>
                <a:solidFill>
                  <a:srgbClr val="444B54"/>
                </a:solidFill>
                <a:effectLst/>
                <a:uLnTx/>
                <a:uFillTx/>
                <a:latin typeface="Arial"/>
                <a:ea typeface="+mn-ea"/>
                <a:cs typeface="Arial"/>
              </a:rPr>
              <a:t> </a:t>
            </a:r>
            <a:r>
              <a:rPr kumimoji="0" sz="2800" b="0" i="0" u="none" strike="noStrike" kern="1200" cap="none" spc="0" normalizeH="0" baseline="0" noProof="0" dirty="0" smtClean="0">
                <a:ln>
                  <a:noFill/>
                </a:ln>
                <a:solidFill>
                  <a:srgbClr val="444B54"/>
                </a:solidFill>
                <a:effectLst/>
                <a:uLnTx/>
                <a:uFillTx/>
                <a:latin typeface="Arial"/>
                <a:ea typeface="+mn-ea"/>
                <a:cs typeface="Arial"/>
              </a:rPr>
              <a:t>of</a:t>
            </a:r>
            <a:r>
              <a:rPr kumimoji="0" sz="2800" b="0" i="0" u="none" strike="noStrike" kern="1200" cap="none" spc="-15" normalizeH="0" baseline="0" noProof="0" dirty="0" smtClean="0">
                <a:ln>
                  <a:noFill/>
                </a:ln>
                <a:solidFill>
                  <a:srgbClr val="444B54"/>
                </a:solidFill>
                <a:effectLst/>
                <a:uLnTx/>
                <a:uFillTx/>
                <a:latin typeface="Arial"/>
                <a:ea typeface="+mn-ea"/>
                <a:cs typeface="Arial"/>
              </a:rPr>
              <a:t> </a:t>
            </a:r>
            <a:r>
              <a:rPr kumimoji="0" lang="en-US" sz="2800" b="1" i="0" u="none" strike="noStrike" kern="1200" cap="none" spc="-5" normalizeH="0" baseline="0" noProof="0" dirty="0" smtClean="0">
                <a:ln>
                  <a:noFill/>
                </a:ln>
                <a:solidFill>
                  <a:srgbClr val="444B54"/>
                </a:solidFill>
                <a:effectLst/>
                <a:uLnTx/>
                <a:uFillTx/>
                <a:latin typeface="Arial"/>
                <a:ea typeface="+mn-ea"/>
                <a:cs typeface="Arial"/>
              </a:rPr>
              <a:t>November 29</a:t>
            </a:r>
            <a:r>
              <a:rPr kumimoji="0" sz="2800" b="1" i="0" u="none" strike="noStrike" kern="1200" cap="none" spc="0" normalizeH="0" baseline="0" noProof="0" dirty="0" smtClean="0">
                <a:ln>
                  <a:noFill/>
                </a:ln>
                <a:solidFill>
                  <a:srgbClr val="444B54"/>
                </a:solidFill>
                <a:effectLst/>
                <a:uLnTx/>
                <a:uFillTx/>
                <a:latin typeface="Arial"/>
                <a:ea typeface="+mn-ea"/>
                <a:cs typeface="Arial"/>
              </a:rPr>
              <a:t>,</a:t>
            </a:r>
            <a:r>
              <a:rPr kumimoji="0" sz="2800" b="1" i="0" u="none" strike="noStrike" kern="1200" cap="none" spc="-10" normalizeH="0" baseline="0" noProof="0" dirty="0" smtClean="0">
                <a:ln>
                  <a:noFill/>
                </a:ln>
                <a:solidFill>
                  <a:srgbClr val="444B54"/>
                </a:solidFill>
                <a:effectLst/>
                <a:uLnTx/>
                <a:uFillTx/>
                <a:latin typeface="Arial"/>
                <a:ea typeface="+mn-ea"/>
                <a:cs typeface="Arial"/>
              </a:rPr>
              <a:t> </a:t>
            </a:r>
            <a:r>
              <a:rPr kumimoji="0" sz="2800" b="1" i="0" u="none" strike="noStrike" kern="1200" cap="none" spc="0" normalizeH="0" baseline="0" noProof="0" dirty="0">
                <a:ln>
                  <a:noFill/>
                </a:ln>
                <a:solidFill>
                  <a:srgbClr val="444B54"/>
                </a:solidFill>
                <a:effectLst/>
                <a:uLnTx/>
                <a:uFillTx/>
                <a:latin typeface="Arial"/>
                <a:ea typeface="+mn-ea"/>
                <a:cs typeface="Arial"/>
              </a:rPr>
              <a:t>2021</a:t>
            </a:r>
            <a:r>
              <a:rPr kumimoji="0" sz="2800" b="0" i="0" u="none" strike="noStrike" kern="1200" cap="none" spc="0" normalizeH="0" baseline="0" noProof="0" dirty="0">
                <a:ln>
                  <a:noFill/>
                </a:ln>
                <a:solidFill>
                  <a:srgbClr val="444B54"/>
                </a:solidFill>
                <a:effectLst/>
                <a:uLnTx/>
                <a:uFillTx/>
                <a:latin typeface="Arial"/>
                <a:ea typeface="+mn-ea"/>
                <a:cs typeface="Arial"/>
              </a:rPr>
              <a:t>, there</a:t>
            </a:r>
            <a:r>
              <a:rPr kumimoji="0" sz="2800" b="0" i="0" u="none" strike="noStrike" kern="1200" cap="none" spc="5" normalizeH="0" baseline="0" noProof="0" dirty="0">
                <a:ln>
                  <a:noFill/>
                </a:ln>
                <a:solidFill>
                  <a:srgbClr val="444B54"/>
                </a:solidFill>
                <a:effectLst/>
                <a:uLnTx/>
                <a:uFillTx/>
                <a:latin typeface="Arial"/>
                <a:ea typeface="+mn-ea"/>
                <a:cs typeface="Arial"/>
              </a:rPr>
              <a:t> </a:t>
            </a:r>
            <a:r>
              <a:rPr kumimoji="0" sz="2800" b="0" i="0" u="none" strike="noStrike" kern="1200" cap="none" spc="0" normalizeH="0" baseline="0" noProof="0" dirty="0">
                <a:ln>
                  <a:noFill/>
                </a:ln>
                <a:solidFill>
                  <a:srgbClr val="444B54"/>
                </a:solidFill>
                <a:effectLst/>
                <a:uLnTx/>
                <a:uFillTx/>
                <a:latin typeface="Arial"/>
                <a:ea typeface="+mn-ea"/>
                <a:cs typeface="Arial"/>
              </a:rPr>
              <a:t>have been over</a:t>
            </a:r>
            <a:r>
              <a:rPr kumimoji="0" sz="2800" b="0" i="0" u="none" strike="noStrike" kern="1200" cap="none" spc="5" normalizeH="0" baseline="0" noProof="0" dirty="0">
                <a:ln>
                  <a:noFill/>
                </a:ln>
                <a:solidFill>
                  <a:srgbClr val="444B54"/>
                </a:solidFill>
                <a:effectLst/>
                <a:uLnTx/>
                <a:uFillTx/>
                <a:latin typeface="Arial"/>
                <a:ea typeface="+mn-ea"/>
                <a:cs typeface="Arial"/>
              </a:rPr>
              <a:t> </a:t>
            </a:r>
            <a:r>
              <a:rPr kumimoji="0" sz="2800" b="1" i="0" u="none" strike="noStrike" kern="1200" cap="none" spc="0" normalizeH="0" baseline="0" noProof="0" dirty="0" smtClean="0">
                <a:ln>
                  <a:noFill/>
                </a:ln>
                <a:solidFill>
                  <a:srgbClr val="444B54"/>
                </a:solidFill>
                <a:effectLst/>
                <a:uLnTx/>
                <a:uFillTx/>
                <a:latin typeface="Arial"/>
                <a:ea typeface="+mn-ea"/>
                <a:cs typeface="Arial"/>
              </a:rPr>
              <a:t>1</a:t>
            </a:r>
            <a:r>
              <a:rPr kumimoji="0" lang="en-US" sz="2800" b="1" i="0" u="none" strike="noStrike" kern="1200" cap="none" spc="0" normalizeH="0" baseline="0" noProof="0" dirty="0" smtClean="0">
                <a:ln>
                  <a:noFill/>
                </a:ln>
                <a:solidFill>
                  <a:srgbClr val="444B54"/>
                </a:solidFill>
                <a:effectLst/>
                <a:uLnTx/>
                <a:uFillTx/>
                <a:latin typeface="Arial"/>
                <a:ea typeface="+mn-ea"/>
                <a:cs typeface="Arial"/>
              </a:rPr>
              <a:t>77,736</a:t>
            </a:r>
            <a:r>
              <a:rPr kumimoji="0" sz="2800" b="1" i="0" u="none" strike="noStrike" kern="1200" cap="none" spc="0" normalizeH="0" baseline="0" noProof="0" dirty="0" smtClean="0">
                <a:ln>
                  <a:noFill/>
                </a:ln>
                <a:solidFill>
                  <a:srgbClr val="444B54"/>
                </a:solidFill>
                <a:effectLst/>
                <a:uLnTx/>
                <a:uFillTx/>
                <a:latin typeface="Arial"/>
                <a:ea typeface="+mn-ea"/>
                <a:cs typeface="Arial"/>
              </a:rPr>
              <a:t> </a:t>
            </a:r>
            <a:r>
              <a:rPr kumimoji="0" sz="2800" b="0" i="0" u="none" strike="noStrike" kern="1200" cap="none" spc="0" normalizeH="0" baseline="0" noProof="0" dirty="0">
                <a:ln>
                  <a:noFill/>
                </a:ln>
                <a:solidFill>
                  <a:srgbClr val="444B54"/>
                </a:solidFill>
                <a:effectLst/>
                <a:uLnTx/>
                <a:uFillTx/>
                <a:latin typeface="Arial"/>
                <a:ea typeface="+mn-ea"/>
                <a:cs typeface="Arial"/>
              </a:rPr>
              <a:t>pregnancies </a:t>
            </a:r>
            <a:r>
              <a:rPr kumimoji="0" sz="2800" b="0" i="0" u="none" strike="noStrike" kern="1200" cap="none" spc="-760" normalizeH="0" baseline="0" noProof="0" dirty="0">
                <a:ln>
                  <a:noFill/>
                </a:ln>
                <a:solidFill>
                  <a:srgbClr val="444B54"/>
                </a:solidFill>
                <a:effectLst/>
                <a:uLnTx/>
                <a:uFillTx/>
                <a:latin typeface="Arial"/>
                <a:ea typeface="+mn-ea"/>
                <a:cs typeface="Arial"/>
              </a:rPr>
              <a:t> </a:t>
            </a:r>
            <a:r>
              <a:rPr kumimoji="0" sz="2800" b="0" i="0" u="none" strike="noStrike" kern="1200" cap="none" spc="0" normalizeH="0" baseline="0" noProof="0" dirty="0">
                <a:ln>
                  <a:noFill/>
                </a:ln>
                <a:solidFill>
                  <a:srgbClr val="444B54"/>
                </a:solidFill>
                <a:effectLst/>
                <a:uLnTx/>
                <a:uFillTx/>
                <a:latin typeface="Arial"/>
                <a:ea typeface="+mn-ea"/>
                <a:cs typeface="Arial"/>
              </a:rPr>
              <a:t>reported </a:t>
            </a:r>
            <a:r>
              <a:rPr kumimoji="0" sz="2800" b="0" i="0" u="none" strike="noStrike" kern="1200" cap="none" spc="-5" normalizeH="0" baseline="0" noProof="0" dirty="0">
                <a:ln>
                  <a:noFill/>
                </a:ln>
                <a:solidFill>
                  <a:srgbClr val="444B54"/>
                </a:solidFill>
                <a:effectLst/>
                <a:uLnTx/>
                <a:uFillTx/>
                <a:latin typeface="Arial"/>
                <a:ea typeface="+mn-ea"/>
                <a:cs typeface="Arial"/>
              </a:rPr>
              <a:t>in</a:t>
            </a:r>
            <a:r>
              <a:rPr kumimoji="0" sz="2800" b="0" i="0" u="none" strike="noStrike" kern="1200" cap="none" spc="5" normalizeH="0" baseline="0" noProof="0" dirty="0">
                <a:ln>
                  <a:noFill/>
                </a:ln>
                <a:solidFill>
                  <a:srgbClr val="444B54"/>
                </a:solidFill>
                <a:effectLst/>
                <a:uLnTx/>
                <a:uFillTx/>
                <a:latin typeface="Arial"/>
                <a:ea typeface="+mn-ea"/>
                <a:cs typeface="Arial"/>
              </a:rPr>
              <a:t> </a:t>
            </a:r>
            <a:r>
              <a:rPr kumimoji="0" sz="2800" b="0" i="0" u="none" strike="noStrike" kern="1200" cap="none" spc="-15" normalizeH="0" baseline="0" noProof="0" dirty="0">
                <a:ln>
                  <a:noFill/>
                </a:ln>
                <a:solidFill>
                  <a:srgbClr val="444B54"/>
                </a:solidFill>
                <a:effectLst/>
                <a:uLnTx/>
                <a:uFillTx/>
                <a:latin typeface="Arial"/>
                <a:ea typeface="+mn-ea"/>
                <a:cs typeface="Arial"/>
              </a:rPr>
              <a:t>CDC’s</a:t>
            </a:r>
            <a:r>
              <a:rPr kumimoji="0" sz="2800" b="0" i="0" u="none" strike="noStrike" kern="1200" cap="none" spc="25" normalizeH="0" baseline="0" noProof="0" dirty="0">
                <a:ln>
                  <a:noFill/>
                </a:ln>
                <a:solidFill>
                  <a:srgbClr val="444B54"/>
                </a:solidFill>
                <a:effectLst/>
                <a:uLnTx/>
                <a:uFillTx/>
                <a:latin typeface="Arial"/>
                <a:ea typeface="+mn-ea"/>
                <a:cs typeface="Arial"/>
              </a:rPr>
              <a:t> </a:t>
            </a:r>
            <a:r>
              <a:rPr kumimoji="0" sz="2800" b="0" i="0" u="none" strike="noStrike" kern="1200" cap="none" spc="-35" normalizeH="0" baseline="0" noProof="0" dirty="0">
                <a:ln>
                  <a:noFill/>
                </a:ln>
                <a:solidFill>
                  <a:srgbClr val="444B54"/>
                </a:solidFill>
                <a:effectLst/>
                <a:uLnTx/>
                <a:uFillTx/>
                <a:latin typeface="Arial"/>
                <a:ea typeface="+mn-ea"/>
                <a:cs typeface="Arial"/>
              </a:rPr>
              <a:t>V-SAFE</a:t>
            </a:r>
            <a:r>
              <a:rPr kumimoji="0" sz="2800" b="0" i="0" u="none" strike="noStrike" kern="1200" cap="none" spc="5" normalizeH="0" baseline="0" noProof="0" dirty="0">
                <a:ln>
                  <a:noFill/>
                </a:ln>
                <a:solidFill>
                  <a:srgbClr val="444B54"/>
                </a:solidFill>
                <a:effectLst/>
                <a:uLnTx/>
                <a:uFillTx/>
                <a:latin typeface="Arial"/>
                <a:ea typeface="+mn-ea"/>
                <a:cs typeface="Arial"/>
              </a:rPr>
              <a:t> </a:t>
            </a:r>
            <a:r>
              <a:rPr kumimoji="0" sz="2800" b="0" i="0" u="none" strike="noStrike" kern="1200" cap="none" spc="0" normalizeH="0" baseline="0" noProof="0" dirty="0">
                <a:ln>
                  <a:noFill/>
                </a:ln>
                <a:solidFill>
                  <a:srgbClr val="444B54"/>
                </a:solidFill>
                <a:effectLst/>
                <a:uLnTx/>
                <a:uFillTx/>
                <a:latin typeface="Arial"/>
                <a:ea typeface="+mn-ea"/>
                <a:cs typeface="Arial"/>
              </a:rPr>
              <a:t>post-vaccination</a:t>
            </a:r>
            <a:r>
              <a:rPr kumimoji="0" sz="2800" b="0" i="0" u="none" strike="noStrike" kern="1200" cap="none" spc="-5" normalizeH="0" baseline="0" noProof="0" dirty="0">
                <a:ln>
                  <a:noFill/>
                </a:ln>
                <a:solidFill>
                  <a:srgbClr val="444B54"/>
                </a:solidFill>
                <a:effectLst/>
                <a:uLnTx/>
                <a:uFillTx/>
                <a:latin typeface="Arial"/>
                <a:ea typeface="+mn-ea"/>
                <a:cs typeface="Arial"/>
              </a:rPr>
              <a:t> </a:t>
            </a:r>
            <a:r>
              <a:rPr kumimoji="0" sz="2800" b="0" i="0" u="none" strike="noStrike" kern="1200" cap="none" spc="0" normalizeH="0" baseline="0" noProof="0" dirty="0">
                <a:ln>
                  <a:noFill/>
                </a:ln>
                <a:solidFill>
                  <a:srgbClr val="444B54"/>
                </a:solidFill>
                <a:effectLst/>
                <a:uLnTx/>
                <a:uFillTx/>
                <a:latin typeface="Arial"/>
                <a:ea typeface="+mn-ea"/>
                <a:cs typeface="Arial"/>
              </a:rPr>
              <a:t>health checker</a:t>
            </a:r>
            <a:endParaRPr kumimoji="0" sz="2800" b="0" i="0" u="none" strike="noStrike" kern="1200" cap="none" spc="0" normalizeH="0" baseline="0" noProof="0" dirty="0">
              <a:ln>
                <a:noFill/>
              </a:ln>
              <a:solidFill>
                <a:prstClr val="black"/>
              </a:solidFill>
              <a:effectLst/>
              <a:uLnTx/>
              <a:uFillTx/>
              <a:latin typeface="Arial"/>
              <a:ea typeface="+mn-ea"/>
              <a:cs typeface="Arial"/>
            </a:endParaRPr>
          </a:p>
          <a:p>
            <a:pPr marL="241300" marR="517525" lvl="0" indent="-229235" algn="l" defTabSz="914400" rtl="0" eaLnBrk="1" fontAlgn="auto" latinLnBrk="0" hangingPunct="1">
              <a:lnSpc>
                <a:spcPts val="3030"/>
              </a:lnSpc>
              <a:spcBef>
                <a:spcPts val="985"/>
              </a:spcBef>
              <a:spcAft>
                <a:spcPts val="0"/>
              </a:spcAft>
              <a:buClr>
                <a:srgbClr val="F5668F"/>
              </a:buClr>
              <a:buSzTx/>
              <a:buFontTx/>
              <a:buChar char="•"/>
              <a:tabLst>
                <a:tab pos="241935" algn="l"/>
                <a:tab pos="8422640" algn="l"/>
              </a:tabLst>
              <a:defRPr/>
            </a:pPr>
            <a:r>
              <a:rPr kumimoji="0" sz="2800" b="0" i="0" u="none" strike="noStrike" kern="1200" cap="none" spc="-10" normalizeH="0" baseline="0" noProof="0" dirty="0">
                <a:ln>
                  <a:noFill/>
                </a:ln>
                <a:solidFill>
                  <a:srgbClr val="444B54"/>
                </a:solidFill>
                <a:effectLst/>
                <a:uLnTx/>
                <a:uFillTx/>
                <a:latin typeface="Arial"/>
                <a:ea typeface="+mn-ea"/>
                <a:cs typeface="Arial"/>
              </a:rPr>
              <a:t>CD</a:t>
            </a:r>
            <a:r>
              <a:rPr kumimoji="0" sz="2800" b="0" i="0" u="none" strike="noStrike" kern="1200" cap="none" spc="-5" normalizeH="0" baseline="0" noProof="0" dirty="0">
                <a:ln>
                  <a:noFill/>
                </a:ln>
                <a:solidFill>
                  <a:srgbClr val="444B54"/>
                </a:solidFill>
                <a:effectLst/>
                <a:uLnTx/>
                <a:uFillTx/>
                <a:latin typeface="Arial"/>
                <a:ea typeface="+mn-ea"/>
                <a:cs typeface="Arial"/>
              </a:rPr>
              <a:t>C</a:t>
            </a:r>
            <a:r>
              <a:rPr kumimoji="0" sz="2800" b="0" i="0" u="none" strike="noStrike" kern="1200" cap="none" spc="20" normalizeH="0" baseline="0" noProof="0" dirty="0">
                <a:ln>
                  <a:noFill/>
                </a:ln>
                <a:solidFill>
                  <a:srgbClr val="444B54"/>
                </a:solidFill>
                <a:effectLst/>
                <a:uLnTx/>
                <a:uFillTx/>
                <a:latin typeface="Arial"/>
                <a:ea typeface="+mn-ea"/>
                <a:cs typeface="Arial"/>
              </a:rPr>
              <a:t> </a:t>
            </a:r>
            <a:r>
              <a:rPr kumimoji="0" sz="2800" b="0" i="0" u="none" strike="noStrike" kern="1200" cap="none" spc="-5" normalizeH="0" baseline="0" noProof="0" dirty="0">
                <a:ln>
                  <a:noFill/>
                </a:ln>
                <a:solidFill>
                  <a:srgbClr val="444B54"/>
                </a:solidFill>
                <a:effectLst/>
                <a:uLnTx/>
                <a:uFillTx/>
                <a:latin typeface="Arial"/>
                <a:ea typeface="+mn-ea"/>
                <a:cs typeface="Arial"/>
              </a:rPr>
              <a:t>is </a:t>
            </a:r>
            <a:r>
              <a:rPr kumimoji="0" lang="en-US" sz="2800" b="0" i="0" u="none" strike="noStrike" kern="1200" cap="none" spc="0" normalizeH="0" baseline="0" noProof="0" dirty="0" smtClean="0">
                <a:ln>
                  <a:noFill/>
                </a:ln>
                <a:solidFill>
                  <a:srgbClr val="444B54"/>
                </a:solidFill>
                <a:effectLst/>
                <a:uLnTx/>
                <a:uFillTx/>
                <a:latin typeface="Arial"/>
                <a:ea typeface="+mn-ea"/>
                <a:cs typeface="Arial"/>
              </a:rPr>
              <a:t>also</a:t>
            </a:r>
            <a:r>
              <a:rPr kumimoji="0" sz="2800" b="0" i="0" u="none" strike="noStrike" kern="1200" cap="none" spc="5" normalizeH="0" baseline="0" noProof="0" dirty="0" smtClean="0">
                <a:ln>
                  <a:noFill/>
                </a:ln>
                <a:solidFill>
                  <a:srgbClr val="444B54"/>
                </a:solidFill>
                <a:effectLst/>
                <a:uLnTx/>
                <a:uFillTx/>
                <a:latin typeface="Arial"/>
                <a:ea typeface="+mn-ea"/>
                <a:cs typeface="Arial"/>
              </a:rPr>
              <a:t> </a:t>
            </a:r>
            <a:r>
              <a:rPr kumimoji="0" sz="2800" b="0" i="0" u="none" strike="noStrike" kern="1200" cap="none" spc="0" normalizeH="0" baseline="0" noProof="0" dirty="0">
                <a:ln>
                  <a:noFill/>
                </a:ln>
                <a:solidFill>
                  <a:srgbClr val="444B54"/>
                </a:solidFill>
                <a:effectLst/>
                <a:uLnTx/>
                <a:uFillTx/>
                <a:latin typeface="Arial"/>
                <a:ea typeface="+mn-ea"/>
                <a:cs typeface="Arial"/>
              </a:rPr>
              <a:t>enro</a:t>
            </a:r>
            <a:r>
              <a:rPr kumimoji="0" sz="2800" b="0" i="0" u="none" strike="noStrike" kern="1200" cap="none" spc="-5" normalizeH="0" baseline="0" noProof="0" dirty="0">
                <a:ln>
                  <a:noFill/>
                </a:ln>
                <a:solidFill>
                  <a:srgbClr val="444B54"/>
                </a:solidFill>
                <a:effectLst/>
                <a:uLnTx/>
                <a:uFillTx/>
                <a:latin typeface="Arial"/>
                <a:ea typeface="+mn-ea"/>
                <a:cs typeface="Arial"/>
              </a:rPr>
              <a:t>lli</a:t>
            </a:r>
            <a:r>
              <a:rPr kumimoji="0" sz="2800" b="0" i="0" u="none" strike="noStrike" kern="1200" cap="none" spc="0" normalizeH="0" baseline="0" noProof="0" dirty="0">
                <a:ln>
                  <a:noFill/>
                </a:ln>
                <a:solidFill>
                  <a:srgbClr val="444B54"/>
                </a:solidFill>
                <a:effectLst/>
                <a:uLnTx/>
                <a:uFillTx/>
                <a:latin typeface="Arial"/>
                <a:ea typeface="+mn-ea"/>
                <a:cs typeface="Arial"/>
              </a:rPr>
              <a:t>n</a:t>
            </a:r>
            <a:r>
              <a:rPr kumimoji="0" sz="2800" b="0" i="0" u="none" strike="noStrike" kern="1200" cap="none" spc="-5" normalizeH="0" baseline="0" noProof="0" dirty="0">
                <a:ln>
                  <a:noFill/>
                </a:ln>
                <a:solidFill>
                  <a:srgbClr val="444B54"/>
                </a:solidFill>
                <a:effectLst/>
                <a:uLnTx/>
                <a:uFillTx/>
                <a:latin typeface="Arial"/>
                <a:ea typeface="+mn-ea"/>
                <a:cs typeface="Arial"/>
              </a:rPr>
              <a:t>g</a:t>
            </a:r>
            <a:r>
              <a:rPr kumimoji="0" sz="2800" b="0" i="0" u="none" strike="noStrike" kern="1200" cap="none" spc="15" normalizeH="0" baseline="0" noProof="0" dirty="0">
                <a:ln>
                  <a:noFill/>
                </a:ln>
                <a:solidFill>
                  <a:srgbClr val="444B54"/>
                </a:solidFill>
                <a:effectLst/>
                <a:uLnTx/>
                <a:uFillTx/>
                <a:latin typeface="Arial"/>
                <a:ea typeface="+mn-ea"/>
                <a:cs typeface="Arial"/>
              </a:rPr>
              <a:t> </a:t>
            </a:r>
            <a:r>
              <a:rPr kumimoji="0" sz="2800" b="0" i="0" u="none" strike="noStrike" kern="1200" cap="none" spc="0" normalizeH="0" baseline="0" noProof="0" dirty="0">
                <a:ln>
                  <a:noFill/>
                </a:ln>
                <a:solidFill>
                  <a:srgbClr val="444B54"/>
                </a:solidFill>
                <a:effectLst/>
                <a:uLnTx/>
                <a:uFillTx/>
                <a:latin typeface="Arial"/>
                <a:ea typeface="+mn-ea"/>
                <a:cs typeface="Arial"/>
              </a:rPr>
              <a:t>pregnan</a:t>
            </a:r>
            <a:r>
              <a:rPr kumimoji="0" sz="2800" b="0" i="0" u="none" strike="noStrike" kern="1200" cap="none" spc="-5" normalizeH="0" baseline="0" noProof="0" dirty="0">
                <a:ln>
                  <a:noFill/>
                </a:ln>
                <a:solidFill>
                  <a:srgbClr val="444B54"/>
                </a:solidFill>
                <a:effectLst/>
                <a:uLnTx/>
                <a:uFillTx/>
                <a:latin typeface="Arial"/>
                <a:ea typeface="+mn-ea"/>
                <a:cs typeface="Arial"/>
              </a:rPr>
              <a:t>t</a:t>
            </a:r>
            <a:r>
              <a:rPr kumimoji="0" sz="2800" b="0" i="0" u="none" strike="noStrike" kern="1200" cap="none" spc="5" normalizeH="0" baseline="0" noProof="0" dirty="0">
                <a:ln>
                  <a:noFill/>
                </a:ln>
                <a:solidFill>
                  <a:srgbClr val="444B54"/>
                </a:solidFill>
                <a:effectLst/>
                <a:uLnTx/>
                <a:uFillTx/>
                <a:latin typeface="Arial"/>
                <a:ea typeface="+mn-ea"/>
                <a:cs typeface="Arial"/>
              </a:rPr>
              <a:t> </a:t>
            </a:r>
            <a:r>
              <a:rPr kumimoji="0" sz="2800" b="0" i="0" u="none" strike="noStrike" kern="1200" cap="none" spc="-5" normalizeH="0" baseline="0" noProof="0" dirty="0">
                <a:ln>
                  <a:noFill/>
                </a:ln>
                <a:solidFill>
                  <a:srgbClr val="444B54"/>
                </a:solidFill>
                <a:effectLst/>
                <a:uLnTx/>
                <a:uFillTx/>
                <a:latin typeface="Arial"/>
                <a:ea typeface="+mn-ea"/>
                <a:cs typeface="Arial"/>
              </a:rPr>
              <a:t>i</a:t>
            </a:r>
            <a:r>
              <a:rPr kumimoji="0" sz="2800" b="0" i="0" u="none" strike="noStrike" kern="1200" cap="none" spc="0" normalizeH="0" baseline="0" noProof="0" dirty="0">
                <a:ln>
                  <a:noFill/>
                </a:ln>
                <a:solidFill>
                  <a:srgbClr val="444B54"/>
                </a:solidFill>
                <a:effectLst/>
                <a:uLnTx/>
                <a:uFillTx/>
                <a:latin typeface="Arial"/>
                <a:ea typeface="+mn-ea"/>
                <a:cs typeface="Arial"/>
              </a:rPr>
              <a:t>nd</a:t>
            </a:r>
            <a:r>
              <a:rPr kumimoji="0" sz="2800" b="0" i="0" u="none" strike="noStrike" kern="1200" cap="none" spc="-5" normalizeH="0" baseline="0" noProof="0" dirty="0">
                <a:ln>
                  <a:noFill/>
                </a:ln>
                <a:solidFill>
                  <a:srgbClr val="444B54"/>
                </a:solidFill>
                <a:effectLst/>
                <a:uLnTx/>
                <a:uFillTx/>
                <a:latin typeface="Arial"/>
                <a:ea typeface="+mn-ea"/>
                <a:cs typeface="Arial"/>
              </a:rPr>
              <a:t>i</a:t>
            </a:r>
            <a:r>
              <a:rPr kumimoji="0" sz="2800" b="0" i="0" u="none" strike="noStrike" kern="1200" cap="none" spc="0" normalizeH="0" baseline="0" noProof="0" dirty="0">
                <a:ln>
                  <a:noFill/>
                </a:ln>
                <a:solidFill>
                  <a:srgbClr val="444B54"/>
                </a:solidFill>
                <a:effectLst/>
                <a:uLnTx/>
                <a:uFillTx/>
                <a:latin typeface="Arial"/>
                <a:ea typeface="+mn-ea"/>
                <a:cs typeface="Arial"/>
              </a:rPr>
              <a:t>v</a:t>
            </a:r>
            <a:r>
              <a:rPr kumimoji="0" sz="2800" b="0" i="0" u="none" strike="noStrike" kern="1200" cap="none" spc="-5" normalizeH="0" baseline="0" noProof="0" dirty="0">
                <a:ln>
                  <a:noFill/>
                </a:ln>
                <a:solidFill>
                  <a:srgbClr val="444B54"/>
                </a:solidFill>
                <a:effectLst/>
                <a:uLnTx/>
                <a:uFillTx/>
                <a:latin typeface="Arial"/>
                <a:ea typeface="+mn-ea"/>
                <a:cs typeface="Arial"/>
              </a:rPr>
              <a:t>i</a:t>
            </a:r>
            <a:r>
              <a:rPr kumimoji="0" sz="2800" b="0" i="0" u="none" strike="noStrike" kern="1200" cap="none" spc="0" normalizeH="0" baseline="0" noProof="0" dirty="0">
                <a:ln>
                  <a:noFill/>
                </a:ln>
                <a:solidFill>
                  <a:srgbClr val="444B54"/>
                </a:solidFill>
                <a:effectLst/>
                <a:uLnTx/>
                <a:uFillTx/>
                <a:latin typeface="Arial"/>
                <a:ea typeface="+mn-ea"/>
                <a:cs typeface="Arial"/>
              </a:rPr>
              <a:t>dua</a:t>
            </a:r>
            <a:r>
              <a:rPr kumimoji="0" sz="2800" b="0" i="0" u="none" strike="noStrike" kern="1200" cap="none" spc="-5" normalizeH="0" baseline="0" noProof="0" dirty="0">
                <a:ln>
                  <a:noFill/>
                </a:ln>
                <a:solidFill>
                  <a:srgbClr val="444B54"/>
                </a:solidFill>
                <a:effectLst/>
                <a:uLnTx/>
                <a:uFillTx/>
                <a:latin typeface="Arial"/>
                <a:ea typeface="+mn-ea"/>
                <a:cs typeface="Arial"/>
              </a:rPr>
              <a:t>ls</a:t>
            </a:r>
            <a:r>
              <a:rPr kumimoji="0" sz="2800" b="0" i="0" u="none" strike="noStrike" kern="1200" cap="none" spc="5" normalizeH="0" baseline="0" noProof="0" dirty="0">
                <a:ln>
                  <a:noFill/>
                </a:ln>
                <a:solidFill>
                  <a:srgbClr val="444B54"/>
                </a:solidFill>
                <a:effectLst/>
                <a:uLnTx/>
                <a:uFillTx/>
                <a:latin typeface="Arial"/>
                <a:ea typeface="+mn-ea"/>
                <a:cs typeface="Arial"/>
              </a:rPr>
              <a:t> </a:t>
            </a:r>
            <a:r>
              <a:rPr kumimoji="0" sz="2800" b="0" i="0" u="none" strike="noStrike" kern="1200" cap="none" spc="-5" normalizeH="0" baseline="0" noProof="0" dirty="0">
                <a:ln>
                  <a:noFill/>
                </a:ln>
                <a:solidFill>
                  <a:srgbClr val="444B54"/>
                </a:solidFill>
                <a:effectLst/>
                <a:uLnTx/>
                <a:uFillTx/>
                <a:latin typeface="Arial"/>
                <a:ea typeface="+mn-ea"/>
                <a:cs typeface="Arial"/>
              </a:rPr>
              <a:t>in</a:t>
            </a:r>
            <a:r>
              <a:rPr kumimoji="0" sz="2800" b="0" i="0" u="none" strike="noStrike" kern="1200" cap="none" spc="5" normalizeH="0" baseline="0" noProof="0" dirty="0">
                <a:ln>
                  <a:noFill/>
                </a:ln>
                <a:solidFill>
                  <a:srgbClr val="444B54"/>
                </a:solidFill>
                <a:effectLst/>
                <a:uLnTx/>
                <a:uFillTx/>
                <a:latin typeface="Arial"/>
                <a:ea typeface="+mn-ea"/>
                <a:cs typeface="Arial"/>
              </a:rPr>
              <a:t> </a:t>
            </a:r>
            <a:r>
              <a:rPr kumimoji="0" sz="2800" b="0" i="0" u="none" strike="noStrike" kern="1200" cap="none" spc="-5" normalizeH="0" baseline="0" noProof="0" dirty="0" smtClean="0">
                <a:ln>
                  <a:noFill/>
                </a:ln>
                <a:solidFill>
                  <a:srgbClr val="444B54"/>
                </a:solidFill>
                <a:effectLst/>
                <a:uLnTx/>
                <a:uFillTx/>
                <a:latin typeface="Arial"/>
                <a:ea typeface="+mn-ea"/>
                <a:cs typeface="Arial"/>
              </a:rPr>
              <a:t>a</a:t>
            </a:r>
            <a:r>
              <a:rPr kumimoji="0" lang="en-US" sz="2800" b="0" i="0" u="none" strike="noStrike" kern="1200" cap="none" spc="0" normalizeH="0" baseline="0" noProof="0" dirty="0">
                <a:ln>
                  <a:noFill/>
                </a:ln>
                <a:solidFill>
                  <a:srgbClr val="444B54"/>
                </a:solidFill>
                <a:effectLst/>
                <a:uLnTx/>
                <a:uFillTx/>
                <a:latin typeface="Arial"/>
                <a:ea typeface="+mn-ea"/>
                <a:cs typeface="Arial"/>
              </a:rPr>
              <a:t> </a:t>
            </a:r>
            <a:r>
              <a:rPr kumimoji="0" sz="2800" b="0" i="0" u="none" strike="noStrike" kern="1200" cap="none" spc="0" normalizeH="0" baseline="0" noProof="0" dirty="0" smtClean="0">
                <a:ln>
                  <a:noFill/>
                </a:ln>
                <a:solidFill>
                  <a:srgbClr val="444B54"/>
                </a:solidFill>
                <a:effectLst/>
                <a:uLnTx/>
                <a:uFillTx/>
                <a:latin typeface="Arial"/>
                <a:ea typeface="+mn-ea"/>
                <a:cs typeface="Arial"/>
              </a:rPr>
              <a:t>pregnancy  </a:t>
            </a:r>
            <a:r>
              <a:rPr kumimoji="0" sz="2800" b="0" i="0" u="none" strike="noStrike" kern="1200" cap="none" spc="0" normalizeH="0" baseline="0" noProof="0" dirty="0">
                <a:ln>
                  <a:noFill/>
                </a:ln>
                <a:solidFill>
                  <a:srgbClr val="444B54"/>
                </a:solidFill>
                <a:effectLst/>
                <a:uLnTx/>
                <a:uFillTx/>
                <a:latin typeface="Arial"/>
                <a:ea typeface="+mn-ea"/>
                <a:cs typeface="Arial"/>
              </a:rPr>
              <a:t>registry</a:t>
            </a:r>
            <a:r>
              <a:rPr kumimoji="0" sz="2800" b="0" i="0" u="none" strike="noStrike" kern="1200" cap="none" spc="-10" normalizeH="0" baseline="0" noProof="0" dirty="0">
                <a:ln>
                  <a:noFill/>
                </a:ln>
                <a:solidFill>
                  <a:srgbClr val="444B54"/>
                </a:solidFill>
                <a:effectLst/>
                <a:uLnTx/>
                <a:uFillTx/>
                <a:latin typeface="Arial"/>
                <a:ea typeface="+mn-ea"/>
                <a:cs typeface="Arial"/>
              </a:rPr>
              <a:t> </a:t>
            </a:r>
            <a:r>
              <a:rPr kumimoji="0" lang="en-US" sz="2800" b="0" i="0" u="none" strike="noStrike" kern="1200" cap="none" spc="-10" normalizeH="0" baseline="0" noProof="0" dirty="0" smtClean="0">
                <a:ln>
                  <a:noFill/>
                </a:ln>
                <a:solidFill>
                  <a:srgbClr val="444B54"/>
                </a:solidFill>
                <a:effectLst/>
                <a:uLnTx/>
                <a:uFillTx/>
                <a:latin typeface="Arial"/>
                <a:ea typeface="+mn-ea"/>
                <a:cs typeface="Arial"/>
              </a:rPr>
              <a:t>for additional follow up </a:t>
            </a:r>
            <a:r>
              <a:rPr kumimoji="0" sz="2800" b="0" i="0" u="none" strike="noStrike" kern="1200" cap="none" spc="-5" normalizeH="0" baseline="0" noProof="0" dirty="0" smtClean="0">
                <a:ln>
                  <a:noFill/>
                </a:ln>
                <a:solidFill>
                  <a:srgbClr val="444B54"/>
                </a:solidFill>
                <a:effectLst/>
                <a:uLnTx/>
                <a:uFillTx/>
                <a:latin typeface="Arial"/>
                <a:ea typeface="+mn-ea"/>
                <a:cs typeface="Arial"/>
              </a:rPr>
              <a:t>with</a:t>
            </a:r>
            <a:r>
              <a:rPr kumimoji="0" sz="2800" b="0" i="0" u="none" strike="noStrike" kern="1200" cap="none" spc="5" normalizeH="0" baseline="0" noProof="0" dirty="0" smtClean="0">
                <a:ln>
                  <a:noFill/>
                </a:ln>
                <a:solidFill>
                  <a:srgbClr val="444B54"/>
                </a:solidFill>
                <a:effectLst/>
                <a:uLnTx/>
                <a:uFillTx/>
                <a:latin typeface="Arial"/>
                <a:ea typeface="+mn-ea"/>
                <a:cs typeface="Arial"/>
              </a:rPr>
              <a:t> </a:t>
            </a:r>
            <a:r>
              <a:rPr kumimoji="0" sz="2800" b="0" i="0" u="none" strike="noStrike" kern="1200" cap="none" spc="0" normalizeH="0" baseline="0" noProof="0" dirty="0">
                <a:ln>
                  <a:noFill/>
                </a:ln>
                <a:solidFill>
                  <a:srgbClr val="444B54"/>
                </a:solidFill>
                <a:effectLst/>
                <a:uLnTx/>
                <a:uFillTx/>
                <a:latin typeface="Arial"/>
                <a:ea typeface="+mn-ea"/>
                <a:cs typeface="Arial"/>
              </a:rPr>
              <a:t>over</a:t>
            </a:r>
            <a:r>
              <a:rPr kumimoji="0" sz="2800" b="0" i="0" u="none" strike="noStrike" kern="1200" cap="none" spc="5" normalizeH="0" baseline="0" noProof="0" dirty="0">
                <a:ln>
                  <a:noFill/>
                </a:ln>
                <a:solidFill>
                  <a:srgbClr val="444B54"/>
                </a:solidFill>
                <a:effectLst/>
                <a:uLnTx/>
                <a:uFillTx/>
                <a:latin typeface="Arial"/>
                <a:ea typeface="+mn-ea"/>
                <a:cs typeface="Arial"/>
              </a:rPr>
              <a:t> </a:t>
            </a:r>
            <a:r>
              <a:rPr kumimoji="0" lang="en-US" sz="2800" b="1" i="0" u="none" strike="noStrike" kern="1200" cap="none" spc="0" normalizeH="0" baseline="0" noProof="0" dirty="0" smtClean="0">
                <a:ln>
                  <a:noFill/>
                </a:ln>
                <a:solidFill>
                  <a:srgbClr val="444B54"/>
                </a:solidFill>
                <a:effectLst/>
                <a:uLnTx/>
                <a:uFillTx/>
                <a:latin typeface="Arial"/>
                <a:ea typeface="+mn-ea"/>
                <a:cs typeface="Arial"/>
              </a:rPr>
              <a:t>6,685</a:t>
            </a:r>
            <a:r>
              <a:rPr kumimoji="0" sz="2800" b="0" i="0" u="none" strike="noStrike" kern="1200" cap="none" spc="5" normalizeH="0" baseline="0" noProof="0" dirty="0" smtClean="0">
                <a:ln>
                  <a:noFill/>
                </a:ln>
                <a:solidFill>
                  <a:srgbClr val="444B54"/>
                </a:solidFill>
                <a:effectLst/>
                <a:uLnTx/>
                <a:uFillTx/>
                <a:latin typeface="Arial"/>
                <a:ea typeface="+mn-ea"/>
                <a:cs typeface="Arial"/>
              </a:rPr>
              <a:t> </a:t>
            </a:r>
            <a:r>
              <a:rPr kumimoji="0" sz="2800" b="0" i="0" u="none" strike="noStrike" kern="1200" cap="none" spc="0" normalizeH="0" baseline="0" noProof="0" dirty="0">
                <a:ln>
                  <a:noFill/>
                </a:ln>
                <a:solidFill>
                  <a:srgbClr val="444B54"/>
                </a:solidFill>
                <a:effectLst/>
                <a:uLnTx/>
                <a:uFillTx/>
                <a:latin typeface="Arial"/>
                <a:ea typeface="+mn-ea"/>
                <a:cs typeface="Arial"/>
              </a:rPr>
              <a:t>enrolled.</a:t>
            </a:r>
            <a:endParaRPr kumimoji="0" sz="2800" b="0" i="0" u="none" strike="noStrike" kern="1200" cap="none" spc="0" normalizeH="0" baseline="0" noProof="0" dirty="0">
              <a:ln>
                <a:noFill/>
              </a:ln>
              <a:solidFill>
                <a:prstClr val="black"/>
              </a:solidFill>
              <a:effectLst/>
              <a:uLnTx/>
              <a:uFillTx/>
              <a:latin typeface="Arial"/>
              <a:ea typeface="+mn-ea"/>
              <a:cs typeface="Arial"/>
            </a:endParaRPr>
          </a:p>
          <a:p>
            <a:pPr marL="241300" marR="5080" lvl="0" indent="-229235" algn="l" defTabSz="914400" rtl="0" eaLnBrk="1" fontAlgn="auto" latinLnBrk="0" hangingPunct="1">
              <a:lnSpc>
                <a:spcPts val="3020"/>
              </a:lnSpc>
              <a:spcBef>
                <a:spcPts val="1005"/>
              </a:spcBef>
              <a:spcAft>
                <a:spcPts val="0"/>
              </a:spcAft>
              <a:buClr>
                <a:srgbClr val="F5668F"/>
              </a:buClr>
              <a:buSzTx/>
              <a:buFontTx/>
              <a:buChar char="•"/>
              <a:tabLst>
                <a:tab pos="241935" algn="l"/>
              </a:tabLst>
              <a:defRPr/>
            </a:pPr>
            <a:r>
              <a:rPr kumimoji="0" sz="2800" b="0" i="0" u="none" strike="noStrike" kern="1200" cap="none" spc="0" normalizeH="0" baseline="0" noProof="0" dirty="0">
                <a:ln>
                  <a:noFill/>
                </a:ln>
                <a:solidFill>
                  <a:srgbClr val="444B54"/>
                </a:solidFill>
                <a:effectLst/>
                <a:uLnTx/>
                <a:uFillTx/>
                <a:latin typeface="Arial"/>
                <a:ea typeface="+mn-ea"/>
                <a:cs typeface="Arial"/>
              </a:rPr>
              <a:t>Evidence gathered through these </a:t>
            </a:r>
            <a:r>
              <a:rPr kumimoji="0" sz="2800" b="0" i="0" u="none" strike="noStrike" kern="1200" cap="none" spc="0" normalizeH="0" baseline="0" noProof="0" dirty="0" smtClean="0">
                <a:ln>
                  <a:noFill/>
                </a:ln>
                <a:solidFill>
                  <a:srgbClr val="444B54"/>
                </a:solidFill>
                <a:effectLst/>
                <a:uLnTx/>
                <a:uFillTx/>
                <a:latin typeface="Arial"/>
                <a:ea typeface="+mn-ea"/>
                <a:cs typeface="Arial"/>
              </a:rPr>
              <a:t>system</a:t>
            </a:r>
            <a:r>
              <a:rPr kumimoji="0" lang="en-US" sz="2800" b="0" i="0" u="none" strike="noStrike" kern="1200" cap="none" spc="0" normalizeH="0" baseline="0" noProof="0" dirty="0" smtClean="0">
                <a:ln>
                  <a:noFill/>
                </a:ln>
                <a:solidFill>
                  <a:srgbClr val="444B54"/>
                </a:solidFill>
                <a:effectLst/>
                <a:uLnTx/>
                <a:uFillTx/>
                <a:latin typeface="Arial"/>
                <a:ea typeface="+mn-ea"/>
                <a:cs typeface="Arial"/>
              </a:rPr>
              <a:t> has</a:t>
            </a:r>
            <a:r>
              <a:rPr kumimoji="0" sz="2800" b="0" i="0" u="none" strike="noStrike" kern="1200" cap="none" spc="0" normalizeH="0" baseline="0" noProof="0" dirty="0" smtClean="0">
                <a:ln>
                  <a:noFill/>
                </a:ln>
                <a:solidFill>
                  <a:srgbClr val="444B54"/>
                </a:solidFill>
                <a:effectLst/>
                <a:uLnTx/>
                <a:uFillTx/>
                <a:latin typeface="Arial"/>
                <a:ea typeface="+mn-ea"/>
                <a:cs typeface="Arial"/>
              </a:rPr>
              <a:t> </a:t>
            </a:r>
            <a:r>
              <a:rPr kumimoji="0" sz="2800" b="0" i="0" u="none" strike="noStrike" kern="1200" cap="none" spc="0" normalizeH="0" baseline="0" noProof="0" dirty="0">
                <a:ln>
                  <a:noFill/>
                </a:ln>
                <a:solidFill>
                  <a:srgbClr val="444B54"/>
                </a:solidFill>
                <a:effectLst/>
                <a:uLnTx/>
                <a:uFillTx/>
                <a:latin typeface="Arial"/>
                <a:ea typeface="+mn-ea"/>
                <a:cs typeface="Arial"/>
              </a:rPr>
              <a:t>provide clinicians </a:t>
            </a:r>
            <a:r>
              <a:rPr kumimoji="0" sz="2800" b="0" i="0" u="none" strike="noStrike" kern="1200" cap="none" spc="-5" normalizeH="0" baseline="0" noProof="0" dirty="0">
                <a:ln>
                  <a:noFill/>
                </a:ln>
                <a:solidFill>
                  <a:srgbClr val="444B54"/>
                </a:solidFill>
                <a:effectLst/>
                <a:uLnTx/>
                <a:uFillTx/>
                <a:latin typeface="Arial"/>
                <a:ea typeface="+mn-ea"/>
                <a:cs typeface="Arial"/>
              </a:rPr>
              <a:t>with </a:t>
            </a:r>
            <a:r>
              <a:rPr kumimoji="0" sz="2800" b="0" i="0" u="none" strike="noStrike" kern="1200" cap="none" spc="0" normalizeH="0" baseline="0" noProof="0" dirty="0">
                <a:ln>
                  <a:noFill/>
                </a:ln>
                <a:solidFill>
                  <a:srgbClr val="444B54"/>
                </a:solidFill>
                <a:effectLst/>
                <a:uLnTx/>
                <a:uFillTx/>
                <a:latin typeface="Arial"/>
                <a:ea typeface="+mn-ea"/>
                <a:cs typeface="Arial"/>
              </a:rPr>
              <a:t> critically</a:t>
            </a:r>
            <a:r>
              <a:rPr kumimoji="0" sz="2800" b="0" i="0" u="none" strike="noStrike" kern="1200" cap="none" spc="-15" normalizeH="0" baseline="0" noProof="0" dirty="0">
                <a:ln>
                  <a:noFill/>
                </a:ln>
                <a:solidFill>
                  <a:srgbClr val="444B54"/>
                </a:solidFill>
                <a:effectLst/>
                <a:uLnTx/>
                <a:uFillTx/>
                <a:latin typeface="Arial"/>
                <a:ea typeface="+mn-ea"/>
                <a:cs typeface="Arial"/>
              </a:rPr>
              <a:t> </a:t>
            </a:r>
            <a:r>
              <a:rPr kumimoji="0" sz="2800" b="0" i="0" u="none" strike="noStrike" kern="1200" cap="none" spc="0" normalizeH="0" baseline="0" noProof="0" dirty="0">
                <a:ln>
                  <a:noFill/>
                </a:ln>
                <a:solidFill>
                  <a:srgbClr val="444B54"/>
                </a:solidFill>
                <a:effectLst/>
                <a:uLnTx/>
                <a:uFillTx/>
                <a:latin typeface="Arial"/>
                <a:ea typeface="+mn-ea"/>
                <a:cs typeface="Arial"/>
              </a:rPr>
              <a:t>needed</a:t>
            </a:r>
            <a:r>
              <a:rPr kumimoji="0" sz="2800" b="0" i="0" u="none" strike="noStrike" kern="1200" cap="none" spc="10" normalizeH="0" baseline="0" noProof="0" dirty="0">
                <a:ln>
                  <a:noFill/>
                </a:ln>
                <a:solidFill>
                  <a:srgbClr val="444B54"/>
                </a:solidFill>
                <a:effectLst/>
                <a:uLnTx/>
                <a:uFillTx/>
                <a:latin typeface="Arial"/>
                <a:ea typeface="+mn-ea"/>
                <a:cs typeface="Arial"/>
              </a:rPr>
              <a:t> </a:t>
            </a:r>
            <a:r>
              <a:rPr kumimoji="0" lang="en-US" sz="2800" b="0" i="0" u="none" strike="noStrike" kern="1200" cap="none" spc="10" normalizeH="0" baseline="0" noProof="0" dirty="0" smtClean="0">
                <a:ln>
                  <a:noFill/>
                </a:ln>
                <a:solidFill>
                  <a:srgbClr val="444B54"/>
                </a:solidFill>
                <a:effectLst/>
                <a:uLnTx/>
                <a:uFillTx/>
                <a:latin typeface="Arial"/>
                <a:ea typeface="+mn-ea"/>
                <a:cs typeface="Arial"/>
              </a:rPr>
              <a:t>safety </a:t>
            </a:r>
            <a:r>
              <a:rPr kumimoji="0" sz="2800" b="0" i="0" u="none" strike="noStrike" kern="1200" cap="none" spc="0" normalizeH="0" baseline="0" noProof="0" dirty="0" smtClean="0">
                <a:ln>
                  <a:noFill/>
                </a:ln>
                <a:solidFill>
                  <a:srgbClr val="444B54"/>
                </a:solidFill>
                <a:effectLst/>
                <a:uLnTx/>
                <a:uFillTx/>
                <a:latin typeface="Arial"/>
                <a:ea typeface="+mn-ea"/>
                <a:cs typeface="Arial"/>
              </a:rPr>
              <a:t>data</a:t>
            </a:r>
            <a:r>
              <a:rPr kumimoji="0" sz="2800" b="0" i="0" u="none" strike="noStrike" kern="1200" cap="none" spc="-10" normalizeH="0" baseline="0" noProof="0" dirty="0" smtClean="0">
                <a:ln>
                  <a:noFill/>
                </a:ln>
                <a:solidFill>
                  <a:srgbClr val="444B54"/>
                </a:solidFill>
                <a:effectLst/>
                <a:uLnTx/>
                <a:uFillTx/>
                <a:latin typeface="Arial"/>
                <a:ea typeface="+mn-ea"/>
                <a:cs typeface="Arial"/>
              </a:rPr>
              <a:t> </a:t>
            </a:r>
            <a:r>
              <a:rPr kumimoji="0" lang="en-US" sz="2800" b="0" i="0" u="none" strike="noStrike" kern="1200" cap="none" spc="-10" normalizeH="0" baseline="0" noProof="0" dirty="0" smtClean="0">
                <a:ln>
                  <a:noFill/>
                </a:ln>
                <a:solidFill>
                  <a:srgbClr val="444B54"/>
                </a:solidFill>
                <a:effectLst/>
                <a:uLnTx/>
                <a:uFillTx/>
                <a:latin typeface="Arial"/>
                <a:ea typeface="+mn-ea"/>
                <a:cs typeface="Arial"/>
              </a:rPr>
              <a:t>on </a:t>
            </a:r>
            <a:r>
              <a:rPr kumimoji="0" sz="2800" b="0" i="0" u="none" strike="noStrike" kern="1200" cap="none" spc="-5" normalizeH="0" baseline="0" noProof="0" dirty="0" smtClean="0">
                <a:ln>
                  <a:noFill/>
                </a:ln>
                <a:solidFill>
                  <a:srgbClr val="444B54"/>
                </a:solidFill>
                <a:effectLst/>
                <a:uLnTx/>
                <a:uFillTx/>
                <a:latin typeface="Arial"/>
                <a:ea typeface="+mn-ea"/>
                <a:cs typeface="Arial"/>
              </a:rPr>
              <a:t>COVID-19</a:t>
            </a:r>
            <a:r>
              <a:rPr kumimoji="0" sz="2800" b="0" i="0" u="none" strike="noStrike" kern="1200" cap="none" spc="25" normalizeH="0" baseline="0" noProof="0" dirty="0" smtClean="0">
                <a:ln>
                  <a:noFill/>
                </a:ln>
                <a:solidFill>
                  <a:srgbClr val="444B54"/>
                </a:solidFill>
                <a:effectLst/>
                <a:uLnTx/>
                <a:uFillTx/>
                <a:latin typeface="Arial"/>
                <a:ea typeface="+mn-ea"/>
                <a:cs typeface="Arial"/>
              </a:rPr>
              <a:t> </a:t>
            </a:r>
            <a:r>
              <a:rPr kumimoji="0" sz="2800" b="0" i="0" u="none" strike="noStrike" kern="1200" cap="none" spc="0" normalizeH="0" baseline="0" noProof="0" dirty="0">
                <a:ln>
                  <a:noFill/>
                </a:ln>
                <a:solidFill>
                  <a:srgbClr val="444B54"/>
                </a:solidFill>
                <a:effectLst/>
                <a:uLnTx/>
                <a:uFillTx/>
                <a:latin typeface="Arial"/>
                <a:ea typeface="+mn-ea"/>
                <a:cs typeface="Arial"/>
              </a:rPr>
              <a:t>vaccination</a:t>
            </a:r>
            <a:r>
              <a:rPr kumimoji="0" sz="2800" b="0" i="0" u="none" strike="noStrike" kern="1200" cap="none" spc="-5" normalizeH="0" baseline="0" noProof="0" dirty="0">
                <a:ln>
                  <a:noFill/>
                </a:ln>
                <a:solidFill>
                  <a:srgbClr val="444B54"/>
                </a:solidFill>
                <a:effectLst/>
                <a:uLnTx/>
                <a:uFillTx/>
                <a:latin typeface="Arial"/>
                <a:ea typeface="+mn-ea"/>
                <a:cs typeface="Arial"/>
              </a:rPr>
              <a:t> </a:t>
            </a:r>
            <a:r>
              <a:rPr kumimoji="0" sz="2800" b="0" i="0" u="none" strike="noStrike" kern="1200" cap="none" spc="0" normalizeH="0" baseline="0" noProof="0" dirty="0">
                <a:ln>
                  <a:noFill/>
                </a:ln>
                <a:solidFill>
                  <a:srgbClr val="444B54"/>
                </a:solidFill>
                <a:effectLst/>
                <a:uLnTx/>
                <a:uFillTx/>
                <a:latin typeface="Arial"/>
                <a:ea typeface="+mn-ea"/>
                <a:cs typeface="Arial"/>
              </a:rPr>
              <a:t>during</a:t>
            </a:r>
            <a:r>
              <a:rPr kumimoji="0" sz="2800" b="0" i="0" u="none" strike="noStrike" kern="1200" cap="none" spc="15" normalizeH="0" baseline="0" noProof="0" dirty="0">
                <a:ln>
                  <a:noFill/>
                </a:ln>
                <a:solidFill>
                  <a:srgbClr val="444B54"/>
                </a:solidFill>
                <a:effectLst/>
                <a:uLnTx/>
                <a:uFillTx/>
                <a:latin typeface="Arial"/>
                <a:ea typeface="+mn-ea"/>
                <a:cs typeface="Arial"/>
              </a:rPr>
              <a:t> </a:t>
            </a:r>
            <a:r>
              <a:rPr kumimoji="0" sz="2800" b="0" i="0" u="none" strike="noStrike" kern="1200" cap="none" spc="0" normalizeH="0" baseline="0" noProof="0" dirty="0" smtClean="0">
                <a:ln>
                  <a:noFill/>
                </a:ln>
                <a:solidFill>
                  <a:srgbClr val="444B54"/>
                </a:solidFill>
                <a:effectLst/>
                <a:uLnTx/>
                <a:uFillTx/>
                <a:latin typeface="Arial"/>
                <a:ea typeface="+mn-ea"/>
                <a:cs typeface="Arial"/>
              </a:rPr>
              <a:t>pregnancy</a:t>
            </a:r>
            <a:endParaRPr kumimoji="0" lang="en-US" sz="2800" b="0" i="0" u="none" strike="noStrike" kern="1200" cap="none" spc="0" normalizeH="0" baseline="0" noProof="0" dirty="0" smtClean="0">
              <a:ln>
                <a:noFill/>
              </a:ln>
              <a:solidFill>
                <a:srgbClr val="444B54"/>
              </a:solidFill>
              <a:effectLst/>
              <a:uLnTx/>
              <a:uFillTx/>
              <a:latin typeface="Arial"/>
              <a:ea typeface="+mn-ea"/>
              <a:cs typeface="Arial"/>
            </a:endParaRPr>
          </a:p>
          <a:p>
            <a:pPr marL="241300" marR="5080" lvl="0" indent="-229235" algn="l" defTabSz="914400" rtl="0" eaLnBrk="1" fontAlgn="auto" latinLnBrk="0" hangingPunct="1">
              <a:lnSpc>
                <a:spcPts val="3020"/>
              </a:lnSpc>
              <a:spcBef>
                <a:spcPts val="1005"/>
              </a:spcBef>
              <a:spcAft>
                <a:spcPts val="0"/>
              </a:spcAft>
              <a:buClr>
                <a:srgbClr val="F5668F"/>
              </a:buClr>
              <a:buSzTx/>
              <a:buFontTx/>
              <a:buChar char="•"/>
              <a:tabLst>
                <a:tab pos="241935" algn="l"/>
              </a:tabLst>
              <a:defRPr/>
            </a:pPr>
            <a:r>
              <a:rPr kumimoji="0" lang="en-US" sz="2800" b="0" i="0" u="none" strike="noStrike" kern="1200" cap="none" spc="0" normalizeH="0" baseline="0" noProof="0" dirty="0" smtClean="0">
                <a:ln>
                  <a:noFill/>
                </a:ln>
                <a:solidFill>
                  <a:srgbClr val="444B54"/>
                </a:solidFill>
                <a:effectLst/>
                <a:uLnTx/>
                <a:uFillTx/>
                <a:latin typeface="Arial"/>
                <a:ea typeface="+mn-ea"/>
                <a:cs typeface="Arial"/>
              </a:rPr>
              <a:t>No adverse pregnancy outcomes associated with Covid-19 vaccine and pregnancy</a:t>
            </a:r>
            <a:endParaRPr kumimoji="0" sz="2800" b="0" i="0" u="none" strike="noStrike" kern="1200" cap="none" spc="0" normalizeH="0" baseline="0" noProof="0" dirty="0">
              <a:ln>
                <a:noFill/>
              </a:ln>
              <a:solidFill>
                <a:prstClr val="black"/>
              </a:solidFill>
              <a:effectLst/>
              <a:uLnTx/>
              <a:uFillTx/>
              <a:latin typeface="Arial"/>
              <a:ea typeface="+mn-ea"/>
              <a:cs typeface="Arial"/>
            </a:endParaRPr>
          </a:p>
          <a:p>
            <a:pPr marL="241300" marR="0" lvl="0" indent="-229235" algn="l" defTabSz="914400" rtl="0" eaLnBrk="1" fontAlgn="auto" latinLnBrk="0" hangingPunct="1">
              <a:lnSpc>
                <a:spcPct val="100000"/>
              </a:lnSpc>
              <a:spcBef>
                <a:spcPts val="685"/>
              </a:spcBef>
              <a:spcAft>
                <a:spcPts val="0"/>
              </a:spcAft>
              <a:buClr>
                <a:srgbClr val="F5668F"/>
              </a:buClr>
              <a:buSzTx/>
              <a:buFontTx/>
              <a:buChar char="•"/>
              <a:tabLst>
                <a:tab pos="241935" algn="l"/>
              </a:tabLst>
              <a:defRPr/>
            </a:pPr>
            <a:r>
              <a:rPr kumimoji="0" sz="2400" b="0" i="0" u="none" strike="noStrike" kern="1200" cap="none" spc="-5" normalizeH="0" baseline="0" noProof="0" dirty="0">
                <a:ln>
                  <a:noFill/>
                </a:ln>
                <a:solidFill>
                  <a:srgbClr val="006FC0"/>
                </a:solidFill>
                <a:effectLst/>
                <a:uLnTx/>
                <a:uFillTx/>
                <a:latin typeface="Arial"/>
                <a:ea typeface="+mn-ea"/>
                <a:cs typeface="Arial"/>
              </a:rPr>
              <a:t>https://</a:t>
            </a:r>
            <a:r>
              <a:rPr kumimoji="0" sz="2400" b="0" i="0" u="none" strike="noStrike" kern="1200" cap="none" spc="-5" normalizeH="0" baseline="0" noProof="0" dirty="0">
                <a:ln>
                  <a:noFill/>
                </a:ln>
                <a:solidFill>
                  <a:srgbClr val="006FC0"/>
                </a:solidFill>
                <a:effectLst/>
                <a:uLnTx/>
                <a:uFillTx/>
                <a:latin typeface="Arial"/>
                <a:ea typeface="+mn-ea"/>
                <a:cs typeface="Arial"/>
                <a:hlinkClick r:id="rId4"/>
              </a:rPr>
              <a:t>www.cdc.gov/coronavirus/2019-ncov/vaccines/safety/vsafe.html</a:t>
            </a:r>
            <a:endParaRPr kumimoji="0" sz="2400" b="0" i="0" u="none" strike="noStrike" kern="1200" cap="none" spc="0"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37983447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Pregnancy vaccine safety data</a:t>
            </a:r>
            <a:br>
              <a:rPr lang="en-US" dirty="0" smtClean="0"/>
            </a:br>
            <a:r>
              <a:rPr lang="en-US" dirty="0" smtClean="0"/>
              <a:t>ACOG</a:t>
            </a:r>
            <a:endParaRPr lang="en-US" dirty="0"/>
          </a:p>
        </p:txBody>
      </p:sp>
      <p:sp>
        <p:nvSpPr>
          <p:cNvPr id="3" name="Content Placeholder 2"/>
          <p:cNvSpPr>
            <a:spLocks noGrp="1"/>
          </p:cNvSpPr>
          <p:nvPr>
            <p:ph idx="1"/>
          </p:nvPr>
        </p:nvSpPr>
        <p:spPr/>
        <p:txBody>
          <a:bodyPr>
            <a:normAutofit fontScale="92500"/>
          </a:bodyPr>
          <a:lstStyle/>
          <a:p>
            <a:r>
              <a:rPr lang="en-US" dirty="0" smtClean="0"/>
              <a:t>CDC </a:t>
            </a:r>
            <a:r>
              <a:rPr lang="en-US" dirty="0"/>
              <a:t>is currently enrolling pregnant individuals in a v-safe pregnancy </a:t>
            </a:r>
            <a:r>
              <a:rPr lang="en-US" dirty="0" smtClean="0"/>
              <a:t>registry.</a:t>
            </a:r>
          </a:p>
          <a:p>
            <a:r>
              <a:rPr lang="en-US" dirty="0" smtClean="0"/>
              <a:t>Data </a:t>
            </a:r>
            <a:r>
              <a:rPr lang="en-US" dirty="0"/>
              <a:t>collected </a:t>
            </a:r>
            <a:r>
              <a:rPr lang="en-US" dirty="0" smtClean="0"/>
              <a:t>from </a:t>
            </a:r>
            <a:r>
              <a:rPr lang="en-US" dirty="0"/>
              <a:t>the v-safe pregnancy registry did not indicate any safety concerns based on the </a:t>
            </a:r>
            <a:r>
              <a:rPr lang="en-US" dirty="0" err="1"/>
              <a:t>reactogenicity</a:t>
            </a:r>
            <a:r>
              <a:rPr lang="en-US" dirty="0"/>
              <a:t> profile and adverse events observed among pregnant individuals. </a:t>
            </a:r>
            <a:endParaRPr lang="en-US" dirty="0" smtClean="0"/>
          </a:p>
          <a:p>
            <a:r>
              <a:rPr lang="en-US" dirty="0" smtClean="0"/>
              <a:t>Additionally</a:t>
            </a:r>
            <a:r>
              <a:rPr lang="en-US" dirty="0"/>
              <a:t>, side effects were similar in pregnant and non-pregnant populations</a:t>
            </a:r>
            <a:r>
              <a:rPr lang="en-US" dirty="0" smtClean="0"/>
              <a:t>. </a:t>
            </a:r>
          </a:p>
          <a:p>
            <a:r>
              <a:rPr lang="en-US" dirty="0" smtClean="0"/>
              <a:t>Further</a:t>
            </a:r>
            <a:r>
              <a:rPr lang="en-US" dirty="0"/>
              <a:t>, no differences have been seen when comparing pregnant individuals participating in the v-safe pregnancy registry with the background rates of adverse pregnancy outcomes</a:t>
            </a:r>
            <a:r>
              <a:rPr lang="en-US" dirty="0" smtClean="0"/>
              <a:t>.</a:t>
            </a:r>
          </a:p>
          <a:p>
            <a:r>
              <a:rPr lang="en-US" dirty="0" smtClean="0"/>
              <a:t>On-line conspiracy theories</a:t>
            </a:r>
            <a:r>
              <a:rPr lang="en-US" dirty="0" smtClean="0"/>
              <a:t> </a:t>
            </a:r>
            <a:r>
              <a:rPr lang="en-US" dirty="0"/>
              <a:t>linking COVID-19 vaccines to infertility are unfounded and have no scientific evidence supporting them. ACOG recommends vaccination for all eligible people who may consider future pregnancy.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6151204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98" y="54355"/>
            <a:ext cx="11823702" cy="1292662"/>
          </a:xfrm>
        </p:spPr>
        <p:txBody>
          <a:bodyPr/>
          <a:lstStyle/>
          <a:p>
            <a:r>
              <a:rPr lang="en-US" dirty="0" err="1"/>
              <a:t>Zauche</a:t>
            </a:r>
            <a:r>
              <a:rPr lang="en-US" dirty="0"/>
              <a:t> LH, Wallace B, Smoots AN, et al. Receipt of mRNA COVID-19 vaccines and risk of spontaneous abortions. New </a:t>
            </a:r>
            <a:r>
              <a:rPr lang="en-US" dirty="0" err="1"/>
              <a:t>Engl</a:t>
            </a:r>
            <a:r>
              <a:rPr lang="en-US" dirty="0"/>
              <a:t> J Med Published online September 8, </a:t>
            </a:r>
            <a:r>
              <a:rPr lang="en-US" dirty="0" smtClean="0"/>
              <a:t>2021</a:t>
            </a:r>
            <a:endParaRPr lang="en-US" dirty="0"/>
          </a:p>
        </p:txBody>
      </p:sp>
      <p:sp>
        <p:nvSpPr>
          <p:cNvPr id="3" name="Text Placeholder 2"/>
          <p:cNvSpPr>
            <a:spLocks noGrp="1"/>
          </p:cNvSpPr>
          <p:nvPr>
            <p:ph type="body" idx="1"/>
          </p:nvPr>
        </p:nvSpPr>
        <p:spPr>
          <a:xfrm>
            <a:off x="901652" y="1447801"/>
            <a:ext cx="10388694" cy="4431983"/>
          </a:xfrm>
        </p:spPr>
        <p:txBody>
          <a:bodyPr/>
          <a:lstStyle/>
          <a:p>
            <a:r>
              <a:rPr lang="en-US" dirty="0"/>
              <a:t>Among 2,456 pregnant persons who received an mRNA COVID-19 vaccine preconception or prior to 20 weeks' gestation, the cumulative risk of SAB from 6-19 weeks' gestation was 14.1</a:t>
            </a:r>
            <a:r>
              <a:rPr lang="en-US" dirty="0" smtClean="0"/>
              <a:t>%. </a:t>
            </a:r>
          </a:p>
          <a:p>
            <a:endParaRPr lang="en-US" dirty="0"/>
          </a:p>
          <a:p>
            <a:r>
              <a:rPr lang="en-US" dirty="0"/>
              <a:t>Among recognized pregnancies in high-income countries, 11-16% end in spontaneous abortion (SAB). </a:t>
            </a:r>
          </a:p>
          <a:p>
            <a:endParaRPr lang="en-US" dirty="0" smtClean="0"/>
          </a:p>
          <a:p>
            <a:r>
              <a:rPr lang="en-US" b="1" dirty="0" smtClean="0"/>
              <a:t>Conclusions</a:t>
            </a:r>
            <a:r>
              <a:rPr lang="en-US" dirty="0" smtClean="0"/>
              <a:t> </a:t>
            </a:r>
            <a:r>
              <a:rPr lang="en-US" i="1" dirty="0"/>
              <a:t>When compared to the expected range of SABs in recognized pregnancies, these data suggest receipt of an mRNA COVID-19 vaccine preconception or during pregnancy is not associated with an increased risk of SAB. These findings add to accumulating evidence that mRNA COVID-19 vaccines during pregnancy are safe.</a:t>
            </a:r>
          </a:p>
        </p:txBody>
      </p:sp>
      <p:sp>
        <p:nvSpPr>
          <p:cNvPr id="4" name="TextBox 3"/>
          <p:cNvSpPr txBox="1"/>
          <p:nvPr/>
        </p:nvSpPr>
        <p:spPr>
          <a:xfrm>
            <a:off x="897062" y="5980568"/>
            <a:ext cx="98298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NEJM: </a:t>
            </a: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2"/>
              </a:rPr>
              <a:t>Receipt of mRNA COVID-19 vaccines preconception and during pregnancy and risk of self-reported spontaneous abortions</a:t>
            </a:r>
            <a:r>
              <a:rPr kumimoji="0" lang="en-US" sz="1800" b="0" i="0" u="none" strike="noStrike" kern="1200" cap="none" spc="0" normalizeH="0" baseline="0" noProof="0" dirty="0">
                <a:ln>
                  <a:noFill/>
                </a:ln>
                <a:solidFill>
                  <a:prstClr val="black"/>
                </a:solidFill>
                <a:effectLst/>
                <a:uLnTx/>
                <a:uFillTx/>
                <a:latin typeface="Calibri"/>
                <a:ea typeface="+mn-ea"/>
                <a:cs typeface="+mn-cs"/>
              </a:rPr>
              <a:t>. (09.8.21)</a:t>
            </a:r>
            <a:endParaRPr kumimoji="0" lang="en-US" sz="2400" b="0" i="0" u="none" strike="noStrike" kern="1200" cap="none" spc="-5" normalizeH="0" baseline="0" noProof="0" dirty="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3818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7" name="object 7"/>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687831" y="689070"/>
            <a:ext cx="5415915" cy="574040"/>
          </a:xfrm>
          <a:prstGeom prst="rect">
            <a:avLst/>
          </a:prstGeom>
        </p:spPr>
        <p:txBody>
          <a:bodyPr vert="horz" wrap="square" lIns="0" tIns="12700" rIns="0" bIns="0" rtlCol="0">
            <a:spAutoFit/>
          </a:bodyPr>
          <a:lstStyle/>
          <a:p>
            <a:pPr marL="12700">
              <a:lnSpc>
                <a:spcPct val="100000"/>
              </a:lnSpc>
              <a:spcBef>
                <a:spcPts val="100"/>
              </a:spcBef>
              <a:tabLst>
                <a:tab pos="2933700" algn="l"/>
              </a:tabLst>
            </a:pPr>
            <a:r>
              <a:rPr sz="3600" b="1" spc="-35" dirty="0">
                <a:solidFill>
                  <a:srgbClr val="F58466"/>
                </a:solidFill>
                <a:latin typeface="Arial"/>
                <a:cs typeface="Arial"/>
              </a:rPr>
              <a:t>ILPQC</a:t>
            </a:r>
            <a:r>
              <a:rPr sz="3600" b="1" spc="160" dirty="0">
                <a:solidFill>
                  <a:srgbClr val="F58466"/>
                </a:solidFill>
                <a:latin typeface="Arial"/>
                <a:cs typeface="Arial"/>
              </a:rPr>
              <a:t> </a:t>
            </a:r>
            <a:r>
              <a:rPr sz="3600" b="1" spc="-130" dirty="0">
                <a:solidFill>
                  <a:srgbClr val="F58466"/>
                </a:solidFill>
                <a:latin typeface="Arial"/>
                <a:cs typeface="Arial"/>
              </a:rPr>
              <a:t>Covid	</a:t>
            </a:r>
            <a:r>
              <a:rPr sz="3600" b="1" spc="-5" dirty="0">
                <a:solidFill>
                  <a:srgbClr val="F58466"/>
                </a:solidFill>
                <a:latin typeface="Arial"/>
                <a:cs typeface="Arial"/>
              </a:rPr>
              <a:t>19</a:t>
            </a:r>
            <a:r>
              <a:rPr sz="3600" b="1" spc="-160" dirty="0">
                <a:solidFill>
                  <a:srgbClr val="F58466"/>
                </a:solidFill>
                <a:latin typeface="Arial"/>
                <a:cs typeface="Arial"/>
              </a:rPr>
              <a:t> </a:t>
            </a:r>
            <a:r>
              <a:rPr sz="3600" b="1" spc="-140" dirty="0">
                <a:solidFill>
                  <a:srgbClr val="F58466"/>
                </a:solidFill>
                <a:latin typeface="Arial"/>
                <a:cs typeface="Arial"/>
              </a:rPr>
              <a:t>webinars</a:t>
            </a:r>
            <a:endParaRPr sz="3600">
              <a:latin typeface="Arial"/>
              <a:cs typeface="Arial"/>
            </a:endParaRPr>
          </a:p>
        </p:txBody>
      </p:sp>
      <p:sp>
        <p:nvSpPr>
          <p:cNvPr id="10" name="object 10"/>
          <p:cNvSpPr txBox="1"/>
          <p:nvPr/>
        </p:nvSpPr>
        <p:spPr>
          <a:xfrm>
            <a:off x="11365992" y="6437227"/>
            <a:ext cx="173990" cy="196215"/>
          </a:xfrm>
          <a:prstGeom prst="rect">
            <a:avLst/>
          </a:prstGeom>
        </p:spPr>
        <p:txBody>
          <a:bodyPr vert="horz" wrap="square" lIns="0" tIns="0" rIns="0" bIns="0" rtlCol="0">
            <a:spAutoFit/>
          </a:bodyPr>
          <a:lstStyle/>
          <a:p>
            <a:pPr marL="38100">
              <a:lnSpc>
                <a:spcPts val="1425"/>
              </a:lnSpc>
            </a:pPr>
            <a:fld id="{81D60167-4931-47E6-BA6A-407CBD079E47}" type="slidenum">
              <a:rPr sz="1200" spc="-5" dirty="0">
                <a:solidFill>
                  <a:srgbClr val="ADB3B8"/>
                </a:solidFill>
                <a:latin typeface="Arial"/>
                <a:cs typeface="Arial"/>
              </a:rPr>
              <a:t>4</a:t>
            </a:fld>
            <a:endParaRPr sz="1200">
              <a:latin typeface="Arial"/>
              <a:cs typeface="Arial"/>
            </a:endParaRPr>
          </a:p>
        </p:txBody>
      </p:sp>
      <p:sp>
        <p:nvSpPr>
          <p:cNvPr id="9" name="object 9"/>
          <p:cNvSpPr txBox="1"/>
          <p:nvPr/>
        </p:nvSpPr>
        <p:spPr>
          <a:xfrm>
            <a:off x="687649" y="2115310"/>
            <a:ext cx="10587355" cy="3898696"/>
          </a:xfrm>
          <a:prstGeom prst="rect">
            <a:avLst/>
          </a:prstGeom>
        </p:spPr>
        <p:txBody>
          <a:bodyPr vert="horz" wrap="square" lIns="0" tIns="112395" rIns="0" bIns="0" rtlCol="0">
            <a:spAutoFit/>
          </a:bodyPr>
          <a:lstStyle/>
          <a:p>
            <a:pPr marL="241300" marR="320040" indent="-229235">
              <a:lnSpc>
                <a:spcPct val="70000"/>
              </a:lnSpc>
              <a:spcBef>
                <a:spcPts val="885"/>
              </a:spcBef>
              <a:buClr>
                <a:srgbClr val="F5668F"/>
              </a:buClr>
              <a:buChar char="•"/>
              <a:tabLst>
                <a:tab pos="241300" algn="l"/>
                <a:tab pos="241935" algn="l"/>
              </a:tabLst>
            </a:pPr>
            <a:r>
              <a:rPr sz="2200" spc="-5" dirty="0">
                <a:solidFill>
                  <a:srgbClr val="444A53"/>
                </a:solidFill>
                <a:latin typeface="Arial"/>
                <a:cs typeface="Arial"/>
              </a:rPr>
              <a:t>The</a:t>
            </a:r>
            <a:r>
              <a:rPr sz="2200" spc="15" dirty="0">
                <a:solidFill>
                  <a:srgbClr val="444A53"/>
                </a:solidFill>
                <a:latin typeface="Arial"/>
                <a:cs typeface="Arial"/>
              </a:rPr>
              <a:t> </a:t>
            </a:r>
            <a:r>
              <a:rPr sz="2200" spc="-5" dirty="0">
                <a:solidFill>
                  <a:srgbClr val="444A53"/>
                </a:solidFill>
                <a:latin typeface="Arial"/>
                <a:cs typeface="Arial"/>
              </a:rPr>
              <a:t>strategies</a:t>
            </a:r>
            <a:r>
              <a:rPr sz="2200" spc="-25" dirty="0">
                <a:solidFill>
                  <a:srgbClr val="444A53"/>
                </a:solidFill>
                <a:latin typeface="Arial"/>
                <a:cs typeface="Arial"/>
              </a:rPr>
              <a:t> </a:t>
            </a:r>
            <a:r>
              <a:rPr sz="2200" spc="-5" dirty="0">
                <a:solidFill>
                  <a:srgbClr val="444A53"/>
                </a:solidFill>
                <a:latin typeface="Arial"/>
                <a:cs typeface="Arial"/>
              </a:rPr>
              <a:t>shared today</a:t>
            </a:r>
            <a:r>
              <a:rPr sz="2200" spc="-20" dirty="0">
                <a:solidFill>
                  <a:srgbClr val="444A53"/>
                </a:solidFill>
                <a:latin typeface="Arial"/>
                <a:cs typeface="Arial"/>
              </a:rPr>
              <a:t> </a:t>
            </a:r>
            <a:r>
              <a:rPr sz="2200" spc="-5" dirty="0">
                <a:solidFill>
                  <a:srgbClr val="444A53"/>
                </a:solidFill>
                <a:latin typeface="Arial"/>
                <a:cs typeface="Arial"/>
              </a:rPr>
              <a:t>are</a:t>
            </a:r>
            <a:r>
              <a:rPr sz="2200" spc="30" dirty="0">
                <a:solidFill>
                  <a:srgbClr val="444A53"/>
                </a:solidFill>
                <a:latin typeface="Arial"/>
                <a:cs typeface="Arial"/>
              </a:rPr>
              <a:t> </a:t>
            </a:r>
            <a:r>
              <a:rPr sz="2200" spc="-5" dirty="0">
                <a:solidFill>
                  <a:srgbClr val="444A53"/>
                </a:solidFill>
                <a:latin typeface="Arial"/>
                <a:cs typeface="Arial"/>
              </a:rPr>
              <a:t>examples</a:t>
            </a:r>
            <a:r>
              <a:rPr sz="2200" spc="15" dirty="0">
                <a:solidFill>
                  <a:srgbClr val="444A53"/>
                </a:solidFill>
                <a:latin typeface="Arial"/>
                <a:cs typeface="Arial"/>
              </a:rPr>
              <a:t> </a:t>
            </a:r>
            <a:r>
              <a:rPr sz="2200" spc="-5" dirty="0">
                <a:solidFill>
                  <a:srgbClr val="444A53"/>
                </a:solidFill>
                <a:latin typeface="Arial"/>
                <a:cs typeface="Arial"/>
              </a:rPr>
              <a:t>from</a:t>
            </a:r>
            <a:r>
              <a:rPr sz="2200" spc="25" dirty="0">
                <a:solidFill>
                  <a:srgbClr val="444A53"/>
                </a:solidFill>
                <a:latin typeface="Arial"/>
                <a:cs typeface="Arial"/>
              </a:rPr>
              <a:t> </a:t>
            </a:r>
            <a:r>
              <a:rPr sz="2200" spc="-5" dirty="0">
                <a:solidFill>
                  <a:srgbClr val="444A53"/>
                </a:solidFill>
                <a:latin typeface="Arial"/>
                <a:cs typeface="Arial"/>
              </a:rPr>
              <a:t>individual</a:t>
            </a:r>
            <a:r>
              <a:rPr sz="2200" spc="-25" dirty="0">
                <a:solidFill>
                  <a:srgbClr val="444A53"/>
                </a:solidFill>
                <a:latin typeface="Arial"/>
                <a:cs typeface="Arial"/>
              </a:rPr>
              <a:t> </a:t>
            </a:r>
            <a:r>
              <a:rPr sz="2200" spc="-5" dirty="0">
                <a:solidFill>
                  <a:srgbClr val="444A53"/>
                </a:solidFill>
                <a:latin typeface="Arial"/>
                <a:cs typeface="Arial"/>
              </a:rPr>
              <a:t>institutions</a:t>
            </a:r>
            <a:r>
              <a:rPr sz="2200" spc="-45" dirty="0">
                <a:solidFill>
                  <a:srgbClr val="444A53"/>
                </a:solidFill>
                <a:latin typeface="Arial"/>
                <a:cs typeface="Arial"/>
              </a:rPr>
              <a:t> </a:t>
            </a:r>
            <a:r>
              <a:rPr sz="2200" spc="-5" dirty="0">
                <a:solidFill>
                  <a:srgbClr val="444A53"/>
                </a:solidFill>
                <a:latin typeface="Arial"/>
                <a:cs typeface="Arial"/>
              </a:rPr>
              <a:t>not</a:t>
            </a:r>
            <a:r>
              <a:rPr sz="2200" spc="5" dirty="0">
                <a:solidFill>
                  <a:srgbClr val="444A53"/>
                </a:solidFill>
                <a:latin typeface="Arial"/>
                <a:cs typeface="Arial"/>
              </a:rPr>
              <a:t> </a:t>
            </a:r>
            <a:r>
              <a:rPr sz="2200" spc="-5" dirty="0">
                <a:solidFill>
                  <a:srgbClr val="444A53"/>
                </a:solidFill>
                <a:latin typeface="Arial"/>
                <a:cs typeface="Arial"/>
              </a:rPr>
              <a:t>IDPH</a:t>
            </a:r>
            <a:r>
              <a:rPr sz="2200" spc="-10" dirty="0">
                <a:solidFill>
                  <a:srgbClr val="444A53"/>
                </a:solidFill>
                <a:latin typeface="Arial"/>
                <a:cs typeface="Arial"/>
              </a:rPr>
              <a:t> </a:t>
            </a:r>
            <a:r>
              <a:rPr sz="2200" spc="-5" dirty="0">
                <a:solidFill>
                  <a:srgbClr val="444A53"/>
                </a:solidFill>
                <a:latin typeface="Arial"/>
                <a:cs typeface="Arial"/>
              </a:rPr>
              <a:t>or </a:t>
            </a:r>
            <a:r>
              <a:rPr sz="2200" spc="-600" dirty="0">
                <a:solidFill>
                  <a:srgbClr val="444A53"/>
                </a:solidFill>
                <a:latin typeface="Arial"/>
                <a:cs typeface="Arial"/>
              </a:rPr>
              <a:t> </a:t>
            </a:r>
            <a:r>
              <a:rPr sz="2200" spc="-5" dirty="0">
                <a:solidFill>
                  <a:srgbClr val="444A53"/>
                </a:solidFill>
                <a:latin typeface="Arial"/>
                <a:cs typeface="Arial"/>
              </a:rPr>
              <a:t>ILPQC</a:t>
            </a:r>
            <a:r>
              <a:rPr sz="2200" spc="-20" dirty="0">
                <a:solidFill>
                  <a:srgbClr val="444A53"/>
                </a:solidFill>
                <a:latin typeface="Arial"/>
                <a:cs typeface="Arial"/>
              </a:rPr>
              <a:t> </a:t>
            </a:r>
            <a:r>
              <a:rPr sz="2200" spc="-5" dirty="0">
                <a:solidFill>
                  <a:srgbClr val="444A53"/>
                </a:solidFill>
                <a:latin typeface="Arial"/>
                <a:cs typeface="Arial"/>
              </a:rPr>
              <a:t>recommendations.</a:t>
            </a:r>
            <a:endParaRPr sz="2200" dirty="0">
              <a:latin typeface="Arial"/>
              <a:cs typeface="Arial"/>
            </a:endParaRPr>
          </a:p>
          <a:p>
            <a:pPr>
              <a:lnSpc>
                <a:spcPct val="100000"/>
              </a:lnSpc>
              <a:spcBef>
                <a:spcPts val="45"/>
              </a:spcBef>
              <a:buClr>
                <a:srgbClr val="F5668F"/>
              </a:buClr>
              <a:buFont typeface="Arial"/>
              <a:buChar char="•"/>
            </a:pPr>
            <a:endParaRPr sz="2600" dirty="0">
              <a:latin typeface="Arial"/>
              <a:cs typeface="Arial"/>
            </a:endParaRPr>
          </a:p>
          <a:p>
            <a:pPr marL="240665" marR="38100" indent="-228600">
              <a:lnSpc>
                <a:spcPct val="72700"/>
              </a:lnSpc>
              <a:buClr>
                <a:srgbClr val="F5668F"/>
              </a:buClr>
              <a:buChar char="•"/>
              <a:tabLst>
                <a:tab pos="241300" algn="l"/>
                <a:tab pos="241935" algn="l"/>
                <a:tab pos="3844925" algn="l"/>
              </a:tabLst>
            </a:pPr>
            <a:r>
              <a:rPr sz="2200" spc="-5" dirty="0">
                <a:solidFill>
                  <a:srgbClr val="444A53"/>
                </a:solidFill>
                <a:latin typeface="Arial"/>
                <a:cs typeface="Arial"/>
              </a:rPr>
              <a:t>This</a:t>
            </a:r>
            <a:r>
              <a:rPr sz="2200" spc="-10" dirty="0">
                <a:solidFill>
                  <a:srgbClr val="444A53"/>
                </a:solidFill>
                <a:latin typeface="Arial"/>
                <a:cs typeface="Arial"/>
              </a:rPr>
              <a:t> </a:t>
            </a:r>
            <a:r>
              <a:rPr sz="2200" spc="-5" dirty="0">
                <a:solidFill>
                  <a:srgbClr val="444A53"/>
                </a:solidFill>
                <a:latin typeface="Arial"/>
                <a:cs typeface="Arial"/>
              </a:rPr>
              <a:t>is</a:t>
            </a:r>
            <a:r>
              <a:rPr sz="2200" spc="-15" dirty="0">
                <a:solidFill>
                  <a:srgbClr val="444A53"/>
                </a:solidFill>
                <a:latin typeface="Arial"/>
                <a:cs typeface="Arial"/>
              </a:rPr>
              <a:t> </a:t>
            </a:r>
            <a:r>
              <a:rPr sz="2200" spc="-5" dirty="0">
                <a:solidFill>
                  <a:srgbClr val="444A53"/>
                </a:solidFill>
                <a:latin typeface="Arial"/>
                <a:cs typeface="Arial"/>
              </a:rPr>
              <a:t>our</a:t>
            </a:r>
            <a:r>
              <a:rPr sz="2200" spc="20" dirty="0">
                <a:solidFill>
                  <a:srgbClr val="444A53"/>
                </a:solidFill>
                <a:latin typeface="Arial"/>
                <a:cs typeface="Arial"/>
              </a:rPr>
              <a:t> </a:t>
            </a:r>
            <a:r>
              <a:rPr sz="2200" spc="-5" dirty="0" smtClean="0">
                <a:solidFill>
                  <a:srgbClr val="444A53"/>
                </a:solidFill>
                <a:latin typeface="Arial"/>
                <a:cs typeface="Arial"/>
              </a:rPr>
              <a:t>2</a:t>
            </a:r>
            <a:r>
              <a:rPr lang="en-US" sz="2200" spc="-5" dirty="0">
                <a:solidFill>
                  <a:srgbClr val="444A53"/>
                </a:solidFill>
                <a:latin typeface="Arial"/>
                <a:cs typeface="Arial"/>
              </a:rPr>
              <a:t>7</a:t>
            </a:r>
            <a:r>
              <a:rPr sz="2200" spc="-5" dirty="0" smtClean="0">
                <a:solidFill>
                  <a:srgbClr val="444A53"/>
                </a:solidFill>
                <a:latin typeface="Arial"/>
                <a:cs typeface="Arial"/>
              </a:rPr>
              <a:t>th</a:t>
            </a:r>
            <a:r>
              <a:rPr sz="2200" spc="5" dirty="0" smtClean="0">
                <a:solidFill>
                  <a:srgbClr val="444A53"/>
                </a:solidFill>
                <a:latin typeface="Arial"/>
                <a:cs typeface="Arial"/>
              </a:rPr>
              <a:t> </a:t>
            </a:r>
            <a:r>
              <a:rPr sz="2200" spc="-5" dirty="0">
                <a:solidFill>
                  <a:srgbClr val="444A53"/>
                </a:solidFill>
                <a:latin typeface="Arial"/>
                <a:cs typeface="Arial"/>
              </a:rPr>
              <a:t>COVID-19</a:t>
            </a:r>
            <a:r>
              <a:rPr sz="2200" spc="20" dirty="0">
                <a:solidFill>
                  <a:srgbClr val="444A53"/>
                </a:solidFill>
                <a:latin typeface="Arial"/>
                <a:cs typeface="Arial"/>
              </a:rPr>
              <a:t> </a:t>
            </a:r>
            <a:r>
              <a:rPr sz="2200" spc="-5" dirty="0">
                <a:solidFill>
                  <a:srgbClr val="444A53"/>
                </a:solidFill>
                <a:latin typeface="Arial"/>
                <a:cs typeface="Arial"/>
              </a:rPr>
              <a:t>strategies</a:t>
            </a:r>
            <a:r>
              <a:rPr sz="2200" spc="-25" dirty="0">
                <a:solidFill>
                  <a:srgbClr val="444A53"/>
                </a:solidFill>
                <a:latin typeface="Arial"/>
                <a:cs typeface="Arial"/>
              </a:rPr>
              <a:t> </a:t>
            </a:r>
            <a:r>
              <a:rPr sz="2200" spc="-5" dirty="0">
                <a:solidFill>
                  <a:srgbClr val="444A53"/>
                </a:solidFill>
                <a:latin typeface="Arial"/>
                <a:cs typeface="Arial"/>
              </a:rPr>
              <a:t>for</a:t>
            </a:r>
            <a:r>
              <a:rPr sz="2200" dirty="0">
                <a:solidFill>
                  <a:srgbClr val="444A53"/>
                </a:solidFill>
                <a:latin typeface="Arial"/>
                <a:cs typeface="Arial"/>
              </a:rPr>
              <a:t> </a:t>
            </a:r>
            <a:r>
              <a:rPr sz="2200" spc="-5" dirty="0">
                <a:solidFill>
                  <a:srgbClr val="444A53"/>
                </a:solidFill>
                <a:latin typeface="Arial"/>
                <a:cs typeface="Arial"/>
              </a:rPr>
              <a:t>OB/Neonatal Units</a:t>
            </a:r>
            <a:r>
              <a:rPr sz="2200" spc="-15" dirty="0">
                <a:solidFill>
                  <a:srgbClr val="444A53"/>
                </a:solidFill>
                <a:latin typeface="Arial"/>
                <a:cs typeface="Arial"/>
              </a:rPr>
              <a:t> </a:t>
            </a:r>
            <a:r>
              <a:rPr sz="2200" spc="-5" dirty="0">
                <a:solidFill>
                  <a:srgbClr val="444A53"/>
                </a:solidFill>
                <a:latin typeface="Arial"/>
                <a:cs typeface="Arial"/>
              </a:rPr>
              <a:t>webinar</a:t>
            </a:r>
            <a:r>
              <a:rPr sz="2200" spc="10" dirty="0">
                <a:solidFill>
                  <a:srgbClr val="444A53"/>
                </a:solidFill>
                <a:latin typeface="Arial"/>
                <a:cs typeface="Arial"/>
              </a:rPr>
              <a:t> </a:t>
            </a:r>
            <a:r>
              <a:rPr sz="2200" spc="-5" dirty="0">
                <a:solidFill>
                  <a:srgbClr val="444A53"/>
                </a:solidFill>
                <a:latin typeface="Arial"/>
                <a:cs typeface="Arial"/>
              </a:rPr>
              <a:t>in coordination </a:t>
            </a:r>
            <a:r>
              <a:rPr sz="2200" spc="-595" dirty="0">
                <a:solidFill>
                  <a:srgbClr val="444A53"/>
                </a:solidFill>
                <a:latin typeface="Arial"/>
                <a:cs typeface="Arial"/>
              </a:rPr>
              <a:t> </a:t>
            </a:r>
            <a:r>
              <a:rPr sz="2200" spc="-5" dirty="0">
                <a:solidFill>
                  <a:srgbClr val="444A53"/>
                </a:solidFill>
                <a:latin typeface="Arial"/>
                <a:cs typeface="Arial"/>
              </a:rPr>
              <a:t>with</a:t>
            </a:r>
            <a:r>
              <a:rPr sz="2200" dirty="0">
                <a:solidFill>
                  <a:srgbClr val="444A53"/>
                </a:solidFill>
                <a:latin typeface="Arial"/>
                <a:cs typeface="Arial"/>
              </a:rPr>
              <a:t> </a:t>
            </a:r>
            <a:r>
              <a:rPr sz="2200" spc="-15" dirty="0">
                <a:solidFill>
                  <a:srgbClr val="444A53"/>
                </a:solidFill>
                <a:latin typeface="Arial"/>
                <a:cs typeface="Arial"/>
              </a:rPr>
              <a:t>IDPH,</a:t>
            </a:r>
            <a:r>
              <a:rPr sz="2200" spc="50" dirty="0">
                <a:solidFill>
                  <a:srgbClr val="444A53"/>
                </a:solidFill>
                <a:latin typeface="Arial"/>
                <a:cs typeface="Arial"/>
              </a:rPr>
              <a:t> </a:t>
            </a:r>
            <a:r>
              <a:rPr sz="2200" spc="-5" dirty="0">
                <a:solidFill>
                  <a:srgbClr val="444A53"/>
                </a:solidFill>
                <a:latin typeface="Arial"/>
                <a:cs typeface="Arial"/>
              </a:rPr>
              <a:t>since</a:t>
            </a:r>
            <a:r>
              <a:rPr sz="2200" spc="-265" dirty="0">
                <a:solidFill>
                  <a:srgbClr val="444A53"/>
                </a:solidFill>
                <a:latin typeface="Arial"/>
                <a:cs typeface="Arial"/>
              </a:rPr>
              <a:t> </a:t>
            </a:r>
            <a:r>
              <a:rPr sz="2200" spc="-5" dirty="0">
                <a:solidFill>
                  <a:srgbClr val="444A53"/>
                </a:solidFill>
                <a:latin typeface="Arial"/>
                <a:cs typeface="Arial"/>
              </a:rPr>
              <a:t>April </a:t>
            </a:r>
            <a:r>
              <a:rPr sz="2200" spc="-5" dirty="0" smtClean="0">
                <a:solidFill>
                  <a:srgbClr val="444A53"/>
                </a:solidFill>
                <a:latin typeface="Arial"/>
                <a:cs typeface="Arial"/>
              </a:rPr>
              <a:t>2020.</a:t>
            </a:r>
            <a:r>
              <a:rPr lang="en-US" sz="2200" spc="-5" dirty="0" smtClean="0">
                <a:solidFill>
                  <a:srgbClr val="444A53"/>
                </a:solidFill>
                <a:latin typeface="Arial"/>
                <a:cs typeface="Arial"/>
              </a:rPr>
              <a:t> </a:t>
            </a:r>
            <a:r>
              <a:rPr sz="2200" spc="-5" dirty="0" smtClean="0">
                <a:solidFill>
                  <a:srgbClr val="444A53"/>
                </a:solidFill>
                <a:latin typeface="Arial"/>
                <a:cs typeface="Arial"/>
              </a:rPr>
              <a:t>Please</a:t>
            </a:r>
            <a:r>
              <a:rPr sz="2200" spc="-45" dirty="0" smtClean="0">
                <a:solidFill>
                  <a:srgbClr val="444A53"/>
                </a:solidFill>
                <a:latin typeface="Arial"/>
                <a:cs typeface="Arial"/>
              </a:rPr>
              <a:t> </a:t>
            </a:r>
            <a:r>
              <a:rPr sz="2200" spc="-5" dirty="0">
                <a:solidFill>
                  <a:srgbClr val="444A53"/>
                </a:solidFill>
                <a:latin typeface="Arial"/>
                <a:cs typeface="Arial"/>
              </a:rPr>
              <a:t>see</a:t>
            </a:r>
            <a:r>
              <a:rPr sz="2200" dirty="0">
                <a:solidFill>
                  <a:srgbClr val="0000FF"/>
                </a:solidFill>
                <a:latin typeface="Arial"/>
                <a:cs typeface="Arial"/>
              </a:rPr>
              <a:t> </a:t>
            </a:r>
            <a:r>
              <a:rPr sz="2200" u="sng" spc="-5" dirty="0">
                <a:solidFill>
                  <a:srgbClr val="0000FF"/>
                </a:solidFill>
                <a:uFill>
                  <a:solidFill>
                    <a:srgbClr val="6B93FB"/>
                  </a:solidFill>
                </a:uFill>
                <a:latin typeface="Arial"/>
                <a:cs typeface="Arial"/>
                <a:hlinkClick r:id="rId4"/>
              </a:rPr>
              <a:t>https://ilpqc.org/covid-19-information/</a:t>
            </a:r>
            <a:r>
              <a:rPr sz="2200" u="sng" spc="15" dirty="0">
                <a:solidFill>
                  <a:srgbClr val="444A53"/>
                </a:solidFill>
                <a:uFill>
                  <a:solidFill>
                    <a:srgbClr val="6B93FB"/>
                  </a:solidFill>
                </a:uFill>
                <a:latin typeface="Arial"/>
                <a:cs typeface="Arial"/>
                <a:hlinkClick r:id="rId4"/>
              </a:rPr>
              <a:t> </a:t>
            </a:r>
            <a:r>
              <a:rPr sz="2200" spc="-5" dirty="0">
                <a:solidFill>
                  <a:srgbClr val="444A53"/>
                </a:solidFill>
                <a:latin typeface="Arial"/>
                <a:cs typeface="Arial"/>
              </a:rPr>
              <a:t>for</a:t>
            </a:r>
            <a:endParaRPr sz="2200" dirty="0">
              <a:latin typeface="Arial"/>
              <a:cs typeface="Arial"/>
            </a:endParaRPr>
          </a:p>
          <a:p>
            <a:pPr marL="241300" marR="5080" indent="-635">
              <a:lnSpc>
                <a:spcPct val="70000"/>
              </a:lnSpc>
              <a:spcBef>
                <a:spcPts val="425"/>
              </a:spcBef>
            </a:pPr>
            <a:r>
              <a:rPr sz="2200" spc="-5" dirty="0">
                <a:solidFill>
                  <a:srgbClr val="444A53"/>
                </a:solidFill>
                <a:latin typeface="Arial"/>
                <a:cs typeface="Arial"/>
              </a:rPr>
              <a:t>future</a:t>
            </a:r>
            <a:r>
              <a:rPr sz="2200" spc="10" dirty="0">
                <a:solidFill>
                  <a:srgbClr val="444A53"/>
                </a:solidFill>
                <a:latin typeface="Arial"/>
                <a:cs typeface="Arial"/>
              </a:rPr>
              <a:t> </a:t>
            </a:r>
            <a:r>
              <a:rPr sz="2200" spc="-5" dirty="0">
                <a:solidFill>
                  <a:srgbClr val="444A53"/>
                </a:solidFill>
                <a:latin typeface="Arial"/>
                <a:cs typeface="Arial"/>
              </a:rPr>
              <a:t>webinar</a:t>
            </a:r>
            <a:r>
              <a:rPr sz="2200" spc="15" dirty="0">
                <a:solidFill>
                  <a:srgbClr val="444A53"/>
                </a:solidFill>
                <a:latin typeface="Arial"/>
                <a:cs typeface="Arial"/>
              </a:rPr>
              <a:t> </a:t>
            </a:r>
            <a:r>
              <a:rPr sz="2200" spc="-5" dirty="0">
                <a:solidFill>
                  <a:srgbClr val="444A53"/>
                </a:solidFill>
                <a:latin typeface="Arial"/>
                <a:cs typeface="Arial"/>
              </a:rPr>
              <a:t>registration, prior</a:t>
            </a:r>
            <a:r>
              <a:rPr sz="2200" spc="-15" dirty="0">
                <a:solidFill>
                  <a:srgbClr val="444A53"/>
                </a:solidFill>
                <a:latin typeface="Arial"/>
                <a:cs typeface="Arial"/>
              </a:rPr>
              <a:t> </a:t>
            </a:r>
            <a:r>
              <a:rPr sz="2200" spc="-5" dirty="0">
                <a:solidFill>
                  <a:srgbClr val="444A53"/>
                </a:solidFill>
                <a:latin typeface="Arial"/>
                <a:cs typeface="Arial"/>
              </a:rPr>
              <a:t>recorded</a:t>
            </a:r>
            <a:r>
              <a:rPr sz="2200" spc="15" dirty="0">
                <a:solidFill>
                  <a:srgbClr val="444A53"/>
                </a:solidFill>
                <a:latin typeface="Arial"/>
                <a:cs typeface="Arial"/>
              </a:rPr>
              <a:t> </a:t>
            </a:r>
            <a:r>
              <a:rPr sz="2200" spc="-5" dirty="0">
                <a:solidFill>
                  <a:srgbClr val="444A53"/>
                </a:solidFill>
                <a:latin typeface="Arial"/>
                <a:cs typeface="Arial"/>
              </a:rPr>
              <a:t>webinars</a:t>
            </a:r>
            <a:r>
              <a:rPr sz="2200" spc="-10" dirty="0">
                <a:solidFill>
                  <a:srgbClr val="444A53"/>
                </a:solidFill>
                <a:latin typeface="Arial"/>
                <a:cs typeface="Arial"/>
              </a:rPr>
              <a:t> </a:t>
            </a:r>
            <a:r>
              <a:rPr sz="2200" spc="-5" dirty="0">
                <a:solidFill>
                  <a:srgbClr val="444A53"/>
                </a:solidFill>
                <a:latin typeface="Arial"/>
                <a:cs typeface="Arial"/>
              </a:rPr>
              <a:t>and</a:t>
            </a:r>
            <a:r>
              <a:rPr sz="2200" spc="25" dirty="0">
                <a:solidFill>
                  <a:srgbClr val="444A53"/>
                </a:solidFill>
                <a:latin typeface="Arial"/>
                <a:cs typeface="Arial"/>
              </a:rPr>
              <a:t> </a:t>
            </a:r>
            <a:r>
              <a:rPr sz="2200" spc="-5" dirty="0">
                <a:solidFill>
                  <a:srgbClr val="444A53"/>
                </a:solidFill>
                <a:latin typeface="Arial"/>
                <a:cs typeface="Arial"/>
              </a:rPr>
              <a:t>written</a:t>
            </a:r>
            <a:r>
              <a:rPr sz="2200" spc="-10" dirty="0">
                <a:solidFill>
                  <a:srgbClr val="444A53"/>
                </a:solidFill>
                <a:latin typeface="Arial"/>
                <a:cs typeface="Arial"/>
              </a:rPr>
              <a:t> </a:t>
            </a:r>
            <a:r>
              <a:rPr sz="2200" spc="-5" dirty="0">
                <a:solidFill>
                  <a:srgbClr val="444A53"/>
                </a:solidFill>
                <a:latin typeface="Arial"/>
                <a:cs typeface="Arial"/>
              </a:rPr>
              <a:t>out</a:t>
            </a:r>
            <a:r>
              <a:rPr sz="2200" spc="5" dirty="0">
                <a:solidFill>
                  <a:srgbClr val="444A53"/>
                </a:solidFill>
                <a:latin typeface="Arial"/>
                <a:cs typeface="Arial"/>
              </a:rPr>
              <a:t> </a:t>
            </a:r>
            <a:r>
              <a:rPr sz="2200" spc="-85" dirty="0">
                <a:solidFill>
                  <a:srgbClr val="444A53"/>
                </a:solidFill>
                <a:latin typeface="Arial"/>
                <a:cs typeface="Arial"/>
              </a:rPr>
              <a:t>Q/A’s</a:t>
            </a:r>
            <a:r>
              <a:rPr sz="2200" spc="5" dirty="0">
                <a:solidFill>
                  <a:srgbClr val="444A53"/>
                </a:solidFill>
                <a:latin typeface="Arial"/>
                <a:cs typeface="Arial"/>
              </a:rPr>
              <a:t> </a:t>
            </a:r>
            <a:r>
              <a:rPr sz="2200" spc="-5" dirty="0">
                <a:solidFill>
                  <a:srgbClr val="444A53"/>
                </a:solidFill>
                <a:latin typeface="Arial"/>
                <a:cs typeface="Arial"/>
              </a:rPr>
              <a:t>from</a:t>
            </a:r>
            <a:r>
              <a:rPr sz="2200" spc="30" dirty="0">
                <a:solidFill>
                  <a:srgbClr val="444A53"/>
                </a:solidFill>
                <a:latin typeface="Arial"/>
                <a:cs typeface="Arial"/>
              </a:rPr>
              <a:t> </a:t>
            </a:r>
            <a:r>
              <a:rPr sz="2200" spc="-5" dirty="0">
                <a:solidFill>
                  <a:srgbClr val="444A53"/>
                </a:solidFill>
                <a:latin typeface="Arial"/>
                <a:cs typeface="Arial"/>
              </a:rPr>
              <a:t>those </a:t>
            </a:r>
            <a:r>
              <a:rPr sz="2200" spc="-600" dirty="0">
                <a:solidFill>
                  <a:srgbClr val="444A53"/>
                </a:solidFill>
                <a:latin typeface="Arial"/>
                <a:cs typeface="Arial"/>
              </a:rPr>
              <a:t> </a:t>
            </a:r>
            <a:r>
              <a:rPr sz="2200" spc="-5" dirty="0">
                <a:solidFill>
                  <a:srgbClr val="444A53"/>
                </a:solidFill>
                <a:latin typeface="Arial"/>
                <a:cs typeface="Arial"/>
              </a:rPr>
              <a:t>webinars.</a:t>
            </a:r>
            <a:endParaRPr sz="2200" dirty="0">
              <a:latin typeface="Arial"/>
              <a:cs typeface="Arial"/>
            </a:endParaRPr>
          </a:p>
          <a:p>
            <a:pPr>
              <a:lnSpc>
                <a:spcPct val="100000"/>
              </a:lnSpc>
              <a:spcBef>
                <a:spcPts val="30"/>
              </a:spcBef>
            </a:pPr>
            <a:endParaRPr sz="3050" dirty="0">
              <a:latin typeface="Arial"/>
              <a:cs typeface="Arial"/>
            </a:endParaRPr>
          </a:p>
          <a:p>
            <a:pPr marL="240665" marR="146685" indent="-228600">
              <a:lnSpc>
                <a:spcPct val="70000"/>
              </a:lnSpc>
              <a:buClr>
                <a:srgbClr val="F5668F"/>
              </a:buClr>
              <a:buChar char="•"/>
              <a:tabLst>
                <a:tab pos="241300" algn="l"/>
                <a:tab pos="241935" algn="l"/>
              </a:tabLst>
            </a:pPr>
            <a:r>
              <a:rPr sz="2200" spc="-5" dirty="0">
                <a:solidFill>
                  <a:srgbClr val="444A53"/>
                </a:solidFill>
                <a:latin typeface="Arial"/>
                <a:cs typeface="Arial"/>
              </a:rPr>
              <a:t>The</a:t>
            </a:r>
            <a:r>
              <a:rPr sz="2200" dirty="0">
                <a:solidFill>
                  <a:srgbClr val="444A53"/>
                </a:solidFill>
                <a:latin typeface="Arial"/>
                <a:cs typeface="Arial"/>
              </a:rPr>
              <a:t> </a:t>
            </a:r>
            <a:r>
              <a:rPr sz="2200" spc="-5" dirty="0">
                <a:solidFill>
                  <a:srgbClr val="444A53"/>
                </a:solidFill>
                <a:latin typeface="Arial"/>
                <a:cs typeface="Arial"/>
              </a:rPr>
              <a:t>next</a:t>
            </a:r>
            <a:r>
              <a:rPr sz="2200" spc="20" dirty="0">
                <a:solidFill>
                  <a:srgbClr val="444A53"/>
                </a:solidFill>
                <a:latin typeface="Arial"/>
                <a:cs typeface="Arial"/>
              </a:rPr>
              <a:t> </a:t>
            </a:r>
            <a:r>
              <a:rPr sz="2200" spc="-5" dirty="0">
                <a:solidFill>
                  <a:srgbClr val="444A53"/>
                </a:solidFill>
                <a:latin typeface="Arial"/>
                <a:cs typeface="Arial"/>
              </a:rPr>
              <a:t>webinar</a:t>
            </a:r>
            <a:r>
              <a:rPr sz="2200" spc="-15" dirty="0">
                <a:solidFill>
                  <a:srgbClr val="444A53"/>
                </a:solidFill>
                <a:latin typeface="Arial"/>
                <a:cs typeface="Arial"/>
              </a:rPr>
              <a:t> </a:t>
            </a:r>
            <a:r>
              <a:rPr sz="2200" spc="-5" dirty="0">
                <a:solidFill>
                  <a:srgbClr val="444A53"/>
                </a:solidFill>
                <a:latin typeface="Arial"/>
                <a:cs typeface="Arial"/>
              </a:rPr>
              <a:t>will</a:t>
            </a:r>
            <a:r>
              <a:rPr sz="2200" spc="-20" dirty="0">
                <a:solidFill>
                  <a:srgbClr val="444A53"/>
                </a:solidFill>
                <a:latin typeface="Arial"/>
                <a:cs typeface="Arial"/>
              </a:rPr>
              <a:t> </a:t>
            </a:r>
            <a:r>
              <a:rPr sz="2200" spc="-5" dirty="0">
                <a:solidFill>
                  <a:srgbClr val="444A53"/>
                </a:solidFill>
                <a:latin typeface="Arial"/>
                <a:cs typeface="Arial"/>
              </a:rPr>
              <a:t>be</a:t>
            </a:r>
            <a:r>
              <a:rPr sz="2200" spc="5" dirty="0">
                <a:solidFill>
                  <a:srgbClr val="444A53"/>
                </a:solidFill>
                <a:latin typeface="Arial"/>
                <a:cs typeface="Arial"/>
              </a:rPr>
              <a:t> </a:t>
            </a:r>
            <a:r>
              <a:rPr sz="2200" b="1" spc="-55" dirty="0">
                <a:solidFill>
                  <a:srgbClr val="444A53"/>
                </a:solidFill>
                <a:latin typeface="Arial"/>
                <a:cs typeface="Arial"/>
              </a:rPr>
              <a:t>Friday,</a:t>
            </a:r>
            <a:r>
              <a:rPr sz="2200" b="1" spc="30" dirty="0">
                <a:solidFill>
                  <a:srgbClr val="444A53"/>
                </a:solidFill>
                <a:latin typeface="Arial"/>
                <a:cs typeface="Arial"/>
              </a:rPr>
              <a:t> </a:t>
            </a:r>
            <a:r>
              <a:rPr lang="en-US" sz="2200" b="1" spc="-5" dirty="0" smtClean="0">
                <a:solidFill>
                  <a:srgbClr val="444A53"/>
                </a:solidFill>
                <a:latin typeface="Arial"/>
                <a:cs typeface="Arial"/>
              </a:rPr>
              <a:t>January </a:t>
            </a:r>
            <a:r>
              <a:rPr lang="en-US" sz="2200" b="1" spc="-5" dirty="0">
                <a:solidFill>
                  <a:srgbClr val="444A53"/>
                </a:solidFill>
                <a:latin typeface="Arial"/>
                <a:cs typeface="Arial"/>
              </a:rPr>
              <a:t>7, </a:t>
            </a:r>
            <a:r>
              <a:rPr sz="2200" b="1" spc="-5" dirty="0" smtClean="0">
                <a:solidFill>
                  <a:srgbClr val="444A53"/>
                </a:solidFill>
                <a:latin typeface="Arial"/>
                <a:cs typeface="Arial"/>
              </a:rPr>
              <a:t>noon</a:t>
            </a:r>
            <a:r>
              <a:rPr sz="2200" b="1" spc="40" dirty="0" smtClean="0">
                <a:solidFill>
                  <a:srgbClr val="444A53"/>
                </a:solidFill>
                <a:latin typeface="Arial"/>
                <a:cs typeface="Arial"/>
              </a:rPr>
              <a:t> </a:t>
            </a:r>
            <a:r>
              <a:rPr sz="2200" b="1" spc="-5" dirty="0">
                <a:solidFill>
                  <a:srgbClr val="444A53"/>
                </a:solidFill>
                <a:latin typeface="Arial"/>
                <a:cs typeface="Arial"/>
              </a:rPr>
              <a:t>to</a:t>
            </a:r>
            <a:r>
              <a:rPr sz="2200" b="1" spc="20" dirty="0">
                <a:solidFill>
                  <a:srgbClr val="444A53"/>
                </a:solidFill>
                <a:latin typeface="Arial"/>
                <a:cs typeface="Arial"/>
              </a:rPr>
              <a:t> </a:t>
            </a:r>
            <a:r>
              <a:rPr sz="2200" b="1" spc="-5" dirty="0">
                <a:solidFill>
                  <a:srgbClr val="444A53"/>
                </a:solidFill>
                <a:latin typeface="Arial"/>
                <a:cs typeface="Arial"/>
              </a:rPr>
              <a:t>1:15pm</a:t>
            </a:r>
            <a:r>
              <a:rPr sz="2200" spc="-5" dirty="0">
                <a:solidFill>
                  <a:srgbClr val="444A53"/>
                </a:solidFill>
                <a:latin typeface="Arial"/>
                <a:cs typeface="Arial"/>
              </a:rPr>
              <a:t>.</a:t>
            </a:r>
            <a:r>
              <a:rPr sz="2200" spc="-10" dirty="0">
                <a:solidFill>
                  <a:srgbClr val="444A53"/>
                </a:solidFill>
                <a:latin typeface="Arial"/>
                <a:cs typeface="Arial"/>
              </a:rPr>
              <a:t> </a:t>
            </a:r>
            <a:r>
              <a:rPr sz="2200" spc="-35" dirty="0">
                <a:solidFill>
                  <a:srgbClr val="444A53"/>
                </a:solidFill>
                <a:latin typeface="Arial"/>
                <a:cs typeface="Arial"/>
              </a:rPr>
              <a:t>We</a:t>
            </a:r>
            <a:r>
              <a:rPr sz="2200" spc="-20" dirty="0">
                <a:solidFill>
                  <a:srgbClr val="444A53"/>
                </a:solidFill>
                <a:latin typeface="Arial"/>
                <a:cs typeface="Arial"/>
              </a:rPr>
              <a:t> </a:t>
            </a:r>
            <a:r>
              <a:rPr sz="2200" spc="-5" dirty="0">
                <a:solidFill>
                  <a:srgbClr val="444A53"/>
                </a:solidFill>
                <a:latin typeface="Arial"/>
                <a:cs typeface="Arial"/>
              </a:rPr>
              <a:t>are</a:t>
            </a:r>
            <a:r>
              <a:rPr sz="2200" spc="20" dirty="0">
                <a:solidFill>
                  <a:srgbClr val="444A53"/>
                </a:solidFill>
                <a:latin typeface="Arial"/>
                <a:cs typeface="Arial"/>
              </a:rPr>
              <a:t> </a:t>
            </a:r>
            <a:r>
              <a:rPr lang="en-US" sz="2200" spc="20" dirty="0" smtClean="0">
                <a:solidFill>
                  <a:srgbClr val="444A53"/>
                </a:solidFill>
                <a:latin typeface="Arial"/>
                <a:cs typeface="Arial"/>
              </a:rPr>
              <a:t>continuing monthly for now, but</a:t>
            </a:r>
            <a:r>
              <a:rPr sz="2200" spc="10" dirty="0" smtClean="0">
                <a:solidFill>
                  <a:srgbClr val="444A53"/>
                </a:solidFill>
                <a:latin typeface="Arial"/>
                <a:cs typeface="Arial"/>
              </a:rPr>
              <a:t> </a:t>
            </a:r>
            <a:r>
              <a:rPr sz="2200" spc="-5" dirty="0">
                <a:solidFill>
                  <a:srgbClr val="444A53"/>
                </a:solidFill>
                <a:latin typeface="Arial"/>
                <a:cs typeface="Arial"/>
              </a:rPr>
              <a:t>determining</a:t>
            </a:r>
            <a:r>
              <a:rPr sz="2200" spc="-20" dirty="0">
                <a:solidFill>
                  <a:srgbClr val="444A53"/>
                </a:solidFill>
                <a:latin typeface="Arial"/>
                <a:cs typeface="Arial"/>
              </a:rPr>
              <a:t> </a:t>
            </a:r>
            <a:r>
              <a:rPr sz="2200" spc="-5" dirty="0">
                <a:solidFill>
                  <a:srgbClr val="444A53"/>
                </a:solidFill>
                <a:latin typeface="Arial"/>
                <a:cs typeface="Arial"/>
              </a:rPr>
              <a:t>the</a:t>
            </a:r>
            <a:r>
              <a:rPr sz="2200" spc="-10" dirty="0">
                <a:solidFill>
                  <a:srgbClr val="444A53"/>
                </a:solidFill>
                <a:latin typeface="Arial"/>
                <a:cs typeface="Arial"/>
              </a:rPr>
              <a:t> </a:t>
            </a:r>
            <a:r>
              <a:rPr sz="2200" spc="-5" dirty="0">
                <a:solidFill>
                  <a:srgbClr val="444A53"/>
                </a:solidFill>
                <a:latin typeface="Arial"/>
                <a:cs typeface="Arial"/>
              </a:rPr>
              <a:t>needed</a:t>
            </a:r>
            <a:r>
              <a:rPr sz="2200" spc="-10" dirty="0">
                <a:solidFill>
                  <a:srgbClr val="444A53"/>
                </a:solidFill>
                <a:latin typeface="Arial"/>
                <a:cs typeface="Arial"/>
              </a:rPr>
              <a:t> </a:t>
            </a:r>
            <a:r>
              <a:rPr sz="2200" spc="-5" dirty="0">
                <a:solidFill>
                  <a:srgbClr val="444A53"/>
                </a:solidFill>
                <a:latin typeface="Arial"/>
                <a:cs typeface="Arial"/>
              </a:rPr>
              <a:t>frequency</a:t>
            </a:r>
            <a:r>
              <a:rPr sz="2200" spc="-20" dirty="0">
                <a:solidFill>
                  <a:srgbClr val="444A53"/>
                </a:solidFill>
                <a:latin typeface="Arial"/>
                <a:cs typeface="Arial"/>
              </a:rPr>
              <a:t> </a:t>
            </a:r>
            <a:r>
              <a:rPr sz="2200" spc="-5" dirty="0">
                <a:solidFill>
                  <a:srgbClr val="444A53"/>
                </a:solidFill>
                <a:latin typeface="Arial"/>
                <a:cs typeface="Arial"/>
              </a:rPr>
              <a:t>going</a:t>
            </a:r>
            <a:r>
              <a:rPr sz="2200" spc="-20" dirty="0">
                <a:solidFill>
                  <a:srgbClr val="444A53"/>
                </a:solidFill>
                <a:latin typeface="Arial"/>
                <a:cs typeface="Arial"/>
              </a:rPr>
              <a:t> </a:t>
            </a:r>
            <a:r>
              <a:rPr sz="2200" spc="-5" dirty="0">
                <a:solidFill>
                  <a:srgbClr val="444A53"/>
                </a:solidFill>
                <a:latin typeface="Arial"/>
                <a:cs typeface="Arial"/>
              </a:rPr>
              <a:t>forward</a:t>
            </a:r>
            <a:endParaRPr sz="2200" dirty="0">
              <a:latin typeface="Arial"/>
              <a:cs typeface="Arial"/>
            </a:endParaRPr>
          </a:p>
          <a:p>
            <a:pPr>
              <a:lnSpc>
                <a:spcPct val="100000"/>
              </a:lnSpc>
              <a:spcBef>
                <a:spcPts val="30"/>
              </a:spcBef>
              <a:buClr>
                <a:srgbClr val="F5668F"/>
              </a:buClr>
              <a:buFont typeface="Arial"/>
              <a:buChar char="•"/>
            </a:pPr>
            <a:endParaRPr sz="3050" dirty="0">
              <a:latin typeface="Arial"/>
              <a:cs typeface="Arial"/>
            </a:endParaRPr>
          </a:p>
          <a:p>
            <a:pPr marL="240665" marR="153035" indent="-228600">
              <a:lnSpc>
                <a:spcPct val="70000"/>
              </a:lnSpc>
              <a:buClr>
                <a:srgbClr val="F5668F"/>
              </a:buClr>
              <a:buChar char="•"/>
              <a:tabLst>
                <a:tab pos="241300" algn="l"/>
                <a:tab pos="241935" algn="l"/>
              </a:tabLst>
            </a:pPr>
            <a:r>
              <a:rPr sz="2200" spc="-5" dirty="0">
                <a:solidFill>
                  <a:srgbClr val="444A53"/>
                </a:solidFill>
                <a:latin typeface="Arial"/>
                <a:cs typeface="Arial"/>
              </a:rPr>
              <a:t>Please let us know if your hospital would like to share on an upcoming </a:t>
            </a:r>
            <a:r>
              <a:rPr sz="2200" spc="-40" dirty="0">
                <a:solidFill>
                  <a:srgbClr val="444A53"/>
                </a:solidFill>
                <a:latin typeface="Arial"/>
                <a:cs typeface="Arial"/>
              </a:rPr>
              <a:t>webinar, </a:t>
            </a:r>
            <a:r>
              <a:rPr sz="2200" spc="-35" dirty="0">
                <a:solidFill>
                  <a:srgbClr val="444A53"/>
                </a:solidFill>
                <a:latin typeface="Arial"/>
                <a:cs typeface="Arial"/>
              </a:rPr>
              <a:t> </a:t>
            </a:r>
            <a:r>
              <a:rPr sz="2200" spc="-5" dirty="0">
                <a:solidFill>
                  <a:srgbClr val="444A53"/>
                </a:solidFill>
                <a:latin typeface="Arial"/>
                <a:cs typeface="Arial"/>
              </a:rPr>
              <a:t>please</a:t>
            </a:r>
            <a:r>
              <a:rPr sz="2200" spc="-20" dirty="0">
                <a:solidFill>
                  <a:srgbClr val="444A53"/>
                </a:solidFill>
                <a:latin typeface="Arial"/>
                <a:cs typeface="Arial"/>
              </a:rPr>
              <a:t> </a:t>
            </a:r>
            <a:r>
              <a:rPr sz="2200" spc="-5" dirty="0">
                <a:solidFill>
                  <a:srgbClr val="444A53"/>
                </a:solidFill>
                <a:latin typeface="Arial"/>
                <a:cs typeface="Arial"/>
              </a:rPr>
              <a:t>put</a:t>
            </a:r>
            <a:r>
              <a:rPr sz="2200" spc="5" dirty="0">
                <a:solidFill>
                  <a:srgbClr val="444A53"/>
                </a:solidFill>
                <a:latin typeface="Arial"/>
                <a:cs typeface="Arial"/>
              </a:rPr>
              <a:t> </a:t>
            </a:r>
            <a:r>
              <a:rPr sz="2200" spc="-5" dirty="0">
                <a:solidFill>
                  <a:srgbClr val="444A53"/>
                </a:solidFill>
                <a:latin typeface="Arial"/>
                <a:cs typeface="Arial"/>
              </a:rPr>
              <a:t>questions/comments into the</a:t>
            </a:r>
            <a:r>
              <a:rPr sz="2200" spc="5" dirty="0">
                <a:solidFill>
                  <a:srgbClr val="444A53"/>
                </a:solidFill>
                <a:latin typeface="Arial"/>
                <a:cs typeface="Arial"/>
              </a:rPr>
              <a:t> </a:t>
            </a:r>
            <a:r>
              <a:rPr sz="2200" spc="-5" dirty="0">
                <a:solidFill>
                  <a:srgbClr val="444A53"/>
                </a:solidFill>
                <a:latin typeface="Arial"/>
                <a:cs typeface="Arial"/>
              </a:rPr>
              <a:t>chatbox or</a:t>
            </a:r>
            <a:r>
              <a:rPr sz="2200" spc="30" dirty="0">
                <a:solidFill>
                  <a:srgbClr val="444A53"/>
                </a:solidFill>
                <a:latin typeface="Arial"/>
                <a:cs typeface="Arial"/>
              </a:rPr>
              <a:t> </a:t>
            </a:r>
            <a:r>
              <a:rPr sz="2200" spc="-5" dirty="0">
                <a:solidFill>
                  <a:srgbClr val="444A53"/>
                </a:solidFill>
                <a:latin typeface="Arial"/>
                <a:cs typeface="Arial"/>
              </a:rPr>
              <a:t>email</a:t>
            </a:r>
            <a:r>
              <a:rPr sz="2200" spc="10" dirty="0">
                <a:solidFill>
                  <a:srgbClr val="444A53"/>
                </a:solidFill>
                <a:latin typeface="Arial"/>
                <a:cs typeface="Arial"/>
              </a:rPr>
              <a:t> </a:t>
            </a:r>
            <a:r>
              <a:rPr sz="2200" spc="-5" dirty="0">
                <a:solidFill>
                  <a:srgbClr val="444A53"/>
                </a:solidFill>
                <a:latin typeface="Arial"/>
                <a:cs typeface="Arial"/>
              </a:rPr>
              <a:t>directly</a:t>
            </a:r>
            <a:r>
              <a:rPr sz="2200" spc="-20" dirty="0">
                <a:solidFill>
                  <a:srgbClr val="444A53"/>
                </a:solidFill>
                <a:latin typeface="Arial"/>
                <a:cs typeface="Arial"/>
              </a:rPr>
              <a:t> </a:t>
            </a:r>
            <a:r>
              <a:rPr sz="2200" spc="-5" dirty="0">
                <a:solidFill>
                  <a:srgbClr val="444A53"/>
                </a:solidFill>
                <a:latin typeface="Arial"/>
                <a:cs typeface="Arial"/>
              </a:rPr>
              <a:t>to</a:t>
            </a:r>
            <a:r>
              <a:rPr sz="2200" spc="25" dirty="0">
                <a:solidFill>
                  <a:srgbClr val="0000FF"/>
                </a:solidFill>
                <a:latin typeface="Arial"/>
                <a:cs typeface="Arial"/>
              </a:rPr>
              <a:t> </a:t>
            </a:r>
            <a:r>
              <a:rPr sz="2200" u="sng" spc="-5" dirty="0">
                <a:solidFill>
                  <a:srgbClr val="0000FF"/>
                </a:solidFill>
                <a:uFill>
                  <a:solidFill>
                    <a:srgbClr val="6B93FB"/>
                  </a:solidFill>
                </a:uFill>
                <a:latin typeface="Arial"/>
                <a:cs typeface="Arial"/>
                <a:hlinkClick r:id="rId5"/>
              </a:rPr>
              <a:t>info@ilpqc.org</a:t>
            </a:r>
            <a:endParaRPr sz="2200" dirty="0">
              <a:latin typeface="Arial"/>
              <a:cs typeface="Aria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128000" cy="1143000"/>
          </a:xfrm>
        </p:spPr>
        <p:txBody>
          <a:bodyPr/>
          <a:lstStyle/>
          <a:p>
            <a:r>
              <a:rPr lang="en-US" dirty="0" smtClean="0"/>
              <a:t>CDC Vaccine and Pregnancy Summary: what you need to know</a:t>
            </a:r>
            <a:endParaRPr lang="en-US" dirty="0"/>
          </a:p>
        </p:txBody>
      </p:sp>
      <p:sp>
        <p:nvSpPr>
          <p:cNvPr id="3" name="Content Placeholder 2"/>
          <p:cNvSpPr>
            <a:spLocks noGrp="1"/>
          </p:cNvSpPr>
          <p:nvPr>
            <p:ph idx="1"/>
          </p:nvPr>
        </p:nvSpPr>
        <p:spPr>
          <a:xfrm>
            <a:off x="609600" y="1600205"/>
            <a:ext cx="11277600" cy="4525963"/>
          </a:xfrm>
        </p:spPr>
        <p:txBody>
          <a:bodyPr/>
          <a:lstStyle/>
          <a:p>
            <a:r>
              <a:rPr lang="en-US" sz="2400" dirty="0" smtClean="0"/>
              <a:t>People </a:t>
            </a:r>
            <a:r>
              <a:rPr lang="en-US" sz="2400" dirty="0"/>
              <a:t>who are pregnant or recently pregnant are more likely to get severely ill with COVID-19 compared with people who are not pregnant.</a:t>
            </a:r>
          </a:p>
          <a:p>
            <a:r>
              <a:rPr lang="en-US" sz="2400" dirty="0"/>
              <a:t>Getting a COVID-19 vaccine can help protect you from severe illness from COVID-19.</a:t>
            </a:r>
          </a:p>
          <a:p>
            <a:r>
              <a:rPr lang="en-US" sz="2400" b="1" dirty="0"/>
              <a:t>COVID-19 vaccination is recommended for people who are pregnant, breastfeeding, trying to get pregnant now, or might become pregnant in the future.</a:t>
            </a:r>
          </a:p>
          <a:p>
            <a:r>
              <a:rPr lang="en-US" sz="2400" dirty="0"/>
              <a:t>People who are pregnant </a:t>
            </a:r>
            <a:r>
              <a:rPr lang="en-US" sz="2400" dirty="0" smtClean="0"/>
              <a:t>should </a:t>
            </a:r>
            <a:r>
              <a:rPr lang="en-US" sz="2400" dirty="0"/>
              <a:t>receive a COVID-19 vaccine booster shot.</a:t>
            </a:r>
          </a:p>
          <a:p>
            <a:r>
              <a:rPr lang="en-US" sz="2400" dirty="0"/>
              <a:t>Evidence about the safety and effectiveness of COVID-19 vaccination during pregnancy has been growing. These data suggest that the benefits of receiving a COVID-19 vaccine outweigh any known or potential risks of vaccination during pregnancy.</a:t>
            </a:r>
          </a:p>
          <a:p>
            <a:r>
              <a:rPr lang="en-US" sz="2400" b="1" dirty="0"/>
              <a:t>There is currently no evidence that any vaccines, including COVID-19 vaccines, cause fertility problems in women or men.</a:t>
            </a: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331242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7" name="object 7"/>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535431" y="184189"/>
            <a:ext cx="6354445" cy="1181735"/>
          </a:xfrm>
          <a:prstGeom prst="rect">
            <a:avLst/>
          </a:prstGeom>
        </p:spPr>
        <p:txBody>
          <a:bodyPr vert="horz" wrap="square" lIns="0" tIns="81915" rIns="0" bIns="0" rtlCol="0">
            <a:spAutoFit/>
          </a:bodyPr>
          <a:lstStyle/>
          <a:p>
            <a:pPr marL="12700" marR="5080">
              <a:lnSpc>
                <a:spcPts val="4310"/>
              </a:lnSpc>
              <a:spcBef>
                <a:spcPts val="645"/>
              </a:spcBef>
            </a:pPr>
            <a:r>
              <a:rPr sz="4000" b="1" spc="-45" dirty="0">
                <a:solidFill>
                  <a:srgbClr val="F58466"/>
                </a:solidFill>
                <a:latin typeface="Arial"/>
                <a:cs typeface="Arial"/>
              </a:rPr>
              <a:t>ILPQC</a:t>
            </a:r>
            <a:r>
              <a:rPr sz="4000" b="1" spc="-130" dirty="0">
                <a:solidFill>
                  <a:srgbClr val="F58466"/>
                </a:solidFill>
                <a:latin typeface="Arial"/>
                <a:cs typeface="Arial"/>
              </a:rPr>
              <a:t> </a:t>
            </a:r>
            <a:r>
              <a:rPr sz="4000" b="1" spc="10" dirty="0">
                <a:solidFill>
                  <a:srgbClr val="F58466"/>
                </a:solidFill>
                <a:latin typeface="Arial"/>
                <a:cs typeface="Arial"/>
              </a:rPr>
              <a:t>COVID-19</a:t>
            </a:r>
            <a:r>
              <a:rPr sz="4000" b="1" spc="25" dirty="0">
                <a:solidFill>
                  <a:srgbClr val="F58466"/>
                </a:solidFill>
                <a:latin typeface="Arial"/>
                <a:cs typeface="Arial"/>
              </a:rPr>
              <a:t> </a:t>
            </a:r>
            <a:r>
              <a:rPr sz="4000" b="1" spc="-105" dirty="0">
                <a:solidFill>
                  <a:srgbClr val="F58466"/>
                </a:solidFill>
                <a:latin typeface="Arial"/>
                <a:cs typeface="Arial"/>
              </a:rPr>
              <a:t>Webpage </a:t>
            </a:r>
            <a:r>
              <a:rPr sz="4000" b="1" spc="-1095" dirty="0">
                <a:solidFill>
                  <a:srgbClr val="F58466"/>
                </a:solidFill>
                <a:latin typeface="Arial"/>
                <a:cs typeface="Arial"/>
              </a:rPr>
              <a:t> </a:t>
            </a:r>
            <a:r>
              <a:rPr sz="4000" b="1" u="sng" spc="-200" dirty="0">
                <a:solidFill>
                  <a:srgbClr val="0000FF"/>
                </a:solidFill>
                <a:uFill>
                  <a:solidFill>
                    <a:srgbClr val="0000FF"/>
                  </a:solidFill>
                </a:uFill>
                <a:latin typeface="Arial"/>
                <a:cs typeface="Arial"/>
                <a:hlinkClick r:id="rId4"/>
              </a:rPr>
              <a:t>www.ilpqc.org</a:t>
            </a:r>
            <a:endParaRPr sz="4000">
              <a:latin typeface="Arial"/>
              <a:cs typeface="Arial"/>
            </a:endParaRPr>
          </a:p>
        </p:txBody>
      </p:sp>
      <p:grpSp>
        <p:nvGrpSpPr>
          <p:cNvPr id="9" name="object 9"/>
          <p:cNvGrpSpPr/>
          <p:nvPr/>
        </p:nvGrpSpPr>
        <p:grpSpPr>
          <a:xfrm>
            <a:off x="249936" y="1577340"/>
            <a:ext cx="11399520" cy="4693920"/>
            <a:chOff x="249936" y="1577340"/>
            <a:chExt cx="11399520" cy="4693920"/>
          </a:xfrm>
        </p:grpSpPr>
        <p:pic>
          <p:nvPicPr>
            <p:cNvPr id="10" name="object 10"/>
            <p:cNvPicPr/>
            <p:nvPr/>
          </p:nvPicPr>
          <p:blipFill>
            <a:blip r:embed="rId5" cstate="print"/>
            <a:stretch>
              <a:fillRect/>
            </a:stretch>
          </p:blipFill>
          <p:spPr>
            <a:xfrm>
              <a:off x="249936" y="1577340"/>
              <a:ext cx="8708123" cy="4693919"/>
            </a:xfrm>
            <a:prstGeom prst="rect">
              <a:avLst/>
            </a:prstGeom>
          </p:spPr>
        </p:pic>
        <p:pic>
          <p:nvPicPr>
            <p:cNvPr id="11" name="object 11"/>
            <p:cNvPicPr/>
            <p:nvPr/>
          </p:nvPicPr>
          <p:blipFill>
            <a:blip r:embed="rId6" cstate="print"/>
            <a:stretch>
              <a:fillRect/>
            </a:stretch>
          </p:blipFill>
          <p:spPr>
            <a:xfrm>
              <a:off x="313944" y="1641348"/>
              <a:ext cx="8525243" cy="4511039"/>
            </a:xfrm>
            <a:prstGeom prst="rect">
              <a:avLst/>
            </a:prstGeom>
          </p:spPr>
        </p:pic>
        <p:sp>
          <p:nvSpPr>
            <p:cNvPr id="12" name="object 12"/>
            <p:cNvSpPr/>
            <p:nvPr/>
          </p:nvSpPr>
          <p:spPr>
            <a:xfrm>
              <a:off x="296418" y="1623822"/>
              <a:ext cx="8563610" cy="4549140"/>
            </a:xfrm>
            <a:custGeom>
              <a:avLst/>
              <a:gdLst/>
              <a:ahLst/>
              <a:cxnLst/>
              <a:rect l="l" t="t" r="r" b="b"/>
              <a:pathLst>
                <a:path w="8563610" h="4549140">
                  <a:moveTo>
                    <a:pt x="0" y="0"/>
                  </a:moveTo>
                  <a:lnTo>
                    <a:pt x="8563102" y="0"/>
                  </a:lnTo>
                  <a:lnTo>
                    <a:pt x="8563102" y="4549140"/>
                  </a:lnTo>
                  <a:lnTo>
                    <a:pt x="0" y="4549140"/>
                  </a:lnTo>
                  <a:lnTo>
                    <a:pt x="0" y="0"/>
                  </a:lnTo>
                  <a:close/>
                </a:path>
              </a:pathLst>
            </a:custGeom>
            <a:ln w="38100">
              <a:solidFill>
                <a:srgbClr val="000000"/>
              </a:solidFill>
            </a:ln>
          </p:spPr>
          <p:txBody>
            <a:bodyPr wrap="square" lIns="0" tIns="0" rIns="0" bIns="0" rtlCol="0"/>
            <a:lstStyle/>
            <a:p>
              <a:endParaRPr/>
            </a:p>
          </p:txBody>
        </p:sp>
        <p:sp>
          <p:nvSpPr>
            <p:cNvPr id="13" name="object 13"/>
            <p:cNvSpPr/>
            <p:nvPr/>
          </p:nvSpPr>
          <p:spPr>
            <a:xfrm>
              <a:off x="5943600" y="1748028"/>
              <a:ext cx="5706110" cy="4352290"/>
            </a:xfrm>
            <a:custGeom>
              <a:avLst/>
              <a:gdLst/>
              <a:ahLst/>
              <a:cxnLst/>
              <a:rect l="l" t="t" r="r" b="b"/>
              <a:pathLst>
                <a:path w="5706109" h="4352290">
                  <a:moveTo>
                    <a:pt x="5705602" y="0"/>
                  </a:moveTo>
                  <a:lnTo>
                    <a:pt x="0" y="0"/>
                  </a:lnTo>
                  <a:lnTo>
                    <a:pt x="0" y="4352163"/>
                  </a:lnTo>
                  <a:lnTo>
                    <a:pt x="5705602" y="4352163"/>
                  </a:lnTo>
                  <a:lnTo>
                    <a:pt x="5705602" y="0"/>
                  </a:lnTo>
                  <a:close/>
                </a:path>
              </a:pathLst>
            </a:custGeom>
            <a:solidFill>
              <a:srgbClr val="C5D6F3"/>
            </a:solidFill>
          </p:spPr>
          <p:txBody>
            <a:bodyPr wrap="square" lIns="0" tIns="0" rIns="0" bIns="0" rtlCol="0"/>
            <a:lstStyle/>
            <a:p>
              <a:endParaRPr/>
            </a:p>
          </p:txBody>
        </p:sp>
        <p:sp>
          <p:nvSpPr>
            <p:cNvPr id="14" name="object 14"/>
            <p:cNvSpPr/>
            <p:nvPr/>
          </p:nvSpPr>
          <p:spPr>
            <a:xfrm>
              <a:off x="4419600" y="1716023"/>
              <a:ext cx="914400" cy="533400"/>
            </a:xfrm>
            <a:custGeom>
              <a:avLst/>
              <a:gdLst/>
              <a:ahLst/>
              <a:cxnLst/>
              <a:rect l="l" t="t" r="r" b="b"/>
              <a:pathLst>
                <a:path w="914400" h="533400">
                  <a:moveTo>
                    <a:pt x="0" y="266700"/>
                  </a:moveTo>
                  <a:lnTo>
                    <a:pt x="13957" y="201028"/>
                  </a:lnTo>
                  <a:lnTo>
                    <a:pt x="53568" y="141325"/>
                  </a:lnTo>
                  <a:lnTo>
                    <a:pt x="81915" y="114325"/>
                  </a:lnTo>
                  <a:lnTo>
                    <a:pt x="115392" y="89573"/>
                  </a:lnTo>
                  <a:lnTo>
                    <a:pt x="153555" y="67310"/>
                  </a:lnTo>
                  <a:lnTo>
                    <a:pt x="195999" y="47777"/>
                  </a:lnTo>
                  <a:lnTo>
                    <a:pt x="242265" y="31242"/>
                  </a:lnTo>
                  <a:lnTo>
                    <a:pt x="291960" y="17945"/>
                  </a:lnTo>
                  <a:lnTo>
                    <a:pt x="344627" y="8140"/>
                  </a:lnTo>
                  <a:lnTo>
                    <a:pt x="399846" y="2082"/>
                  </a:lnTo>
                  <a:lnTo>
                    <a:pt x="457200" y="0"/>
                  </a:lnTo>
                  <a:lnTo>
                    <a:pt x="514553" y="2082"/>
                  </a:lnTo>
                  <a:lnTo>
                    <a:pt x="569772" y="8140"/>
                  </a:lnTo>
                  <a:lnTo>
                    <a:pt x="622439" y="17945"/>
                  </a:lnTo>
                  <a:lnTo>
                    <a:pt x="672134" y="31242"/>
                  </a:lnTo>
                  <a:lnTo>
                    <a:pt x="718400" y="47777"/>
                  </a:lnTo>
                  <a:lnTo>
                    <a:pt x="760844" y="67310"/>
                  </a:lnTo>
                  <a:lnTo>
                    <a:pt x="799007" y="89573"/>
                  </a:lnTo>
                  <a:lnTo>
                    <a:pt x="832485" y="114325"/>
                  </a:lnTo>
                  <a:lnTo>
                    <a:pt x="860831" y="141325"/>
                  </a:lnTo>
                  <a:lnTo>
                    <a:pt x="900430" y="201028"/>
                  </a:lnTo>
                  <a:lnTo>
                    <a:pt x="914400" y="266700"/>
                  </a:lnTo>
                  <a:lnTo>
                    <a:pt x="910831" y="300151"/>
                  </a:lnTo>
                  <a:lnTo>
                    <a:pt x="883627" y="363093"/>
                  </a:lnTo>
                  <a:lnTo>
                    <a:pt x="832485" y="419074"/>
                  </a:lnTo>
                  <a:lnTo>
                    <a:pt x="799007" y="443826"/>
                  </a:lnTo>
                  <a:lnTo>
                    <a:pt x="760844" y="466090"/>
                  </a:lnTo>
                  <a:lnTo>
                    <a:pt x="718400" y="485609"/>
                  </a:lnTo>
                  <a:lnTo>
                    <a:pt x="672134" y="502145"/>
                  </a:lnTo>
                  <a:lnTo>
                    <a:pt x="622439" y="515442"/>
                  </a:lnTo>
                  <a:lnTo>
                    <a:pt x="569772" y="525259"/>
                  </a:lnTo>
                  <a:lnTo>
                    <a:pt x="514553" y="531317"/>
                  </a:lnTo>
                  <a:lnTo>
                    <a:pt x="457200" y="533400"/>
                  </a:lnTo>
                  <a:lnTo>
                    <a:pt x="399846" y="531317"/>
                  </a:lnTo>
                  <a:lnTo>
                    <a:pt x="344627" y="525259"/>
                  </a:lnTo>
                  <a:lnTo>
                    <a:pt x="291960" y="515442"/>
                  </a:lnTo>
                  <a:lnTo>
                    <a:pt x="242265" y="502145"/>
                  </a:lnTo>
                  <a:lnTo>
                    <a:pt x="195999" y="485609"/>
                  </a:lnTo>
                  <a:lnTo>
                    <a:pt x="153555" y="466090"/>
                  </a:lnTo>
                  <a:lnTo>
                    <a:pt x="115392" y="443826"/>
                  </a:lnTo>
                  <a:lnTo>
                    <a:pt x="81915" y="419074"/>
                  </a:lnTo>
                  <a:lnTo>
                    <a:pt x="53568" y="392074"/>
                  </a:lnTo>
                  <a:lnTo>
                    <a:pt x="13957" y="332371"/>
                  </a:lnTo>
                  <a:lnTo>
                    <a:pt x="0" y="266700"/>
                  </a:lnTo>
                  <a:close/>
                </a:path>
              </a:pathLst>
            </a:custGeom>
            <a:ln w="12192">
              <a:solidFill>
                <a:srgbClr val="FF0000"/>
              </a:solidFill>
            </a:ln>
          </p:spPr>
          <p:txBody>
            <a:bodyPr wrap="square" lIns="0" tIns="0" rIns="0" bIns="0" rtlCol="0"/>
            <a:lstStyle/>
            <a:p>
              <a:endParaRPr/>
            </a:p>
          </p:txBody>
        </p:sp>
        <p:sp>
          <p:nvSpPr>
            <p:cNvPr id="15" name="object 15"/>
            <p:cNvSpPr/>
            <p:nvPr/>
          </p:nvSpPr>
          <p:spPr>
            <a:xfrm>
              <a:off x="7072883" y="4933188"/>
              <a:ext cx="3406140" cy="22860"/>
            </a:xfrm>
            <a:custGeom>
              <a:avLst/>
              <a:gdLst/>
              <a:ahLst/>
              <a:cxnLst/>
              <a:rect l="l" t="t" r="r" b="b"/>
              <a:pathLst>
                <a:path w="3406140" h="22860">
                  <a:moveTo>
                    <a:pt x="3406139" y="0"/>
                  </a:moveTo>
                  <a:lnTo>
                    <a:pt x="0" y="0"/>
                  </a:lnTo>
                  <a:lnTo>
                    <a:pt x="0" y="22860"/>
                  </a:lnTo>
                  <a:lnTo>
                    <a:pt x="3406139" y="22860"/>
                  </a:lnTo>
                  <a:lnTo>
                    <a:pt x="3406139" y="0"/>
                  </a:lnTo>
                  <a:close/>
                </a:path>
              </a:pathLst>
            </a:custGeom>
            <a:solidFill>
              <a:srgbClr val="6B93FB"/>
            </a:solidFill>
          </p:spPr>
          <p:txBody>
            <a:bodyPr wrap="square" lIns="0" tIns="0" rIns="0" bIns="0" rtlCol="0"/>
            <a:lstStyle/>
            <a:p>
              <a:endParaRPr/>
            </a:p>
          </p:txBody>
        </p:sp>
        <p:sp>
          <p:nvSpPr>
            <p:cNvPr id="16" name="object 16"/>
            <p:cNvSpPr/>
            <p:nvPr/>
          </p:nvSpPr>
          <p:spPr>
            <a:xfrm>
              <a:off x="7072780" y="4919761"/>
              <a:ext cx="3394075" cy="22860"/>
            </a:xfrm>
            <a:custGeom>
              <a:avLst/>
              <a:gdLst/>
              <a:ahLst/>
              <a:cxnLst/>
              <a:rect l="l" t="t" r="r" b="b"/>
              <a:pathLst>
                <a:path w="3394075" h="22860">
                  <a:moveTo>
                    <a:pt x="3393948" y="0"/>
                  </a:moveTo>
                  <a:lnTo>
                    <a:pt x="0" y="0"/>
                  </a:lnTo>
                  <a:lnTo>
                    <a:pt x="0" y="22860"/>
                  </a:lnTo>
                  <a:lnTo>
                    <a:pt x="3393948" y="22860"/>
                  </a:lnTo>
                  <a:lnTo>
                    <a:pt x="3393948" y="0"/>
                  </a:lnTo>
                  <a:close/>
                </a:path>
              </a:pathLst>
            </a:custGeom>
            <a:solidFill>
              <a:srgbClr val="0000FF"/>
            </a:solidFill>
          </p:spPr>
          <p:txBody>
            <a:bodyPr wrap="square" lIns="0" tIns="0" rIns="0" bIns="0" rtlCol="0"/>
            <a:lstStyle/>
            <a:p>
              <a:endParaRPr/>
            </a:p>
          </p:txBody>
        </p:sp>
      </p:grpSp>
      <p:sp>
        <p:nvSpPr>
          <p:cNvPr id="17" name="object 17"/>
          <p:cNvSpPr txBox="1"/>
          <p:nvPr/>
        </p:nvSpPr>
        <p:spPr>
          <a:xfrm>
            <a:off x="6119866" y="1721900"/>
            <a:ext cx="5360670" cy="3605529"/>
          </a:xfrm>
          <a:prstGeom prst="rect">
            <a:avLst/>
          </a:prstGeom>
        </p:spPr>
        <p:txBody>
          <a:bodyPr vert="horz" wrap="square" lIns="0" tIns="62865" rIns="0" bIns="0" rtlCol="0">
            <a:spAutoFit/>
          </a:bodyPr>
          <a:lstStyle/>
          <a:p>
            <a:pPr marL="149225" marR="45720" algn="ctr">
              <a:lnSpc>
                <a:spcPts val="3000"/>
              </a:lnSpc>
              <a:spcBef>
                <a:spcPts val="495"/>
              </a:spcBef>
              <a:tabLst>
                <a:tab pos="1414145" algn="l"/>
              </a:tabLst>
            </a:pPr>
            <a:r>
              <a:rPr sz="2800" spc="-5" dirty="0">
                <a:solidFill>
                  <a:srgbClr val="444A53"/>
                </a:solidFill>
                <a:latin typeface="Arial"/>
                <a:cs typeface="Arial"/>
              </a:rPr>
              <a:t>ILPQC	</a:t>
            </a:r>
            <a:r>
              <a:rPr sz="2800" dirty="0">
                <a:solidFill>
                  <a:srgbClr val="444A53"/>
                </a:solidFill>
                <a:latin typeface="Arial"/>
                <a:cs typeface="Arial"/>
              </a:rPr>
              <a:t>posts</a:t>
            </a:r>
            <a:r>
              <a:rPr sz="2800" spc="-90" dirty="0">
                <a:solidFill>
                  <a:srgbClr val="444A53"/>
                </a:solidFill>
                <a:latin typeface="Arial"/>
                <a:cs typeface="Arial"/>
              </a:rPr>
              <a:t> </a:t>
            </a:r>
            <a:r>
              <a:rPr sz="2800" dirty="0">
                <a:solidFill>
                  <a:srgbClr val="444A53"/>
                </a:solidFill>
                <a:latin typeface="Arial"/>
                <a:cs typeface="Arial"/>
              </a:rPr>
              <a:t>national</a:t>
            </a:r>
            <a:r>
              <a:rPr sz="2800" spc="-65" dirty="0">
                <a:solidFill>
                  <a:srgbClr val="444A53"/>
                </a:solidFill>
                <a:latin typeface="Arial"/>
                <a:cs typeface="Arial"/>
              </a:rPr>
              <a:t> </a:t>
            </a:r>
            <a:r>
              <a:rPr sz="2800" dirty="0">
                <a:solidFill>
                  <a:srgbClr val="444A53"/>
                </a:solidFill>
                <a:latin typeface="Arial"/>
                <a:cs typeface="Arial"/>
              </a:rPr>
              <a:t>guidelines </a:t>
            </a:r>
            <a:r>
              <a:rPr sz="2800" spc="-760" dirty="0">
                <a:solidFill>
                  <a:srgbClr val="444A53"/>
                </a:solidFill>
                <a:latin typeface="Arial"/>
                <a:cs typeface="Arial"/>
              </a:rPr>
              <a:t> </a:t>
            </a:r>
            <a:r>
              <a:rPr sz="2800" dirty="0">
                <a:solidFill>
                  <a:srgbClr val="444A53"/>
                </a:solidFill>
                <a:latin typeface="Arial"/>
                <a:cs typeface="Arial"/>
              </a:rPr>
              <a:t>and </a:t>
            </a:r>
            <a:r>
              <a:rPr sz="2800" spc="-15" dirty="0">
                <a:solidFill>
                  <a:srgbClr val="444A53"/>
                </a:solidFill>
                <a:latin typeface="Arial"/>
                <a:cs typeface="Arial"/>
              </a:rPr>
              <a:t>OB </a:t>
            </a:r>
            <a:r>
              <a:rPr sz="2800" spc="-5" dirty="0">
                <a:solidFill>
                  <a:srgbClr val="444A53"/>
                </a:solidFill>
                <a:latin typeface="Arial"/>
                <a:cs typeface="Arial"/>
              </a:rPr>
              <a:t>&amp; </a:t>
            </a:r>
            <a:r>
              <a:rPr sz="2800" dirty="0">
                <a:solidFill>
                  <a:srgbClr val="444A53"/>
                </a:solidFill>
                <a:latin typeface="Arial"/>
                <a:cs typeface="Arial"/>
              </a:rPr>
              <a:t>Neonatal </a:t>
            </a:r>
            <a:r>
              <a:rPr sz="2800" spc="-5" dirty="0">
                <a:solidFill>
                  <a:srgbClr val="444A53"/>
                </a:solidFill>
                <a:latin typeface="Arial"/>
                <a:cs typeface="Arial"/>
              </a:rPr>
              <a:t>COVID-19 </a:t>
            </a:r>
            <a:r>
              <a:rPr sz="2800" dirty="0">
                <a:solidFill>
                  <a:srgbClr val="444A53"/>
                </a:solidFill>
                <a:latin typeface="Arial"/>
                <a:cs typeface="Arial"/>
              </a:rPr>
              <a:t> </a:t>
            </a:r>
            <a:r>
              <a:rPr sz="2800" spc="-5" dirty="0">
                <a:solidFill>
                  <a:srgbClr val="444A53"/>
                </a:solidFill>
                <a:latin typeface="Arial"/>
                <a:cs typeface="Arial"/>
              </a:rPr>
              <a:t>example </a:t>
            </a:r>
            <a:r>
              <a:rPr sz="2800" dirty="0">
                <a:solidFill>
                  <a:srgbClr val="444A53"/>
                </a:solidFill>
                <a:latin typeface="Arial"/>
                <a:cs typeface="Arial"/>
              </a:rPr>
              <a:t>hospital protocols </a:t>
            </a:r>
            <a:r>
              <a:rPr sz="2800" spc="-5" dirty="0">
                <a:solidFill>
                  <a:srgbClr val="444A53"/>
                </a:solidFill>
                <a:latin typeface="Arial"/>
                <a:cs typeface="Arial"/>
              </a:rPr>
              <a:t>&amp; </a:t>
            </a:r>
            <a:r>
              <a:rPr sz="2800" dirty="0">
                <a:solidFill>
                  <a:srgbClr val="444A53"/>
                </a:solidFill>
                <a:latin typeface="Arial"/>
                <a:cs typeface="Arial"/>
              </a:rPr>
              <a:t> resources</a:t>
            </a:r>
            <a:endParaRPr sz="2800">
              <a:latin typeface="Arial"/>
              <a:cs typeface="Arial"/>
            </a:endParaRPr>
          </a:p>
          <a:p>
            <a:pPr marL="12700" marR="5080" algn="ctr">
              <a:lnSpc>
                <a:spcPts val="3000"/>
              </a:lnSpc>
              <a:spcBef>
                <a:spcPts val="994"/>
              </a:spcBef>
            </a:pPr>
            <a:r>
              <a:rPr sz="2800" b="1" spc="-5" dirty="0">
                <a:solidFill>
                  <a:srgbClr val="444A53"/>
                </a:solidFill>
                <a:latin typeface="Arial"/>
                <a:cs typeface="Arial"/>
              </a:rPr>
              <a:t>please</a:t>
            </a:r>
            <a:r>
              <a:rPr sz="2800" b="1" spc="-10" dirty="0">
                <a:solidFill>
                  <a:srgbClr val="444A53"/>
                </a:solidFill>
                <a:latin typeface="Arial"/>
                <a:cs typeface="Arial"/>
              </a:rPr>
              <a:t> </a:t>
            </a:r>
            <a:r>
              <a:rPr sz="2800" b="1" spc="-5" dirty="0">
                <a:solidFill>
                  <a:srgbClr val="444A53"/>
                </a:solidFill>
                <a:latin typeface="Arial"/>
                <a:cs typeface="Arial"/>
              </a:rPr>
              <a:t>note</a:t>
            </a:r>
            <a:r>
              <a:rPr sz="2800" b="1" spc="10" dirty="0">
                <a:solidFill>
                  <a:srgbClr val="444A53"/>
                </a:solidFill>
                <a:latin typeface="Arial"/>
                <a:cs typeface="Arial"/>
              </a:rPr>
              <a:t> </a:t>
            </a:r>
            <a:r>
              <a:rPr sz="2800" b="1" spc="-5" dirty="0">
                <a:solidFill>
                  <a:srgbClr val="444A53"/>
                </a:solidFill>
                <a:latin typeface="Arial"/>
                <a:cs typeface="Arial"/>
              </a:rPr>
              <a:t>dates</a:t>
            </a:r>
            <a:r>
              <a:rPr sz="2800" b="1" spc="5" dirty="0">
                <a:solidFill>
                  <a:srgbClr val="444A53"/>
                </a:solidFill>
                <a:latin typeface="Arial"/>
                <a:cs typeface="Arial"/>
              </a:rPr>
              <a:t> </a:t>
            </a:r>
            <a:r>
              <a:rPr sz="2800" b="1" spc="-5" dirty="0">
                <a:solidFill>
                  <a:srgbClr val="444A53"/>
                </a:solidFill>
                <a:latin typeface="Arial"/>
                <a:cs typeface="Arial"/>
              </a:rPr>
              <a:t>as</a:t>
            </a:r>
            <a:r>
              <a:rPr sz="2800" b="1" spc="-10" dirty="0">
                <a:solidFill>
                  <a:srgbClr val="444A53"/>
                </a:solidFill>
                <a:latin typeface="Arial"/>
                <a:cs typeface="Arial"/>
              </a:rPr>
              <a:t> </a:t>
            </a:r>
            <a:r>
              <a:rPr sz="2800" b="1" spc="-5" dirty="0">
                <a:solidFill>
                  <a:srgbClr val="444A53"/>
                </a:solidFill>
                <a:latin typeface="Arial"/>
                <a:cs typeface="Arial"/>
              </a:rPr>
              <a:t>guidelines </a:t>
            </a:r>
            <a:r>
              <a:rPr sz="2800" b="1" spc="-760" dirty="0">
                <a:solidFill>
                  <a:srgbClr val="444A53"/>
                </a:solidFill>
                <a:latin typeface="Arial"/>
                <a:cs typeface="Arial"/>
              </a:rPr>
              <a:t> </a:t>
            </a:r>
            <a:r>
              <a:rPr sz="2800" b="1" spc="-5" dirty="0">
                <a:solidFill>
                  <a:srgbClr val="444A53"/>
                </a:solidFill>
                <a:latin typeface="Arial"/>
                <a:cs typeface="Arial"/>
              </a:rPr>
              <a:t>are</a:t>
            </a:r>
            <a:r>
              <a:rPr sz="2800" b="1" spc="-25" dirty="0">
                <a:solidFill>
                  <a:srgbClr val="444A53"/>
                </a:solidFill>
                <a:latin typeface="Arial"/>
                <a:cs typeface="Arial"/>
              </a:rPr>
              <a:t> </a:t>
            </a:r>
            <a:r>
              <a:rPr sz="2800" b="1" spc="-5" dirty="0">
                <a:solidFill>
                  <a:srgbClr val="444A53"/>
                </a:solidFill>
                <a:latin typeface="Arial"/>
                <a:cs typeface="Arial"/>
              </a:rPr>
              <a:t>changing</a:t>
            </a:r>
            <a:r>
              <a:rPr sz="2800" b="1" spc="15" dirty="0">
                <a:solidFill>
                  <a:srgbClr val="444A53"/>
                </a:solidFill>
                <a:latin typeface="Arial"/>
                <a:cs typeface="Arial"/>
              </a:rPr>
              <a:t> </a:t>
            </a:r>
            <a:r>
              <a:rPr sz="2800" b="1" spc="-5" dirty="0">
                <a:solidFill>
                  <a:srgbClr val="444A53"/>
                </a:solidFill>
                <a:latin typeface="Arial"/>
                <a:cs typeface="Arial"/>
              </a:rPr>
              <a:t>rapidly</a:t>
            </a:r>
            <a:endParaRPr sz="2800">
              <a:latin typeface="Arial"/>
              <a:cs typeface="Arial"/>
            </a:endParaRPr>
          </a:p>
          <a:p>
            <a:pPr>
              <a:lnSpc>
                <a:spcPct val="100000"/>
              </a:lnSpc>
              <a:spcBef>
                <a:spcPts val="45"/>
              </a:spcBef>
            </a:pPr>
            <a:endParaRPr sz="2600">
              <a:latin typeface="Arial"/>
              <a:cs typeface="Arial"/>
            </a:endParaRPr>
          </a:p>
          <a:p>
            <a:pPr marL="952500" marR="1004569">
              <a:lnSpc>
                <a:spcPct val="100000"/>
              </a:lnSpc>
            </a:pPr>
            <a:r>
              <a:rPr sz="2400" spc="-10" dirty="0">
                <a:solidFill>
                  <a:srgbClr val="0000FF"/>
                </a:solidFill>
                <a:latin typeface="Arial"/>
                <a:cs typeface="Arial"/>
                <a:hlinkClick r:id="rId7"/>
              </a:rPr>
              <a:t>https://ilpqc.org/covid-19- </a:t>
            </a:r>
            <a:r>
              <a:rPr sz="2400" spc="-655" dirty="0">
                <a:solidFill>
                  <a:srgbClr val="0000FF"/>
                </a:solidFill>
                <a:latin typeface="Arial"/>
                <a:cs typeface="Arial"/>
                <a:hlinkClick r:id="rId7"/>
              </a:rPr>
              <a:t> </a:t>
            </a:r>
            <a:r>
              <a:rPr sz="2400" u="sng" spc="-5" dirty="0">
                <a:solidFill>
                  <a:srgbClr val="0000FF"/>
                </a:solidFill>
                <a:uFill>
                  <a:solidFill>
                    <a:srgbClr val="6B93FB"/>
                  </a:solidFill>
                </a:uFill>
                <a:latin typeface="Arial"/>
                <a:cs typeface="Arial"/>
                <a:hlinkClick r:id="rId7"/>
              </a:rPr>
              <a:t>information/</a:t>
            </a:r>
            <a:endParaRPr sz="2400">
              <a:latin typeface="Arial"/>
              <a:cs typeface="Arial"/>
            </a:endParaRPr>
          </a:p>
        </p:txBody>
      </p:sp>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5" dirty="0">
                <a:solidFill>
                  <a:srgbClr val="ADB3B8"/>
                </a:solidFill>
              </a:rPr>
              <a:t>41</a:t>
            </a:fld>
            <a:endParaRPr spc="-5" dirty="0">
              <a:solidFill>
                <a:srgbClr val="ADB3B8"/>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3" cstate="print"/>
            <a:stretch>
              <a:fillRect/>
            </a:stretch>
          </p:blipFill>
          <p:spPr>
            <a:xfrm>
              <a:off x="9264396" y="228600"/>
              <a:ext cx="2025383" cy="911351"/>
            </a:xfrm>
            <a:prstGeom prst="rect">
              <a:avLst/>
            </a:prstGeom>
          </p:spPr>
        </p:pic>
        <p:pic>
          <p:nvPicPr>
            <p:cNvPr id="4" name="object 4"/>
            <p:cNvPicPr/>
            <p:nvPr/>
          </p:nvPicPr>
          <p:blipFill>
            <a:blip r:embed="rId4"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914400" cy="0"/>
          </a:xfrm>
          <a:custGeom>
            <a:avLst/>
            <a:gdLst/>
            <a:ahLst/>
            <a:cxnLst/>
            <a:rect l="l" t="t" r="r" b="b"/>
            <a:pathLst>
              <a:path w="914400">
                <a:moveTo>
                  <a:pt x="0" y="0"/>
                </a:moveTo>
                <a:lnTo>
                  <a:pt x="914400" y="0"/>
                </a:lnTo>
              </a:path>
            </a:pathLst>
          </a:custGeom>
          <a:ln w="6096">
            <a:solidFill>
              <a:srgbClr val="ADB3B8"/>
            </a:solidFill>
          </a:ln>
        </p:spPr>
        <p:txBody>
          <a:bodyPr wrap="square" lIns="0" tIns="0" rIns="0" bIns="0" rtlCol="0"/>
          <a:lstStyle/>
          <a:p>
            <a:endParaRPr/>
          </a:p>
        </p:txBody>
      </p:sp>
      <p:sp>
        <p:nvSpPr>
          <p:cNvPr id="7" name="object 7"/>
          <p:cNvSpPr/>
          <p:nvPr/>
        </p:nvSpPr>
        <p:spPr>
          <a:xfrm>
            <a:off x="10668000" y="6335267"/>
            <a:ext cx="914400" cy="0"/>
          </a:xfrm>
          <a:custGeom>
            <a:avLst/>
            <a:gdLst/>
            <a:ahLst/>
            <a:cxnLst/>
            <a:rect l="l" t="t" r="r" b="b"/>
            <a:pathLst>
              <a:path w="914400">
                <a:moveTo>
                  <a:pt x="0" y="0"/>
                </a:moveTo>
                <a:lnTo>
                  <a:pt x="914400" y="0"/>
                </a:lnTo>
              </a:path>
            </a:pathLst>
          </a:custGeom>
          <a:ln w="6096">
            <a:solidFill>
              <a:srgbClr val="ADB3B8"/>
            </a:solidFill>
          </a:ln>
        </p:spPr>
        <p:txBody>
          <a:bodyPr wrap="square" lIns="0" tIns="0" rIns="0" bIns="0" rtlCol="0"/>
          <a:lstStyle/>
          <a:p>
            <a:endParaRPr/>
          </a:p>
        </p:txBody>
      </p:sp>
      <p:sp>
        <p:nvSpPr>
          <p:cNvPr id="8" name="object 8"/>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9" name="object 9"/>
          <p:cNvSpPr txBox="1">
            <a:spLocks noGrp="1"/>
          </p:cNvSpPr>
          <p:nvPr>
            <p:ph type="title"/>
          </p:nvPr>
        </p:nvSpPr>
        <p:spPr>
          <a:xfrm>
            <a:off x="643505" y="472220"/>
            <a:ext cx="6292215" cy="452120"/>
          </a:xfrm>
          <a:prstGeom prst="rect">
            <a:avLst/>
          </a:prstGeom>
        </p:spPr>
        <p:txBody>
          <a:bodyPr vert="horz" wrap="square" lIns="0" tIns="12065" rIns="0" bIns="0" rtlCol="0">
            <a:spAutoFit/>
          </a:bodyPr>
          <a:lstStyle/>
          <a:p>
            <a:pPr marL="12700">
              <a:lnSpc>
                <a:spcPct val="100000"/>
              </a:lnSpc>
              <a:spcBef>
                <a:spcPts val="95"/>
              </a:spcBef>
            </a:pPr>
            <a:r>
              <a:rPr b="1" spc="-90" dirty="0">
                <a:solidFill>
                  <a:srgbClr val="F58466"/>
                </a:solidFill>
                <a:latin typeface="Arial"/>
                <a:cs typeface="Arial"/>
              </a:rPr>
              <a:t>Updated</a:t>
            </a:r>
            <a:r>
              <a:rPr b="1" spc="-80" dirty="0">
                <a:solidFill>
                  <a:srgbClr val="F58466"/>
                </a:solidFill>
                <a:latin typeface="Arial"/>
                <a:cs typeface="Arial"/>
              </a:rPr>
              <a:t> </a:t>
            </a:r>
            <a:r>
              <a:rPr b="1" spc="-50" dirty="0">
                <a:solidFill>
                  <a:srgbClr val="F58466"/>
                </a:solidFill>
                <a:latin typeface="Arial"/>
                <a:cs typeface="Arial"/>
              </a:rPr>
              <a:t>OB</a:t>
            </a:r>
            <a:r>
              <a:rPr b="1" spc="-85" dirty="0">
                <a:solidFill>
                  <a:srgbClr val="F58466"/>
                </a:solidFill>
                <a:latin typeface="Arial"/>
                <a:cs typeface="Arial"/>
              </a:rPr>
              <a:t> </a:t>
            </a:r>
            <a:r>
              <a:rPr b="1" spc="-25" dirty="0">
                <a:solidFill>
                  <a:srgbClr val="F58466"/>
                </a:solidFill>
                <a:latin typeface="Arial"/>
                <a:cs typeface="Arial"/>
              </a:rPr>
              <a:t>(ACOG/SMFM)</a:t>
            </a:r>
            <a:r>
              <a:rPr b="1" spc="30" dirty="0">
                <a:solidFill>
                  <a:srgbClr val="F58466"/>
                </a:solidFill>
                <a:latin typeface="Arial"/>
                <a:cs typeface="Arial"/>
              </a:rPr>
              <a:t> </a:t>
            </a:r>
            <a:r>
              <a:rPr b="1" spc="-114" dirty="0">
                <a:solidFill>
                  <a:srgbClr val="F58466"/>
                </a:solidFill>
                <a:latin typeface="Arial"/>
                <a:cs typeface="Arial"/>
              </a:rPr>
              <a:t>Resources</a:t>
            </a: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5" dirty="0">
                <a:solidFill>
                  <a:srgbClr val="ADB3B8"/>
                </a:solidFill>
              </a:rPr>
              <a:t>42</a:t>
            </a:fld>
            <a:endParaRPr spc="-5" dirty="0">
              <a:solidFill>
                <a:srgbClr val="ADB3B8"/>
              </a:solidFill>
            </a:endParaRPr>
          </a:p>
        </p:txBody>
      </p:sp>
      <p:sp>
        <p:nvSpPr>
          <p:cNvPr id="10" name="object 10"/>
          <p:cNvSpPr txBox="1"/>
          <p:nvPr/>
        </p:nvSpPr>
        <p:spPr>
          <a:xfrm>
            <a:off x="452376" y="1387683"/>
            <a:ext cx="10837403" cy="6137962"/>
          </a:xfrm>
          <a:prstGeom prst="rect">
            <a:avLst/>
          </a:prstGeom>
        </p:spPr>
        <p:txBody>
          <a:bodyPr vert="horz" wrap="square" lIns="0" tIns="89535" rIns="0" bIns="0" rtlCol="0">
            <a:spAutoFit/>
          </a:bodyPr>
          <a:lstStyle/>
          <a:p>
            <a:pPr marL="241300" marR="713105" indent="-228600">
              <a:lnSpc>
                <a:spcPct val="68600"/>
              </a:lnSpc>
              <a:spcBef>
                <a:spcPts val="1019"/>
              </a:spcBef>
              <a:buClr>
                <a:srgbClr val="F5668F"/>
              </a:buClr>
              <a:buFont typeface="Arial"/>
              <a:buChar char="•"/>
              <a:tabLst>
                <a:tab pos="241935" algn="l"/>
              </a:tabLst>
            </a:pPr>
            <a:r>
              <a:rPr lang="en-US" sz="2800" dirty="0" smtClean="0"/>
              <a:t>ACOG’s</a:t>
            </a:r>
            <a:r>
              <a:rPr lang="en-US" sz="2800" dirty="0"/>
              <a:t> </a:t>
            </a:r>
            <a:r>
              <a:rPr lang="en-US" sz="2800" dirty="0">
                <a:hlinkClick r:id="rId5"/>
              </a:rPr>
              <a:t>COVID-19 Vaccines and Pregnancy: Conversation Guide for </a:t>
            </a:r>
            <a:r>
              <a:rPr lang="en-US" sz="2800" dirty="0" smtClean="0">
                <a:hlinkClick r:id="rId5"/>
              </a:rPr>
              <a:t>Clinicians</a:t>
            </a:r>
            <a:endParaRPr sz="2800" dirty="0">
              <a:latin typeface="Calibri"/>
              <a:cs typeface="Calibri"/>
            </a:endParaRPr>
          </a:p>
          <a:p>
            <a:pPr marL="241300" marR="786765" indent="-229235">
              <a:lnSpc>
                <a:spcPct val="68600"/>
              </a:lnSpc>
              <a:spcBef>
                <a:spcPts val="994"/>
              </a:spcBef>
              <a:buClr>
                <a:srgbClr val="F5668F"/>
              </a:buClr>
              <a:buFont typeface="Arial"/>
              <a:buChar char="•"/>
              <a:tabLst>
                <a:tab pos="241935" algn="l"/>
              </a:tabLst>
            </a:pPr>
            <a:r>
              <a:rPr sz="2800" spc="-10" dirty="0" smtClean="0">
                <a:latin typeface="Calibri"/>
                <a:cs typeface="Calibri"/>
                <a:hlinkClick r:id="rId6"/>
              </a:rPr>
              <a:t>SMFM</a:t>
            </a:r>
            <a:r>
              <a:rPr sz="2800" spc="-10" dirty="0">
                <a:latin typeface="Calibri"/>
                <a:cs typeface="Calibri"/>
                <a:hlinkClick r:id="rId6"/>
              </a:rPr>
              <a:t>:</a:t>
            </a:r>
            <a:r>
              <a:rPr sz="2800" spc="30" dirty="0">
                <a:solidFill>
                  <a:srgbClr val="0000FF"/>
                </a:solidFill>
                <a:latin typeface="Calibri"/>
                <a:cs typeface="Calibri"/>
                <a:hlinkClick r:id="rId6"/>
              </a:rPr>
              <a:t> </a:t>
            </a:r>
            <a:r>
              <a:rPr sz="2800" u="sng" spc="-10" dirty="0">
                <a:solidFill>
                  <a:srgbClr val="0000FF"/>
                </a:solidFill>
                <a:uFill>
                  <a:solidFill>
                    <a:srgbClr val="0000FF"/>
                  </a:solidFill>
                </a:uFill>
                <a:latin typeface="Calibri"/>
                <a:cs typeface="Calibri"/>
                <a:hlinkClick r:id="rId6"/>
              </a:rPr>
              <a:t>SMFM</a:t>
            </a:r>
            <a:r>
              <a:rPr sz="2800" u="sng" spc="40" dirty="0">
                <a:solidFill>
                  <a:srgbClr val="0000FF"/>
                </a:solidFill>
                <a:uFill>
                  <a:solidFill>
                    <a:srgbClr val="0000FF"/>
                  </a:solidFill>
                </a:uFill>
                <a:latin typeface="Calibri"/>
                <a:cs typeface="Calibri"/>
                <a:hlinkClick r:id="rId6"/>
              </a:rPr>
              <a:t> </a:t>
            </a:r>
            <a:r>
              <a:rPr sz="2800" u="sng" spc="-5" dirty="0">
                <a:solidFill>
                  <a:srgbClr val="0000FF"/>
                </a:solidFill>
                <a:uFill>
                  <a:solidFill>
                    <a:srgbClr val="0000FF"/>
                  </a:solidFill>
                </a:uFill>
                <a:latin typeface="Calibri"/>
                <a:cs typeface="Calibri"/>
                <a:hlinkClick r:id="rId6"/>
              </a:rPr>
              <a:t>Learning:</a:t>
            </a:r>
            <a:r>
              <a:rPr sz="2800" u="sng" spc="15" dirty="0">
                <a:solidFill>
                  <a:srgbClr val="0000FF"/>
                </a:solidFill>
                <a:uFill>
                  <a:solidFill>
                    <a:srgbClr val="0000FF"/>
                  </a:solidFill>
                </a:uFill>
                <a:latin typeface="Calibri"/>
                <a:cs typeface="Calibri"/>
                <a:hlinkClick r:id="rId6"/>
              </a:rPr>
              <a:t> </a:t>
            </a:r>
            <a:r>
              <a:rPr sz="2800" u="sng" spc="-10" dirty="0">
                <a:solidFill>
                  <a:srgbClr val="0000FF"/>
                </a:solidFill>
                <a:uFill>
                  <a:solidFill>
                    <a:srgbClr val="0000FF"/>
                  </a:solidFill>
                </a:uFill>
                <a:latin typeface="Calibri"/>
                <a:cs typeface="Calibri"/>
                <a:hlinkClick r:id="rId6"/>
              </a:rPr>
              <a:t>Myth-Busting</a:t>
            </a:r>
            <a:r>
              <a:rPr sz="2800" u="sng" spc="55" dirty="0">
                <a:solidFill>
                  <a:srgbClr val="0000FF"/>
                </a:solidFill>
                <a:uFill>
                  <a:solidFill>
                    <a:srgbClr val="0000FF"/>
                  </a:solidFill>
                </a:uFill>
                <a:latin typeface="Calibri"/>
                <a:cs typeface="Calibri"/>
                <a:hlinkClick r:id="rId6"/>
              </a:rPr>
              <a:t> </a:t>
            </a:r>
            <a:r>
              <a:rPr sz="2800" u="sng" spc="-15" dirty="0">
                <a:solidFill>
                  <a:srgbClr val="0000FF"/>
                </a:solidFill>
                <a:uFill>
                  <a:solidFill>
                    <a:srgbClr val="0000FF"/>
                  </a:solidFill>
                </a:uFill>
                <a:latin typeface="Calibri"/>
                <a:cs typeface="Calibri"/>
                <a:hlinkClick r:id="rId6"/>
              </a:rPr>
              <a:t>COVID-19</a:t>
            </a:r>
            <a:r>
              <a:rPr sz="2800" u="sng" spc="40" dirty="0">
                <a:solidFill>
                  <a:srgbClr val="0000FF"/>
                </a:solidFill>
                <a:uFill>
                  <a:solidFill>
                    <a:srgbClr val="0000FF"/>
                  </a:solidFill>
                </a:uFill>
                <a:latin typeface="Calibri"/>
                <a:cs typeface="Calibri"/>
                <a:hlinkClick r:id="rId6"/>
              </a:rPr>
              <a:t> </a:t>
            </a:r>
            <a:r>
              <a:rPr sz="2800" u="sng" spc="-25" dirty="0">
                <a:solidFill>
                  <a:srgbClr val="0000FF"/>
                </a:solidFill>
                <a:uFill>
                  <a:solidFill>
                    <a:srgbClr val="0000FF"/>
                  </a:solidFill>
                </a:uFill>
                <a:latin typeface="Calibri"/>
                <a:cs typeface="Calibri"/>
                <a:hlinkClick r:id="rId6"/>
              </a:rPr>
              <a:t>Vaccines</a:t>
            </a:r>
            <a:r>
              <a:rPr sz="2800" u="sng" spc="15" dirty="0">
                <a:solidFill>
                  <a:srgbClr val="0000FF"/>
                </a:solidFill>
                <a:uFill>
                  <a:solidFill>
                    <a:srgbClr val="0000FF"/>
                  </a:solidFill>
                </a:uFill>
                <a:latin typeface="Calibri"/>
                <a:cs typeface="Calibri"/>
                <a:hlinkClick r:id="rId6"/>
              </a:rPr>
              <a:t> </a:t>
            </a:r>
            <a:r>
              <a:rPr sz="2800" u="sng" spc="-15" dirty="0">
                <a:solidFill>
                  <a:srgbClr val="0000FF"/>
                </a:solidFill>
                <a:uFill>
                  <a:solidFill>
                    <a:srgbClr val="0000FF"/>
                  </a:solidFill>
                </a:uFill>
                <a:latin typeface="Calibri"/>
                <a:cs typeface="Calibri"/>
                <a:hlinkClick r:id="rId6"/>
              </a:rPr>
              <a:t>in </a:t>
            </a:r>
            <a:r>
              <a:rPr sz="2800" spc="-620" dirty="0">
                <a:solidFill>
                  <a:srgbClr val="0000FF"/>
                </a:solidFill>
                <a:latin typeface="Calibri"/>
                <a:cs typeface="Calibri"/>
                <a:hlinkClick r:id="rId6"/>
              </a:rPr>
              <a:t> </a:t>
            </a:r>
            <a:r>
              <a:rPr sz="2800" u="sng" spc="-30" dirty="0">
                <a:solidFill>
                  <a:srgbClr val="0000FF"/>
                </a:solidFill>
                <a:uFill>
                  <a:solidFill>
                    <a:srgbClr val="0000FF"/>
                  </a:solidFill>
                </a:uFill>
                <a:latin typeface="Calibri"/>
                <a:cs typeface="Calibri"/>
                <a:hlinkClick r:id="rId6"/>
              </a:rPr>
              <a:t>Pregnancy</a:t>
            </a:r>
            <a:r>
              <a:rPr sz="2800" spc="-30" dirty="0">
                <a:latin typeface="Calibri"/>
                <a:cs typeface="Calibri"/>
                <a:hlinkClick r:id="rId6"/>
              </a:rPr>
              <a:t>.</a:t>
            </a:r>
            <a:r>
              <a:rPr sz="2800" spc="20" dirty="0">
                <a:latin typeface="Calibri"/>
                <a:cs typeface="Calibri"/>
                <a:hlinkClick r:id="rId6"/>
              </a:rPr>
              <a:t> </a:t>
            </a:r>
            <a:r>
              <a:rPr sz="2800" spc="-5" dirty="0">
                <a:latin typeface="Calibri"/>
                <a:cs typeface="Calibri"/>
                <a:hlinkClick r:id="rId6"/>
              </a:rPr>
              <a:t>(09.10.21</a:t>
            </a:r>
            <a:r>
              <a:rPr sz="2800" spc="-5" dirty="0" smtClean="0">
                <a:latin typeface="Calibri"/>
                <a:cs typeface="Calibri"/>
                <a:hlinkClick r:id="rId6"/>
              </a:rPr>
              <a:t>)</a:t>
            </a:r>
            <a:endParaRPr lang="en-US" sz="2800" spc="-5" dirty="0" smtClean="0">
              <a:latin typeface="Calibri"/>
              <a:cs typeface="Calibri"/>
            </a:endParaRPr>
          </a:p>
          <a:p>
            <a:pPr marL="241300" marR="786765" indent="-229235">
              <a:lnSpc>
                <a:spcPct val="68600"/>
              </a:lnSpc>
              <a:spcBef>
                <a:spcPts val="994"/>
              </a:spcBef>
              <a:buClr>
                <a:srgbClr val="F5668F"/>
              </a:buClr>
              <a:buFont typeface="Arial"/>
              <a:buChar char="•"/>
              <a:tabLst>
                <a:tab pos="241935" algn="l"/>
              </a:tabLst>
            </a:pPr>
            <a:r>
              <a:rPr lang="en-US" sz="2800" dirty="0"/>
              <a:t>ACOG: </a:t>
            </a:r>
            <a:r>
              <a:rPr lang="en-US" sz="2800" dirty="0">
                <a:hlinkClick r:id="rId7"/>
              </a:rPr>
              <a:t>Statement of Strong Medical Consensus for Vaccination of Pregnant Individuals Against COVID-19</a:t>
            </a:r>
            <a:r>
              <a:rPr lang="en-US" sz="2800" dirty="0"/>
              <a:t>. (Updated 9.14.21)</a:t>
            </a:r>
            <a:endParaRPr lang="en-US" sz="4000" spc="-5" dirty="0" smtClean="0">
              <a:latin typeface="Calibri"/>
              <a:cs typeface="Calibri"/>
            </a:endParaRPr>
          </a:p>
          <a:p>
            <a:pPr marL="241300" marR="786765" indent="-229235">
              <a:lnSpc>
                <a:spcPct val="68600"/>
              </a:lnSpc>
              <a:spcBef>
                <a:spcPts val="994"/>
              </a:spcBef>
              <a:buClr>
                <a:srgbClr val="F5668F"/>
              </a:buClr>
              <a:buFont typeface="Arial"/>
              <a:buChar char="•"/>
              <a:tabLst>
                <a:tab pos="241935" algn="l"/>
              </a:tabLst>
            </a:pPr>
            <a:r>
              <a:rPr lang="en-US" sz="2800" dirty="0" smtClean="0"/>
              <a:t>ABOG</a:t>
            </a:r>
            <a:r>
              <a:rPr lang="en-US" sz="2800" dirty="0"/>
              <a:t>: </a:t>
            </a:r>
            <a:r>
              <a:rPr lang="en-US" sz="2800" dirty="0">
                <a:hlinkClick r:id="rId8"/>
              </a:rPr>
              <a:t>Statement Regarding Dissemination of COVID-19 </a:t>
            </a:r>
            <a:r>
              <a:rPr lang="en-US" sz="2800" dirty="0" smtClean="0">
                <a:hlinkClick r:id="rId8"/>
              </a:rPr>
              <a:t>Misinformation</a:t>
            </a:r>
            <a:r>
              <a:rPr lang="en-US" sz="2000" dirty="0"/>
              <a:t> </a:t>
            </a:r>
            <a:r>
              <a:rPr lang="en-US" sz="2000" dirty="0" smtClean="0"/>
              <a:t>(9/27/21) </a:t>
            </a:r>
            <a:endParaRPr lang="en-US" sz="2000" dirty="0"/>
          </a:p>
          <a:p>
            <a:pPr marL="241300" marR="786765" indent="-229235">
              <a:lnSpc>
                <a:spcPct val="68600"/>
              </a:lnSpc>
              <a:spcBef>
                <a:spcPts val="994"/>
              </a:spcBef>
              <a:buClr>
                <a:srgbClr val="F5668F"/>
              </a:buClr>
              <a:buFont typeface="Arial"/>
              <a:buChar char="•"/>
              <a:tabLst>
                <a:tab pos="241935" algn="l"/>
              </a:tabLst>
            </a:pPr>
            <a:r>
              <a:rPr lang="en-US" sz="2800" dirty="0" smtClean="0"/>
              <a:t>ACOG</a:t>
            </a:r>
            <a:r>
              <a:rPr lang="en-US" sz="2800" dirty="0"/>
              <a:t>: </a:t>
            </a:r>
            <a:r>
              <a:rPr lang="en-US" sz="2800" dirty="0">
                <a:hlinkClick r:id="rId9"/>
              </a:rPr>
              <a:t>Statement on the CDC’s Health Advisory on COVID-19 Vaccination</a:t>
            </a:r>
            <a:r>
              <a:rPr lang="en-US" sz="2800" dirty="0"/>
              <a:t>. (9.29.21</a:t>
            </a:r>
            <a:r>
              <a:rPr lang="en-US" sz="2800" dirty="0" smtClean="0"/>
              <a:t>)</a:t>
            </a:r>
            <a:endParaRPr lang="en-US" sz="2000" dirty="0"/>
          </a:p>
          <a:p>
            <a:pPr marL="241300" marR="786765" indent="-229235">
              <a:lnSpc>
                <a:spcPct val="68600"/>
              </a:lnSpc>
              <a:spcBef>
                <a:spcPts val="994"/>
              </a:spcBef>
              <a:buClr>
                <a:srgbClr val="F5668F"/>
              </a:buClr>
              <a:buFont typeface="Arial"/>
              <a:buChar char="•"/>
              <a:tabLst>
                <a:tab pos="241935" algn="l"/>
              </a:tabLst>
            </a:pPr>
            <a:r>
              <a:rPr lang="en-US" sz="3200" dirty="0" smtClean="0"/>
              <a:t>SMFM</a:t>
            </a:r>
            <a:r>
              <a:rPr lang="en-US" sz="3200" dirty="0"/>
              <a:t>: </a:t>
            </a:r>
            <a:r>
              <a:rPr lang="en-US" sz="3200" dirty="0">
                <a:hlinkClick r:id="rId10"/>
              </a:rPr>
              <a:t>Provider Considerations for Engaging in COVID-19 Vaccine Counseling With Pregnant and Lactating Patients</a:t>
            </a:r>
            <a:r>
              <a:rPr lang="en-US" sz="3200" dirty="0"/>
              <a:t>. (Updated </a:t>
            </a:r>
            <a:r>
              <a:rPr lang="en-US" sz="3200" dirty="0" smtClean="0"/>
              <a:t>10.26.21</a:t>
            </a:r>
            <a:r>
              <a:rPr lang="en-US" sz="3200" dirty="0" smtClean="0"/>
              <a:t>)</a:t>
            </a:r>
          </a:p>
          <a:p>
            <a:pPr marL="241300" marR="786765" indent="-229235">
              <a:lnSpc>
                <a:spcPct val="68600"/>
              </a:lnSpc>
              <a:spcBef>
                <a:spcPts val="994"/>
              </a:spcBef>
              <a:buClr>
                <a:srgbClr val="F5668F"/>
              </a:buClr>
              <a:buFont typeface="Arial"/>
              <a:buChar char="•"/>
              <a:tabLst>
                <a:tab pos="241935" algn="l"/>
              </a:tabLst>
            </a:pPr>
            <a:r>
              <a:rPr lang="en-US" sz="2400" dirty="0"/>
              <a:t>ACOG: </a:t>
            </a:r>
            <a:r>
              <a:rPr lang="en-US" sz="2400" dirty="0">
                <a:hlinkClick r:id="rId11"/>
              </a:rPr>
              <a:t> COVID-19 FAQs for Obstetricians-Gynecologists, Obstetrics (Monoclonal Antibody Recommendation)</a:t>
            </a:r>
            <a:r>
              <a:rPr lang="en-US" sz="2400" dirty="0"/>
              <a:t> (updated 10.18. 2021)</a:t>
            </a:r>
            <a:r>
              <a:rPr lang="en-US" dirty="0"/>
              <a:t/>
            </a:r>
            <a:br>
              <a:rPr lang="en-US" dirty="0"/>
            </a:br>
            <a:endParaRPr lang="en-US" dirty="0"/>
          </a:p>
          <a:p>
            <a:r>
              <a:rPr lang="en-US" dirty="0"/>
              <a:t/>
            </a:r>
            <a:br>
              <a:rPr lang="en-US" dirty="0"/>
            </a:br>
            <a:endParaRPr lang="en-US" sz="20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355"/>
            <a:ext cx="11125200" cy="861774"/>
          </a:xfrm>
        </p:spPr>
        <p:txBody>
          <a:bodyPr/>
          <a:lstStyle/>
          <a:p>
            <a:r>
              <a:rPr lang="en-US" dirty="0"/>
              <a:t>ACOG: </a:t>
            </a:r>
            <a:r>
              <a:rPr lang="en-US" dirty="0">
                <a:hlinkClick r:id="rId2"/>
              </a:rPr>
              <a:t> COVID-19 FAQs </a:t>
            </a:r>
            <a:r>
              <a:rPr lang="en-US" dirty="0" smtClean="0">
                <a:hlinkClick r:id="rId2"/>
              </a:rPr>
              <a:t>for </a:t>
            </a:r>
            <a:r>
              <a:rPr lang="en-US" dirty="0">
                <a:hlinkClick r:id="rId2"/>
              </a:rPr>
              <a:t>Obstetrics (Monoclonal Antibody Recommendation)</a:t>
            </a:r>
            <a:r>
              <a:rPr lang="en-US" dirty="0"/>
              <a:t> (updated 10.18. 2021)</a:t>
            </a:r>
            <a:r>
              <a:rPr lang="en-US" dirty="0" smtClean="0"/>
              <a:t> </a:t>
            </a:r>
            <a:endParaRPr lang="en-US" dirty="0"/>
          </a:p>
        </p:txBody>
      </p:sp>
      <p:sp>
        <p:nvSpPr>
          <p:cNvPr id="3" name="Text Placeholder 2"/>
          <p:cNvSpPr>
            <a:spLocks noGrp="1"/>
          </p:cNvSpPr>
          <p:nvPr>
            <p:ph type="body" idx="1"/>
          </p:nvPr>
        </p:nvSpPr>
        <p:spPr>
          <a:xfrm>
            <a:off x="304800" y="962463"/>
            <a:ext cx="11658600" cy="5416868"/>
          </a:xfrm>
        </p:spPr>
        <p:txBody>
          <a:bodyPr/>
          <a:lstStyle/>
          <a:p>
            <a:pPr marL="342900" indent="-342900">
              <a:buFont typeface="Arial" panose="020B0604020202020204" pitchFamily="34" charset="0"/>
              <a:buChar char="•"/>
            </a:pPr>
            <a:r>
              <a:rPr lang="en-US" sz="2200" dirty="0" smtClean="0"/>
              <a:t>Monoclonal antibody treatments recommended </a:t>
            </a:r>
            <a:r>
              <a:rPr lang="en-US" sz="2200" dirty="0"/>
              <a:t>for the treatment of outpatients with mild to moderate COVID-19 infection who are at high risk of clinical progression as defined by the EUA criteria. </a:t>
            </a:r>
            <a:endParaRPr lang="en-US" sz="2200" u="sng" dirty="0" smtClean="0"/>
          </a:p>
          <a:p>
            <a:pPr marL="342900" indent="-342900">
              <a:buFont typeface="Arial" panose="020B0604020202020204" pitchFamily="34" charset="0"/>
              <a:buChar char="•"/>
            </a:pPr>
            <a:r>
              <a:rPr lang="en-US" sz="2200" u="sng" dirty="0" smtClean="0"/>
              <a:t>Pregnancy </a:t>
            </a:r>
            <a:r>
              <a:rPr lang="en-US" sz="2200" u="sng" dirty="0"/>
              <a:t>is included among the conditions that put individuals at high risk for clinical progression.</a:t>
            </a:r>
            <a:r>
              <a:rPr lang="en-US" sz="2200" dirty="0"/>
              <a:t> This makes patients with pregnancy as their only risk factor eligible to receive outpatient monoclonal antibodies, according to the EUA (</a:t>
            </a:r>
            <a:r>
              <a:rPr lang="en-US" sz="2200" u="sng" dirty="0">
                <a:hlinkClick r:id="rId3"/>
              </a:rPr>
              <a:t>NIH</a:t>
            </a:r>
            <a:r>
              <a:rPr lang="en-US" sz="2200" dirty="0" smtClean="0"/>
              <a:t>).</a:t>
            </a:r>
          </a:p>
          <a:p>
            <a:pPr marL="342900" indent="-342900">
              <a:buFont typeface="Arial" panose="020B0604020202020204" pitchFamily="34" charset="0"/>
              <a:buChar char="•"/>
            </a:pPr>
            <a:r>
              <a:rPr lang="en-US" sz="2200" dirty="0" smtClean="0"/>
              <a:t> </a:t>
            </a:r>
            <a:r>
              <a:rPr lang="en-US" sz="2200" u="sng" dirty="0"/>
              <a:t>Obstetric care clinicians may consider the use of monoclonal antibodies for the treatment of non-hospitalized COVID-19 positive pregnant individuals with mild to moderate symptoms, particularly if one or more additional risk factors are present (</a:t>
            </a:r>
            <a:r>
              <a:rPr lang="en-US" sz="2200" u="sng" dirty="0" err="1"/>
              <a:t>eg</a:t>
            </a:r>
            <a:r>
              <a:rPr lang="en-US" sz="2200" u="sng" dirty="0"/>
              <a:t> BMI &gt;25, chronic kidney disease, diabetes mellitus, cardiovascular disease</a:t>
            </a:r>
            <a:r>
              <a:rPr lang="en-US" sz="2200" u="sng" dirty="0" smtClean="0"/>
              <a:t>).</a:t>
            </a:r>
            <a:endParaRPr lang="en-US" sz="2200" dirty="0"/>
          </a:p>
          <a:p>
            <a:pPr marL="342900" indent="-342900">
              <a:buFont typeface="Arial" panose="020B0604020202020204" pitchFamily="34" charset="0"/>
              <a:buChar char="•"/>
            </a:pPr>
            <a:r>
              <a:rPr lang="en-US" sz="2200" u="sng" dirty="0" smtClean="0"/>
              <a:t>Post-exposure </a:t>
            </a:r>
            <a:r>
              <a:rPr lang="en-US" sz="2200" u="sng" dirty="0"/>
              <a:t>prophylaxis should be considered for inadequately vaccinated individuals</a:t>
            </a:r>
            <a:r>
              <a:rPr lang="en-US" sz="2200" dirty="0"/>
              <a:t> who have been exposed to SARS-CoV-2 (</a:t>
            </a:r>
            <a:r>
              <a:rPr lang="en-US" sz="2200" u="sng" dirty="0">
                <a:hlinkClick r:id="rId4"/>
              </a:rPr>
              <a:t>NIH</a:t>
            </a:r>
            <a:r>
              <a:rPr lang="en-US" sz="2200" dirty="0"/>
              <a:t>). These individuals include those who have had a recent exposure to an individual with SARS-CoV-2 for a cumulative total of 15 minutes or more over a 24-hour period or there is a recent occurrence of SARS-CoV-2 infection in other individuals in the same institutional setting AND are 1) not fully vaccinated or 2) fully vaccinated but may not mount an adequate immune </a:t>
            </a:r>
            <a:r>
              <a:rPr lang="en-US" sz="2200" dirty="0" smtClean="0"/>
              <a:t>response.</a:t>
            </a:r>
          </a:p>
        </p:txBody>
      </p:sp>
    </p:spTree>
    <p:extLst>
      <p:ext uri="{BB962C8B-B14F-4D97-AF65-F5344CB8AC3E}">
        <p14:creationId xmlns:p14="http://schemas.microsoft.com/office/powerpoint/2010/main" val="39358003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610600" cy="1143000"/>
          </a:xfrm>
        </p:spPr>
        <p:txBody>
          <a:bodyPr/>
          <a:lstStyle/>
          <a:p>
            <a:r>
              <a:rPr lang="en-US" sz="3600" dirty="0"/>
              <a:t>ACOG: Monoclonal Antibody for Pregnant Patients (updated October 18, 2021)</a:t>
            </a:r>
          </a:p>
        </p:txBody>
      </p:sp>
      <p:sp>
        <p:nvSpPr>
          <p:cNvPr id="3" name="Content Placeholder 2"/>
          <p:cNvSpPr>
            <a:spLocks noGrp="1"/>
          </p:cNvSpPr>
          <p:nvPr>
            <p:ph idx="1"/>
          </p:nvPr>
        </p:nvSpPr>
        <p:spPr/>
        <p:txBody>
          <a:bodyPr/>
          <a:lstStyle/>
          <a:p>
            <a:r>
              <a:rPr lang="en-US" sz="2800" dirty="0"/>
              <a:t>Lactation is not a contraindication for the use of monoclonal antibodies. Lactating individuals with one or more risk factors for severe COVID-19 illness may receive monoclonal antibodies for treatment or post-exposure prophylaxis. There is no need to temporarily discontinue breastfeeding when receiving monoclonal antibodies</a:t>
            </a:r>
            <a:r>
              <a:rPr lang="en-US" sz="2800" dirty="0" smtClean="0"/>
              <a:t>.</a:t>
            </a:r>
          </a:p>
          <a:p>
            <a:r>
              <a:rPr lang="en-US" sz="2800" dirty="0"/>
              <a:t>The CDC currently recommends waiting 90 days to get the vaccine after receipt of monoclonal antibodies (</a:t>
            </a:r>
            <a:r>
              <a:rPr lang="en-US" sz="2800" u="sng" dirty="0">
                <a:hlinkClick r:id="rId2"/>
              </a:rPr>
              <a:t>CDC</a:t>
            </a:r>
            <a:r>
              <a:rPr lang="en-US" sz="2800" dirty="0"/>
              <a:t>).</a:t>
            </a:r>
          </a:p>
          <a:p>
            <a:r>
              <a:rPr lang="en-US" sz="2800" dirty="0"/>
              <a:t>Efforts should be made to ensure that communities most affected by SARS-CoV-2 have equitable access to these treatments</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6546896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6DDEC-BAF1-BA4A-BB7E-BA085CCE3069}"/>
              </a:ext>
            </a:extLst>
          </p:cNvPr>
          <p:cNvSpPr>
            <a:spLocks noGrp="1"/>
          </p:cNvSpPr>
          <p:nvPr>
            <p:ph type="title"/>
          </p:nvPr>
        </p:nvSpPr>
        <p:spPr>
          <a:xfrm>
            <a:off x="139698" y="54355"/>
            <a:ext cx="6654800" cy="861774"/>
          </a:xfrm>
        </p:spPr>
        <p:txBody>
          <a:bodyPr/>
          <a:lstStyle/>
          <a:p>
            <a:r>
              <a:rPr lang="en-US" dirty="0" smtClean="0"/>
              <a:t>Barnes Jewish BJC </a:t>
            </a:r>
            <a:br>
              <a:rPr lang="en-US" dirty="0" smtClean="0"/>
            </a:br>
            <a:r>
              <a:rPr lang="en-US" dirty="0" smtClean="0"/>
              <a:t>monoclonal </a:t>
            </a:r>
            <a:r>
              <a:rPr lang="en-US" dirty="0"/>
              <a:t>antibodies protocol</a:t>
            </a:r>
          </a:p>
        </p:txBody>
      </p:sp>
      <p:pic>
        <p:nvPicPr>
          <p:cNvPr id="4" name="Picture 3">
            <a:extLst>
              <a:ext uri="{FF2B5EF4-FFF2-40B4-BE49-F238E27FC236}">
                <a16:creationId xmlns:a16="http://schemas.microsoft.com/office/drawing/2014/main" id="{1E1C202F-7E76-FD49-8183-59FEADAA2E4D}"/>
              </a:ext>
            </a:extLst>
          </p:cNvPr>
          <p:cNvPicPr>
            <a:picLocks noChangeAspect="1"/>
          </p:cNvPicPr>
          <p:nvPr/>
        </p:nvPicPr>
        <p:blipFill>
          <a:blip r:embed="rId2"/>
          <a:stretch>
            <a:fillRect/>
          </a:stretch>
        </p:blipFill>
        <p:spPr>
          <a:xfrm>
            <a:off x="2590800" y="1690688"/>
            <a:ext cx="7249885" cy="5105054"/>
          </a:xfrm>
          <a:prstGeom prst="rect">
            <a:avLst/>
          </a:prstGeom>
        </p:spPr>
      </p:pic>
      <p:sp>
        <p:nvSpPr>
          <p:cNvPr id="3" name="TextBox 2"/>
          <p:cNvSpPr txBox="1"/>
          <p:nvPr/>
        </p:nvSpPr>
        <p:spPr>
          <a:xfrm>
            <a:off x="5943600" y="457200"/>
            <a:ext cx="50292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AJOG:</a:t>
            </a: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3"/>
              </a:rPr>
              <a:t> Monoclonal antibody treatment of symptomatic COVID-19 in pregnancy: initial report</a:t>
            </a:r>
            <a:r>
              <a:rPr kumimoji="0" lang="en-US" sz="1800" b="0" i="0" u="none" strike="noStrike" kern="1200" cap="none" spc="0" normalizeH="0" baseline="0" noProof="0" dirty="0">
                <a:ln>
                  <a:noFill/>
                </a:ln>
                <a:solidFill>
                  <a:prstClr val="black"/>
                </a:solidFill>
                <a:effectLst/>
                <a:uLnTx/>
                <a:uFillTx/>
                <a:latin typeface="Calibri"/>
                <a:ea typeface="+mn-ea"/>
                <a:cs typeface="+mn-cs"/>
              </a:rPr>
              <a:t>. (8.25.21)</a:t>
            </a:r>
          </a:p>
        </p:txBody>
      </p:sp>
    </p:spTree>
    <p:extLst>
      <p:ext uri="{BB962C8B-B14F-4D97-AF65-F5344CB8AC3E}">
        <p14:creationId xmlns:p14="http://schemas.microsoft.com/office/powerpoint/2010/main" val="28799859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8AC182-A841-AA4C-9A8E-5AA7AC5A0A46}"/>
              </a:ext>
            </a:extLst>
          </p:cNvPr>
          <p:cNvPicPr>
            <a:picLocks noChangeAspect="1"/>
          </p:cNvPicPr>
          <p:nvPr/>
        </p:nvPicPr>
        <p:blipFill>
          <a:blip r:embed="rId2"/>
          <a:stretch>
            <a:fillRect/>
          </a:stretch>
        </p:blipFill>
        <p:spPr>
          <a:xfrm>
            <a:off x="990600" y="457200"/>
            <a:ext cx="10210800" cy="5943600"/>
          </a:xfrm>
          <a:prstGeom prst="rect">
            <a:avLst/>
          </a:prstGeom>
        </p:spPr>
      </p:pic>
      <p:sp>
        <p:nvSpPr>
          <p:cNvPr id="5" name="Rectangle 4">
            <a:extLst>
              <a:ext uri="{FF2B5EF4-FFF2-40B4-BE49-F238E27FC236}">
                <a16:creationId xmlns:a16="http://schemas.microsoft.com/office/drawing/2014/main" id="{6F0722D8-51A9-864F-922E-A3A9065230C3}"/>
              </a:ext>
            </a:extLst>
          </p:cNvPr>
          <p:cNvSpPr/>
          <p:nvPr/>
        </p:nvSpPr>
        <p:spPr>
          <a:xfrm>
            <a:off x="1415143" y="4680857"/>
            <a:ext cx="1828800" cy="3374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719865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534400" cy="1143000"/>
          </a:xfrm>
        </p:spPr>
        <p:txBody>
          <a:bodyPr/>
          <a:lstStyle/>
          <a:p>
            <a:r>
              <a:rPr lang="en-US" dirty="0" smtClean="0"/>
              <a:t>Monoclonal Antibody Protocol Supporting Documents examples</a:t>
            </a:r>
            <a:endParaRPr lang="en-US" dirty="0"/>
          </a:p>
        </p:txBody>
      </p:sp>
      <p:sp>
        <p:nvSpPr>
          <p:cNvPr id="3" name="Content Placeholder 2"/>
          <p:cNvSpPr>
            <a:spLocks noGrp="1"/>
          </p:cNvSpPr>
          <p:nvPr>
            <p:ph idx="1"/>
          </p:nvPr>
        </p:nvSpPr>
        <p:spPr/>
        <p:txBody>
          <a:bodyPr/>
          <a:lstStyle/>
          <a:p>
            <a:r>
              <a:rPr lang="en-US" dirty="0"/>
              <a:t>Advocate Lutheran General Hospital Monoclonal Antibody Infusion Protocol for Pregnant Patients Supporting Documents:</a:t>
            </a:r>
          </a:p>
          <a:p>
            <a:pPr lvl="1"/>
            <a:r>
              <a:rPr lang="en-US" dirty="0">
                <a:hlinkClick r:id="rId2"/>
              </a:rPr>
              <a:t>Monoclonal Antibody Infusion Playbook</a:t>
            </a:r>
            <a:endParaRPr lang="en-US" dirty="0"/>
          </a:p>
          <a:p>
            <a:pPr lvl="1"/>
            <a:r>
              <a:rPr lang="en-US" dirty="0">
                <a:hlinkClick r:id="rId3"/>
              </a:rPr>
              <a:t>Protocol REGEN-COV EUA Update</a:t>
            </a:r>
            <a:endParaRPr lang="en-US" dirty="0"/>
          </a:p>
          <a:p>
            <a:pPr lvl="1"/>
            <a:r>
              <a:rPr lang="en-US" dirty="0">
                <a:hlinkClick r:id="rId4"/>
              </a:rPr>
              <a:t>Ordering COVID Meds</a:t>
            </a:r>
            <a:endParaRPr lang="en-US" dirty="0"/>
          </a:p>
          <a:p>
            <a:pPr lvl="1"/>
            <a:r>
              <a:rPr lang="en-US" dirty="0">
                <a:hlinkClick r:id="rId5"/>
              </a:rPr>
              <a:t>Monoclonal Antibody Therapy for Pregnant Patients</a:t>
            </a:r>
            <a:endParaRPr lang="en-US" dirty="0"/>
          </a:p>
          <a:p>
            <a:pPr lvl="1"/>
            <a:r>
              <a:rPr lang="en-US" dirty="0">
                <a:hlinkClick r:id="rId6"/>
              </a:rPr>
              <a:t>COVID: Monoclonal Antibody</a:t>
            </a:r>
            <a:r>
              <a:rPr lang="en-US" dirty="0"/>
              <a:t> Administration</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9274759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277" y="71421"/>
            <a:ext cx="11214102" cy="738664"/>
          </a:xfrm>
        </p:spPr>
        <p:txBody>
          <a:bodyPr/>
          <a:lstStyle/>
          <a:p>
            <a:r>
              <a:rPr lang="en-US" sz="2400" dirty="0" smtClean="0"/>
              <a:t>ACOG President Statement on CDC Health Warning Urging Vaccination for Pregnant People, </a:t>
            </a:r>
            <a:r>
              <a:rPr lang="en-US" sz="2400" i="1" dirty="0"/>
              <a:t>J. Martin Tucker, MD, </a:t>
            </a:r>
            <a:r>
              <a:rPr lang="en-US" sz="2400" i="1" dirty="0" smtClean="0"/>
              <a:t>FACOG, </a:t>
            </a:r>
            <a:r>
              <a:rPr lang="en-US" sz="2400" dirty="0" smtClean="0"/>
              <a:t>September 29, 2021</a:t>
            </a:r>
            <a:endParaRPr lang="en-US" sz="2400" dirty="0"/>
          </a:p>
        </p:txBody>
      </p:sp>
      <p:sp>
        <p:nvSpPr>
          <p:cNvPr id="3" name="Text Placeholder 2"/>
          <p:cNvSpPr>
            <a:spLocks noGrp="1"/>
          </p:cNvSpPr>
          <p:nvPr>
            <p:ph type="body" idx="1"/>
          </p:nvPr>
        </p:nvSpPr>
        <p:spPr>
          <a:xfrm>
            <a:off x="381000" y="933195"/>
            <a:ext cx="11506200" cy="5539978"/>
          </a:xfrm>
        </p:spPr>
        <p:txBody>
          <a:bodyPr/>
          <a:lstStyle/>
          <a:p>
            <a:r>
              <a:rPr lang="en-US" dirty="0"/>
              <a:t>“Despite recommendations from </a:t>
            </a:r>
            <a:r>
              <a:rPr lang="en-US" dirty="0">
                <a:hlinkClick r:id="rId3"/>
              </a:rPr>
              <a:t>ACOG and the Society for Maternal-Fetal Medicine</a:t>
            </a:r>
            <a:r>
              <a:rPr lang="en-US" dirty="0"/>
              <a:t>, as well as other organizations dedicated to </a:t>
            </a:r>
            <a:r>
              <a:rPr lang="en-US" dirty="0">
                <a:hlinkClick r:id="rId4"/>
              </a:rPr>
              <a:t>maternal health and public health</a:t>
            </a:r>
            <a:r>
              <a:rPr lang="en-US" dirty="0"/>
              <a:t>, vaccination rates among pregnant people remain alarmingly low. Unfortunately, obstetrician-gynecologists around the country are witnessing the crisis of unvaccinated pregnant people being hospitalized and dying due to COVID-19 infection. ACOG hopes that </a:t>
            </a:r>
            <a:r>
              <a:rPr lang="en-US" dirty="0" smtClean="0"/>
              <a:t>the urgent</a:t>
            </a:r>
            <a:r>
              <a:rPr lang="en-US" dirty="0" smtClean="0">
                <a:hlinkClick r:id="rId5"/>
              </a:rPr>
              <a:t> </a:t>
            </a:r>
            <a:r>
              <a:rPr lang="en-US" dirty="0">
                <a:hlinkClick r:id="rId5"/>
              </a:rPr>
              <a:t>health advisory from the CDC</a:t>
            </a:r>
            <a:r>
              <a:rPr lang="en-US" dirty="0"/>
              <a:t>, combined with the existing clear medical consensus in support of vaccination, will encourage pregnant people to choose vaccination</a:t>
            </a:r>
            <a:r>
              <a:rPr lang="en-US" dirty="0" smtClean="0"/>
              <a:t>.</a:t>
            </a:r>
          </a:p>
          <a:p>
            <a:endParaRPr lang="en-US" dirty="0"/>
          </a:p>
          <a:p>
            <a:r>
              <a:rPr lang="en-US" dirty="0"/>
              <a:t>“Our message cannot be stronger or clearer: please get vaccinated today. Whether you are pregnant, breastfeeding, trying to become pregnant, or plan to get pregnant in the future, vaccination is safe and effective, and is the best way to protect you from severe complications associated with COVID-19 infection. Further, I urge my fellow ACOG members and all maternal health colleagues to strongly, confidently, and clearly recommend COVID-19 vaccination to their pregnant patients.”</a:t>
            </a:r>
          </a:p>
        </p:txBody>
      </p:sp>
    </p:spTree>
    <p:extLst>
      <p:ext uri="{BB962C8B-B14F-4D97-AF65-F5344CB8AC3E}">
        <p14:creationId xmlns:p14="http://schemas.microsoft.com/office/powerpoint/2010/main" val="2689846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287000" cy="1600200"/>
          </a:xfrm>
        </p:spPr>
        <p:txBody>
          <a:bodyPr/>
          <a:lstStyle/>
          <a:p>
            <a:pPr marL="241300" marR="786765" indent="-229235">
              <a:lnSpc>
                <a:spcPct val="68600"/>
              </a:lnSpc>
              <a:spcBef>
                <a:spcPts val="994"/>
              </a:spcBef>
              <a:tabLst>
                <a:tab pos="241935" algn="l"/>
              </a:tabLst>
            </a:pPr>
            <a:r>
              <a:rPr lang="en-US" sz="3200" dirty="0"/>
              <a:t>SMFM: </a:t>
            </a:r>
            <a:r>
              <a:rPr lang="en-US" sz="3200" dirty="0" smtClean="0">
                <a:hlinkClick r:id="rId2"/>
              </a:rPr>
              <a:t>Provider </a:t>
            </a:r>
            <a:r>
              <a:rPr lang="en-US" sz="3200" dirty="0">
                <a:hlinkClick r:id="rId2"/>
              </a:rPr>
              <a:t>Considerations for Engaging in COVID-19 Vaccine Counseling With Pregnant and Lactating Patients</a:t>
            </a:r>
            <a:r>
              <a:rPr lang="en-US" sz="3200" dirty="0"/>
              <a:t> (Updated 10.26.21)</a:t>
            </a:r>
            <a:r>
              <a:rPr lang="en-US" sz="5400" dirty="0"/>
              <a:t/>
            </a:r>
            <a:br>
              <a:rPr lang="en-US" sz="5400" dirty="0"/>
            </a:br>
            <a:endParaRPr lang="en-US" sz="4800" dirty="0">
              <a:cs typeface="Calibri"/>
            </a:endParaRPr>
          </a:p>
        </p:txBody>
      </p:sp>
      <p:sp>
        <p:nvSpPr>
          <p:cNvPr id="3" name="Text Placeholder 2"/>
          <p:cNvSpPr>
            <a:spLocks noGrp="1"/>
          </p:cNvSpPr>
          <p:nvPr>
            <p:ph type="body" idx="1"/>
          </p:nvPr>
        </p:nvSpPr>
        <p:spPr>
          <a:xfrm>
            <a:off x="901652" y="2091563"/>
            <a:ext cx="10388694" cy="2154436"/>
          </a:xfrm>
        </p:spPr>
        <p:txBody>
          <a:bodyPr/>
          <a:lstStyle/>
          <a:p>
            <a:r>
              <a:rPr lang="en-US" sz="2800" dirty="0" smtClean="0"/>
              <a:t>SMFM </a:t>
            </a:r>
            <a:r>
              <a:rPr lang="en-US" sz="2800" dirty="0"/>
              <a:t>and ACOG recommend that pregnant people, including health care workers, receive a </a:t>
            </a:r>
            <a:r>
              <a:rPr lang="en-US" sz="2800" b="1" dirty="0"/>
              <a:t>COVID-19 booster shot at least 6 months after their primary series</a:t>
            </a:r>
            <a:r>
              <a:rPr lang="en-US" sz="2800" dirty="0"/>
              <a:t>. As with the primary series, the booster dose should be given at any stage during pregnancy and postpartum. </a:t>
            </a:r>
            <a:r>
              <a:rPr lang="en-US" sz="2800" dirty="0" smtClean="0"/>
              <a:t> </a:t>
            </a:r>
            <a:endParaRPr lang="en-US" sz="2800" dirty="0"/>
          </a:p>
        </p:txBody>
      </p:sp>
    </p:spTree>
    <p:extLst>
      <p:ext uri="{BB962C8B-B14F-4D97-AF65-F5344CB8AC3E}">
        <p14:creationId xmlns:p14="http://schemas.microsoft.com/office/powerpoint/2010/main" val="290325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3" cstate="print"/>
            <a:stretch>
              <a:fillRect/>
            </a:stretch>
          </p:blipFill>
          <p:spPr>
            <a:xfrm>
              <a:off x="9264396" y="228600"/>
              <a:ext cx="2025383" cy="911351"/>
            </a:xfrm>
            <a:prstGeom prst="rect">
              <a:avLst/>
            </a:prstGeom>
          </p:spPr>
        </p:pic>
        <p:pic>
          <p:nvPicPr>
            <p:cNvPr id="4" name="object 4"/>
            <p:cNvPicPr/>
            <p:nvPr/>
          </p:nvPicPr>
          <p:blipFill>
            <a:blip r:embed="rId4"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7" name="object 7"/>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688848" y="665987"/>
            <a:ext cx="2139950" cy="635635"/>
          </a:xfrm>
          <a:prstGeom prst="rect">
            <a:avLst/>
          </a:prstGeom>
          <a:noFill/>
        </p:spPr>
        <p:txBody>
          <a:bodyPr vert="horz" wrap="square" lIns="0" tIns="0" rIns="0" bIns="0" rtlCol="0">
            <a:spAutoFit/>
          </a:bodyPr>
          <a:lstStyle/>
          <a:p>
            <a:pPr marL="11430">
              <a:lnSpc>
                <a:spcPts val="4785"/>
              </a:lnSpc>
            </a:pPr>
            <a:r>
              <a:rPr sz="4000" b="1" spc="-150" dirty="0">
                <a:solidFill>
                  <a:srgbClr val="F58466"/>
                </a:solidFill>
                <a:latin typeface="Arial"/>
                <a:cs typeface="Arial"/>
              </a:rPr>
              <a:t>Overview</a:t>
            </a:r>
            <a:endParaRPr sz="4000" dirty="0">
              <a:latin typeface="Arial"/>
              <a:cs typeface="Arial"/>
            </a:endParaRPr>
          </a:p>
        </p:txBody>
      </p:sp>
      <p:sp>
        <p:nvSpPr>
          <p:cNvPr id="10" name="object 10"/>
          <p:cNvSpPr txBox="1"/>
          <p:nvPr/>
        </p:nvSpPr>
        <p:spPr>
          <a:xfrm>
            <a:off x="11365992" y="6437227"/>
            <a:ext cx="173990" cy="196215"/>
          </a:xfrm>
          <a:prstGeom prst="rect">
            <a:avLst/>
          </a:prstGeom>
        </p:spPr>
        <p:txBody>
          <a:bodyPr vert="horz" wrap="square" lIns="0" tIns="0" rIns="0" bIns="0" rtlCol="0">
            <a:spAutoFit/>
          </a:bodyPr>
          <a:lstStyle/>
          <a:p>
            <a:pPr marL="38100">
              <a:lnSpc>
                <a:spcPts val="1425"/>
              </a:lnSpc>
            </a:pPr>
            <a:fld id="{81D60167-4931-47E6-BA6A-407CBD079E47}" type="slidenum">
              <a:rPr sz="1200" spc="-5" dirty="0">
                <a:solidFill>
                  <a:srgbClr val="ADB3B8"/>
                </a:solidFill>
                <a:latin typeface="Arial"/>
                <a:cs typeface="Arial"/>
              </a:rPr>
              <a:t>5</a:t>
            </a:fld>
            <a:endParaRPr sz="1200">
              <a:latin typeface="Arial"/>
              <a:cs typeface="Arial"/>
            </a:endParaRPr>
          </a:p>
        </p:txBody>
      </p:sp>
      <p:sp>
        <p:nvSpPr>
          <p:cNvPr id="9" name="object 9"/>
          <p:cNvSpPr txBox="1"/>
          <p:nvPr/>
        </p:nvSpPr>
        <p:spPr>
          <a:xfrm>
            <a:off x="621220" y="1403853"/>
            <a:ext cx="10588625" cy="4144724"/>
          </a:xfrm>
          <a:prstGeom prst="rect">
            <a:avLst/>
          </a:prstGeom>
        </p:spPr>
        <p:txBody>
          <a:bodyPr vert="horz" wrap="square" lIns="0" tIns="127000" rIns="0" bIns="0" rtlCol="0">
            <a:spAutoFit/>
          </a:bodyPr>
          <a:lstStyle/>
          <a:p>
            <a:pPr marL="253365" indent="-229235">
              <a:lnSpc>
                <a:spcPct val="100000"/>
              </a:lnSpc>
              <a:spcBef>
                <a:spcPts val="1000"/>
              </a:spcBef>
              <a:buClr>
                <a:srgbClr val="F58466"/>
              </a:buClr>
              <a:buFont typeface="Arial"/>
              <a:buChar char="•"/>
              <a:tabLst>
                <a:tab pos="252729" algn="l"/>
                <a:tab pos="254000" algn="l"/>
              </a:tabLst>
            </a:pPr>
            <a:r>
              <a:rPr sz="1800" b="1" spc="-5" dirty="0">
                <a:latin typeface="Arial"/>
                <a:cs typeface="Arial"/>
              </a:rPr>
              <a:t>Introduction</a:t>
            </a:r>
            <a:endParaRPr sz="1800" dirty="0">
              <a:latin typeface="Arial"/>
              <a:cs typeface="Arial"/>
            </a:endParaRPr>
          </a:p>
          <a:p>
            <a:pPr marL="253365" indent="-229235">
              <a:lnSpc>
                <a:spcPct val="100000"/>
              </a:lnSpc>
              <a:spcBef>
                <a:spcPts val="900"/>
              </a:spcBef>
              <a:buClr>
                <a:srgbClr val="F58466"/>
              </a:buClr>
              <a:buFont typeface="Arial"/>
              <a:buChar char="•"/>
              <a:tabLst>
                <a:tab pos="252729" algn="l"/>
                <a:tab pos="254000" algn="l"/>
              </a:tabLst>
            </a:pPr>
            <a:r>
              <a:rPr sz="1800" b="1" spc="-15" dirty="0">
                <a:latin typeface="Arial"/>
                <a:cs typeface="Arial"/>
              </a:rPr>
              <a:t>Overview</a:t>
            </a:r>
            <a:r>
              <a:rPr sz="1800" b="1" spc="40" dirty="0">
                <a:latin typeface="Arial"/>
                <a:cs typeface="Arial"/>
              </a:rPr>
              <a:t> </a:t>
            </a:r>
            <a:r>
              <a:rPr sz="1800" b="1" dirty="0">
                <a:latin typeface="Arial"/>
                <a:cs typeface="Arial"/>
              </a:rPr>
              <a:t>of</a:t>
            </a:r>
            <a:r>
              <a:rPr sz="1800" b="1" spc="-20" dirty="0">
                <a:latin typeface="Arial"/>
                <a:cs typeface="Arial"/>
              </a:rPr>
              <a:t> </a:t>
            </a:r>
            <a:r>
              <a:rPr sz="1800" b="1" spc="-5" dirty="0">
                <a:latin typeface="Arial"/>
                <a:cs typeface="Arial"/>
              </a:rPr>
              <a:t>updated</a:t>
            </a:r>
            <a:r>
              <a:rPr sz="1800" b="1" spc="-55" dirty="0">
                <a:latin typeface="Arial"/>
                <a:cs typeface="Arial"/>
              </a:rPr>
              <a:t> </a:t>
            </a:r>
            <a:r>
              <a:rPr sz="1800" b="1" spc="-5" dirty="0">
                <a:latin typeface="Arial"/>
                <a:cs typeface="Arial"/>
              </a:rPr>
              <a:t>data</a:t>
            </a:r>
            <a:r>
              <a:rPr sz="1800" b="1" spc="-25" dirty="0">
                <a:latin typeface="Arial"/>
                <a:cs typeface="Arial"/>
              </a:rPr>
              <a:t> </a:t>
            </a:r>
            <a:r>
              <a:rPr sz="1800" b="1" spc="-5" dirty="0">
                <a:latin typeface="Arial"/>
                <a:cs typeface="Arial"/>
              </a:rPr>
              <a:t>and</a:t>
            </a:r>
            <a:r>
              <a:rPr sz="1800" b="1" spc="-20" dirty="0">
                <a:latin typeface="Arial"/>
                <a:cs typeface="Arial"/>
              </a:rPr>
              <a:t> </a:t>
            </a:r>
            <a:r>
              <a:rPr sz="1800" b="1" spc="-10" dirty="0" smtClean="0">
                <a:latin typeface="Arial"/>
                <a:cs typeface="Arial"/>
              </a:rPr>
              <a:t>recommendations</a:t>
            </a:r>
            <a:endParaRPr lang="en-US" b="1" spc="-10" dirty="0">
              <a:latin typeface="Arial"/>
              <a:cs typeface="Arial"/>
            </a:endParaRPr>
          </a:p>
          <a:p>
            <a:pPr marL="253365" indent="-229235">
              <a:lnSpc>
                <a:spcPct val="100000"/>
              </a:lnSpc>
              <a:spcBef>
                <a:spcPts val="805"/>
              </a:spcBef>
              <a:buClr>
                <a:srgbClr val="F58466"/>
              </a:buClr>
              <a:buFont typeface="Arial"/>
              <a:buChar char="•"/>
              <a:tabLst>
                <a:tab pos="252729" algn="l"/>
                <a:tab pos="254000" algn="l"/>
              </a:tabLst>
            </a:pPr>
            <a:r>
              <a:rPr sz="1800" b="1" spc="-5" dirty="0" smtClean="0">
                <a:latin typeface="Arial"/>
                <a:cs typeface="Arial"/>
              </a:rPr>
              <a:t>Discussion</a:t>
            </a:r>
            <a:r>
              <a:rPr sz="1800" b="1" spc="-40" dirty="0" smtClean="0">
                <a:latin typeface="Arial"/>
                <a:cs typeface="Arial"/>
              </a:rPr>
              <a:t> </a:t>
            </a:r>
            <a:r>
              <a:rPr sz="1800" b="1" dirty="0">
                <a:latin typeface="Arial"/>
                <a:cs typeface="Arial"/>
              </a:rPr>
              <a:t>of</a:t>
            </a:r>
            <a:r>
              <a:rPr sz="1800" b="1" spc="-30" dirty="0">
                <a:latin typeface="Arial"/>
                <a:cs typeface="Arial"/>
              </a:rPr>
              <a:t> </a:t>
            </a:r>
            <a:r>
              <a:rPr sz="1800" b="1" dirty="0">
                <a:latin typeface="Arial"/>
                <a:cs typeface="Arial"/>
              </a:rPr>
              <a:t>OB</a:t>
            </a:r>
            <a:r>
              <a:rPr sz="1800" b="1" spc="-25" dirty="0">
                <a:latin typeface="Arial"/>
                <a:cs typeface="Arial"/>
              </a:rPr>
              <a:t> </a:t>
            </a:r>
            <a:r>
              <a:rPr sz="1800" b="1" spc="-5" dirty="0">
                <a:latin typeface="Arial"/>
                <a:cs typeface="Arial"/>
              </a:rPr>
              <a:t>Unit</a:t>
            </a:r>
            <a:r>
              <a:rPr sz="1800" b="1" spc="-45" dirty="0">
                <a:latin typeface="Arial"/>
                <a:cs typeface="Arial"/>
              </a:rPr>
              <a:t> </a:t>
            </a:r>
            <a:r>
              <a:rPr sz="1800" b="1" spc="-5" dirty="0" smtClean="0">
                <a:latin typeface="Arial"/>
                <a:cs typeface="Arial"/>
              </a:rPr>
              <a:t>Strategies</a:t>
            </a:r>
            <a:endParaRPr lang="en-US" sz="1800" b="1" spc="-5" dirty="0" smtClean="0">
              <a:latin typeface="Arial"/>
              <a:cs typeface="Arial"/>
            </a:endParaRPr>
          </a:p>
          <a:p>
            <a:pPr marL="710565" lvl="1" indent="-229235">
              <a:spcBef>
                <a:spcPts val="805"/>
              </a:spcBef>
              <a:buClr>
                <a:srgbClr val="F58466"/>
              </a:buClr>
              <a:buFont typeface="Arial"/>
              <a:buChar char="•"/>
              <a:tabLst>
                <a:tab pos="252729" algn="l"/>
                <a:tab pos="254000" algn="l"/>
              </a:tabLst>
            </a:pPr>
            <a:r>
              <a:rPr lang="en-US" b="1" spc="-5" dirty="0">
                <a:latin typeface="Arial"/>
                <a:cs typeface="Arial"/>
              </a:rPr>
              <a:t>Emily </a:t>
            </a:r>
            <a:r>
              <a:rPr lang="en-US" b="1" spc="-5" dirty="0" smtClean="0">
                <a:latin typeface="Arial"/>
                <a:cs typeface="Arial"/>
              </a:rPr>
              <a:t>Miller, MD, MPH </a:t>
            </a:r>
            <a:r>
              <a:rPr lang="en-US" b="1" spc="-5" dirty="0" smtClean="0">
                <a:latin typeface="Arial"/>
                <a:cs typeface="Arial"/>
              </a:rPr>
              <a:t>– </a:t>
            </a:r>
            <a:r>
              <a:rPr lang="en-US" spc="-5" dirty="0" smtClean="0">
                <a:latin typeface="Arial"/>
                <a:cs typeface="Arial"/>
              </a:rPr>
              <a:t>Maternal Fetal Medicine, Northwestern </a:t>
            </a:r>
            <a:r>
              <a:rPr lang="en-US" spc="-5" dirty="0" smtClean="0">
                <a:latin typeface="Arial"/>
                <a:cs typeface="Arial"/>
              </a:rPr>
              <a:t>University</a:t>
            </a:r>
          </a:p>
          <a:p>
            <a:pPr marL="710565" lvl="1" indent="-229235">
              <a:spcBef>
                <a:spcPts val="805"/>
              </a:spcBef>
              <a:buClr>
                <a:srgbClr val="F58466"/>
              </a:buClr>
              <a:buFont typeface="Arial"/>
              <a:buChar char="•"/>
              <a:tabLst>
                <a:tab pos="252729" algn="l"/>
                <a:tab pos="254000" algn="l"/>
              </a:tabLst>
            </a:pPr>
            <a:r>
              <a:rPr lang="en-US" b="1" spc="-5" dirty="0">
                <a:latin typeface="Arial"/>
                <a:cs typeface="Arial"/>
              </a:rPr>
              <a:t>Angela </a:t>
            </a:r>
            <a:r>
              <a:rPr lang="en-US" b="1" spc="-5" dirty="0" err="1">
                <a:latin typeface="Arial"/>
                <a:cs typeface="Arial"/>
              </a:rPr>
              <a:t>Puric</a:t>
            </a:r>
            <a:r>
              <a:rPr lang="en-US" b="1" spc="-5" dirty="0">
                <a:latin typeface="Arial"/>
                <a:cs typeface="Arial"/>
              </a:rPr>
              <a:t>, MSN, APRN-FPA, CNM </a:t>
            </a:r>
            <a:r>
              <a:rPr lang="en-US" b="1" spc="-5" dirty="0" smtClean="0">
                <a:latin typeface="Arial"/>
                <a:cs typeface="Arial"/>
              </a:rPr>
              <a:t>– </a:t>
            </a:r>
            <a:r>
              <a:rPr lang="en-US" spc="-5" dirty="0" smtClean="0">
                <a:latin typeface="Arial"/>
                <a:cs typeface="Arial"/>
              </a:rPr>
              <a:t>Clinical </a:t>
            </a:r>
            <a:r>
              <a:rPr lang="en-US" spc="-5" dirty="0">
                <a:latin typeface="Arial"/>
                <a:cs typeface="Arial"/>
              </a:rPr>
              <a:t>Manager, Labor and Delivery/High Risk OB</a:t>
            </a:r>
            <a:br>
              <a:rPr lang="en-US" spc="-5" dirty="0">
                <a:latin typeface="Arial"/>
                <a:cs typeface="Arial"/>
              </a:rPr>
            </a:br>
            <a:r>
              <a:rPr lang="en-US" spc="-5" dirty="0">
                <a:latin typeface="Arial"/>
                <a:cs typeface="Arial"/>
              </a:rPr>
              <a:t>Advocate Lutheran General </a:t>
            </a:r>
            <a:r>
              <a:rPr lang="en-US" spc="-5" dirty="0" smtClean="0">
                <a:latin typeface="Arial"/>
                <a:cs typeface="Arial"/>
              </a:rPr>
              <a:t>Hospital, Park Ridge</a:t>
            </a:r>
          </a:p>
          <a:p>
            <a:pPr marL="710565" lvl="1" indent="-229235">
              <a:spcBef>
                <a:spcPts val="805"/>
              </a:spcBef>
              <a:buClr>
                <a:srgbClr val="F58466"/>
              </a:buClr>
              <a:buFont typeface="Arial"/>
              <a:buChar char="•"/>
              <a:tabLst>
                <a:tab pos="252729" algn="l"/>
                <a:tab pos="254000" algn="l"/>
              </a:tabLst>
            </a:pPr>
            <a:r>
              <a:rPr lang="en-US" b="1" spc="-5" dirty="0">
                <a:latin typeface="Arial"/>
                <a:cs typeface="Arial"/>
              </a:rPr>
              <a:t>Diana </a:t>
            </a:r>
            <a:r>
              <a:rPr lang="en-US" b="1" spc="-5" dirty="0" err="1">
                <a:latin typeface="Arial"/>
                <a:cs typeface="Arial"/>
              </a:rPr>
              <a:t>Kolettis</a:t>
            </a:r>
            <a:r>
              <a:rPr lang="en-US" b="1" spc="-5" dirty="0">
                <a:latin typeface="Arial"/>
                <a:cs typeface="Arial"/>
              </a:rPr>
              <a:t>, </a:t>
            </a:r>
            <a:r>
              <a:rPr lang="en-US" b="1" spc="-5" dirty="0">
                <a:latin typeface="Arial"/>
                <a:cs typeface="Arial"/>
              </a:rPr>
              <a:t>MD </a:t>
            </a:r>
            <a:r>
              <a:rPr lang="en-US" b="1" dirty="0" smtClean="0"/>
              <a:t>– </a:t>
            </a:r>
            <a:r>
              <a:rPr lang="en-US" dirty="0" smtClean="0"/>
              <a:t>Maternal Fetal Medicine, Advocate Lutheran General Hospital, Park Ridge </a:t>
            </a:r>
            <a:endParaRPr lang="en-US" spc="-5" dirty="0" smtClean="0">
              <a:latin typeface="Arial"/>
              <a:cs typeface="Arial"/>
            </a:endParaRPr>
          </a:p>
          <a:p>
            <a:pPr marL="12700">
              <a:lnSpc>
                <a:spcPct val="100000"/>
              </a:lnSpc>
              <a:spcBef>
                <a:spcPts val="540"/>
              </a:spcBef>
              <a:buClr>
                <a:srgbClr val="F58466"/>
              </a:buClr>
              <a:tabLst>
                <a:tab pos="240665" algn="l"/>
                <a:tab pos="241300" algn="l"/>
              </a:tabLst>
            </a:pPr>
            <a:endParaRPr lang="en-US" sz="1800" b="1" spc="-5" dirty="0" smtClean="0">
              <a:latin typeface="Arial"/>
              <a:cs typeface="Arial"/>
            </a:endParaRPr>
          </a:p>
          <a:p>
            <a:pPr marL="241300" indent="-228600">
              <a:lnSpc>
                <a:spcPct val="100000"/>
              </a:lnSpc>
              <a:spcBef>
                <a:spcPts val="540"/>
              </a:spcBef>
              <a:buClr>
                <a:srgbClr val="F58466"/>
              </a:buClr>
              <a:buFont typeface="Arial"/>
              <a:buChar char="•"/>
              <a:tabLst>
                <a:tab pos="240665" algn="l"/>
                <a:tab pos="241300" algn="l"/>
              </a:tabLst>
            </a:pPr>
            <a:r>
              <a:rPr sz="1800" b="1" spc="-5" dirty="0" smtClean="0">
                <a:latin typeface="Arial"/>
                <a:cs typeface="Arial"/>
              </a:rPr>
              <a:t>Discussion</a:t>
            </a:r>
            <a:r>
              <a:rPr sz="1800" b="1" spc="-60" dirty="0" smtClean="0">
                <a:latin typeface="Arial"/>
                <a:cs typeface="Arial"/>
              </a:rPr>
              <a:t> </a:t>
            </a:r>
            <a:r>
              <a:rPr sz="1800" b="1" dirty="0">
                <a:latin typeface="Arial"/>
                <a:cs typeface="Arial"/>
              </a:rPr>
              <a:t>of</a:t>
            </a:r>
            <a:r>
              <a:rPr sz="1800" b="1" spc="-25" dirty="0">
                <a:latin typeface="Arial"/>
                <a:cs typeface="Arial"/>
              </a:rPr>
              <a:t> </a:t>
            </a:r>
            <a:r>
              <a:rPr sz="1800" b="1" spc="-5" dirty="0">
                <a:latin typeface="Arial"/>
                <a:cs typeface="Arial"/>
              </a:rPr>
              <a:t>NEO</a:t>
            </a:r>
            <a:r>
              <a:rPr sz="1800" b="1" spc="-25" dirty="0">
                <a:latin typeface="Arial"/>
                <a:cs typeface="Arial"/>
              </a:rPr>
              <a:t> </a:t>
            </a:r>
            <a:r>
              <a:rPr sz="1800" b="1" spc="-5" dirty="0">
                <a:latin typeface="Arial"/>
                <a:cs typeface="Arial"/>
              </a:rPr>
              <a:t>Unit</a:t>
            </a:r>
            <a:r>
              <a:rPr sz="1800" b="1" spc="-40" dirty="0">
                <a:latin typeface="Arial"/>
                <a:cs typeface="Arial"/>
              </a:rPr>
              <a:t> </a:t>
            </a:r>
            <a:r>
              <a:rPr sz="1800" b="1" spc="-10" dirty="0">
                <a:latin typeface="Arial"/>
                <a:cs typeface="Arial"/>
              </a:rPr>
              <a:t>Strategies</a:t>
            </a:r>
            <a:endParaRPr sz="1800" dirty="0">
              <a:latin typeface="Arial"/>
              <a:cs typeface="Arial"/>
            </a:endParaRPr>
          </a:p>
          <a:p>
            <a:pPr marL="824865" lvl="1" indent="-229235">
              <a:spcBef>
                <a:spcPts val="135"/>
              </a:spcBef>
              <a:buClr>
                <a:srgbClr val="F58466"/>
              </a:buClr>
              <a:buFont typeface="Arial"/>
              <a:buChar char="•"/>
              <a:tabLst>
                <a:tab pos="824230" algn="l"/>
                <a:tab pos="825500" algn="l"/>
                <a:tab pos="3394075" algn="l"/>
              </a:tabLst>
            </a:pPr>
            <a:r>
              <a:rPr sz="1800" b="1" spc="-5" dirty="0" smtClean="0">
                <a:latin typeface="Arial"/>
                <a:cs typeface="Arial"/>
              </a:rPr>
              <a:t>Leslie</a:t>
            </a:r>
            <a:r>
              <a:rPr sz="1800" b="1" spc="-35" dirty="0" smtClean="0">
                <a:latin typeface="Arial"/>
                <a:cs typeface="Arial"/>
              </a:rPr>
              <a:t> </a:t>
            </a:r>
            <a:r>
              <a:rPr sz="1800" b="1" spc="-5" dirty="0">
                <a:latin typeface="Arial"/>
                <a:cs typeface="Arial"/>
              </a:rPr>
              <a:t>Caldarelli,</a:t>
            </a:r>
            <a:r>
              <a:rPr sz="1800" b="1" spc="-45" dirty="0">
                <a:latin typeface="Arial"/>
                <a:cs typeface="Arial"/>
              </a:rPr>
              <a:t> </a:t>
            </a:r>
            <a:r>
              <a:rPr sz="1800" b="1" spc="-5" dirty="0">
                <a:latin typeface="Arial"/>
                <a:cs typeface="Arial"/>
              </a:rPr>
              <a:t>MD –	</a:t>
            </a:r>
            <a:r>
              <a:rPr sz="1800" spc="-5" dirty="0">
                <a:latin typeface="Arial"/>
                <a:cs typeface="Arial"/>
              </a:rPr>
              <a:t>NICU</a:t>
            </a:r>
            <a:r>
              <a:rPr sz="1800" spc="-25" dirty="0">
                <a:latin typeface="Arial"/>
                <a:cs typeface="Arial"/>
              </a:rPr>
              <a:t> </a:t>
            </a:r>
            <a:r>
              <a:rPr sz="1800" spc="-15" dirty="0">
                <a:latin typeface="Arial"/>
                <a:cs typeface="Arial"/>
              </a:rPr>
              <a:t>Director,</a:t>
            </a:r>
            <a:r>
              <a:rPr sz="1800" spc="-45" dirty="0">
                <a:latin typeface="Arial"/>
                <a:cs typeface="Arial"/>
              </a:rPr>
              <a:t> </a:t>
            </a:r>
            <a:r>
              <a:rPr sz="1800" spc="-5" dirty="0">
                <a:latin typeface="Arial"/>
                <a:cs typeface="Arial"/>
              </a:rPr>
              <a:t>Prentice</a:t>
            </a:r>
            <a:r>
              <a:rPr sz="1800" spc="-45" dirty="0">
                <a:latin typeface="Arial"/>
                <a:cs typeface="Arial"/>
              </a:rPr>
              <a:t> </a:t>
            </a:r>
            <a:r>
              <a:rPr sz="1800" spc="-10" dirty="0">
                <a:latin typeface="Arial"/>
                <a:cs typeface="Arial"/>
              </a:rPr>
              <a:t>Women's</a:t>
            </a:r>
            <a:r>
              <a:rPr sz="1800" spc="-45" dirty="0">
                <a:latin typeface="Arial"/>
                <a:cs typeface="Arial"/>
              </a:rPr>
              <a:t> </a:t>
            </a:r>
            <a:r>
              <a:rPr sz="1800" spc="-10" dirty="0">
                <a:latin typeface="Arial"/>
                <a:cs typeface="Arial"/>
              </a:rPr>
              <a:t>Hospital,</a:t>
            </a:r>
            <a:r>
              <a:rPr sz="1800" spc="-25" dirty="0">
                <a:latin typeface="Arial"/>
                <a:cs typeface="Arial"/>
              </a:rPr>
              <a:t> </a:t>
            </a:r>
            <a:r>
              <a:rPr sz="1800" spc="-10" dirty="0" smtClean="0">
                <a:latin typeface="Arial"/>
                <a:cs typeface="Arial"/>
              </a:rPr>
              <a:t>Chicago</a:t>
            </a:r>
            <a:endParaRPr lang="en-US" sz="1800" spc="-10" dirty="0" smtClean="0">
              <a:latin typeface="Arial"/>
              <a:cs typeface="Arial"/>
            </a:endParaRPr>
          </a:p>
          <a:p>
            <a:pPr marL="595630" lvl="1">
              <a:spcBef>
                <a:spcPts val="135"/>
              </a:spcBef>
              <a:buClr>
                <a:srgbClr val="F58466"/>
              </a:buClr>
              <a:tabLst>
                <a:tab pos="824230" algn="l"/>
                <a:tab pos="825500" algn="l"/>
                <a:tab pos="3394075" algn="l"/>
              </a:tabLst>
            </a:pPr>
            <a:endParaRPr lang="en-US" sz="1800" spc="-10" dirty="0" smtClean="0">
              <a:latin typeface="Arial"/>
              <a:cs typeface="Arial"/>
            </a:endParaRPr>
          </a:p>
          <a:p>
            <a:pPr marL="824865" lvl="1" indent="-229235">
              <a:lnSpc>
                <a:spcPct val="100000"/>
              </a:lnSpc>
              <a:spcBef>
                <a:spcPts val="135"/>
              </a:spcBef>
              <a:buClr>
                <a:srgbClr val="F58466"/>
              </a:buClr>
              <a:buFont typeface="Arial"/>
              <a:buChar char="•"/>
              <a:tabLst>
                <a:tab pos="824230" algn="l"/>
                <a:tab pos="825500" algn="l"/>
                <a:tab pos="3394075" algn="l"/>
              </a:tabLst>
            </a:pPr>
            <a:endParaRPr sz="1800" dirty="0">
              <a:latin typeface="Arial"/>
              <a:cs typeface="Aria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382000" cy="1143000"/>
          </a:xfrm>
        </p:spPr>
        <p:txBody>
          <a:bodyPr/>
          <a:lstStyle/>
          <a:p>
            <a:pPr algn="l"/>
            <a:r>
              <a:rPr lang="en-US" dirty="0" smtClean="0">
                <a:solidFill>
                  <a:schemeClr val="accent6">
                    <a:lumMod val="75000"/>
                  </a:schemeClr>
                </a:solidFill>
              </a:rPr>
              <a:t>Updated SMFM Patient Education Resources </a:t>
            </a:r>
            <a:r>
              <a:rPr lang="en-US" sz="3600" i="1" dirty="0" smtClean="0">
                <a:solidFill>
                  <a:schemeClr val="accent6">
                    <a:lumMod val="75000"/>
                  </a:schemeClr>
                </a:solidFill>
              </a:rPr>
              <a:t>(on ILPQC </a:t>
            </a:r>
            <a:r>
              <a:rPr lang="en-US" sz="3600" i="1" dirty="0" err="1" smtClean="0">
                <a:solidFill>
                  <a:schemeClr val="accent6">
                    <a:lumMod val="75000"/>
                  </a:schemeClr>
                </a:solidFill>
              </a:rPr>
              <a:t>Covid</a:t>
            </a:r>
            <a:r>
              <a:rPr lang="en-US" sz="3600" i="1" dirty="0" smtClean="0">
                <a:solidFill>
                  <a:schemeClr val="accent6">
                    <a:lumMod val="75000"/>
                  </a:schemeClr>
                </a:solidFill>
              </a:rPr>
              <a:t> webpage)</a:t>
            </a:r>
            <a:endParaRPr lang="en-US" i="1" dirty="0">
              <a:solidFill>
                <a:schemeClr val="accent6">
                  <a:lumMod val="75000"/>
                </a:schemeClr>
              </a:solidFill>
            </a:endParaRPr>
          </a:p>
        </p:txBody>
      </p:sp>
      <p:sp>
        <p:nvSpPr>
          <p:cNvPr id="3" name="Content Placeholder 2"/>
          <p:cNvSpPr>
            <a:spLocks noGrp="1"/>
          </p:cNvSpPr>
          <p:nvPr>
            <p:ph idx="1"/>
          </p:nvPr>
        </p:nvSpPr>
        <p:spPr>
          <a:xfrm>
            <a:off x="609600" y="1622238"/>
            <a:ext cx="10972800" cy="4525963"/>
          </a:xfrm>
        </p:spPr>
        <p:txBody>
          <a:bodyPr/>
          <a:lstStyle/>
          <a:p>
            <a:r>
              <a:rPr lang="en-US" dirty="0"/>
              <a:t>SMFM: </a:t>
            </a:r>
            <a:r>
              <a:rPr lang="en-US" dirty="0">
                <a:hlinkClick r:id="rId2"/>
              </a:rPr>
              <a:t>COVID-19 Vaccination if You Are</a:t>
            </a:r>
            <a:r>
              <a:rPr lang="en-US" dirty="0"/>
              <a:t/>
            </a:r>
            <a:br>
              <a:rPr lang="en-US" dirty="0"/>
            </a:br>
            <a:r>
              <a:rPr lang="en-US" dirty="0"/>
              <a:t>Pregnant or Breastfeeding English. (11.3.2021) </a:t>
            </a:r>
          </a:p>
          <a:p>
            <a:r>
              <a:rPr lang="en-US" dirty="0"/>
              <a:t>SMFM: </a:t>
            </a:r>
            <a:r>
              <a:rPr lang="en-US" dirty="0">
                <a:hlinkClick r:id="rId3"/>
              </a:rPr>
              <a:t>COVID-19 Vaccination if You Are</a:t>
            </a:r>
            <a:r>
              <a:rPr lang="en-US" dirty="0"/>
              <a:t/>
            </a:r>
            <a:br>
              <a:rPr lang="en-US" dirty="0"/>
            </a:br>
            <a:r>
              <a:rPr lang="en-US" dirty="0">
                <a:hlinkClick r:id="rId4"/>
              </a:rPr>
              <a:t>Pregnant or Breastfeeding Spanish</a:t>
            </a:r>
            <a:r>
              <a:rPr lang="en-US" dirty="0"/>
              <a:t>. (11.3.2021) </a:t>
            </a:r>
          </a:p>
          <a:p>
            <a:r>
              <a:rPr lang="en-US" dirty="0"/>
              <a:t>SMFM: Top 5 Reasons to Get the COVID-19 Vaccine (</a:t>
            </a:r>
            <a:r>
              <a:rPr lang="en-US" dirty="0">
                <a:hlinkClick r:id="rId5"/>
              </a:rPr>
              <a:t>English</a:t>
            </a:r>
            <a:r>
              <a:rPr lang="en-US" dirty="0"/>
              <a:t> and </a:t>
            </a:r>
            <a:r>
              <a:rPr lang="en-US" dirty="0">
                <a:hlinkClick r:id="rId6"/>
              </a:rPr>
              <a:t>Spanish</a:t>
            </a:r>
            <a:r>
              <a:rPr lang="en-US" dirty="0"/>
              <a:t>). (11.23.21) </a:t>
            </a: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4692598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98" y="54355"/>
            <a:ext cx="12052302" cy="1723549"/>
          </a:xfrm>
        </p:spPr>
        <p:txBody>
          <a:bodyPr/>
          <a:lstStyle/>
          <a:p>
            <a:r>
              <a:rPr lang="en-US" b="1" dirty="0" smtClean="0">
                <a:solidFill>
                  <a:srgbClr val="666666"/>
                </a:solidFill>
                <a:latin typeface="Nunito"/>
              </a:rPr>
              <a:t>SMFM: NEW </a:t>
            </a:r>
            <a:r>
              <a:rPr lang="en-US" b="1" dirty="0">
                <a:solidFill>
                  <a:srgbClr val="666666"/>
                </a:solidFill>
                <a:latin typeface="Nunito"/>
              </a:rPr>
              <a:t>INFOGRAPHIC </a:t>
            </a:r>
            <a:r>
              <a:rPr lang="en-US" dirty="0">
                <a:solidFill>
                  <a:srgbClr val="666666"/>
                </a:solidFill>
                <a:latin typeface="Nunito"/>
              </a:rPr>
              <a:t>Top 5 Reasons to Get the COVID-19 Vaccine (</a:t>
            </a:r>
            <a:r>
              <a:rPr lang="en-US" dirty="0">
                <a:solidFill>
                  <a:srgbClr val="8F8BCE"/>
                </a:solidFill>
                <a:latin typeface="Nunito"/>
                <a:hlinkClick r:id="rId2"/>
              </a:rPr>
              <a:t>English</a:t>
            </a:r>
            <a:r>
              <a:rPr lang="en-US" dirty="0">
                <a:solidFill>
                  <a:srgbClr val="666666"/>
                </a:solidFill>
                <a:latin typeface="Nunito"/>
              </a:rPr>
              <a:t> and </a:t>
            </a:r>
            <a:r>
              <a:rPr lang="en-US" dirty="0">
                <a:solidFill>
                  <a:srgbClr val="8F8BCE"/>
                </a:solidFill>
                <a:latin typeface="Nunito"/>
                <a:hlinkClick r:id="rId3"/>
              </a:rPr>
              <a:t>Spanish</a:t>
            </a:r>
            <a:r>
              <a:rPr lang="en-US" dirty="0">
                <a:solidFill>
                  <a:srgbClr val="666666"/>
                </a:solidFill>
                <a:latin typeface="Nunito"/>
              </a:rPr>
              <a:t>)</a:t>
            </a:r>
            <a:br>
              <a:rPr lang="en-US" dirty="0">
                <a:solidFill>
                  <a:srgbClr val="666666"/>
                </a:solidFill>
                <a:latin typeface="Nunito"/>
              </a:rPr>
            </a:br>
            <a:endParaRPr lang="en-US" dirty="0"/>
          </a:p>
        </p:txBody>
      </p:sp>
      <p:pic>
        <p:nvPicPr>
          <p:cNvPr id="4" name="Picture 3"/>
          <p:cNvPicPr>
            <a:picLocks noChangeAspect="1"/>
          </p:cNvPicPr>
          <p:nvPr/>
        </p:nvPicPr>
        <p:blipFill>
          <a:blip r:embed="rId4"/>
          <a:stretch>
            <a:fillRect/>
          </a:stretch>
        </p:blipFill>
        <p:spPr>
          <a:xfrm>
            <a:off x="5587425" y="550718"/>
            <a:ext cx="6597648" cy="6095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5"/>
          <a:stretch>
            <a:fillRect/>
          </a:stretch>
        </p:blipFill>
        <p:spPr>
          <a:xfrm>
            <a:off x="30307" y="1421100"/>
            <a:ext cx="5715000" cy="52247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958662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object 6"/>
          <p:cNvGrpSpPr/>
          <p:nvPr/>
        </p:nvGrpSpPr>
        <p:grpSpPr>
          <a:xfrm>
            <a:off x="609600" y="6305270"/>
            <a:ext cx="10972800" cy="33655"/>
            <a:chOff x="609600" y="6305270"/>
            <a:chExt cx="10972800" cy="33655"/>
          </a:xfrm>
        </p:grpSpPr>
        <p:sp>
          <p:nvSpPr>
            <p:cNvPr id="7" name="object 7"/>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533144" y="6316979"/>
              <a:ext cx="2080260" cy="16510"/>
            </a:xfrm>
            <a:custGeom>
              <a:avLst/>
              <a:gdLst/>
              <a:ahLst/>
              <a:cxnLst/>
              <a:rect l="l" t="t" r="r" b="b"/>
              <a:pathLst>
                <a:path w="2080260" h="16510">
                  <a:moveTo>
                    <a:pt x="746760" y="0"/>
                  </a:moveTo>
                  <a:lnTo>
                    <a:pt x="0" y="0"/>
                  </a:lnTo>
                  <a:lnTo>
                    <a:pt x="0" y="16395"/>
                  </a:lnTo>
                  <a:lnTo>
                    <a:pt x="746760" y="16395"/>
                  </a:lnTo>
                  <a:lnTo>
                    <a:pt x="746760" y="0"/>
                  </a:lnTo>
                  <a:close/>
                </a:path>
                <a:path w="2080260" h="16510">
                  <a:moveTo>
                    <a:pt x="2080260" y="0"/>
                  </a:moveTo>
                  <a:lnTo>
                    <a:pt x="1257287" y="0"/>
                  </a:lnTo>
                  <a:lnTo>
                    <a:pt x="1257287" y="16395"/>
                  </a:lnTo>
                  <a:lnTo>
                    <a:pt x="2080260" y="16395"/>
                  </a:lnTo>
                  <a:lnTo>
                    <a:pt x="2080260" y="0"/>
                  </a:lnTo>
                  <a:close/>
                </a:path>
              </a:pathLst>
            </a:custGeom>
            <a:solidFill>
              <a:srgbClr val="6B93F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529397" y="6305270"/>
              <a:ext cx="2131060" cy="17145"/>
            </a:xfrm>
            <a:custGeom>
              <a:avLst/>
              <a:gdLst/>
              <a:ahLst/>
              <a:cxnLst/>
              <a:rect l="l" t="t" r="r" b="b"/>
              <a:pathLst>
                <a:path w="2131060" h="17145">
                  <a:moveTo>
                    <a:pt x="806196" y="0"/>
                  </a:moveTo>
                  <a:lnTo>
                    <a:pt x="0" y="0"/>
                  </a:lnTo>
                  <a:lnTo>
                    <a:pt x="0" y="16764"/>
                  </a:lnTo>
                  <a:lnTo>
                    <a:pt x="806196" y="16764"/>
                  </a:lnTo>
                  <a:lnTo>
                    <a:pt x="806196" y="0"/>
                  </a:lnTo>
                  <a:close/>
                </a:path>
                <a:path w="2131060" h="17145">
                  <a:moveTo>
                    <a:pt x="2130552" y="0"/>
                  </a:moveTo>
                  <a:lnTo>
                    <a:pt x="1248156" y="0"/>
                  </a:lnTo>
                  <a:lnTo>
                    <a:pt x="1248156" y="16764"/>
                  </a:lnTo>
                  <a:lnTo>
                    <a:pt x="2130552" y="16764"/>
                  </a:lnTo>
                  <a:lnTo>
                    <a:pt x="2130552" y="0"/>
                  </a:lnTo>
                  <a:close/>
                </a:path>
              </a:pathLst>
            </a:custGeom>
            <a:solidFill>
              <a:srgbClr val="0000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object 10"/>
          <p:cNvSpPr txBox="1">
            <a:spLocks noGrp="1"/>
          </p:cNvSpPr>
          <p:nvPr>
            <p:ph type="title"/>
          </p:nvPr>
        </p:nvSpPr>
        <p:spPr>
          <a:xfrm>
            <a:off x="583056" y="312030"/>
            <a:ext cx="5732145" cy="1095375"/>
          </a:xfrm>
          <a:prstGeom prst="rect">
            <a:avLst/>
          </a:prstGeom>
        </p:spPr>
        <p:txBody>
          <a:bodyPr vert="horz" wrap="square" lIns="0" tIns="12700" rIns="0" bIns="0" rtlCol="0">
            <a:spAutoFit/>
          </a:bodyPr>
          <a:lstStyle/>
          <a:p>
            <a:pPr marL="12700">
              <a:lnSpc>
                <a:spcPts val="4210"/>
              </a:lnSpc>
              <a:spcBef>
                <a:spcPts val="100"/>
              </a:spcBef>
            </a:pPr>
            <a:r>
              <a:rPr sz="3600" b="1" spc="-5" dirty="0">
                <a:solidFill>
                  <a:srgbClr val="F58466"/>
                </a:solidFill>
                <a:latin typeface="Arial"/>
                <a:cs typeface="Arial"/>
              </a:rPr>
              <a:t>COVID</a:t>
            </a:r>
            <a:r>
              <a:rPr sz="3600" b="1" spc="-185" dirty="0">
                <a:solidFill>
                  <a:srgbClr val="F58466"/>
                </a:solidFill>
                <a:latin typeface="Arial"/>
                <a:cs typeface="Arial"/>
              </a:rPr>
              <a:t> </a:t>
            </a:r>
            <a:r>
              <a:rPr sz="3600" b="1" spc="-95" dirty="0">
                <a:solidFill>
                  <a:srgbClr val="F58466"/>
                </a:solidFill>
                <a:latin typeface="Arial"/>
                <a:cs typeface="Arial"/>
              </a:rPr>
              <a:t>Vaccine</a:t>
            </a:r>
            <a:endParaRPr sz="3600">
              <a:latin typeface="Arial"/>
              <a:cs typeface="Arial"/>
            </a:endParaRPr>
          </a:p>
          <a:p>
            <a:pPr marL="12700">
              <a:lnSpc>
                <a:spcPts val="4210"/>
              </a:lnSpc>
            </a:pPr>
            <a:r>
              <a:rPr sz="3600" b="1" spc="-110" dirty="0">
                <a:solidFill>
                  <a:srgbClr val="F58466"/>
                </a:solidFill>
                <a:latin typeface="Arial"/>
                <a:cs typeface="Arial"/>
              </a:rPr>
              <a:t>P</a:t>
            </a:r>
            <a:r>
              <a:rPr sz="3600" b="1" u="sng" spc="-110" dirty="0">
                <a:solidFill>
                  <a:srgbClr val="F58466"/>
                </a:solidFill>
                <a:uFill>
                  <a:solidFill>
                    <a:srgbClr val="F58366"/>
                  </a:solidFill>
                </a:uFill>
                <a:latin typeface="Arial"/>
                <a:cs typeface="Arial"/>
              </a:rPr>
              <a:t>a</a:t>
            </a:r>
            <a:r>
              <a:rPr sz="3600" b="1" u="sng" spc="-114" dirty="0">
                <a:solidFill>
                  <a:srgbClr val="F58466"/>
                </a:solidFill>
                <a:uFill>
                  <a:solidFill>
                    <a:srgbClr val="F58366"/>
                  </a:solidFill>
                </a:uFill>
                <a:latin typeface="Arial"/>
                <a:cs typeface="Arial"/>
              </a:rPr>
              <a:t>ti</a:t>
            </a:r>
            <a:r>
              <a:rPr sz="3600" b="1" u="sng" spc="-105" dirty="0">
                <a:solidFill>
                  <a:srgbClr val="F58466"/>
                </a:solidFill>
                <a:uFill>
                  <a:solidFill>
                    <a:srgbClr val="F58366"/>
                  </a:solidFill>
                </a:uFill>
                <a:latin typeface="Arial"/>
                <a:cs typeface="Arial"/>
              </a:rPr>
              <a:t>e</a:t>
            </a:r>
            <a:r>
              <a:rPr sz="3600" b="1" u="sng" spc="-120" dirty="0">
                <a:solidFill>
                  <a:srgbClr val="F58466"/>
                </a:solidFill>
                <a:uFill>
                  <a:solidFill>
                    <a:srgbClr val="F58366"/>
                  </a:solidFill>
                </a:uFill>
                <a:latin typeface="Arial"/>
                <a:cs typeface="Arial"/>
              </a:rPr>
              <a:t>n</a:t>
            </a:r>
            <a:r>
              <a:rPr sz="3600" b="1" dirty="0">
                <a:solidFill>
                  <a:srgbClr val="F58466"/>
                </a:solidFill>
                <a:latin typeface="Arial"/>
                <a:cs typeface="Arial"/>
              </a:rPr>
              <a:t>t</a:t>
            </a:r>
            <a:r>
              <a:rPr sz="3600" b="1" spc="-160" dirty="0">
                <a:solidFill>
                  <a:srgbClr val="F58466"/>
                </a:solidFill>
                <a:latin typeface="Arial"/>
                <a:cs typeface="Arial"/>
              </a:rPr>
              <a:t> Edu</a:t>
            </a:r>
            <a:r>
              <a:rPr sz="3600" b="1" spc="-155" dirty="0">
                <a:solidFill>
                  <a:srgbClr val="F58466"/>
                </a:solidFill>
                <a:latin typeface="Arial"/>
                <a:cs typeface="Arial"/>
              </a:rPr>
              <a:t>c</a:t>
            </a:r>
            <a:r>
              <a:rPr sz="3600" b="1" spc="-160" dirty="0">
                <a:solidFill>
                  <a:srgbClr val="F58466"/>
                </a:solidFill>
                <a:latin typeface="Arial"/>
                <a:cs typeface="Arial"/>
              </a:rPr>
              <a:t>a</a:t>
            </a:r>
            <a:r>
              <a:rPr sz="3600" b="1" spc="-155" dirty="0">
                <a:solidFill>
                  <a:srgbClr val="F58466"/>
                </a:solidFill>
                <a:latin typeface="Arial"/>
                <a:cs typeface="Arial"/>
              </a:rPr>
              <a:t>t</a:t>
            </a:r>
            <a:r>
              <a:rPr sz="3600" b="1" spc="-165" dirty="0">
                <a:solidFill>
                  <a:srgbClr val="F58466"/>
                </a:solidFill>
                <a:latin typeface="Arial"/>
                <a:cs typeface="Arial"/>
              </a:rPr>
              <a:t>i</a:t>
            </a:r>
            <a:r>
              <a:rPr sz="3600" b="1" spc="-160" dirty="0">
                <a:solidFill>
                  <a:srgbClr val="F58466"/>
                </a:solidFill>
                <a:latin typeface="Arial"/>
                <a:cs typeface="Arial"/>
              </a:rPr>
              <a:t>o</a:t>
            </a:r>
            <a:r>
              <a:rPr sz="3600" b="1" dirty="0">
                <a:solidFill>
                  <a:srgbClr val="F58466"/>
                </a:solidFill>
                <a:latin typeface="Arial"/>
                <a:cs typeface="Arial"/>
              </a:rPr>
              <a:t>n</a:t>
            </a:r>
            <a:r>
              <a:rPr sz="3600" b="1" spc="-195" dirty="0">
                <a:solidFill>
                  <a:srgbClr val="F58466"/>
                </a:solidFill>
                <a:latin typeface="Arial"/>
                <a:cs typeface="Arial"/>
              </a:rPr>
              <a:t> </a:t>
            </a:r>
            <a:r>
              <a:rPr sz="3600" b="1" spc="-135" dirty="0">
                <a:solidFill>
                  <a:srgbClr val="F58466"/>
                </a:solidFill>
                <a:latin typeface="Arial"/>
                <a:cs typeface="Arial"/>
              </a:rPr>
              <a:t>Exam</a:t>
            </a:r>
            <a:r>
              <a:rPr sz="3600" b="1" spc="-145" dirty="0">
                <a:solidFill>
                  <a:srgbClr val="F58466"/>
                </a:solidFill>
                <a:latin typeface="Arial"/>
                <a:cs typeface="Arial"/>
              </a:rPr>
              <a:t>p</a:t>
            </a:r>
            <a:r>
              <a:rPr sz="3600" b="1" spc="-140" dirty="0">
                <a:solidFill>
                  <a:srgbClr val="F58466"/>
                </a:solidFill>
                <a:latin typeface="Arial"/>
                <a:cs typeface="Arial"/>
              </a:rPr>
              <a:t>l</a:t>
            </a:r>
            <a:r>
              <a:rPr sz="3600" b="1" spc="-135" dirty="0">
                <a:solidFill>
                  <a:srgbClr val="F58466"/>
                </a:solidFill>
                <a:latin typeface="Arial"/>
                <a:cs typeface="Arial"/>
              </a:rPr>
              <a:t>es</a:t>
            </a:r>
            <a:endParaRPr sz="3600">
              <a:latin typeface="Arial"/>
              <a:cs typeface="Arial"/>
            </a:endParaRPr>
          </a:p>
        </p:txBody>
      </p:sp>
      <p:grpSp>
        <p:nvGrpSpPr>
          <p:cNvPr id="11" name="object 11"/>
          <p:cNvGrpSpPr/>
          <p:nvPr/>
        </p:nvGrpSpPr>
        <p:grpSpPr>
          <a:xfrm>
            <a:off x="2787396" y="1431036"/>
            <a:ext cx="2510155" cy="3343910"/>
            <a:chOff x="2787396" y="1431036"/>
            <a:chExt cx="2510155" cy="3343910"/>
          </a:xfrm>
        </p:grpSpPr>
        <p:pic>
          <p:nvPicPr>
            <p:cNvPr id="12" name="object 12"/>
            <p:cNvPicPr/>
            <p:nvPr/>
          </p:nvPicPr>
          <p:blipFill>
            <a:blip r:embed="rId4" cstate="print"/>
            <a:stretch>
              <a:fillRect/>
            </a:stretch>
          </p:blipFill>
          <p:spPr>
            <a:xfrm>
              <a:off x="2852928" y="1431036"/>
              <a:ext cx="1345691" cy="1914143"/>
            </a:xfrm>
            <a:prstGeom prst="rect">
              <a:avLst/>
            </a:prstGeom>
          </p:spPr>
        </p:pic>
        <p:pic>
          <p:nvPicPr>
            <p:cNvPr id="13" name="object 13"/>
            <p:cNvPicPr/>
            <p:nvPr/>
          </p:nvPicPr>
          <p:blipFill>
            <a:blip r:embed="rId5" cstate="print"/>
            <a:stretch>
              <a:fillRect/>
            </a:stretch>
          </p:blipFill>
          <p:spPr>
            <a:xfrm>
              <a:off x="2787396" y="3377184"/>
              <a:ext cx="2510027" cy="1397495"/>
            </a:xfrm>
            <a:prstGeom prst="rect">
              <a:avLst/>
            </a:prstGeom>
          </p:spPr>
        </p:pic>
      </p:grpSp>
      <p:sp>
        <p:nvSpPr>
          <p:cNvPr id="14" name="object 14"/>
          <p:cNvSpPr txBox="1"/>
          <p:nvPr/>
        </p:nvSpPr>
        <p:spPr>
          <a:xfrm>
            <a:off x="5868449" y="1514909"/>
            <a:ext cx="5163185" cy="2472055"/>
          </a:xfrm>
          <a:prstGeom prst="rect">
            <a:avLst/>
          </a:prstGeom>
        </p:spPr>
        <p:txBody>
          <a:bodyPr vert="horz" wrap="square" lIns="0" tIns="13335" rIns="0" bIns="0" rtlCol="0">
            <a:spAutoFit/>
          </a:bodyPr>
          <a:lstStyle/>
          <a:p>
            <a:pPr marL="12700" marR="5080" lvl="0" indent="0" algn="l" defTabSz="914400" rtl="0" eaLnBrk="1" fontAlgn="auto" latinLnBrk="0" hangingPunct="1">
              <a:lnSpc>
                <a:spcPct val="100000"/>
              </a:lnSpc>
              <a:spcBef>
                <a:spcPts val="105"/>
              </a:spcBef>
              <a:spcAft>
                <a:spcPts val="0"/>
              </a:spcAft>
              <a:buClrTx/>
              <a:buSzTx/>
              <a:buFontTx/>
              <a:buNone/>
              <a:tabLst/>
              <a:defRPr/>
            </a:pPr>
            <a:r>
              <a:rPr kumimoji="0" sz="2000" b="0" i="0" u="none" strike="noStrike" kern="1200" cap="none" spc="0" normalizeH="0" baseline="0" noProof="0" dirty="0">
                <a:ln>
                  <a:noFill/>
                </a:ln>
                <a:solidFill>
                  <a:srgbClr val="444A53"/>
                </a:solidFill>
                <a:effectLst/>
                <a:uLnTx/>
                <a:uFillTx/>
                <a:latin typeface="Arial"/>
                <a:ea typeface="+mn-ea"/>
                <a:cs typeface="Arial"/>
              </a:rPr>
              <a:t>University</a:t>
            </a:r>
            <a:r>
              <a:rPr kumimoji="0" sz="2000" b="0" i="0" u="none" strike="noStrike" kern="1200" cap="none" spc="-65" normalizeH="0" baseline="0" noProof="0" dirty="0">
                <a:ln>
                  <a:noFill/>
                </a:ln>
                <a:solidFill>
                  <a:srgbClr val="444A53"/>
                </a:solidFill>
                <a:effectLst/>
                <a:uLnTx/>
                <a:uFillTx/>
                <a:latin typeface="Arial"/>
                <a:ea typeface="+mn-ea"/>
                <a:cs typeface="Arial"/>
              </a:rPr>
              <a:t> </a:t>
            </a:r>
            <a:r>
              <a:rPr kumimoji="0" sz="2000" b="0" i="0" u="none" strike="noStrike" kern="1200" cap="none" spc="0" normalizeH="0" baseline="0" noProof="0" dirty="0">
                <a:ln>
                  <a:noFill/>
                </a:ln>
                <a:solidFill>
                  <a:srgbClr val="444A53"/>
                </a:solidFill>
                <a:effectLst/>
                <a:uLnTx/>
                <a:uFillTx/>
                <a:latin typeface="Arial"/>
                <a:ea typeface="+mn-ea"/>
                <a:cs typeface="Arial"/>
              </a:rPr>
              <a:t>of</a:t>
            </a:r>
            <a:r>
              <a:rPr kumimoji="0" sz="2000" b="0" i="0" u="none" strike="noStrike" kern="1200" cap="none" spc="-65" normalizeH="0" baseline="0" noProof="0" dirty="0">
                <a:ln>
                  <a:noFill/>
                </a:ln>
                <a:solidFill>
                  <a:srgbClr val="444A53"/>
                </a:solidFill>
                <a:effectLst/>
                <a:uLnTx/>
                <a:uFillTx/>
                <a:latin typeface="Arial"/>
                <a:ea typeface="+mn-ea"/>
                <a:cs typeface="Arial"/>
              </a:rPr>
              <a:t> </a:t>
            </a:r>
            <a:r>
              <a:rPr kumimoji="0" sz="2000" b="0" i="0" u="none" strike="noStrike" kern="1200" cap="none" spc="-5" normalizeH="0" baseline="0" noProof="0" dirty="0">
                <a:ln>
                  <a:noFill/>
                </a:ln>
                <a:solidFill>
                  <a:srgbClr val="444A53"/>
                </a:solidFill>
                <a:effectLst/>
                <a:uLnTx/>
                <a:uFillTx/>
                <a:latin typeface="Arial"/>
                <a:ea typeface="+mn-ea"/>
                <a:cs typeface="Arial"/>
              </a:rPr>
              <a:t>Massachusetts</a:t>
            </a:r>
            <a:r>
              <a:rPr kumimoji="0" sz="2000" b="0" i="0" u="none" strike="noStrike" kern="1200" cap="none" spc="-110" normalizeH="0" baseline="0" noProof="0" dirty="0">
                <a:ln>
                  <a:noFill/>
                </a:ln>
                <a:solidFill>
                  <a:srgbClr val="444A53"/>
                </a:solidFill>
                <a:effectLst/>
                <a:uLnTx/>
                <a:uFillTx/>
                <a:latin typeface="Arial"/>
                <a:ea typeface="+mn-ea"/>
                <a:cs typeface="Arial"/>
              </a:rPr>
              <a:t> </a:t>
            </a:r>
            <a:r>
              <a:rPr kumimoji="0" sz="2000" b="0" i="0" u="none" strike="noStrike" kern="1200" cap="none" spc="0" normalizeH="0" baseline="0" noProof="0" dirty="0">
                <a:ln>
                  <a:noFill/>
                </a:ln>
                <a:solidFill>
                  <a:srgbClr val="444A53"/>
                </a:solidFill>
                <a:effectLst/>
                <a:uLnTx/>
                <a:uFillTx/>
                <a:latin typeface="Arial"/>
                <a:ea typeface="+mn-ea"/>
                <a:cs typeface="Arial"/>
              </a:rPr>
              <a:t>Medical</a:t>
            </a:r>
            <a:r>
              <a:rPr kumimoji="0" sz="2000" b="0" i="0" u="none" strike="noStrike" kern="1200" cap="none" spc="-60" normalizeH="0" baseline="0" noProof="0" dirty="0">
                <a:ln>
                  <a:noFill/>
                </a:ln>
                <a:solidFill>
                  <a:srgbClr val="444A53"/>
                </a:solidFill>
                <a:effectLst/>
                <a:uLnTx/>
                <a:uFillTx/>
                <a:latin typeface="Arial"/>
                <a:ea typeface="+mn-ea"/>
                <a:cs typeface="Arial"/>
              </a:rPr>
              <a:t> </a:t>
            </a:r>
            <a:r>
              <a:rPr kumimoji="0" sz="2000" b="0" i="0" u="none" strike="noStrike" kern="1200" cap="none" spc="0" normalizeH="0" baseline="0" noProof="0" dirty="0">
                <a:ln>
                  <a:noFill/>
                </a:ln>
                <a:solidFill>
                  <a:srgbClr val="444A53"/>
                </a:solidFill>
                <a:effectLst/>
                <a:uLnTx/>
                <a:uFillTx/>
                <a:latin typeface="Arial"/>
                <a:ea typeface="+mn-ea"/>
                <a:cs typeface="Arial"/>
              </a:rPr>
              <a:t>School</a:t>
            </a:r>
            <a:r>
              <a:rPr kumimoji="0" sz="2000" b="0" i="0" u="none" strike="noStrike" kern="1200" cap="none" spc="-55" normalizeH="0" baseline="0" noProof="0" dirty="0">
                <a:ln>
                  <a:noFill/>
                </a:ln>
                <a:solidFill>
                  <a:srgbClr val="444A53"/>
                </a:solidFill>
                <a:effectLst/>
                <a:uLnTx/>
                <a:uFillTx/>
                <a:latin typeface="Arial"/>
                <a:ea typeface="+mn-ea"/>
                <a:cs typeface="Arial"/>
              </a:rPr>
              <a:t> </a:t>
            </a:r>
            <a:r>
              <a:rPr kumimoji="0" sz="2000" b="0" i="0" u="none" strike="noStrike" kern="1200" cap="none" spc="0" normalizeH="0" baseline="0" noProof="0" dirty="0">
                <a:ln>
                  <a:noFill/>
                </a:ln>
                <a:solidFill>
                  <a:srgbClr val="444A53"/>
                </a:solidFill>
                <a:effectLst/>
                <a:uLnTx/>
                <a:uFillTx/>
                <a:latin typeface="Arial"/>
                <a:ea typeface="+mn-ea"/>
                <a:cs typeface="Arial"/>
              </a:rPr>
              <a:t>– </a:t>
            </a:r>
            <a:r>
              <a:rPr kumimoji="0" sz="2000" b="0" i="0" u="none" strike="noStrike" kern="1200" cap="none" spc="-540" normalizeH="0" baseline="0" noProof="0" dirty="0">
                <a:ln>
                  <a:noFill/>
                </a:ln>
                <a:solidFill>
                  <a:srgbClr val="444A53"/>
                </a:solidFill>
                <a:effectLst/>
                <a:uLnTx/>
                <a:uFillTx/>
                <a:latin typeface="Arial"/>
                <a:ea typeface="+mn-ea"/>
                <a:cs typeface="Arial"/>
              </a:rPr>
              <a:t> </a:t>
            </a:r>
            <a:r>
              <a:rPr kumimoji="0" sz="2000" b="0" i="0" u="sng" strike="noStrike" kern="1200" cap="none" spc="-5" normalizeH="0" baseline="0" noProof="0" dirty="0">
                <a:ln>
                  <a:noFill/>
                </a:ln>
                <a:solidFill>
                  <a:srgbClr val="0000FF"/>
                </a:solidFill>
                <a:effectLst/>
                <a:uLnTx/>
                <a:uFill>
                  <a:solidFill>
                    <a:srgbClr val="0000FF"/>
                  </a:solidFill>
                </a:uFill>
                <a:latin typeface="Arial"/>
                <a:ea typeface="+mn-ea"/>
                <a:cs typeface="Arial"/>
                <a:hlinkClick r:id="rId6"/>
              </a:rPr>
              <a:t>Baystate:</a:t>
            </a:r>
            <a:r>
              <a:rPr kumimoji="0" sz="2000" b="0" i="0" u="none" strike="noStrike" kern="1200" cap="none" spc="-5" normalizeH="0" baseline="0" noProof="0" dirty="0">
                <a:ln>
                  <a:noFill/>
                </a:ln>
                <a:solidFill>
                  <a:srgbClr val="0000FF"/>
                </a:solidFill>
                <a:effectLst/>
                <a:uLnTx/>
                <a:uFillTx/>
                <a:latin typeface="Arial"/>
                <a:ea typeface="+mn-ea"/>
                <a:cs typeface="Arial"/>
                <a:hlinkClick r:id="rId6"/>
              </a:rPr>
              <a:t> </a:t>
            </a:r>
            <a:r>
              <a:rPr kumimoji="0" sz="2000" b="0" i="0" u="sng" strike="noStrike" kern="1200" cap="none" spc="-5" normalizeH="0" baseline="0" noProof="0" dirty="0">
                <a:ln>
                  <a:noFill/>
                </a:ln>
                <a:solidFill>
                  <a:srgbClr val="0000FF"/>
                </a:solidFill>
                <a:effectLst/>
                <a:uLnTx/>
                <a:uFill>
                  <a:solidFill>
                    <a:srgbClr val="6B93FB"/>
                  </a:solidFill>
                </a:uFill>
                <a:latin typeface="Arial"/>
                <a:ea typeface="+mn-ea"/>
                <a:cs typeface="Arial"/>
                <a:hlinkClick r:id="rId6"/>
              </a:rPr>
              <a:t>Covid </a:t>
            </a:r>
            <a:r>
              <a:rPr kumimoji="0" sz="2000" b="0" i="0" u="sng" strike="noStrike" kern="1200" cap="none" spc="-40" normalizeH="0" baseline="0" noProof="0" dirty="0">
                <a:ln>
                  <a:noFill/>
                </a:ln>
                <a:solidFill>
                  <a:srgbClr val="0000FF"/>
                </a:solidFill>
                <a:effectLst/>
                <a:uLnTx/>
                <a:uFill>
                  <a:solidFill>
                    <a:srgbClr val="6B93FB"/>
                  </a:solidFill>
                </a:uFill>
                <a:latin typeface="Arial"/>
                <a:ea typeface="+mn-ea"/>
                <a:cs typeface="Arial"/>
                <a:hlinkClick r:id="rId6"/>
              </a:rPr>
              <a:t>Vaccine </a:t>
            </a:r>
            <a:r>
              <a:rPr kumimoji="0" sz="2000" b="0" i="0" u="sng" strike="noStrike" kern="1200" cap="none" spc="-5" normalizeH="0" baseline="0" noProof="0" dirty="0">
                <a:ln>
                  <a:noFill/>
                </a:ln>
                <a:solidFill>
                  <a:srgbClr val="0000FF"/>
                </a:solidFill>
                <a:effectLst/>
                <a:uLnTx/>
                <a:uFill>
                  <a:solidFill>
                    <a:srgbClr val="6B93FB"/>
                  </a:solidFill>
                </a:uFill>
                <a:latin typeface="Arial"/>
                <a:ea typeface="+mn-ea"/>
                <a:cs typeface="Arial"/>
                <a:hlinkClick r:id="rId6"/>
              </a:rPr>
              <a:t>Info for </a:t>
            </a:r>
            <a:r>
              <a:rPr kumimoji="0" sz="2000" b="0" i="0" u="none" strike="noStrike" kern="1200" cap="none" spc="0" normalizeH="0" baseline="0" noProof="0" dirty="0">
                <a:ln>
                  <a:noFill/>
                </a:ln>
                <a:solidFill>
                  <a:srgbClr val="0000FF"/>
                </a:solidFill>
                <a:effectLst/>
                <a:uLnTx/>
                <a:uFillTx/>
                <a:latin typeface="Arial"/>
                <a:ea typeface="+mn-ea"/>
                <a:cs typeface="Arial"/>
                <a:hlinkClick r:id="rId6"/>
              </a:rPr>
              <a:t> </a:t>
            </a:r>
            <a:r>
              <a:rPr kumimoji="0" sz="2000" b="0" i="0" u="sng" strike="noStrike" kern="1200" cap="none" spc="-10" normalizeH="0" baseline="0" noProof="0" dirty="0">
                <a:ln>
                  <a:noFill/>
                </a:ln>
                <a:solidFill>
                  <a:srgbClr val="0000FF"/>
                </a:solidFill>
                <a:effectLst/>
                <a:uLnTx/>
                <a:uFill>
                  <a:solidFill>
                    <a:srgbClr val="6B93FB"/>
                  </a:solidFill>
                </a:uFill>
                <a:latin typeface="Arial"/>
                <a:ea typeface="+mn-ea"/>
                <a:cs typeface="Arial"/>
                <a:hlinkClick r:id="rId6"/>
              </a:rPr>
              <a:t>Pregnant/Breastfeeding</a:t>
            </a:r>
            <a:r>
              <a:rPr kumimoji="0" sz="2000" b="0" i="0" u="sng" strike="noStrike" kern="1200" cap="none" spc="-105" normalizeH="0" baseline="0" noProof="0" dirty="0">
                <a:ln>
                  <a:noFill/>
                </a:ln>
                <a:solidFill>
                  <a:srgbClr val="0000FF"/>
                </a:solidFill>
                <a:effectLst/>
                <a:uLnTx/>
                <a:uFill>
                  <a:solidFill>
                    <a:srgbClr val="6B93FB"/>
                  </a:solidFill>
                </a:uFill>
                <a:latin typeface="Arial"/>
                <a:ea typeface="+mn-ea"/>
                <a:cs typeface="Arial"/>
                <a:hlinkClick r:id="rId6"/>
              </a:rPr>
              <a:t> </a:t>
            </a:r>
            <a:r>
              <a:rPr kumimoji="0" sz="2000" b="0" i="0" u="sng" strike="noStrike" kern="1200" cap="none" spc="-5" normalizeH="0" baseline="0" noProof="0" dirty="0">
                <a:ln>
                  <a:noFill/>
                </a:ln>
                <a:solidFill>
                  <a:srgbClr val="0000FF"/>
                </a:solidFill>
                <a:effectLst/>
                <a:uLnTx/>
                <a:uFill>
                  <a:solidFill>
                    <a:srgbClr val="6B93FB"/>
                  </a:solidFill>
                </a:uFill>
                <a:latin typeface="Arial"/>
                <a:ea typeface="+mn-ea"/>
                <a:cs typeface="Arial"/>
                <a:hlinkClick r:id="rId6"/>
              </a:rPr>
              <a:t>Patients</a:t>
            </a:r>
            <a:r>
              <a:rPr kumimoji="0" sz="2000" b="0" i="0" u="sng" strike="noStrike" kern="1200" cap="none" spc="-45" normalizeH="0" baseline="0" noProof="0" dirty="0">
                <a:ln>
                  <a:noFill/>
                </a:ln>
                <a:solidFill>
                  <a:srgbClr val="0000FF"/>
                </a:solidFill>
                <a:effectLst/>
                <a:uLnTx/>
                <a:uFill>
                  <a:solidFill>
                    <a:srgbClr val="6B93FB"/>
                  </a:solidFill>
                </a:uFill>
                <a:latin typeface="Arial"/>
                <a:ea typeface="+mn-ea"/>
                <a:cs typeface="Arial"/>
                <a:hlinkClick r:id="rId6"/>
              </a:rPr>
              <a:t> </a:t>
            </a:r>
            <a:r>
              <a:rPr kumimoji="0" sz="2000" b="0" i="0" u="sng" strike="noStrike" kern="1200" cap="none" spc="0" normalizeH="0" baseline="0" noProof="0" dirty="0">
                <a:ln>
                  <a:noFill/>
                </a:ln>
                <a:solidFill>
                  <a:srgbClr val="0000FF"/>
                </a:solidFill>
                <a:effectLst/>
                <a:uLnTx/>
                <a:uFill>
                  <a:solidFill>
                    <a:srgbClr val="6B93FB"/>
                  </a:solidFill>
                </a:uFill>
                <a:latin typeface="Arial"/>
                <a:ea typeface="+mn-ea"/>
                <a:cs typeface="Arial"/>
                <a:hlinkClick r:id="rId6"/>
              </a:rPr>
              <a:t>English</a:t>
            </a:r>
            <a:r>
              <a:rPr kumimoji="0" sz="2000" b="0" i="0" u="none" strike="noStrike" kern="1200" cap="none" spc="0" normalizeH="0" baseline="0" noProof="0" dirty="0">
                <a:ln>
                  <a:noFill/>
                </a:ln>
                <a:solidFill>
                  <a:srgbClr val="444A53"/>
                </a:solidFill>
                <a:effectLst/>
                <a:uLnTx/>
                <a:uFillTx/>
                <a:latin typeface="Arial"/>
                <a:ea typeface="+mn-ea"/>
                <a:cs typeface="Arial"/>
              </a:rPr>
              <a:t>.</a:t>
            </a:r>
            <a:endParaRPr kumimoji="0" sz="20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40"/>
              </a:spcBef>
              <a:spcAft>
                <a:spcPts val="0"/>
              </a:spcAft>
              <a:buClrTx/>
              <a:buSzTx/>
              <a:buFontTx/>
              <a:buNone/>
              <a:tabLst/>
              <a:defRPr/>
            </a:pPr>
            <a:endParaRPr kumimoji="0" sz="21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2000" b="0" i="0" u="none" strike="noStrike" kern="1200" cap="none" spc="-20" normalizeH="0" baseline="0" noProof="0" dirty="0">
                <a:ln>
                  <a:noFill/>
                </a:ln>
                <a:solidFill>
                  <a:srgbClr val="444A53"/>
                </a:solidFill>
                <a:effectLst/>
                <a:uLnTx/>
                <a:uFillTx/>
                <a:latin typeface="Arial"/>
                <a:ea typeface="+mn-ea"/>
                <a:cs typeface="Arial"/>
              </a:rPr>
              <a:t>Available</a:t>
            </a:r>
            <a:r>
              <a:rPr kumimoji="0" sz="2000" b="0" i="0" u="none" strike="noStrike" kern="1200" cap="none" spc="-35" normalizeH="0" baseline="0" noProof="0" dirty="0">
                <a:ln>
                  <a:noFill/>
                </a:ln>
                <a:solidFill>
                  <a:srgbClr val="444A53"/>
                </a:solidFill>
                <a:effectLst/>
                <a:uLnTx/>
                <a:uFillTx/>
                <a:latin typeface="Arial"/>
                <a:ea typeface="+mn-ea"/>
                <a:cs typeface="Arial"/>
              </a:rPr>
              <a:t> </a:t>
            </a:r>
            <a:r>
              <a:rPr kumimoji="0" sz="2000" b="0" i="0" u="none" strike="noStrike" kern="1200" cap="none" spc="-5" normalizeH="0" baseline="0" noProof="0" dirty="0">
                <a:ln>
                  <a:noFill/>
                </a:ln>
                <a:solidFill>
                  <a:srgbClr val="444A53"/>
                </a:solidFill>
                <a:effectLst/>
                <a:uLnTx/>
                <a:uFillTx/>
                <a:latin typeface="Arial"/>
                <a:ea typeface="+mn-ea"/>
                <a:cs typeface="Arial"/>
              </a:rPr>
              <a:t>in:</a:t>
            </a:r>
            <a:endParaRPr kumimoji="0" sz="2000" b="0" i="0" u="none" strike="noStrike" kern="1200" cap="none" spc="0" normalizeH="0" baseline="0" noProof="0">
              <a:ln>
                <a:noFill/>
              </a:ln>
              <a:solidFill>
                <a:prstClr val="black"/>
              </a:solidFill>
              <a:effectLst/>
              <a:uLnTx/>
              <a:uFillTx/>
              <a:latin typeface="Arial"/>
              <a:ea typeface="+mn-ea"/>
              <a:cs typeface="Arial"/>
            </a:endParaRPr>
          </a:p>
          <a:p>
            <a:pPr marL="12700" marR="798195" lvl="0" indent="69850" algn="l" defTabSz="914400" rtl="0" eaLnBrk="1" fontAlgn="auto" latinLnBrk="0" hangingPunct="1">
              <a:lnSpc>
                <a:spcPct val="100000"/>
              </a:lnSpc>
              <a:spcBef>
                <a:spcPts val="5"/>
              </a:spcBef>
              <a:spcAft>
                <a:spcPts val="0"/>
              </a:spcAft>
              <a:buClrTx/>
              <a:buSzTx/>
              <a:buFontTx/>
              <a:buNone/>
              <a:tabLst/>
              <a:defRPr/>
            </a:pPr>
            <a:r>
              <a:rPr kumimoji="0" sz="2000" b="0" i="0" u="sng" strike="noStrike" kern="1200" cap="none" spc="-5" normalizeH="0" baseline="0" noProof="0" dirty="0">
                <a:ln>
                  <a:noFill/>
                </a:ln>
                <a:solidFill>
                  <a:srgbClr val="0000FF"/>
                </a:solidFill>
                <a:effectLst/>
                <a:uLnTx/>
                <a:uFill>
                  <a:solidFill>
                    <a:srgbClr val="6B93FB"/>
                  </a:solidFill>
                </a:uFill>
                <a:latin typeface="Arial"/>
                <a:ea typeface="+mn-ea"/>
                <a:cs typeface="Arial"/>
                <a:hlinkClick r:id="rId7"/>
              </a:rPr>
              <a:t>S</a:t>
            </a:r>
            <a:r>
              <a:rPr kumimoji="0" sz="2000" b="0" i="0" u="sng" strike="noStrike" kern="1200" cap="none" spc="0" normalizeH="0" baseline="0" noProof="0" dirty="0">
                <a:ln>
                  <a:noFill/>
                </a:ln>
                <a:solidFill>
                  <a:srgbClr val="0000FF"/>
                </a:solidFill>
                <a:effectLst/>
                <a:uLnTx/>
                <a:uFill>
                  <a:solidFill>
                    <a:srgbClr val="6B93FB"/>
                  </a:solidFill>
                </a:uFill>
                <a:latin typeface="Arial"/>
                <a:ea typeface="+mn-ea"/>
                <a:cs typeface="Arial"/>
                <a:hlinkClick r:id="rId7"/>
              </a:rPr>
              <a:t>panish</a:t>
            </a:r>
            <a:r>
              <a:rPr kumimoji="0" sz="2000" b="0" i="0" u="none" strike="noStrike" kern="1200" cap="none" spc="0" normalizeH="0" baseline="0" noProof="0" dirty="0">
                <a:ln>
                  <a:noFill/>
                </a:ln>
                <a:solidFill>
                  <a:srgbClr val="444A53"/>
                </a:solidFill>
                <a:effectLst/>
                <a:uLnTx/>
                <a:uFillTx/>
                <a:latin typeface="Arial"/>
                <a:ea typeface="+mn-ea"/>
                <a:cs typeface="Arial"/>
              </a:rPr>
              <a:t>,</a:t>
            </a:r>
            <a:r>
              <a:rPr kumimoji="0" sz="2000" b="0" i="0" u="none" strike="noStrike" kern="1200" cap="none" spc="-60" normalizeH="0" baseline="0" noProof="0" dirty="0">
                <a:ln>
                  <a:noFill/>
                </a:ln>
                <a:solidFill>
                  <a:srgbClr val="444A53"/>
                </a:solidFill>
                <a:effectLst/>
                <a:uLnTx/>
                <a:uFillTx/>
                <a:latin typeface="Arial"/>
                <a:ea typeface="+mn-ea"/>
                <a:cs typeface="Arial"/>
              </a:rPr>
              <a:t> </a:t>
            </a:r>
            <a:r>
              <a:rPr kumimoji="0" sz="2000" b="0" i="0" u="sng" strike="noStrike" kern="1200" cap="none" spc="5" normalizeH="0" baseline="0" noProof="0" dirty="0">
                <a:ln>
                  <a:noFill/>
                </a:ln>
                <a:solidFill>
                  <a:srgbClr val="0000FF"/>
                </a:solidFill>
                <a:effectLst/>
                <a:uLnTx/>
                <a:uFill>
                  <a:solidFill>
                    <a:srgbClr val="6B93FB"/>
                  </a:solidFill>
                </a:uFill>
                <a:latin typeface="Arial"/>
                <a:ea typeface="+mn-ea"/>
                <a:cs typeface="Arial"/>
                <a:hlinkClick r:id="rId8"/>
              </a:rPr>
              <a:t>N</a:t>
            </a:r>
            <a:r>
              <a:rPr kumimoji="0" sz="2000" b="0" i="0" u="sng" strike="noStrike" kern="1200" cap="none" spc="0" normalizeH="0" baseline="0" noProof="0" dirty="0">
                <a:ln>
                  <a:noFill/>
                </a:ln>
                <a:solidFill>
                  <a:srgbClr val="0000FF"/>
                </a:solidFill>
                <a:effectLst/>
                <a:uLnTx/>
                <a:uFill>
                  <a:solidFill>
                    <a:srgbClr val="6B93FB"/>
                  </a:solidFill>
                </a:uFill>
                <a:latin typeface="Arial"/>
                <a:ea typeface="+mn-ea"/>
                <a:cs typeface="Arial"/>
                <a:hlinkClick r:id="rId8"/>
              </a:rPr>
              <a:t>epa</a:t>
            </a:r>
            <a:r>
              <a:rPr kumimoji="0" sz="2000" b="0" i="0" u="sng" strike="noStrike" kern="1200" cap="none" spc="-5" normalizeH="0" baseline="0" noProof="0" dirty="0">
                <a:ln>
                  <a:noFill/>
                </a:ln>
                <a:solidFill>
                  <a:srgbClr val="0000FF"/>
                </a:solidFill>
                <a:effectLst/>
                <a:uLnTx/>
                <a:uFill>
                  <a:solidFill>
                    <a:srgbClr val="6B93FB"/>
                  </a:solidFill>
                </a:uFill>
                <a:latin typeface="Arial"/>
                <a:ea typeface="+mn-ea"/>
                <a:cs typeface="Arial"/>
                <a:hlinkClick r:id="rId8"/>
              </a:rPr>
              <a:t>li</a:t>
            </a:r>
            <a:r>
              <a:rPr kumimoji="0" sz="2000" b="0" i="0" u="none" strike="noStrike" kern="1200" cap="none" spc="0" normalizeH="0" baseline="0" noProof="0" dirty="0">
                <a:ln>
                  <a:noFill/>
                </a:ln>
                <a:solidFill>
                  <a:srgbClr val="444A53"/>
                </a:solidFill>
                <a:effectLst/>
                <a:uLnTx/>
                <a:uFillTx/>
                <a:latin typeface="Arial"/>
                <a:ea typeface="+mn-ea"/>
                <a:cs typeface="Arial"/>
              </a:rPr>
              <a:t>,</a:t>
            </a:r>
            <a:r>
              <a:rPr kumimoji="0" sz="2000" b="0" i="0" u="none" strike="noStrike" kern="1200" cap="none" spc="-45" normalizeH="0" baseline="0" noProof="0" dirty="0">
                <a:ln>
                  <a:noFill/>
                </a:ln>
                <a:solidFill>
                  <a:srgbClr val="444A53"/>
                </a:solidFill>
                <a:effectLst/>
                <a:uLnTx/>
                <a:uFillTx/>
                <a:latin typeface="Arial"/>
                <a:ea typeface="+mn-ea"/>
                <a:cs typeface="Arial"/>
              </a:rPr>
              <a:t> </a:t>
            </a:r>
            <a:r>
              <a:rPr kumimoji="0" sz="2000" b="0" i="0" u="sng" strike="noStrike" kern="1200" cap="none" spc="-5" normalizeH="0" baseline="0" noProof="0" dirty="0">
                <a:ln>
                  <a:noFill/>
                </a:ln>
                <a:solidFill>
                  <a:srgbClr val="0000FF"/>
                </a:solidFill>
                <a:effectLst/>
                <a:uLnTx/>
                <a:uFill>
                  <a:solidFill>
                    <a:srgbClr val="6B93FB"/>
                  </a:solidFill>
                </a:uFill>
                <a:latin typeface="Arial"/>
                <a:ea typeface="+mn-ea"/>
                <a:cs typeface="Arial"/>
                <a:hlinkClick r:id="rId9"/>
              </a:rPr>
              <a:t>P</a:t>
            </a:r>
            <a:r>
              <a:rPr kumimoji="0" sz="2000" b="0" i="0" u="sng" strike="noStrike" kern="1200" cap="none" spc="0" normalizeH="0" baseline="0" noProof="0" dirty="0">
                <a:ln>
                  <a:noFill/>
                </a:ln>
                <a:solidFill>
                  <a:srgbClr val="0000FF"/>
                </a:solidFill>
                <a:effectLst/>
                <a:uLnTx/>
                <a:uFill>
                  <a:solidFill>
                    <a:srgbClr val="6B93FB"/>
                  </a:solidFill>
                </a:uFill>
                <a:latin typeface="Arial"/>
                <a:ea typeface="+mn-ea"/>
                <a:cs typeface="Arial"/>
                <a:hlinkClick r:id="rId9"/>
              </a:rPr>
              <a:t>or</a:t>
            </a:r>
            <a:r>
              <a:rPr kumimoji="0" sz="2000" b="0" i="0" u="sng" strike="noStrike" kern="1200" cap="none" spc="-20" normalizeH="0" baseline="0" noProof="0" dirty="0">
                <a:ln>
                  <a:noFill/>
                </a:ln>
                <a:solidFill>
                  <a:srgbClr val="0000FF"/>
                </a:solidFill>
                <a:effectLst/>
                <a:uLnTx/>
                <a:uFill>
                  <a:solidFill>
                    <a:srgbClr val="6B93FB"/>
                  </a:solidFill>
                </a:uFill>
                <a:latin typeface="Arial"/>
                <a:ea typeface="+mn-ea"/>
                <a:cs typeface="Arial"/>
                <a:hlinkClick r:id="rId9"/>
              </a:rPr>
              <a:t>t</a:t>
            </a:r>
            <a:r>
              <a:rPr kumimoji="0" sz="2000" b="0" i="0" u="sng" strike="noStrike" kern="1200" cap="none" spc="0" normalizeH="0" baseline="0" noProof="0" dirty="0">
                <a:ln>
                  <a:noFill/>
                </a:ln>
                <a:solidFill>
                  <a:srgbClr val="0000FF"/>
                </a:solidFill>
                <a:effectLst/>
                <a:uLnTx/>
                <a:uFill>
                  <a:solidFill>
                    <a:srgbClr val="6B93FB"/>
                  </a:solidFill>
                </a:uFill>
                <a:latin typeface="Arial"/>
                <a:ea typeface="+mn-ea"/>
                <a:cs typeface="Arial"/>
                <a:hlinkClick r:id="rId9"/>
              </a:rPr>
              <a:t>ugue</a:t>
            </a:r>
            <a:r>
              <a:rPr kumimoji="0" sz="2000" b="0" i="0" u="sng" strike="noStrike" kern="1200" cap="none" spc="5" normalizeH="0" baseline="0" noProof="0" dirty="0">
                <a:ln>
                  <a:noFill/>
                </a:ln>
                <a:solidFill>
                  <a:srgbClr val="0000FF"/>
                </a:solidFill>
                <a:effectLst/>
                <a:uLnTx/>
                <a:uFill>
                  <a:solidFill>
                    <a:srgbClr val="6B93FB"/>
                  </a:solidFill>
                </a:uFill>
                <a:latin typeface="Arial"/>
                <a:ea typeface="+mn-ea"/>
                <a:cs typeface="Arial"/>
                <a:hlinkClick r:id="rId9"/>
              </a:rPr>
              <a:t>s</a:t>
            </a:r>
            <a:r>
              <a:rPr kumimoji="0" sz="2000" b="0" i="0" u="sng" strike="noStrike" kern="1200" cap="none" spc="0" normalizeH="0" baseline="0" noProof="0" dirty="0">
                <a:ln>
                  <a:noFill/>
                </a:ln>
                <a:solidFill>
                  <a:srgbClr val="0000FF"/>
                </a:solidFill>
                <a:effectLst/>
                <a:uLnTx/>
                <a:uFill>
                  <a:solidFill>
                    <a:srgbClr val="6B93FB"/>
                  </a:solidFill>
                </a:uFill>
                <a:latin typeface="Arial"/>
                <a:ea typeface="+mn-ea"/>
                <a:cs typeface="Arial"/>
                <a:hlinkClick r:id="rId9"/>
              </a:rPr>
              <a:t>e</a:t>
            </a:r>
            <a:r>
              <a:rPr kumimoji="0" sz="2000" b="0" i="0" u="none" strike="noStrike" kern="1200" cap="none" spc="0" normalizeH="0" baseline="0" noProof="0" dirty="0">
                <a:ln>
                  <a:noFill/>
                </a:ln>
                <a:solidFill>
                  <a:srgbClr val="444A53"/>
                </a:solidFill>
                <a:effectLst/>
                <a:uLnTx/>
                <a:uFillTx/>
                <a:latin typeface="Arial"/>
                <a:ea typeface="+mn-ea"/>
                <a:cs typeface="Arial"/>
              </a:rPr>
              <a:t>,</a:t>
            </a:r>
            <a:r>
              <a:rPr kumimoji="0" sz="2000" b="0" i="0" u="none" strike="noStrike" kern="1200" cap="none" spc="-310" normalizeH="0" baseline="0" noProof="0" dirty="0">
                <a:ln>
                  <a:noFill/>
                </a:ln>
                <a:solidFill>
                  <a:srgbClr val="444A53"/>
                </a:solidFill>
                <a:effectLst/>
                <a:uLnTx/>
                <a:uFillTx/>
                <a:latin typeface="Arial"/>
                <a:ea typeface="+mn-ea"/>
                <a:cs typeface="Arial"/>
              </a:rPr>
              <a:t> </a:t>
            </a:r>
            <a:r>
              <a:rPr kumimoji="0" sz="2000" b="0" i="0" u="sng" strike="noStrike" kern="1200" cap="none" spc="-5" normalizeH="0" baseline="0" noProof="0" dirty="0">
                <a:ln>
                  <a:noFill/>
                </a:ln>
                <a:solidFill>
                  <a:srgbClr val="0000FF"/>
                </a:solidFill>
                <a:effectLst/>
                <a:uLnTx/>
                <a:uFill>
                  <a:solidFill>
                    <a:srgbClr val="6B93FB"/>
                  </a:solidFill>
                </a:uFill>
                <a:latin typeface="Arial"/>
                <a:ea typeface="+mn-ea"/>
                <a:cs typeface="Arial"/>
                <a:hlinkClick r:id="rId10"/>
              </a:rPr>
              <a:t>A</a:t>
            </a:r>
            <a:r>
              <a:rPr kumimoji="0" sz="2000" b="0" i="0" u="sng" strike="noStrike" kern="1200" cap="none" spc="0" normalizeH="0" baseline="0" noProof="0" dirty="0">
                <a:ln>
                  <a:noFill/>
                </a:ln>
                <a:solidFill>
                  <a:srgbClr val="0000FF"/>
                </a:solidFill>
                <a:effectLst/>
                <a:uLnTx/>
                <a:uFill>
                  <a:solidFill>
                    <a:srgbClr val="6B93FB"/>
                  </a:solidFill>
                </a:uFill>
                <a:latin typeface="Arial"/>
                <a:ea typeface="+mn-ea"/>
                <a:cs typeface="Arial"/>
                <a:hlinkClick r:id="rId10"/>
              </a:rPr>
              <a:t>rabic</a:t>
            </a:r>
            <a:r>
              <a:rPr kumimoji="0" sz="2000" b="0" i="0" u="none" strike="noStrike" kern="1200" cap="none" spc="0" normalizeH="0" baseline="0" noProof="0" dirty="0">
                <a:ln>
                  <a:noFill/>
                </a:ln>
                <a:solidFill>
                  <a:srgbClr val="444A53"/>
                </a:solidFill>
                <a:effectLst/>
                <a:uLnTx/>
                <a:uFillTx/>
                <a:latin typeface="Arial"/>
                <a:ea typeface="+mn-ea"/>
                <a:cs typeface="Arial"/>
              </a:rPr>
              <a:t>,  </a:t>
            </a:r>
            <a:r>
              <a:rPr kumimoji="0" sz="2000" b="0" i="0" u="sng" strike="noStrike" kern="1200" cap="none" spc="-20" normalizeH="0" baseline="0" noProof="0" dirty="0">
                <a:ln>
                  <a:noFill/>
                </a:ln>
                <a:solidFill>
                  <a:srgbClr val="0000FF"/>
                </a:solidFill>
                <a:effectLst/>
                <a:uLnTx/>
                <a:uFill>
                  <a:solidFill>
                    <a:srgbClr val="6B93FB"/>
                  </a:solidFill>
                </a:uFill>
                <a:latin typeface="Arial"/>
                <a:ea typeface="+mn-ea"/>
                <a:cs typeface="Arial"/>
                <a:hlinkClick r:id="rId11"/>
              </a:rPr>
              <a:t>Turkish</a:t>
            </a:r>
            <a:r>
              <a:rPr kumimoji="0" sz="2000" b="0" i="0" u="none" strike="noStrike" kern="1200" cap="none" spc="-20" normalizeH="0" baseline="0" noProof="0" dirty="0">
                <a:ln>
                  <a:noFill/>
                </a:ln>
                <a:solidFill>
                  <a:srgbClr val="444A53"/>
                </a:solidFill>
                <a:effectLst/>
                <a:uLnTx/>
                <a:uFillTx/>
                <a:latin typeface="Arial"/>
                <a:ea typeface="+mn-ea"/>
                <a:cs typeface="Arial"/>
              </a:rPr>
              <a:t>,</a:t>
            </a:r>
            <a:r>
              <a:rPr kumimoji="0" sz="2000" b="0" i="0" u="none" strike="noStrike" kern="1200" cap="none" spc="-50" normalizeH="0" baseline="0" noProof="0" dirty="0">
                <a:ln>
                  <a:noFill/>
                </a:ln>
                <a:solidFill>
                  <a:srgbClr val="444A53"/>
                </a:solidFill>
                <a:effectLst/>
                <a:uLnTx/>
                <a:uFillTx/>
                <a:latin typeface="Arial"/>
                <a:ea typeface="+mn-ea"/>
                <a:cs typeface="Arial"/>
              </a:rPr>
              <a:t> </a:t>
            </a:r>
            <a:r>
              <a:rPr kumimoji="0" sz="2000" b="0" i="0" u="sng" strike="noStrike" kern="1200" cap="none" spc="-5" normalizeH="0" baseline="0" noProof="0" dirty="0">
                <a:ln>
                  <a:noFill/>
                </a:ln>
                <a:solidFill>
                  <a:srgbClr val="0000FF"/>
                </a:solidFill>
                <a:effectLst/>
                <a:uLnTx/>
                <a:uFill>
                  <a:solidFill>
                    <a:srgbClr val="6B93FB"/>
                  </a:solidFill>
                </a:uFill>
                <a:latin typeface="Arial"/>
                <a:ea typeface="+mn-ea"/>
                <a:cs typeface="Arial"/>
                <a:hlinkClick r:id="rId12"/>
              </a:rPr>
              <a:t>Somali</a:t>
            </a:r>
            <a:r>
              <a:rPr kumimoji="0" sz="2000" b="0" i="0" u="none" strike="noStrike" kern="1200" cap="none" spc="-5" normalizeH="0" baseline="0" noProof="0" dirty="0">
                <a:ln>
                  <a:noFill/>
                </a:ln>
                <a:solidFill>
                  <a:srgbClr val="444A53"/>
                </a:solidFill>
                <a:effectLst/>
                <a:uLnTx/>
                <a:uFillTx/>
                <a:latin typeface="Arial"/>
                <a:ea typeface="+mn-ea"/>
                <a:cs typeface="Arial"/>
              </a:rPr>
              <a:t>,</a:t>
            </a:r>
            <a:r>
              <a:rPr kumimoji="0" sz="2000" b="0" i="0" u="none" strike="noStrike" kern="1200" cap="none" spc="-45" normalizeH="0" baseline="0" noProof="0" dirty="0">
                <a:ln>
                  <a:noFill/>
                </a:ln>
                <a:solidFill>
                  <a:srgbClr val="444A53"/>
                </a:solidFill>
                <a:effectLst/>
                <a:uLnTx/>
                <a:uFillTx/>
                <a:latin typeface="Arial"/>
                <a:ea typeface="+mn-ea"/>
                <a:cs typeface="Arial"/>
              </a:rPr>
              <a:t> </a:t>
            </a:r>
            <a:r>
              <a:rPr kumimoji="0" sz="2000" b="0" i="0" u="sng" strike="noStrike" kern="1200" cap="none" spc="0" normalizeH="0" baseline="0" noProof="0" dirty="0">
                <a:ln>
                  <a:noFill/>
                </a:ln>
                <a:solidFill>
                  <a:srgbClr val="0000FF"/>
                </a:solidFill>
                <a:effectLst/>
                <a:uLnTx/>
                <a:uFill>
                  <a:solidFill>
                    <a:srgbClr val="6B93FB"/>
                  </a:solidFill>
                </a:uFill>
                <a:latin typeface="Arial"/>
                <a:ea typeface="+mn-ea"/>
                <a:cs typeface="Arial"/>
                <a:hlinkClick r:id="rId13"/>
              </a:rPr>
              <a:t>Chinese</a:t>
            </a:r>
            <a:r>
              <a:rPr kumimoji="0" sz="2000" b="0" i="0" u="none" strike="noStrike" kern="1200" cap="none" spc="0" normalizeH="0" baseline="0" noProof="0" dirty="0">
                <a:ln>
                  <a:noFill/>
                </a:ln>
                <a:solidFill>
                  <a:srgbClr val="444A53"/>
                </a:solidFill>
                <a:effectLst/>
                <a:uLnTx/>
                <a:uFillTx/>
                <a:latin typeface="Arial"/>
                <a:ea typeface="+mn-ea"/>
                <a:cs typeface="Arial"/>
              </a:rPr>
              <a:t>,</a:t>
            </a:r>
            <a:r>
              <a:rPr kumimoji="0" sz="2000" b="0" i="0" u="none" strike="noStrike" kern="1200" cap="none" spc="-35" normalizeH="0" baseline="0" noProof="0" dirty="0">
                <a:ln>
                  <a:noFill/>
                </a:ln>
                <a:solidFill>
                  <a:srgbClr val="444A53"/>
                </a:solidFill>
                <a:effectLst/>
                <a:uLnTx/>
                <a:uFillTx/>
                <a:latin typeface="Arial"/>
                <a:ea typeface="+mn-ea"/>
                <a:cs typeface="Arial"/>
              </a:rPr>
              <a:t> </a:t>
            </a:r>
            <a:r>
              <a:rPr kumimoji="0" sz="2000" b="0" i="0" u="sng" strike="noStrike" kern="1200" cap="none" spc="-10" normalizeH="0" baseline="0" noProof="0" dirty="0">
                <a:ln>
                  <a:noFill/>
                </a:ln>
                <a:solidFill>
                  <a:srgbClr val="0000FF"/>
                </a:solidFill>
                <a:effectLst/>
                <a:uLnTx/>
                <a:uFill>
                  <a:solidFill>
                    <a:srgbClr val="6B93FB"/>
                  </a:solidFill>
                </a:uFill>
                <a:latin typeface="Arial"/>
                <a:ea typeface="+mn-ea"/>
                <a:cs typeface="Arial"/>
                <a:hlinkClick r:id="rId14"/>
              </a:rPr>
              <a:t>Vietnamese</a:t>
            </a:r>
            <a:r>
              <a:rPr kumimoji="0" sz="2000" b="0" i="0" u="none" strike="noStrike" kern="1200" cap="none" spc="-10" normalizeH="0" baseline="0" noProof="0" dirty="0">
                <a:ln>
                  <a:noFill/>
                </a:ln>
                <a:solidFill>
                  <a:srgbClr val="444A53"/>
                </a:solidFill>
                <a:effectLst/>
                <a:uLnTx/>
                <a:uFillTx/>
                <a:latin typeface="Arial"/>
                <a:ea typeface="+mn-ea"/>
                <a:cs typeface="Arial"/>
              </a:rPr>
              <a:t>, </a:t>
            </a:r>
            <a:r>
              <a:rPr kumimoji="0" sz="2000" b="0" i="0" u="none" strike="noStrike" kern="1200" cap="none" spc="-540" normalizeH="0" baseline="0" noProof="0" dirty="0">
                <a:ln>
                  <a:noFill/>
                </a:ln>
                <a:solidFill>
                  <a:srgbClr val="444A53"/>
                </a:solidFill>
                <a:effectLst/>
                <a:uLnTx/>
                <a:uFillTx/>
                <a:latin typeface="Arial"/>
                <a:ea typeface="+mn-ea"/>
                <a:cs typeface="Arial"/>
              </a:rPr>
              <a:t> </a:t>
            </a:r>
            <a:r>
              <a:rPr kumimoji="0" sz="2000" b="0" i="0" u="sng" strike="noStrike" kern="1200" cap="none" spc="0" normalizeH="0" baseline="0" noProof="0" dirty="0">
                <a:ln>
                  <a:noFill/>
                </a:ln>
                <a:solidFill>
                  <a:srgbClr val="0000FF"/>
                </a:solidFill>
                <a:effectLst/>
                <a:uLnTx/>
                <a:uFill>
                  <a:solidFill>
                    <a:srgbClr val="6B93FB"/>
                  </a:solidFill>
                </a:uFill>
                <a:latin typeface="Arial"/>
                <a:ea typeface="+mn-ea"/>
                <a:cs typeface="Arial"/>
                <a:hlinkClick r:id="rId15"/>
              </a:rPr>
              <a:t>Russian</a:t>
            </a:r>
            <a:r>
              <a:rPr kumimoji="0" sz="2000" b="0" i="0" u="sng" strike="noStrike" kern="1200" cap="none" spc="-75" normalizeH="0" baseline="0" noProof="0" dirty="0">
                <a:ln>
                  <a:noFill/>
                </a:ln>
                <a:solidFill>
                  <a:srgbClr val="444A53"/>
                </a:solidFill>
                <a:effectLst/>
                <a:uLnTx/>
                <a:uFill>
                  <a:solidFill>
                    <a:srgbClr val="6B93FB"/>
                  </a:solidFill>
                </a:uFill>
                <a:latin typeface="Arial"/>
                <a:ea typeface="+mn-ea"/>
                <a:cs typeface="Arial"/>
                <a:hlinkClick r:id="rId15"/>
              </a:rPr>
              <a:t> </a:t>
            </a:r>
            <a:r>
              <a:rPr kumimoji="0" sz="2000" b="0" i="0" u="none" strike="noStrike" kern="1200" cap="none" spc="0" normalizeH="0" baseline="0" noProof="0" dirty="0">
                <a:ln>
                  <a:noFill/>
                </a:ln>
                <a:solidFill>
                  <a:srgbClr val="444A53"/>
                </a:solidFill>
                <a:effectLst/>
                <a:uLnTx/>
                <a:uFillTx/>
                <a:latin typeface="Arial"/>
                <a:ea typeface="+mn-ea"/>
                <a:cs typeface="Arial"/>
              </a:rPr>
              <a:t>(3.17.21)</a:t>
            </a:r>
            <a:endParaRPr kumimoji="0" sz="2000" b="0" i="0" u="none" strike="noStrike" kern="1200" cap="none" spc="0" normalizeH="0" baseline="0" noProof="0">
              <a:ln>
                <a:noFill/>
              </a:ln>
              <a:solidFill>
                <a:prstClr val="black"/>
              </a:solidFill>
              <a:effectLst/>
              <a:uLnTx/>
              <a:uFillTx/>
              <a:latin typeface="Arial"/>
              <a:ea typeface="+mn-ea"/>
              <a:cs typeface="Arial"/>
            </a:endParaRPr>
          </a:p>
        </p:txBody>
      </p:sp>
      <p:sp>
        <p:nvSpPr>
          <p:cNvPr id="15" name="object 15"/>
          <p:cNvSpPr txBox="1"/>
          <p:nvPr/>
        </p:nvSpPr>
        <p:spPr>
          <a:xfrm>
            <a:off x="5868447" y="4352208"/>
            <a:ext cx="5261610" cy="635635"/>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2000" b="1" i="0" u="none" strike="noStrike" kern="1200" cap="none" spc="-5" normalizeH="0" baseline="0" noProof="0" dirty="0">
                <a:ln>
                  <a:noFill/>
                </a:ln>
                <a:solidFill>
                  <a:srgbClr val="444A53"/>
                </a:solidFill>
                <a:effectLst/>
                <a:uLnTx/>
                <a:uFillTx/>
                <a:latin typeface="Arial"/>
                <a:ea typeface="+mn-ea"/>
                <a:cs typeface="Arial"/>
              </a:rPr>
              <a:t>SMFM Patient </a:t>
            </a:r>
            <a:r>
              <a:rPr kumimoji="0" sz="2000" b="1" i="0" u="none" strike="noStrike" kern="1200" cap="none" spc="0" normalizeH="0" baseline="0" noProof="0" dirty="0">
                <a:ln>
                  <a:noFill/>
                </a:ln>
                <a:solidFill>
                  <a:srgbClr val="444A53"/>
                </a:solidFill>
                <a:effectLst/>
                <a:uLnTx/>
                <a:uFillTx/>
                <a:latin typeface="Arial"/>
                <a:ea typeface="+mn-ea"/>
                <a:cs typeface="Arial"/>
              </a:rPr>
              <a:t>Education </a:t>
            </a:r>
            <a:r>
              <a:rPr kumimoji="0" sz="2000" b="1" i="0" u="none" strike="noStrike" kern="1200" cap="none" spc="-10" normalizeH="0" baseline="0" noProof="0" dirty="0">
                <a:ln>
                  <a:noFill/>
                </a:ln>
                <a:solidFill>
                  <a:srgbClr val="444A53"/>
                </a:solidFill>
                <a:effectLst/>
                <a:uLnTx/>
                <a:uFillTx/>
                <a:latin typeface="Arial"/>
                <a:ea typeface="+mn-ea"/>
                <a:cs typeface="Arial"/>
              </a:rPr>
              <a:t>(English/Spanish)</a:t>
            </a:r>
            <a:r>
              <a:rPr kumimoji="0" sz="2000" b="0" i="0" u="none" strike="noStrike" kern="1200" cap="none" spc="-10" normalizeH="0" baseline="0" noProof="0" dirty="0">
                <a:ln>
                  <a:noFill/>
                </a:ln>
                <a:solidFill>
                  <a:srgbClr val="444A53"/>
                </a:solidFill>
                <a:effectLst/>
                <a:uLnTx/>
                <a:uFillTx/>
                <a:latin typeface="Arial"/>
                <a:ea typeface="+mn-ea"/>
                <a:cs typeface="Arial"/>
              </a:rPr>
              <a:t>: </a:t>
            </a:r>
            <a:r>
              <a:rPr kumimoji="0" sz="2000" b="0" i="0" u="none" strike="noStrike" kern="1200" cap="none" spc="-545" normalizeH="0" baseline="0" noProof="0" dirty="0">
                <a:ln>
                  <a:noFill/>
                </a:ln>
                <a:solidFill>
                  <a:srgbClr val="444A53"/>
                </a:solidFill>
                <a:effectLst/>
                <a:uLnTx/>
                <a:uFillTx/>
                <a:latin typeface="Arial"/>
                <a:ea typeface="+mn-ea"/>
                <a:cs typeface="Arial"/>
              </a:rPr>
              <a:t> </a:t>
            </a:r>
            <a:r>
              <a:rPr kumimoji="0" sz="2000" b="0" i="0" u="sng" strike="noStrike" kern="1200" cap="none" spc="0" normalizeH="0" baseline="0" noProof="0" dirty="0">
                <a:ln>
                  <a:noFill/>
                </a:ln>
                <a:solidFill>
                  <a:srgbClr val="0000FF"/>
                </a:solidFill>
                <a:effectLst/>
                <a:uLnTx/>
                <a:uFill>
                  <a:solidFill>
                    <a:srgbClr val="6B93FB"/>
                  </a:solidFill>
                </a:uFill>
                <a:latin typeface="Arial"/>
                <a:ea typeface="+mn-ea"/>
                <a:cs typeface="Arial"/>
                <a:hlinkClick r:id="rId16"/>
              </a:rPr>
              <a:t>COVID-19</a:t>
            </a:r>
            <a:r>
              <a:rPr kumimoji="0" sz="2000" b="0" i="0" u="sng" strike="noStrike" kern="1200" cap="none" spc="-65" normalizeH="0" baseline="0" noProof="0" dirty="0">
                <a:ln>
                  <a:noFill/>
                </a:ln>
                <a:solidFill>
                  <a:srgbClr val="0000FF"/>
                </a:solidFill>
                <a:effectLst/>
                <a:uLnTx/>
                <a:uFill>
                  <a:solidFill>
                    <a:srgbClr val="6B93FB"/>
                  </a:solidFill>
                </a:uFill>
                <a:latin typeface="Arial"/>
                <a:ea typeface="+mn-ea"/>
                <a:cs typeface="Arial"/>
                <a:hlinkClick r:id="rId16"/>
              </a:rPr>
              <a:t> </a:t>
            </a:r>
            <a:r>
              <a:rPr kumimoji="0" sz="2000" b="0" i="0" u="sng" strike="noStrike" kern="1200" cap="none" spc="-40" normalizeH="0" baseline="0" noProof="0" dirty="0">
                <a:ln>
                  <a:noFill/>
                </a:ln>
                <a:solidFill>
                  <a:srgbClr val="0000FF"/>
                </a:solidFill>
                <a:effectLst/>
                <a:uLnTx/>
                <a:uFill>
                  <a:solidFill>
                    <a:srgbClr val="6B93FB"/>
                  </a:solidFill>
                </a:uFill>
                <a:latin typeface="Arial"/>
                <a:ea typeface="+mn-ea"/>
                <a:cs typeface="Arial"/>
                <a:hlinkClick r:id="rId16"/>
              </a:rPr>
              <a:t>Vaccines</a:t>
            </a:r>
            <a:r>
              <a:rPr kumimoji="0" sz="2000" b="0" i="0" u="sng" strike="noStrike" kern="1200" cap="none" spc="-60" normalizeH="0" baseline="0" noProof="0" dirty="0">
                <a:ln>
                  <a:noFill/>
                </a:ln>
                <a:solidFill>
                  <a:srgbClr val="0000FF"/>
                </a:solidFill>
                <a:effectLst/>
                <a:uLnTx/>
                <a:uFill>
                  <a:solidFill>
                    <a:srgbClr val="6B93FB"/>
                  </a:solidFill>
                </a:uFill>
                <a:latin typeface="Arial"/>
                <a:ea typeface="+mn-ea"/>
                <a:cs typeface="Arial"/>
                <a:hlinkClick r:id="rId16"/>
              </a:rPr>
              <a:t> </a:t>
            </a:r>
            <a:r>
              <a:rPr kumimoji="0" sz="2000" b="0" i="0" u="sng" strike="noStrike" kern="1200" cap="none" spc="0" normalizeH="0" baseline="0" noProof="0" dirty="0">
                <a:ln>
                  <a:noFill/>
                </a:ln>
                <a:solidFill>
                  <a:srgbClr val="0000FF"/>
                </a:solidFill>
                <a:effectLst/>
                <a:uLnTx/>
                <a:uFill>
                  <a:solidFill>
                    <a:srgbClr val="6B93FB"/>
                  </a:solidFill>
                </a:uFill>
                <a:latin typeface="Arial"/>
                <a:ea typeface="+mn-ea"/>
                <a:cs typeface="Arial"/>
                <a:hlinkClick r:id="rId16"/>
              </a:rPr>
              <a:t>and</a:t>
            </a:r>
            <a:r>
              <a:rPr kumimoji="0" sz="2000" b="0" i="0" u="sng" strike="noStrike" kern="1200" cap="none" spc="-35" normalizeH="0" baseline="0" noProof="0" dirty="0">
                <a:ln>
                  <a:noFill/>
                </a:ln>
                <a:solidFill>
                  <a:srgbClr val="0000FF"/>
                </a:solidFill>
                <a:effectLst/>
                <a:uLnTx/>
                <a:uFill>
                  <a:solidFill>
                    <a:srgbClr val="6B93FB"/>
                  </a:solidFill>
                </a:uFill>
                <a:latin typeface="Arial"/>
                <a:ea typeface="+mn-ea"/>
                <a:cs typeface="Arial"/>
                <a:hlinkClick r:id="rId16"/>
              </a:rPr>
              <a:t> </a:t>
            </a:r>
            <a:r>
              <a:rPr kumimoji="0" sz="2000" b="0" i="0" u="sng" strike="noStrike" kern="1200" cap="none" spc="-30" normalizeH="0" baseline="0" noProof="0" dirty="0">
                <a:ln>
                  <a:noFill/>
                </a:ln>
                <a:solidFill>
                  <a:srgbClr val="0000FF"/>
                </a:solidFill>
                <a:effectLst/>
                <a:uLnTx/>
                <a:uFill>
                  <a:solidFill>
                    <a:srgbClr val="6B93FB"/>
                  </a:solidFill>
                </a:uFill>
                <a:latin typeface="Arial"/>
                <a:ea typeface="+mn-ea"/>
                <a:cs typeface="Arial"/>
                <a:hlinkClick r:id="rId16"/>
              </a:rPr>
              <a:t>Pregnancy</a:t>
            </a:r>
            <a:r>
              <a:rPr kumimoji="0" sz="2000" b="0" i="0" u="none" strike="noStrike" kern="1200" cap="none" spc="-30" normalizeH="0" baseline="0" noProof="0" dirty="0">
                <a:ln>
                  <a:noFill/>
                </a:ln>
                <a:solidFill>
                  <a:srgbClr val="444A53"/>
                </a:solidFill>
                <a:effectLst/>
                <a:uLnTx/>
                <a:uFillTx/>
                <a:latin typeface="Arial"/>
                <a:ea typeface="+mn-ea"/>
                <a:cs typeface="Arial"/>
              </a:rPr>
              <a:t>.</a:t>
            </a:r>
            <a:r>
              <a:rPr kumimoji="0" sz="2000" b="0" i="0" u="none" strike="noStrike" kern="1200" cap="none" spc="-120" normalizeH="0" baseline="0" noProof="0" dirty="0">
                <a:ln>
                  <a:noFill/>
                </a:ln>
                <a:solidFill>
                  <a:srgbClr val="444A53"/>
                </a:solidFill>
                <a:effectLst/>
                <a:uLnTx/>
                <a:uFillTx/>
                <a:latin typeface="Arial"/>
                <a:ea typeface="+mn-ea"/>
                <a:cs typeface="Arial"/>
              </a:rPr>
              <a:t> </a:t>
            </a:r>
            <a:r>
              <a:rPr kumimoji="0" sz="2000" b="0" i="0" u="none" strike="noStrike" kern="1200" cap="none" spc="-5" normalizeH="0" baseline="0" noProof="0" dirty="0">
                <a:ln>
                  <a:noFill/>
                </a:ln>
                <a:solidFill>
                  <a:srgbClr val="444A53"/>
                </a:solidFill>
                <a:effectLst/>
                <a:uLnTx/>
                <a:uFillTx/>
                <a:latin typeface="Arial"/>
                <a:ea typeface="+mn-ea"/>
                <a:cs typeface="Arial"/>
              </a:rPr>
              <a:t>(3.4.21)</a:t>
            </a:r>
            <a:endParaRPr kumimoji="0" sz="2000" b="0" i="0" u="none" strike="noStrike" kern="1200" cap="none" spc="0" normalizeH="0" baseline="0" noProof="0">
              <a:ln>
                <a:noFill/>
              </a:ln>
              <a:solidFill>
                <a:prstClr val="black"/>
              </a:solidFill>
              <a:effectLst/>
              <a:uLnTx/>
              <a:uFillTx/>
              <a:latin typeface="Arial"/>
              <a:ea typeface="+mn-ea"/>
              <a:cs typeface="Arial"/>
            </a:endParaRPr>
          </a:p>
        </p:txBody>
      </p:sp>
      <p:sp>
        <p:nvSpPr>
          <p:cNvPr id="16" name="object 16"/>
          <p:cNvSpPr txBox="1"/>
          <p:nvPr/>
        </p:nvSpPr>
        <p:spPr>
          <a:xfrm>
            <a:off x="5868272" y="5266357"/>
            <a:ext cx="5336540" cy="940435"/>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2000" b="0" i="0" u="sng" strike="noStrike" kern="1200" cap="none" spc="0" normalizeH="0" baseline="0" noProof="0" dirty="0">
                <a:ln>
                  <a:noFill/>
                </a:ln>
                <a:solidFill>
                  <a:srgbClr val="0000FF"/>
                </a:solidFill>
                <a:effectLst/>
                <a:uLnTx/>
                <a:uFill>
                  <a:solidFill>
                    <a:srgbClr val="0000FF"/>
                  </a:solidFill>
                </a:uFill>
                <a:latin typeface="Arial"/>
                <a:ea typeface="+mn-ea"/>
                <a:cs typeface="Arial"/>
                <a:hlinkClick r:id="rId17"/>
              </a:rPr>
              <a:t>CDC:</a:t>
            </a:r>
            <a:r>
              <a:rPr kumimoji="0" sz="2000" b="0" i="0" u="none" strike="noStrike" kern="1200" cap="none" spc="-50" normalizeH="0" baseline="0" noProof="0" dirty="0">
                <a:ln>
                  <a:noFill/>
                </a:ln>
                <a:solidFill>
                  <a:srgbClr val="0000FF"/>
                </a:solidFill>
                <a:effectLst/>
                <a:uLnTx/>
                <a:uFillTx/>
                <a:latin typeface="Arial"/>
                <a:ea typeface="+mn-ea"/>
                <a:cs typeface="Arial"/>
                <a:hlinkClick r:id="rId17"/>
              </a:rPr>
              <a:t> </a:t>
            </a:r>
            <a:r>
              <a:rPr kumimoji="0" sz="2000" b="0" i="0" u="sng" strike="noStrike" kern="1200" cap="none" spc="-5" normalizeH="0" baseline="0" noProof="0" dirty="0">
                <a:ln>
                  <a:noFill/>
                </a:ln>
                <a:solidFill>
                  <a:srgbClr val="0000FF"/>
                </a:solidFill>
                <a:effectLst/>
                <a:uLnTx/>
                <a:uFill>
                  <a:solidFill>
                    <a:srgbClr val="6B93FB"/>
                  </a:solidFill>
                </a:uFill>
                <a:latin typeface="Arial"/>
                <a:ea typeface="+mn-ea"/>
                <a:cs typeface="Arial"/>
                <a:hlinkClick r:id="rId17"/>
              </a:rPr>
              <a:t>Information</a:t>
            </a:r>
            <a:r>
              <a:rPr kumimoji="0" sz="2000" b="0" i="0" u="sng" strike="noStrike" kern="1200" cap="none" spc="-95" normalizeH="0" baseline="0" noProof="0" dirty="0">
                <a:ln>
                  <a:noFill/>
                </a:ln>
                <a:solidFill>
                  <a:srgbClr val="0000FF"/>
                </a:solidFill>
                <a:effectLst/>
                <a:uLnTx/>
                <a:uFill>
                  <a:solidFill>
                    <a:srgbClr val="6B93FB"/>
                  </a:solidFill>
                </a:uFill>
                <a:latin typeface="Arial"/>
                <a:ea typeface="+mn-ea"/>
                <a:cs typeface="Arial"/>
                <a:hlinkClick r:id="rId17"/>
              </a:rPr>
              <a:t> </a:t>
            </a:r>
            <a:r>
              <a:rPr kumimoji="0" sz="2000" b="0" i="0" u="sng" strike="noStrike" kern="1200" cap="none" spc="0" normalizeH="0" baseline="0" noProof="0" dirty="0">
                <a:ln>
                  <a:noFill/>
                </a:ln>
                <a:solidFill>
                  <a:srgbClr val="0000FF"/>
                </a:solidFill>
                <a:effectLst/>
                <a:uLnTx/>
                <a:uFill>
                  <a:solidFill>
                    <a:srgbClr val="6B93FB"/>
                  </a:solidFill>
                </a:uFill>
                <a:latin typeface="Arial"/>
                <a:ea typeface="+mn-ea"/>
                <a:cs typeface="Arial"/>
                <a:hlinkClick r:id="rId17"/>
              </a:rPr>
              <a:t>about</a:t>
            </a:r>
            <a:r>
              <a:rPr kumimoji="0" sz="2000" b="0" i="0" u="sng" strike="noStrike" kern="1200" cap="none" spc="-55" normalizeH="0" baseline="0" noProof="0" dirty="0">
                <a:ln>
                  <a:noFill/>
                </a:ln>
                <a:solidFill>
                  <a:srgbClr val="0000FF"/>
                </a:solidFill>
                <a:effectLst/>
                <a:uLnTx/>
                <a:uFill>
                  <a:solidFill>
                    <a:srgbClr val="6B93FB"/>
                  </a:solidFill>
                </a:uFill>
                <a:latin typeface="Arial"/>
                <a:ea typeface="+mn-ea"/>
                <a:cs typeface="Arial"/>
                <a:hlinkClick r:id="rId17"/>
              </a:rPr>
              <a:t> </a:t>
            </a:r>
            <a:r>
              <a:rPr kumimoji="0" sz="2000" b="0" i="0" u="sng" strike="noStrike" kern="1200" cap="none" spc="0" normalizeH="0" baseline="0" noProof="0" dirty="0">
                <a:ln>
                  <a:noFill/>
                </a:ln>
                <a:solidFill>
                  <a:srgbClr val="0000FF"/>
                </a:solidFill>
                <a:effectLst/>
                <a:uLnTx/>
                <a:uFill>
                  <a:solidFill>
                    <a:srgbClr val="6B93FB"/>
                  </a:solidFill>
                </a:uFill>
                <a:latin typeface="Arial"/>
                <a:ea typeface="+mn-ea"/>
                <a:cs typeface="Arial"/>
                <a:hlinkClick r:id="rId17"/>
              </a:rPr>
              <a:t>COVID-19</a:t>
            </a:r>
            <a:r>
              <a:rPr kumimoji="0" sz="2000" b="0" i="0" u="sng" strike="noStrike" kern="1200" cap="none" spc="-80" normalizeH="0" baseline="0" noProof="0" dirty="0">
                <a:ln>
                  <a:noFill/>
                </a:ln>
                <a:solidFill>
                  <a:srgbClr val="0000FF"/>
                </a:solidFill>
                <a:effectLst/>
                <a:uLnTx/>
                <a:uFill>
                  <a:solidFill>
                    <a:srgbClr val="6B93FB"/>
                  </a:solidFill>
                </a:uFill>
                <a:latin typeface="Arial"/>
                <a:ea typeface="+mn-ea"/>
                <a:cs typeface="Arial"/>
                <a:hlinkClick r:id="rId17"/>
              </a:rPr>
              <a:t> </a:t>
            </a:r>
            <a:r>
              <a:rPr kumimoji="0" sz="2000" b="0" i="0" u="sng" strike="noStrike" kern="1200" cap="none" spc="-40" normalizeH="0" baseline="0" noProof="0" dirty="0">
                <a:ln>
                  <a:noFill/>
                </a:ln>
                <a:solidFill>
                  <a:srgbClr val="0000FF"/>
                </a:solidFill>
                <a:effectLst/>
                <a:uLnTx/>
                <a:uFill>
                  <a:solidFill>
                    <a:srgbClr val="6B93FB"/>
                  </a:solidFill>
                </a:uFill>
                <a:latin typeface="Arial"/>
                <a:ea typeface="+mn-ea"/>
                <a:cs typeface="Arial"/>
                <a:hlinkClick r:id="rId17"/>
              </a:rPr>
              <a:t>Vaccines</a:t>
            </a:r>
            <a:r>
              <a:rPr kumimoji="0" sz="2000" b="0" i="0" u="sng" strike="noStrike" kern="1200" cap="none" spc="-50" normalizeH="0" baseline="0" noProof="0" dirty="0">
                <a:ln>
                  <a:noFill/>
                </a:ln>
                <a:solidFill>
                  <a:srgbClr val="0000FF"/>
                </a:solidFill>
                <a:effectLst/>
                <a:uLnTx/>
                <a:uFill>
                  <a:solidFill>
                    <a:srgbClr val="6B93FB"/>
                  </a:solidFill>
                </a:uFill>
                <a:latin typeface="Arial"/>
                <a:ea typeface="+mn-ea"/>
                <a:cs typeface="Arial"/>
                <a:hlinkClick r:id="rId17"/>
              </a:rPr>
              <a:t> </a:t>
            </a:r>
            <a:r>
              <a:rPr kumimoji="0" sz="2000" b="0" i="0" u="sng" strike="noStrike" kern="1200" cap="none" spc="-5" normalizeH="0" baseline="0" noProof="0" dirty="0">
                <a:ln>
                  <a:noFill/>
                </a:ln>
                <a:solidFill>
                  <a:srgbClr val="0000FF"/>
                </a:solidFill>
                <a:effectLst/>
                <a:uLnTx/>
                <a:uFill>
                  <a:solidFill>
                    <a:srgbClr val="6B93FB"/>
                  </a:solidFill>
                </a:uFill>
                <a:latin typeface="Arial"/>
                <a:ea typeface="+mn-ea"/>
                <a:cs typeface="Arial"/>
                <a:hlinkClick r:id="rId17"/>
              </a:rPr>
              <a:t>for </a:t>
            </a:r>
            <a:r>
              <a:rPr kumimoji="0" sz="2000" b="0" i="0" u="none" strike="noStrike" kern="1200" cap="none" spc="-540" normalizeH="0" baseline="0" noProof="0" dirty="0">
                <a:ln>
                  <a:noFill/>
                </a:ln>
                <a:solidFill>
                  <a:srgbClr val="0000FF"/>
                </a:solidFill>
                <a:effectLst/>
                <a:uLnTx/>
                <a:uFillTx/>
                <a:latin typeface="Arial"/>
                <a:ea typeface="+mn-ea"/>
                <a:cs typeface="Arial"/>
                <a:hlinkClick r:id="rId17"/>
              </a:rPr>
              <a:t> </a:t>
            </a:r>
            <a:r>
              <a:rPr kumimoji="0" sz="2000" b="0" i="0" u="sng" strike="noStrike" kern="1200" cap="none" spc="0" normalizeH="0" baseline="0" noProof="0" dirty="0">
                <a:ln>
                  <a:noFill/>
                </a:ln>
                <a:solidFill>
                  <a:srgbClr val="0000FF"/>
                </a:solidFill>
                <a:effectLst/>
                <a:uLnTx/>
                <a:uFill>
                  <a:solidFill>
                    <a:srgbClr val="6B93FB"/>
                  </a:solidFill>
                </a:uFill>
                <a:latin typeface="Arial"/>
                <a:ea typeface="+mn-ea"/>
                <a:cs typeface="Arial"/>
                <a:hlinkClick r:id="rId17"/>
              </a:rPr>
              <a:t>People who Are Pregnant or </a:t>
            </a:r>
            <a:r>
              <a:rPr kumimoji="0" sz="2000" b="0" i="0" u="sng" strike="noStrike" kern="1200" cap="none" spc="-5" normalizeH="0" baseline="0" noProof="0" dirty="0">
                <a:ln>
                  <a:noFill/>
                </a:ln>
                <a:solidFill>
                  <a:srgbClr val="0000FF"/>
                </a:solidFill>
                <a:effectLst/>
                <a:uLnTx/>
                <a:uFill>
                  <a:solidFill>
                    <a:srgbClr val="6B93FB"/>
                  </a:solidFill>
                </a:uFill>
                <a:latin typeface="Arial"/>
                <a:ea typeface="+mn-ea"/>
                <a:cs typeface="Arial"/>
                <a:hlinkClick r:id="rId17"/>
              </a:rPr>
              <a:t>Breastfeeding. </a:t>
            </a:r>
            <a:r>
              <a:rPr kumimoji="0" sz="2000" b="0" i="0" u="none" strike="noStrike" kern="1200" cap="none" spc="0" normalizeH="0" baseline="0" noProof="0" dirty="0">
                <a:ln>
                  <a:noFill/>
                </a:ln>
                <a:solidFill>
                  <a:srgbClr val="0000FF"/>
                </a:solidFill>
                <a:effectLst/>
                <a:uLnTx/>
                <a:uFillTx/>
                <a:latin typeface="Arial"/>
                <a:ea typeface="+mn-ea"/>
                <a:cs typeface="Arial"/>
              </a:rPr>
              <a:t> </a:t>
            </a:r>
            <a:r>
              <a:rPr kumimoji="0" sz="2000" b="0" i="0" u="none" strike="noStrike" kern="1200" cap="none" spc="-5" normalizeH="0" baseline="0" noProof="0" dirty="0">
                <a:ln>
                  <a:noFill/>
                </a:ln>
                <a:solidFill>
                  <a:srgbClr val="444A53"/>
                </a:solidFill>
                <a:effectLst/>
                <a:uLnTx/>
                <a:uFillTx/>
                <a:latin typeface="Arial"/>
                <a:ea typeface="+mn-ea"/>
                <a:cs typeface="Arial"/>
              </a:rPr>
              <a:t>(3.18.21)</a:t>
            </a:r>
            <a:endParaRPr kumimoji="0" sz="2000" b="0" i="0" u="none" strike="noStrike" kern="1200" cap="none" spc="0" normalizeH="0" baseline="0" noProof="0">
              <a:ln>
                <a:noFill/>
              </a:ln>
              <a:solidFill>
                <a:prstClr val="black"/>
              </a:solidFill>
              <a:effectLst/>
              <a:uLnTx/>
              <a:uFillTx/>
              <a:latin typeface="Arial"/>
              <a:ea typeface="+mn-ea"/>
              <a:cs typeface="Arial"/>
            </a:endParaRPr>
          </a:p>
        </p:txBody>
      </p:sp>
      <p:sp>
        <p:nvSpPr>
          <p:cNvPr id="17" name="object 17"/>
          <p:cNvSpPr txBox="1"/>
          <p:nvPr/>
        </p:nvSpPr>
        <p:spPr>
          <a:xfrm>
            <a:off x="772985" y="4828004"/>
            <a:ext cx="4292600" cy="1511300"/>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tab pos="545465" algn="l"/>
              </a:tabLst>
              <a:defRPr/>
            </a:pPr>
            <a:r>
              <a:rPr kumimoji="0" sz="1800" b="0" i="0" u="sng" strike="noStrike" kern="1200" cap="none" spc="-5" normalizeH="0" baseline="0" noProof="0" dirty="0">
                <a:ln>
                  <a:noFill/>
                </a:ln>
                <a:solidFill>
                  <a:srgbClr val="0000FF"/>
                </a:solidFill>
                <a:effectLst/>
                <a:uLnTx/>
                <a:uFill>
                  <a:solidFill>
                    <a:srgbClr val="0000FF"/>
                  </a:solidFill>
                </a:uFill>
                <a:latin typeface="Arial"/>
                <a:ea typeface="+mn-ea"/>
                <a:cs typeface="Arial"/>
                <a:hlinkClick r:id="rId18"/>
              </a:rPr>
              <a:t>CDC:</a:t>
            </a:r>
            <a:r>
              <a:rPr kumimoji="0" sz="1800" b="0" i="0" u="none" strike="noStrike" kern="1200" cap="none" spc="-5" normalizeH="0" baseline="0" noProof="0" dirty="0">
                <a:ln>
                  <a:noFill/>
                </a:ln>
                <a:solidFill>
                  <a:srgbClr val="0000FF"/>
                </a:solidFill>
                <a:effectLst/>
                <a:uLnTx/>
                <a:uFillTx/>
                <a:latin typeface="Arial"/>
                <a:ea typeface="+mn-ea"/>
                <a:cs typeface="Arial"/>
                <a:hlinkClick r:id="rId18"/>
              </a:rPr>
              <a:t> </a:t>
            </a:r>
            <a:r>
              <a:rPr kumimoji="0" sz="1800" b="0" i="0" u="sng" strike="noStrike" kern="1200" cap="none" spc="-5" normalizeH="0" baseline="0" noProof="0" dirty="0">
                <a:ln>
                  <a:noFill/>
                </a:ln>
                <a:solidFill>
                  <a:srgbClr val="0000FF"/>
                </a:solidFill>
                <a:effectLst/>
                <a:uLnTx/>
                <a:uFill>
                  <a:solidFill>
                    <a:srgbClr val="6B93FB"/>
                  </a:solidFill>
                </a:uFill>
                <a:latin typeface="Arial"/>
                <a:ea typeface="+mn-ea"/>
                <a:cs typeface="Arial"/>
                <a:hlinkClick r:id="rId18"/>
              </a:rPr>
              <a:t>Safety of COVID-19 </a:t>
            </a:r>
            <a:r>
              <a:rPr kumimoji="0" sz="1800" b="0" i="0" u="sng" strike="noStrike" kern="1200" cap="none" spc="-40" normalizeH="0" baseline="0" noProof="0" dirty="0">
                <a:ln>
                  <a:noFill/>
                </a:ln>
                <a:solidFill>
                  <a:srgbClr val="0000FF"/>
                </a:solidFill>
                <a:effectLst/>
                <a:uLnTx/>
                <a:uFill>
                  <a:solidFill>
                    <a:srgbClr val="6B93FB"/>
                  </a:solidFill>
                </a:uFill>
                <a:latin typeface="Arial"/>
                <a:ea typeface="+mn-ea"/>
                <a:cs typeface="Arial"/>
                <a:hlinkClick r:id="rId18"/>
              </a:rPr>
              <a:t>Vaccines. Video </a:t>
            </a:r>
            <a:r>
              <a:rPr kumimoji="0" sz="1800" b="0" i="0" u="none" strike="noStrike" kern="1200" cap="none" spc="-490" normalizeH="0" baseline="0" noProof="0" dirty="0">
                <a:ln>
                  <a:noFill/>
                </a:ln>
                <a:solidFill>
                  <a:srgbClr val="0000FF"/>
                </a:solidFill>
                <a:effectLst/>
                <a:uLnTx/>
                <a:uFillTx/>
                <a:latin typeface="Arial"/>
                <a:ea typeface="+mn-ea"/>
                <a:cs typeface="Arial"/>
                <a:hlinkClick r:id="rId18"/>
              </a:rPr>
              <a:t> </a:t>
            </a:r>
            <a:r>
              <a:rPr kumimoji="0" sz="1800" b="0" i="0" u="sng" strike="noStrike" kern="1200" cap="none" spc="-5" normalizeH="0" baseline="0" noProof="0" dirty="0">
                <a:ln>
                  <a:noFill/>
                </a:ln>
                <a:solidFill>
                  <a:srgbClr val="0000FF"/>
                </a:solidFill>
                <a:effectLst/>
                <a:uLnTx/>
                <a:uFill>
                  <a:solidFill>
                    <a:srgbClr val="6B93FB"/>
                  </a:solidFill>
                </a:uFill>
                <a:latin typeface="Arial"/>
                <a:ea typeface="+mn-ea"/>
                <a:cs typeface="Arial"/>
                <a:hlinkClick r:id="rId18"/>
              </a:rPr>
              <a:t>link.	</a:t>
            </a:r>
            <a:r>
              <a:rPr kumimoji="0" sz="1800" b="0" i="0" u="sng" strike="noStrike" kern="1200" cap="none" spc="-20" normalizeH="0" baseline="0" noProof="0" dirty="0">
                <a:ln>
                  <a:noFill/>
                </a:ln>
                <a:solidFill>
                  <a:srgbClr val="0000FF"/>
                </a:solidFill>
                <a:effectLst/>
                <a:uLnTx/>
                <a:uFill>
                  <a:solidFill>
                    <a:srgbClr val="6B93FB"/>
                  </a:solidFill>
                </a:uFill>
                <a:latin typeface="Arial"/>
                <a:ea typeface="+mn-ea"/>
                <a:cs typeface="Arial"/>
                <a:hlinkClick r:id="rId18"/>
              </a:rPr>
              <a:t>(Updated</a:t>
            </a:r>
            <a:r>
              <a:rPr kumimoji="0" sz="1800" b="0" i="0" u="sng" strike="noStrike" kern="1200" cap="none" spc="15" normalizeH="0" baseline="0" noProof="0" dirty="0">
                <a:ln>
                  <a:noFill/>
                </a:ln>
                <a:solidFill>
                  <a:srgbClr val="0000FF"/>
                </a:solidFill>
                <a:effectLst/>
                <a:uLnTx/>
                <a:uFill>
                  <a:solidFill>
                    <a:srgbClr val="6B93FB"/>
                  </a:solidFill>
                </a:uFill>
                <a:latin typeface="Arial"/>
                <a:ea typeface="+mn-ea"/>
                <a:cs typeface="Arial"/>
                <a:hlinkClick r:id="rId18"/>
              </a:rPr>
              <a:t> </a:t>
            </a:r>
            <a:r>
              <a:rPr kumimoji="0" sz="1800" b="0" i="0" u="sng" strike="noStrike" kern="1200" cap="none" spc="-5" normalizeH="0" baseline="0" noProof="0" dirty="0">
                <a:ln>
                  <a:noFill/>
                </a:ln>
                <a:solidFill>
                  <a:srgbClr val="0000FF"/>
                </a:solidFill>
                <a:effectLst/>
                <a:uLnTx/>
                <a:uFill>
                  <a:solidFill>
                    <a:srgbClr val="6B93FB"/>
                  </a:solidFill>
                </a:uFill>
                <a:latin typeface="Arial"/>
                <a:ea typeface="+mn-ea"/>
                <a:cs typeface="Arial"/>
                <a:hlinkClick r:id="rId18"/>
              </a:rPr>
              <a:t>6.8.</a:t>
            </a:r>
            <a:r>
              <a:rPr kumimoji="0" sz="1800" b="0" i="0" u="sng" strike="noStrike" kern="1200" cap="none" spc="-20" normalizeH="0" baseline="0" noProof="0" dirty="0">
                <a:ln>
                  <a:noFill/>
                </a:ln>
                <a:solidFill>
                  <a:srgbClr val="0000FF"/>
                </a:solidFill>
                <a:effectLst/>
                <a:uLnTx/>
                <a:uFill>
                  <a:solidFill>
                    <a:srgbClr val="6B93FB"/>
                  </a:solidFill>
                </a:uFill>
                <a:latin typeface="Arial"/>
                <a:ea typeface="+mn-ea"/>
                <a:cs typeface="Arial"/>
                <a:hlinkClick r:id="rId18"/>
              </a:rPr>
              <a:t> </a:t>
            </a:r>
            <a:r>
              <a:rPr kumimoji="0" sz="1800" b="0" i="0" u="sng" strike="noStrike" kern="1200" cap="none" spc="-25" normalizeH="0" baseline="0" noProof="0" dirty="0">
                <a:ln>
                  <a:noFill/>
                </a:ln>
                <a:solidFill>
                  <a:srgbClr val="0000FF"/>
                </a:solidFill>
                <a:effectLst/>
                <a:uLnTx/>
                <a:uFill>
                  <a:solidFill>
                    <a:srgbClr val="6B93FB"/>
                  </a:solidFill>
                </a:uFill>
                <a:latin typeface="Arial"/>
                <a:ea typeface="+mn-ea"/>
                <a:cs typeface="Arial"/>
                <a:hlinkClick r:id="rId18"/>
              </a:rPr>
              <a:t>2021)</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187960" marR="580390" lvl="0" indent="0" algn="l" defTabSz="914400" rtl="0" eaLnBrk="1" fontAlgn="auto" latinLnBrk="0" hangingPunct="1">
              <a:lnSpc>
                <a:spcPct val="100000"/>
              </a:lnSpc>
              <a:spcBef>
                <a:spcPts val="900"/>
              </a:spcBef>
              <a:spcAft>
                <a:spcPts val="0"/>
              </a:spcAft>
              <a:buClrTx/>
              <a:buSzTx/>
              <a:buFontTx/>
              <a:buNone/>
              <a:tabLst/>
              <a:defRPr/>
            </a:pPr>
            <a:r>
              <a:rPr kumimoji="0" sz="1800" b="1" i="0" u="none" strike="noStrike" kern="1200" cap="none" spc="-5" normalizeH="0" baseline="0" noProof="0" dirty="0">
                <a:ln>
                  <a:noFill/>
                </a:ln>
                <a:solidFill>
                  <a:srgbClr val="444A53"/>
                </a:solidFill>
                <a:effectLst/>
                <a:uLnTx/>
                <a:uFillTx/>
                <a:latin typeface="Arial"/>
                <a:ea typeface="+mn-ea"/>
                <a:cs typeface="Arial"/>
              </a:rPr>
              <a:t>Cook</a:t>
            </a:r>
            <a:r>
              <a:rPr kumimoji="0" sz="1800" b="1" i="0" u="none" strike="noStrike" kern="1200" cap="none" spc="-30" normalizeH="0" baseline="0" noProof="0" dirty="0">
                <a:ln>
                  <a:noFill/>
                </a:ln>
                <a:solidFill>
                  <a:srgbClr val="444A53"/>
                </a:solidFill>
                <a:effectLst/>
                <a:uLnTx/>
                <a:uFillTx/>
                <a:latin typeface="Arial"/>
                <a:ea typeface="+mn-ea"/>
                <a:cs typeface="Arial"/>
              </a:rPr>
              <a:t> </a:t>
            </a:r>
            <a:r>
              <a:rPr kumimoji="0" sz="1800" b="1" i="0" u="none" strike="noStrike" kern="1200" cap="none" spc="-5" normalizeH="0" baseline="0" noProof="0" dirty="0">
                <a:ln>
                  <a:noFill/>
                </a:ln>
                <a:solidFill>
                  <a:srgbClr val="444A53"/>
                </a:solidFill>
                <a:effectLst/>
                <a:uLnTx/>
                <a:uFillTx/>
                <a:latin typeface="Arial"/>
                <a:ea typeface="+mn-ea"/>
                <a:cs typeface="Arial"/>
              </a:rPr>
              <a:t>County</a:t>
            </a:r>
            <a:r>
              <a:rPr kumimoji="0" sz="1800" b="1" i="0" u="none" strike="noStrike" kern="1200" cap="none" spc="-55" normalizeH="0" baseline="0" noProof="0" dirty="0">
                <a:ln>
                  <a:noFill/>
                </a:ln>
                <a:solidFill>
                  <a:srgbClr val="444A53"/>
                </a:solidFill>
                <a:effectLst/>
                <a:uLnTx/>
                <a:uFillTx/>
                <a:latin typeface="Arial"/>
                <a:ea typeface="+mn-ea"/>
                <a:cs typeface="Arial"/>
              </a:rPr>
              <a:t> </a:t>
            </a:r>
            <a:r>
              <a:rPr kumimoji="0" sz="1800" b="1" i="0" u="none" strike="noStrike" kern="1200" cap="none" spc="-5" normalizeH="0" baseline="0" noProof="0" dirty="0">
                <a:ln>
                  <a:noFill/>
                </a:ln>
                <a:solidFill>
                  <a:srgbClr val="444A53"/>
                </a:solidFill>
                <a:effectLst/>
                <a:uLnTx/>
                <a:uFillTx/>
                <a:latin typeface="Arial"/>
                <a:ea typeface="+mn-ea"/>
                <a:cs typeface="Arial"/>
              </a:rPr>
              <a:t>Health:</a:t>
            </a:r>
            <a:r>
              <a:rPr kumimoji="0" sz="1800" b="1" i="0" u="none" strike="noStrike" kern="1200" cap="none" spc="-35" normalizeH="0" baseline="0" noProof="0" dirty="0">
                <a:ln>
                  <a:noFill/>
                </a:ln>
                <a:solidFill>
                  <a:srgbClr val="444A53"/>
                </a:solidFill>
                <a:effectLst/>
                <a:uLnTx/>
                <a:uFillTx/>
                <a:latin typeface="Arial"/>
                <a:ea typeface="+mn-ea"/>
                <a:cs typeface="Arial"/>
              </a:rPr>
              <a:t> </a:t>
            </a:r>
            <a:r>
              <a:rPr kumimoji="0" sz="1800" b="0" i="0" u="none" strike="noStrike" kern="1200" cap="none" spc="-20" normalizeH="0" baseline="0" noProof="0" dirty="0">
                <a:ln>
                  <a:noFill/>
                </a:ln>
                <a:solidFill>
                  <a:srgbClr val="444A53"/>
                </a:solidFill>
                <a:effectLst/>
                <a:uLnTx/>
                <a:uFillTx/>
                <a:latin typeface="Arial"/>
                <a:ea typeface="+mn-ea"/>
                <a:cs typeface="Arial"/>
              </a:rPr>
              <a:t>Should</a:t>
            </a:r>
            <a:r>
              <a:rPr kumimoji="0" sz="1800" b="0" i="0" u="none" strike="noStrike" kern="1200" cap="none" spc="-10" normalizeH="0" baseline="0" noProof="0" dirty="0">
                <a:ln>
                  <a:noFill/>
                </a:ln>
                <a:solidFill>
                  <a:srgbClr val="444A53"/>
                </a:solidFill>
                <a:effectLst/>
                <a:uLnTx/>
                <a:uFillTx/>
                <a:latin typeface="Arial"/>
                <a:ea typeface="+mn-ea"/>
                <a:cs typeface="Arial"/>
              </a:rPr>
              <a:t> </a:t>
            </a:r>
            <a:r>
              <a:rPr kumimoji="0" sz="1800" b="0" i="0" u="none" strike="noStrike" kern="1200" cap="none" spc="0" normalizeH="0" baseline="0" noProof="0" dirty="0">
                <a:ln>
                  <a:noFill/>
                </a:ln>
                <a:solidFill>
                  <a:srgbClr val="444A53"/>
                </a:solidFill>
                <a:effectLst/>
                <a:uLnTx/>
                <a:uFillTx/>
                <a:latin typeface="Arial"/>
                <a:ea typeface="+mn-ea"/>
                <a:cs typeface="Arial"/>
              </a:rPr>
              <a:t>I </a:t>
            </a:r>
            <a:r>
              <a:rPr kumimoji="0" sz="1800" b="0" i="0" u="none" strike="noStrike" kern="1200" cap="none" spc="-20" normalizeH="0" baseline="0" noProof="0" dirty="0">
                <a:ln>
                  <a:noFill/>
                </a:ln>
                <a:solidFill>
                  <a:srgbClr val="444A53"/>
                </a:solidFill>
                <a:effectLst/>
                <a:uLnTx/>
                <a:uFillTx/>
                <a:latin typeface="Arial"/>
                <a:ea typeface="+mn-ea"/>
                <a:cs typeface="Arial"/>
              </a:rPr>
              <a:t>get </a:t>
            </a:r>
            <a:r>
              <a:rPr kumimoji="0" sz="1800" b="0" i="0" u="none" strike="noStrike" kern="1200" cap="none" spc="-484" normalizeH="0" baseline="0" noProof="0" dirty="0">
                <a:ln>
                  <a:noFill/>
                </a:ln>
                <a:solidFill>
                  <a:srgbClr val="444A53"/>
                </a:solidFill>
                <a:effectLst/>
                <a:uLnTx/>
                <a:uFillTx/>
                <a:latin typeface="Arial"/>
                <a:ea typeface="+mn-ea"/>
                <a:cs typeface="Arial"/>
              </a:rPr>
              <a:t> </a:t>
            </a:r>
            <a:r>
              <a:rPr kumimoji="0" sz="1800" b="0" i="0" u="none" strike="noStrike" kern="1200" cap="none" spc="-5" normalizeH="0" baseline="0" noProof="0" dirty="0">
                <a:ln>
                  <a:noFill/>
                </a:ln>
                <a:solidFill>
                  <a:srgbClr val="444A53"/>
                </a:solidFill>
                <a:effectLst/>
                <a:uLnTx/>
                <a:uFillTx/>
                <a:latin typeface="Arial"/>
                <a:ea typeface="+mn-ea"/>
                <a:cs typeface="Arial"/>
              </a:rPr>
              <a:t>the</a:t>
            </a:r>
            <a:r>
              <a:rPr kumimoji="0" sz="1800" b="0" i="0" u="none" strike="noStrike" kern="1200" cap="none" spc="-30" normalizeH="0" baseline="0" noProof="0" dirty="0">
                <a:ln>
                  <a:noFill/>
                </a:ln>
                <a:solidFill>
                  <a:srgbClr val="444A53"/>
                </a:solidFill>
                <a:effectLst/>
                <a:uLnTx/>
                <a:uFillTx/>
                <a:latin typeface="Arial"/>
                <a:ea typeface="+mn-ea"/>
                <a:cs typeface="Arial"/>
              </a:rPr>
              <a:t> </a:t>
            </a:r>
            <a:r>
              <a:rPr kumimoji="0" sz="1800" b="0" i="0" u="none" strike="noStrike" kern="1200" cap="none" spc="-5" normalizeH="0" baseline="0" noProof="0" dirty="0">
                <a:ln>
                  <a:noFill/>
                </a:ln>
                <a:solidFill>
                  <a:srgbClr val="444A53"/>
                </a:solidFill>
                <a:effectLst/>
                <a:uLnTx/>
                <a:uFillTx/>
                <a:latin typeface="Arial"/>
                <a:ea typeface="+mn-ea"/>
                <a:cs typeface="Arial"/>
              </a:rPr>
              <a:t>COVID-19</a:t>
            </a:r>
            <a:r>
              <a:rPr kumimoji="0" sz="1800" b="0" i="0" u="none" strike="noStrike" kern="1200" cap="none" spc="-55" normalizeH="0" baseline="0" noProof="0" dirty="0">
                <a:ln>
                  <a:noFill/>
                </a:ln>
                <a:solidFill>
                  <a:srgbClr val="444A53"/>
                </a:solidFill>
                <a:effectLst/>
                <a:uLnTx/>
                <a:uFillTx/>
                <a:latin typeface="Arial"/>
                <a:ea typeface="+mn-ea"/>
                <a:cs typeface="Arial"/>
              </a:rPr>
              <a:t> </a:t>
            </a:r>
            <a:r>
              <a:rPr kumimoji="0" sz="1800" b="0" i="0" u="none" strike="noStrike" kern="1200" cap="none" spc="-20" normalizeH="0" baseline="0" noProof="0" dirty="0">
                <a:ln>
                  <a:noFill/>
                </a:ln>
                <a:solidFill>
                  <a:srgbClr val="444A53"/>
                </a:solidFill>
                <a:effectLst/>
                <a:uLnTx/>
                <a:uFillTx/>
                <a:latin typeface="Arial"/>
                <a:ea typeface="+mn-ea"/>
                <a:cs typeface="Arial"/>
              </a:rPr>
              <a:t>vaccine?</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187960"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20" normalizeH="0" baseline="0" noProof="0" dirty="0">
                <a:ln>
                  <a:noFill/>
                </a:ln>
                <a:solidFill>
                  <a:srgbClr val="444A53"/>
                </a:solidFill>
                <a:effectLst/>
                <a:uLnTx/>
                <a:uFillTx/>
                <a:latin typeface="Arial"/>
                <a:ea typeface="+mn-ea"/>
                <a:cs typeface="Arial"/>
              </a:rPr>
              <a:t>Flyer</a:t>
            </a:r>
            <a:r>
              <a:rPr kumimoji="0" sz="1800" b="0" i="0" u="none" strike="noStrike" kern="1200" cap="none" spc="45" normalizeH="0" baseline="0" noProof="0" dirty="0">
                <a:ln>
                  <a:noFill/>
                </a:ln>
                <a:solidFill>
                  <a:srgbClr val="444A53"/>
                </a:solidFill>
                <a:effectLst/>
                <a:uLnTx/>
                <a:uFillTx/>
                <a:latin typeface="Arial"/>
                <a:ea typeface="+mn-ea"/>
                <a:cs typeface="Arial"/>
              </a:rPr>
              <a:t> </a:t>
            </a:r>
            <a:r>
              <a:rPr kumimoji="0" sz="1800" b="0" i="0" u="none" strike="noStrike" kern="1200" cap="none" spc="-20" normalizeH="0" baseline="0" noProof="0" dirty="0">
                <a:ln>
                  <a:noFill/>
                </a:ln>
                <a:solidFill>
                  <a:srgbClr val="0000FF"/>
                </a:solidFill>
                <a:effectLst/>
                <a:uLnTx/>
                <a:uFillTx/>
                <a:latin typeface="Arial"/>
                <a:ea typeface="+mn-ea"/>
                <a:cs typeface="Arial"/>
                <a:hlinkClick r:id="rId19"/>
              </a:rPr>
              <a:t>English</a:t>
            </a:r>
            <a:r>
              <a:rPr kumimoji="0" sz="1800" b="0" i="0" u="none" strike="noStrike" kern="1200" cap="none" spc="30" normalizeH="0" baseline="0" noProof="0" dirty="0">
                <a:ln>
                  <a:noFill/>
                </a:ln>
                <a:solidFill>
                  <a:srgbClr val="0000FF"/>
                </a:solidFill>
                <a:effectLst/>
                <a:uLnTx/>
                <a:uFillTx/>
                <a:latin typeface="Arial"/>
                <a:ea typeface="+mn-ea"/>
                <a:cs typeface="Arial"/>
                <a:hlinkClick r:id="rId19"/>
              </a:rPr>
              <a:t> </a:t>
            </a:r>
            <a:r>
              <a:rPr kumimoji="0" sz="1800" b="0" i="0" u="none" strike="noStrike" kern="1200" cap="none" spc="-15" normalizeH="0" baseline="0" noProof="0" dirty="0">
                <a:ln>
                  <a:noFill/>
                </a:ln>
                <a:solidFill>
                  <a:srgbClr val="444A53"/>
                </a:solidFill>
                <a:effectLst/>
                <a:uLnTx/>
                <a:uFillTx/>
                <a:latin typeface="Arial"/>
                <a:ea typeface="+mn-ea"/>
                <a:cs typeface="Arial"/>
              </a:rPr>
              <a:t>and</a:t>
            </a:r>
            <a:r>
              <a:rPr kumimoji="0" sz="1800" b="0" i="0" u="none" strike="noStrike" kern="1200" cap="none" spc="5" normalizeH="0" baseline="0" noProof="0" dirty="0">
                <a:ln>
                  <a:noFill/>
                </a:ln>
                <a:solidFill>
                  <a:srgbClr val="444A53"/>
                </a:solidFill>
                <a:effectLst/>
                <a:uLnTx/>
                <a:uFillTx/>
                <a:latin typeface="Arial"/>
                <a:ea typeface="+mn-ea"/>
                <a:cs typeface="Arial"/>
              </a:rPr>
              <a:t> </a:t>
            </a:r>
            <a:r>
              <a:rPr kumimoji="0" sz="1800" b="0" i="0" u="none" strike="noStrike" kern="1200" cap="none" spc="-20" normalizeH="0" baseline="0" noProof="0" dirty="0">
                <a:ln>
                  <a:noFill/>
                </a:ln>
                <a:solidFill>
                  <a:srgbClr val="0000FF"/>
                </a:solidFill>
                <a:effectLst/>
                <a:uLnTx/>
                <a:uFillTx/>
                <a:latin typeface="Arial"/>
                <a:ea typeface="+mn-ea"/>
                <a:cs typeface="Arial"/>
                <a:hlinkClick r:id="rId20"/>
              </a:rPr>
              <a:t>Spanish</a:t>
            </a:r>
            <a:r>
              <a:rPr kumimoji="0" sz="1800" b="0" i="0" u="none" strike="noStrike" kern="1200" cap="none" spc="25" normalizeH="0" baseline="0" noProof="0" dirty="0">
                <a:ln>
                  <a:noFill/>
                </a:ln>
                <a:solidFill>
                  <a:srgbClr val="0000FF"/>
                </a:solidFill>
                <a:effectLst/>
                <a:uLnTx/>
                <a:uFillTx/>
                <a:latin typeface="Arial"/>
                <a:ea typeface="+mn-ea"/>
                <a:cs typeface="Arial"/>
                <a:hlinkClick r:id="rId20"/>
              </a:rPr>
              <a:t> </a:t>
            </a:r>
            <a:r>
              <a:rPr kumimoji="0" sz="1800" b="0" i="0" u="none" strike="noStrike" kern="1200" cap="none" spc="-45" normalizeH="0" baseline="0" noProof="0" dirty="0">
                <a:ln>
                  <a:noFill/>
                </a:ln>
                <a:solidFill>
                  <a:srgbClr val="444A53"/>
                </a:solidFill>
                <a:effectLst/>
                <a:uLnTx/>
                <a:uFillTx/>
                <a:latin typeface="Arial"/>
                <a:ea typeface="+mn-ea"/>
                <a:cs typeface="Arial"/>
              </a:rPr>
              <a:t>(6.11.21)</a:t>
            </a:r>
            <a:endParaRPr kumimoji="0" sz="1800" b="0" i="0" u="none" strike="noStrike" kern="1200" cap="none" spc="0" normalizeH="0" baseline="0" noProof="0">
              <a:ln>
                <a:noFill/>
              </a:ln>
              <a:solidFill>
                <a:prstClr val="black"/>
              </a:solidFill>
              <a:effectLst/>
              <a:uLnTx/>
              <a:uFillTx/>
              <a:latin typeface="Arial"/>
              <a:ea typeface="+mn-ea"/>
              <a:cs typeface="Arial"/>
            </a:endParaRPr>
          </a:p>
        </p:txBody>
      </p:sp>
      <p:pic>
        <p:nvPicPr>
          <p:cNvPr id="18" name="object 18"/>
          <p:cNvPicPr/>
          <p:nvPr/>
        </p:nvPicPr>
        <p:blipFill>
          <a:blip r:embed="rId21" cstate="print"/>
          <a:stretch>
            <a:fillRect/>
          </a:stretch>
        </p:blipFill>
        <p:spPr>
          <a:xfrm>
            <a:off x="594359" y="1548383"/>
            <a:ext cx="2075687" cy="2781299"/>
          </a:xfrm>
          <a:prstGeom prst="rect">
            <a:avLst/>
          </a:prstGeom>
        </p:spPr>
      </p:pic>
      <p:sp>
        <p:nvSpPr>
          <p:cNvPr id="19" name="object 19"/>
          <p:cNvSpPr txBox="1">
            <a:spLocks noGrp="1"/>
          </p:cNvSpPr>
          <p:nvPr>
            <p:ph type="sldNum" sz="quarter" idx="7"/>
          </p:nvPr>
        </p:nvSpPr>
        <p:spPr>
          <a:prstGeom prst="rect">
            <a:avLst/>
          </a:prstGeom>
        </p:spPr>
        <p:txBody>
          <a:bodyPr vert="horz" wrap="square" lIns="0" tIns="0" rIns="0" bIns="0" rtlCol="0">
            <a:spAutoFit/>
          </a:bodyPr>
          <a:lstStyle/>
          <a:p>
            <a:pPr marL="38100" marR="0" lvl="0" indent="0" algn="l" defTabSz="914400" rtl="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1200" cap="none" spc="-5" normalizeH="0" baseline="0" noProof="0" dirty="0">
                <a:ln>
                  <a:noFill/>
                </a:ln>
                <a:solidFill>
                  <a:srgbClr val="ADB3B8"/>
                </a:solidFill>
                <a:effectLst/>
                <a:uLnTx/>
                <a:uFillTx/>
                <a:latin typeface="Arial"/>
                <a:ea typeface="+mn-ea"/>
                <a:cs typeface="Arial"/>
              </a:rPr>
              <a:pPr marL="38100" marR="0" lvl="0" indent="0" algn="l" defTabSz="914400" rtl="0" eaLnBrk="1" fontAlgn="auto" latinLnBrk="0" hangingPunct="1">
                <a:lnSpc>
                  <a:spcPts val="1425"/>
                </a:lnSpc>
                <a:spcBef>
                  <a:spcPts val="0"/>
                </a:spcBef>
                <a:spcAft>
                  <a:spcPts val="0"/>
                </a:spcAft>
                <a:buClrTx/>
                <a:buSzTx/>
                <a:buFontTx/>
                <a:buNone/>
                <a:tabLst/>
                <a:defRPr/>
              </a:pPr>
              <a:t>52</a:t>
            </a:fld>
            <a:endParaRPr kumimoji="0" sz="1200" b="0" i="0" u="none" strike="noStrike" kern="1200" cap="none" spc="-5" normalizeH="0" baseline="0" noProof="0" dirty="0">
              <a:ln>
                <a:noFill/>
              </a:ln>
              <a:solidFill>
                <a:srgbClr val="ADB3B8"/>
              </a:solidFill>
              <a:effectLst/>
              <a:uLnTx/>
              <a:uFillTx/>
              <a:latin typeface="Arial"/>
              <a:ea typeface="+mn-ea"/>
              <a:cs typeface="Arial"/>
            </a:endParaRPr>
          </a:p>
        </p:txBody>
      </p:sp>
    </p:spTree>
    <p:extLst>
      <p:ext uri="{BB962C8B-B14F-4D97-AF65-F5344CB8AC3E}">
        <p14:creationId xmlns:p14="http://schemas.microsoft.com/office/powerpoint/2010/main" val="4434990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517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657605" y="1681733"/>
            <a:ext cx="567055" cy="0"/>
          </a:xfrm>
          <a:custGeom>
            <a:avLst/>
            <a:gdLst/>
            <a:ahLst/>
            <a:cxnLst/>
            <a:rect l="l" t="t" r="r" b="b"/>
            <a:pathLst>
              <a:path w="567055">
                <a:moveTo>
                  <a:pt x="0" y="0"/>
                </a:moveTo>
                <a:lnTo>
                  <a:pt x="566902" y="0"/>
                </a:lnTo>
              </a:path>
            </a:pathLst>
          </a:custGeom>
          <a:ln w="38100">
            <a:solidFill>
              <a:srgbClr val="039BE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a:spLocks noGrp="1"/>
          </p:cNvSpPr>
          <p:nvPr>
            <p:ph type="title"/>
          </p:nvPr>
        </p:nvSpPr>
        <p:spPr>
          <a:xfrm>
            <a:off x="625891" y="912364"/>
            <a:ext cx="1847850" cy="482600"/>
          </a:xfrm>
          <a:prstGeom prst="rect">
            <a:avLst/>
          </a:prstGeom>
        </p:spPr>
        <p:txBody>
          <a:bodyPr vert="horz" wrap="square" lIns="0" tIns="12700" rIns="0" bIns="0" rtlCol="0">
            <a:spAutoFit/>
          </a:bodyPr>
          <a:lstStyle/>
          <a:p>
            <a:pPr marL="12700">
              <a:lnSpc>
                <a:spcPct val="100000"/>
              </a:lnSpc>
              <a:spcBef>
                <a:spcPts val="100"/>
              </a:spcBef>
            </a:pPr>
            <a:r>
              <a:rPr sz="3000" spc="-5" dirty="0">
                <a:solidFill>
                  <a:srgbClr val="FFFFFF"/>
                </a:solidFill>
              </a:rPr>
              <a:t>POSTERS</a:t>
            </a:r>
            <a:endParaRPr sz="3000"/>
          </a:p>
        </p:txBody>
      </p:sp>
      <p:pic>
        <p:nvPicPr>
          <p:cNvPr id="5" name="object 5"/>
          <p:cNvPicPr/>
          <p:nvPr/>
        </p:nvPicPr>
        <p:blipFill>
          <a:blip r:embed="rId2" cstate="print"/>
          <a:stretch>
            <a:fillRect/>
          </a:stretch>
        </p:blipFill>
        <p:spPr>
          <a:xfrm>
            <a:off x="434340" y="1421891"/>
            <a:ext cx="4055351" cy="5385814"/>
          </a:xfrm>
          <a:prstGeom prst="rect">
            <a:avLst/>
          </a:prstGeom>
        </p:spPr>
      </p:pic>
      <p:pic>
        <p:nvPicPr>
          <p:cNvPr id="6" name="object 6"/>
          <p:cNvPicPr/>
          <p:nvPr/>
        </p:nvPicPr>
        <p:blipFill>
          <a:blip r:embed="rId3" cstate="print"/>
          <a:stretch>
            <a:fillRect/>
          </a:stretch>
        </p:blipFill>
        <p:spPr>
          <a:xfrm>
            <a:off x="6239255" y="1395983"/>
            <a:ext cx="4055363" cy="5437631"/>
          </a:xfrm>
          <a:prstGeom prst="rect">
            <a:avLst/>
          </a:prstGeom>
        </p:spPr>
      </p:pic>
    </p:spTree>
    <p:extLst>
      <p:ext uri="{BB962C8B-B14F-4D97-AF65-F5344CB8AC3E}">
        <p14:creationId xmlns:p14="http://schemas.microsoft.com/office/powerpoint/2010/main" val="15044477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7" name="object 7"/>
          <p:cNvSpPr txBox="1">
            <a:spLocks noGrp="1"/>
          </p:cNvSpPr>
          <p:nvPr>
            <p:ph type="title"/>
          </p:nvPr>
        </p:nvSpPr>
        <p:spPr>
          <a:xfrm>
            <a:off x="687831" y="689070"/>
            <a:ext cx="377444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F58466"/>
                </a:solidFill>
                <a:latin typeface="Arial"/>
                <a:cs typeface="Arial"/>
              </a:rPr>
              <a:t>IDPH</a:t>
            </a:r>
            <a:r>
              <a:rPr sz="3600" b="1" spc="-60" dirty="0">
                <a:solidFill>
                  <a:srgbClr val="F58466"/>
                </a:solidFill>
                <a:latin typeface="Arial"/>
                <a:cs typeface="Arial"/>
              </a:rPr>
              <a:t> </a:t>
            </a:r>
            <a:r>
              <a:rPr sz="3600" b="1" dirty="0">
                <a:solidFill>
                  <a:srgbClr val="F58466"/>
                </a:solidFill>
                <a:latin typeface="Arial"/>
                <a:cs typeface="Arial"/>
              </a:rPr>
              <a:t>/</a:t>
            </a:r>
            <a:r>
              <a:rPr sz="3600" b="1" spc="-40" dirty="0">
                <a:solidFill>
                  <a:srgbClr val="F58466"/>
                </a:solidFill>
                <a:latin typeface="Arial"/>
                <a:cs typeface="Arial"/>
              </a:rPr>
              <a:t> </a:t>
            </a:r>
            <a:r>
              <a:rPr sz="3600" b="1" spc="-5" dirty="0">
                <a:solidFill>
                  <a:srgbClr val="F58466"/>
                </a:solidFill>
                <a:latin typeface="Arial"/>
                <a:cs typeface="Arial"/>
              </a:rPr>
              <a:t>HFS</a:t>
            </a:r>
            <a:r>
              <a:rPr sz="3600" b="1" spc="-35" dirty="0">
                <a:solidFill>
                  <a:srgbClr val="F58466"/>
                </a:solidFill>
                <a:latin typeface="Arial"/>
                <a:cs typeface="Arial"/>
              </a:rPr>
              <a:t> </a:t>
            </a:r>
            <a:r>
              <a:rPr sz="3600" b="1" dirty="0">
                <a:solidFill>
                  <a:srgbClr val="F58466"/>
                </a:solidFill>
                <a:latin typeface="Arial"/>
                <a:cs typeface="Arial"/>
              </a:rPr>
              <a:t>/</a:t>
            </a:r>
            <a:r>
              <a:rPr sz="3600" b="1" spc="-45" dirty="0">
                <a:solidFill>
                  <a:srgbClr val="F58466"/>
                </a:solidFill>
                <a:latin typeface="Arial"/>
                <a:cs typeface="Arial"/>
              </a:rPr>
              <a:t> </a:t>
            </a:r>
            <a:r>
              <a:rPr sz="3600" b="1" spc="-5" dirty="0">
                <a:solidFill>
                  <a:srgbClr val="F58466"/>
                </a:solidFill>
                <a:latin typeface="Arial"/>
                <a:cs typeface="Arial"/>
              </a:rPr>
              <a:t>CDC</a:t>
            </a:r>
            <a:endParaRPr sz="3600">
              <a:latin typeface="Arial"/>
              <a:cs typeface="Arial"/>
            </a:endParaRPr>
          </a:p>
        </p:txBody>
      </p:sp>
      <p:sp>
        <p:nvSpPr>
          <p:cNvPr id="8" name="object 8"/>
          <p:cNvSpPr txBox="1"/>
          <p:nvPr/>
        </p:nvSpPr>
        <p:spPr>
          <a:xfrm>
            <a:off x="11306047" y="6422791"/>
            <a:ext cx="19621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ADB3B8"/>
                </a:solidFill>
                <a:latin typeface="Arial"/>
                <a:cs typeface="Arial"/>
              </a:rPr>
              <a:t>37</a:t>
            </a:r>
            <a:endParaRPr sz="1200">
              <a:latin typeface="Arial"/>
              <a:cs typeface="Arial"/>
            </a:endParaRPr>
          </a:p>
        </p:txBody>
      </p:sp>
      <p:sp>
        <p:nvSpPr>
          <p:cNvPr id="9" name="object 9"/>
          <p:cNvSpPr txBox="1"/>
          <p:nvPr/>
        </p:nvSpPr>
        <p:spPr>
          <a:xfrm>
            <a:off x="687831" y="1426463"/>
            <a:ext cx="10998200" cy="7420108"/>
          </a:xfrm>
          <a:prstGeom prst="rect">
            <a:avLst/>
          </a:prstGeom>
        </p:spPr>
        <p:txBody>
          <a:bodyPr vert="horz" wrap="square" lIns="0" tIns="104775" rIns="0" bIns="0" rtlCol="0">
            <a:spAutoFit/>
          </a:bodyPr>
          <a:lstStyle/>
          <a:p>
            <a:pPr marL="331470" marR="1049020" indent="-228600">
              <a:lnSpc>
                <a:spcPct val="70000"/>
              </a:lnSpc>
              <a:spcBef>
                <a:spcPts val="825"/>
              </a:spcBef>
              <a:buClr>
                <a:srgbClr val="F5668F"/>
              </a:buClr>
              <a:buChar char="•"/>
              <a:tabLst>
                <a:tab pos="331470" algn="l"/>
                <a:tab pos="332105" algn="l"/>
              </a:tabLst>
            </a:pPr>
            <a:r>
              <a:rPr sz="2000" spc="-5" dirty="0">
                <a:solidFill>
                  <a:srgbClr val="444A53"/>
                </a:solidFill>
                <a:latin typeface="Arial"/>
                <a:cs typeface="Arial"/>
              </a:rPr>
              <a:t>	</a:t>
            </a:r>
            <a:r>
              <a:rPr sz="2400" spc="-5" dirty="0" smtClean="0">
                <a:latin typeface="Calibri"/>
                <a:cs typeface="Calibri"/>
              </a:rPr>
              <a:t>CDC</a:t>
            </a:r>
            <a:r>
              <a:rPr sz="2400" spc="-5" dirty="0">
                <a:latin typeface="Calibri"/>
                <a:cs typeface="Calibri"/>
              </a:rPr>
              <a:t>:</a:t>
            </a:r>
            <a:r>
              <a:rPr sz="2400" spc="-35" dirty="0">
                <a:solidFill>
                  <a:srgbClr val="0000FF"/>
                </a:solidFill>
                <a:latin typeface="Calibri"/>
                <a:cs typeface="Calibri"/>
              </a:rPr>
              <a:t> </a:t>
            </a:r>
            <a:r>
              <a:rPr sz="2400" u="sng" spc="-5" dirty="0">
                <a:solidFill>
                  <a:srgbClr val="0000FF"/>
                </a:solidFill>
                <a:uFill>
                  <a:solidFill>
                    <a:srgbClr val="0000FF"/>
                  </a:solidFill>
                </a:uFill>
                <a:latin typeface="Calibri"/>
                <a:cs typeface="Calibri"/>
                <a:hlinkClick r:id="rId4"/>
              </a:rPr>
              <a:t>New CDC</a:t>
            </a:r>
            <a:r>
              <a:rPr sz="2400" u="sng" spc="-25" dirty="0">
                <a:solidFill>
                  <a:srgbClr val="0000FF"/>
                </a:solidFill>
                <a:uFill>
                  <a:solidFill>
                    <a:srgbClr val="0000FF"/>
                  </a:solidFill>
                </a:uFill>
                <a:latin typeface="Calibri"/>
                <a:cs typeface="Calibri"/>
                <a:hlinkClick r:id="rId4"/>
              </a:rPr>
              <a:t> </a:t>
            </a:r>
            <a:r>
              <a:rPr sz="2400" u="sng" spc="-15" dirty="0">
                <a:solidFill>
                  <a:srgbClr val="0000FF"/>
                </a:solidFill>
                <a:uFill>
                  <a:solidFill>
                    <a:srgbClr val="0000FF"/>
                  </a:solidFill>
                </a:uFill>
                <a:latin typeface="Calibri"/>
                <a:cs typeface="Calibri"/>
                <a:hlinkClick r:id="rId4"/>
              </a:rPr>
              <a:t>Data:</a:t>
            </a:r>
            <a:r>
              <a:rPr sz="2400" u="sng" spc="-20" dirty="0">
                <a:solidFill>
                  <a:srgbClr val="0000FF"/>
                </a:solidFill>
                <a:uFill>
                  <a:solidFill>
                    <a:srgbClr val="0000FF"/>
                  </a:solidFill>
                </a:uFill>
                <a:latin typeface="Calibri"/>
                <a:cs typeface="Calibri"/>
                <a:hlinkClick r:id="rId4"/>
              </a:rPr>
              <a:t> </a:t>
            </a:r>
            <a:r>
              <a:rPr sz="2400" u="sng" spc="-10" dirty="0">
                <a:solidFill>
                  <a:srgbClr val="0000FF"/>
                </a:solidFill>
                <a:uFill>
                  <a:solidFill>
                    <a:srgbClr val="0000FF"/>
                  </a:solidFill>
                </a:uFill>
                <a:latin typeface="Calibri"/>
                <a:cs typeface="Calibri"/>
                <a:hlinkClick r:id="rId4"/>
              </a:rPr>
              <a:t>COVID-19 </a:t>
            </a:r>
            <a:r>
              <a:rPr sz="2400" u="sng" spc="-20" dirty="0">
                <a:solidFill>
                  <a:srgbClr val="0000FF"/>
                </a:solidFill>
                <a:uFill>
                  <a:solidFill>
                    <a:srgbClr val="0000FF"/>
                  </a:solidFill>
                </a:uFill>
                <a:latin typeface="Calibri"/>
                <a:cs typeface="Calibri"/>
                <a:hlinkClick r:id="rId4"/>
              </a:rPr>
              <a:t>Vaccination Safe</a:t>
            </a:r>
            <a:r>
              <a:rPr sz="2400" u="sng" dirty="0">
                <a:solidFill>
                  <a:srgbClr val="0000FF"/>
                </a:solidFill>
                <a:uFill>
                  <a:solidFill>
                    <a:srgbClr val="0000FF"/>
                  </a:solidFill>
                </a:uFill>
                <a:latin typeface="Calibri"/>
                <a:cs typeface="Calibri"/>
                <a:hlinkClick r:id="rId4"/>
              </a:rPr>
              <a:t> </a:t>
            </a:r>
            <a:r>
              <a:rPr sz="2400" u="sng" spc="-20" dirty="0">
                <a:solidFill>
                  <a:srgbClr val="0000FF"/>
                </a:solidFill>
                <a:uFill>
                  <a:solidFill>
                    <a:srgbClr val="0000FF"/>
                  </a:solidFill>
                </a:uFill>
                <a:latin typeface="Calibri"/>
                <a:cs typeface="Calibri"/>
                <a:hlinkClick r:id="rId4"/>
              </a:rPr>
              <a:t>for</a:t>
            </a:r>
            <a:r>
              <a:rPr sz="2400" u="sng" spc="5" dirty="0">
                <a:solidFill>
                  <a:srgbClr val="0000FF"/>
                </a:solidFill>
                <a:uFill>
                  <a:solidFill>
                    <a:srgbClr val="0000FF"/>
                  </a:solidFill>
                </a:uFill>
                <a:latin typeface="Calibri"/>
                <a:cs typeface="Calibri"/>
                <a:hlinkClick r:id="rId4"/>
              </a:rPr>
              <a:t> </a:t>
            </a:r>
            <a:r>
              <a:rPr sz="2400" u="sng" spc="-10" dirty="0">
                <a:solidFill>
                  <a:srgbClr val="0000FF"/>
                </a:solidFill>
                <a:uFill>
                  <a:solidFill>
                    <a:srgbClr val="0000FF"/>
                  </a:solidFill>
                </a:uFill>
                <a:latin typeface="Calibri"/>
                <a:cs typeface="Calibri"/>
                <a:hlinkClick r:id="rId4"/>
              </a:rPr>
              <a:t>Pregnant</a:t>
            </a:r>
            <a:r>
              <a:rPr sz="2400" u="sng" spc="-15" dirty="0">
                <a:solidFill>
                  <a:srgbClr val="0000FF"/>
                </a:solidFill>
                <a:uFill>
                  <a:solidFill>
                    <a:srgbClr val="0000FF"/>
                  </a:solidFill>
                </a:uFill>
                <a:latin typeface="Calibri"/>
                <a:cs typeface="Calibri"/>
                <a:hlinkClick r:id="rId4"/>
              </a:rPr>
              <a:t> </a:t>
            </a:r>
            <a:r>
              <a:rPr sz="2400" u="sng" spc="-10" dirty="0">
                <a:solidFill>
                  <a:srgbClr val="0000FF"/>
                </a:solidFill>
                <a:uFill>
                  <a:solidFill>
                    <a:srgbClr val="0000FF"/>
                  </a:solidFill>
                </a:uFill>
                <a:latin typeface="Calibri"/>
                <a:cs typeface="Calibri"/>
                <a:hlinkClick r:id="rId4"/>
              </a:rPr>
              <a:t>People</a:t>
            </a:r>
            <a:r>
              <a:rPr sz="2400" spc="-10" dirty="0">
                <a:latin typeface="Calibri"/>
                <a:cs typeface="Calibri"/>
              </a:rPr>
              <a:t>.</a:t>
            </a:r>
            <a:r>
              <a:rPr sz="2400" dirty="0">
                <a:latin typeface="Calibri"/>
                <a:cs typeface="Calibri"/>
              </a:rPr>
              <a:t> </a:t>
            </a:r>
            <a:r>
              <a:rPr sz="2400" spc="-5" dirty="0">
                <a:latin typeface="Calibri"/>
                <a:cs typeface="Calibri"/>
              </a:rPr>
              <a:t>(8.11.21)</a:t>
            </a:r>
            <a:endParaRPr sz="2400" dirty="0">
              <a:latin typeface="Calibri"/>
              <a:cs typeface="Calibri"/>
            </a:endParaRPr>
          </a:p>
          <a:p>
            <a:pPr marL="332105" marR="374650" indent="-228600">
              <a:lnSpc>
                <a:spcPct val="100000"/>
              </a:lnSpc>
              <a:spcBef>
                <a:spcPts val="300"/>
              </a:spcBef>
              <a:buClr>
                <a:srgbClr val="F5668F"/>
              </a:buClr>
              <a:buChar char="•"/>
              <a:tabLst>
                <a:tab pos="332740" algn="l"/>
                <a:tab pos="5904865" algn="l"/>
              </a:tabLst>
            </a:pPr>
            <a:r>
              <a:rPr sz="2400" spc="-5" dirty="0">
                <a:latin typeface="Calibri"/>
                <a:cs typeface="Calibri"/>
                <a:hlinkClick r:id="rId5"/>
              </a:rPr>
              <a:t>CDC:</a:t>
            </a:r>
            <a:r>
              <a:rPr sz="2400" spc="-5" dirty="0">
                <a:solidFill>
                  <a:srgbClr val="0000FF"/>
                </a:solidFill>
                <a:latin typeface="Calibri"/>
                <a:cs typeface="Calibri"/>
                <a:hlinkClick r:id="rId5"/>
              </a:rPr>
              <a:t> </a:t>
            </a:r>
            <a:r>
              <a:rPr sz="2400" u="sng" spc="-5" dirty="0">
                <a:solidFill>
                  <a:srgbClr val="0000FF"/>
                </a:solidFill>
                <a:uFill>
                  <a:solidFill>
                    <a:srgbClr val="0000FF"/>
                  </a:solidFill>
                </a:uFill>
                <a:latin typeface="Calibri"/>
                <a:cs typeface="Calibri"/>
                <a:hlinkClick r:id="rId5"/>
              </a:rPr>
              <a:t>Receipt of mRNA </a:t>
            </a:r>
            <a:r>
              <a:rPr sz="2400" u="sng" spc="-10" dirty="0">
                <a:solidFill>
                  <a:srgbClr val="0000FF"/>
                </a:solidFill>
                <a:uFill>
                  <a:solidFill>
                    <a:srgbClr val="0000FF"/>
                  </a:solidFill>
                </a:uFill>
                <a:latin typeface="Calibri"/>
                <a:cs typeface="Calibri"/>
                <a:hlinkClick r:id="rId5"/>
              </a:rPr>
              <a:t>COVID-19 </a:t>
            </a:r>
            <a:r>
              <a:rPr sz="2400" u="sng" spc="-5" dirty="0">
                <a:solidFill>
                  <a:srgbClr val="0000FF"/>
                </a:solidFill>
                <a:uFill>
                  <a:solidFill>
                    <a:srgbClr val="0000FF"/>
                  </a:solidFill>
                </a:uFill>
                <a:latin typeface="Calibri"/>
                <a:cs typeface="Calibri"/>
                <a:hlinkClick r:id="rId5"/>
              </a:rPr>
              <a:t>vaccines </a:t>
            </a:r>
            <a:r>
              <a:rPr sz="2400" u="sng" spc="-10" dirty="0">
                <a:solidFill>
                  <a:srgbClr val="0000FF"/>
                </a:solidFill>
                <a:uFill>
                  <a:solidFill>
                    <a:srgbClr val="0000FF"/>
                  </a:solidFill>
                </a:uFill>
                <a:latin typeface="Calibri"/>
                <a:cs typeface="Calibri"/>
                <a:hlinkClick r:id="rId5"/>
              </a:rPr>
              <a:t>preconception </a:t>
            </a:r>
            <a:r>
              <a:rPr sz="2400" u="sng" spc="-5" dirty="0">
                <a:solidFill>
                  <a:srgbClr val="0000FF"/>
                </a:solidFill>
                <a:uFill>
                  <a:solidFill>
                    <a:srgbClr val="0000FF"/>
                  </a:solidFill>
                </a:uFill>
                <a:latin typeface="Calibri"/>
                <a:cs typeface="Calibri"/>
                <a:hlinkClick r:id="rId5"/>
              </a:rPr>
              <a:t>and during </a:t>
            </a:r>
            <a:r>
              <a:rPr sz="2400" u="sng" spc="-10" dirty="0">
                <a:solidFill>
                  <a:srgbClr val="0000FF"/>
                </a:solidFill>
                <a:uFill>
                  <a:solidFill>
                    <a:srgbClr val="0000FF"/>
                  </a:solidFill>
                </a:uFill>
                <a:latin typeface="Calibri"/>
                <a:cs typeface="Calibri"/>
                <a:hlinkClick r:id="rId5"/>
              </a:rPr>
              <a:t>pregnancy </a:t>
            </a:r>
            <a:r>
              <a:rPr sz="2400" u="sng" spc="-5" dirty="0">
                <a:solidFill>
                  <a:srgbClr val="0000FF"/>
                </a:solidFill>
                <a:uFill>
                  <a:solidFill>
                    <a:srgbClr val="0000FF"/>
                  </a:solidFill>
                </a:uFill>
                <a:latin typeface="Calibri"/>
                <a:cs typeface="Calibri"/>
                <a:hlinkClick r:id="rId5"/>
              </a:rPr>
              <a:t>and </a:t>
            </a:r>
            <a:r>
              <a:rPr sz="2400" spc="-530" dirty="0">
                <a:solidFill>
                  <a:srgbClr val="0000FF"/>
                </a:solidFill>
                <a:latin typeface="Calibri"/>
                <a:cs typeface="Calibri"/>
                <a:hlinkClick r:id="rId5"/>
              </a:rPr>
              <a:t> </a:t>
            </a:r>
            <a:r>
              <a:rPr sz="2400" u="sng" spc="-5" dirty="0">
                <a:solidFill>
                  <a:srgbClr val="0000FF"/>
                </a:solidFill>
                <a:uFill>
                  <a:solidFill>
                    <a:srgbClr val="0000FF"/>
                  </a:solidFill>
                </a:uFill>
                <a:latin typeface="Calibri"/>
                <a:cs typeface="Calibri"/>
                <a:hlinkClick r:id="rId5"/>
              </a:rPr>
              <a:t>risk</a:t>
            </a:r>
            <a:r>
              <a:rPr sz="2400" u="sng" dirty="0">
                <a:solidFill>
                  <a:srgbClr val="0000FF"/>
                </a:solidFill>
                <a:uFill>
                  <a:solidFill>
                    <a:srgbClr val="0000FF"/>
                  </a:solidFill>
                </a:uFill>
                <a:latin typeface="Calibri"/>
                <a:cs typeface="Calibri"/>
                <a:hlinkClick r:id="rId5"/>
              </a:rPr>
              <a:t> </a:t>
            </a:r>
            <a:r>
              <a:rPr sz="2400" u="sng" spc="-5" dirty="0">
                <a:solidFill>
                  <a:srgbClr val="0000FF"/>
                </a:solidFill>
                <a:uFill>
                  <a:solidFill>
                    <a:srgbClr val="0000FF"/>
                  </a:solidFill>
                </a:uFill>
                <a:latin typeface="Calibri"/>
                <a:cs typeface="Calibri"/>
                <a:hlinkClick r:id="rId5"/>
              </a:rPr>
              <a:t>of</a:t>
            </a:r>
            <a:r>
              <a:rPr sz="2400" u="sng" spc="25" dirty="0">
                <a:solidFill>
                  <a:srgbClr val="0000FF"/>
                </a:solidFill>
                <a:uFill>
                  <a:solidFill>
                    <a:srgbClr val="0000FF"/>
                  </a:solidFill>
                </a:uFill>
                <a:latin typeface="Calibri"/>
                <a:cs typeface="Calibri"/>
                <a:hlinkClick r:id="rId5"/>
              </a:rPr>
              <a:t> </a:t>
            </a:r>
            <a:r>
              <a:rPr sz="2400" u="sng" spc="-10" dirty="0">
                <a:solidFill>
                  <a:srgbClr val="0000FF"/>
                </a:solidFill>
                <a:uFill>
                  <a:solidFill>
                    <a:srgbClr val="0000FF"/>
                  </a:solidFill>
                </a:uFill>
                <a:latin typeface="Calibri"/>
                <a:cs typeface="Calibri"/>
                <a:hlinkClick r:id="rId5"/>
              </a:rPr>
              <a:t>self-reported</a:t>
            </a:r>
            <a:r>
              <a:rPr sz="2400" u="sng" spc="10" dirty="0">
                <a:solidFill>
                  <a:srgbClr val="0000FF"/>
                </a:solidFill>
                <a:uFill>
                  <a:solidFill>
                    <a:srgbClr val="0000FF"/>
                  </a:solidFill>
                </a:uFill>
                <a:latin typeface="Calibri"/>
                <a:cs typeface="Calibri"/>
                <a:hlinkClick r:id="rId5"/>
              </a:rPr>
              <a:t> </a:t>
            </a:r>
            <a:r>
              <a:rPr sz="2400" u="sng" spc="-10" dirty="0">
                <a:solidFill>
                  <a:srgbClr val="0000FF"/>
                </a:solidFill>
                <a:uFill>
                  <a:solidFill>
                    <a:srgbClr val="0000FF"/>
                  </a:solidFill>
                </a:uFill>
                <a:latin typeface="Calibri"/>
                <a:cs typeface="Calibri"/>
                <a:hlinkClick r:id="rId5"/>
              </a:rPr>
              <a:t>spontaneous</a:t>
            </a:r>
            <a:r>
              <a:rPr sz="2400" u="sng" spc="25" dirty="0">
                <a:solidFill>
                  <a:srgbClr val="0000FF"/>
                </a:solidFill>
                <a:uFill>
                  <a:solidFill>
                    <a:srgbClr val="0000FF"/>
                  </a:solidFill>
                </a:uFill>
                <a:latin typeface="Calibri"/>
                <a:cs typeface="Calibri"/>
                <a:hlinkClick r:id="rId5"/>
              </a:rPr>
              <a:t> </a:t>
            </a:r>
            <a:r>
              <a:rPr sz="2400" u="sng" spc="-5" dirty="0">
                <a:solidFill>
                  <a:srgbClr val="0000FF"/>
                </a:solidFill>
                <a:uFill>
                  <a:solidFill>
                    <a:srgbClr val="0000FF"/>
                  </a:solidFill>
                </a:uFill>
                <a:latin typeface="Calibri"/>
                <a:cs typeface="Calibri"/>
                <a:hlinkClick r:id="rId5"/>
              </a:rPr>
              <a:t>abortions</a:t>
            </a:r>
            <a:r>
              <a:rPr sz="2400" spc="-5" dirty="0">
                <a:latin typeface="Calibri"/>
                <a:cs typeface="Calibri"/>
                <a:hlinkClick r:id="rId5"/>
              </a:rPr>
              <a:t>.	(8.9.21)</a:t>
            </a:r>
            <a:endParaRPr sz="2400" dirty="0">
              <a:latin typeface="Calibri"/>
              <a:cs typeface="Calibri"/>
            </a:endParaRPr>
          </a:p>
          <a:p>
            <a:pPr marL="12700">
              <a:spcBef>
                <a:spcPts val="330"/>
              </a:spcBef>
              <a:tabLst>
                <a:tab pos="10984865" algn="l"/>
              </a:tabLst>
            </a:pPr>
            <a:r>
              <a:rPr sz="2000" u="sng" dirty="0">
                <a:solidFill>
                  <a:srgbClr val="F5668F"/>
                </a:solidFill>
                <a:uFill>
                  <a:solidFill>
                    <a:srgbClr val="ADB3B8"/>
                  </a:solidFill>
                </a:uFill>
                <a:latin typeface="Calibri"/>
                <a:cs typeface="Calibri"/>
              </a:rPr>
              <a:t> </a:t>
            </a:r>
            <a:r>
              <a:rPr sz="2000" u="sng" spc="-190" dirty="0">
                <a:solidFill>
                  <a:srgbClr val="F5668F"/>
                </a:solidFill>
                <a:uFill>
                  <a:solidFill>
                    <a:srgbClr val="ADB3B8"/>
                  </a:solidFill>
                </a:uFill>
                <a:latin typeface="Calibri"/>
                <a:cs typeface="Calibri"/>
              </a:rPr>
              <a:t> </a:t>
            </a:r>
            <a:r>
              <a:rPr sz="2000" u="sng" dirty="0">
                <a:solidFill>
                  <a:srgbClr val="F5668F"/>
                </a:solidFill>
                <a:uFill>
                  <a:solidFill>
                    <a:srgbClr val="ADB3B8"/>
                  </a:solidFill>
                </a:uFill>
                <a:latin typeface="Calibri"/>
                <a:cs typeface="Calibri"/>
              </a:rPr>
              <a:t>•</a:t>
            </a:r>
            <a:r>
              <a:rPr sz="2000" u="sng" spc="355" dirty="0">
                <a:solidFill>
                  <a:srgbClr val="F5668F"/>
                </a:solidFill>
                <a:uFill>
                  <a:solidFill>
                    <a:srgbClr val="ADB3B8"/>
                  </a:solidFill>
                </a:uFill>
                <a:latin typeface="Calibri"/>
                <a:cs typeface="Calibri"/>
              </a:rPr>
              <a:t> </a:t>
            </a:r>
            <a:r>
              <a:rPr sz="2000" u="sng" spc="-5" dirty="0">
                <a:uFill>
                  <a:solidFill>
                    <a:srgbClr val="ADB3B8"/>
                  </a:solidFill>
                </a:uFill>
                <a:latin typeface="Calibri"/>
                <a:cs typeface="Calibri"/>
                <a:hlinkClick r:id="rId6"/>
              </a:rPr>
              <a:t>CDC:</a:t>
            </a:r>
            <a:r>
              <a:rPr sz="2000" u="sng" spc="-25" dirty="0">
                <a:uFill>
                  <a:solidFill>
                    <a:srgbClr val="ADB3B8"/>
                  </a:solidFill>
                </a:uFill>
                <a:latin typeface="Calibri"/>
                <a:cs typeface="Calibri"/>
                <a:hlinkClick r:id="rId6"/>
              </a:rPr>
              <a:t> </a:t>
            </a:r>
            <a:r>
              <a:rPr sz="2000" u="sng" spc="-15" dirty="0">
                <a:solidFill>
                  <a:srgbClr val="0000FF"/>
                </a:solidFill>
                <a:uFill>
                  <a:solidFill>
                    <a:srgbClr val="ADB3B8"/>
                  </a:solidFill>
                </a:uFill>
                <a:latin typeface="Calibri"/>
                <a:cs typeface="Calibri"/>
                <a:hlinkClick r:id="rId6"/>
              </a:rPr>
              <a:t>Percent</a:t>
            </a:r>
            <a:r>
              <a:rPr sz="2000" u="sng" spc="20" dirty="0">
                <a:solidFill>
                  <a:srgbClr val="0000FF"/>
                </a:solidFill>
                <a:uFill>
                  <a:solidFill>
                    <a:srgbClr val="ADB3B8"/>
                  </a:solidFill>
                </a:uFill>
                <a:latin typeface="Calibri"/>
                <a:cs typeface="Calibri"/>
                <a:hlinkClick r:id="rId6"/>
              </a:rPr>
              <a:t> </a:t>
            </a:r>
            <a:r>
              <a:rPr sz="2000" u="sng" spc="-5" dirty="0">
                <a:solidFill>
                  <a:srgbClr val="0000FF"/>
                </a:solidFill>
                <a:uFill>
                  <a:solidFill>
                    <a:srgbClr val="ADB3B8"/>
                  </a:solidFill>
                </a:uFill>
                <a:latin typeface="Calibri"/>
                <a:cs typeface="Calibri"/>
                <a:hlinkClick r:id="rId6"/>
              </a:rPr>
              <a:t>of</a:t>
            </a:r>
            <a:r>
              <a:rPr sz="2000" u="sng" dirty="0">
                <a:solidFill>
                  <a:srgbClr val="0000FF"/>
                </a:solidFill>
                <a:uFill>
                  <a:solidFill>
                    <a:srgbClr val="ADB3B8"/>
                  </a:solidFill>
                </a:uFill>
                <a:latin typeface="Calibri"/>
                <a:cs typeface="Calibri"/>
                <a:hlinkClick r:id="rId6"/>
              </a:rPr>
              <a:t> </a:t>
            </a:r>
            <a:r>
              <a:rPr sz="2000" u="sng" spc="-10" dirty="0">
                <a:solidFill>
                  <a:srgbClr val="0000FF"/>
                </a:solidFill>
                <a:uFill>
                  <a:solidFill>
                    <a:srgbClr val="ADB3B8"/>
                  </a:solidFill>
                </a:uFill>
                <a:latin typeface="Calibri"/>
                <a:cs typeface="Calibri"/>
                <a:hlinkClick r:id="rId6"/>
              </a:rPr>
              <a:t>Pregnant</a:t>
            </a:r>
            <a:r>
              <a:rPr sz="2000" u="sng" spc="-5" dirty="0">
                <a:solidFill>
                  <a:srgbClr val="0000FF"/>
                </a:solidFill>
                <a:uFill>
                  <a:solidFill>
                    <a:srgbClr val="ADB3B8"/>
                  </a:solidFill>
                </a:uFill>
                <a:latin typeface="Calibri"/>
                <a:cs typeface="Calibri"/>
                <a:hlinkClick r:id="rId6"/>
              </a:rPr>
              <a:t> </a:t>
            </a:r>
            <a:r>
              <a:rPr sz="2000" u="sng" spc="-10" dirty="0">
                <a:solidFill>
                  <a:srgbClr val="0000FF"/>
                </a:solidFill>
                <a:uFill>
                  <a:solidFill>
                    <a:srgbClr val="ADB3B8"/>
                  </a:solidFill>
                </a:uFill>
                <a:latin typeface="Calibri"/>
                <a:cs typeface="Calibri"/>
                <a:hlinkClick r:id="rId6"/>
              </a:rPr>
              <a:t>People</a:t>
            </a:r>
            <a:r>
              <a:rPr sz="2000" u="sng" spc="5" dirty="0">
                <a:solidFill>
                  <a:srgbClr val="0000FF"/>
                </a:solidFill>
                <a:uFill>
                  <a:solidFill>
                    <a:srgbClr val="ADB3B8"/>
                  </a:solidFill>
                </a:uFill>
                <a:latin typeface="Calibri"/>
                <a:cs typeface="Calibri"/>
                <a:hlinkClick r:id="rId6"/>
              </a:rPr>
              <a:t> </a:t>
            </a:r>
            <a:r>
              <a:rPr sz="2000" u="sng" spc="-5" dirty="0">
                <a:solidFill>
                  <a:srgbClr val="0000FF"/>
                </a:solidFill>
                <a:uFill>
                  <a:solidFill>
                    <a:srgbClr val="ADB3B8"/>
                  </a:solidFill>
                </a:uFill>
                <a:latin typeface="Calibri"/>
                <a:cs typeface="Calibri"/>
                <a:hlinkClick r:id="rId6"/>
              </a:rPr>
              <a:t>aged</a:t>
            </a:r>
            <a:r>
              <a:rPr sz="2000" u="sng" spc="-15" dirty="0">
                <a:solidFill>
                  <a:srgbClr val="0000FF"/>
                </a:solidFill>
                <a:uFill>
                  <a:solidFill>
                    <a:srgbClr val="ADB3B8"/>
                  </a:solidFill>
                </a:uFill>
                <a:latin typeface="Calibri"/>
                <a:cs typeface="Calibri"/>
                <a:hlinkClick r:id="rId6"/>
              </a:rPr>
              <a:t> </a:t>
            </a:r>
            <a:r>
              <a:rPr sz="2000" u="sng" dirty="0">
                <a:solidFill>
                  <a:srgbClr val="0000FF"/>
                </a:solidFill>
                <a:uFill>
                  <a:solidFill>
                    <a:srgbClr val="ADB3B8"/>
                  </a:solidFill>
                </a:uFill>
                <a:latin typeface="Calibri"/>
                <a:cs typeface="Calibri"/>
                <a:hlinkClick r:id="rId6"/>
              </a:rPr>
              <a:t>18-49</a:t>
            </a:r>
            <a:r>
              <a:rPr sz="2000" u="sng" spc="-25" dirty="0">
                <a:solidFill>
                  <a:srgbClr val="0000FF"/>
                </a:solidFill>
                <a:uFill>
                  <a:solidFill>
                    <a:srgbClr val="ADB3B8"/>
                  </a:solidFill>
                </a:uFill>
                <a:latin typeface="Calibri"/>
                <a:cs typeface="Calibri"/>
                <a:hlinkClick r:id="rId6"/>
              </a:rPr>
              <a:t> </a:t>
            </a:r>
            <a:r>
              <a:rPr sz="2000" u="sng" spc="-15" dirty="0">
                <a:solidFill>
                  <a:srgbClr val="0000FF"/>
                </a:solidFill>
                <a:uFill>
                  <a:solidFill>
                    <a:srgbClr val="ADB3B8"/>
                  </a:solidFill>
                </a:uFill>
                <a:latin typeface="Calibri"/>
                <a:cs typeface="Calibri"/>
                <a:hlinkClick r:id="rId6"/>
              </a:rPr>
              <a:t>years</a:t>
            </a:r>
            <a:r>
              <a:rPr sz="2000" u="sng" spc="10" dirty="0">
                <a:solidFill>
                  <a:srgbClr val="0000FF"/>
                </a:solidFill>
                <a:uFill>
                  <a:solidFill>
                    <a:srgbClr val="ADB3B8"/>
                  </a:solidFill>
                </a:uFill>
                <a:latin typeface="Calibri"/>
                <a:cs typeface="Calibri"/>
                <a:hlinkClick r:id="rId6"/>
              </a:rPr>
              <a:t> </a:t>
            </a:r>
            <a:r>
              <a:rPr sz="2000" u="sng" spc="-5" dirty="0">
                <a:solidFill>
                  <a:srgbClr val="0000FF"/>
                </a:solidFill>
                <a:uFill>
                  <a:solidFill>
                    <a:srgbClr val="ADB3B8"/>
                  </a:solidFill>
                </a:uFill>
                <a:latin typeface="Calibri"/>
                <a:cs typeface="Calibri"/>
                <a:hlinkClick r:id="rId6"/>
              </a:rPr>
              <a:t>receiving</a:t>
            </a:r>
            <a:r>
              <a:rPr sz="2000" u="sng" spc="10" dirty="0">
                <a:solidFill>
                  <a:srgbClr val="0000FF"/>
                </a:solidFill>
                <a:uFill>
                  <a:solidFill>
                    <a:srgbClr val="ADB3B8"/>
                  </a:solidFill>
                </a:uFill>
                <a:latin typeface="Calibri"/>
                <a:cs typeface="Calibri"/>
                <a:hlinkClick r:id="rId6"/>
              </a:rPr>
              <a:t> </a:t>
            </a:r>
            <a:r>
              <a:rPr sz="2000" u="sng" spc="-15" dirty="0">
                <a:solidFill>
                  <a:srgbClr val="0000FF"/>
                </a:solidFill>
                <a:uFill>
                  <a:solidFill>
                    <a:srgbClr val="ADB3B8"/>
                  </a:solidFill>
                </a:uFill>
                <a:latin typeface="Calibri"/>
                <a:cs typeface="Calibri"/>
                <a:hlinkClick r:id="rId6"/>
              </a:rPr>
              <a:t>at</a:t>
            </a:r>
            <a:r>
              <a:rPr sz="2000" u="sng" spc="20" dirty="0">
                <a:solidFill>
                  <a:srgbClr val="0000FF"/>
                </a:solidFill>
                <a:uFill>
                  <a:solidFill>
                    <a:srgbClr val="ADB3B8"/>
                  </a:solidFill>
                </a:uFill>
                <a:latin typeface="Calibri"/>
                <a:cs typeface="Calibri"/>
                <a:hlinkClick r:id="rId6"/>
              </a:rPr>
              <a:t> </a:t>
            </a:r>
            <a:r>
              <a:rPr sz="2000" u="sng" spc="-10" dirty="0">
                <a:solidFill>
                  <a:srgbClr val="0000FF"/>
                </a:solidFill>
                <a:uFill>
                  <a:solidFill>
                    <a:srgbClr val="ADB3B8"/>
                  </a:solidFill>
                </a:uFill>
                <a:latin typeface="Calibri"/>
                <a:cs typeface="Calibri"/>
                <a:hlinkClick r:id="rId6"/>
              </a:rPr>
              <a:t>least</a:t>
            </a:r>
            <a:r>
              <a:rPr sz="2000" u="sng" spc="20" dirty="0">
                <a:solidFill>
                  <a:srgbClr val="0000FF"/>
                </a:solidFill>
                <a:uFill>
                  <a:solidFill>
                    <a:srgbClr val="ADB3B8"/>
                  </a:solidFill>
                </a:uFill>
                <a:latin typeface="Calibri"/>
                <a:cs typeface="Calibri"/>
                <a:hlinkClick r:id="rId6"/>
              </a:rPr>
              <a:t> </a:t>
            </a:r>
            <a:r>
              <a:rPr sz="2000" u="sng" dirty="0">
                <a:solidFill>
                  <a:srgbClr val="0000FF"/>
                </a:solidFill>
                <a:uFill>
                  <a:solidFill>
                    <a:srgbClr val="ADB3B8"/>
                  </a:solidFill>
                </a:uFill>
                <a:latin typeface="Calibri"/>
                <a:cs typeface="Calibri"/>
                <a:hlinkClick r:id="rId6"/>
              </a:rPr>
              <a:t>one </a:t>
            </a:r>
            <a:r>
              <a:rPr sz="2000" u="sng" spc="-5" dirty="0">
                <a:solidFill>
                  <a:srgbClr val="0000FF"/>
                </a:solidFill>
                <a:uFill>
                  <a:solidFill>
                    <a:srgbClr val="ADB3B8"/>
                  </a:solidFill>
                </a:uFill>
                <a:latin typeface="Calibri"/>
                <a:cs typeface="Calibri"/>
                <a:hlinkClick r:id="rId6"/>
              </a:rPr>
              <a:t>dose</a:t>
            </a:r>
            <a:r>
              <a:rPr sz="2000" u="sng" spc="5" dirty="0">
                <a:solidFill>
                  <a:srgbClr val="0000FF"/>
                </a:solidFill>
                <a:uFill>
                  <a:solidFill>
                    <a:srgbClr val="ADB3B8"/>
                  </a:solidFill>
                </a:uFill>
                <a:latin typeface="Calibri"/>
                <a:cs typeface="Calibri"/>
                <a:hlinkClick r:id="rId6"/>
              </a:rPr>
              <a:t> </a:t>
            </a:r>
            <a:r>
              <a:rPr sz="2000" u="sng" spc="-5" dirty="0">
                <a:solidFill>
                  <a:srgbClr val="0000FF"/>
                </a:solidFill>
                <a:uFill>
                  <a:solidFill>
                    <a:srgbClr val="ADB3B8"/>
                  </a:solidFill>
                </a:uFill>
                <a:latin typeface="Calibri"/>
                <a:cs typeface="Calibri"/>
                <a:hlinkClick r:id="rId6"/>
              </a:rPr>
              <a:t>of </a:t>
            </a:r>
            <a:r>
              <a:rPr sz="2000" u="sng" dirty="0">
                <a:solidFill>
                  <a:srgbClr val="0000FF"/>
                </a:solidFill>
                <a:uFill>
                  <a:solidFill>
                    <a:srgbClr val="ADB3B8"/>
                  </a:solidFill>
                </a:uFill>
                <a:latin typeface="Calibri"/>
                <a:cs typeface="Calibri"/>
                <a:hlinkClick r:id="rId6"/>
              </a:rPr>
              <a:t>a</a:t>
            </a:r>
            <a:r>
              <a:rPr sz="2000" u="sng" spc="-5" dirty="0">
                <a:solidFill>
                  <a:srgbClr val="0000FF"/>
                </a:solidFill>
                <a:uFill>
                  <a:solidFill>
                    <a:srgbClr val="ADB3B8"/>
                  </a:solidFill>
                </a:uFill>
                <a:latin typeface="Calibri"/>
                <a:cs typeface="Calibri"/>
                <a:hlinkClick r:id="rId6"/>
              </a:rPr>
              <a:t> COVID-19</a:t>
            </a:r>
            <a:r>
              <a:rPr sz="2000" u="sng" spc="-35" dirty="0">
                <a:solidFill>
                  <a:srgbClr val="0000FF"/>
                </a:solidFill>
                <a:uFill>
                  <a:solidFill>
                    <a:srgbClr val="ADB3B8"/>
                  </a:solidFill>
                </a:uFill>
                <a:latin typeface="Calibri"/>
                <a:cs typeface="Calibri"/>
                <a:hlinkClick r:id="rId6"/>
              </a:rPr>
              <a:t> </a:t>
            </a:r>
            <a:r>
              <a:rPr sz="2000" u="sng" spc="-5" dirty="0" smtClean="0">
                <a:solidFill>
                  <a:srgbClr val="0000FF"/>
                </a:solidFill>
                <a:uFill>
                  <a:solidFill>
                    <a:srgbClr val="ADB3B8"/>
                  </a:solidFill>
                </a:uFill>
                <a:latin typeface="Calibri"/>
                <a:cs typeface="Calibri"/>
                <a:hlinkClick r:id="rId6"/>
              </a:rPr>
              <a:t>vaccin</a:t>
            </a:r>
            <a:r>
              <a:rPr lang="en-US" sz="2000" u="sng" spc="-5" dirty="0" smtClean="0">
                <a:solidFill>
                  <a:srgbClr val="0000FF"/>
                </a:solidFill>
                <a:uFill>
                  <a:solidFill>
                    <a:srgbClr val="ADB3B8"/>
                  </a:solidFill>
                </a:uFill>
                <a:latin typeface="Calibri"/>
                <a:cs typeface="Calibri"/>
              </a:rPr>
              <a:t>e     </a:t>
            </a:r>
            <a:r>
              <a:rPr lang="en-US" sz="2000" u="sng" dirty="0" smtClean="0">
                <a:solidFill>
                  <a:srgbClr val="0000FF"/>
                </a:solidFill>
                <a:uFill>
                  <a:solidFill>
                    <a:srgbClr val="0000FF"/>
                  </a:solidFill>
                </a:uFill>
                <a:cs typeface="Calibri"/>
                <a:hlinkClick r:id="rId6"/>
              </a:rPr>
              <a:t>during</a:t>
            </a:r>
            <a:r>
              <a:rPr lang="en-US" sz="2000" u="sng" spc="-60" dirty="0" smtClean="0">
                <a:solidFill>
                  <a:srgbClr val="0000FF"/>
                </a:solidFill>
                <a:uFill>
                  <a:solidFill>
                    <a:srgbClr val="0000FF"/>
                  </a:solidFill>
                </a:uFill>
                <a:cs typeface="Calibri"/>
                <a:hlinkClick r:id="rId6"/>
              </a:rPr>
              <a:t> </a:t>
            </a:r>
            <a:r>
              <a:rPr lang="en-US" sz="2000" u="sng" spc="-15" dirty="0">
                <a:solidFill>
                  <a:srgbClr val="0000FF"/>
                </a:solidFill>
                <a:uFill>
                  <a:solidFill>
                    <a:srgbClr val="0000FF"/>
                  </a:solidFill>
                </a:uFill>
                <a:cs typeface="Calibri"/>
                <a:hlinkClick r:id="rId6"/>
              </a:rPr>
              <a:t>pregnancy</a:t>
            </a:r>
            <a:r>
              <a:rPr lang="en-US" sz="2000" spc="-15" dirty="0">
                <a:cs typeface="Calibri"/>
                <a:hlinkClick r:id="rId6"/>
              </a:rPr>
              <a:t>.</a:t>
            </a:r>
            <a:r>
              <a:rPr lang="en-US" sz="2000" spc="-80" dirty="0">
                <a:cs typeface="Calibri"/>
                <a:hlinkClick r:id="rId6"/>
              </a:rPr>
              <a:t> </a:t>
            </a:r>
            <a:r>
              <a:rPr lang="en-US" sz="2000" dirty="0">
                <a:cs typeface="Calibri"/>
                <a:hlinkClick r:id="rId6"/>
              </a:rPr>
              <a:t>(</a:t>
            </a:r>
            <a:r>
              <a:rPr lang="en-US" sz="2000" dirty="0" smtClean="0">
                <a:cs typeface="Calibri"/>
                <a:hlinkClick r:id="rId6"/>
              </a:rPr>
              <a:t>9.4.21)</a:t>
            </a:r>
            <a:endParaRPr lang="en-US" sz="2000" u="sng" spc="-5" dirty="0">
              <a:solidFill>
                <a:srgbClr val="0000FF"/>
              </a:solidFill>
              <a:uFill>
                <a:solidFill>
                  <a:srgbClr val="ADB3B8"/>
                </a:solidFill>
              </a:uFill>
              <a:latin typeface="Calibri"/>
              <a:cs typeface="Calibri"/>
            </a:endParaRPr>
          </a:p>
          <a:p>
            <a:pPr marL="355600" indent="-342900">
              <a:spcBef>
                <a:spcPts val="330"/>
              </a:spcBef>
              <a:buFont typeface="Arial" panose="020B0604020202020204" pitchFamily="34" charset="0"/>
              <a:buChar char="•"/>
              <a:tabLst>
                <a:tab pos="10984865" algn="l"/>
              </a:tabLst>
            </a:pPr>
            <a:r>
              <a:rPr lang="en-US" sz="2000" dirty="0" smtClean="0"/>
              <a:t>CDC</a:t>
            </a:r>
            <a:r>
              <a:rPr lang="en-US" sz="2000" dirty="0"/>
              <a:t>: </a:t>
            </a:r>
            <a:r>
              <a:rPr lang="en-US" sz="2000" dirty="0">
                <a:hlinkClick r:id="rId7"/>
              </a:rPr>
              <a:t>Monitoring Incidence of COVID-19 Cases, Hospitalizations, and Deaths, by Vaccination Status — 13 U.S. Jurisdictions</a:t>
            </a:r>
            <a:r>
              <a:rPr lang="en-US" sz="2000" dirty="0"/>
              <a:t>. (9.17.21) </a:t>
            </a:r>
            <a:endParaRPr lang="en-US" sz="2000" dirty="0" smtClean="0"/>
          </a:p>
          <a:p>
            <a:pPr marL="355600" indent="-342900">
              <a:spcBef>
                <a:spcPts val="330"/>
              </a:spcBef>
              <a:buFont typeface="Arial" panose="020B0604020202020204" pitchFamily="34" charset="0"/>
              <a:buChar char="•"/>
              <a:tabLst>
                <a:tab pos="10984865" algn="l"/>
              </a:tabLst>
            </a:pPr>
            <a:r>
              <a:rPr lang="en-US" sz="2800" dirty="0" smtClean="0"/>
              <a:t>CDC Official Health Advisory :</a:t>
            </a:r>
            <a:r>
              <a:rPr lang="en-US" sz="2800" dirty="0"/>
              <a:t> </a:t>
            </a:r>
            <a:r>
              <a:rPr lang="en-US" sz="2800" dirty="0">
                <a:hlinkClick r:id="rId8"/>
              </a:rPr>
              <a:t>COVID-19 Vaccination for Pregnant People to Prevent Serious Illness, Deaths, and Adverse Pregnancy Outcomes from COVID-19</a:t>
            </a:r>
            <a:r>
              <a:rPr lang="en-US" sz="2800" dirty="0"/>
              <a:t>. (9.29.21) </a:t>
            </a:r>
            <a:endParaRPr lang="en-US" sz="2800" dirty="0" smtClean="0"/>
          </a:p>
          <a:p>
            <a:pPr marL="342900" indent="-342900">
              <a:buFont typeface="Arial" panose="020B0604020202020204" pitchFamily="34" charset="0"/>
              <a:buChar char="•"/>
            </a:pPr>
            <a:r>
              <a:rPr lang="en-US" sz="2800" dirty="0" smtClean="0"/>
              <a:t>CDC</a:t>
            </a:r>
            <a:r>
              <a:rPr lang="en-US" sz="2800" dirty="0"/>
              <a:t>: </a:t>
            </a:r>
            <a:r>
              <a:rPr lang="en-US" sz="2800" dirty="0">
                <a:hlinkClick r:id="rId9"/>
              </a:rPr>
              <a:t>Recommends Pediatric COVID-19 Vaccine for Children 5 to 11 Years</a:t>
            </a:r>
            <a:r>
              <a:rPr lang="en-US" sz="2800" dirty="0"/>
              <a:t>. (11.02.21</a:t>
            </a:r>
            <a:r>
              <a:rPr lang="en-US" sz="2800" dirty="0" smtClean="0"/>
              <a:t>)</a:t>
            </a:r>
            <a:endParaRPr lang="en-US" sz="4000" dirty="0" smtClean="0"/>
          </a:p>
          <a:p>
            <a:pPr marL="342900" indent="-342900">
              <a:buFont typeface="Arial" panose="020B0604020202020204" pitchFamily="34" charset="0"/>
              <a:buChar char="•"/>
            </a:pPr>
            <a:r>
              <a:rPr lang="en-US" sz="2800" dirty="0"/>
              <a:t>CDC:  </a:t>
            </a:r>
            <a:r>
              <a:rPr lang="en-US" sz="2800" dirty="0">
                <a:hlinkClick r:id="rId10"/>
              </a:rPr>
              <a:t>Expands guidance for Covid-19 Booster shots for all over 18</a:t>
            </a:r>
            <a:r>
              <a:rPr lang="en-US" sz="2800" dirty="0"/>
              <a:t>. (11.29.21)</a:t>
            </a:r>
            <a:endParaRPr lang="en-US" sz="4000" dirty="0"/>
          </a:p>
          <a:p>
            <a:pPr marL="469900" indent="-457200">
              <a:spcBef>
                <a:spcPts val="330"/>
              </a:spcBef>
              <a:buFont typeface="Arial" panose="020B0604020202020204" pitchFamily="34" charset="0"/>
              <a:buChar char="•"/>
              <a:tabLst>
                <a:tab pos="10984865" algn="l"/>
              </a:tabLst>
            </a:pPr>
            <a:endParaRPr lang="en-US" sz="3200" dirty="0" smtClean="0"/>
          </a:p>
          <a:p>
            <a:r>
              <a:rPr lang="en-US" dirty="0"/>
              <a:t/>
            </a:r>
            <a:br>
              <a:rPr lang="en-US" dirty="0"/>
            </a:br>
            <a:endParaRPr lang="en-US" dirty="0"/>
          </a:p>
          <a:p>
            <a:r>
              <a:rPr lang="en-US" dirty="0"/>
              <a:t/>
            </a:r>
            <a:br>
              <a:rPr lang="en-US" dirty="0"/>
            </a:br>
            <a:r>
              <a:rPr sz="2000" u="sng" spc="-5" dirty="0">
                <a:solidFill>
                  <a:srgbClr val="0000FF"/>
                </a:solidFill>
                <a:uFill>
                  <a:solidFill>
                    <a:srgbClr val="ADB3B8"/>
                  </a:solidFill>
                </a:uFill>
                <a:latin typeface="Calibri"/>
                <a:cs typeface="Calibri"/>
              </a:rPr>
              <a:t>	</a:t>
            </a:r>
            <a:endParaRPr sz="2000" dirty="0">
              <a:latin typeface="Calibri"/>
              <a:cs typeface="Calibri"/>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5" y="152400"/>
            <a:ext cx="9087080" cy="1143000"/>
          </a:xfrm>
        </p:spPr>
        <p:txBody>
          <a:bodyPr/>
          <a:lstStyle/>
          <a:p>
            <a:r>
              <a:rPr lang="en-US" sz="3600" dirty="0" smtClean="0"/>
              <a:t>CDC Expands Eligibility for Booster shots (11.29.21)</a:t>
            </a:r>
            <a:endParaRPr lang="en-US" sz="3600" dirty="0"/>
          </a:p>
        </p:txBody>
      </p:sp>
      <p:sp>
        <p:nvSpPr>
          <p:cNvPr id="3" name="Content Placeholder 2"/>
          <p:cNvSpPr>
            <a:spLocks noGrp="1"/>
          </p:cNvSpPr>
          <p:nvPr>
            <p:ph idx="1"/>
          </p:nvPr>
        </p:nvSpPr>
        <p:spPr>
          <a:xfrm>
            <a:off x="609600" y="1293909"/>
            <a:ext cx="11277600" cy="4525963"/>
          </a:xfrm>
        </p:spPr>
        <p:txBody>
          <a:bodyPr/>
          <a:lstStyle/>
          <a:p>
            <a:r>
              <a:rPr lang="en-US" sz="2400" b="1" dirty="0" smtClean="0"/>
              <a:t>Everyone age 18 and older should receive a booster shot</a:t>
            </a:r>
          </a:p>
          <a:p>
            <a:r>
              <a:rPr lang="en-US" sz="2400" dirty="0"/>
              <a:t>Although COVID-19 vaccination remains effective in preventing severe </a:t>
            </a:r>
            <a:r>
              <a:rPr lang="en-US" sz="2400" dirty="0" smtClean="0"/>
              <a:t>disease/death,</a:t>
            </a:r>
            <a:r>
              <a:rPr lang="en-US" sz="2400" dirty="0"/>
              <a:t> suggest vaccination becomes less effective over time, especially in people aged 65 and older and at preventing infection or milder illness with symptoms.</a:t>
            </a:r>
          </a:p>
          <a:p>
            <a:r>
              <a:rPr lang="en-US" sz="2400" dirty="0"/>
              <a:t>The recent emergence of the Omicron variant (B.1.1.529) further emphasizes the importance of vaccination, boosters, and prevention efforts needed to protect against COVID-19. Early data from South Africa suggest increased transmissibility of the Omicron variant and the potential for immune evasion.</a:t>
            </a:r>
          </a:p>
          <a:p>
            <a:r>
              <a:rPr lang="en-US" sz="2400" dirty="0"/>
              <a:t>Emerging evidence also shows that among healthcare and other frontline workers, vaccine effectiveness against COVID-19 infections is also decreasing over time.</a:t>
            </a:r>
          </a:p>
          <a:p>
            <a:r>
              <a:rPr lang="en-US" sz="2400" dirty="0"/>
              <a:t>This lower effectiveness is likely due to the combination of decreasing protection as time passes since getting vaccinated, as well as the greater infectiousness of the Delta variant.</a:t>
            </a:r>
          </a:p>
          <a:p>
            <a:endParaRPr lang="en-US" sz="2400"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4297471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004302" cy="492443"/>
          </a:xfrm>
        </p:spPr>
        <p:txBody>
          <a:bodyPr/>
          <a:lstStyle/>
          <a:p>
            <a:r>
              <a:rPr lang="en-US" sz="3200" dirty="0"/>
              <a:t>CDC:  </a:t>
            </a:r>
            <a:r>
              <a:rPr lang="en-US" sz="3200" dirty="0">
                <a:hlinkClick r:id="rId2"/>
              </a:rPr>
              <a:t>Expands guidance for Covid-19 Booster shots for all over 18</a:t>
            </a:r>
            <a:r>
              <a:rPr lang="en-US" sz="3200" dirty="0"/>
              <a:t>. (11.29.21) </a:t>
            </a:r>
            <a:r>
              <a:rPr lang="en-US" sz="2000" dirty="0"/>
              <a:t> </a:t>
            </a:r>
          </a:p>
        </p:txBody>
      </p:sp>
      <p:sp>
        <p:nvSpPr>
          <p:cNvPr id="3" name="Text Placeholder 2"/>
          <p:cNvSpPr>
            <a:spLocks noGrp="1"/>
          </p:cNvSpPr>
          <p:nvPr>
            <p:ph type="body" idx="1"/>
          </p:nvPr>
        </p:nvSpPr>
        <p:spPr>
          <a:xfrm>
            <a:off x="381000" y="838200"/>
            <a:ext cx="11125200" cy="4962897"/>
          </a:xfrm>
        </p:spPr>
        <p:txBody>
          <a:bodyPr/>
          <a:lstStyle/>
          <a:p>
            <a:pPr marL="342900" indent="-342900">
              <a:buFont typeface="Arial" panose="020B0604020202020204" pitchFamily="34" charset="0"/>
              <a:buChar char="•"/>
            </a:pPr>
            <a:r>
              <a:rPr lang="en-US" dirty="0"/>
              <a:t>For individuals who received a </a:t>
            </a:r>
            <a:r>
              <a:rPr lang="en-US" b="1" dirty="0"/>
              <a:t>Pfizer-</a:t>
            </a:r>
            <a:r>
              <a:rPr lang="en-US" b="1" dirty="0" err="1"/>
              <a:t>BioNTech</a:t>
            </a:r>
            <a:r>
              <a:rPr lang="en-US" b="1" dirty="0"/>
              <a:t> or </a:t>
            </a:r>
            <a:r>
              <a:rPr lang="en-US" b="1" dirty="0" err="1"/>
              <a:t>Moderna</a:t>
            </a:r>
            <a:r>
              <a:rPr lang="en-US" b="1" dirty="0"/>
              <a:t> COVID-19 </a:t>
            </a:r>
            <a:r>
              <a:rPr lang="en-US" b="1" dirty="0" smtClean="0"/>
              <a:t>vaccine</a:t>
            </a:r>
            <a:endParaRPr lang="en-US" b="1" dirty="0"/>
          </a:p>
          <a:p>
            <a:pPr marL="800100" lvl="1" indent="-342900">
              <a:buFont typeface="Arial" panose="020B0604020202020204" pitchFamily="34" charset="0"/>
              <a:buChar char="•"/>
            </a:pPr>
            <a:r>
              <a:rPr lang="en-US" sz="2400" b="1" dirty="0" smtClean="0"/>
              <a:t>Everyone over age 18 is </a:t>
            </a:r>
            <a:r>
              <a:rPr lang="en-US" sz="2400" b="1" dirty="0"/>
              <a:t>eligible for a booster shot at </a:t>
            </a:r>
            <a:r>
              <a:rPr lang="en-US" sz="2400" b="1" u="sng" dirty="0"/>
              <a:t>6 months or more</a:t>
            </a:r>
            <a:r>
              <a:rPr lang="en-US" sz="2400" dirty="0"/>
              <a:t> after their initial </a:t>
            </a:r>
            <a:r>
              <a:rPr lang="en-US" sz="2400" dirty="0" smtClean="0"/>
              <a:t>vaccine series</a:t>
            </a:r>
            <a:endParaRPr lang="en-US" sz="2400" dirty="0"/>
          </a:p>
          <a:p>
            <a:pPr marL="342900" indent="-342900">
              <a:buFont typeface="Arial" panose="020B0604020202020204" pitchFamily="34" charset="0"/>
              <a:buChar char="•"/>
            </a:pPr>
            <a:r>
              <a:rPr lang="en-US" dirty="0" smtClean="0"/>
              <a:t>If you got </a:t>
            </a:r>
            <a:r>
              <a:rPr lang="en-US" dirty="0"/>
              <a:t>the </a:t>
            </a:r>
            <a:r>
              <a:rPr lang="en-US" b="1" dirty="0"/>
              <a:t>Johnson &amp; Johnson </a:t>
            </a:r>
            <a:r>
              <a:rPr lang="en-US" dirty="0"/>
              <a:t>COVID-19 </a:t>
            </a:r>
            <a:r>
              <a:rPr lang="en-US" dirty="0" smtClean="0"/>
              <a:t>vaccine</a:t>
            </a:r>
          </a:p>
          <a:p>
            <a:pPr marL="800100" lvl="1" indent="-342900">
              <a:buFont typeface="Arial" panose="020B0604020202020204" pitchFamily="34" charset="0"/>
              <a:buChar char="•"/>
            </a:pPr>
            <a:r>
              <a:rPr lang="en-US" sz="2400" b="1" dirty="0" smtClean="0"/>
              <a:t>Everyone over age </a:t>
            </a:r>
            <a:r>
              <a:rPr lang="en-US" sz="2400" b="1" dirty="0"/>
              <a:t>18 and </a:t>
            </a:r>
            <a:r>
              <a:rPr lang="en-US" sz="2400" b="1" dirty="0" smtClean="0"/>
              <a:t>older is eligible for a booster shot who </a:t>
            </a:r>
            <a:r>
              <a:rPr lang="en-US" sz="2400" b="1" dirty="0"/>
              <a:t>were </a:t>
            </a:r>
            <a:r>
              <a:rPr lang="en-US" sz="2400" b="1" u="sng" dirty="0"/>
              <a:t>vaccinated two or more months ago</a:t>
            </a:r>
            <a:r>
              <a:rPr lang="en-US" sz="2400" b="1" dirty="0" smtClean="0"/>
              <a:t>.</a:t>
            </a:r>
            <a:endParaRPr lang="en-US" sz="1050" dirty="0"/>
          </a:p>
          <a:p>
            <a:pPr marL="342900" indent="-342900">
              <a:buFont typeface="Arial" panose="020B0604020202020204" pitchFamily="34" charset="0"/>
              <a:buChar char="•"/>
            </a:pPr>
            <a:r>
              <a:rPr lang="en-US" b="1" dirty="0" smtClean="0"/>
              <a:t>Pregnant women should receive the booster</a:t>
            </a:r>
          </a:p>
          <a:p>
            <a:pPr marL="342900" indent="-342900">
              <a:buFont typeface="Arial" panose="020B0604020202020204" pitchFamily="34" charset="0"/>
              <a:buChar char="•"/>
            </a:pPr>
            <a:r>
              <a:rPr lang="en-US" dirty="0" smtClean="0"/>
              <a:t>Individuals </a:t>
            </a:r>
            <a:r>
              <a:rPr lang="en-US" dirty="0"/>
              <a:t>may choose which vaccine they receive as a </a:t>
            </a:r>
            <a:r>
              <a:rPr lang="en-US" dirty="0" smtClean="0"/>
              <a:t>booster. </a:t>
            </a:r>
            <a:r>
              <a:rPr lang="en-US" dirty="0"/>
              <a:t>Some people may have a preference for the vaccine type that they originally received, and others may prefer to get a different booster. </a:t>
            </a:r>
            <a:endParaRPr lang="en-US" dirty="0" smtClean="0"/>
          </a:p>
        </p:txBody>
      </p:sp>
    </p:spTree>
    <p:extLst>
      <p:ext uri="{BB962C8B-B14F-4D97-AF65-F5344CB8AC3E}">
        <p14:creationId xmlns:p14="http://schemas.microsoft.com/office/powerpoint/2010/main" val="25278946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698" y="54355"/>
            <a:ext cx="9004302" cy="878840"/>
          </a:xfrm>
        </p:spPr>
        <p:txBody>
          <a:bodyPr/>
          <a:lstStyle/>
          <a:p>
            <a:r>
              <a:rPr lang="en-US" dirty="0"/>
              <a:t>CDC Recommends Pediatric COVID-19 Vaccine for Children 5 to 11 </a:t>
            </a:r>
            <a:r>
              <a:rPr lang="en-US" dirty="0" smtClean="0"/>
              <a:t>Years (November 2, 2021)</a:t>
            </a:r>
            <a:endParaRPr lang="en-US" dirty="0"/>
          </a:p>
        </p:txBody>
      </p:sp>
      <p:sp>
        <p:nvSpPr>
          <p:cNvPr id="3" name="Text Placeholder 2"/>
          <p:cNvSpPr>
            <a:spLocks noGrp="1"/>
          </p:cNvSpPr>
          <p:nvPr>
            <p:ph type="body" idx="1"/>
          </p:nvPr>
        </p:nvSpPr>
        <p:spPr>
          <a:xfrm>
            <a:off x="457200" y="933195"/>
            <a:ext cx="11506200" cy="5539978"/>
          </a:xfrm>
        </p:spPr>
        <p:txBody>
          <a:bodyPr/>
          <a:lstStyle/>
          <a:p>
            <a:pPr marL="342900" indent="-342900" fontAlgn="base">
              <a:buFont typeface="Arial" panose="020B0604020202020204" pitchFamily="34" charset="0"/>
              <a:buChar char="•"/>
            </a:pPr>
            <a:r>
              <a:rPr lang="en-US" dirty="0"/>
              <a:t> CDC </a:t>
            </a:r>
            <a:r>
              <a:rPr lang="en-US" dirty="0" smtClean="0"/>
              <a:t>endorsed </a:t>
            </a:r>
            <a:r>
              <a:rPr lang="en-US" dirty="0"/>
              <a:t>the </a:t>
            </a:r>
            <a:r>
              <a:rPr lang="en-US" dirty="0" smtClean="0"/>
              <a:t>ACIP </a:t>
            </a:r>
            <a:r>
              <a:rPr lang="en-US" dirty="0"/>
              <a:t>recommendation that children 5 to 11 years old be vaccinated against COVID-19 with the </a:t>
            </a:r>
            <a:r>
              <a:rPr lang="en-US" dirty="0" smtClean="0"/>
              <a:t>Pfizer</a:t>
            </a:r>
            <a:r>
              <a:rPr lang="en-US" dirty="0"/>
              <a:t> pediatric vaccine. </a:t>
            </a:r>
            <a:r>
              <a:rPr lang="en-US" dirty="0" smtClean="0"/>
              <a:t>Extending vaccination to about </a:t>
            </a:r>
            <a:r>
              <a:rPr lang="en-US" dirty="0"/>
              <a:t>28 million children in the United States in this age group and allows providers to begin vaccinating them as soon as possible. </a:t>
            </a:r>
          </a:p>
          <a:p>
            <a:pPr fontAlgn="base"/>
            <a:endParaRPr lang="en-US" dirty="0"/>
          </a:p>
          <a:p>
            <a:pPr marL="342900" indent="-342900" fontAlgn="base">
              <a:buFont typeface="Arial" panose="020B0604020202020204" pitchFamily="34" charset="0"/>
              <a:buChar char="•"/>
            </a:pPr>
            <a:r>
              <a:rPr lang="en-US" dirty="0"/>
              <a:t>COVID-19 cases in </a:t>
            </a:r>
            <a:r>
              <a:rPr lang="en-US" u="sng" dirty="0">
                <a:hlinkClick r:id="rId2"/>
              </a:rPr>
              <a:t>children</a:t>
            </a:r>
            <a:r>
              <a:rPr lang="en-US" dirty="0"/>
              <a:t> can result in hospitalizations, deaths, MIS-C (inflammatory syndromes) and long-term complications, such as “long COVID,” in which symptoms can linger for months. </a:t>
            </a:r>
            <a:endParaRPr lang="en-US" dirty="0" smtClean="0"/>
          </a:p>
          <a:p>
            <a:pPr marL="342900" indent="-342900" fontAlgn="base">
              <a:buFont typeface="Arial" panose="020B0604020202020204" pitchFamily="34" charset="0"/>
              <a:buChar char="•"/>
            </a:pPr>
            <a:r>
              <a:rPr lang="en-US" dirty="0" smtClean="0"/>
              <a:t>The </a:t>
            </a:r>
            <a:r>
              <a:rPr lang="en-US" dirty="0"/>
              <a:t>spread of the Delta variant resulted in a surge of COVID-19 cases in children throughout the summer. During a 6-week period in late June to mid-August, COVID-19 hospitalizations among children and adolescents </a:t>
            </a:r>
            <a:r>
              <a:rPr lang="en-US" u="sng" dirty="0">
                <a:hlinkClick r:id="rId3"/>
              </a:rPr>
              <a:t>increased fivefold</a:t>
            </a:r>
            <a:r>
              <a:rPr lang="en-US" dirty="0"/>
              <a:t>. </a:t>
            </a:r>
            <a:endParaRPr lang="en-US" dirty="0" smtClean="0"/>
          </a:p>
          <a:p>
            <a:pPr marL="342900" indent="-342900" fontAlgn="base">
              <a:buFont typeface="Arial" panose="020B0604020202020204" pitchFamily="34" charset="0"/>
              <a:buChar char="•"/>
            </a:pPr>
            <a:r>
              <a:rPr lang="en-US" dirty="0" smtClean="0"/>
              <a:t>Similar </a:t>
            </a:r>
            <a:r>
              <a:rPr lang="en-US" dirty="0"/>
              <a:t>to what was seen in adult vaccine trials, vaccination was nearly 91 percent effective in preventing COVID-19 among children aged 5-11 years. </a:t>
            </a:r>
          </a:p>
          <a:p>
            <a:pPr marL="342900" indent="-342900" fontAlgn="base">
              <a:buFont typeface="Arial" panose="020B0604020202020204" pitchFamily="34" charset="0"/>
              <a:buChar char="•"/>
            </a:pPr>
            <a:r>
              <a:rPr lang="en-US" dirty="0"/>
              <a:t>V</a:t>
            </a:r>
            <a:r>
              <a:rPr lang="en-US" dirty="0" smtClean="0"/>
              <a:t>accine </a:t>
            </a:r>
            <a:r>
              <a:rPr lang="en-US" dirty="0"/>
              <a:t>side effects were mild, self-limiting, and similar to those seen in adults and </a:t>
            </a:r>
            <a:r>
              <a:rPr lang="en-US" dirty="0" smtClean="0"/>
              <a:t>other vaccines for </a:t>
            </a:r>
            <a:r>
              <a:rPr lang="en-US" dirty="0"/>
              <a:t>children. The most common side effect was a sore arm. </a:t>
            </a:r>
          </a:p>
        </p:txBody>
      </p:sp>
    </p:spTree>
    <p:extLst>
      <p:ext uri="{BB962C8B-B14F-4D97-AF65-F5344CB8AC3E}">
        <p14:creationId xmlns:p14="http://schemas.microsoft.com/office/powerpoint/2010/main" val="6779635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962" y="948689"/>
            <a:ext cx="2350770" cy="0"/>
          </a:xfrm>
          <a:custGeom>
            <a:avLst/>
            <a:gdLst/>
            <a:ahLst/>
            <a:cxnLst/>
            <a:rect l="l" t="t" r="r" b="b"/>
            <a:pathLst>
              <a:path w="2350770">
                <a:moveTo>
                  <a:pt x="0" y="0"/>
                </a:moveTo>
                <a:lnTo>
                  <a:pt x="2350173" y="0"/>
                </a:lnTo>
              </a:path>
            </a:pathLst>
          </a:custGeom>
          <a:ln w="32004">
            <a:solidFill>
              <a:srgbClr val="F583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44C55"/>
              </a:solidFill>
              <a:effectLst/>
              <a:uLnTx/>
              <a:uFillTx/>
              <a:latin typeface="Arial" panose="020B0604020202020204"/>
              <a:ea typeface="+mn-ea"/>
              <a:cs typeface="+mn-cs"/>
            </a:endParaRPr>
          </a:p>
        </p:txBody>
      </p:sp>
      <p:grpSp>
        <p:nvGrpSpPr>
          <p:cNvPr id="3" name="object 3"/>
          <p:cNvGrpSpPr/>
          <p:nvPr/>
        </p:nvGrpSpPr>
        <p:grpSpPr>
          <a:xfrm>
            <a:off x="0" y="5379720"/>
            <a:ext cx="2807335" cy="753110"/>
            <a:chOff x="0" y="5379720"/>
            <a:chExt cx="2807335" cy="753110"/>
          </a:xfrm>
        </p:grpSpPr>
        <p:pic>
          <p:nvPicPr>
            <p:cNvPr id="4" name="object 4"/>
            <p:cNvPicPr/>
            <p:nvPr/>
          </p:nvPicPr>
          <p:blipFill>
            <a:blip r:embed="rId2" cstate="print"/>
            <a:stretch>
              <a:fillRect/>
            </a:stretch>
          </p:blipFill>
          <p:spPr>
            <a:xfrm>
              <a:off x="0" y="5532120"/>
              <a:ext cx="2807207" cy="600456"/>
            </a:xfrm>
            <a:prstGeom prst="rect">
              <a:avLst/>
            </a:prstGeom>
          </p:spPr>
        </p:pic>
        <p:sp>
          <p:nvSpPr>
            <p:cNvPr id="5" name="object 5"/>
            <p:cNvSpPr/>
            <p:nvPr/>
          </p:nvSpPr>
          <p:spPr>
            <a:xfrm>
              <a:off x="0" y="5379720"/>
              <a:ext cx="2807335" cy="649605"/>
            </a:xfrm>
            <a:custGeom>
              <a:avLst/>
              <a:gdLst/>
              <a:ahLst/>
              <a:cxnLst/>
              <a:rect l="l" t="t" r="r" b="b"/>
              <a:pathLst>
                <a:path w="2807335" h="649604">
                  <a:moveTo>
                    <a:pt x="0" y="0"/>
                  </a:moveTo>
                  <a:lnTo>
                    <a:pt x="0" y="271678"/>
                  </a:lnTo>
                  <a:lnTo>
                    <a:pt x="105613" y="305612"/>
                  </a:lnTo>
                  <a:lnTo>
                    <a:pt x="152873" y="320107"/>
                  </a:lnTo>
                  <a:lnTo>
                    <a:pt x="247442" y="348458"/>
                  </a:lnTo>
                  <a:lnTo>
                    <a:pt x="342115" y="375909"/>
                  </a:lnTo>
                  <a:lnTo>
                    <a:pt x="436938" y="402402"/>
                  </a:lnTo>
                  <a:lnTo>
                    <a:pt x="484422" y="415270"/>
                  </a:lnTo>
                  <a:lnTo>
                    <a:pt x="531961" y="427876"/>
                  </a:lnTo>
                  <a:lnTo>
                    <a:pt x="579562" y="440214"/>
                  </a:lnTo>
                  <a:lnTo>
                    <a:pt x="627231" y="452275"/>
                  </a:lnTo>
                  <a:lnTo>
                    <a:pt x="674973" y="464052"/>
                  </a:lnTo>
                  <a:lnTo>
                    <a:pt x="722794" y="475538"/>
                  </a:lnTo>
                  <a:lnTo>
                    <a:pt x="770701" y="486726"/>
                  </a:lnTo>
                  <a:lnTo>
                    <a:pt x="818700" y="497608"/>
                  </a:lnTo>
                  <a:lnTo>
                    <a:pt x="866796" y="508177"/>
                  </a:lnTo>
                  <a:lnTo>
                    <a:pt x="914995" y="518426"/>
                  </a:lnTo>
                  <a:lnTo>
                    <a:pt x="963304" y="528347"/>
                  </a:lnTo>
                  <a:lnTo>
                    <a:pt x="1011727" y="537933"/>
                  </a:lnTo>
                  <a:lnTo>
                    <a:pt x="1060273" y="547176"/>
                  </a:lnTo>
                  <a:lnTo>
                    <a:pt x="1108945" y="556070"/>
                  </a:lnTo>
                  <a:lnTo>
                    <a:pt x="1157750" y="564607"/>
                  </a:lnTo>
                  <a:lnTo>
                    <a:pt x="1206695" y="572779"/>
                  </a:lnTo>
                  <a:lnTo>
                    <a:pt x="1255784" y="580580"/>
                  </a:lnTo>
                  <a:lnTo>
                    <a:pt x="1305025" y="588002"/>
                  </a:lnTo>
                  <a:lnTo>
                    <a:pt x="1354422" y="595037"/>
                  </a:lnTo>
                  <a:lnTo>
                    <a:pt x="1403982" y="601678"/>
                  </a:lnTo>
                  <a:lnTo>
                    <a:pt x="1453712" y="607919"/>
                  </a:lnTo>
                  <a:lnTo>
                    <a:pt x="1503616" y="613751"/>
                  </a:lnTo>
                  <a:lnTo>
                    <a:pt x="1553700" y="619167"/>
                  </a:lnTo>
                  <a:lnTo>
                    <a:pt x="1603972" y="624161"/>
                  </a:lnTo>
                  <a:lnTo>
                    <a:pt x="1654436" y="628724"/>
                  </a:lnTo>
                  <a:lnTo>
                    <a:pt x="1705099" y="632849"/>
                  </a:lnTo>
                  <a:lnTo>
                    <a:pt x="1755967" y="636529"/>
                  </a:lnTo>
                  <a:lnTo>
                    <a:pt x="1807045" y="639757"/>
                  </a:lnTo>
                  <a:lnTo>
                    <a:pt x="1858339" y="642525"/>
                  </a:lnTo>
                  <a:lnTo>
                    <a:pt x="1909857" y="644826"/>
                  </a:lnTo>
                  <a:lnTo>
                    <a:pt x="1961602" y="646653"/>
                  </a:lnTo>
                  <a:lnTo>
                    <a:pt x="2013582" y="647998"/>
                  </a:lnTo>
                  <a:lnTo>
                    <a:pt x="2065802" y="648854"/>
                  </a:lnTo>
                  <a:lnTo>
                    <a:pt x="2118269" y="649214"/>
                  </a:lnTo>
                  <a:lnTo>
                    <a:pt x="2170988" y="649070"/>
                  </a:lnTo>
                  <a:lnTo>
                    <a:pt x="2223965" y="648414"/>
                  </a:lnTo>
                  <a:lnTo>
                    <a:pt x="2277206" y="647241"/>
                  </a:lnTo>
                  <a:lnTo>
                    <a:pt x="2330717" y="645542"/>
                  </a:lnTo>
                  <a:lnTo>
                    <a:pt x="2384505" y="643310"/>
                  </a:lnTo>
                  <a:lnTo>
                    <a:pt x="2438574" y="640537"/>
                  </a:lnTo>
                  <a:lnTo>
                    <a:pt x="2492932" y="637217"/>
                  </a:lnTo>
                  <a:lnTo>
                    <a:pt x="2547583" y="633341"/>
                  </a:lnTo>
                  <a:lnTo>
                    <a:pt x="2602534" y="628903"/>
                  </a:lnTo>
                  <a:lnTo>
                    <a:pt x="2807208" y="605015"/>
                  </a:lnTo>
                  <a:lnTo>
                    <a:pt x="2807208" y="67195"/>
                  </a:lnTo>
                  <a:lnTo>
                    <a:pt x="2706319" y="96316"/>
                  </a:lnTo>
                  <a:lnTo>
                    <a:pt x="2657070" y="108134"/>
                  </a:lnTo>
                  <a:lnTo>
                    <a:pt x="2607575" y="119400"/>
                  </a:lnTo>
                  <a:lnTo>
                    <a:pt x="2557848" y="130117"/>
                  </a:lnTo>
                  <a:lnTo>
                    <a:pt x="2507903" y="140287"/>
                  </a:lnTo>
                  <a:lnTo>
                    <a:pt x="2457757" y="149910"/>
                  </a:lnTo>
                  <a:lnTo>
                    <a:pt x="2407425" y="158989"/>
                  </a:lnTo>
                  <a:lnTo>
                    <a:pt x="2356921" y="167525"/>
                  </a:lnTo>
                  <a:lnTo>
                    <a:pt x="2306260" y="175519"/>
                  </a:lnTo>
                  <a:lnTo>
                    <a:pt x="2255459" y="182974"/>
                  </a:lnTo>
                  <a:lnTo>
                    <a:pt x="2204531" y="189891"/>
                  </a:lnTo>
                  <a:lnTo>
                    <a:pt x="2153493" y="196272"/>
                  </a:lnTo>
                  <a:lnTo>
                    <a:pt x="2102358" y="202117"/>
                  </a:lnTo>
                  <a:lnTo>
                    <a:pt x="2051144" y="207430"/>
                  </a:lnTo>
                  <a:lnTo>
                    <a:pt x="1999863" y="212211"/>
                  </a:lnTo>
                  <a:lnTo>
                    <a:pt x="1948532" y="216462"/>
                  </a:lnTo>
                  <a:lnTo>
                    <a:pt x="1897167" y="220184"/>
                  </a:lnTo>
                  <a:lnTo>
                    <a:pt x="1845780" y="223380"/>
                  </a:lnTo>
                  <a:lnTo>
                    <a:pt x="1794389" y="226051"/>
                  </a:lnTo>
                  <a:lnTo>
                    <a:pt x="1743009" y="228198"/>
                  </a:lnTo>
                  <a:lnTo>
                    <a:pt x="1691653" y="229823"/>
                  </a:lnTo>
                  <a:lnTo>
                    <a:pt x="1640338" y="230928"/>
                  </a:lnTo>
                  <a:lnTo>
                    <a:pt x="1589079" y="231514"/>
                  </a:lnTo>
                  <a:lnTo>
                    <a:pt x="1537890" y="231583"/>
                  </a:lnTo>
                  <a:lnTo>
                    <a:pt x="1486787" y="231137"/>
                  </a:lnTo>
                  <a:lnTo>
                    <a:pt x="1435785" y="230177"/>
                  </a:lnTo>
                  <a:lnTo>
                    <a:pt x="1384900" y="228704"/>
                  </a:lnTo>
                  <a:lnTo>
                    <a:pt x="1334145" y="226721"/>
                  </a:lnTo>
                  <a:lnTo>
                    <a:pt x="1283537" y="224228"/>
                  </a:lnTo>
                  <a:lnTo>
                    <a:pt x="1233091" y="221229"/>
                  </a:lnTo>
                  <a:lnTo>
                    <a:pt x="1182821" y="217723"/>
                  </a:lnTo>
                  <a:lnTo>
                    <a:pt x="1132743" y="213713"/>
                  </a:lnTo>
                  <a:lnTo>
                    <a:pt x="1082872" y="209201"/>
                  </a:lnTo>
                  <a:lnTo>
                    <a:pt x="1033223" y="204188"/>
                  </a:lnTo>
                  <a:lnTo>
                    <a:pt x="983811" y="198675"/>
                  </a:lnTo>
                  <a:lnTo>
                    <a:pt x="934652" y="192665"/>
                  </a:lnTo>
                  <a:lnTo>
                    <a:pt x="885760" y="186158"/>
                  </a:lnTo>
                  <a:lnTo>
                    <a:pt x="837151" y="179157"/>
                  </a:lnTo>
                  <a:lnTo>
                    <a:pt x="788840" y="171663"/>
                  </a:lnTo>
                  <a:lnTo>
                    <a:pt x="740841" y="163677"/>
                  </a:lnTo>
                  <a:lnTo>
                    <a:pt x="690114" y="154757"/>
                  </a:lnTo>
                  <a:lnTo>
                    <a:pt x="639337" y="145454"/>
                  </a:lnTo>
                  <a:lnTo>
                    <a:pt x="588512" y="135783"/>
                  </a:lnTo>
                  <a:lnTo>
                    <a:pt x="537642" y="125756"/>
                  </a:lnTo>
                  <a:lnTo>
                    <a:pt x="486728" y="115386"/>
                  </a:lnTo>
                  <a:lnTo>
                    <a:pt x="435771" y="104686"/>
                  </a:lnTo>
                  <a:lnTo>
                    <a:pt x="384774" y="93670"/>
                  </a:lnTo>
                  <a:lnTo>
                    <a:pt x="333737" y="82349"/>
                  </a:lnTo>
                  <a:lnTo>
                    <a:pt x="282663" y="70738"/>
                  </a:lnTo>
                  <a:lnTo>
                    <a:pt x="0" y="0"/>
                  </a:lnTo>
                  <a:close/>
                </a:path>
              </a:pathLst>
            </a:custGeom>
            <a:solidFill>
              <a:srgbClr val="1C488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44C55"/>
                </a:solidFill>
                <a:effectLst/>
                <a:uLnTx/>
                <a:uFillTx/>
                <a:latin typeface="Arial" panose="020B0604020202020204"/>
                <a:ea typeface="+mn-ea"/>
                <a:cs typeface="+mn-cs"/>
              </a:endParaRPr>
            </a:p>
          </p:txBody>
        </p:sp>
      </p:grpSp>
      <p:pic>
        <p:nvPicPr>
          <p:cNvPr id="6" name="object 6"/>
          <p:cNvPicPr/>
          <p:nvPr/>
        </p:nvPicPr>
        <p:blipFill>
          <a:blip r:embed="rId3" cstate="print"/>
          <a:stretch>
            <a:fillRect/>
          </a:stretch>
        </p:blipFill>
        <p:spPr>
          <a:xfrm>
            <a:off x="513587" y="4386071"/>
            <a:ext cx="2025395" cy="911351"/>
          </a:xfrm>
          <a:prstGeom prst="rect">
            <a:avLst/>
          </a:prstGeom>
        </p:spPr>
      </p:pic>
      <p:sp>
        <p:nvSpPr>
          <p:cNvPr id="7" name="object 7"/>
          <p:cNvSpPr txBox="1">
            <a:spLocks noGrp="1"/>
          </p:cNvSpPr>
          <p:nvPr>
            <p:ph type="title"/>
          </p:nvPr>
        </p:nvSpPr>
        <p:spPr>
          <a:xfrm>
            <a:off x="590294" y="1558700"/>
            <a:ext cx="1871980" cy="2598147"/>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121212"/>
                </a:solidFill>
                <a:latin typeface="Arial"/>
                <a:cs typeface="Arial"/>
              </a:rPr>
              <a:t>Delta</a:t>
            </a:r>
            <a:r>
              <a:rPr sz="2400" b="1" spc="-75" dirty="0">
                <a:solidFill>
                  <a:srgbClr val="121212"/>
                </a:solidFill>
                <a:latin typeface="Arial"/>
                <a:cs typeface="Arial"/>
              </a:rPr>
              <a:t> </a:t>
            </a:r>
            <a:r>
              <a:rPr sz="2400" b="1" spc="-25" dirty="0" smtClean="0">
                <a:solidFill>
                  <a:srgbClr val="121212"/>
                </a:solidFill>
                <a:latin typeface="Arial"/>
                <a:cs typeface="Arial"/>
              </a:rPr>
              <a:t>Variant</a:t>
            </a:r>
            <a:r>
              <a:rPr lang="en-US" sz="2400" b="1" spc="-25" dirty="0" smtClean="0">
                <a:solidFill>
                  <a:srgbClr val="121212"/>
                </a:solidFill>
                <a:latin typeface="Arial"/>
                <a:cs typeface="Arial"/>
              </a:rPr>
              <a:t>“</a:t>
            </a:r>
            <a:br>
              <a:rPr lang="en-US" sz="2400" b="1" spc="-25" dirty="0" smtClean="0">
                <a:solidFill>
                  <a:srgbClr val="121212"/>
                </a:solidFill>
                <a:latin typeface="Arial"/>
                <a:cs typeface="Arial"/>
              </a:rPr>
            </a:br>
            <a:r>
              <a:rPr lang="en-US" sz="2400" spc="-25" dirty="0" smtClean="0">
                <a:solidFill>
                  <a:srgbClr val="121212"/>
                </a:solidFill>
              </a:rPr>
              <a:t>fatality rate by number infected by each sick person</a:t>
            </a:r>
            <a:endParaRPr sz="2400" dirty="0"/>
          </a:p>
        </p:txBody>
      </p:sp>
      <p:pic>
        <p:nvPicPr>
          <p:cNvPr id="8" name="object 8"/>
          <p:cNvPicPr/>
          <p:nvPr/>
        </p:nvPicPr>
        <p:blipFill>
          <a:blip r:embed="rId4" cstate="print"/>
          <a:stretch>
            <a:fillRect/>
          </a:stretch>
        </p:blipFill>
        <p:spPr>
          <a:xfrm>
            <a:off x="3067811" y="961644"/>
            <a:ext cx="9124188" cy="5401055"/>
          </a:xfrm>
          <a:prstGeom prst="rect">
            <a:avLst/>
          </a:prstGeom>
        </p:spPr>
      </p:pic>
    </p:spTree>
    <p:extLst>
      <p:ext uri="{BB962C8B-B14F-4D97-AF65-F5344CB8AC3E}">
        <p14:creationId xmlns:p14="http://schemas.microsoft.com/office/powerpoint/2010/main" val="19843240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Delta Variant Summary</a:t>
            </a:r>
            <a:endParaRPr lang="en-US" dirty="0"/>
          </a:p>
        </p:txBody>
      </p:sp>
      <p:sp>
        <p:nvSpPr>
          <p:cNvPr id="3" name="Content Placeholder 2"/>
          <p:cNvSpPr>
            <a:spLocks noGrp="1"/>
          </p:cNvSpPr>
          <p:nvPr>
            <p:ph idx="1"/>
          </p:nvPr>
        </p:nvSpPr>
        <p:spPr>
          <a:xfrm>
            <a:off x="156411" y="1524685"/>
            <a:ext cx="11734799" cy="4351338"/>
          </a:xfrm>
        </p:spPr>
        <p:txBody>
          <a:bodyPr>
            <a:normAutofit fontScale="92500"/>
          </a:bodyPr>
          <a:lstStyle/>
          <a:p>
            <a:r>
              <a:rPr lang="en-US" dirty="0"/>
              <a:t>Is more transmissible than prior variants – R0 close to 6-8 </a:t>
            </a:r>
            <a:r>
              <a:rPr lang="en-US" dirty="0" smtClean="0"/>
              <a:t>(</a:t>
            </a:r>
            <a:r>
              <a:rPr lang="en-US" dirty="0"/>
              <a:t>similar to chicken pox) </a:t>
            </a:r>
            <a:endParaRPr lang="en-US" dirty="0" smtClean="0"/>
          </a:p>
          <a:p>
            <a:r>
              <a:rPr lang="en-US" dirty="0" smtClean="0"/>
              <a:t>Higher rates of hospitalization are seen</a:t>
            </a:r>
          </a:p>
          <a:p>
            <a:r>
              <a:rPr lang="en-US" dirty="0" smtClean="0"/>
              <a:t>Can </a:t>
            </a:r>
            <a:r>
              <a:rPr lang="en-US" dirty="0"/>
              <a:t>lead to breakthrough cases in fully vaccinated </a:t>
            </a:r>
          </a:p>
          <a:p>
            <a:pPr lvl="1"/>
            <a:r>
              <a:rPr lang="en-US" dirty="0" smtClean="0"/>
              <a:t>Those infected and vaccinated, given high viral loads 1000 x higher than alpha variant</a:t>
            </a:r>
          </a:p>
          <a:p>
            <a:pPr lvl="1"/>
            <a:r>
              <a:rPr lang="en-US" dirty="0" smtClean="0"/>
              <a:t>May </a:t>
            </a:r>
            <a:r>
              <a:rPr lang="en-US" dirty="0"/>
              <a:t>cause more severe disease* </a:t>
            </a:r>
            <a:endParaRPr lang="en-US" dirty="0" smtClean="0"/>
          </a:p>
          <a:p>
            <a:r>
              <a:rPr lang="en-US" dirty="0" smtClean="0"/>
              <a:t>Vaccine effectiveness </a:t>
            </a:r>
            <a:r>
              <a:rPr lang="en-US" dirty="0"/>
              <a:t>remains high against severe disease and hospitalization, </a:t>
            </a:r>
            <a:r>
              <a:rPr lang="en-US" dirty="0" smtClean="0"/>
              <a:t>but </a:t>
            </a:r>
            <a:r>
              <a:rPr lang="en-US" dirty="0"/>
              <a:t>decreasing against </a:t>
            </a:r>
            <a:r>
              <a:rPr lang="en-US" dirty="0" smtClean="0"/>
              <a:t>infection</a:t>
            </a:r>
          </a:p>
          <a:p>
            <a:r>
              <a:rPr lang="en-US" dirty="0" smtClean="0"/>
              <a:t>Need for increased vaccination/boosters and mask wearing indoors in public spaces</a:t>
            </a:r>
          </a:p>
          <a:p>
            <a:r>
              <a:rPr lang="en-US" dirty="0" smtClean="0"/>
              <a:t>Omicron variant – more mutations on the spike protein, seems to be more highly contagious than Delta, </a:t>
            </a:r>
            <a:r>
              <a:rPr lang="en-US" dirty="0" smtClean="0"/>
              <a:t>prior infections not protective from early data, CDC encouraging Boosters, need </a:t>
            </a:r>
            <a:r>
              <a:rPr lang="en-US" dirty="0" smtClean="0"/>
              <a:t>additional data to determine transmissibility and vaccine efficacy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
        <p:nvSpPr>
          <p:cNvPr id="6" name="TextBox 5"/>
          <p:cNvSpPr txBox="1"/>
          <p:nvPr/>
        </p:nvSpPr>
        <p:spPr>
          <a:xfrm>
            <a:off x="441593" y="5841136"/>
            <a:ext cx="111252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4C55"/>
                </a:solidFill>
                <a:effectLst/>
                <a:uLnTx/>
                <a:uFillTx/>
                <a:latin typeface="Arial" panose="020B0604020202020204"/>
                <a:ea typeface="+mn-ea"/>
                <a:cs typeface="+mn-cs"/>
              </a:rPr>
              <a:t>*The </a:t>
            </a:r>
            <a:r>
              <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rPr>
              <a:t>Lancet</a:t>
            </a:r>
            <a:r>
              <a:rPr kumimoji="0" lang="en-US" sz="1800" b="0" i="0" u="none" strike="noStrike" kern="1200" cap="none" spc="0" normalizeH="0" baseline="0" noProof="0" dirty="0" smtClean="0">
                <a:ln>
                  <a:noFill/>
                </a:ln>
                <a:solidFill>
                  <a:srgbClr val="444C55"/>
                </a:solidFill>
                <a:effectLst/>
                <a:uLnTx/>
                <a:uFillTx/>
                <a:latin typeface="Arial" panose="020B0604020202020204"/>
                <a:ea typeface="+mn-ea"/>
                <a:cs typeface="+mn-cs"/>
              </a:rPr>
              <a:t>, June 14, 2021 </a:t>
            </a:r>
            <a:r>
              <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rPr>
              <a:t>https://www.thelancet.com/journals/lancet/article/PIIS0140-6736(21)01358-1/fulltext</a:t>
            </a:r>
          </a:p>
        </p:txBody>
      </p:sp>
    </p:spTree>
    <p:extLst>
      <p:ext uri="{BB962C8B-B14F-4D97-AF65-F5344CB8AC3E}">
        <p14:creationId xmlns:p14="http://schemas.microsoft.com/office/powerpoint/2010/main" val="1755435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1331975"/>
          </a:xfrm>
          <a:prstGeom prst="rect">
            <a:avLst/>
          </a:prstGeom>
        </p:spPr>
      </p:pic>
      <p:sp>
        <p:nvSpPr>
          <p:cNvPr id="3" name="object 3"/>
          <p:cNvSpPr/>
          <p:nvPr/>
        </p:nvSpPr>
        <p:spPr>
          <a:xfrm>
            <a:off x="11311128" y="6446520"/>
            <a:ext cx="0" cy="268605"/>
          </a:xfrm>
          <a:custGeom>
            <a:avLst/>
            <a:gdLst/>
            <a:ahLst/>
            <a:cxnLst/>
            <a:rect l="l" t="t" r="r" b="b"/>
            <a:pathLst>
              <a:path h="268604">
                <a:moveTo>
                  <a:pt x="0" y="0"/>
                </a:moveTo>
                <a:lnTo>
                  <a:pt x="0" y="268135"/>
                </a:lnTo>
              </a:path>
            </a:pathLst>
          </a:custGeom>
          <a:ln w="6096">
            <a:solidFill>
              <a:srgbClr val="7D7D7D"/>
            </a:solidFill>
          </a:ln>
        </p:spPr>
        <p:txBody>
          <a:bodyPr wrap="square" lIns="0" tIns="0" rIns="0" bIns="0" rtlCol="0"/>
          <a:lstStyle/>
          <a:p>
            <a:endParaRPr/>
          </a:p>
        </p:txBody>
      </p:sp>
      <p:pic>
        <p:nvPicPr>
          <p:cNvPr id="4" name="object 4"/>
          <p:cNvPicPr/>
          <p:nvPr/>
        </p:nvPicPr>
        <p:blipFill>
          <a:blip r:embed="rId3" cstate="print"/>
          <a:stretch>
            <a:fillRect/>
          </a:stretch>
        </p:blipFill>
        <p:spPr>
          <a:xfrm>
            <a:off x="9596628" y="6492240"/>
            <a:ext cx="1606283" cy="228599"/>
          </a:xfrm>
          <a:prstGeom prst="rect">
            <a:avLst/>
          </a:prstGeom>
        </p:spPr>
      </p:pic>
      <p:sp>
        <p:nvSpPr>
          <p:cNvPr id="5" name="object 5"/>
          <p:cNvSpPr txBox="1">
            <a:spLocks noGrp="1"/>
          </p:cNvSpPr>
          <p:nvPr>
            <p:ph type="title"/>
          </p:nvPr>
        </p:nvSpPr>
        <p:spPr>
          <a:xfrm>
            <a:off x="383031" y="436882"/>
            <a:ext cx="4117340" cy="513715"/>
          </a:xfrm>
          <a:prstGeom prst="rect">
            <a:avLst/>
          </a:prstGeom>
        </p:spPr>
        <p:txBody>
          <a:bodyPr vert="horz" wrap="square" lIns="0" tIns="13335" rIns="0" bIns="0" rtlCol="0">
            <a:spAutoFit/>
          </a:bodyPr>
          <a:lstStyle/>
          <a:p>
            <a:pPr marL="12700">
              <a:lnSpc>
                <a:spcPct val="100000"/>
              </a:lnSpc>
              <a:spcBef>
                <a:spcPts val="105"/>
              </a:spcBef>
            </a:pPr>
            <a:r>
              <a:rPr sz="3200" b="1" dirty="0">
                <a:solidFill>
                  <a:srgbClr val="FFFFFF"/>
                </a:solidFill>
                <a:latin typeface="Arial"/>
                <a:cs typeface="Arial"/>
              </a:rPr>
              <a:t>US</a:t>
            </a:r>
            <a:r>
              <a:rPr sz="3200" b="1" spc="-55" dirty="0">
                <a:solidFill>
                  <a:srgbClr val="FFFFFF"/>
                </a:solidFill>
                <a:latin typeface="Arial"/>
                <a:cs typeface="Arial"/>
              </a:rPr>
              <a:t> </a:t>
            </a:r>
            <a:r>
              <a:rPr sz="3200" b="1" dirty="0">
                <a:solidFill>
                  <a:srgbClr val="FFFFFF"/>
                </a:solidFill>
                <a:latin typeface="Arial"/>
                <a:cs typeface="Arial"/>
              </a:rPr>
              <a:t>COVID</a:t>
            </a:r>
            <a:r>
              <a:rPr sz="3200" b="1" spc="-70" dirty="0">
                <a:solidFill>
                  <a:srgbClr val="FFFFFF"/>
                </a:solidFill>
                <a:latin typeface="Arial"/>
                <a:cs typeface="Arial"/>
              </a:rPr>
              <a:t> </a:t>
            </a:r>
            <a:r>
              <a:rPr sz="3200" b="1" spc="-15" dirty="0">
                <a:solidFill>
                  <a:srgbClr val="FFFFFF"/>
                </a:solidFill>
                <a:latin typeface="Arial"/>
                <a:cs typeface="Arial"/>
              </a:rPr>
              <a:t>case</a:t>
            </a:r>
            <a:r>
              <a:rPr sz="3200" b="1" spc="-80" dirty="0">
                <a:solidFill>
                  <a:srgbClr val="FFFFFF"/>
                </a:solidFill>
                <a:latin typeface="Arial"/>
                <a:cs typeface="Arial"/>
              </a:rPr>
              <a:t> </a:t>
            </a:r>
            <a:r>
              <a:rPr sz="3200" b="1" spc="-5" dirty="0">
                <a:solidFill>
                  <a:srgbClr val="FFFFFF"/>
                </a:solidFill>
                <a:latin typeface="Arial"/>
                <a:cs typeface="Arial"/>
              </a:rPr>
              <a:t>trend</a:t>
            </a:r>
            <a:endParaRPr sz="3200" dirty="0">
              <a:latin typeface="Arial"/>
              <a:cs typeface="Arial"/>
            </a:endParaRPr>
          </a:p>
        </p:txBody>
      </p:sp>
      <p:pic>
        <p:nvPicPr>
          <p:cNvPr id="6" name="object 6"/>
          <p:cNvPicPr/>
          <p:nvPr/>
        </p:nvPicPr>
        <p:blipFill>
          <a:blip r:embed="rId4" cstate="print"/>
          <a:stretch>
            <a:fillRect/>
          </a:stretch>
        </p:blipFill>
        <p:spPr>
          <a:xfrm>
            <a:off x="864108" y="1865376"/>
            <a:ext cx="4098035" cy="184403"/>
          </a:xfrm>
          <a:prstGeom prst="rect">
            <a:avLst/>
          </a:prstGeom>
        </p:spPr>
      </p:pic>
      <p:sp>
        <p:nvSpPr>
          <p:cNvPr id="8" name="object 8"/>
          <p:cNvSpPr txBox="1"/>
          <p:nvPr/>
        </p:nvSpPr>
        <p:spPr>
          <a:xfrm>
            <a:off x="11587150" y="6530471"/>
            <a:ext cx="95885" cy="167005"/>
          </a:xfrm>
          <a:prstGeom prst="rect">
            <a:avLst/>
          </a:prstGeom>
        </p:spPr>
        <p:txBody>
          <a:bodyPr vert="horz" wrap="square" lIns="0" tIns="0" rIns="0" bIns="0" rtlCol="0">
            <a:spAutoFit/>
          </a:bodyPr>
          <a:lstStyle/>
          <a:p>
            <a:pPr marL="12700">
              <a:lnSpc>
                <a:spcPct val="100000"/>
              </a:lnSpc>
            </a:pPr>
            <a:r>
              <a:rPr sz="1000" spc="-5" dirty="0">
                <a:solidFill>
                  <a:srgbClr val="7D7D7D"/>
                </a:solidFill>
                <a:latin typeface="Arial"/>
                <a:cs typeface="Arial"/>
              </a:rPr>
              <a:t>6</a:t>
            </a:r>
            <a:endParaRPr sz="1000">
              <a:latin typeface="Arial"/>
              <a:cs typeface="Arial"/>
            </a:endParaRPr>
          </a:p>
        </p:txBody>
      </p:sp>
      <p:pic>
        <p:nvPicPr>
          <p:cNvPr id="7" name="Picture 6"/>
          <p:cNvPicPr>
            <a:picLocks noChangeAspect="1"/>
          </p:cNvPicPr>
          <p:nvPr/>
        </p:nvPicPr>
        <p:blipFill>
          <a:blip r:embed="rId5"/>
          <a:stretch>
            <a:fillRect/>
          </a:stretch>
        </p:blipFill>
        <p:spPr>
          <a:xfrm>
            <a:off x="685800" y="2209800"/>
            <a:ext cx="11311668" cy="4143375"/>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2064" y="1371600"/>
            <a:ext cx="11963400" cy="4499928"/>
          </a:xfrm>
          <a:prstGeom prst="rect">
            <a:avLst/>
          </a:prstGeom>
        </p:spPr>
      </p:pic>
      <p:sp>
        <p:nvSpPr>
          <p:cNvPr id="2" name="TextBox 1"/>
          <p:cNvSpPr txBox="1"/>
          <p:nvPr/>
        </p:nvSpPr>
        <p:spPr>
          <a:xfrm>
            <a:off x="480048" y="5871528"/>
            <a:ext cx="10631381" cy="1107996"/>
          </a:xfrm>
          <a:prstGeom prst="rect">
            <a:avLst/>
          </a:prstGeom>
          <a:noFill/>
        </p:spPr>
        <p:txBody>
          <a:bodyPr wrap="square" rtlCol="0">
            <a:spAutoFit/>
          </a:bodyPr>
          <a:lstStyle/>
          <a:p>
            <a:r>
              <a:rPr lang="en-US" sz="2400" dirty="0" smtClean="0"/>
              <a:t>CDC MMWR:</a:t>
            </a:r>
            <a:r>
              <a:rPr lang="en-US" sz="2400" dirty="0"/>
              <a:t> </a:t>
            </a:r>
            <a:r>
              <a:rPr lang="en-US" sz="2400" dirty="0">
                <a:hlinkClick r:id="rId4"/>
              </a:rPr>
              <a:t>Monitoring Incidence of COVID-19 Cases, Hospitalizations, and Deaths, by Vaccination Status — 13 U.S. Jurisdictions, April 4–July 17, 2021</a:t>
            </a:r>
            <a:r>
              <a:rPr lang="en-US" sz="2400" dirty="0"/>
              <a:t>. (09.17.21)</a:t>
            </a:r>
          </a:p>
          <a:p>
            <a:endParaRPr lang="en-US" dirty="0"/>
          </a:p>
        </p:txBody>
      </p:sp>
      <p:sp>
        <p:nvSpPr>
          <p:cNvPr id="3" name="TextBox 2"/>
          <p:cNvSpPr txBox="1"/>
          <p:nvPr/>
        </p:nvSpPr>
        <p:spPr>
          <a:xfrm>
            <a:off x="458932" y="193021"/>
            <a:ext cx="11509664" cy="954107"/>
          </a:xfrm>
          <a:prstGeom prst="rect">
            <a:avLst/>
          </a:prstGeom>
          <a:noFill/>
        </p:spPr>
        <p:txBody>
          <a:bodyPr wrap="square" rtlCol="0">
            <a:spAutoFit/>
          </a:bodyPr>
          <a:lstStyle/>
          <a:p>
            <a:r>
              <a:rPr lang="en-US" sz="2800" dirty="0" smtClean="0"/>
              <a:t>CDC MMWR:  Incidence of cases, hospitalizations and deaths by vaccination status noting when &gt; 50% cases Delta variant</a:t>
            </a:r>
            <a:endParaRPr lang="en-US" sz="2800" dirty="0"/>
          </a:p>
        </p:txBody>
      </p:sp>
    </p:spTree>
    <p:extLst>
      <p:ext uri="{BB962C8B-B14F-4D97-AF65-F5344CB8AC3E}">
        <p14:creationId xmlns:p14="http://schemas.microsoft.com/office/powerpoint/2010/main" val="109937399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6200" y="381000"/>
            <a:ext cx="9375800" cy="5271119"/>
          </a:xfrm>
          <a:prstGeom prst="rect">
            <a:avLst/>
          </a:prstGeom>
        </p:spPr>
      </p:pic>
    </p:spTree>
    <p:extLst>
      <p:ext uri="{BB962C8B-B14F-4D97-AF65-F5344CB8AC3E}">
        <p14:creationId xmlns:p14="http://schemas.microsoft.com/office/powerpoint/2010/main" val="38692207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txBox="1">
            <a:spLocks noGrp="1"/>
          </p:cNvSpPr>
          <p:nvPr>
            <p:ph type="title"/>
          </p:nvPr>
        </p:nvSpPr>
        <p:spPr>
          <a:xfrm>
            <a:off x="687831" y="723233"/>
            <a:ext cx="6385560" cy="513715"/>
          </a:xfrm>
          <a:prstGeom prst="rect">
            <a:avLst/>
          </a:prstGeom>
        </p:spPr>
        <p:txBody>
          <a:bodyPr vert="horz" wrap="square" lIns="0" tIns="13335" rIns="0" bIns="0" rtlCol="0">
            <a:spAutoFit/>
          </a:bodyPr>
          <a:lstStyle/>
          <a:p>
            <a:pPr marL="12700">
              <a:lnSpc>
                <a:spcPct val="100000"/>
              </a:lnSpc>
              <a:spcBef>
                <a:spcPts val="105"/>
              </a:spcBef>
            </a:pPr>
            <a:r>
              <a:rPr sz="3200" b="1" spc="-90" dirty="0">
                <a:solidFill>
                  <a:srgbClr val="F58466"/>
                </a:solidFill>
                <a:latin typeface="Arial"/>
                <a:cs typeface="Arial"/>
              </a:rPr>
              <a:t>Updated</a:t>
            </a:r>
            <a:r>
              <a:rPr sz="3200" b="1" spc="-160" dirty="0">
                <a:solidFill>
                  <a:srgbClr val="F58466"/>
                </a:solidFill>
                <a:latin typeface="Arial"/>
                <a:cs typeface="Arial"/>
              </a:rPr>
              <a:t> </a:t>
            </a:r>
            <a:r>
              <a:rPr sz="3200" b="1" spc="-90" dirty="0">
                <a:solidFill>
                  <a:srgbClr val="F58466"/>
                </a:solidFill>
                <a:latin typeface="Arial"/>
                <a:cs typeface="Arial"/>
              </a:rPr>
              <a:t>Neonatal</a:t>
            </a:r>
            <a:r>
              <a:rPr sz="3200" b="1" spc="-70" dirty="0">
                <a:solidFill>
                  <a:srgbClr val="F58466"/>
                </a:solidFill>
                <a:latin typeface="Arial"/>
                <a:cs typeface="Arial"/>
              </a:rPr>
              <a:t> </a:t>
            </a:r>
            <a:r>
              <a:rPr sz="3200" b="1" spc="-75" dirty="0">
                <a:solidFill>
                  <a:srgbClr val="F58466"/>
                </a:solidFill>
                <a:latin typeface="Arial"/>
                <a:cs typeface="Arial"/>
              </a:rPr>
              <a:t>/AAP</a:t>
            </a:r>
            <a:r>
              <a:rPr sz="3200" b="1" spc="-85" dirty="0">
                <a:solidFill>
                  <a:srgbClr val="F58466"/>
                </a:solidFill>
                <a:latin typeface="Arial"/>
                <a:cs typeface="Arial"/>
              </a:rPr>
              <a:t> </a:t>
            </a:r>
            <a:r>
              <a:rPr sz="3200" b="1" spc="-125" dirty="0">
                <a:solidFill>
                  <a:srgbClr val="F58466"/>
                </a:solidFill>
                <a:latin typeface="Arial"/>
                <a:cs typeface="Arial"/>
              </a:rPr>
              <a:t>Resources</a:t>
            </a:r>
            <a:endParaRPr sz="3200">
              <a:latin typeface="Arial"/>
              <a:cs typeface="Arial"/>
            </a:endParaRPr>
          </a:p>
        </p:txBody>
      </p:sp>
      <p:sp>
        <p:nvSpPr>
          <p:cNvPr id="9" name="object 9"/>
          <p:cNvSpPr txBox="1"/>
          <p:nvPr/>
        </p:nvSpPr>
        <p:spPr>
          <a:xfrm>
            <a:off x="11306047" y="6422791"/>
            <a:ext cx="19621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srgbClr val="ADB3B8"/>
                </a:solidFill>
                <a:effectLst/>
                <a:uLnTx/>
                <a:uFillTx/>
                <a:latin typeface="Arial"/>
                <a:ea typeface="+mn-ea"/>
                <a:cs typeface="Arial"/>
              </a:rPr>
              <a:t>31</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10" name="object 10"/>
          <p:cNvSpPr txBox="1"/>
          <p:nvPr/>
        </p:nvSpPr>
        <p:spPr>
          <a:xfrm>
            <a:off x="675627" y="1771775"/>
            <a:ext cx="10703560" cy="4258217"/>
          </a:xfrm>
          <a:prstGeom prst="rect">
            <a:avLst/>
          </a:prstGeom>
        </p:spPr>
        <p:txBody>
          <a:bodyPr vert="horz" wrap="square" lIns="0" tIns="13335" rIns="0" bIns="0" rtlCol="0">
            <a:spAutoFit/>
          </a:bodyPr>
          <a:lstStyle/>
          <a:p>
            <a:pPr marL="12700" marR="574675" lvl="0" indent="-635" algn="l" defTabSz="914400" rtl="0" eaLnBrk="1" fontAlgn="auto" latinLnBrk="0" hangingPunct="1">
              <a:lnSpc>
                <a:spcPct val="100000"/>
              </a:lnSpc>
              <a:spcBef>
                <a:spcPts val="105"/>
              </a:spcBef>
              <a:spcAft>
                <a:spcPts val="0"/>
              </a:spcAft>
              <a:buClrTx/>
              <a:buSzTx/>
              <a:buFontTx/>
              <a:buNone/>
              <a:tabLst/>
              <a:defRPr/>
            </a:pPr>
            <a:r>
              <a:rPr kumimoji="0" sz="3200" b="0" i="0" u="none" strike="noStrike" kern="1200" cap="none" spc="-5" normalizeH="0" baseline="0" noProof="0" dirty="0">
                <a:ln>
                  <a:noFill/>
                </a:ln>
                <a:solidFill>
                  <a:prstClr val="black"/>
                </a:solidFill>
                <a:effectLst/>
                <a:uLnTx/>
                <a:uFillTx/>
                <a:latin typeface="Calibri"/>
                <a:ea typeface="+mn-ea"/>
                <a:cs typeface="Calibri"/>
                <a:hlinkClick r:id="rId4"/>
              </a:rPr>
              <a:t>AAP:</a:t>
            </a:r>
            <a:r>
              <a:rPr kumimoji="0" sz="3200" b="0" i="0" u="sng" strike="noStrike" kern="1200" cap="none" spc="35" normalizeH="0" baseline="0" noProof="0" dirty="0">
                <a:ln>
                  <a:noFill/>
                </a:ln>
                <a:solidFill>
                  <a:srgbClr val="0000FF"/>
                </a:solidFill>
                <a:effectLst/>
                <a:uLnTx/>
                <a:uFill>
                  <a:solidFill>
                    <a:srgbClr val="0000FF"/>
                  </a:solidFill>
                </a:uFill>
                <a:latin typeface="Calibri"/>
                <a:ea typeface="+mn-ea"/>
                <a:cs typeface="Calibri"/>
                <a:hlinkClick r:id="rId4"/>
              </a:rPr>
              <a:t> </a:t>
            </a:r>
            <a:r>
              <a:rPr kumimoji="0" sz="3200" b="0" i="0" u="sng" strike="noStrike" kern="1200" cap="none" spc="-5" normalizeH="0" baseline="0" noProof="0" dirty="0">
                <a:ln>
                  <a:noFill/>
                </a:ln>
                <a:solidFill>
                  <a:srgbClr val="0000FF"/>
                </a:solidFill>
                <a:effectLst/>
                <a:uLnTx/>
                <a:uFill>
                  <a:solidFill>
                    <a:srgbClr val="0000FF"/>
                  </a:solidFill>
                </a:uFill>
                <a:latin typeface="Calibri"/>
                <a:ea typeface="+mn-ea"/>
                <a:cs typeface="Calibri"/>
                <a:hlinkClick r:id="rId4"/>
              </a:rPr>
              <a:t>Supporting</a:t>
            </a:r>
            <a:r>
              <a:rPr kumimoji="0" sz="3200" b="0" i="0" u="sng" strike="noStrike" kern="1200" cap="none" spc="35" normalizeH="0" baseline="0" noProof="0" dirty="0">
                <a:ln>
                  <a:noFill/>
                </a:ln>
                <a:solidFill>
                  <a:srgbClr val="0000FF"/>
                </a:solidFill>
                <a:effectLst/>
                <a:uLnTx/>
                <a:uFill>
                  <a:solidFill>
                    <a:srgbClr val="0000FF"/>
                  </a:solidFill>
                </a:uFill>
                <a:latin typeface="Calibri"/>
                <a:ea typeface="+mn-ea"/>
                <a:cs typeface="Calibri"/>
                <a:hlinkClick r:id="rId4"/>
              </a:rPr>
              <a:t> </a:t>
            </a:r>
            <a:r>
              <a:rPr kumimoji="0" sz="3200" b="0" i="0" u="sng" strike="noStrike" kern="1200" cap="none" spc="-5" normalizeH="0" baseline="0" noProof="0" dirty="0">
                <a:ln>
                  <a:noFill/>
                </a:ln>
                <a:solidFill>
                  <a:srgbClr val="0000FF"/>
                </a:solidFill>
                <a:effectLst/>
                <a:uLnTx/>
                <a:uFill>
                  <a:solidFill>
                    <a:srgbClr val="0000FF"/>
                  </a:solidFill>
                </a:uFill>
                <a:latin typeface="Calibri"/>
                <a:ea typeface="+mn-ea"/>
                <a:cs typeface="Calibri"/>
                <a:hlinkClick r:id="rId4"/>
              </a:rPr>
              <a:t>Emotional</a:t>
            </a:r>
            <a:r>
              <a:rPr kumimoji="0" sz="3200" b="0" i="0" u="sng" strike="noStrike" kern="1200" cap="none" spc="20" normalizeH="0" baseline="0" noProof="0" dirty="0">
                <a:ln>
                  <a:noFill/>
                </a:ln>
                <a:solidFill>
                  <a:srgbClr val="0000FF"/>
                </a:solidFill>
                <a:effectLst/>
                <a:uLnTx/>
                <a:uFill>
                  <a:solidFill>
                    <a:srgbClr val="0000FF"/>
                  </a:solidFill>
                </a:uFill>
                <a:latin typeface="Calibri"/>
                <a:ea typeface="+mn-ea"/>
                <a:cs typeface="Calibri"/>
                <a:hlinkClick r:id="rId4"/>
              </a:rPr>
              <a:t> </a:t>
            </a:r>
            <a:r>
              <a:rPr kumimoji="0" sz="3200" b="0" i="0" u="sng" strike="noStrike" kern="1200" cap="none" spc="-5" normalizeH="0" baseline="0" noProof="0" dirty="0">
                <a:ln>
                  <a:noFill/>
                </a:ln>
                <a:solidFill>
                  <a:srgbClr val="0000FF"/>
                </a:solidFill>
                <a:effectLst/>
                <a:uLnTx/>
                <a:uFill>
                  <a:solidFill>
                    <a:srgbClr val="0000FF"/>
                  </a:solidFill>
                </a:uFill>
                <a:latin typeface="Calibri"/>
                <a:ea typeface="+mn-ea"/>
                <a:cs typeface="Calibri"/>
                <a:hlinkClick r:id="rId4"/>
              </a:rPr>
              <a:t>and</a:t>
            </a:r>
            <a:r>
              <a:rPr kumimoji="0" sz="3200" b="0" i="0" u="sng" strike="noStrike" kern="1200" cap="none" spc="20" normalizeH="0" baseline="0" noProof="0" dirty="0">
                <a:ln>
                  <a:noFill/>
                </a:ln>
                <a:solidFill>
                  <a:srgbClr val="0000FF"/>
                </a:solidFill>
                <a:effectLst/>
                <a:uLnTx/>
                <a:uFill>
                  <a:solidFill>
                    <a:srgbClr val="0000FF"/>
                  </a:solidFill>
                </a:uFill>
                <a:latin typeface="Calibri"/>
                <a:ea typeface="+mn-ea"/>
                <a:cs typeface="Calibri"/>
                <a:hlinkClick r:id="rId4"/>
              </a:rPr>
              <a:t> </a:t>
            </a:r>
            <a:r>
              <a:rPr kumimoji="0" sz="3200" b="0" i="0" u="sng" strike="noStrike" kern="1200" cap="none" spc="-15" normalizeH="0" baseline="0" noProof="0" dirty="0">
                <a:ln>
                  <a:noFill/>
                </a:ln>
                <a:solidFill>
                  <a:srgbClr val="0000FF"/>
                </a:solidFill>
                <a:effectLst/>
                <a:uLnTx/>
                <a:uFill>
                  <a:solidFill>
                    <a:srgbClr val="0000FF"/>
                  </a:solidFill>
                </a:uFill>
                <a:latin typeface="Calibri"/>
                <a:ea typeface="+mn-ea"/>
                <a:cs typeface="Calibri"/>
                <a:hlinkClick r:id="rId4"/>
              </a:rPr>
              <a:t>Behavioral</a:t>
            </a:r>
            <a:r>
              <a:rPr kumimoji="0" sz="3200" b="0" i="0" u="sng" strike="noStrike" kern="1200" cap="none" spc="-5" normalizeH="0" baseline="0" noProof="0" dirty="0">
                <a:ln>
                  <a:noFill/>
                </a:ln>
                <a:solidFill>
                  <a:srgbClr val="0000FF"/>
                </a:solidFill>
                <a:effectLst/>
                <a:uLnTx/>
                <a:uFill>
                  <a:solidFill>
                    <a:srgbClr val="0000FF"/>
                  </a:solidFill>
                </a:uFill>
                <a:latin typeface="Calibri"/>
                <a:ea typeface="+mn-ea"/>
                <a:cs typeface="Calibri"/>
                <a:hlinkClick r:id="rId4"/>
              </a:rPr>
              <a:t> Health</a:t>
            </a:r>
            <a:r>
              <a:rPr kumimoji="0" sz="3200" b="0" i="0" u="sng" strike="noStrike" kern="1200" cap="none" spc="20" normalizeH="0" baseline="0" noProof="0" dirty="0">
                <a:ln>
                  <a:noFill/>
                </a:ln>
                <a:solidFill>
                  <a:srgbClr val="0000FF"/>
                </a:solidFill>
                <a:effectLst/>
                <a:uLnTx/>
                <a:uFill>
                  <a:solidFill>
                    <a:srgbClr val="0000FF"/>
                  </a:solidFill>
                </a:uFill>
                <a:latin typeface="Calibri"/>
                <a:ea typeface="+mn-ea"/>
                <a:cs typeface="Calibri"/>
                <a:hlinkClick r:id="rId4"/>
              </a:rPr>
              <a:t> </a:t>
            </a:r>
            <a:r>
              <a:rPr kumimoji="0" sz="3200" b="0" i="0" u="sng" strike="noStrike" kern="1200" cap="none" spc="-5" normalizeH="0" baseline="0" noProof="0" dirty="0">
                <a:ln>
                  <a:noFill/>
                </a:ln>
                <a:solidFill>
                  <a:srgbClr val="0000FF"/>
                </a:solidFill>
                <a:effectLst/>
                <a:uLnTx/>
                <a:uFill>
                  <a:solidFill>
                    <a:srgbClr val="0000FF"/>
                  </a:solidFill>
                </a:uFill>
                <a:latin typeface="Calibri"/>
                <a:ea typeface="+mn-ea"/>
                <a:cs typeface="Calibri"/>
                <a:hlinkClick r:id="rId4"/>
              </a:rPr>
              <a:t>during</a:t>
            </a:r>
            <a:r>
              <a:rPr kumimoji="0" sz="3200" b="0" i="0" u="sng" strike="noStrike" kern="1200" cap="none" spc="35" normalizeH="0" baseline="0" noProof="0" dirty="0">
                <a:ln>
                  <a:noFill/>
                </a:ln>
                <a:solidFill>
                  <a:srgbClr val="0000FF"/>
                </a:solidFill>
                <a:effectLst/>
                <a:uLnTx/>
                <a:uFill>
                  <a:solidFill>
                    <a:srgbClr val="0000FF"/>
                  </a:solidFill>
                </a:uFill>
                <a:latin typeface="Calibri"/>
                <a:ea typeface="+mn-ea"/>
                <a:cs typeface="Calibri"/>
                <a:hlinkClick r:id="rId4"/>
              </a:rPr>
              <a:t> </a:t>
            </a:r>
            <a:r>
              <a:rPr kumimoji="0" sz="3200" b="0" i="0" u="sng" strike="noStrike" kern="1200" cap="none" spc="-5" normalizeH="0" baseline="0" noProof="0" dirty="0">
                <a:ln>
                  <a:noFill/>
                </a:ln>
                <a:solidFill>
                  <a:srgbClr val="0000FF"/>
                </a:solidFill>
                <a:effectLst/>
                <a:uLnTx/>
                <a:uFill>
                  <a:solidFill>
                    <a:srgbClr val="0000FF"/>
                  </a:solidFill>
                </a:uFill>
                <a:latin typeface="Calibri"/>
                <a:ea typeface="+mn-ea"/>
                <a:cs typeface="Calibri"/>
                <a:hlinkClick r:id="rId4"/>
              </a:rPr>
              <a:t>the </a:t>
            </a:r>
            <a:r>
              <a:rPr kumimoji="0" sz="3200" b="0" i="0" u="none" strike="noStrike" kern="1200" cap="none" spc="-710" normalizeH="0" baseline="0" noProof="0" dirty="0">
                <a:ln>
                  <a:noFill/>
                </a:ln>
                <a:solidFill>
                  <a:srgbClr val="0000FF"/>
                </a:solidFill>
                <a:effectLst/>
                <a:uLnTx/>
                <a:uFillTx/>
                <a:latin typeface="Calibri"/>
                <a:ea typeface="+mn-ea"/>
                <a:cs typeface="Calibri"/>
                <a:hlinkClick r:id="rId4"/>
              </a:rPr>
              <a:t> </a:t>
            </a:r>
            <a:r>
              <a:rPr kumimoji="0" sz="3200" b="0" i="0" u="sng" strike="noStrike" kern="1200" cap="none" spc="-15" normalizeH="0" baseline="0" noProof="0" dirty="0">
                <a:ln>
                  <a:noFill/>
                </a:ln>
                <a:solidFill>
                  <a:srgbClr val="0000FF"/>
                </a:solidFill>
                <a:effectLst/>
                <a:uLnTx/>
                <a:uFill>
                  <a:solidFill>
                    <a:srgbClr val="0000FF"/>
                  </a:solidFill>
                </a:uFill>
                <a:latin typeface="Calibri"/>
                <a:ea typeface="+mn-ea"/>
                <a:cs typeface="Calibri"/>
                <a:hlinkClick r:id="rId4"/>
              </a:rPr>
              <a:t>COVID19</a:t>
            </a:r>
            <a:r>
              <a:rPr kumimoji="0" sz="3200" b="0" i="0" u="sng" strike="noStrike" kern="1200" cap="none" spc="20" normalizeH="0" baseline="0" noProof="0" dirty="0">
                <a:ln>
                  <a:noFill/>
                </a:ln>
                <a:solidFill>
                  <a:srgbClr val="0000FF"/>
                </a:solidFill>
                <a:effectLst/>
                <a:uLnTx/>
                <a:uFill>
                  <a:solidFill>
                    <a:srgbClr val="0000FF"/>
                  </a:solidFill>
                </a:uFill>
                <a:latin typeface="Calibri"/>
                <a:ea typeface="+mn-ea"/>
                <a:cs typeface="Calibri"/>
                <a:hlinkClick r:id="rId4"/>
              </a:rPr>
              <a:t> </a:t>
            </a:r>
            <a:r>
              <a:rPr kumimoji="0" sz="3200" b="0" i="0" u="sng" strike="noStrike" kern="1200" cap="none" spc="-10" normalizeH="0" baseline="0" noProof="0" dirty="0">
                <a:ln>
                  <a:noFill/>
                </a:ln>
                <a:solidFill>
                  <a:srgbClr val="0000FF"/>
                </a:solidFill>
                <a:effectLst/>
                <a:uLnTx/>
                <a:uFill>
                  <a:solidFill>
                    <a:srgbClr val="0000FF"/>
                  </a:solidFill>
                </a:uFill>
                <a:latin typeface="Calibri"/>
                <a:ea typeface="+mn-ea"/>
                <a:cs typeface="Calibri"/>
                <a:hlinkClick r:id="rId4"/>
              </a:rPr>
              <a:t>Pandemic</a:t>
            </a:r>
            <a:r>
              <a:rPr kumimoji="0" sz="3200" b="0" i="0" u="none" strike="noStrike" kern="1200" cap="none" spc="-10" normalizeH="0" baseline="0" noProof="0" dirty="0">
                <a:ln>
                  <a:noFill/>
                </a:ln>
                <a:solidFill>
                  <a:prstClr val="black"/>
                </a:solidFill>
                <a:effectLst/>
                <a:uLnTx/>
                <a:uFillTx/>
                <a:latin typeface="Calibri"/>
                <a:ea typeface="+mn-ea"/>
                <a:cs typeface="Calibri"/>
                <a:hlinkClick r:id="rId4"/>
              </a:rPr>
              <a:t>.</a:t>
            </a:r>
            <a:r>
              <a:rPr kumimoji="0" sz="3200" b="0" i="0" u="none" strike="noStrike" kern="1200" cap="none" spc="10" normalizeH="0" baseline="0" noProof="0" dirty="0">
                <a:ln>
                  <a:noFill/>
                </a:ln>
                <a:solidFill>
                  <a:prstClr val="black"/>
                </a:solidFill>
                <a:effectLst/>
                <a:uLnTx/>
                <a:uFillTx/>
                <a:latin typeface="Calibri"/>
                <a:ea typeface="+mn-ea"/>
                <a:cs typeface="Calibri"/>
                <a:hlinkClick r:id="rId4"/>
              </a:rPr>
              <a:t> </a:t>
            </a:r>
            <a:r>
              <a:rPr kumimoji="0" sz="3200" b="0" i="0" u="none" strike="noStrike" kern="1200" cap="none" spc="-10" normalizeH="0" baseline="0" noProof="0" dirty="0">
                <a:ln>
                  <a:noFill/>
                </a:ln>
                <a:solidFill>
                  <a:prstClr val="black"/>
                </a:solidFill>
                <a:effectLst/>
                <a:uLnTx/>
                <a:uFillTx/>
                <a:latin typeface="Calibri"/>
                <a:ea typeface="+mn-ea"/>
                <a:cs typeface="Calibri"/>
                <a:hlinkClick r:id="rId4"/>
              </a:rPr>
              <a:t>(Updated</a:t>
            </a:r>
            <a:r>
              <a:rPr kumimoji="0" sz="3200" b="0" i="0" u="none" strike="noStrike" kern="1200" cap="none" spc="10" normalizeH="0" baseline="0" noProof="0" dirty="0">
                <a:ln>
                  <a:noFill/>
                </a:ln>
                <a:solidFill>
                  <a:prstClr val="black"/>
                </a:solidFill>
                <a:effectLst/>
                <a:uLnTx/>
                <a:uFillTx/>
                <a:latin typeface="Calibri"/>
                <a:ea typeface="+mn-ea"/>
                <a:cs typeface="Calibri"/>
                <a:hlinkClick r:id="rId4"/>
              </a:rPr>
              <a:t> </a:t>
            </a:r>
            <a:r>
              <a:rPr kumimoji="0" sz="3200" b="0" i="0" u="none" strike="noStrike" kern="1200" cap="none" spc="-5" normalizeH="0" baseline="0" noProof="0" dirty="0">
                <a:ln>
                  <a:noFill/>
                </a:ln>
                <a:solidFill>
                  <a:prstClr val="black"/>
                </a:solidFill>
                <a:effectLst/>
                <a:uLnTx/>
                <a:uFillTx/>
                <a:latin typeface="Calibri"/>
                <a:ea typeface="+mn-ea"/>
                <a:cs typeface="Calibri"/>
                <a:hlinkClick r:id="rId4"/>
              </a:rPr>
              <a:t>7.28.21)</a:t>
            </a:r>
            <a:endParaRPr kumimoji="0" sz="32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50"/>
              </a:spcBef>
              <a:spcAft>
                <a:spcPts val="0"/>
              </a:spcAft>
              <a:buClrTx/>
              <a:buSzTx/>
              <a:buFontTx/>
              <a:buNone/>
              <a:tabLst/>
              <a:defRPr/>
            </a:pPr>
            <a:endParaRPr kumimoji="0" sz="3100" b="0" i="0" u="none" strike="noStrike" kern="1200" cap="none" spc="0" normalizeH="0" baseline="0" noProof="0" dirty="0">
              <a:ln>
                <a:noFill/>
              </a:ln>
              <a:solidFill>
                <a:prstClr val="black"/>
              </a:solidFill>
              <a:effectLst/>
              <a:uLnTx/>
              <a:uFillTx/>
              <a:latin typeface="Calibri"/>
              <a:ea typeface="+mn-ea"/>
              <a:cs typeface="Calibri"/>
            </a:endParaRPr>
          </a:p>
          <a:p>
            <a:pPr marL="12700" marR="5080" lvl="0" indent="-635" algn="l" defTabSz="914400" rtl="0" eaLnBrk="1" fontAlgn="auto" latinLnBrk="0" hangingPunct="1">
              <a:lnSpc>
                <a:spcPct val="100000"/>
              </a:lnSpc>
              <a:spcBef>
                <a:spcPts val="5"/>
              </a:spcBef>
              <a:spcAft>
                <a:spcPts val="0"/>
              </a:spcAft>
              <a:buClrTx/>
              <a:buSzTx/>
              <a:buFontTx/>
              <a:buNone/>
              <a:tabLst/>
              <a:defRPr/>
            </a:pPr>
            <a:r>
              <a:rPr kumimoji="0" sz="3200" b="0" i="0" u="none" strike="noStrike" kern="1200" cap="none" spc="-10" normalizeH="0" baseline="0" noProof="0" dirty="0">
                <a:ln>
                  <a:noFill/>
                </a:ln>
                <a:solidFill>
                  <a:prstClr val="black"/>
                </a:solidFill>
                <a:effectLst/>
                <a:uLnTx/>
                <a:uFillTx/>
                <a:latin typeface="Calibri"/>
                <a:ea typeface="+mn-ea"/>
                <a:cs typeface="Calibri"/>
              </a:rPr>
              <a:t>AAP:</a:t>
            </a:r>
            <a:r>
              <a:rPr kumimoji="0" sz="3200" b="0" i="0" u="sng" strike="noStrike" kern="1200" cap="none" spc="10" normalizeH="0" baseline="0" noProof="0" dirty="0">
                <a:ln>
                  <a:noFill/>
                </a:ln>
                <a:solidFill>
                  <a:srgbClr val="0000FF"/>
                </a:solidFill>
                <a:effectLst/>
                <a:uLnTx/>
                <a:uFill>
                  <a:solidFill>
                    <a:srgbClr val="0000FF"/>
                  </a:solidFill>
                </a:uFill>
                <a:latin typeface="Calibri"/>
                <a:ea typeface="+mn-ea"/>
                <a:cs typeface="Calibri"/>
                <a:hlinkClick r:id="rId5"/>
              </a:rPr>
              <a:t> </a:t>
            </a:r>
            <a:r>
              <a:rPr kumimoji="0" sz="3200" b="0" i="0" u="sng" strike="noStrike" kern="1200" cap="none" spc="-25" normalizeH="0" baseline="0" noProof="0" dirty="0">
                <a:ln>
                  <a:noFill/>
                </a:ln>
                <a:solidFill>
                  <a:srgbClr val="0000FF"/>
                </a:solidFill>
                <a:effectLst/>
                <a:uLnTx/>
                <a:uFill>
                  <a:solidFill>
                    <a:srgbClr val="0000FF"/>
                  </a:solidFill>
                </a:uFill>
                <a:latin typeface="Calibri"/>
                <a:ea typeface="+mn-ea"/>
                <a:cs typeface="Calibri"/>
                <a:hlinkClick r:id="rId5"/>
              </a:rPr>
              <a:t>Post</a:t>
            </a:r>
            <a:r>
              <a:rPr kumimoji="0" sz="3200" b="0" i="0" u="sng" strike="noStrike" kern="1200" cap="none" spc="0" normalizeH="0" baseline="0" noProof="0" dirty="0">
                <a:ln>
                  <a:noFill/>
                </a:ln>
                <a:solidFill>
                  <a:srgbClr val="0000FF"/>
                </a:solidFill>
                <a:effectLst/>
                <a:uLnTx/>
                <a:uFill>
                  <a:solidFill>
                    <a:srgbClr val="0000FF"/>
                  </a:solidFill>
                </a:uFill>
                <a:latin typeface="Calibri"/>
                <a:ea typeface="+mn-ea"/>
                <a:cs typeface="Calibri"/>
                <a:hlinkClick r:id="rId5"/>
              </a:rPr>
              <a:t> </a:t>
            </a:r>
            <a:r>
              <a:rPr kumimoji="0" sz="3200" b="0" i="0" u="sng" strike="noStrike" kern="1200" cap="none" spc="-5" normalizeH="0" baseline="0" noProof="0" dirty="0">
                <a:ln>
                  <a:noFill/>
                </a:ln>
                <a:solidFill>
                  <a:srgbClr val="0000FF"/>
                </a:solidFill>
                <a:effectLst/>
                <a:uLnTx/>
                <a:uFill>
                  <a:solidFill>
                    <a:srgbClr val="0000FF"/>
                  </a:solidFill>
                </a:uFill>
                <a:latin typeface="Calibri"/>
                <a:ea typeface="+mn-ea"/>
                <a:cs typeface="Calibri"/>
                <a:hlinkClick r:id="rId5"/>
              </a:rPr>
              <a:t>Covid</a:t>
            </a:r>
            <a:r>
              <a:rPr kumimoji="0" sz="3200" b="0" i="0" u="sng" strike="noStrike" kern="1200" cap="none" spc="25" normalizeH="0" baseline="0" noProof="0" dirty="0">
                <a:ln>
                  <a:noFill/>
                </a:ln>
                <a:solidFill>
                  <a:srgbClr val="0000FF"/>
                </a:solidFill>
                <a:effectLst/>
                <a:uLnTx/>
                <a:uFill>
                  <a:solidFill>
                    <a:srgbClr val="0000FF"/>
                  </a:solidFill>
                </a:uFill>
                <a:latin typeface="Calibri"/>
                <a:ea typeface="+mn-ea"/>
                <a:cs typeface="Calibri"/>
                <a:hlinkClick r:id="rId5"/>
              </a:rPr>
              <a:t> </a:t>
            </a:r>
            <a:r>
              <a:rPr kumimoji="0" sz="3200" b="0" i="0" u="sng" strike="noStrike" kern="1200" cap="none" spc="-5" normalizeH="0" baseline="0" noProof="0" dirty="0">
                <a:ln>
                  <a:noFill/>
                </a:ln>
                <a:solidFill>
                  <a:srgbClr val="0000FF"/>
                </a:solidFill>
                <a:effectLst/>
                <a:uLnTx/>
                <a:uFill>
                  <a:solidFill>
                    <a:srgbClr val="0000FF"/>
                  </a:solidFill>
                </a:uFill>
                <a:latin typeface="Calibri"/>
                <a:ea typeface="+mn-ea"/>
                <a:cs typeface="Calibri"/>
                <a:hlinkClick r:id="rId5"/>
              </a:rPr>
              <a:t>Conditions</a:t>
            </a:r>
            <a:r>
              <a:rPr kumimoji="0" sz="3200" b="0" i="0" u="sng" strike="noStrike" kern="1200" cap="none" spc="45" normalizeH="0" baseline="0" noProof="0" dirty="0">
                <a:ln>
                  <a:noFill/>
                </a:ln>
                <a:solidFill>
                  <a:srgbClr val="0000FF"/>
                </a:solidFill>
                <a:effectLst/>
                <a:uLnTx/>
                <a:uFill>
                  <a:solidFill>
                    <a:srgbClr val="0000FF"/>
                  </a:solidFill>
                </a:uFill>
                <a:latin typeface="Calibri"/>
                <a:ea typeface="+mn-ea"/>
                <a:cs typeface="Calibri"/>
                <a:hlinkClick r:id="rId5"/>
              </a:rPr>
              <a:t> </a:t>
            </a:r>
            <a:r>
              <a:rPr kumimoji="0" sz="3200" b="0" i="0" u="sng" strike="noStrike" kern="1200" cap="none" spc="-5" normalizeH="0" baseline="0" noProof="0" dirty="0">
                <a:ln>
                  <a:noFill/>
                </a:ln>
                <a:solidFill>
                  <a:srgbClr val="0000FF"/>
                </a:solidFill>
                <a:effectLst/>
                <a:uLnTx/>
                <a:uFill>
                  <a:solidFill>
                    <a:srgbClr val="0000FF"/>
                  </a:solidFill>
                </a:uFill>
                <a:latin typeface="Calibri"/>
                <a:ea typeface="+mn-ea"/>
                <a:cs typeface="Calibri"/>
                <a:hlinkClick r:id="rId5"/>
              </a:rPr>
              <a:t>in</a:t>
            </a:r>
            <a:r>
              <a:rPr kumimoji="0" sz="3200" b="0" i="0" u="sng" strike="noStrike" kern="1200" cap="none" spc="10" normalizeH="0" baseline="0" noProof="0" dirty="0">
                <a:ln>
                  <a:noFill/>
                </a:ln>
                <a:solidFill>
                  <a:srgbClr val="0000FF"/>
                </a:solidFill>
                <a:effectLst/>
                <a:uLnTx/>
                <a:uFill>
                  <a:solidFill>
                    <a:srgbClr val="0000FF"/>
                  </a:solidFill>
                </a:uFill>
                <a:latin typeface="Calibri"/>
                <a:ea typeface="+mn-ea"/>
                <a:cs typeface="Calibri"/>
                <a:hlinkClick r:id="rId5"/>
              </a:rPr>
              <a:t> </a:t>
            </a:r>
            <a:r>
              <a:rPr kumimoji="0" sz="3200" b="0" i="0" u="sng" strike="noStrike" kern="1200" cap="none" spc="-10" normalizeH="0" baseline="0" noProof="0" dirty="0">
                <a:ln>
                  <a:noFill/>
                </a:ln>
                <a:solidFill>
                  <a:srgbClr val="0000FF"/>
                </a:solidFill>
                <a:effectLst/>
                <a:uLnTx/>
                <a:uFill>
                  <a:solidFill>
                    <a:srgbClr val="0000FF"/>
                  </a:solidFill>
                </a:uFill>
                <a:latin typeface="Calibri"/>
                <a:ea typeface="+mn-ea"/>
                <a:cs typeface="Calibri"/>
                <a:hlinkClick r:id="rId5"/>
              </a:rPr>
              <a:t>Children</a:t>
            </a:r>
            <a:r>
              <a:rPr kumimoji="0" sz="3200" b="0" i="0" u="sng" strike="noStrike" kern="1200" cap="none" spc="15" normalizeH="0" baseline="0" noProof="0" dirty="0">
                <a:ln>
                  <a:noFill/>
                </a:ln>
                <a:solidFill>
                  <a:srgbClr val="0000FF"/>
                </a:solidFill>
                <a:effectLst/>
                <a:uLnTx/>
                <a:uFill>
                  <a:solidFill>
                    <a:srgbClr val="0000FF"/>
                  </a:solidFill>
                </a:uFill>
                <a:latin typeface="Calibri"/>
                <a:ea typeface="+mn-ea"/>
                <a:cs typeface="Calibri"/>
                <a:hlinkClick r:id="rId5"/>
              </a:rPr>
              <a:t> </a:t>
            </a:r>
            <a:r>
              <a:rPr kumimoji="0" sz="3200" b="0" i="0" u="sng" strike="noStrike" kern="1200" cap="none" spc="-5" normalizeH="0" baseline="0" noProof="0" dirty="0">
                <a:ln>
                  <a:noFill/>
                </a:ln>
                <a:solidFill>
                  <a:srgbClr val="0000FF"/>
                </a:solidFill>
                <a:effectLst/>
                <a:uLnTx/>
                <a:uFill>
                  <a:solidFill>
                    <a:srgbClr val="0000FF"/>
                  </a:solidFill>
                </a:uFill>
                <a:latin typeface="Calibri"/>
                <a:ea typeface="+mn-ea"/>
                <a:cs typeface="Calibri"/>
                <a:hlinkClick r:id="rId5"/>
              </a:rPr>
              <a:t>and</a:t>
            </a:r>
            <a:r>
              <a:rPr kumimoji="0" sz="3200" b="0" i="0" u="sng" strike="noStrike" kern="1200" cap="none" spc="20" normalizeH="0" baseline="0" noProof="0" dirty="0">
                <a:ln>
                  <a:noFill/>
                </a:ln>
                <a:solidFill>
                  <a:srgbClr val="0000FF"/>
                </a:solidFill>
                <a:effectLst/>
                <a:uLnTx/>
                <a:uFill>
                  <a:solidFill>
                    <a:srgbClr val="0000FF"/>
                  </a:solidFill>
                </a:uFill>
                <a:latin typeface="Calibri"/>
                <a:ea typeface="+mn-ea"/>
                <a:cs typeface="Calibri"/>
                <a:hlinkClick r:id="rId5"/>
              </a:rPr>
              <a:t> </a:t>
            </a:r>
            <a:r>
              <a:rPr kumimoji="0" sz="3200" b="0" i="0" u="sng" strike="noStrike" kern="1200" cap="none" spc="-5" normalizeH="0" baseline="0" noProof="0" dirty="0">
                <a:ln>
                  <a:noFill/>
                </a:ln>
                <a:solidFill>
                  <a:srgbClr val="0000FF"/>
                </a:solidFill>
                <a:effectLst/>
                <a:uLnTx/>
                <a:uFill>
                  <a:solidFill>
                    <a:srgbClr val="0000FF"/>
                  </a:solidFill>
                </a:uFill>
                <a:latin typeface="Calibri"/>
                <a:ea typeface="+mn-ea"/>
                <a:cs typeface="Calibri"/>
                <a:hlinkClick r:id="rId5"/>
              </a:rPr>
              <a:t>Adolescents</a:t>
            </a:r>
            <a:r>
              <a:rPr kumimoji="0" sz="3200" b="0" i="0" u="none" strike="noStrike" kern="1200" cap="none" spc="-5" normalizeH="0" baseline="0" noProof="0" dirty="0">
                <a:ln>
                  <a:noFill/>
                </a:ln>
                <a:solidFill>
                  <a:prstClr val="black"/>
                </a:solidFill>
                <a:effectLst/>
                <a:uLnTx/>
                <a:uFillTx/>
                <a:latin typeface="Calibri"/>
                <a:ea typeface="+mn-ea"/>
                <a:cs typeface="Calibri"/>
              </a:rPr>
              <a:t>.</a:t>
            </a:r>
            <a:r>
              <a:rPr kumimoji="0" sz="3200" b="0" i="0" u="none" strike="noStrike" kern="1200" cap="none" spc="10" normalizeH="0" baseline="0" noProof="0" dirty="0">
                <a:ln>
                  <a:noFill/>
                </a:ln>
                <a:solidFill>
                  <a:prstClr val="black"/>
                </a:solidFill>
                <a:effectLst/>
                <a:uLnTx/>
                <a:uFillTx/>
                <a:latin typeface="Calibri"/>
                <a:ea typeface="+mn-ea"/>
                <a:cs typeface="Calibri"/>
              </a:rPr>
              <a:t> </a:t>
            </a:r>
            <a:r>
              <a:rPr kumimoji="0" sz="3200" b="0" i="0" u="none" strike="noStrike" kern="1200" cap="none" spc="-15" normalizeH="0" baseline="0" noProof="0" dirty="0">
                <a:ln>
                  <a:noFill/>
                </a:ln>
                <a:solidFill>
                  <a:prstClr val="black"/>
                </a:solidFill>
                <a:effectLst/>
                <a:uLnTx/>
                <a:uFillTx/>
                <a:latin typeface="Calibri"/>
                <a:ea typeface="+mn-ea"/>
                <a:cs typeface="Calibri"/>
              </a:rPr>
              <a:t>(Update </a:t>
            </a:r>
            <a:r>
              <a:rPr kumimoji="0" sz="3200" b="0" i="0" u="none" strike="noStrike" kern="1200" cap="none" spc="-710" normalizeH="0" baseline="0" noProof="0" dirty="0">
                <a:ln>
                  <a:noFill/>
                </a:ln>
                <a:solidFill>
                  <a:prstClr val="black"/>
                </a:solidFill>
                <a:effectLst/>
                <a:uLnTx/>
                <a:uFillTx/>
                <a:latin typeface="Calibri"/>
                <a:ea typeface="+mn-ea"/>
                <a:cs typeface="Calibri"/>
              </a:rPr>
              <a:t> </a:t>
            </a:r>
            <a:r>
              <a:rPr kumimoji="0" sz="3200" b="0" i="0" u="none" strike="noStrike" kern="1200" cap="none" spc="-5" normalizeH="0" baseline="0" noProof="0" dirty="0">
                <a:ln>
                  <a:noFill/>
                </a:ln>
                <a:solidFill>
                  <a:prstClr val="black"/>
                </a:solidFill>
                <a:effectLst/>
                <a:uLnTx/>
                <a:uFillTx/>
                <a:latin typeface="Calibri"/>
                <a:ea typeface="+mn-ea"/>
                <a:cs typeface="Calibri"/>
              </a:rPr>
              <a:t>7.28.21)</a:t>
            </a:r>
            <a:endParaRPr kumimoji="0" sz="32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lang="en-US" sz="4400" b="0" i="0" u="none" strike="noStrike" kern="1200" cap="none" spc="0" normalizeH="0" baseline="0" noProof="0" dirty="0" smtClean="0">
              <a:ln>
                <a:noFill/>
              </a:ln>
              <a:solidFill>
                <a:prstClr val="black"/>
              </a:solidFill>
              <a:effectLst/>
              <a:uLnTx/>
              <a:uFillTx/>
              <a:latin typeface="Calibri"/>
              <a:ea typeface="+mn-ea"/>
              <a:cs typeface="Calibri"/>
            </a:endParaRPr>
          </a:p>
          <a:p>
            <a:pPr lvl="0"/>
            <a:r>
              <a:rPr lang="en-US" sz="2800" dirty="0"/>
              <a:t>AAP: </a:t>
            </a:r>
            <a:r>
              <a:rPr lang="en-US" sz="2800" dirty="0">
                <a:hlinkClick r:id="rId6"/>
              </a:rPr>
              <a:t>Children and COVID-19: State-Level Data Report</a:t>
            </a:r>
            <a:r>
              <a:rPr lang="en-US" sz="2800" dirty="0"/>
              <a:t>. (11.25.21) </a:t>
            </a:r>
            <a:r>
              <a:rPr kumimoji="0" lang="en-US" sz="1800" b="0" i="0" u="none" strike="noStrike" kern="1200" cap="none" spc="0" normalizeH="0" baseline="0" noProof="0" dirty="0">
                <a:ln>
                  <a:noFill/>
                </a:ln>
                <a:solidFill>
                  <a:prstClr val="black"/>
                </a:solidFill>
                <a:effectLst/>
                <a:uLnTx/>
                <a:uFillTx/>
                <a:latin typeface="Calibri"/>
                <a:ea typeface="+mn-ea"/>
                <a:cs typeface="+mn-cs"/>
              </a:rPr>
              <a:t/>
            </a:r>
            <a:br>
              <a:rPr kumimoji="0" lang="en-US" sz="1800" b="0" i="0" u="none" strike="noStrike" kern="1200" cap="none" spc="0" normalizeH="0" baseline="0" noProof="0" dirty="0">
                <a:ln>
                  <a:noFill/>
                </a:ln>
                <a:solidFill>
                  <a:prstClr val="black"/>
                </a:solidFill>
                <a:effectLst/>
                <a:uLnTx/>
                <a:uFillTx/>
                <a:latin typeface="Calibri"/>
                <a:ea typeface="+mn-ea"/>
                <a:cs typeface="+mn-cs"/>
              </a:rPr>
            </a:br>
            <a:endParaRPr kumimoji="0" lang="en-US" sz="4400" b="0" i="0" u="none" strike="noStrike" kern="1200" cap="none" spc="0" normalizeH="0" baseline="0" noProof="0" dirty="0" smtClean="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4480604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3" cstate="print"/>
            <a:stretch>
              <a:fillRect/>
            </a:stretch>
          </p:blipFill>
          <p:spPr>
            <a:xfrm>
              <a:off x="9264396" y="228600"/>
              <a:ext cx="2025383" cy="911351"/>
            </a:xfrm>
            <a:prstGeom prst="rect">
              <a:avLst/>
            </a:prstGeom>
          </p:spPr>
        </p:pic>
        <p:pic>
          <p:nvPicPr>
            <p:cNvPr id="4" name="object 4"/>
            <p:cNvPicPr/>
            <p:nvPr/>
          </p:nvPicPr>
          <p:blipFill>
            <a:blip r:embed="rId4" cstate="print"/>
            <a:stretch>
              <a:fillRect/>
            </a:stretch>
          </p:blipFill>
          <p:spPr>
            <a:xfrm>
              <a:off x="7191756" y="0"/>
              <a:ext cx="5000243" cy="1426459"/>
            </a:xfrm>
            <a:prstGeom prst="rect">
              <a:avLst/>
            </a:prstGeom>
          </p:spPr>
        </p:pic>
        <p:sp>
          <p:nvSpPr>
            <p:cNvPr id="5" name="object 5"/>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txBox="1">
            <a:spLocks noGrp="1"/>
          </p:cNvSpPr>
          <p:nvPr>
            <p:ph type="title"/>
          </p:nvPr>
        </p:nvSpPr>
        <p:spPr>
          <a:xfrm>
            <a:off x="688340" y="103854"/>
            <a:ext cx="5734685" cy="1390509"/>
          </a:xfrm>
          <a:prstGeom prst="rect">
            <a:avLst/>
          </a:prstGeom>
        </p:spPr>
        <p:txBody>
          <a:bodyPr vert="horz" wrap="square" lIns="0" tIns="60325" rIns="0" bIns="0" rtlCol="0">
            <a:spAutoFit/>
          </a:bodyPr>
          <a:lstStyle/>
          <a:p>
            <a:pPr marL="12700" marR="5080">
              <a:lnSpc>
                <a:spcPct val="90300"/>
              </a:lnSpc>
              <a:spcBef>
                <a:spcPts val="475"/>
              </a:spcBef>
            </a:pPr>
            <a:r>
              <a:rPr sz="3200" b="1" dirty="0">
                <a:solidFill>
                  <a:srgbClr val="444B54"/>
                </a:solidFill>
                <a:latin typeface="Arial"/>
                <a:cs typeface="Arial"/>
              </a:rPr>
              <a:t>AAP:</a:t>
            </a:r>
            <a:r>
              <a:rPr sz="3200" b="1" spc="-25" dirty="0">
                <a:solidFill>
                  <a:srgbClr val="444B54"/>
                </a:solidFill>
                <a:latin typeface="Arial"/>
                <a:cs typeface="Arial"/>
              </a:rPr>
              <a:t> </a:t>
            </a:r>
            <a:r>
              <a:rPr sz="3200" b="1" spc="-5" dirty="0">
                <a:solidFill>
                  <a:srgbClr val="444B54"/>
                </a:solidFill>
                <a:latin typeface="Arial"/>
                <a:cs typeface="Arial"/>
              </a:rPr>
              <a:t>Children</a:t>
            </a:r>
            <a:r>
              <a:rPr sz="3200" b="1" spc="-40" dirty="0">
                <a:solidFill>
                  <a:srgbClr val="444B54"/>
                </a:solidFill>
                <a:latin typeface="Arial"/>
                <a:cs typeface="Arial"/>
              </a:rPr>
              <a:t> </a:t>
            </a:r>
            <a:r>
              <a:rPr sz="3200" b="1" spc="-5" dirty="0">
                <a:solidFill>
                  <a:srgbClr val="444B54"/>
                </a:solidFill>
                <a:latin typeface="Arial"/>
                <a:cs typeface="Arial"/>
              </a:rPr>
              <a:t>and</a:t>
            </a:r>
            <a:r>
              <a:rPr sz="3200" b="1" spc="-25" dirty="0">
                <a:solidFill>
                  <a:srgbClr val="444B54"/>
                </a:solidFill>
                <a:latin typeface="Arial"/>
                <a:cs typeface="Arial"/>
              </a:rPr>
              <a:t> </a:t>
            </a:r>
            <a:r>
              <a:rPr sz="3200" b="1" spc="-5" dirty="0">
                <a:solidFill>
                  <a:srgbClr val="444B54"/>
                </a:solidFill>
                <a:latin typeface="Arial"/>
                <a:cs typeface="Arial"/>
              </a:rPr>
              <a:t>COVID-19: </a:t>
            </a:r>
            <a:r>
              <a:rPr sz="3200" b="1" spc="-875" dirty="0">
                <a:solidFill>
                  <a:srgbClr val="444B54"/>
                </a:solidFill>
                <a:latin typeface="Arial"/>
                <a:cs typeface="Arial"/>
              </a:rPr>
              <a:t> </a:t>
            </a:r>
            <a:r>
              <a:rPr sz="3200" b="1" spc="-5" dirty="0">
                <a:solidFill>
                  <a:srgbClr val="444B54"/>
                </a:solidFill>
                <a:latin typeface="Arial"/>
                <a:cs typeface="Arial"/>
              </a:rPr>
              <a:t>State-Level Data Report </a:t>
            </a:r>
            <a:r>
              <a:rPr lang="en-US" sz="3200" b="1" dirty="0">
                <a:solidFill>
                  <a:srgbClr val="444B54"/>
                </a:solidFill>
              </a:rPr>
              <a:t> </a:t>
            </a:r>
            <a:r>
              <a:rPr lang="en-US" sz="3200" dirty="0" smtClean="0">
                <a:solidFill>
                  <a:srgbClr val="444B54"/>
                </a:solidFill>
              </a:rPr>
              <a:t>November 25</a:t>
            </a:r>
            <a:r>
              <a:rPr dirty="0" smtClean="0">
                <a:solidFill>
                  <a:srgbClr val="444B54"/>
                </a:solidFill>
              </a:rPr>
              <a:t>,</a:t>
            </a:r>
            <a:r>
              <a:rPr spc="5" dirty="0" smtClean="0">
                <a:solidFill>
                  <a:srgbClr val="444B54"/>
                </a:solidFill>
              </a:rPr>
              <a:t> </a:t>
            </a:r>
            <a:r>
              <a:rPr dirty="0">
                <a:solidFill>
                  <a:srgbClr val="444B54"/>
                </a:solidFill>
              </a:rPr>
              <a:t>2021</a:t>
            </a:r>
            <a:endParaRPr sz="3200" dirty="0">
              <a:latin typeface="Arial"/>
              <a:cs typeface="Arial"/>
            </a:endParaRPr>
          </a:p>
        </p:txBody>
      </p:sp>
      <p:sp>
        <p:nvSpPr>
          <p:cNvPr id="8" name="object 8"/>
          <p:cNvSpPr txBox="1"/>
          <p:nvPr/>
        </p:nvSpPr>
        <p:spPr>
          <a:xfrm>
            <a:off x="688340" y="1814448"/>
            <a:ext cx="10811510" cy="5125121"/>
          </a:xfrm>
          <a:prstGeom prst="rect">
            <a:avLst/>
          </a:prstGeom>
        </p:spPr>
        <p:txBody>
          <a:bodyPr vert="horz" wrap="square" lIns="0" tIns="53975" rIns="0" bIns="0" rtlCol="0">
            <a:spAutoFit/>
          </a:bodyPr>
          <a:lstStyle/>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As of November 25, nearly 6.9 million children have tested positive for COVID-19 since the onset of the pandemic. </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This week nearly 132,000 child cases were added. Child cases have declined since a peak of 252,000 the week of September 2</a:t>
            </a:r>
            <a:r>
              <a:rPr kumimoji="0" lang="en-US" sz="2400" b="0" i="0" u="none" strike="noStrike" kern="1200" cap="none" spc="0" normalizeH="0" baseline="30000" noProof="0" dirty="0">
                <a:ln>
                  <a:noFill/>
                </a:ln>
                <a:solidFill>
                  <a:prstClr val="black"/>
                </a:solidFill>
                <a:effectLst/>
                <a:uLnTx/>
                <a:uFillTx/>
                <a:latin typeface="Calibri"/>
                <a:ea typeface="+mn-ea"/>
                <a:cs typeface="+mn-cs"/>
              </a:rPr>
              <a:t>nd</a:t>
            </a:r>
            <a:r>
              <a:rPr kumimoji="0" lang="en-US" sz="2400" b="0" i="0" u="none" strike="noStrike" kern="1200" cap="none" spc="0" normalizeH="0" baseline="0" noProof="0" dirty="0">
                <a:ln>
                  <a:noFill/>
                </a:ln>
                <a:solidFill>
                  <a:prstClr val="black"/>
                </a:solidFill>
                <a:effectLst/>
                <a:uLnTx/>
                <a:uFillTx/>
                <a:latin typeface="Calibri"/>
                <a:ea typeface="+mn-ea"/>
                <a:cs typeface="+mn-cs"/>
              </a:rPr>
              <a:t>, but COVID cases among children remain extremely high. </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For the 16</a:t>
            </a:r>
            <a:r>
              <a:rPr kumimoji="0" lang="en-US" sz="2400" b="0" i="0" u="none" strike="noStrike" kern="1200" cap="none" spc="0" normalizeH="0" baseline="30000" noProof="0" dirty="0">
                <a:ln>
                  <a:noFill/>
                </a:ln>
                <a:solidFill>
                  <a:prstClr val="black"/>
                </a:solidFill>
                <a:effectLst/>
                <a:uLnTx/>
                <a:uFillTx/>
                <a:latin typeface="Calibri"/>
                <a:ea typeface="+mn-ea"/>
                <a:cs typeface="+mn-cs"/>
              </a:rPr>
              <a:t>th</a:t>
            </a:r>
            <a:r>
              <a:rPr kumimoji="0" lang="en-US" sz="2400" b="0" i="0" u="none" strike="noStrike" kern="1200" cap="none" spc="0" normalizeH="0" baseline="0" noProof="0" dirty="0">
                <a:ln>
                  <a:noFill/>
                </a:ln>
                <a:solidFill>
                  <a:prstClr val="black"/>
                </a:solidFill>
                <a:effectLst/>
                <a:uLnTx/>
                <a:uFillTx/>
                <a:latin typeface="Calibri"/>
                <a:ea typeface="+mn-ea"/>
                <a:cs typeface="+mn-cs"/>
              </a:rPr>
              <a:t> week in a row child COVID-19 cases are above 100,000. Since the first week of September, there have been 1.85 million additional child cases.</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Since the pandemic began, children represented 17.0% of total cumulated cases. For the week ending November 25, children were 24.6% of reported weekly COVID-19 cases (children, under age 18, make up 22.2% of the US population)</a:t>
            </a:r>
          </a:p>
          <a:p>
            <a:pPr marL="241300" marR="0" lvl="0" indent="-228600" algn="l" defTabSz="914400" rtl="0" eaLnBrk="1" fontAlgn="auto" latinLnBrk="0" hangingPunct="1">
              <a:lnSpc>
                <a:spcPct val="100000"/>
              </a:lnSpc>
              <a:spcBef>
                <a:spcPts val="680"/>
              </a:spcBef>
              <a:spcAft>
                <a:spcPts val="0"/>
              </a:spcAft>
              <a:buClr>
                <a:srgbClr val="F5668F"/>
              </a:buClr>
              <a:buSzTx/>
              <a:buFontTx/>
              <a:buChar char="•"/>
              <a:tabLst>
                <a:tab pos="241300" algn="l"/>
              </a:tabLst>
              <a:defRPr/>
            </a:pPr>
            <a:endParaRPr kumimoji="0" lang="en-US" sz="2400" b="0" i="0" u="none" strike="noStrike" kern="1200" cap="none" spc="0" normalizeH="0" baseline="0" noProof="0" dirty="0" smtClean="0">
              <a:ln>
                <a:noFill/>
              </a:ln>
              <a:solidFill>
                <a:prstClr val="black"/>
              </a:solidFill>
              <a:effectLst/>
              <a:uLnTx/>
              <a:uFillTx/>
              <a:latin typeface="Calibri"/>
              <a:ea typeface="+mn-ea"/>
              <a:cs typeface="+mn-cs"/>
            </a:endParaRPr>
          </a:p>
          <a:p>
            <a:pPr marL="241300" marR="0" lvl="0" indent="-228600" algn="l" defTabSz="914400" rtl="0" eaLnBrk="1" fontAlgn="auto" latinLnBrk="0" hangingPunct="1">
              <a:lnSpc>
                <a:spcPct val="100000"/>
              </a:lnSpc>
              <a:spcBef>
                <a:spcPts val="680"/>
              </a:spcBef>
              <a:spcAft>
                <a:spcPts val="0"/>
              </a:spcAft>
              <a:buClr>
                <a:srgbClr val="F5668F"/>
              </a:buClr>
              <a:buSzTx/>
              <a:buFontTx/>
              <a:buChar char="•"/>
              <a:tabLst>
                <a:tab pos="241300" algn="l"/>
              </a:tabLst>
              <a:defRPr/>
            </a:pP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AAP: </a:t>
            </a:r>
            <a:r>
              <a:rPr kumimoji="0" lang="en-US" sz="2400" b="0" i="0" u="none" strike="noStrike" kern="1200" cap="none" spc="0" normalizeH="0" baseline="0" noProof="0" dirty="0" smtClean="0">
                <a:ln>
                  <a:noFill/>
                </a:ln>
                <a:solidFill>
                  <a:prstClr val="black"/>
                </a:solidFill>
                <a:effectLst/>
                <a:uLnTx/>
                <a:uFillTx/>
                <a:latin typeface="Calibri"/>
                <a:ea typeface="+mn-ea"/>
                <a:cs typeface="+mn-cs"/>
                <a:hlinkClick r:id="rId5"/>
              </a:rPr>
              <a:t>Children and COVID-19: State-Level Data Report</a:t>
            </a: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 (11.25.21) </a:t>
            </a:r>
            <a:endParaRPr kumimoji="0" lang="en-US" sz="3600" b="0" i="0" u="none" strike="noStrike" kern="1200" cap="none" spc="0" normalizeH="0" baseline="0" noProof="0" dirty="0">
              <a:ln>
                <a:noFill/>
              </a:ln>
              <a:solidFill>
                <a:prstClr val="black"/>
              </a:solidFill>
              <a:effectLst/>
              <a:uLnTx/>
              <a:uFillTx/>
              <a:latin typeface="Calibri"/>
              <a:ea typeface="+mn-ea"/>
              <a:cs typeface="Calibri"/>
            </a:endParaRPr>
          </a:p>
          <a:p>
            <a:pPr marL="241300" marR="0" lvl="0" indent="-228600" algn="l" defTabSz="914400" rtl="0" eaLnBrk="1" fontAlgn="auto" latinLnBrk="0" hangingPunct="1">
              <a:lnSpc>
                <a:spcPct val="100000"/>
              </a:lnSpc>
              <a:spcBef>
                <a:spcPts val="680"/>
              </a:spcBef>
              <a:spcAft>
                <a:spcPts val="0"/>
              </a:spcAft>
              <a:buClr>
                <a:srgbClr val="F5668F"/>
              </a:buClr>
              <a:buSzTx/>
              <a:buFontTx/>
              <a:buChar char="•"/>
              <a:tabLst>
                <a:tab pos="241300" algn="l"/>
              </a:tabLst>
              <a:defRPr/>
            </a:pPr>
            <a:endParaRPr kumimoji="0" sz="2400" b="0" i="0" u="none" strike="noStrike" kern="1200" cap="none" spc="0" normalizeH="0" baseline="0" noProof="0" dirty="0">
              <a:ln>
                <a:noFill/>
              </a:ln>
              <a:solidFill>
                <a:prstClr val="black"/>
              </a:solidFill>
              <a:effectLst/>
              <a:uLnTx/>
              <a:uFillTx/>
              <a:latin typeface="Arial"/>
              <a:ea typeface="+mn-ea"/>
              <a:cs typeface="Arial"/>
            </a:endParaRPr>
          </a:p>
        </p:txBody>
      </p:sp>
      <p:sp>
        <p:nvSpPr>
          <p:cNvPr id="9" name="object 9"/>
          <p:cNvSpPr txBox="1"/>
          <p:nvPr/>
        </p:nvSpPr>
        <p:spPr>
          <a:xfrm>
            <a:off x="11306047" y="6430200"/>
            <a:ext cx="19621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srgbClr val="AEB3B8"/>
                </a:solidFill>
                <a:effectLst/>
                <a:uLnTx/>
                <a:uFillTx/>
                <a:latin typeface="Arial"/>
                <a:ea typeface="+mn-ea"/>
                <a:cs typeface="Arial"/>
              </a:rPr>
              <a:t>32</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10" name="object 10"/>
          <p:cNvSpPr txBox="1"/>
          <p:nvPr/>
        </p:nvSpPr>
        <p:spPr>
          <a:xfrm>
            <a:off x="688340" y="6430200"/>
            <a:ext cx="253492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srgbClr val="929599"/>
                </a:solidFill>
                <a:effectLst/>
                <a:uLnTx/>
                <a:uFillTx/>
                <a:latin typeface="Arial"/>
                <a:ea typeface="+mn-ea"/>
                <a:cs typeface="Arial"/>
              </a:rPr>
              <a:t>Illinois</a:t>
            </a:r>
            <a:r>
              <a:rPr kumimoji="0" sz="1200" b="0" i="0" u="none" strike="noStrike" kern="1200" cap="none" spc="-30" normalizeH="0" baseline="0" noProof="0" dirty="0">
                <a:ln>
                  <a:noFill/>
                </a:ln>
                <a:solidFill>
                  <a:srgbClr val="929599"/>
                </a:solidFill>
                <a:effectLst/>
                <a:uLnTx/>
                <a:uFillTx/>
                <a:latin typeface="Arial"/>
                <a:ea typeface="+mn-ea"/>
                <a:cs typeface="Arial"/>
              </a:rPr>
              <a:t> </a:t>
            </a:r>
            <a:r>
              <a:rPr kumimoji="0" sz="1200" b="0" i="0" u="none" strike="noStrike" kern="1200" cap="none" spc="-5" normalizeH="0" baseline="0" noProof="0" dirty="0">
                <a:ln>
                  <a:noFill/>
                </a:ln>
                <a:solidFill>
                  <a:srgbClr val="929599"/>
                </a:solidFill>
                <a:effectLst/>
                <a:uLnTx/>
                <a:uFillTx/>
                <a:latin typeface="Arial"/>
                <a:ea typeface="+mn-ea"/>
                <a:cs typeface="Arial"/>
              </a:rPr>
              <a:t>Perinatal</a:t>
            </a:r>
            <a:r>
              <a:rPr kumimoji="0" sz="1200" b="0" i="0" u="none" strike="noStrike" kern="1200" cap="none" spc="-40" normalizeH="0" baseline="0" noProof="0" dirty="0">
                <a:ln>
                  <a:noFill/>
                </a:ln>
                <a:solidFill>
                  <a:srgbClr val="929599"/>
                </a:solidFill>
                <a:effectLst/>
                <a:uLnTx/>
                <a:uFillTx/>
                <a:latin typeface="Arial"/>
                <a:ea typeface="+mn-ea"/>
                <a:cs typeface="Arial"/>
              </a:rPr>
              <a:t> </a:t>
            </a:r>
            <a:r>
              <a:rPr kumimoji="0" sz="1200" b="0" i="0" u="none" strike="noStrike" kern="1200" cap="none" spc="-5" normalizeH="0" baseline="0" noProof="0" dirty="0">
                <a:ln>
                  <a:noFill/>
                </a:ln>
                <a:solidFill>
                  <a:srgbClr val="929599"/>
                </a:solidFill>
                <a:effectLst/>
                <a:uLnTx/>
                <a:uFillTx/>
                <a:latin typeface="Arial"/>
                <a:ea typeface="+mn-ea"/>
                <a:cs typeface="Arial"/>
              </a:rPr>
              <a:t>Quality</a:t>
            </a:r>
            <a:r>
              <a:rPr kumimoji="0" sz="1200" b="0" i="0" u="none" strike="noStrike" kern="1200" cap="none" spc="-15" normalizeH="0" baseline="0" noProof="0" dirty="0">
                <a:ln>
                  <a:noFill/>
                </a:ln>
                <a:solidFill>
                  <a:srgbClr val="929599"/>
                </a:solidFill>
                <a:effectLst/>
                <a:uLnTx/>
                <a:uFillTx/>
                <a:latin typeface="Arial"/>
                <a:ea typeface="+mn-ea"/>
                <a:cs typeface="Arial"/>
              </a:rPr>
              <a:t> </a:t>
            </a:r>
            <a:r>
              <a:rPr kumimoji="0" sz="1200" b="0" i="0" u="none" strike="noStrike" kern="1200" cap="none" spc="-5" normalizeH="0" baseline="0" noProof="0" dirty="0">
                <a:ln>
                  <a:noFill/>
                </a:ln>
                <a:solidFill>
                  <a:srgbClr val="929599"/>
                </a:solidFill>
                <a:effectLst/>
                <a:uLnTx/>
                <a:uFillTx/>
                <a:latin typeface="Arial"/>
                <a:ea typeface="+mn-ea"/>
                <a:cs typeface="Arial"/>
              </a:rPr>
              <a:t>Collaborative</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253585846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600" y="1166796"/>
            <a:ext cx="1953895" cy="2424430"/>
          </a:xfrm>
          <a:prstGeom prst="rect">
            <a:avLst/>
          </a:prstGeom>
        </p:spPr>
        <p:txBody>
          <a:bodyPr vert="horz" wrap="square" lIns="0" tIns="48260" rIns="0" bIns="0" rtlCol="0">
            <a:spAutoFit/>
          </a:bodyPr>
          <a:lstStyle/>
          <a:p>
            <a:pPr marL="12700" marR="18415" lvl="0" indent="0" algn="l" defTabSz="914400" rtl="0" eaLnBrk="1" fontAlgn="auto" latinLnBrk="0" hangingPunct="1">
              <a:lnSpc>
                <a:spcPct val="90300"/>
              </a:lnSpc>
              <a:spcBef>
                <a:spcPts val="380"/>
              </a:spcBef>
              <a:spcAft>
                <a:spcPts val="0"/>
              </a:spcAft>
              <a:buClrTx/>
              <a:buSzTx/>
              <a:buFontTx/>
              <a:buNone/>
              <a:tabLst/>
              <a:defRPr/>
            </a:pPr>
            <a:r>
              <a:rPr kumimoji="0" sz="2400" b="0" i="0" u="none" strike="noStrike" kern="1200" cap="none" spc="-5" normalizeH="0" baseline="0" noProof="0" dirty="0">
                <a:ln>
                  <a:noFill/>
                </a:ln>
                <a:solidFill>
                  <a:prstClr val="black"/>
                </a:solidFill>
                <a:effectLst/>
                <a:uLnTx/>
                <a:uFillTx/>
                <a:latin typeface="Arial"/>
                <a:ea typeface="+mn-ea"/>
                <a:cs typeface="Arial"/>
              </a:rPr>
              <a:t>United</a:t>
            </a:r>
            <a:r>
              <a:rPr kumimoji="0" sz="2400" b="0" i="0" u="none" strike="noStrike" kern="1200" cap="none" spc="-60"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States: </a:t>
            </a:r>
            <a:r>
              <a:rPr kumimoji="0" sz="2400" b="0" i="0" u="none" strike="noStrike" kern="1200" cap="none" spc="-650"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Number</a:t>
            </a:r>
            <a:r>
              <a:rPr kumimoji="0" sz="2400" b="0" i="0" u="none" strike="noStrike" kern="1200" cap="none" spc="5"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of </a:t>
            </a:r>
            <a:r>
              <a:rPr kumimoji="0" sz="2400" b="0" i="0" u="none" strike="noStrike" kern="1200" cap="none" spc="0"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Child COVID- </a:t>
            </a:r>
            <a:r>
              <a:rPr kumimoji="0" sz="2400" b="0" i="0" u="none" strike="noStrike" kern="1200" cap="none" spc="-655"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19 Cases </a:t>
            </a:r>
            <a:r>
              <a:rPr kumimoji="0" sz="2400" b="0" i="0" u="none" strike="noStrike" kern="1200" cap="none" spc="0"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Added in Past </a:t>
            </a:r>
            <a:r>
              <a:rPr kumimoji="0" sz="2400" b="0" i="0" u="none" strike="noStrike" kern="1200" cap="none" spc="-655" normalizeH="0" baseline="0" noProof="0" dirty="0">
                <a:ln>
                  <a:noFill/>
                </a:ln>
                <a:solidFill>
                  <a:prstClr val="black"/>
                </a:solidFill>
                <a:effectLst/>
                <a:uLnTx/>
                <a:uFillTx/>
                <a:latin typeface="Arial"/>
                <a:ea typeface="+mn-ea"/>
                <a:cs typeface="Arial"/>
              </a:rPr>
              <a:t> </a:t>
            </a:r>
            <a:r>
              <a:rPr kumimoji="0" sz="2400" b="0" i="0" u="none" strike="noStrike" kern="1200" cap="none" spc="-20" normalizeH="0" baseline="0" noProof="0" dirty="0">
                <a:ln>
                  <a:noFill/>
                </a:ln>
                <a:solidFill>
                  <a:prstClr val="black"/>
                </a:solidFill>
                <a:effectLst/>
                <a:uLnTx/>
                <a:uFillTx/>
                <a:latin typeface="Arial"/>
                <a:ea typeface="+mn-ea"/>
                <a:cs typeface="Arial"/>
              </a:rPr>
              <a:t>Week</a:t>
            </a:r>
            <a:endParaRPr kumimoji="0" sz="2400" b="0" i="0" u="none" strike="noStrike" kern="1200" cap="none" spc="0" normalizeH="0" baseline="0" noProof="0" dirty="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120"/>
              </a:spcBef>
              <a:spcAft>
                <a:spcPts val="0"/>
              </a:spcAft>
              <a:buClrTx/>
              <a:buSzTx/>
              <a:buFontTx/>
              <a:buNone/>
              <a:tabLst/>
              <a:defRPr/>
            </a:pPr>
            <a:r>
              <a:rPr lang="en-US" sz="2400" spc="-5" dirty="0" smtClean="0">
                <a:solidFill>
                  <a:prstClr val="black"/>
                </a:solidFill>
                <a:latin typeface="Arial"/>
                <a:cs typeface="Arial"/>
              </a:rPr>
              <a:t>11.25.21</a:t>
            </a:r>
            <a:endParaRPr kumimoji="0" sz="2400" b="0" i="0" u="none" strike="noStrike" kern="1200" cap="none" spc="0" normalizeH="0" baseline="0" noProof="0" dirty="0">
              <a:ln>
                <a:noFill/>
              </a:ln>
              <a:solidFill>
                <a:prstClr val="black"/>
              </a:solidFill>
              <a:effectLst/>
              <a:uLnTx/>
              <a:uFillTx/>
              <a:latin typeface="Arial"/>
              <a:ea typeface="+mn-ea"/>
              <a:cs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533400"/>
            <a:ext cx="9372600" cy="5273632"/>
          </a:xfrm>
          <a:prstGeom prst="rect">
            <a:avLst/>
          </a:prstGeom>
        </p:spPr>
      </p:pic>
    </p:spTree>
    <p:extLst>
      <p:ext uri="{BB962C8B-B14F-4D97-AF65-F5344CB8AC3E}">
        <p14:creationId xmlns:p14="http://schemas.microsoft.com/office/powerpoint/2010/main" val="20325268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63"/>
            </a:xfrm>
            <a:prstGeom prst="rect">
              <a:avLst/>
            </a:prstGeom>
          </p:spPr>
        </p:pic>
        <p:sp>
          <p:nvSpPr>
            <p:cNvPr id="5" name="object 5"/>
            <p:cNvSpPr/>
            <p:nvPr/>
          </p:nvSpPr>
          <p:spPr>
            <a:xfrm>
              <a:off x="7335008" y="0"/>
              <a:ext cx="4857115" cy="1388110"/>
            </a:xfrm>
            <a:custGeom>
              <a:avLst/>
              <a:gdLst/>
              <a:ahLst/>
              <a:cxnLst/>
              <a:rect l="l" t="t" r="r" b="b"/>
              <a:pathLst>
                <a:path w="4857115" h="1388110">
                  <a:moveTo>
                    <a:pt x="229666" y="0"/>
                  </a:moveTo>
                  <a:lnTo>
                    <a:pt x="0" y="0"/>
                  </a:lnTo>
                  <a:lnTo>
                    <a:pt x="294614" y="211505"/>
                  </a:lnTo>
                  <a:lnTo>
                    <a:pt x="378269" y="270725"/>
                  </a:lnTo>
                  <a:lnTo>
                    <a:pt x="462254" y="329565"/>
                  </a:lnTo>
                  <a:lnTo>
                    <a:pt x="546620" y="387959"/>
                  </a:lnTo>
                  <a:lnTo>
                    <a:pt x="631431" y="445782"/>
                  </a:lnTo>
                  <a:lnTo>
                    <a:pt x="716788" y="502958"/>
                  </a:lnTo>
                  <a:lnTo>
                    <a:pt x="802779" y="559308"/>
                  </a:lnTo>
                  <a:lnTo>
                    <a:pt x="846023" y="587133"/>
                  </a:lnTo>
                  <a:lnTo>
                    <a:pt x="889444" y="614730"/>
                  </a:lnTo>
                  <a:lnTo>
                    <a:pt x="933043" y="642073"/>
                  </a:lnTo>
                  <a:lnTo>
                    <a:pt x="976820" y="669137"/>
                  </a:lnTo>
                  <a:lnTo>
                    <a:pt x="1020787" y="695909"/>
                  </a:lnTo>
                  <a:lnTo>
                    <a:pt x="1064945" y="722388"/>
                  </a:lnTo>
                  <a:lnTo>
                    <a:pt x="1109294" y="748550"/>
                  </a:lnTo>
                  <a:lnTo>
                    <a:pt x="1153845" y="774382"/>
                  </a:lnTo>
                  <a:lnTo>
                    <a:pt x="1198600" y="799871"/>
                  </a:lnTo>
                  <a:lnTo>
                    <a:pt x="1243584" y="825004"/>
                  </a:lnTo>
                  <a:lnTo>
                    <a:pt x="1288770" y="849769"/>
                  </a:lnTo>
                  <a:lnTo>
                    <a:pt x="1334160" y="874153"/>
                  </a:lnTo>
                  <a:lnTo>
                    <a:pt x="1379804" y="898042"/>
                  </a:lnTo>
                  <a:lnTo>
                    <a:pt x="1425689" y="921512"/>
                  </a:lnTo>
                  <a:lnTo>
                    <a:pt x="1471815" y="944549"/>
                  </a:lnTo>
                  <a:lnTo>
                    <a:pt x="1518183" y="967155"/>
                  </a:lnTo>
                  <a:lnTo>
                    <a:pt x="1564779" y="989304"/>
                  </a:lnTo>
                  <a:lnTo>
                    <a:pt x="1611617" y="1010970"/>
                  </a:lnTo>
                  <a:lnTo>
                    <a:pt x="1658683" y="1032167"/>
                  </a:lnTo>
                  <a:lnTo>
                    <a:pt x="1705978" y="1052842"/>
                  </a:lnTo>
                  <a:lnTo>
                    <a:pt x="1753501" y="1073010"/>
                  </a:lnTo>
                  <a:lnTo>
                    <a:pt x="1801228" y="1092644"/>
                  </a:lnTo>
                  <a:lnTo>
                    <a:pt x="1849196" y="1111745"/>
                  </a:lnTo>
                  <a:lnTo>
                    <a:pt x="1897354" y="1130261"/>
                  </a:lnTo>
                  <a:lnTo>
                    <a:pt x="1945741" y="1148219"/>
                  </a:lnTo>
                  <a:lnTo>
                    <a:pt x="1994344" y="1165580"/>
                  </a:lnTo>
                  <a:lnTo>
                    <a:pt x="2043137" y="1182344"/>
                  </a:lnTo>
                  <a:lnTo>
                    <a:pt x="2092134" y="1198499"/>
                  </a:lnTo>
                  <a:lnTo>
                    <a:pt x="2141334" y="1213993"/>
                  </a:lnTo>
                  <a:lnTo>
                    <a:pt x="2190737" y="1228839"/>
                  </a:lnTo>
                  <a:lnTo>
                    <a:pt x="2240330" y="1243037"/>
                  </a:lnTo>
                  <a:lnTo>
                    <a:pt x="2290114" y="1256576"/>
                  </a:lnTo>
                  <a:lnTo>
                    <a:pt x="2340063" y="1269466"/>
                  </a:lnTo>
                  <a:lnTo>
                    <a:pt x="2390178" y="1281709"/>
                  </a:lnTo>
                  <a:lnTo>
                    <a:pt x="2440432" y="1293279"/>
                  </a:lnTo>
                  <a:lnTo>
                    <a:pt x="2490838" y="1304188"/>
                  </a:lnTo>
                  <a:lnTo>
                    <a:pt x="2541371" y="1314424"/>
                  </a:lnTo>
                  <a:lnTo>
                    <a:pt x="2592019" y="1324000"/>
                  </a:lnTo>
                  <a:lnTo>
                    <a:pt x="2642781" y="1332903"/>
                  </a:lnTo>
                  <a:lnTo>
                    <a:pt x="2693657" y="1341145"/>
                  </a:lnTo>
                  <a:lnTo>
                    <a:pt x="2744597" y="1348689"/>
                  </a:lnTo>
                  <a:lnTo>
                    <a:pt x="2795625" y="1355572"/>
                  </a:lnTo>
                  <a:lnTo>
                    <a:pt x="2846730" y="1361770"/>
                  </a:lnTo>
                  <a:lnTo>
                    <a:pt x="2897911" y="1367294"/>
                  </a:lnTo>
                  <a:lnTo>
                    <a:pt x="2949295" y="1372133"/>
                  </a:lnTo>
                  <a:lnTo>
                    <a:pt x="3000679" y="1376349"/>
                  </a:lnTo>
                  <a:lnTo>
                    <a:pt x="3052076" y="1379893"/>
                  </a:lnTo>
                  <a:lnTo>
                    <a:pt x="3103460" y="1382814"/>
                  </a:lnTo>
                  <a:lnTo>
                    <a:pt x="3154857" y="1385074"/>
                  </a:lnTo>
                  <a:lnTo>
                    <a:pt x="3206254" y="1386687"/>
                  </a:lnTo>
                  <a:lnTo>
                    <a:pt x="3257638" y="1387652"/>
                  </a:lnTo>
                  <a:lnTo>
                    <a:pt x="3309035" y="1387983"/>
                  </a:lnTo>
                  <a:lnTo>
                    <a:pt x="3463594" y="1384795"/>
                  </a:lnTo>
                  <a:lnTo>
                    <a:pt x="3515118" y="1382141"/>
                  </a:lnTo>
                  <a:lnTo>
                    <a:pt x="3617633" y="1376299"/>
                  </a:lnTo>
                  <a:lnTo>
                    <a:pt x="3771138" y="1361973"/>
                  </a:lnTo>
                  <a:lnTo>
                    <a:pt x="3911371" y="1344396"/>
                  </a:lnTo>
                  <a:lnTo>
                    <a:pt x="4051058" y="1321625"/>
                  </a:lnTo>
                  <a:lnTo>
                    <a:pt x="4126484" y="1307299"/>
                  </a:lnTo>
                  <a:lnTo>
                    <a:pt x="4201769" y="1292225"/>
                  </a:lnTo>
                  <a:lnTo>
                    <a:pt x="4326724" y="1263764"/>
                  </a:lnTo>
                  <a:lnTo>
                    <a:pt x="4451019" y="1231925"/>
                  </a:lnTo>
                  <a:lnTo>
                    <a:pt x="4524844" y="1211224"/>
                  </a:lnTo>
                  <a:lnTo>
                    <a:pt x="4573981" y="1196835"/>
                  </a:lnTo>
                  <a:lnTo>
                    <a:pt x="4622939" y="1181950"/>
                  </a:lnTo>
                  <a:lnTo>
                    <a:pt x="4671745" y="1166558"/>
                  </a:lnTo>
                  <a:lnTo>
                    <a:pt x="4720399" y="1150645"/>
                  </a:lnTo>
                  <a:lnTo>
                    <a:pt x="4856873" y="1101826"/>
                  </a:lnTo>
                  <a:lnTo>
                    <a:pt x="4856873" y="1090269"/>
                  </a:lnTo>
                  <a:lnTo>
                    <a:pt x="4716411" y="1136853"/>
                  </a:lnTo>
                  <a:lnTo>
                    <a:pt x="4667580" y="1151559"/>
                  </a:lnTo>
                  <a:lnTo>
                    <a:pt x="4618570" y="1165771"/>
                  </a:lnTo>
                  <a:lnTo>
                    <a:pt x="4569409" y="1179461"/>
                  </a:lnTo>
                  <a:lnTo>
                    <a:pt x="4520082" y="1192657"/>
                  </a:lnTo>
                  <a:lnTo>
                    <a:pt x="4446244" y="1211757"/>
                  </a:lnTo>
                  <a:lnTo>
                    <a:pt x="4321962" y="1240409"/>
                  </a:lnTo>
                  <a:lnTo>
                    <a:pt x="4197007" y="1265720"/>
                  </a:lnTo>
                  <a:lnTo>
                    <a:pt x="4071239" y="1287132"/>
                  </a:lnTo>
                  <a:lnTo>
                    <a:pt x="4054779" y="1290307"/>
                  </a:lnTo>
                  <a:lnTo>
                    <a:pt x="4020781" y="1294561"/>
                  </a:lnTo>
                  <a:lnTo>
                    <a:pt x="3919867" y="1308354"/>
                  </a:lnTo>
                  <a:lnTo>
                    <a:pt x="3913479" y="1309370"/>
                  </a:lnTo>
                  <a:lnTo>
                    <a:pt x="3767950" y="1324813"/>
                  </a:lnTo>
                  <a:lnTo>
                    <a:pt x="3666236" y="1332153"/>
                  </a:lnTo>
                  <a:lnTo>
                    <a:pt x="3615486" y="1335125"/>
                  </a:lnTo>
                  <a:lnTo>
                    <a:pt x="3564724" y="1337462"/>
                  </a:lnTo>
                  <a:lnTo>
                    <a:pt x="3513924" y="1339151"/>
                  </a:lnTo>
                  <a:lnTo>
                    <a:pt x="3463124" y="1340205"/>
                  </a:lnTo>
                  <a:lnTo>
                    <a:pt x="3412312" y="1340624"/>
                  </a:lnTo>
                  <a:lnTo>
                    <a:pt x="3361512" y="1340396"/>
                  </a:lnTo>
                  <a:lnTo>
                    <a:pt x="3310737" y="1339532"/>
                  </a:lnTo>
                  <a:lnTo>
                    <a:pt x="3259988" y="1338008"/>
                  </a:lnTo>
                  <a:lnTo>
                    <a:pt x="3209264" y="1335862"/>
                  </a:lnTo>
                  <a:lnTo>
                    <a:pt x="3158578" y="1333042"/>
                  </a:lnTo>
                  <a:lnTo>
                    <a:pt x="3107944" y="1329601"/>
                  </a:lnTo>
                  <a:lnTo>
                    <a:pt x="3057359" y="1325511"/>
                  </a:lnTo>
                  <a:lnTo>
                    <a:pt x="3006852" y="1320774"/>
                  </a:lnTo>
                  <a:lnTo>
                    <a:pt x="2956420" y="1315389"/>
                  </a:lnTo>
                  <a:lnTo>
                    <a:pt x="2906064" y="1309357"/>
                  </a:lnTo>
                  <a:lnTo>
                    <a:pt x="2855810" y="1302677"/>
                  </a:lnTo>
                  <a:lnTo>
                    <a:pt x="2805658" y="1295349"/>
                  </a:lnTo>
                  <a:lnTo>
                    <a:pt x="2755607" y="1287360"/>
                  </a:lnTo>
                  <a:lnTo>
                    <a:pt x="2705658" y="1278737"/>
                  </a:lnTo>
                  <a:lnTo>
                    <a:pt x="2655862" y="1269453"/>
                  </a:lnTo>
                  <a:lnTo>
                    <a:pt x="2606192" y="1259522"/>
                  </a:lnTo>
                  <a:lnTo>
                    <a:pt x="2556649" y="1248930"/>
                  </a:lnTo>
                  <a:lnTo>
                    <a:pt x="2507272" y="1237703"/>
                  </a:lnTo>
                  <a:lnTo>
                    <a:pt x="2458059" y="1225804"/>
                  </a:lnTo>
                  <a:lnTo>
                    <a:pt x="2408999" y="1213243"/>
                  </a:lnTo>
                  <a:lnTo>
                    <a:pt x="2360117" y="1200048"/>
                  </a:lnTo>
                  <a:lnTo>
                    <a:pt x="2311438" y="1186180"/>
                  </a:lnTo>
                  <a:lnTo>
                    <a:pt x="2262936" y="1171663"/>
                  </a:lnTo>
                  <a:lnTo>
                    <a:pt x="2214638" y="1156500"/>
                  </a:lnTo>
                  <a:lnTo>
                    <a:pt x="2166556" y="1140663"/>
                  </a:lnTo>
                  <a:lnTo>
                    <a:pt x="2118690" y="1124178"/>
                  </a:lnTo>
                  <a:lnTo>
                    <a:pt x="2071090" y="1107160"/>
                  </a:lnTo>
                  <a:lnTo>
                    <a:pt x="2023706" y="1089558"/>
                  </a:lnTo>
                  <a:lnTo>
                    <a:pt x="1976539" y="1071372"/>
                  </a:lnTo>
                  <a:lnTo>
                    <a:pt x="1929574" y="1052626"/>
                  </a:lnTo>
                  <a:lnTo>
                    <a:pt x="1882838" y="1033335"/>
                  </a:lnTo>
                  <a:lnTo>
                    <a:pt x="1836318" y="1013485"/>
                  </a:lnTo>
                  <a:lnTo>
                    <a:pt x="1790026" y="993114"/>
                  </a:lnTo>
                  <a:lnTo>
                    <a:pt x="1743951" y="972223"/>
                  </a:lnTo>
                  <a:lnTo>
                    <a:pt x="1698104" y="950810"/>
                  </a:lnTo>
                  <a:lnTo>
                    <a:pt x="1652485" y="928916"/>
                  </a:lnTo>
                  <a:lnTo>
                    <a:pt x="1607083" y="906526"/>
                  </a:lnTo>
                  <a:lnTo>
                    <a:pt x="1561909" y="883666"/>
                  </a:lnTo>
                  <a:lnTo>
                    <a:pt x="1516976" y="860323"/>
                  </a:lnTo>
                  <a:lnTo>
                    <a:pt x="1472260" y="836536"/>
                  </a:lnTo>
                  <a:lnTo>
                    <a:pt x="1427784" y="812304"/>
                  </a:lnTo>
                  <a:lnTo>
                    <a:pt x="1383550" y="787641"/>
                  </a:lnTo>
                  <a:lnTo>
                    <a:pt x="1339545" y="762660"/>
                  </a:lnTo>
                  <a:lnTo>
                    <a:pt x="1295768" y="737273"/>
                  </a:lnTo>
                  <a:lnTo>
                    <a:pt x="1252181" y="711504"/>
                  </a:lnTo>
                  <a:lnTo>
                    <a:pt x="1208798" y="685380"/>
                  </a:lnTo>
                  <a:lnTo>
                    <a:pt x="1165618" y="658901"/>
                  </a:lnTo>
                  <a:lnTo>
                    <a:pt x="1122616" y="632079"/>
                  </a:lnTo>
                  <a:lnTo>
                    <a:pt x="1079817" y="604939"/>
                  </a:lnTo>
                  <a:lnTo>
                    <a:pt x="1037170" y="577507"/>
                  </a:lnTo>
                  <a:lnTo>
                    <a:pt x="994702" y="549757"/>
                  </a:lnTo>
                  <a:lnTo>
                    <a:pt x="952398" y="521741"/>
                  </a:lnTo>
                  <a:lnTo>
                    <a:pt x="910234" y="493471"/>
                  </a:lnTo>
                  <a:lnTo>
                    <a:pt x="868235" y="464947"/>
                  </a:lnTo>
                  <a:lnTo>
                    <a:pt x="826376" y="436194"/>
                  </a:lnTo>
                  <a:lnTo>
                    <a:pt x="743026" y="378028"/>
                  </a:lnTo>
                  <a:lnTo>
                    <a:pt x="660171" y="319112"/>
                  </a:lnTo>
                  <a:lnTo>
                    <a:pt x="577723" y="259524"/>
                  </a:lnTo>
                  <a:lnTo>
                    <a:pt x="495617" y="199339"/>
                  </a:lnTo>
                  <a:lnTo>
                    <a:pt x="372935" y="108178"/>
                  </a:lnTo>
                  <a:lnTo>
                    <a:pt x="229666" y="0"/>
                  </a:lnTo>
                  <a:close/>
                </a:path>
              </a:pathLst>
            </a:custGeom>
            <a:solidFill>
              <a:srgbClr val="1C4789"/>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DB3B8"/>
            </a:solidFill>
          </a:ln>
        </p:spPr>
        <p:txBody>
          <a:bodyPr wrap="square" lIns="0" tIns="0" rIns="0" bIns="0" rtlCol="0"/>
          <a:lstStyle/>
          <a:p>
            <a:endParaRPr/>
          </a:p>
        </p:txBody>
      </p:sp>
      <p:sp>
        <p:nvSpPr>
          <p:cNvPr id="7" name="object 7"/>
          <p:cNvSpPr/>
          <p:nvPr/>
        </p:nvSpPr>
        <p:spPr>
          <a:xfrm>
            <a:off x="706373"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687831" y="689070"/>
            <a:ext cx="4313555" cy="574040"/>
          </a:xfrm>
          <a:prstGeom prst="rect">
            <a:avLst/>
          </a:prstGeom>
          <a:noFill/>
        </p:spPr>
        <p:txBody>
          <a:bodyPr vert="horz" wrap="square" lIns="0" tIns="12700" rIns="0" bIns="0" rtlCol="0">
            <a:spAutoFit/>
          </a:bodyPr>
          <a:lstStyle/>
          <a:p>
            <a:pPr marL="12700">
              <a:lnSpc>
                <a:spcPct val="100000"/>
              </a:lnSpc>
              <a:spcBef>
                <a:spcPts val="100"/>
              </a:spcBef>
            </a:pPr>
            <a:r>
              <a:rPr sz="3600" b="1" spc="-105" dirty="0">
                <a:solidFill>
                  <a:srgbClr val="F58466"/>
                </a:solidFill>
                <a:latin typeface="Arial"/>
                <a:cs typeface="Arial"/>
              </a:rPr>
              <a:t>O</a:t>
            </a:r>
            <a:r>
              <a:rPr sz="3600" b="1" dirty="0">
                <a:solidFill>
                  <a:srgbClr val="F58466"/>
                </a:solidFill>
                <a:latin typeface="Arial"/>
                <a:cs typeface="Arial"/>
              </a:rPr>
              <a:t>B</a:t>
            </a:r>
            <a:r>
              <a:rPr sz="3600" b="1" spc="-135" dirty="0">
                <a:solidFill>
                  <a:srgbClr val="F58466"/>
                </a:solidFill>
                <a:latin typeface="Arial"/>
                <a:cs typeface="Arial"/>
              </a:rPr>
              <a:t> </a:t>
            </a:r>
            <a:r>
              <a:rPr sz="3600" b="1" spc="-185" dirty="0">
                <a:solidFill>
                  <a:srgbClr val="F58466"/>
                </a:solidFill>
                <a:latin typeface="Arial"/>
                <a:cs typeface="Arial"/>
              </a:rPr>
              <a:t>Di</a:t>
            </a:r>
            <a:r>
              <a:rPr sz="3600" b="1" spc="-180" dirty="0">
                <a:solidFill>
                  <a:srgbClr val="F58466"/>
                </a:solidFill>
                <a:latin typeface="Arial"/>
                <a:cs typeface="Arial"/>
              </a:rPr>
              <a:t>s</a:t>
            </a:r>
            <a:r>
              <a:rPr sz="3600" b="1" spc="-185" dirty="0">
                <a:solidFill>
                  <a:srgbClr val="F58466"/>
                </a:solidFill>
                <a:latin typeface="Arial"/>
                <a:cs typeface="Arial"/>
              </a:rPr>
              <a:t>cu</a:t>
            </a:r>
            <a:r>
              <a:rPr sz="3600" b="1" spc="-180" dirty="0">
                <a:solidFill>
                  <a:srgbClr val="F58466"/>
                </a:solidFill>
                <a:latin typeface="Arial"/>
                <a:cs typeface="Arial"/>
              </a:rPr>
              <a:t>s</a:t>
            </a:r>
            <a:r>
              <a:rPr sz="3600" b="1" spc="-195" dirty="0">
                <a:solidFill>
                  <a:srgbClr val="F58466"/>
                </a:solidFill>
                <a:latin typeface="Arial"/>
                <a:cs typeface="Arial"/>
              </a:rPr>
              <a:t>s</a:t>
            </a:r>
            <a:r>
              <a:rPr sz="3600" b="1" spc="-185" dirty="0">
                <a:solidFill>
                  <a:srgbClr val="F58466"/>
                </a:solidFill>
                <a:latin typeface="Arial"/>
                <a:cs typeface="Arial"/>
              </a:rPr>
              <a:t>io</a:t>
            </a:r>
            <a:r>
              <a:rPr sz="3600" b="1" dirty="0">
                <a:solidFill>
                  <a:srgbClr val="F58466"/>
                </a:solidFill>
                <a:latin typeface="Arial"/>
                <a:cs typeface="Arial"/>
              </a:rPr>
              <a:t>n</a:t>
            </a:r>
            <a:r>
              <a:rPr sz="3600" b="1" spc="-250" dirty="0">
                <a:solidFill>
                  <a:srgbClr val="F58466"/>
                </a:solidFill>
                <a:latin typeface="Arial"/>
                <a:cs typeface="Arial"/>
              </a:rPr>
              <a:t> </a:t>
            </a:r>
            <a:r>
              <a:rPr sz="3600" b="1" spc="-95" dirty="0">
                <a:solidFill>
                  <a:srgbClr val="F58466"/>
                </a:solidFill>
                <a:latin typeface="Arial"/>
                <a:cs typeface="Arial"/>
              </a:rPr>
              <a:t>P</a:t>
            </a:r>
            <a:r>
              <a:rPr sz="3600" b="1" spc="-90" dirty="0">
                <a:solidFill>
                  <a:srgbClr val="F58466"/>
                </a:solidFill>
                <a:latin typeface="Arial"/>
                <a:cs typeface="Arial"/>
              </a:rPr>
              <a:t>an</a:t>
            </a:r>
            <a:r>
              <a:rPr sz="3600" b="1" spc="-85" dirty="0">
                <a:solidFill>
                  <a:srgbClr val="F58466"/>
                </a:solidFill>
                <a:latin typeface="Arial"/>
                <a:cs typeface="Arial"/>
              </a:rPr>
              <a:t>e</a:t>
            </a:r>
            <a:r>
              <a:rPr sz="3600" b="1" dirty="0">
                <a:solidFill>
                  <a:srgbClr val="F58466"/>
                </a:solidFill>
                <a:latin typeface="Arial"/>
                <a:cs typeface="Arial"/>
              </a:rPr>
              <a:t>l</a:t>
            </a:r>
            <a:endParaRPr sz="3600" dirty="0">
              <a:latin typeface="Arial"/>
              <a:cs typeface="Arial"/>
            </a:endParaRPr>
          </a:p>
        </p:txBody>
      </p:sp>
      <p:sp>
        <p:nvSpPr>
          <p:cNvPr id="10" name="Rectangle 9"/>
          <p:cNvSpPr/>
          <p:nvPr/>
        </p:nvSpPr>
        <p:spPr>
          <a:xfrm>
            <a:off x="1600200" y="1752600"/>
            <a:ext cx="7543800" cy="4298613"/>
          </a:xfrm>
          <a:prstGeom prst="rect">
            <a:avLst/>
          </a:prstGeom>
        </p:spPr>
        <p:txBody>
          <a:bodyPr wrap="square">
            <a:spAutoFit/>
          </a:bodyPr>
          <a:lstStyle/>
          <a:p>
            <a:pPr marL="253365" indent="-229235">
              <a:lnSpc>
                <a:spcPct val="100000"/>
              </a:lnSpc>
              <a:spcBef>
                <a:spcPts val="805"/>
              </a:spcBef>
              <a:buClr>
                <a:srgbClr val="F58466"/>
              </a:buClr>
              <a:buFont typeface="Arial"/>
              <a:buChar char="•"/>
              <a:tabLst>
                <a:tab pos="252729" algn="l"/>
                <a:tab pos="254000" algn="l"/>
              </a:tabLst>
            </a:pPr>
            <a:r>
              <a:rPr lang="en-US" sz="2400" b="1" spc="-5" dirty="0">
                <a:latin typeface="Arial"/>
                <a:cs typeface="Arial"/>
              </a:rPr>
              <a:t>Discussion</a:t>
            </a:r>
            <a:r>
              <a:rPr lang="en-US" sz="2400" b="1" spc="-40" dirty="0">
                <a:latin typeface="Arial"/>
                <a:cs typeface="Arial"/>
              </a:rPr>
              <a:t> </a:t>
            </a:r>
            <a:r>
              <a:rPr lang="en-US" sz="2400" b="1" dirty="0">
                <a:latin typeface="Arial"/>
                <a:cs typeface="Arial"/>
              </a:rPr>
              <a:t>of</a:t>
            </a:r>
            <a:r>
              <a:rPr lang="en-US" sz="2400" b="1" spc="-30" dirty="0">
                <a:latin typeface="Arial"/>
                <a:cs typeface="Arial"/>
              </a:rPr>
              <a:t> </a:t>
            </a:r>
            <a:r>
              <a:rPr lang="en-US" sz="2400" b="1" dirty="0">
                <a:latin typeface="Arial"/>
                <a:cs typeface="Arial"/>
              </a:rPr>
              <a:t>OB</a:t>
            </a:r>
            <a:r>
              <a:rPr lang="en-US" sz="2400" b="1" spc="-25" dirty="0">
                <a:latin typeface="Arial"/>
                <a:cs typeface="Arial"/>
              </a:rPr>
              <a:t> </a:t>
            </a:r>
            <a:r>
              <a:rPr lang="en-US" sz="2400" b="1" spc="-5" dirty="0">
                <a:latin typeface="Arial"/>
                <a:cs typeface="Arial"/>
              </a:rPr>
              <a:t>Unit</a:t>
            </a:r>
            <a:r>
              <a:rPr lang="en-US" sz="2400" b="1" spc="-45" dirty="0">
                <a:latin typeface="Arial"/>
                <a:cs typeface="Arial"/>
              </a:rPr>
              <a:t> </a:t>
            </a:r>
            <a:r>
              <a:rPr lang="en-US" sz="2400" b="1" spc="-5" dirty="0" smtClean="0">
                <a:latin typeface="Arial"/>
                <a:cs typeface="Arial"/>
              </a:rPr>
              <a:t>Strategies</a:t>
            </a:r>
          </a:p>
          <a:p>
            <a:pPr marL="710565" lvl="1" indent="-229235">
              <a:spcBef>
                <a:spcPts val="805"/>
              </a:spcBef>
              <a:buClr>
                <a:srgbClr val="F58466"/>
              </a:buClr>
              <a:buFont typeface="Arial"/>
              <a:buChar char="•"/>
              <a:tabLst>
                <a:tab pos="252729" algn="l"/>
                <a:tab pos="254000" algn="l"/>
              </a:tabLst>
            </a:pPr>
            <a:r>
              <a:rPr lang="en-US" sz="2400" b="1" spc="-5" dirty="0" smtClean="0">
                <a:latin typeface="Arial"/>
                <a:cs typeface="Arial"/>
              </a:rPr>
              <a:t>Emily </a:t>
            </a:r>
            <a:r>
              <a:rPr lang="en-US" sz="2400" b="1" spc="-5" dirty="0">
                <a:latin typeface="Arial"/>
                <a:cs typeface="Arial"/>
              </a:rPr>
              <a:t>Miller, MD, MPH – </a:t>
            </a:r>
            <a:r>
              <a:rPr lang="en-US" sz="2400" spc="-5" dirty="0">
                <a:latin typeface="Arial"/>
                <a:cs typeface="Arial"/>
              </a:rPr>
              <a:t>Maternal Fetal Medicine, Northwestern University</a:t>
            </a:r>
          </a:p>
          <a:p>
            <a:pPr marL="710565" lvl="1" indent="-229235">
              <a:spcBef>
                <a:spcPts val="805"/>
              </a:spcBef>
              <a:buClr>
                <a:srgbClr val="F58466"/>
              </a:buClr>
              <a:buFont typeface="Arial"/>
              <a:buChar char="•"/>
              <a:tabLst>
                <a:tab pos="252729" algn="l"/>
                <a:tab pos="254000" algn="l"/>
              </a:tabLst>
            </a:pPr>
            <a:r>
              <a:rPr lang="en-US" sz="2400" b="1" spc="-5" dirty="0">
                <a:latin typeface="Arial"/>
                <a:cs typeface="Arial"/>
              </a:rPr>
              <a:t>Angela </a:t>
            </a:r>
            <a:r>
              <a:rPr lang="en-US" sz="2400" b="1" spc="-5" dirty="0" err="1">
                <a:latin typeface="Arial"/>
                <a:cs typeface="Arial"/>
              </a:rPr>
              <a:t>Puric</a:t>
            </a:r>
            <a:r>
              <a:rPr lang="en-US" sz="2400" b="1" spc="-5" dirty="0">
                <a:latin typeface="Arial"/>
                <a:cs typeface="Arial"/>
              </a:rPr>
              <a:t>, MSN, APRN-FPA, CNM – </a:t>
            </a:r>
            <a:r>
              <a:rPr lang="en-US" sz="2400" spc="-5" dirty="0">
                <a:latin typeface="Arial"/>
                <a:cs typeface="Arial"/>
              </a:rPr>
              <a:t>Clinical Manager, Labor and Delivery/High Risk OB</a:t>
            </a:r>
            <a:br>
              <a:rPr lang="en-US" sz="2400" spc="-5" dirty="0">
                <a:latin typeface="Arial"/>
                <a:cs typeface="Arial"/>
              </a:rPr>
            </a:br>
            <a:r>
              <a:rPr lang="en-US" sz="2400" spc="-5" dirty="0">
                <a:latin typeface="Arial"/>
                <a:cs typeface="Arial"/>
              </a:rPr>
              <a:t>Advocate Lutheran General Hospital, Park Ridge</a:t>
            </a:r>
          </a:p>
          <a:p>
            <a:pPr marL="710565" lvl="1" indent="-229235">
              <a:spcBef>
                <a:spcPts val="805"/>
              </a:spcBef>
              <a:buClr>
                <a:srgbClr val="F58466"/>
              </a:buClr>
              <a:buFont typeface="Arial"/>
              <a:buChar char="•"/>
              <a:tabLst>
                <a:tab pos="252729" algn="l"/>
                <a:tab pos="254000" algn="l"/>
              </a:tabLst>
            </a:pPr>
            <a:r>
              <a:rPr lang="en-US" sz="2400" b="1" spc="-5" dirty="0">
                <a:latin typeface="Arial"/>
                <a:cs typeface="Arial"/>
              </a:rPr>
              <a:t>Diana </a:t>
            </a:r>
            <a:r>
              <a:rPr lang="en-US" sz="2400" b="1" spc="-5" dirty="0" err="1">
                <a:latin typeface="Arial"/>
                <a:cs typeface="Arial"/>
              </a:rPr>
              <a:t>Kolettis</a:t>
            </a:r>
            <a:r>
              <a:rPr lang="en-US" sz="2400" b="1" spc="-5" dirty="0">
                <a:latin typeface="Arial"/>
                <a:cs typeface="Arial"/>
              </a:rPr>
              <a:t>, MD </a:t>
            </a:r>
            <a:r>
              <a:rPr lang="en-US" sz="2400" b="1" dirty="0"/>
              <a:t>– </a:t>
            </a:r>
            <a:r>
              <a:rPr lang="en-US" sz="2400" dirty="0"/>
              <a:t>Maternal Fetal Medicine, Advocate Lutheran General Hospital, Park Ridge </a:t>
            </a:r>
            <a:endParaRPr lang="en-US" sz="2400" spc="-5" dirty="0">
              <a:latin typeface="Arial"/>
              <a:cs typeface="Arial"/>
            </a:endParaRPr>
          </a:p>
          <a:p>
            <a:pPr marL="253365" indent="-229235">
              <a:lnSpc>
                <a:spcPct val="100000"/>
              </a:lnSpc>
              <a:spcBef>
                <a:spcPts val="805"/>
              </a:spcBef>
              <a:buClr>
                <a:srgbClr val="F58466"/>
              </a:buClr>
              <a:buFont typeface="Arial"/>
              <a:buChar char="•"/>
              <a:tabLst>
                <a:tab pos="252729" algn="l"/>
                <a:tab pos="254000" algn="l"/>
              </a:tabLst>
            </a:pPr>
            <a:endParaRPr lang="en-US" sz="2400" b="1" spc="-5" dirty="0" smtClean="0">
              <a:latin typeface="Arial"/>
              <a:cs typeface="Arial"/>
            </a:endParaRPr>
          </a:p>
          <a:p>
            <a:pPr marL="710565" lvl="1" indent="-229235">
              <a:spcBef>
                <a:spcPts val="805"/>
              </a:spcBef>
              <a:buClr>
                <a:srgbClr val="F58466"/>
              </a:buClr>
              <a:buFont typeface="Arial"/>
              <a:buChar char="•"/>
              <a:tabLst>
                <a:tab pos="252729" algn="l"/>
                <a:tab pos="254000" algn="l"/>
              </a:tabLst>
            </a:pPr>
            <a:endParaRPr lang="en-US" sz="2400" b="1" spc="-5" dirty="0">
              <a:latin typeface="Arial"/>
              <a:cs typeface="Aria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a:xfrm>
            <a:off x="3460935" y="5519804"/>
            <a:ext cx="8178613" cy="350930"/>
          </a:xfrm>
        </p:spPr>
        <p:txBody>
          <a:bodyPr/>
          <a:lstStyle/>
          <a:p>
            <a:r>
              <a:rPr lang="en-US" dirty="0"/>
              <a:t>December 3rd, 2021</a:t>
            </a:r>
          </a:p>
        </p:txBody>
      </p:sp>
      <p:sp>
        <p:nvSpPr>
          <p:cNvPr id="4" name="Title 3"/>
          <p:cNvSpPr>
            <a:spLocks noGrp="1"/>
          </p:cNvSpPr>
          <p:nvPr>
            <p:ph type="ctrTitle"/>
          </p:nvPr>
        </p:nvSpPr>
        <p:spPr>
          <a:xfrm>
            <a:off x="2826555" y="1807151"/>
            <a:ext cx="9153952" cy="1161827"/>
          </a:xfrm>
        </p:spPr>
        <p:txBody>
          <a:bodyPr/>
          <a:lstStyle/>
          <a:p>
            <a:r>
              <a:rPr lang="en-US" sz="3733" dirty="0">
                <a:solidFill>
                  <a:schemeClr val="tx2"/>
                </a:solidFill>
              </a:rPr>
              <a:t>Monoclonal Antibody Infusions </a:t>
            </a:r>
          </a:p>
        </p:txBody>
      </p:sp>
      <p:sp>
        <p:nvSpPr>
          <p:cNvPr id="5" name="Text Placeholder 4"/>
          <p:cNvSpPr>
            <a:spLocks noGrp="1"/>
          </p:cNvSpPr>
          <p:nvPr>
            <p:ph type="body" sz="quarter" idx="13"/>
          </p:nvPr>
        </p:nvSpPr>
        <p:spPr>
          <a:xfrm>
            <a:off x="2826555" y="3065756"/>
            <a:ext cx="8178613" cy="713317"/>
          </a:xfrm>
        </p:spPr>
        <p:txBody>
          <a:bodyPr/>
          <a:lstStyle/>
          <a:p>
            <a:r>
              <a:rPr lang="en-US" dirty="0"/>
              <a:t>Advocate Lutheran General Hospital</a:t>
            </a:r>
          </a:p>
        </p:txBody>
      </p:sp>
      <p:sp>
        <p:nvSpPr>
          <p:cNvPr id="2" name="TextBox 1">
            <a:extLst>
              <a:ext uri="{FF2B5EF4-FFF2-40B4-BE49-F238E27FC236}">
                <a16:creationId xmlns:a16="http://schemas.microsoft.com/office/drawing/2014/main" id="{626CF21D-DE27-442B-9BF9-4318A364A829}"/>
              </a:ext>
            </a:extLst>
          </p:cNvPr>
          <p:cNvSpPr txBox="1"/>
          <p:nvPr/>
        </p:nvSpPr>
        <p:spPr>
          <a:xfrm>
            <a:off x="583291" y="4823629"/>
            <a:ext cx="7504875" cy="1200329"/>
          </a:xfrm>
          <a:prstGeom prst="rect">
            <a:avLst/>
          </a:prstGeom>
          <a:noFill/>
        </p:spPr>
        <p:txBody>
          <a:bodyPr wrap="none" rtlCol="0">
            <a:spAutoFit/>
          </a:bodyPr>
          <a:lstStyle/>
          <a:p>
            <a:pPr defTabSz="609585"/>
            <a:r>
              <a:rPr lang="en-US" sz="2400" dirty="0">
                <a:solidFill>
                  <a:srgbClr val="000000"/>
                </a:solidFill>
                <a:latin typeface="Calibri" panose="020F0502020204030204"/>
              </a:rPr>
              <a:t>Angela Puric, APRN-FPA, CNM</a:t>
            </a:r>
          </a:p>
          <a:p>
            <a:pPr defTabSz="609585"/>
            <a:r>
              <a:rPr lang="en-US" sz="2400" dirty="0">
                <a:solidFill>
                  <a:srgbClr val="000000"/>
                </a:solidFill>
                <a:latin typeface="Calibri" panose="020F0502020204030204"/>
              </a:rPr>
              <a:t>	Clinical Nurse Manager Labor and Delivery/3W HR OB</a:t>
            </a:r>
          </a:p>
          <a:p>
            <a:pPr defTabSz="609585"/>
            <a:r>
              <a:rPr lang="en-US" sz="2400" dirty="0">
                <a:solidFill>
                  <a:srgbClr val="000000"/>
                </a:solidFill>
                <a:latin typeface="Calibri" panose="020F0502020204030204"/>
              </a:rPr>
              <a:t>Dr. Diana Kolettis, MFM</a:t>
            </a:r>
          </a:p>
        </p:txBody>
      </p:sp>
    </p:spTree>
    <p:extLst>
      <p:ext uri="{BB962C8B-B14F-4D97-AF65-F5344CB8AC3E}">
        <p14:creationId xmlns:p14="http://schemas.microsoft.com/office/powerpoint/2010/main" val="9878566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itle 1">
            <a:extLst>
              <a:ext uri="{FF2B5EF4-FFF2-40B4-BE49-F238E27FC236}">
                <a16:creationId xmlns:a16="http://schemas.microsoft.com/office/drawing/2014/main" id="{DB5C435F-B922-4592-A715-93F2552475C4}"/>
              </a:ext>
            </a:extLst>
          </p:cNvPr>
          <p:cNvSpPr>
            <a:spLocks noGrp="1"/>
          </p:cNvSpPr>
          <p:nvPr>
            <p:ph type="title"/>
          </p:nvPr>
        </p:nvSpPr>
        <p:spPr>
          <a:xfrm>
            <a:off x="852361" y="348365"/>
            <a:ext cx="10767800" cy="1452705"/>
          </a:xfrm>
        </p:spPr>
        <p:txBody>
          <a:bodyPr/>
          <a:lstStyle/>
          <a:p>
            <a:r>
              <a:rPr lang="en-US" dirty="0"/>
              <a:t>Advocate Lutheran General Hospital</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3873" r="-1" b="3755"/>
          <a:stretch/>
        </p:blipFill>
        <p:spPr bwMode="auto">
          <a:xfrm>
            <a:off x="4477593" y="2211822"/>
            <a:ext cx="7142569" cy="3646375"/>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pic>
      <p:sp>
        <p:nvSpPr>
          <p:cNvPr id="16387" name="Content Placeholder 2"/>
          <p:cNvSpPr>
            <a:spLocks noGrp="1"/>
          </p:cNvSpPr>
          <p:nvPr>
            <p:ph type="body" sz="half" idx="2"/>
          </p:nvPr>
        </p:nvSpPr>
        <p:spPr>
          <a:xfrm>
            <a:off x="852361" y="2211823"/>
            <a:ext cx="3381297" cy="3646376"/>
          </a:xfrm>
        </p:spPr>
        <p:txBody>
          <a:bodyPr>
            <a:normAutofit/>
          </a:bodyPr>
          <a:lstStyle/>
          <a:p>
            <a:r>
              <a:rPr lang="en-US" altLang="en-US" sz="1600" dirty="0"/>
              <a:t>638 Bed Hospital – 6</a:t>
            </a:r>
            <a:r>
              <a:rPr lang="en-US" altLang="en-US" sz="1600" baseline="30000" dirty="0"/>
              <a:t>th</a:t>
            </a:r>
            <a:r>
              <a:rPr lang="en-US" altLang="en-US" sz="1600" dirty="0"/>
              <a:t> largest hospital in Chicagoland area</a:t>
            </a:r>
          </a:p>
          <a:p>
            <a:r>
              <a:rPr lang="en-US" altLang="en-US" sz="1600" dirty="0"/>
              <a:t>Level I Trauma Center</a:t>
            </a:r>
          </a:p>
          <a:p>
            <a:r>
              <a:rPr lang="en-US" altLang="en-US" sz="1600" dirty="0"/>
              <a:t>Level III Perinatal Center</a:t>
            </a:r>
          </a:p>
          <a:p>
            <a:pPr lvl="1"/>
            <a:r>
              <a:rPr lang="en-US" altLang="en-US" sz="1600" dirty="0">
                <a:solidFill>
                  <a:srgbClr val="003B5C"/>
                </a:solidFill>
              </a:rPr>
              <a:t>2020 -3185 women delivered</a:t>
            </a:r>
          </a:p>
          <a:p>
            <a:pPr lvl="1"/>
            <a:r>
              <a:rPr lang="en-US" altLang="en-US" sz="1600" dirty="0">
                <a:solidFill>
                  <a:srgbClr val="003B5C"/>
                </a:solidFill>
              </a:rPr>
              <a:t>3271 </a:t>
            </a:r>
            <a:r>
              <a:rPr lang="en-US" altLang="en-US" sz="1600">
                <a:solidFill>
                  <a:srgbClr val="003B5C"/>
                </a:solidFill>
              </a:rPr>
              <a:t>babies delivered</a:t>
            </a:r>
            <a:endParaRPr lang="en-US" altLang="en-US" sz="1600" dirty="0">
              <a:solidFill>
                <a:srgbClr val="003B5C"/>
              </a:solidFill>
            </a:endParaRPr>
          </a:p>
          <a:p>
            <a:r>
              <a:rPr lang="en-US" altLang="en-US" sz="1600" dirty="0"/>
              <a:t>Teaching Hospital with residents and fellows</a:t>
            </a:r>
          </a:p>
          <a:p>
            <a:r>
              <a:rPr lang="en-US" altLang="en-US" sz="1600" dirty="0"/>
              <a:t>Magnet Designation</a:t>
            </a:r>
          </a:p>
          <a:p>
            <a:r>
              <a:rPr lang="en-US" altLang="en-US" sz="1600" dirty="0"/>
              <a:t>ILPEX Gold Award</a:t>
            </a:r>
          </a:p>
        </p:txBody>
      </p:sp>
    </p:spTree>
    <p:extLst>
      <p:ext uri="{BB962C8B-B14F-4D97-AF65-F5344CB8AC3E}">
        <p14:creationId xmlns:p14="http://schemas.microsoft.com/office/powerpoint/2010/main" val="28664238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FFFB22-0845-484F-958E-1F91AA780BC6}"/>
              </a:ext>
            </a:extLst>
          </p:cNvPr>
          <p:cNvSpPr>
            <a:spLocks noGrp="1"/>
          </p:cNvSpPr>
          <p:nvPr>
            <p:ph type="title"/>
          </p:nvPr>
        </p:nvSpPr>
        <p:spPr>
          <a:xfrm>
            <a:off x="567352" y="832847"/>
            <a:ext cx="11214225" cy="5780493"/>
          </a:xfrm>
        </p:spPr>
        <p:txBody>
          <a:bodyPr/>
          <a:lstStyle/>
          <a:p>
            <a:r>
              <a:rPr lang="en-US" sz="5867" dirty="0">
                <a:solidFill>
                  <a:srgbClr val="002060"/>
                </a:solidFill>
                <a:latin typeface="Calibri" panose="020F0502020204030204" pitchFamily="34" charset="0"/>
                <a:ea typeface="Calibri" panose="020F0502020204030204" pitchFamily="34" charset="0"/>
              </a:rPr>
              <a:t>Pregnant patients are eligible for monoclonal antibody therapy if they have </a:t>
            </a:r>
            <a:r>
              <a:rPr lang="en-US" sz="5867" u="sng" dirty="0">
                <a:solidFill>
                  <a:srgbClr val="002060"/>
                </a:solidFill>
                <a:latin typeface="Calibri" panose="020F0502020204030204" pitchFamily="34" charset="0"/>
                <a:ea typeface="Calibri" panose="020F0502020204030204" pitchFamily="34" charset="0"/>
              </a:rPr>
              <a:t>mild to moderate COVID symptoms for no more than 10 days and do not require oxygen therapy</a:t>
            </a:r>
            <a:r>
              <a:rPr lang="en-US" sz="5867" dirty="0">
                <a:solidFill>
                  <a:srgbClr val="002060"/>
                </a:solidFill>
                <a:latin typeface="Calibri" panose="020F0502020204030204" pitchFamily="34" charset="0"/>
                <a:ea typeface="Calibri" panose="020F0502020204030204" pitchFamily="34" charset="0"/>
              </a:rPr>
              <a:t/>
            </a:r>
            <a:br>
              <a:rPr lang="en-US" sz="5867" dirty="0">
                <a:solidFill>
                  <a:srgbClr val="002060"/>
                </a:solidFill>
                <a:latin typeface="Calibri" panose="020F0502020204030204" pitchFamily="34" charset="0"/>
                <a:ea typeface="Calibri" panose="020F0502020204030204" pitchFamily="34" charset="0"/>
              </a:rPr>
            </a:br>
            <a:endParaRPr lang="en-US" sz="5867" dirty="0">
              <a:solidFill>
                <a:srgbClr val="002060"/>
              </a:solidFill>
            </a:endParaRPr>
          </a:p>
        </p:txBody>
      </p:sp>
    </p:spTree>
    <p:extLst>
      <p:ext uri="{BB962C8B-B14F-4D97-AF65-F5344CB8AC3E}">
        <p14:creationId xmlns:p14="http://schemas.microsoft.com/office/powerpoint/2010/main" val="23287454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150B7-3A58-4771-B50C-ADD952C40C7D}"/>
              </a:ext>
            </a:extLst>
          </p:cNvPr>
          <p:cNvSpPr>
            <a:spLocks noGrp="1"/>
          </p:cNvSpPr>
          <p:nvPr>
            <p:ph type="title"/>
          </p:nvPr>
        </p:nvSpPr>
        <p:spPr>
          <a:xfrm>
            <a:off x="205214" y="193071"/>
            <a:ext cx="11805717" cy="609334"/>
          </a:xfrm>
        </p:spPr>
        <p:txBody>
          <a:bodyPr/>
          <a:lstStyle/>
          <a:p>
            <a:r>
              <a:rPr lang="en-US" sz="3733" dirty="0"/>
              <a:t>COVID Monoclonal Antibody Treatment</a:t>
            </a:r>
          </a:p>
        </p:txBody>
      </p:sp>
      <p:pic>
        <p:nvPicPr>
          <p:cNvPr id="8" name="Picture 7">
            <a:extLst>
              <a:ext uri="{FF2B5EF4-FFF2-40B4-BE49-F238E27FC236}">
                <a16:creationId xmlns:a16="http://schemas.microsoft.com/office/drawing/2014/main" id="{22AFE038-D65D-4D6E-B39D-F0FF8898C2E1}"/>
              </a:ext>
            </a:extLst>
          </p:cNvPr>
          <p:cNvPicPr>
            <a:picLocks noChangeAspect="1"/>
          </p:cNvPicPr>
          <p:nvPr/>
        </p:nvPicPr>
        <p:blipFill rotWithShape="1">
          <a:blip r:embed="rId2"/>
          <a:srcRect t="3352" r="984"/>
          <a:stretch/>
        </p:blipFill>
        <p:spPr>
          <a:xfrm>
            <a:off x="105623" y="1641694"/>
            <a:ext cx="12086379" cy="3874885"/>
          </a:xfrm>
          <a:prstGeom prst="rect">
            <a:avLst/>
          </a:prstGeom>
        </p:spPr>
      </p:pic>
    </p:spTree>
    <p:extLst>
      <p:ext uri="{BB962C8B-B14F-4D97-AF65-F5344CB8AC3E}">
        <p14:creationId xmlns:p14="http://schemas.microsoft.com/office/powerpoint/2010/main" val="343147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428" y="1132160"/>
            <a:ext cx="1674371" cy="2489912"/>
          </a:xfrm>
          <a:prstGeom prst="rect">
            <a:avLst/>
          </a:prstGeom>
        </p:spPr>
        <p:txBody>
          <a:bodyPr vert="horz" wrap="square" lIns="0" tIns="12700" rIns="0" bIns="0" rtlCol="0">
            <a:spAutoFit/>
          </a:bodyPr>
          <a:lstStyle/>
          <a:p>
            <a:pPr marL="12700" marR="0" lvl="0" indent="0" algn="l" defTabSz="914400" rtl="0" eaLnBrk="1" fontAlgn="auto" latinLnBrk="0" hangingPunct="1">
              <a:lnSpc>
                <a:spcPts val="2740"/>
              </a:lnSpc>
              <a:spcBef>
                <a:spcPts val="100"/>
              </a:spcBef>
              <a:spcAft>
                <a:spcPts val="0"/>
              </a:spcAft>
              <a:buClrTx/>
              <a:buSzTx/>
              <a:buFontTx/>
              <a:buNone/>
              <a:tabLst/>
              <a:defRPr/>
            </a:pPr>
            <a:r>
              <a:rPr kumimoji="0" sz="2400" b="0" i="0" u="none" strike="noStrike" kern="1200" cap="none" spc="-5" normalizeH="0" baseline="0" noProof="0" dirty="0">
                <a:ln>
                  <a:noFill/>
                </a:ln>
                <a:solidFill>
                  <a:prstClr val="black"/>
                </a:solidFill>
                <a:effectLst/>
                <a:uLnTx/>
                <a:uFillTx/>
                <a:latin typeface="Arial"/>
                <a:ea typeface="+mn-ea"/>
                <a:cs typeface="Arial"/>
              </a:rPr>
              <a:t>COVID</a:t>
            </a:r>
            <a:endParaRPr kumimoji="0" sz="2400" b="0" i="0" u="none" strike="noStrike" kern="1200" cap="none" spc="0" normalizeH="0" baseline="0" noProof="0" dirty="0">
              <a:ln>
                <a:noFill/>
              </a:ln>
              <a:solidFill>
                <a:prstClr val="black"/>
              </a:solidFill>
              <a:effectLst/>
              <a:uLnTx/>
              <a:uFillTx/>
              <a:latin typeface="Arial"/>
              <a:ea typeface="+mn-ea"/>
              <a:cs typeface="Arial"/>
            </a:endParaRPr>
          </a:p>
          <a:p>
            <a:pPr marL="12700" marR="5080" lvl="0" indent="0" algn="l" defTabSz="914400" rtl="0" eaLnBrk="1" fontAlgn="auto" latinLnBrk="0" hangingPunct="1">
              <a:lnSpc>
                <a:spcPct val="90200"/>
              </a:lnSpc>
              <a:spcBef>
                <a:spcPts val="145"/>
              </a:spcBef>
              <a:spcAft>
                <a:spcPts val="0"/>
              </a:spcAft>
              <a:buClrTx/>
              <a:buSzTx/>
              <a:buFontTx/>
              <a:buNone/>
              <a:tabLst/>
              <a:defRPr/>
            </a:pPr>
            <a:r>
              <a:rPr kumimoji="0" sz="2400" b="0" i="0" u="none" strike="noStrike" kern="1200" cap="none" spc="-5" normalizeH="0" baseline="0" noProof="0" dirty="0">
                <a:ln>
                  <a:noFill/>
                </a:ln>
                <a:solidFill>
                  <a:prstClr val="black"/>
                </a:solidFill>
                <a:effectLst/>
                <a:uLnTx/>
                <a:uFillTx/>
                <a:latin typeface="Arial"/>
                <a:ea typeface="+mn-ea"/>
                <a:cs typeface="Arial"/>
              </a:rPr>
              <a:t>spreads </a:t>
            </a:r>
            <a:r>
              <a:rPr kumimoji="0" sz="2400" b="0" i="0" u="none" strike="noStrike" kern="1200" cap="none" spc="0"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across</a:t>
            </a:r>
            <a:r>
              <a:rPr kumimoji="0" sz="2400" b="0" i="0" u="none" strike="noStrike" kern="1200" cap="none" spc="-70"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the </a:t>
            </a:r>
            <a:r>
              <a:rPr kumimoji="0" sz="2400" b="0" i="0" u="none" strike="noStrike" kern="1200" cap="none" spc="-650"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Country</a:t>
            </a:r>
            <a:endParaRPr kumimoji="0" sz="2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45"/>
              </a:spcBef>
              <a:spcAft>
                <a:spcPts val="0"/>
              </a:spcAft>
              <a:buClrTx/>
              <a:buSzTx/>
              <a:buFontTx/>
              <a:buNone/>
              <a:tabLst/>
              <a:defRPr/>
            </a:pPr>
            <a:endParaRPr kumimoji="0" sz="2950" b="0" i="0" u="none" strike="noStrike" kern="1200" cap="none" spc="0" normalizeH="0" baseline="0" noProof="0" dirty="0">
              <a:ln>
                <a:noFill/>
              </a:ln>
              <a:solidFill>
                <a:prstClr val="black"/>
              </a:solidFill>
              <a:effectLst/>
              <a:uLnTx/>
              <a:uFillTx/>
              <a:latin typeface="Arial"/>
              <a:ea typeface="+mn-ea"/>
              <a:cs typeface="Arial"/>
            </a:endParaRPr>
          </a:p>
          <a:p>
            <a:pPr marL="12700" marR="260985" lvl="0" indent="0" algn="l" defTabSz="914400" rtl="0" eaLnBrk="1" fontAlgn="auto" latinLnBrk="0" hangingPunct="1">
              <a:lnSpc>
                <a:spcPts val="2600"/>
              </a:lnSpc>
              <a:spcBef>
                <a:spcPts val="0"/>
              </a:spcBef>
              <a:spcAft>
                <a:spcPts val="0"/>
              </a:spcAft>
              <a:buClrTx/>
              <a:buSzTx/>
              <a:buFontTx/>
              <a:buNone/>
              <a:tabLst/>
              <a:defRPr/>
            </a:pPr>
            <a:r>
              <a:rPr kumimoji="0" sz="2400" b="0" i="0" u="none" strike="noStrike" kern="1200" cap="none" spc="-10" normalizeH="0" baseline="0" noProof="0" dirty="0">
                <a:ln>
                  <a:noFill/>
                </a:ln>
                <a:solidFill>
                  <a:prstClr val="black"/>
                </a:solidFill>
                <a:effectLst/>
                <a:uLnTx/>
                <a:uFillTx/>
                <a:latin typeface="Arial"/>
                <a:ea typeface="+mn-ea"/>
                <a:cs typeface="Arial"/>
              </a:rPr>
              <a:t>Upda</a:t>
            </a:r>
            <a:r>
              <a:rPr kumimoji="0" sz="2400" b="0" i="0" u="none" strike="noStrike" kern="1200" cap="none" spc="-5" normalizeH="0" baseline="0" noProof="0" dirty="0">
                <a:ln>
                  <a:noFill/>
                </a:ln>
                <a:solidFill>
                  <a:prstClr val="black"/>
                </a:solidFill>
                <a:effectLst/>
                <a:uLnTx/>
                <a:uFillTx/>
                <a:latin typeface="Arial"/>
                <a:ea typeface="+mn-ea"/>
                <a:cs typeface="Arial"/>
              </a:rPr>
              <a:t>t</a:t>
            </a:r>
            <a:r>
              <a:rPr kumimoji="0" sz="2400" b="0" i="0" u="none" strike="noStrike" kern="1200" cap="none" spc="-10" normalizeH="0" baseline="0" noProof="0" dirty="0">
                <a:ln>
                  <a:noFill/>
                </a:ln>
                <a:solidFill>
                  <a:prstClr val="black"/>
                </a:solidFill>
                <a:effectLst/>
                <a:uLnTx/>
                <a:uFillTx/>
                <a:latin typeface="Arial"/>
                <a:ea typeface="+mn-ea"/>
                <a:cs typeface="Arial"/>
              </a:rPr>
              <a:t>ed  </a:t>
            </a:r>
            <a:r>
              <a:rPr lang="en-US" sz="2400" spc="-5" dirty="0" smtClean="0">
                <a:solidFill>
                  <a:prstClr val="black"/>
                </a:solidFill>
                <a:latin typeface="Arial"/>
                <a:cs typeface="Arial"/>
              </a:rPr>
              <a:t>12</a:t>
            </a:r>
            <a:r>
              <a:rPr kumimoji="0" sz="2400" b="0" i="0" u="none" strike="noStrike" kern="1200" cap="none" spc="-5" normalizeH="0" baseline="0" noProof="0" dirty="0" smtClean="0">
                <a:ln>
                  <a:noFill/>
                </a:ln>
                <a:solidFill>
                  <a:prstClr val="black"/>
                </a:solidFill>
                <a:effectLst/>
                <a:uLnTx/>
                <a:uFillTx/>
                <a:latin typeface="Arial"/>
                <a:ea typeface="+mn-ea"/>
                <a:cs typeface="Arial"/>
              </a:rPr>
              <a:t>/</a:t>
            </a:r>
            <a:r>
              <a:rPr lang="en-US" sz="2400" spc="-5" dirty="0">
                <a:solidFill>
                  <a:prstClr val="black"/>
                </a:solidFill>
                <a:latin typeface="Arial"/>
                <a:cs typeface="Arial"/>
              </a:rPr>
              <a:t>1</a:t>
            </a:r>
            <a:r>
              <a:rPr kumimoji="0" sz="2400" b="0" i="0" u="none" strike="noStrike" kern="1200" cap="none" spc="-5" normalizeH="0" baseline="0" noProof="0" dirty="0" smtClean="0">
                <a:ln>
                  <a:noFill/>
                </a:ln>
                <a:solidFill>
                  <a:prstClr val="black"/>
                </a:solidFill>
                <a:effectLst/>
                <a:uLnTx/>
                <a:uFillTx/>
                <a:latin typeface="Arial"/>
                <a:ea typeface="+mn-ea"/>
                <a:cs typeface="Arial"/>
              </a:rPr>
              <a:t>/21</a:t>
            </a:r>
            <a:endParaRPr kumimoji="0" sz="2400" b="0" i="0" u="none" strike="noStrike" kern="1200" cap="none" spc="0" normalizeH="0" baseline="0" noProof="0" dirty="0">
              <a:ln>
                <a:noFill/>
              </a:ln>
              <a:solidFill>
                <a:prstClr val="black"/>
              </a:solidFill>
              <a:effectLst/>
              <a:uLnTx/>
              <a:uFillTx/>
              <a:latin typeface="Arial"/>
              <a:ea typeface="+mn-ea"/>
              <a:cs typeface="Arial"/>
            </a:endParaRPr>
          </a:p>
        </p:txBody>
      </p:sp>
      <p:pic>
        <p:nvPicPr>
          <p:cNvPr id="6" name="Picture 5"/>
          <p:cNvPicPr>
            <a:picLocks noChangeAspect="1"/>
          </p:cNvPicPr>
          <p:nvPr/>
        </p:nvPicPr>
        <p:blipFill>
          <a:blip r:embed="rId2"/>
          <a:stretch>
            <a:fillRect/>
          </a:stretch>
        </p:blipFill>
        <p:spPr>
          <a:xfrm>
            <a:off x="3505200" y="914400"/>
            <a:ext cx="7940431" cy="4876800"/>
          </a:xfrm>
          <a:prstGeom prst="rect">
            <a:avLst/>
          </a:prstGeom>
        </p:spPr>
      </p:pic>
      <p:pic>
        <p:nvPicPr>
          <p:cNvPr id="7" name="Picture 6"/>
          <p:cNvPicPr>
            <a:picLocks noChangeAspect="1"/>
          </p:cNvPicPr>
          <p:nvPr/>
        </p:nvPicPr>
        <p:blipFill>
          <a:blip r:embed="rId3"/>
          <a:stretch>
            <a:fillRect/>
          </a:stretch>
        </p:blipFill>
        <p:spPr>
          <a:xfrm>
            <a:off x="4800600" y="5807627"/>
            <a:ext cx="5667375" cy="514350"/>
          </a:xfrm>
          <a:prstGeom prst="rect">
            <a:avLst/>
          </a:prstGeom>
        </p:spPr>
      </p:pic>
    </p:spTree>
    <p:extLst>
      <p:ext uri="{BB962C8B-B14F-4D97-AF65-F5344CB8AC3E}">
        <p14:creationId xmlns:p14="http://schemas.microsoft.com/office/powerpoint/2010/main" val="210160536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5B015-F483-4356-8FAE-B416DFFD1D19}"/>
              </a:ext>
            </a:extLst>
          </p:cNvPr>
          <p:cNvSpPr>
            <a:spLocks noGrp="1"/>
          </p:cNvSpPr>
          <p:nvPr>
            <p:ph type="title"/>
          </p:nvPr>
        </p:nvSpPr>
        <p:spPr>
          <a:xfrm>
            <a:off x="706506" y="438895"/>
            <a:ext cx="10767801" cy="757130"/>
          </a:xfrm>
        </p:spPr>
        <p:txBody>
          <a:bodyPr/>
          <a:lstStyle/>
          <a:p>
            <a:r>
              <a:rPr lang="en-US" dirty="0"/>
              <a:t>Getting Started</a:t>
            </a:r>
          </a:p>
        </p:txBody>
      </p:sp>
      <p:sp>
        <p:nvSpPr>
          <p:cNvPr id="5" name="TextBox 4">
            <a:extLst>
              <a:ext uri="{FF2B5EF4-FFF2-40B4-BE49-F238E27FC236}">
                <a16:creationId xmlns:a16="http://schemas.microsoft.com/office/drawing/2014/main" id="{9B1ADA3F-BE85-4BF5-9EAD-AD8CC92DB220}"/>
              </a:ext>
            </a:extLst>
          </p:cNvPr>
          <p:cNvSpPr txBox="1"/>
          <p:nvPr/>
        </p:nvSpPr>
        <p:spPr>
          <a:xfrm>
            <a:off x="335558" y="1380971"/>
            <a:ext cx="11509695" cy="5262979"/>
          </a:xfrm>
          <a:prstGeom prst="rect">
            <a:avLst/>
          </a:prstGeom>
          <a:noFill/>
        </p:spPr>
        <p:txBody>
          <a:bodyPr wrap="square" rtlCol="0">
            <a:spAutoFit/>
          </a:bodyPr>
          <a:lstStyle/>
          <a:p>
            <a:pPr marL="380990" indent="-380990" defTabSz="609585">
              <a:buFontTx/>
              <a:buChar char="-"/>
            </a:pPr>
            <a:r>
              <a:rPr lang="en-US" sz="2400" dirty="0">
                <a:solidFill>
                  <a:srgbClr val="000000"/>
                </a:solidFill>
                <a:latin typeface="Calibri" panose="020F0502020204030204"/>
              </a:rPr>
              <a:t>Set up a meeting with key stakeholders</a:t>
            </a:r>
          </a:p>
          <a:p>
            <a:pPr marL="990575" lvl="1" indent="-380990" defTabSz="609585">
              <a:buFontTx/>
              <a:buChar char="-"/>
            </a:pPr>
            <a:r>
              <a:rPr lang="en-US" sz="2400" dirty="0">
                <a:solidFill>
                  <a:srgbClr val="000000"/>
                </a:solidFill>
                <a:latin typeface="Calibri" panose="020F0502020204030204"/>
              </a:rPr>
              <a:t>Pharmacy</a:t>
            </a:r>
          </a:p>
          <a:p>
            <a:pPr marL="990575" lvl="1" indent="-380990" defTabSz="609585">
              <a:buFontTx/>
              <a:buChar char="-"/>
            </a:pPr>
            <a:r>
              <a:rPr lang="en-US" sz="2400" dirty="0">
                <a:solidFill>
                  <a:srgbClr val="000000"/>
                </a:solidFill>
                <a:latin typeface="Calibri" panose="020F0502020204030204"/>
              </a:rPr>
              <a:t>IV infusion center</a:t>
            </a:r>
          </a:p>
          <a:p>
            <a:pPr marL="990575" lvl="1" indent="-380990" defTabSz="609585">
              <a:buFontTx/>
              <a:buChar char="-"/>
            </a:pPr>
            <a:r>
              <a:rPr lang="en-US" sz="2400" dirty="0">
                <a:solidFill>
                  <a:srgbClr val="000000"/>
                </a:solidFill>
                <a:latin typeface="Calibri" panose="020F0502020204030204"/>
              </a:rPr>
              <a:t>OB Leadership</a:t>
            </a:r>
          </a:p>
          <a:p>
            <a:pPr marL="990575" lvl="1" indent="-380990" defTabSz="609585">
              <a:buFontTx/>
              <a:buChar char="-"/>
            </a:pPr>
            <a:r>
              <a:rPr lang="en-US" sz="2400" dirty="0">
                <a:solidFill>
                  <a:srgbClr val="000000"/>
                </a:solidFill>
                <a:latin typeface="Calibri" panose="020F0502020204030204"/>
              </a:rPr>
              <a:t>OB Providers</a:t>
            </a:r>
          </a:p>
          <a:p>
            <a:pPr marL="990575" lvl="1" indent="-380990" defTabSz="609585">
              <a:buFontTx/>
              <a:buChar char="-"/>
            </a:pPr>
            <a:r>
              <a:rPr lang="en-US" sz="2400" dirty="0">
                <a:solidFill>
                  <a:srgbClr val="000000"/>
                </a:solidFill>
                <a:latin typeface="Calibri" panose="020F0502020204030204"/>
              </a:rPr>
              <a:t>Clinical Educators</a:t>
            </a:r>
          </a:p>
          <a:p>
            <a:pPr marL="380990" indent="-380990" defTabSz="609585">
              <a:buFontTx/>
              <a:buChar char="-"/>
            </a:pPr>
            <a:r>
              <a:rPr lang="en-US" sz="2400" dirty="0">
                <a:solidFill>
                  <a:srgbClr val="000000"/>
                </a:solidFill>
                <a:latin typeface="Calibri" panose="020F0502020204030204"/>
              </a:rPr>
              <a:t>Resource Binder was made and shared with staff</a:t>
            </a:r>
          </a:p>
          <a:p>
            <a:pPr marL="380990" indent="-380990" defTabSz="609585">
              <a:buFontTx/>
              <a:buChar char="-"/>
            </a:pPr>
            <a:r>
              <a:rPr lang="en-US" sz="2400" dirty="0">
                <a:solidFill>
                  <a:srgbClr val="000000"/>
                </a:solidFill>
                <a:latin typeface="Calibri" panose="020F0502020204030204"/>
              </a:rPr>
              <a:t>Providers were made aware of the process, how to order, and schedule their patients for the monoclonal antibody infusion. </a:t>
            </a:r>
          </a:p>
          <a:p>
            <a:pPr marL="380990" indent="-380990" defTabSz="609585">
              <a:buFontTx/>
              <a:buChar char="-"/>
            </a:pPr>
            <a:r>
              <a:rPr lang="en-US" sz="2400" dirty="0">
                <a:solidFill>
                  <a:srgbClr val="000000"/>
                </a:solidFill>
                <a:latin typeface="Calibri" panose="020F0502020204030204"/>
              </a:rPr>
              <a:t>Set times were established for appointments in OB Triage at Lutheran General Hospital </a:t>
            </a:r>
          </a:p>
          <a:p>
            <a:pPr marL="380990" indent="-380990" defTabSz="609585">
              <a:buFontTx/>
              <a:buChar char="-"/>
            </a:pPr>
            <a:r>
              <a:rPr lang="en-US" sz="2400" dirty="0">
                <a:solidFill>
                  <a:srgbClr val="000000"/>
                </a:solidFill>
                <a:latin typeface="Calibri" panose="020F0502020204030204"/>
              </a:rPr>
              <a:t>For the first pregnant patient, LGH L&amp;D had a nurse go to the IV infusion center to obtain fetal heart tones and observe an infusion</a:t>
            </a:r>
          </a:p>
          <a:p>
            <a:pPr marL="380990" indent="-380990" defTabSz="609585">
              <a:buFontTx/>
              <a:buChar char="-"/>
            </a:pPr>
            <a:endParaRPr lang="en-US" sz="2400" dirty="0">
              <a:solidFill>
                <a:srgbClr val="000000"/>
              </a:solidFill>
              <a:latin typeface="Calibri" panose="020F0502020204030204"/>
            </a:endParaRPr>
          </a:p>
          <a:p>
            <a:pPr marL="380990" indent="-380990" defTabSz="609585">
              <a:buFontTx/>
              <a:buChar char="-"/>
            </a:pPr>
            <a:endParaRPr lang="en-US" sz="2400" dirty="0">
              <a:solidFill>
                <a:srgbClr val="000000"/>
              </a:solidFill>
              <a:latin typeface="Calibri" panose="020F0502020204030204"/>
            </a:endParaRPr>
          </a:p>
        </p:txBody>
      </p:sp>
    </p:spTree>
    <p:extLst>
      <p:ext uri="{BB962C8B-B14F-4D97-AF65-F5344CB8AC3E}">
        <p14:creationId xmlns:p14="http://schemas.microsoft.com/office/powerpoint/2010/main" val="35809919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3199F2B-03C9-4711-853B-60B2036245DF}"/>
              </a:ext>
            </a:extLst>
          </p:cNvPr>
          <p:cNvSpPr>
            <a:spLocks noGrp="1"/>
          </p:cNvSpPr>
          <p:nvPr>
            <p:ph type="title"/>
          </p:nvPr>
        </p:nvSpPr>
        <p:spPr>
          <a:xfrm>
            <a:off x="205214" y="53394"/>
            <a:ext cx="11697076" cy="787908"/>
          </a:xfrm>
        </p:spPr>
        <p:txBody>
          <a:bodyPr wrap="square" anchor="t">
            <a:normAutofit fontScale="90000"/>
          </a:bodyPr>
          <a:lstStyle/>
          <a:p>
            <a:r>
              <a:rPr lang="en-US" dirty="0"/>
              <a:t>IV Therapy – Ordering COVID Meds</a:t>
            </a:r>
          </a:p>
        </p:txBody>
      </p:sp>
      <p:pic>
        <p:nvPicPr>
          <p:cNvPr id="6" name="Picture 5">
            <a:extLst>
              <a:ext uri="{FF2B5EF4-FFF2-40B4-BE49-F238E27FC236}">
                <a16:creationId xmlns:a16="http://schemas.microsoft.com/office/drawing/2014/main" id="{CD12CD4D-79C3-4AC9-94AA-3FC2C1514122}"/>
              </a:ext>
            </a:extLst>
          </p:cNvPr>
          <p:cNvPicPr>
            <a:picLocks noChangeAspect="1"/>
          </p:cNvPicPr>
          <p:nvPr/>
        </p:nvPicPr>
        <p:blipFill>
          <a:blip r:embed="rId3"/>
          <a:stretch>
            <a:fillRect/>
          </a:stretch>
        </p:blipFill>
        <p:spPr>
          <a:xfrm>
            <a:off x="2058154" y="841302"/>
            <a:ext cx="8075692" cy="5414500"/>
          </a:xfrm>
          <a:prstGeom prst="rect">
            <a:avLst/>
          </a:prstGeom>
        </p:spPr>
      </p:pic>
    </p:spTree>
    <p:extLst>
      <p:ext uri="{BB962C8B-B14F-4D97-AF65-F5344CB8AC3E}">
        <p14:creationId xmlns:p14="http://schemas.microsoft.com/office/powerpoint/2010/main" val="14768691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A95B35E-55A3-4440-9D47-0433C6CEFF04}"/>
              </a:ext>
            </a:extLst>
          </p:cNvPr>
          <p:cNvPicPr>
            <a:picLocks noChangeAspect="1"/>
          </p:cNvPicPr>
          <p:nvPr/>
        </p:nvPicPr>
        <p:blipFill rotWithShape="1">
          <a:blip r:embed="rId2"/>
          <a:srcRect/>
          <a:stretch/>
        </p:blipFill>
        <p:spPr>
          <a:xfrm>
            <a:off x="799289" y="99844"/>
            <a:ext cx="10593423" cy="6192872"/>
          </a:xfrm>
          <a:prstGeom prst="rect">
            <a:avLst/>
          </a:prstGeom>
        </p:spPr>
      </p:pic>
    </p:spTree>
    <p:extLst>
      <p:ext uri="{BB962C8B-B14F-4D97-AF65-F5344CB8AC3E}">
        <p14:creationId xmlns:p14="http://schemas.microsoft.com/office/powerpoint/2010/main" val="14654763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03E88FF-4D3A-48FB-92B4-BB21DE5187C6}"/>
              </a:ext>
            </a:extLst>
          </p:cNvPr>
          <p:cNvPicPr>
            <a:picLocks noChangeAspect="1"/>
          </p:cNvPicPr>
          <p:nvPr/>
        </p:nvPicPr>
        <p:blipFill>
          <a:blip r:embed="rId2"/>
          <a:stretch>
            <a:fillRect/>
          </a:stretch>
        </p:blipFill>
        <p:spPr>
          <a:xfrm>
            <a:off x="1473200" y="102103"/>
            <a:ext cx="9245600" cy="6146800"/>
          </a:xfrm>
          <a:prstGeom prst="rect">
            <a:avLst/>
          </a:prstGeom>
        </p:spPr>
      </p:pic>
    </p:spTree>
    <p:extLst>
      <p:ext uri="{BB962C8B-B14F-4D97-AF65-F5344CB8AC3E}">
        <p14:creationId xmlns:p14="http://schemas.microsoft.com/office/powerpoint/2010/main" val="37000419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D9AD93-8D54-4663-AA44-C685545E2D63}"/>
              </a:ext>
            </a:extLst>
          </p:cNvPr>
          <p:cNvPicPr>
            <a:picLocks noChangeAspect="1"/>
          </p:cNvPicPr>
          <p:nvPr/>
        </p:nvPicPr>
        <p:blipFill>
          <a:blip r:embed="rId3"/>
          <a:stretch>
            <a:fillRect/>
          </a:stretch>
        </p:blipFill>
        <p:spPr>
          <a:xfrm>
            <a:off x="841614" y="136178"/>
            <a:ext cx="11158503" cy="5983964"/>
          </a:xfrm>
          <a:prstGeom prst="rect">
            <a:avLst/>
          </a:prstGeom>
        </p:spPr>
      </p:pic>
    </p:spTree>
    <p:extLst>
      <p:ext uri="{BB962C8B-B14F-4D97-AF65-F5344CB8AC3E}">
        <p14:creationId xmlns:p14="http://schemas.microsoft.com/office/powerpoint/2010/main" val="26108659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29C969-D491-4A08-A336-4C2C3DF33DE2}"/>
              </a:ext>
            </a:extLst>
          </p:cNvPr>
          <p:cNvPicPr>
            <a:picLocks noChangeAspect="1"/>
          </p:cNvPicPr>
          <p:nvPr/>
        </p:nvPicPr>
        <p:blipFill>
          <a:blip r:embed="rId3"/>
          <a:stretch>
            <a:fillRect/>
          </a:stretch>
        </p:blipFill>
        <p:spPr>
          <a:xfrm>
            <a:off x="89184" y="257387"/>
            <a:ext cx="12102817" cy="4809067"/>
          </a:xfrm>
          <a:prstGeom prst="rect">
            <a:avLst/>
          </a:prstGeom>
        </p:spPr>
      </p:pic>
      <p:pic>
        <p:nvPicPr>
          <p:cNvPr id="8" name="Picture 7">
            <a:extLst>
              <a:ext uri="{FF2B5EF4-FFF2-40B4-BE49-F238E27FC236}">
                <a16:creationId xmlns:a16="http://schemas.microsoft.com/office/drawing/2014/main" id="{04BE0E8D-3DD0-469A-B8F9-1E8F75640FCA}"/>
              </a:ext>
            </a:extLst>
          </p:cNvPr>
          <p:cNvPicPr>
            <a:picLocks noChangeAspect="1"/>
          </p:cNvPicPr>
          <p:nvPr/>
        </p:nvPicPr>
        <p:blipFill>
          <a:blip r:embed="rId4"/>
          <a:stretch>
            <a:fillRect/>
          </a:stretch>
        </p:blipFill>
        <p:spPr>
          <a:xfrm>
            <a:off x="7132320" y="5594774"/>
            <a:ext cx="4910667" cy="640140"/>
          </a:xfrm>
          <a:prstGeom prst="rect">
            <a:avLst/>
          </a:prstGeom>
        </p:spPr>
      </p:pic>
    </p:spTree>
    <p:extLst>
      <p:ext uri="{BB962C8B-B14F-4D97-AF65-F5344CB8AC3E}">
        <p14:creationId xmlns:p14="http://schemas.microsoft.com/office/powerpoint/2010/main" val="13240461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DAE41-A1ED-473E-9A8A-8A01B3C49324}"/>
              </a:ext>
            </a:extLst>
          </p:cNvPr>
          <p:cNvSpPr>
            <a:spLocks noGrp="1"/>
          </p:cNvSpPr>
          <p:nvPr>
            <p:ph type="title"/>
          </p:nvPr>
        </p:nvSpPr>
        <p:spPr>
          <a:xfrm>
            <a:off x="648454" y="310295"/>
            <a:ext cx="11064089" cy="757130"/>
          </a:xfrm>
        </p:spPr>
        <p:txBody>
          <a:bodyPr/>
          <a:lstStyle/>
          <a:p>
            <a:r>
              <a:rPr lang="en-US" dirty="0"/>
              <a:t>Treatment for possible reaction</a:t>
            </a:r>
          </a:p>
        </p:txBody>
      </p:sp>
      <p:pic>
        <p:nvPicPr>
          <p:cNvPr id="3" name="Picture 2">
            <a:extLst>
              <a:ext uri="{FF2B5EF4-FFF2-40B4-BE49-F238E27FC236}">
                <a16:creationId xmlns:a16="http://schemas.microsoft.com/office/drawing/2014/main" id="{07EAFC8F-2A43-4327-9241-15EB9CD5694C}"/>
              </a:ext>
            </a:extLst>
          </p:cNvPr>
          <p:cNvPicPr>
            <a:picLocks noChangeAspect="1"/>
          </p:cNvPicPr>
          <p:nvPr/>
        </p:nvPicPr>
        <p:blipFill>
          <a:blip r:embed="rId2"/>
          <a:stretch>
            <a:fillRect/>
          </a:stretch>
        </p:blipFill>
        <p:spPr>
          <a:xfrm>
            <a:off x="801005" y="1296040"/>
            <a:ext cx="10758985" cy="4522321"/>
          </a:xfrm>
          <a:prstGeom prst="rect">
            <a:avLst/>
          </a:prstGeom>
        </p:spPr>
      </p:pic>
    </p:spTree>
    <p:extLst>
      <p:ext uri="{BB962C8B-B14F-4D97-AF65-F5344CB8AC3E}">
        <p14:creationId xmlns:p14="http://schemas.microsoft.com/office/powerpoint/2010/main" val="29686913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F5F85-ABEE-4D37-87CF-52807F8F751F}"/>
              </a:ext>
            </a:extLst>
          </p:cNvPr>
          <p:cNvSpPr>
            <a:spLocks noGrp="1"/>
          </p:cNvSpPr>
          <p:nvPr>
            <p:ph type="title"/>
          </p:nvPr>
        </p:nvSpPr>
        <p:spPr>
          <a:xfrm>
            <a:off x="434568" y="1278806"/>
            <a:ext cx="11491865" cy="4747069"/>
          </a:xfrm>
        </p:spPr>
        <p:txBody>
          <a:bodyPr/>
          <a:lstStyle/>
          <a:p>
            <a:pPr algn="l"/>
            <a:r>
              <a:rPr lang="en-US" sz="1867" dirty="0"/>
              <a:t>How are we billing for this?</a:t>
            </a:r>
            <a:br>
              <a:rPr lang="en-US" sz="1867" dirty="0"/>
            </a:br>
            <a:r>
              <a:rPr lang="en-US" sz="1867" dirty="0"/>
              <a:t>- Nurse Triage Visit</a:t>
            </a:r>
            <a:br>
              <a:rPr lang="en-US" sz="1867" dirty="0"/>
            </a:br>
            <a:r>
              <a:rPr lang="en-US" sz="1867" dirty="0"/>
              <a:t>- IV Infusion billed from MAR </a:t>
            </a:r>
            <a:br>
              <a:rPr lang="en-US" sz="1867" dirty="0"/>
            </a:br>
            <a:r>
              <a:rPr lang="en-US" sz="1867" dirty="0"/>
              <a:t>- No charge for actual medication, government funded</a:t>
            </a:r>
            <a:br>
              <a:rPr lang="en-US" sz="1867" dirty="0"/>
            </a:br>
            <a:r>
              <a:rPr lang="en-US" sz="1867" dirty="0"/>
              <a:t/>
            </a:r>
            <a:br>
              <a:rPr lang="en-US" sz="1867" dirty="0"/>
            </a:br>
            <a:r>
              <a:rPr lang="en-US" sz="1867" dirty="0"/>
              <a:t>Is filter tubing required?</a:t>
            </a:r>
            <a:br>
              <a:rPr lang="en-US" sz="1867" dirty="0"/>
            </a:br>
            <a:r>
              <a:rPr lang="en-US" sz="1867" dirty="0"/>
              <a:t>- Yes, per pharmacy and the order, IV filter tubing needed.</a:t>
            </a:r>
            <a:br>
              <a:rPr lang="en-US" sz="1867" dirty="0"/>
            </a:br>
            <a:r>
              <a:rPr lang="en-US" sz="1867" dirty="0"/>
              <a:t>- LGH uses the SafeLine Filtered Extension Set</a:t>
            </a:r>
            <a:br>
              <a:rPr lang="en-US" sz="1867" dirty="0"/>
            </a:br>
            <a:r>
              <a:rPr lang="en-US" sz="1867" dirty="0"/>
              <a:t>	</a:t>
            </a:r>
            <a:br>
              <a:rPr lang="en-US" sz="1867" dirty="0"/>
            </a:br>
            <a:r>
              <a:rPr lang="en-US" sz="1867" dirty="0"/>
              <a:t>Fetal Monitoring?</a:t>
            </a:r>
            <a:br>
              <a:rPr lang="en-US" sz="1867" dirty="0"/>
            </a:br>
            <a:r>
              <a:rPr lang="en-US" sz="1867" dirty="0"/>
              <a:t>- Since this patient can be at any gestation, it depends on how they are presenting.  LGH typically does heart tones before and after the infusion. Continuous EFM or NST may be appropriate</a:t>
            </a:r>
            <a:br>
              <a:rPr lang="en-US" sz="1867" dirty="0"/>
            </a:br>
            <a:r>
              <a:rPr lang="en-US" sz="1867" dirty="0"/>
              <a:t/>
            </a:r>
            <a:br>
              <a:rPr lang="en-US" sz="1867" dirty="0"/>
            </a:br>
            <a:r>
              <a:rPr lang="en-US" sz="1867" dirty="0"/>
              <a:t>Vitals?</a:t>
            </a:r>
            <a:br>
              <a:rPr lang="en-US" sz="1867" dirty="0"/>
            </a:br>
            <a:r>
              <a:rPr lang="en-US" sz="1867" dirty="0"/>
              <a:t>- Patient vitals taken before the infusion</a:t>
            </a:r>
            <a:br>
              <a:rPr lang="en-US" sz="1867" dirty="0"/>
            </a:br>
            <a:r>
              <a:rPr lang="en-US" sz="1867" dirty="0"/>
              <a:t>- Every 15 minutes for the duration of the infusion and 1 hour after</a:t>
            </a:r>
            <a:br>
              <a:rPr lang="en-US" sz="1867" dirty="0"/>
            </a:br>
            <a:endParaRPr lang="en-US" sz="1867" dirty="0"/>
          </a:p>
        </p:txBody>
      </p:sp>
      <p:sp>
        <p:nvSpPr>
          <p:cNvPr id="3" name="TextBox 2">
            <a:extLst>
              <a:ext uri="{FF2B5EF4-FFF2-40B4-BE49-F238E27FC236}">
                <a16:creationId xmlns:a16="http://schemas.microsoft.com/office/drawing/2014/main" id="{658663D1-BB86-430A-8912-1E8EDF72F696}"/>
              </a:ext>
            </a:extLst>
          </p:cNvPr>
          <p:cNvSpPr txBox="1"/>
          <p:nvPr/>
        </p:nvSpPr>
        <p:spPr>
          <a:xfrm>
            <a:off x="4768159" y="332556"/>
            <a:ext cx="2655683" cy="748988"/>
          </a:xfrm>
          <a:prstGeom prst="rect">
            <a:avLst/>
          </a:prstGeom>
          <a:noFill/>
        </p:spPr>
        <p:txBody>
          <a:bodyPr wrap="square" rtlCol="0">
            <a:spAutoFit/>
          </a:bodyPr>
          <a:lstStyle/>
          <a:p>
            <a:pPr algn="ctr" defTabSz="609585"/>
            <a:r>
              <a:rPr lang="en-US" sz="4267" dirty="0">
                <a:solidFill>
                  <a:srgbClr val="FFFFFF"/>
                </a:solidFill>
                <a:latin typeface="Calibri" panose="020F0502020204030204"/>
              </a:rPr>
              <a:t>FAQ</a:t>
            </a:r>
          </a:p>
        </p:txBody>
      </p:sp>
    </p:spTree>
    <p:extLst>
      <p:ext uri="{BB962C8B-B14F-4D97-AF65-F5344CB8AC3E}">
        <p14:creationId xmlns:p14="http://schemas.microsoft.com/office/powerpoint/2010/main" val="8477551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F1FFA-367E-4870-A7DD-8210987696B7}"/>
              </a:ext>
            </a:extLst>
          </p:cNvPr>
          <p:cNvSpPr>
            <a:spLocks noGrp="1"/>
          </p:cNvSpPr>
          <p:nvPr>
            <p:ph type="title"/>
          </p:nvPr>
        </p:nvSpPr>
        <p:spPr>
          <a:xfrm>
            <a:off x="838200" y="1862387"/>
            <a:ext cx="10515600" cy="2345322"/>
          </a:xfrm>
        </p:spPr>
        <p:txBody>
          <a:bodyPr/>
          <a:lstStyle/>
          <a:p>
            <a:r>
              <a:rPr lang="en-US" sz="7200" dirty="0"/>
              <a:t>Case Review</a:t>
            </a:r>
            <a:r>
              <a:rPr lang="en-US" dirty="0"/>
              <a:t/>
            </a:r>
            <a:br>
              <a:rPr lang="en-US" dirty="0"/>
            </a:br>
            <a:r>
              <a:rPr lang="en-US" dirty="0"/>
              <a:t/>
            </a:r>
            <a:br>
              <a:rPr lang="en-US" dirty="0"/>
            </a:br>
            <a:r>
              <a:rPr lang="en-US" sz="4267" dirty="0"/>
              <a:t>Dr. Diana Kolettis, MFM</a:t>
            </a:r>
            <a:endParaRPr lang="en-US" dirty="0"/>
          </a:p>
        </p:txBody>
      </p:sp>
    </p:spTree>
    <p:extLst>
      <p:ext uri="{BB962C8B-B14F-4D97-AF65-F5344CB8AC3E}">
        <p14:creationId xmlns:p14="http://schemas.microsoft.com/office/powerpoint/2010/main" val="19547317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E48EE-9DA6-43E3-91D8-EC2A6CF448B7}"/>
              </a:ext>
            </a:extLst>
          </p:cNvPr>
          <p:cNvSpPr>
            <a:spLocks noGrp="1"/>
          </p:cNvSpPr>
          <p:nvPr>
            <p:ph type="title"/>
          </p:nvPr>
        </p:nvSpPr>
        <p:spPr/>
        <p:txBody>
          <a:bodyPr/>
          <a:lstStyle/>
          <a:p>
            <a:r>
              <a:rPr lang="en-US" dirty="0"/>
              <a:t>Open Discussion</a:t>
            </a:r>
          </a:p>
        </p:txBody>
      </p:sp>
    </p:spTree>
    <p:extLst>
      <p:ext uri="{BB962C8B-B14F-4D97-AF65-F5344CB8AC3E}">
        <p14:creationId xmlns:p14="http://schemas.microsoft.com/office/powerpoint/2010/main" val="2484767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38" y="76200"/>
            <a:ext cx="11805781" cy="6629400"/>
          </a:xfrm>
          <a:prstGeom prst="rect">
            <a:avLst/>
          </a:prstGeom>
        </p:spPr>
      </p:pic>
      <p:sp>
        <p:nvSpPr>
          <p:cNvPr id="3" name="TextBox 2"/>
          <p:cNvSpPr txBox="1"/>
          <p:nvPr/>
        </p:nvSpPr>
        <p:spPr>
          <a:xfrm>
            <a:off x="838200" y="6248400"/>
            <a:ext cx="51054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August 6, 2021</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68359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989" y="215925"/>
            <a:ext cx="10156179" cy="1421928"/>
          </a:xfrm>
        </p:spPr>
        <p:txBody>
          <a:bodyPr/>
          <a:lstStyle/>
          <a:p>
            <a:r>
              <a:rPr lang="en-US" dirty="0" smtClean="0"/>
              <a:t>Supporting Documents on ILPQC </a:t>
            </a:r>
            <a:r>
              <a:rPr lang="en-US" dirty="0" err="1" smtClean="0"/>
              <a:t>Covid</a:t>
            </a:r>
            <a:r>
              <a:rPr lang="en-US" dirty="0" smtClean="0"/>
              <a:t> webpage</a:t>
            </a:r>
            <a:endParaRPr lang="en-US" dirty="0"/>
          </a:p>
        </p:txBody>
      </p:sp>
      <p:sp>
        <p:nvSpPr>
          <p:cNvPr id="3" name="Text Placeholder 2"/>
          <p:cNvSpPr>
            <a:spLocks noGrp="1"/>
          </p:cNvSpPr>
          <p:nvPr>
            <p:ph type="body" sz="quarter" idx="10"/>
          </p:nvPr>
        </p:nvSpPr>
        <p:spPr/>
        <p:txBody>
          <a:bodyPr/>
          <a:lstStyle/>
          <a:p>
            <a:endParaRPr lang="en-US" dirty="0" smtClean="0"/>
          </a:p>
          <a:p>
            <a:r>
              <a:rPr lang="en-US" dirty="0" smtClean="0"/>
              <a:t>Advocate </a:t>
            </a:r>
            <a:r>
              <a:rPr lang="en-US" dirty="0"/>
              <a:t>Lutheran General Hospital Monoclonal Antibody Infusion Protocol for Pregnant Patients Supporting Documents</a:t>
            </a:r>
            <a:r>
              <a:rPr lang="en-US" dirty="0" smtClean="0"/>
              <a:t>:</a:t>
            </a:r>
          </a:p>
          <a:p>
            <a:r>
              <a:rPr lang="en-US" dirty="0" smtClean="0">
                <a:hlinkClick r:id="rId2"/>
              </a:rPr>
              <a:t>Monoclonal </a:t>
            </a:r>
            <a:r>
              <a:rPr lang="en-US" dirty="0">
                <a:hlinkClick r:id="rId2"/>
              </a:rPr>
              <a:t>Antibody Infusion Playbook</a:t>
            </a:r>
            <a:endParaRPr lang="en-US" dirty="0"/>
          </a:p>
          <a:p>
            <a:r>
              <a:rPr lang="en-US" dirty="0">
                <a:hlinkClick r:id="rId3"/>
              </a:rPr>
              <a:t>Protocol REGEN-COV EUA Update</a:t>
            </a:r>
            <a:endParaRPr lang="en-US" dirty="0"/>
          </a:p>
          <a:p>
            <a:r>
              <a:rPr lang="en-US" dirty="0">
                <a:hlinkClick r:id="rId4"/>
              </a:rPr>
              <a:t>Ordering COVID Meds</a:t>
            </a:r>
            <a:endParaRPr lang="en-US" dirty="0"/>
          </a:p>
          <a:p>
            <a:r>
              <a:rPr lang="en-US" dirty="0">
                <a:hlinkClick r:id="rId5"/>
              </a:rPr>
              <a:t>Monoclonal Antibody Therapy for Pregnant Patients</a:t>
            </a:r>
            <a:endParaRPr lang="en-US" dirty="0"/>
          </a:p>
          <a:p>
            <a:r>
              <a:rPr lang="en-US" dirty="0">
                <a:hlinkClick r:id="rId6"/>
              </a:rPr>
              <a:t>COVID: Monoclonal </a:t>
            </a:r>
            <a:r>
              <a:rPr lang="en-US" dirty="0" smtClean="0">
                <a:hlinkClick r:id="rId6"/>
              </a:rPr>
              <a:t>Antibody</a:t>
            </a:r>
            <a:r>
              <a:rPr lang="en-US" dirty="0" smtClean="0"/>
              <a:t> Administration</a:t>
            </a:r>
            <a:endParaRPr lang="en-US" dirty="0"/>
          </a:p>
          <a:p>
            <a:r>
              <a:rPr lang="en-US" dirty="0"/>
              <a:t/>
            </a:r>
            <a:br>
              <a:rPr lang="en-US" dirty="0"/>
            </a:br>
            <a:endParaRPr lang="en-US" dirty="0"/>
          </a:p>
        </p:txBody>
      </p:sp>
    </p:spTree>
    <p:extLst>
      <p:ext uri="{BB962C8B-B14F-4D97-AF65-F5344CB8AC3E}">
        <p14:creationId xmlns:p14="http://schemas.microsoft.com/office/powerpoint/2010/main" val="29507148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9"/>
            </a:xfrm>
            <a:prstGeom prst="rect">
              <a:avLst/>
            </a:prstGeom>
          </p:spPr>
        </p:pic>
        <p:sp>
          <p:nvSpPr>
            <p:cNvPr id="4" name="object 4"/>
            <p:cNvSpPr/>
            <p:nvPr/>
          </p:nvSpPr>
          <p:spPr>
            <a:xfrm>
              <a:off x="622554" y="5144261"/>
              <a:ext cx="2286000" cy="0"/>
            </a:xfrm>
            <a:custGeom>
              <a:avLst/>
              <a:gdLst/>
              <a:ahLst/>
              <a:cxnLst/>
              <a:rect l="l" t="t" r="r" b="b"/>
              <a:pathLst>
                <a:path w="2286000">
                  <a:moveTo>
                    <a:pt x="0" y="0"/>
                  </a:moveTo>
                  <a:lnTo>
                    <a:pt x="2286000" y="0"/>
                  </a:lnTo>
                </a:path>
              </a:pathLst>
            </a:custGeom>
            <a:ln w="32004">
              <a:solidFill>
                <a:srgbClr val="F58366"/>
              </a:solidFill>
            </a:ln>
          </p:spPr>
          <p:txBody>
            <a:bodyPr wrap="square" lIns="0" tIns="0" rIns="0" bIns="0" rtlCol="0"/>
            <a:lstStyle/>
            <a:p>
              <a:endParaRPr/>
            </a:p>
          </p:txBody>
        </p:sp>
        <p:pic>
          <p:nvPicPr>
            <p:cNvPr id="5" name="object 5"/>
            <p:cNvPicPr/>
            <p:nvPr/>
          </p:nvPicPr>
          <p:blipFill>
            <a:blip r:embed="rId3" cstate="print"/>
            <a:stretch>
              <a:fillRect/>
            </a:stretch>
          </p:blipFill>
          <p:spPr>
            <a:xfrm>
              <a:off x="0" y="0"/>
              <a:ext cx="6419087" cy="1510283"/>
            </a:xfrm>
            <a:prstGeom prst="rect">
              <a:avLst/>
            </a:prstGeom>
          </p:spPr>
        </p:pic>
        <p:sp>
          <p:nvSpPr>
            <p:cNvPr id="6" name="object 6"/>
            <p:cNvSpPr/>
            <p:nvPr/>
          </p:nvSpPr>
          <p:spPr>
            <a:xfrm>
              <a:off x="0" y="0"/>
              <a:ext cx="6243955" cy="1351915"/>
            </a:xfrm>
            <a:custGeom>
              <a:avLst/>
              <a:gdLst/>
              <a:ahLst/>
              <a:cxnLst/>
              <a:rect l="l" t="t" r="r" b="b"/>
              <a:pathLst>
                <a:path w="6243955" h="1351915">
                  <a:moveTo>
                    <a:pt x="6243701" y="0"/>
                  </a:moveTo>
                  <a:lnTo>
                    <a:pt x="0" y="0"/>
                  </a:lnTo>
                  <a:lnTo>
                    <a:pt x="0" y="1315694"/>
                  </a:lnTo>
                  <a:lnTo>
                    <a:pt x="43942" y="1320838"/>
                  </a:lnTo>
                  <a:lnTo>
                    <a:pt x="98323" y="1325333"/>
                  </a:lnTo>
                  <a:lnTo>
                    <a:pt x="152501" y="1329448"/>
                  </a:lnTo>
                  <a:lnTo>
                    <a:pt x="206489" y="1333207"/>
                  </a:lnTo>
                  <a:lnTo>
                    <a:pt x="260299" y="1336611"/>
                  </a:lnTo>
                  <a:lnTo>
                    <a:pt x="313905" y="1339659"/>
                  </a:lnTo>
                  <a:lnTo>
                    <a:pt x="367334" y="1342364"/>
                  </a:lnTo>
                  <a:lnTo>
                    <a:pt x="420573" y="1344701"/>
                  </a:lnTo>
                  <a:lnTo>
                    <a:pt x="473646" y="1346708"/>
                  </a:lnTo>
                  <a:lnTo>
                    <a:pt x="526529" y="1348359"/>
                  </a:lnTo>
                  <a:lnTo>
                    <a:pt x="579247" y="1349679"/>
                  </a:lnTo>
                  <a:lnTo>
                    <a:pt x="631786" y="1350657"/>
                  </a:lnTo>
                  <a:lnTo>
                    <a:pt x="684161" y="1351305"/>
                  </a:lnTo>
                  <a:lnTo>
                    <a:pt x="736371" y="1351635"/>
                  </a:lnTo>
                  <a:lnTo>
                    <a:pt x="788416" y="1351622"/>
                  </a:lnTo>
                  <a:lnTo>
                    <a:pt x="840295" y="1351280"/>
                  </a:lnTo>
                  <a:lnTo>
                    <a:pt x="892022" y="1350632"/>
                  </a:lnTo>
                  <a:lnTo>
                    <a:pt x="943584" y="1349654"/>
                  </a:lnTo>
                  <a:lnTo>
                    <a:pt x="994981" y="1348359"/>
                  </a:lnTo>
                  <a:lnTo>
                    <a:pt x="1046251" y="1346758"/>
                  </a:lnTo>
                  <a:lnTo>
                    <a:pt x="1097343" y="1344853"/>
                  </a:lnTo>
                  <a:lnTo>
                    <a:pt x="1148308" y="1342631"/>
                  </a:lnTo>
                  <a:lnTo>
                    <a:pt x="1199121" y="1340116"/>
                  </a:lnTo>
                  <a:lnTo>
                    <a:pt x="1249794" y="1337297"/>
                  </a:lnTo>
                  <a:lnTo>
                    <a:pt x="1300327" y="1334185"/>
                  </a:lnTo>
                  <a:lnTo>
                    <a:pt x="1350733" y="1330769"/>
                  </a:lnTo>
                  <a:lnTo>
                    <a:pt x="1400987" y="1327086"/>
                  </a:lnTo>
                  <a:lnTo>
                    <a:pt x="1451114" y="1323086"/>
                  </a:lnTo>
                  <a:lnTo>
                    <a:pt x="1501114" y="1318831"/>
                  </a:lnTo>
                  <a:lnTo>
                    <a:pt x="1550987" y="1314272"/>
                  </a:lnTo>
                  <a:lnTo>
                    <a:pt x="1600733" y="1309446"/>
                  </a:lnTo>
                  <a:lnTo>
                    <a:pt x="1699869" y="1298968"/>
                  </a:lnTo>
                  <a:lnTo>
                    <a:pt x="1749259" y="1293317"/>
                  </a:lnTo>
                  <a:lnTo>
                    <a:pt x="1798535" y="1287411"/>
                  </a:lnTo>
                  <a:lnTo>
                    <a:pt x="1847697" y="1281239"/>
                  </a:lnTo>
                  <a:lnTo>
                    <a:pt x="1896745" y="1274800"/>
                  </a:lnTo>
                  <a:lnTo>
                    <a:pt x="1945690" y="1268107"/>
                  </a:lnTo>
                  <a:lnTo>
                    <a:pt x="2043277" y="1253972"/>
                  </a:lnTo>
                  <a:lnTo>
                    <a:pt x="2091905" y="1246530"/>
                  </a:lnTo>
                  <a:lnTo>
                    <a:pt x="2188895" y="1230922"/>
                  </a:lnTo>
                  <a:lnTo>
                    <a:pt x="2285517" y="1214361"/>
                  </a:lnTo>
                  <a:lnTo>
                    <a:pt x="2381796" y="1196873"/>
                  </a:lnTo>
                  <a:lnTo>
                    <a:pt x="2477744" y="1178483"/>
                  </a:lnTo>
                  <a:lnTo>
                    <a:pt x="2573388" y="1159205"/>
                  </a:lnTo>
                  <a:lnTo>
                    <a:pt x="2668739" y="1139088"/>
                  </a:lnTo>
                  <a:lnTo>
                    <a:pt x="2763824" y="1118146"/>
                  </a:lnTo>
                  <a:lnTo>
                    <a:pt x="2858655" y="1096378"/>
                  </a:lnTo>
                  <a:lnTo>
                    <a:pt x="2953258" y="1073848"/>
                  </a:lnTo>
                  <a:lnTo>
                    <a:pt x="3047657" y="1050556"/>
                  </a:lnTo>
                  <a:lnTo>
                    <a:pt x="3141878" y="1026541"/>
                  </a:lnTo>
                  <a:lnTo>
                    <a:pt x="3235909" y="1001814"/>
                  </a:lnTo>
                  <a:lnTo>
                    <a:pt x="3329813" y="976414"/>
                  </a:lnTo>
                  <a:lnTo>
                    <a:pt x="3423577" y="950353"/>
                  </a:lnTo>
                  <a:lnTo>
                    <a:pt x="3517252" y="923658"/>
                  </a:lnTo>
                  <a:lnTo>
                    <a:pt x="3610813" y="896366"/>
                  </a:lnTo>
                  <a:lnTo>
                    <a:pt x="3704323" y="868489"/>
                  </a:lnTo>
                  <a:lnTo>
                    <a:pt x="3797782" y="840054"/>
                  </a:lnTo>
                  <a:lnTo>
                    <a:pt x="3937927" y="796404"/>
                  </a:lnTo>
                  <a:lnTo>
                    <a:pt x="4078071" y="751649"/>
                  </a:lnTo>
                  <a:lnTo>
                    <a:pt x="4218305" y="705853"/>
                  </a:lnTo>
                  <a:lnTo>
                    <a:pt x="4358665" y="659117"/>
                  </a:lnTo>
                  <a:lnTo>
                    <a:pt x="4546155" y="595477"/>
                  </a:lnTo>
                  <a:lnTo>
                    <a:pt x="4781283" y="514070"/>
                  </a:lnTo>
                  <a:lnTo>
                    <a:pt x="5639473" y="209588"/>
                  </a:lnTo>
                  <a:lnTo>
                    <a:pt x="6243701" y="0"/>
                  </a:lnTo>
                  <a:close/>
                </a:path>
              </a:pathLst>
            </a:custGeom>
            <a:solidFill>
              <a:srgbClr val="1C4789"/>
            </a:solidFill>
          </p:spPr>
          <p:txBody>
            <a:bodyPr wrap="square" lIns="0" tIns="0" rIns="0" bIns="0" rtlCol="0"/>
            <a:lstStyle/>
            <a:p>
              <a:endParaRPr/>
            </a:p>
          </p:txBody>
        </p:sp>
        <p:pic>
          <p:nvPicPr>
            <p:cNvPr id="7" name="object 7"/>
            <p:cNvPicPr/>
            <p:nvPr/>
          </p:nvPicPr>
          <p:blipFill>
            <a:blip r:embed="rId4" cstate="print"/>
            <a:stretch>
              <a:fillRect/>
            </a:stretch>
          </p:blipFill>
          <p:spPr>
            <a:xfrm>
              <a:off x="513588" y="137160"/>
              <a:ext cx="1944623" cy="879347"/>
            </a:xfrm>
            <a:prstGeom prst="rect">
              <a:avLst/>
            </a:prstGeom>
          </p:spPr>
        </p:pic>
      </p:grpSp>
      <p:sp>
        <p:nvSpPr>
          <p:cNvPr id="8" name="object 8"/>
          <p:cNvSpPr txBox="1">
            <a:spLocks noGrp="1"/>
          </p:cNvSpPr>
          <p:nvPr>
            <p:ph type="title"/>
          </p:nvPr>
        </p:nvSpPr>
        <p:spPr>
          <a:xfrm>
            <a:off x="796189" y="1590031"/>
            <a:ext cx="3744595" cy="1418590"/>
          </a:xfrm>
          <a:prstGeom prst="rect">
            <a:avLst/>
          </a:prstGeom>
        </p:spPr>
        <p:txBody>
          <a:bodyPr vert="horz" wrap="square" lIns="0" tIns="92710" rIns="0" bIns="0" rtlCol="0">
            <a:spAutoFit/>
          </a:bodyPr>
          <a:lstStyle/>
          <a:p>
            <a:pPr marL="760095" marR="5080" indent="-748030">
              <a:lnSpc>
                <a:spcPts val="5210"/>
              </a:lnSpc>
              <a:spcBef>
                <a:spcPts val="730"/>
              </a:spcBef>
            </a:pPr>
            <a:r>
              <a:rPr sz="4800" spc="-5" dirty="0">
                <a:solidFill>
                  <a:srgbClr val="3A4045"/>
                </a:solidFill>
              </a:rPr>
              <a:t>Thanks</a:t>
            </a:r>
            <a:r>
              <a:rPr sz="4800" spc="-30" dirty="0">
                <a:solidFill>
                  <a:srgbClr val="3A4045"/>
                </a:solidFill>
              </a:rPr>
              <a:t> </a:t>
            </a:r>
            <a:r>
              <a:rPr sz="4800" spc="-5" dirty="0">
                <a:solidFill>
                  <a:srgbClr val="3A4045"/>
                </a:solidFill>
              </a:rPr>
              <a:t>to</a:t>
            </a:r>
            <a:r>
              <a:rPr sz="4800" spc="-30" dirty="0">
                <a:solidFill>
                  <a:srgbClr val="3A4045"/>
                </a:solidFill>
              </a:rPr>
              <a:t> </a:t>
            </a:r>
            <a:r>
              <a:rPr sz="4800" spc="-25" dirty="0">
                <a:solidFill>
                  <a:srgbClr val="3A4045"/>
                </a:solidFill>
              </a:rPr>
              <a:t>our </a:t>
            </a:r>
            <a:r>
              <a:rPr sz="4800" spc="-1320" dirty="0">
                <a:solidFill>
                  <a:srgbClr val="3A4045"/>
                </a:solidFill>
              </a:rPr>
              <a:t> </a:t>
            </a:r>
            <a:r>
              <a:rPr sz="4800" spc="-15" dirty="0">
                <a:solidFill>
                  <a:srgbClr val="3A4045"/>
                </a:solidFill>
              </a:rPr>
              <a:t>Funders</a:t>
            </a:r>
            <a:endParaRPr sz="4800"/>
          </a:p>
        </p:txBody>
      </p:sp>
      <p:sp>
        <p:nvSpPr>
          <p:cNvPr id="9" name="object 9"/>
          <p:cNvSpPr txBox="1"/>
          <p:nvPr/>
        </p:nvSpPr>
        <p:spPr>
          <a:xfrm>
            <a:off x="231664" y="5219942"/>
            <a:ext cx="244983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444A53"/>
                </a:solidFill>
                <a:latin typeface="Arial"/>
                <a:cs typeface="Arial"/>
              </a:rPr>
              <a:t>In</a:t>
            </a:r>
            <a:r>
              <a:rPr sz="2800" spc="-95" dirty="0">
                <a:solidFill>
                  <a:srgbClr val="444A53"/>
                </a:solidFill>
                <a:latin typeface="Arial"/>
                <a:cs typeface="Arial"/>
              </a:rPr>
              <a:t> </a:t>
            </a:r>
            <a:r>
              <a:rPr sz="2800" dirty="0">
                <a:solidFill>
                  <a:srgbClr val="444A53"/>
                </a:solidFill>
                <a:latin typeface="Arial"/>
                <a:cs typeface="Arial"/>
              </a:rPr>
              <a:t>kind</a:t>
            </a:r>
            <a:r>
              <a:rPr sz="2800" spc="-65" dirty="0">
                <a:solidFill>
                  <a:srgbClr val="444A53"/>
                </a:solidFill>
                <a:latin typeface="Arial"/>
                <a:cs typeface="Arial"/>
              </a:rPr>
              <a:t> </a:t>
            </a:r>
            <a:r>
              <a:rPr sz="2800" dirty="0">
                <a:solidFill>
                  <a:srgbClr val="444A53"/>
                </a:solidFill>
                <a:latin typeface="Arial"/>
                <a:cs typeface="Arial"/>
              </a:rPr>
              <a:t>support:</a:t>
            </a:r>
            <a:endParaRPr sz="2800">
              <a:latin typeface="Arial"/>
              <a:cs typeface="Arial"/>
            </a:endParaRPr>
          </a:p>
        </p:txBody>
      </p:sp>
      <p:grpSp>
        <p:nvGrpSpPr>
          <p:cNvPr id="10" name="object 10"/>
          <p:cNvGrpSpPr/>
          <p:nvPr/>
        </p:nvGrpSpPr>
        <p:grpSpPr>
          <a:xfrm>
            <a:off x="73152" y="3180588"/>
            <a:ext cx="5146675" cy="3558540"/>
            <a:chOff x="73152" y="3180588"/>
            <a:chExt cx="5146675" cy="3558540"/>
          </a:xfrm>
        </p:grpSpPr>
        <p:pic>
          <p:nvPicPr>
            <p:cNvPr id="11" name="object 11"/>
            <p:cNvPicPr/>
            <p:nvPr/>
          </p:nvPicPr>
          <p:blipFill>
            <a:blip r:embed="rId5" cstate="print"/>
            <a:stretch>
              <a:fillRect/>
            </a:stretch>
          </p:blipFill>
          <p:spPr>
            <a:xfrm>
              <a:off x="2211324" y="5826251"/>
              <a:ext cx="1627631" cy="597407"/>
            </a:xfrm>
            <a:prstGeom prst="rect">
              <a:avLst/>
            </a:prstGeom>
          </p:spPr>
        </p:pic>
        <p:pic>
          <p:nvPicPr>
            <p:cNvPr id="12" name="object 12"/>
            <p:cNvPicPr/>
            <p:nvPr/>
          </p:nvPicPr>
          <p:blipFill>
            <a:blip r:embed="rId6" cstate="print"/>
            <a:stretch>
              <a:fillRect/>
            </a:stretch>
          </p:blipFill>
          <p:spPr>
            <a:xfrm>
              <a:off x="3073907" y="4046220"/>
              <a:ext cx="1155191" cy="871727"/>
            </a:xfrm>
            <a:prstGeom prst="rect">
              <a:avLst/>
            </a:prstGeom>
          </p:spPr>
        </p:pic>
        <p:pic>
          <p:nvPicPr>
            <p:cNvPr id="13" name="object 13"/>
            <p:cNvPicPr/>
            <p:nvPr/>
          </p:nvPicPr>
          <p:blipFill>
            <a:blip r:embed="rId7" cstate="print"/>
            <a:stretch>
              <a:fillRect/>
            </a:stretch>
          </p:blipFill>
          <p:spPr>
            <a:xfrm>
              <a:off x="1368552" y="4069080"/>
              <a:ext cx="1382267" cy="734567"/>
            </a:xfrm>
            <a:prstGeom prst="rect">
              <a:avLst/>
            </a:prstGeom>
          </p:spPr>
        </p:pic>
        <p:pic>
          <p:nvPicPr>
            <p:cNvPr id="14" name="object 14"/>
            <p:cNvPicPr/>
            <p:nvPr/>
          </p:nvPicPr>
          <p:blipFill>
            <a:blip r:embed="rId8" cstate="print"/>
            <a:stretch>
              <a:fillRect/>
            </a:stretch>
          </p:blipFill>
          <p:spPr>
            <a:xfrm>
              <a:off x="73152" y="3246119"/>
              <a:ext cx="1697723" cy="470915"/>
            </a:xfrm>
            <a:prstGeom prst="rect">
              <a:avLst/>
            </a:prstGeom>
          </p:spPr>
        </p:pic>
        <p:pic>
          <p:nvPicPr>
            <p:cNvPr id="15" name="object 15"/>
            <p:cNvPicPr/>
            <p:nvPr/>
          </p:nvPicPr>
          <p:blipFill>
            <a:blip r:embed="rId9" cstate="print"/>
            <a:stretch>
              <a:fillRect/>
            </a:stretch>
          </p:blipFill>
          <p:spPr>
            <a:xfrm>
              <a:off x="3436619" y="3180588"/>
              <a:ext cx="1557527" cy="566927"/>
            </a:xfrm>
            <a:prstGeom prst="rect">
              <a:avLst/>
            </a:prstGeom>
          </p:spPr>
        </p:pic>
        <p:pic>
          <p:nvPicPr>
            <p:cNvPr id="16" name="object 16"/>
            <p:cNvPicPr/>
            <p:nvPr/>
          </p:nvPicPr>
          <p:blipFill>
            <a:blip r:embed="rId10" cstate="print"/>
            <a:stretch>
              <a:fillRect/>
            </a:stretch>
          </p:blipFill>
          <p:spPr>
            <a:xfrm>
              <a:off x="1900428" y="3180588"/>
              <a:ext cx="1307591" cy="600443"/>
            </a:xfrm>
            <a:prstGeom prst="rect">
              <a:avLst/>
            </a:prstGeom>
          </p:spPr>
        </p:pic>
        <p:pic>
          <p:nvPicPr>
            <p:cNvPr id="17" name="object 17"/>
            <p:cNvPicPr/>
            <p:nvPr/>
          </p:nvPicPr>
          <p:blipFill>
            <a:blip r:embed="rId11" cstate="print"/>
            <a:stretch>
              <a:fillRect/>
            </a:stretch>
          </p:blipFill>
          <p:spPr>
            <a:xfrm>
              <a:off x="3953255" y="5750064"/>
              <a:ext cx="1266431" cy="544055"/>
            </a:xfrm>
            <a:prstGeom prst="rect">
              <a:avLst/>
            </a:prstGeom>
          </p:spPr>
        </p:pic>
        <p:pic>
          <p:nvPicPr>
            <p:cNvPr id="18" name="object 18"/>
            <p:cNvPicPr/>
            <p:nvPr/>
          </p:nvPicPr>
          <p:blipFill>
            <a:blip r:embed="rId12" cstate="print"/>
            <a:stretch>
              <a:fillRect/>
            </a:stretch>
          </p:blipFill>
          <p:spPr>
            <a:xfrm>
              <a:off x="147827" y="5687567"/>
              <a:ext cx="1949195" cy="670559"/>
            </a:xfrm>
            <a:prstGeom prst="rect">
              <a:avLst/>
            </a:prstGeom>
          </p:spPr>
        </p:pic>
        <p:pic>
          <p:nvPicPr>
            <p:cNvPr id="19" name="object 19"/>
            <p:cNvPicPr/>
            <p:nvPr/>
          </p:nvPicPr>
          <p:blipFill>
            <a:blip r:embed="rId13" cstate="print"/>
            <a:stretch>
              <a:fillRect/>
            </a:stretch>
          </p:blipFill>
          <p:spPr>
            <a:xfrm>
              <a:off x="723900" y="6310883"/>
              <a:ext cx="2141219" cy="428243"/>
            </a:xfrm>
            <a:prstGeom prst="rect">
              <a:avLst/>
            </a:prstGeom>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59"/>
            </a:xfrm>
            <a:prstGeom prst="rect">
              <a:avLst/>
            </a:prstGeom>
          </p:spPr>
        </p:pic>
        <p:sp>
          <p:nvSpPr>
            <p:cNvPr id="5" name="object 5"/>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endParaRPr/>
            </a:p>
          </p:txBody>
        </p:sp>
      </p:grpSp>
      <p:sp>
        <p:nvSpPr>
          <p:cNvPr id="6" name="object 6"/>
          <p:cNvSpPr txBox="1">
            <a:spLocks noGrp="1"/>
          </p:cNvSpPr>
          <p:nvPr>
            <p:ph type="title"/>
          </p:nvPr>
        </p:nvSpPr>
        <p:spPr>
          <a:xfrm>
            <a:off x="2521764" y="240226"/>
            <a:ext cx="5547360" cy="836294"/>
          </a:xfrm>
          <a:prstGeom prst="rect">
            <a:avLst/>
          </a:prstGeom>
        </p:spPr>
        <p:txBody>
          <a:bodyPr vert="horz" wrap="square" lIns="0" tIns="12065" rIns="0" bIns="0" rtlCol="0">
            <a:spAutoFit/>
          </a:bodyPr>
          <a:lstStyle/>
          <a:p>
            <a:pPr algn="ctr">
              <a:lnSpc>
                <a:spcPts val="3195"/>
              </a:lnSpc>
              <a:spcBef>
                <a:spcPts val="95"/>
              </a:spcBef>
            </a:pPr>
            <a:r>
              <a:rPr spc="-5" dirty="0">
                <a:solidFill>
                  <a:srgbClr val="444B54"/>
                </a:solidFill>
              </a:rPr>
              <a:t>Data</a:t>
            </a:r>
            <a:r>
              <a:rPr dirty="0">
                <a:solidFill>
                  <a:srgbClr val="444B54"/>
                </a:solidFill>
              </a:rPr>
              <a:t> </a:t>
            </a:r>
            <a:r>
              <a:rPr spc="-5" dirty="0">
                <a:solidFill>
                  <a:srgbClr val="444B54"/>
                </a:solidFill>
              </a:rPr>
              <a:t>Update:</a:t>
            </a:r>
            <a:r>
              <a:rPr spc="10" dirty="0">
                <a:solidFill>
                  <a:srgbClr val="444B54"/>
                </a:solidFill>
              </a:rPr>
              <a:t> </a:t>
            </a:r>
            <a:r>
              <a:rPr lang="en-US" b="1" spc="-5" dirty="0" smtClean="0">
                <a:solidFill>
                  <a:srgbClr val="C00000"/>
                </a:solidFill>
              </a:rPr>
              <a:t>Dec</a:t>
            </a:r>
            <a:r>
              <a:rPr lang="en-US" b="1" spc="-5" dirty="0" smtClean="0">
                <a:solidFill>
                  <a:srgbClr val="C00000"/>
                </a:solidFill>
                <a:latin typeface="Arial"/>
                <a:cs typeface="Arial"/>
              </a:rPr>
              <a:t>ember</a:t>
            </a:r>
            <a:r>
              <a:rPr b="1" spc="25" dirty="0" smtClean="0">
                <a:solidFill>
                  <a:srgbClr val="C00000"/>
                </a:solidFill>
                <a:latin typeface="Arial"/>
                <a:cs typeface="Arial"/>
              </a:rPr>
              <a:t> </a:t>
            </a:r>
            <a:r>
              <a:rPr lang="en-US" b="1" dirty="0">
                <a:solidFill>
                  <a:srgbClr val="C00000"/>
                </a:solidFill>
              </a:rPr>
              <a:t>1</a:t>
            </a:r>
            <a:r>
              <a:rPr dirty="0" smtClean="0">
                <a:solidFill>
                  <a:srgbClr val="C00000"/>
                </a:solidFill>
              </a:rPr>
              <a:t>,</a:t>
            </a:r>
            <a:r>
              <a:rPr spc="-20" dirty="0" smtClean="0">
                <a:solidFill>
                  <a:srgbClr val="C00000"/>
                </a:solidFill>
              </a:rPr>
              <a:t> </a:t>
            </a:r>
            <a:r>
              <a:rPr b="1" dirty="0">
                <a:solidFill>
                  <a:srgbClr val="C00000"/>
                </a:solidFill>
                <a:latin typeface="Arial"/>
                <a:cs typeface="Arial"/>
              </a:rPr>
              <a:t>2021</a:t>
            </a:r>
          </a:p>
          <a:p>
            <a:pPr algn="ctr">
              <a:lnSpc>
                <a:spcPts val="3195"/>
              </a:lnSpc>
            </a:pPr>
            <a:r>
              <a:rPr spc="-10" dirty="0">
                <a:solidFill>
                  <a:srgbClr val="444B54"/>
                </a:solidFill>
              </a:rPr>
              <a:t>CDC/IDPH:</a:t>
            </a:r>
            <a:r>
              <a:rPr spc="10" dirty="0">
                <a:solidFill>
                  <a:srgbClr val="444B54"/>
                </a:solidFill>
              </a:rPr>
              <a:t> </a:t>
            </a:r>
            <a:r>
              <a:rPr spc="-5" dirty="0">
                <a:solidFill>
                  <a:srgbClr val="444B54"/>
                </a:solidFill>
              </a:rPr>
              <a:t>COVID-19</a:t>
            </a:r>
            <a:r>
              <a:rPr spc="15" dirty="0">
                <a:solidFill>
                  <a:srgbClr val="444B54"/>
                </a:solidFill>
              </a:rPr>
              <a:t> </a:t>
            </a:r>
            <a:r>
              <a:rPr dirty="0">
                <a:solidFill>
                  <a:srgbClr val="444B54"/>
                </a:solidFill>
              </a:rPr>
              <a:t>Outbreak</a:t>
            </a:r>
          </a:p>
        </p:txBody>
      </p:sp>
      <p:grpSp>
        <p:nvGrpSpPr>
          <p:cNvPr id="7" name="object 7"/>
          <p:cNvGrpSpPr/>
          <p:nvPr/>
        </p:nvGrpSpPr>
        <p:grpSpPr>
          <a:xfrm>
            <a:off x="259735" y="1265492"/>
            <a:ext cx="11889105" cy="5267960"/>
            <a:chOff x="259735" y="1265492"/>
            <a:chExt cx="11889105" cy="5267960"/>
          </a:xfrm>
        </p:grpSpPr>
        <p:sp>
          <p:nvSpPr>
            <p:cNvPr id="8" name="object 8"/>
            <p:cNvSpPr/>
            <p:nvPr/>
          </p:nvSpPr>
          <p:spPr>
            <a:xfrm>
              <a:off x="285140" y="1278191"/>
              <a:ext cx="11838305" cy="617220"/>
            </a:xfrm>
            <a:custGeom>
              <a:avLst/>
              <a:gdLst/>
              <a:ahLst/>
              <a:cxnLst/>
              <a:rect l="l" t="t" r="r" b="b"/>
              <a:pathLst>
                <a:path w="11838305" h="617219">
                  <a:moveTo>
                    <a:pt x="11838013" y="0"/>
                  </a:moveTo>
                  <a:lnTo>
                    <a:pt x="6609575" y="0"/>
                  </a:lnTo>
                  <a:lnTo>
                    <a:pt x="0" y="0"/>
                  </a:lnTo>
                  <a:lnTo>
                    <a:pt x="0" y="617220"/>
                  </a:lnTo>
                  <a:lnTo>
                    <a:pt x="6609562" y="617220"/>
                  </a:lnTo>
                  <a:lnTo>
                    <a:pt x="11838013" y="617220"/>
                  </a:lnTo>
                  <a:lnTo>
                    <a:pt x="11838013" y="0"/>
                  </a:lnTo>
                  <a:close/>
                </a:path>
              </a:pathLst>
            </a:custGeom>
            <a:solidFill>
              <a:srgbClr val="1C488A"/>
            </a:solidFill>
          </p:spPr>
          <p:txBody>
            <a:bodyPr wrap="square" lIns="0" tIns="0" rIns="0" bIns="0" rtlCol="0"/>
            <a:lstStyle/>
            <a:p>
              <a:endParaRPr/>
            </a:p>
          </p:txBody>
        </p:sp>
        <p:sp>
          <p:nvSpPr>
            <p:cNvPr id="9" name="object 9"/>
            <p:cNvSpPr/>
            <p:nvPr/>
          </p:nvSpPr>
          <p:spPr>
            <a:xfrm>
              <a:off x="285140" y="1895411"/>
              <a:ext cx="11838305" cy="4625340"/>
            </a:xfrm>
            <a:custGeom>
              <a:avLst/>
              <a:gdLst/>
              <a:ahLst/>
              <a:cxnLst/>
              <a:rect l="l" t="t" r="r" b="b"/>
              <a:pathLst>
                <a:path w="11838305" h="4625340">
                  <a:moveTo>
                    <a:pt x="11838013" y="0"/>
                  </a:moveTo>
                  <a:lnTo>
                    <a:pt x="6609575" y="0"/>
                  </a:lnTo>
                  <a:lnTo>
                    <a:pt x="0" y="0"/>
                  </a:lnTo>
                  <a:lnTo>
                    <a:pt x="0" y="4625124"/>
                  </a:lnTo>
                  <a:lnTo>
                    <a:pt x="6609562" y="4625124"/>
                  </a:lnTo>
                  <a:lnTo>
                    <a:pt x="11838013" y="4625124"/>
                  </a:lnTo>
                  <a:lnTo>
                    <a:pt x="11838013" y="0"/>
                  </a:lnTo>
                  <a:close/>
                </a:path>
              </a:pathLst>
            </a:custGeom>
            <a:solidFill>
              <a:srgbClr val="CCCFDA"/>
            </a:solidFill>
          </p:spPr>
          <p:txBody>
            <a:bodyPr wrap="square" lIns="0" tIns="0" rIns="0" bIns="0" rtlCol="0"/>
            <a:lstStyle/>
            <a:p>
              <a:endParaRPr/>
            </a:p>
          </p:txBody>
        </p:sp>
        <p:sp>
          <p:nvSpPr>
            <p:cNvPr id="10" name="object 10"/>
            <p:cNvSpPr/>
            <p:nvPr/>
          </p:nvSpPr>
          <p:spPr>
            <a:xfrm>
              <a:off x="6894707" y="1271842"/>
              <a:ext cx="0" cy="5255260"/>
            </a:xfrm>
            <a:custGeom>
              <a:avLst/>
              <a:gdLst/>
              <a:ahLst/>
              <a:cxnLst/>
              <a:rect l="l" t="t" r="r" b="b"/>
              <a:pathLst>
                <a:path h="5255259">
                  <a:moveTo>
                    <a:pt x="0" y="0"/>
                  </a:moveTo>
                  <a:lnTo>
                    <a:pt x="0" y="5255044"/>
                  </a:lnTo>
                </a:path>
              </a:pathLst>
            </a:custGeom>
            <a:ln w="12700">
              <a:solidFill>
                <a:srgbClr val="FFFFFF"/>
              </a:solidFill>
            </a:ln>
          </p:spPr>
          <p:txBody>
            <a:bodyPr wrap="square" lIns="0" tIns="0" rIns="0" bIns="0" rtlCol="0"/>
            <a:lstStyle/>
            <a:p>
              <a:endParaRPr/>
            </a:p>
          </p:txBody>
        </p:sp>
        <p:sp>
          <p:nvSpPr>
            <p:cNvPr id="11" name="object 11"/>
            <p:cNvSpPr/>
            <p:nvPr/>
          </p:nvSpPr>
          <p:spPr>
            <a:xfrm>
              <a:off x="278785" y="1895412"/>
              <a:ext cx="11851005" cy="0"/>
            </a:xfrm>
            <a:custGeom>
              <a:avLst/>
              <a:gdLst/>
              <a:ahLst/>
              <a:cxnLst/>
              <a:rect l="l" t="t" r="r" b="b"/>
              <a:pathLst>
                <a:path w="11851005">
                  <a:moveTo>
                    <a:pt x="0" y="0"/>
                  </a:moveTo>
                  <a:lnTo>
                    <a:pt x="11850738" y="0"/>
                  </a:lnTo>
                </a:path>
              </a:pathLst>
            </a:custGeom>
            <a:ln w="38100">
              <a:solidFill>
                <a:srgbClr val="FFFFFF"/>
              </a:solidFill>
            </a:ln>
          </p:spPr>
          <p:txBody>
            <a:bodyPr wrap="square" lIns="0" tIns="0" rIns="0" bIns="0" rtlCol="0"/>
            <a:lstStyle/>
            <a:p>
              <a:endParaRPr/>
            </a:p>
          </p:txBody>
        </p:sp>
        <p:sp>
          <p:nvSpPr>
            <p:cNvPr id="12" name="object 12"/>
            <p:cNvSpPr/>
            <p:nvPr/>
          </p:nvSpPr>
          <p:spPr>
            <a:xfrm>
              <a:off x="285135" y="1271842"/>
              <a:ext cx="0" cy="5255260"/>
            </a:xfrm>
            <a:custGeom>
              <a:avLst/>
              <a:gdLst/>
              <a:ahLst/>
              <a:cxnLst/>
              <a:rect l="l" t="t" r="r" b="b"/>
              <a:pathLst>
                <a:path h="5255259">
                  <a:moveTo>
                    <a:pt x="0" y="0"/>
                  </a:moveTo>
                  <a:lnTo>
                    <a:pt x="0" y="5255044"/>
                  </a:lnTo>
                </a:path>
              </a:pathLst>
            </a:custGeom>
            <a:ln w="12700">
              <a:solidFill>
                <a:srgbClr val="FFFFFF"/>
              </a:solidFill>
            </a:ln>
          </p:spPr>
          <p:txBody>
            <a:bodyPr wrap="square" lIns="0" tIns="0" rIns="0" bIns="0" rtlCol="0"/>
            <a:lstStyle/>
            <a:p>
              <a:endParaRPr/>
            </a:p>
          </p:txBody>
        </p:sp>
        <p:sp>
          <p:nvSpPr>
            <p:cNvPr id="13" name="object 13"/>
            <p:cNvSpPr/>
            <p:nvPr/>
          </p:nvSpPr>
          <p:spPr>
            <a:xfrm>
              <a:off x="12123174" y="1271842"/>
              <a:ext cx="0" cy="5255260"/>
            </a:xfrm>
            <a:custGeom>
              <a:avLst/>
              <a:gdLst/>
              <a:ahLst/>
              <a:cxnLst/>
              <a:rect l="l" t="t" r="r" b="b"/>
              <a:pathLst>
                <a:path h="5255259">
                  <a:moveTo>
                    <a:pt x="0" y="0"/>
                  </a:moveTo>
                  <a:lnTo>
                    <a:pt x="0" y="5255044"/>
                  </a:lnTo>
                </a:path>
              </a:pathLst>
            </a:custGeom>
            <a:ln w="12700">
              <a:solidFill>
                <a:srgbClr val="FFFFFF"/>
              </a:solidFill>
            </a:ln>
          </p:spPr>
          <p:txBody>
            <a:bodyPr wrap="square" lIns="0" tIns="0" rIns="0" bIns="0" rtlCol="0"/>
            <a:lstStyle/>
            <a:p>
              <a:endParaRPr/>
            </a:p>
          </p:txBody>
        </p:sp>
        <p:sp>
          <p:nvSpPr>
            <p:cNvPr id="14" name="object 14"/>
            <p:cNvSpPr/>
            <p:nvPr/>
          </p:nvSpPr>
          <p:spPr>
            <a:xfrm>
              <a:off x="278785" y="1278192"/>
              <a:ext cx="11851005" cy="0"/>
            </a:xfrm>
            <a:custGeom>
              <a:avLst/>
              <a:gdLst/>
              <a:ahLst/>
              <a:cxnLst/>
              <a:rect l="l" t="t" r="r" b="b"/>
              <a:pathLst>
                <a:path w="11851005">
                  <a:moveTo>
                    <a:pt x="0" y="0"/>
                  </a:moveTo>
                  <a:lnTo>
                    <a:pt x="11850738" y="0"/>
                  </a:lnTo>
                </a:path>
              </a:pathLst>
            </a:custGeom>
            <a:ln w="12700">
              <a:solidFill>
                <a:srgbClr val="FFFFFF"/>
              </a:solidFill>
            </a:ln>
          </p:spPr>
          <p:txBody>
            <a:bodyPr wrap="square" lIns="0" tIns="0" rIns="0" bIns="0" rtlCol="0"/>
            <a:lstStyle/>
            <a:p>
              <a:endParaRPr/>
            </a:p>
          </p:txBody>
        </p:sp>
        <p:sp>
          <p:nvSpPr>
            <p:cNvPr id="15" name="object 15"/>
            <p:cNvSpPr/>
            <p:nvPr/>
          </p:nvSpPr>
          <p:spPr>
            <a:xfrm>
              <a:off x="278785" y="6520541"/>
              <a:ext cx="11851005" cy="0"/>
            </a:xfrm>
            <a:custGeom>
              <a:avLst/>
              <a:gdLst/>
              <a:ahLst/>
              <a:cxnLst/>
              <a:rect l="l" t="t" r="r" b="b"/>
              <a:pathLst>
                <a:path w="11851005">
                  <a:moveTo>
                    <a:pt x="0" y="0"/>
                  </a:moveTo>
                  <a:lnTo>
                    <a:pt x="11850738" y="0"/>
                  </a:lnTo>
                </a:path>
              </a:pathLst>
            </a:custGeom>
            <a:ln w="12700">
              <a:solidFill>
                <a:srgbClr val="FFFFFF"/>
              </a:solidFill>
            </a:ln>
          </p:spPr>
          <p:txBody>
            <a:bodyPr wrap="square" lIns="0" tIns="0" rIns="0" bIns="0" rtlCol="0"/>
            <a:lstStyle/>
            <a:p>
              <a:endParaRPr/>
            </a:p>
          </p:txBody>
        </p:sp>
      </p:grpSp>
      <p:sp>
        <p:nvSpPr>
          <p:cNvPr id="16" name="object 16"/>
          <p:cNvSpPr txBox="1"/>
          <p:nvPr/>
        </p:nvSpPr>
        <p:spPr>
          <a:xfrm>
            <a:off x="380377" y="1293686"/>
            <a:ext cx="6417310" cy="574040"/>
          </a:xfrm>
          <a:prstGeom prst="rect">
            <a:avLst/>
          </a:prstGeom>
        </p:spPr>
        <p:txBody>
          <a:bodyPr vert="horz" wrap="square" lIns="0" tIns="12700" rIns="0" bIns="0" rtlCol="0">
            <a:spAutoFit/>
          </a:bodyPr>
          <a:lstStyle/>
          <a:p>
            <a:pPr algn="ctr">
              <a:lnSpc>
                <a:spcPct val="100000"/>
              </a:lnSpc>
              <a:spcBef>
                <a:spcPts val="100"/>
              </a:spcBef>
            </a:pPr>
            <a:r>
              <a:rPr sz="1800" b="1" spc="-10" dirty="0">
                <a:solidFill>
                  <a:srgbClr val="FFFFFF"/>
                </a:solidFill>
                <a:latin typeface="Arial"/>
                <a:cs typeface="Arial"/>
              </a:rPr>
              <a:t>CDC</a:t>
            </a:r>
            <a:endParaRPr sz="1800" dirty="0">
              <a:latin typeface="Arial"/>
              <a:cs typeface="Arial"/>
            </a:endParaRPr>
          </a:p>
          <a:p>
            <a:pPr algn="ctr">
              <a:lnSpc>
                <a:spcPct val="100000"/>
              </a:lnSpc>
            </a:pPr>
            <a:r>
              <a:rPr sz="1800" b="1" u="sng" spc="-5" dirty="0">
                <a:solidFill>
                  <a:srgbClr val="6B94FC"/>
                </a:solidFill>
                <a:uFill>
                  <a:solidFill>
                    <a:srgbClr val="6B94FC"/>
                  </a:solidFill>
                </a:uFill>
                <a:latin typeface="Arial"/>
                <a:cs typeface="Arial"/>
                <a:hlinkClick r:id="rId4"/>
              </a:rPr>
              <a:t>https://covid.cdc.gov/covid-data-tracker/#cases_totalcases</a:t>
            </a:r>
            <a:endParaRPr sz="1800" dirty="0">
              <a:latin typeface="Arial"/>
              <a:cs typeface="Arial"/>
            </a:endParaRPr>
          </a:p>
        </p:txBody>
      </p:sp>
      <p:sp>
        <p:nvSpPr>
          <p:cNvPr id="17" name="object 17"/>
          <p:cNvSpPr txBox="1"/>
          <p:nvPr/>
        </p:nvSpPr>
        <p:spPr>
          <a:xfrm>
            <a:off x="7527931" y="1293686"/>
            <a:ext cx="3963035" cy="574040"/>
          </a:xfrm>
          <a:prstGeom prst="rect">
            <a:avLst/>
          </a:prstGeom>
        </p:spPr>
        <p:txBody>
          <a:bodyPr vert="horz" wrap="square" lIns="0" tIns="12700" rIns="0" bIns="0" rtlCol="0">
            <a:spAutoFit/>
          </a:bodyPr>
          <a:lstStyle/>
          <a:p>
            <a:pPr algn="ctr">
              <a:lnSpc>
                <a:spcPct val="100000"/>
              </a:lnSpc>
              <a:spcBef>
                <a:spcPts val="100"/>
              </a:spcBef>
            </a:pPr>
            <a:r>
              <a:rPr sz="1800" b="1" spc="-5" dirty="0">
                <a:solidFill>
                  <a:srgbClr val="FFFFFF"/>
                </a:solidFill>
                <a:latin typeface="Arial"/>
                <a:cs typeface="Arial"/>
              </a:rPr>
              <a:t>IDPH</a:t>
            </a:r>
            <a:endParaRPr sz="1800" dirty="0">
              <a:latin typeface="Arial"/>
              <a:cs typeface="Arial"/>
            </a:endParaRPr>
          </a:p>
          <a:p>
            <a:pPr algn="ctr">
              <a:lnSpc>
                <a:spcPct val="100000"/>
              </a:lnSpc>
            </a:pPr>
            <a:r>
              <a:rPr sz="1800" b="1" u="sng" spc="-10" dirty="0">
                <a:solidFill>
                  <a:srgbClr val="6B94FC"/>
                </a:solidFill>
                <a:uFill>
                  <a:solidFill>
                    <a:srgbClr val="6B94FC"/>
                  </a:solidFill>
                </a:uFill>
                <a:latin typeface="Arial"/>
                <a:cs typeface="Arial"/>
                <a:hlinkClick r:id="rId5"/>
              </a:rPr>
              <a:t>https://www.dph.illinois.gov/covid19</a:t>
            </a:r>
            <a:endParaRPr sz="1800" dirty="0">
              <a:latin typeface="Arial"/>
              <a:cs typeface="Arial"/>
            </a:endParaRPr>
          </a:p>
        </p:txBody>
      </p:sp>
      <p:sp>
        <p:nvSpPr>
          <p:cNvPr id="18" name="object 18"/>
          <p:cNvSpPr txBox="1"/>
          <p:nvPr/>
        </p:nvSpPr>
        <p:spPr>
          <a:xfrm>
            <a:off x="313011" y="1910906"/>
            <a:ext cx="3892550" cy="574040"/>
          </a:xfrm>
          <a:prstGeom prst="rect">
            <a:avLst/>
          </a:prstGeom>
        </p:spPr>
        <p:txBody>
          <a:bodyPr vert="horz" wrap="square" lIns="0" tIns="12700" rIns="0" bIns="0" rtlCol="0">
            <a:spAutoFit/>
          </a:bodyPr>
          <a:lstStyle/>
          <a:p>
            <a:pPr marL="299085" indent="-287020">
              <a:lnSpc>
                <a:spcPct val="100000"/>
              </a:lnSpc>
              <a:spcBef>
                <a:spcPts val="100"/>
              </a:spcBef>
              <a:buChar char="•"/>
              <a:tabLst>
                <a:tab pos="298450" algn="l"/>
                <a:tab pos="299720" algn="l"/>
              </a:tabLst>
            </a:pPr>
            <a:r>
              <a:rPr sz="1800" spc="-45" dirty="0">
                <a:solidFill>
                  <a:srgbClr val="444B54"/>
                </a:solidFill>
                <a:latin typeface="Arial"/>
                <a:cs typeface="Arial"/>
              </a:rPr>
              <a:t>Total</a:t>
            </a:r>
            <a:r>
              <a:rPr sz="1800" spc="-25" dirty="0">
                <a:solidFill>
                  <a:srgbClr val="444B54"/>
                </a:solidFill>
                <a:latin typeface="Arial"/>
                <a:cs typeface="Arial"/>
              </a:rPr>
              <a:t> </a:t>
            </a:r>
            <a:r>
              <a:rPr sz="1800" spc="-5" dirty="0">
                <a:solidFill>
                  <a:srgbClr val="444B54"/>
                </a:solidFill>
                <a:latin typeface="Arial"/>
                <a:cs typeface="Arial"/>
              </a:rPr>
              <a:t>cases: </a:t>
            </a:r>
            <a:r>
              <a:rPr lang="en-US" b="1" spc="-10" dirty="0">
                <a:solidFill>
                  <a:srgbClr val="444B54"/>
                </a:solidFill>
                <a:latin typeface="Arial"/>
                <a:cs typeface="Arial"/>
              </a:rPr>
              <a:t>48,377,531</a:t>
            </a:r>
            <a:r>
              <a:rPr sz="1800" b="1" spc="15" dirty="0" smtClean="0">
                <a:solidFill>
                  <a:srgbClr val="444B54"/>
                </a:solidFill>
                <a:latin typeface="Arial"/>
                <a:cs typeface="Arial"/>
              </a:rPr>
              <a:t> </a:t>
            </a:r>
            <a:r>
              <a:rPr sz="1800" b="1" spc="-5" dirty="0">
                <a:solidFill>
                  <a:srgbClr val="444B54"/>
                </a:solidFill>
                <a:latin typeface="Arial"/>
                <a:cs typeface="Arial"/>
              </a:rPr>
              <a:t>confirmed</a:t>
            </a:r>
            <a:endParaRPr sz="1800" dirty="0">
              <a:latin typeface="Arial"/>
              <a:cs typeface="Arial"/>
            </a:endParaRPr>
          </a:p>
          <a:p>
            <a:pPr marL="299085" indent="-287020">
              <a:lnSpc>
                <a:spcPct val="100000"/>
              </a:lnSpc>
              <a:buChar char="•"/>
              <a:tabLst>
                <a:tab pos="298450" algn="l"/>
                <a:tab pos="299720" algn="l"/>
              </a:tabLst>
            </a:pPr>
            <a:r>
              <a:rPr sz="1800" spc="-45" dirty="0">
                <a:solidFill>
                  <a:srgbClr val="444B54"/>
                </a:solidFill>
                <a:latin typeface="Arial"/>
                <a:cs typeface="Arial"/>
              </a:rPr>
              <a:t>Total</a:t>
            </a:r>
            <a:r>
              <a:rPr sz="1800" spc="-30" dirty="0">
                <a:solidFill>
                  <a:srgbClr val="444B54"/>
                </a:solidFill>
                <a:latin typeface="Arial"/>
                <a:cs typeface="Arial"/>
              </a:rPr>
              <a:t> </a:t>
            </a:r>
            <a:r>
              <a:rPr sz="1800" spc="-10" dirty="0">
                <a:solidFill>
                  <a:srgbClr val="444B54"/>
                </a:solidFill>
                <a:latin typeface="Arial"/>
                <a:cs typeface="Arial"/>
              </a:rPr>
              <a:t>deaths:</a:t>
            </a:r>
            <a:r>
              <a:rPr sz="1800" spc="10" dirty="0">
                <a:solidFill>
                  <a:srgbClr val="444B54"/>
                </a:solidFill>
                <a:latin typeface="Arial"/>
                <a:cs typeface="Arial"/>
              </a:rPr>
              <a:t> </a:t>
            </a:r>
            <a:r>
              <a:rPr lang="en-US" b="1" spc="-10" dirty="0">
                <a:solidFill>
                  <a:srgbClr val="444B54"/>
                </a:solidFill>
                <a:latin typeface="Arial"/>
                <a:cs typeface="Arial"/>
              </a:rPr>
              <a:t>778,489</a:t>
            </a:r>
            <a:r>
              <a:rPr sz="1800" b="1" dirty="0" smtClean="0">
                <a:solidFill>
                  <a:srgbClr val="444B54"/>
                </a:solidFill>
                <a:latin typeface="Arial"/>
                <a:cs typeface="Arial"/>
              </a:rPr>
              <a:t> </a:t>
            </a:r>
            <a:r>
              <a:rPr sz="1800" b="1" spc="-5" dirty="0">
                <a:solidFill>
                  <a:srgbClr val="444B54"/>
                </a:solidFill>
                <a:latin typeface="Arial"/>
                <a:cs typeface="Arial"/>
              </a:rPr>
              <a:t>confirmed</a:t>
            </a:r>
            <a:endParaRPr sz="1800" dirty="0">
              <a:latin typeface="Arial"/>
              <a:cs typeface="Arial"/>
            </a:endParaRPr>
          </a:p>
        </p:txBody>
      </p:sp>
      <p:sp>
        <p:nvSpPr>
          <p:cNvPr id="19" name="object 19"/>
          <p:cNvSpPr txBox="1"/>
          <p:nvPr/>
        </p:nvSpPr>
        <p:spPr>
          <a:xfrm>
            <a:off x="6922584" y="1910906"/>
            <a:ext cx="5131766" cy="596958"/>
          </a:xfrm>
          <a:prstGeom prst="rect">
            <a:avLst/>
          </a:prstGeom>
        </p:spPr>
        <p:txBody>
          <a:bodyPr vert="horz" wrap="square" lIns="0" tIns="12065" rIns="0" bIns="0" rtlCol="0">
            <a:spAutoFit/>
          </a:bodyPr>
          <a:lstStyle/>
          <a:p>
            <a:pPr marL="299085" indent="-287020">
              <a:lnSpc>
                <a:spcPct val="100000"/>
              </a:lnSpc>
              <a:spcBef>
                <a:spcPts val="95"/>
              </a:spcBef>
              <a:buFont typeface="Arial"/>
              <a:buChar char="•"/>
              <a:tabLst>
                <a:tab pos="299085" algn="l"/>
                <a:tab pos="299720" algn="l"/>
              </a:tabLst>
            </a:pPr>
            <a:r>
              <a:rPr lang="en-US" sz="1900" b="1" spc="-5" dirty="0" smtClean="0">
                <a:solidFill>
                  <a:srgbClr val="444B54"/>
                </a:solidFill>
                <a:latin typeface="Arial"/>
                <a:cs typeface="Arial"/>
              </a:rPr>
              <a:t>1, 778,489</a:t>
            </a:r>
            <a:r>
              <a:rPr sz="1900" b="1" spc="20" dirty="0" smtClean="0">
                <a:solidFill>
                  <a:srgbClr val="444B54"/>
                </a:solidFill>
                <a:latin typeface="Arial"/>
                <a:cs typeface="Arial"/>
              </a:rPr>
              <a:t> </a:t>
            </a:r>
            <a:r>
              <a:rPr sz="1900" spc="-5" dirty="0">
                <a:solidFill>
                  <a:srgbClr val="444B54"/>
                </a:solidFill>
                <a:latin typeface="Arial"/>
                <a:cs typeface="Arial"/>
              </a:rPr>
              <a:t>Confirmed</a:t>
            </a:r>
            <a:r>
              <a:rPr sz="1900" spc="20" dirty="0">
                <a:solidFill>
                  <a:srgbClr val="444B54"/>
                </a:solidFill>
                <a:latin typeface="Arial"/>
                <a:cs typeface="Arial"/>
              </a:rPr>
              <a:t> </a:t>
            </a:r>
            <a:r>
              <a:rPr sz="1900" spc="-5" dirty="0">
                <a:solidFill>
                  <a:srgbClr val="444B54"/>
                </a:solidFill>
                <a:latin typeface="Arial"/>
                <a:cs typeface="Arial"/>
              </a:rPr>
              <a:t>Positive</a:t>
            </a:r>
            <a:r>
              <a:rPr sz="1900" spc="10" dirty="0">
                <a:solidFill>
                  <a:srgbClr val="444B54"/>
                </a:solidFill>
                <a:latin typeface="Arial"/>
                <a:cs typeface="Arial"/>
              </a:rPr>
              <a:t> </a:t>
            </a:r>
            <a:r>
              <a:rPr sz="1900" spc="-5" dirty="0">
                <a:solidFill>
                  <a:srgbClr val="444B54"/>
                </a:solidFill>
                <a:latin typeface="Arial"/>
                <a:cs typeface="Arial"/>
              </a:rPr>
              <a:t>Cases</a:t>
            </a:r>
            <a:endParaRPr sz="1900" dirty="0">
              <a:latin typeface="Arial"/>
              <a:cs typeface="Arial"/>
            </a:endParaRPr>
          </a:p>
          <a:p>
            <a:pPr marL="299085" indent="-287020">
              <a:lnSpc>
                <a:spcPct val="100000"/>
              </a:lnSpc>
              <a:buFont typeface="Arial"/>
              <a:buChar char="•"/>
              <a:tabLst>
                <a:tab pos="299085" algn="l"/>
                <a:tab pos="299720" algn="l"/>
              </a:tabLst>
            </a:pPr>
            <a:r>
              <a:rPr lang="en-US" sz="1900" b="1" spc="-5" dirty="0">
                <a:solidFill>
                  <a:srgbClr val="444B54"/>
                </a:solidFill>
                <a:latin typeface="Arial"/>
                <a:cs typeface="Arial"/>
              </a:rPr>
              <a:t>26,414</a:t>
            </a:r>
            <a:r>
              <a:rPr sz="1900" b="1" spc="-15" dirty="0" smtClean="0">
                <a:solidFill>
                  <a:srgbClr val="444B54"/>
                </a:solidFill>
                <a:latin typeface="Arial"/>
                <a:cs typeface="Arial"/>
              </a:rPr>
              <a:t> </a:t>
            </a:r>
            <a:r>
              <a:rPr sz="1900" spc="-5" dirty="0">
                <a:solidFill>
                  <a:srgbClr val="444B54"/>
                </a:solidFill>
                <a:latin typeface="Arial"/>
                <a:cs typeface="Arial"/>
              </a:rPr>
              <a:t>Deaths</a:t>
            </a:r>
            <a:endParaRPr sz="1900" dirty="0">
              <a:latin typeface="Arial"/>
              <a:cs typeface="Arial"/>
            </a:endParaRPr>
          </a:p>
        </p:txBody>
      </p:sp>
      <p:sp>
        <p:nvSpPr>
          <p:cNvPr id="30" name="object 30"/>
          <p:cNvSpPr txBox="1"/>
          <p:nvPr/>
        </p:nvSpPr>
        <p:spPr>
          <a:xfrm>
            <a:off x="11391389" y="6444636"/>
            <a:ext cx="110489" cy="196215"/>
          </a:xfrm>
          <a:prstGeom prst="rect">
            <a:avLst/>
          </a:prstGeom>
        </p:spPr>
        <p:txBody>
          <a:bodyPr vert="horz" wrap="square" lIns="0" tIns="0" rIns="0" bIns="0" rtlCol="0">
            <a:spAutoFit/>
          </a:bodyPr>
          <a:lstStyle/>
          <a:p>
            <a:pPr marL="12700">
              <a:lnSpc>
                <a:spcPts val="1425"/>
              </a:lnSpc>
            </a:pPr>
            <a:r>
              <a:rPr sz="1200" spc="-5" dirty="0">
                <a:solidFill>
                  <a:srgbClr val="929599"/>
                </a:solidFill>
                <a:latin typeface="Arial"/>
                <a:cs typeface="Arial"/>
              </a:rPr>
              <a:t>8</a:t>
            </a:r>
            <a:endParaRPr sz="1200">
              <a:latin typeface="Arial"/>
              <a:cs typeface="Arial"/>
            </a:endParaRPr>
          </a:p>
        </p:txBody>
      </p:sp>
      <p:pic>
        <p:nvPicPr>
          <p:cNvPr id="33" name="Picture 32"/>
          <p:cNvPicPr>
            <a:picLocks noChangeAspect="1"/>
          </p:cNvPicPr>
          <p:nvPr/>
        </p:nvPicPr>
        <p:blipFill>
          <a:blip r:embed="rId6"/>
          <a:stretch>
            <a:fillRect/>
          </a:stretch>
        </p:blipFill>
        <p:spPr>
          <a:xfrm>
            <a:off x="7559777" y="2501861"/>
            <a:ext cx="4081462" cy="40814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5" name="Picture 34"/>
          <p:cNvPicPr>
            <a:picLocks noChangeAspect="1"/>
          </p:cNvPicPr>
          <p:nvPr/>
        </p:nvPicPr>
        <p:blipFill>
          <a:blip r:embed="rId7"/>
          <a:stretch>
            <a:fillRect/>
          </a:stretch>
        </p:blipFill>
        <p:spPr>
          <a:xfrm>
            <a:off x="6845154" y="6623371"/>
            <a:ext cx="5350948" cy="200603"/>
          </a:xfrm>
          <a:prstGeom prst="rect">
            <a:avLst/>
          </a:prstGeom>
        </p:spPr>
      </p:pic>
      <p:pic>
        <p:nvPicPr>
          <p:cNvPr id="20" name="Picture 19"/>
          <p:cNvPicPr>
            <a:picLocks noChangeAspect="1"/>
          </p:cNvPicPr>
          <p:nvPr/>
        </p:nvPicPr>
        <p:blipFill rotWithShape="1">
          <a:blip r:embed="rId8"/>
          <a:srcRect t="3755"/>
          <a:stretch/>
        </p:blipFill>
        <p:spPr>
          <a:xfrm>
            <a:off x="904235" y="2535075"/>
            <a:ext cx="5546130" cy="36638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Picture 20"/>
          <p:cNvPicPr>
            <a:picLocks noChangeAspect="1"/>
          </p:cNvPicPr>
          <p:nvPr/>
        </p:nvPicPr>
        <p:blipFill rotWithShape="1">
          <a:blip r:embed="rId9"/>
          <a:srcRect t="10166"/>
          <a:stretch/>
        </p:blipFill>
        <p:spPr>
          <a:xfrm>
            <a:off x="897620" y="6186415"/>
            <a:ext cx="5552745" cy="7920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AAH Theme">
  <a:themeElements>
    <a:clrScheme name="AAH Brand Colors 2019">
      <a:dk1>
        <a:srgbClr val="000000"/>
      </a:dk1>
      <a:lt1>
        <a:srgbClr val="FFFFFF"/>
      </a:lt1>
      <a:dk2>
        <a:srgbClr val="00304B"/>
      </a:dk2>
      <a:lt2>
        <a:srgbClr val="A3A8AB"/>
      </a:lt2>
      <a:accent1>
        <a:srgbClr val="4A1852"/>
      </a:accent1>
      <a:accent2>
        <a:srgbClr val="00A5D5"/>
      </a:accent2>
      <a:accent3>
        <a:srgbClr val="004239"/>
      </a:accent3>
      <a:accent4>
        <a:srgbClr val="A1CB67"/>
      </a:accent4>
      <a:accent5>
        <a:srgbClr val="ED9F33"/>
      </a:accent5>
      <a:accent6>
        <a:srgbClr val="B43984"/>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H Theme" id="{AC0099BC-DA7D-2145-956E-AA7DB1F3AC17}" vid="{BE8CB45D-4617-B54D-96AF-9536AE24182E}"/>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AAH Theme">
  <a:themeElements>
    <a:clrScheme name="AAH Brand Colors 2019">
      <a:dk1>
        <a:srgbClr val="000000"/>
      </a:dk1>
      <a:lt1>
        <a:srgbClr val="FFFFFF"/>
      </a:lt1>
      <a:dk2>
        <a:srgbClr val="00304B"/>
      </a:dk2>
      <a:lt2>
        <a:srgbClr val="A3A8AB"/>
      </a:lt2>
      <a:accent1>
        <a:srgbClr val="4A1852"/>
      </a:accent1>
      <a:accent2>
        <a:srgbClr val="00A5D5"/>
      </a:accent2>
      <a:accent3>
        <a:srgbClr val="004239"/>
      </a:accent3>
      <a:accent4>
        <a:srgbClr val="A1CB67"/>
      </a:accent4>
      <a:accent5>
        <a:srgbClr val="ED9F33"/>
      </a:accent5>
      <a:accent6>
        <a:srgbClr val="B43984"/>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H Theme" id="{AC0099BC-DA7D-2145-956E-AA7DB1F3AC17}" vid="{BE8CB45D-4617-B54D-96AF-9536AE24182E}"/>
    </a:ext>
  </a:extLst>
</a:theme>
</file>

<file path=docProps/app.xml><?xml version="1.0" encoding="utf-8"?>
<Properties xmlns="http://schemas.openxmlformats.org/officeDocument/2006/extended-properties" xmlns:vt="http://schemas.openxmlformats.org/officeDocument/2006/docPropsVTypes">
  <Template/>
  <TotalTime>2246</TotalTime>
  <Words>3270</Words>
  <Application>Microsoft Office PowerPoint</Application>
  <PresentationFormat>Widescreen</PresentationFormat>
  <Paragraphs>479</Paragraphs>
  <Slides>81</Slides>
  <Notes>15</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81</vt:i4>
      </vt:variant>
    </vt:vector>
  </HeadingPairs>
  <TitlesOfParts>
    <vt:vector size="102" baseType="lpstr">
      <vt:lpstr>MS PGothic</vt:lpstr>
      <vt:lpstr>MS PGothic</vt:lpstr>
      <vt:lpstr>Arial</vt:lpstr>
      <vt:lpstr>Calibri</vt:lpstr>
      <vt:lpstr>Calibri Light</vt:lpstr>
      <vt:lpstr>Helvetica Neue Medium</vt:lpstr>
      <vt:lpstr>Lato</vt:lpstr>
      <vt:lpstr>Lato Medium</vt:lpstr>
      <vt:lpstr>Nunito</vt:lpstr>
      <vt:lpstr>Times New Roman</vt:lpstr>
      <vt:lpstr>Verdana</vt:lpstr>
      <vt:lpstr>Office Theme</vt:lpstr>
      <vt:lpstr>2_Office Theme</vt:lpstr>
      <vt:lpstr>4_Office Theme</vt:lpstr>
      <vt:lpstr>1_Office Theme</vt:lpstr>
      <vt:lpstr>3_Office Theme</vt:lpstr>
      <vt:lpstr>5_Office Theme</vt:lpstr>
      <vt:lpstr>7_Office Theme</vt:lpstr>
      <vt:lpstr>8_Office Theme</vt:lpstr>
      <vt:lpstr>AAH Theme</vt:lpstr>
      <vt:lpstr>4_AAH Theme</vt:lpstr>
      <vt:lpstr>COVID-19 Strategies  for OB &amp; Neonatal  Units</vt:lpstr>
      <vt:lpstr>Welcome</vt:lpstr>
      <vt:lpstr>Housekeeping: We Are Recording Now</vt:lpstr>
      <vt:lpstr>ILPQC Covid 19 webinars</vt:lpstr>
      <vt:lpstr>Overview</vt:lpstr>
      <vt:lpstr>US COVID case trend</vt:lpstr>
      <vt:lpstr>PowerPoint Presentation</vt:lpstr>
      <vt:lpstr>PowerPoint Presentation</vt:lpstr>
      <vt:lpstr>Data Update: December 1, 2021 CDC/IDPH: COVID-19 Outbreak</vt:lpstr>
      <vt:lpstr>Illinois Daily Incidence</vt:lpstr>
      <vt:lpstr>Illinois Covid Deaths</vt:lpstr>
      <vt:lpstr>IDPH County Level COVID -19</vt:lpstr>
      <vt:lpstr>Data Update December 1, 2021  IDPH: COVID-19 Outbreak Race  Demographics</vt:lpstr>
      <vt:lpstr>Illinois Population Vaccinated Fully</vt:lpstr>
      <vt:lpstr>Illinois Daily  Reported  Administered  Vaccine Doses</vt:lpstr>
      <vt:lpstr>PowerPoint Presentation</vt:lpstr>
      <vt:lpstr>PowerPoint Presentation</vt:lpstr>
      <vt:lpstr>PowerPoint Presentation</vt:lpstr>
      <vt:lpstr>PowerPoint Presentation</vt:lpstr>
      <vt:lpstr>Molnupiravir: Covid antiviral pill (11.29.21)</vt:lpstr>
      <vt:lpstr>Risks of covid-19 in pregnancy</vt:lpstr>
      <vt:lpstr>Covid-19 and Pregnancy</vt:lpstr>
      <vt:lpstr>PowerPoint Presentation</vt:lpstr>
      <vt:lpstr>CDC MMWR: COVID-19–Associated Deaths After SARS-CoV-2 Infection During Pregnancy — Mississippi, March 1, 2020–October 6, 2021. MMWR: November 26, 2021</vt:lpstr>
      <vt:lpstr>CDC MMWR: COVID-19–Associated Deaths After SARS-CoV-2 Infection During Pregnancy — Mississippi, March 1, 2020–October 6, 2021. MMWR: November 26, 2021</vt:lpstr>
      <vt:lpstr>COVID-19 cases, ICU admission and death among pregnant people (National COVID-19 Case Surveillance Data; Jan 22, 2020 – Sep 13, 2021)</vt:lpstr>
      <vt:lpstr>Severe illness and death for symptomatic pregnant women  with COVID-19 compared to symptomatic nonpregnant women</vt:lpstr>
      <vt:lpstr>CDC:  COVID-19 Vaccination for Pregnant People to Prevent Serious Illness, Deaths, and Adverse Pregnancy Outcomes from COVID-19. (9.29.21) </vt:lpstr>
      <vt:lpstr>CDC:  COVID-19 Vaccination for Pregnant People to Prevent Serious Illness, Deaths, and Adverse Pregnancy Outcomes from COVID-19. (9.29.21) </vt:lpstr>
      <vt:lpstr>CDC:  COVID-19 Vaccination for Pregnant People to Prevent Serious Illness, Deaths, and Adverse Pregnancy Outcomes from COVID-19. (9.29.21)</vt:lpstr>
      <vt:lpstr>CDC: MotherToBaby help line for Covid and pregnancy questions for patients</vt:lpstr>
      <vt:lpstr>PowerPoint Presentation</vt:lpstr>
      <vt:lpstr>VACCINE SAFETY DATA</vt:lpstr>
      <vt:lpstr>CDC Vaccine Safety and Pregnancy</vt:lpstr>
      <vt:lpstr>CDC Vaccine Safety and Pregnancy</vt:lpstr>
      <vt:lpstr>Maternal Vaccination Protects Baby </vt:lpstr>
      <vt:lpstr>V-SAFE vaccine monitoring – what data is being gathered pregnant patients</vt:lpstr>
      <vt:lpstr>Pregnancy vaccine safety data ACOG</vt:lpstr>
      <vt:lpstr>Zauche LH, Wallace B, Smoots AN, et al. Receipt of mRNA COVID-19 vaccines and risk of spontaneous abortions. New Engl J Med Published online September 8, 2021</vt:lpstr>
      <vt:lpstr>CDC Vaccine and Pregnancy Summary: what you need to know</vt:lpstr>
      <vt:lpstr>ILPQC COVID-19 Webpage  www.ilpqc.org</vt:lpstr>
      <vt:lpstr>Updated OB (ACOG/SMFM) Resources</vt:lpstr>
      <vt:lpstr>ACOG:  COVID-19 FAQs for Obstetrics (Monoclonal Antibody Recommendation) (updated 10.18. 2021) </vt:lpstr>
      <vt:lpstr>ACOG: Monoclonal Antibody for Pregnant Patients (updated October 18, 2021)</vt:lpstr>
      <vt:lpstr>Barnes Jewish BJC  monoclonal antibodies protocol</vt:lpstr>
      <vt:lpstr>PowerPoint Presentation</vt:lpstr>
      <vt:lpstr>Monoclonal Antibody Protocol Supporting Documents examples</vt:lpstr>
      <vt:lpstr>ACOG President Statement on CDC Health Warning Urging Vaccination for Pregnant People, J. Martin Tucker, MD, FACOG, September 29, 2021</vt:lpstr>
      <vt:lpstr>SMFM: Provider Considerations for Engaging in COVID-19 Vaccine Counseling With Pregnant and Lactating Patients (Updated 10.26.21) </vt:lpstr>
      <vt:lpstr>Updated SMFM Patient Education Resources (on ILPQC Covid webpage)</vt:lpstr>
      <vt:lpstr>SMFM: NEW INFOGRAPHIC Top 5 Reasons to Get the COVID-19 Vaccine (English and Spanish) </vt:lpstr>
      <vt:lpstr>COVID Vaccine Patient Education Examples</vt:lpstr>
      <vt:lpstr>POSTERS</vt:lpstr>
      <vt:lpstr>IDPH / HFS / CDC</vt:lpstr>
      <vt:lpstr>CDC Expands Eligibility for Booster shots (11.29.21)</vt:lpstr>
      <vt:lpstr>CDC:  Expands guidance for Covid-19 Booster shots for all over 18. (11.29.21)  </vt:lpstr>
      <vt:lpstr>CDC Recommends Pediatric COVID-19 Vaccine for Children 5 to 11 Years (November 2, 2021)</vt:lpstr>
      <vt:lpstr>Delta Variant“ fatality rate by number infected by each sick person</vt:lpstr>
      <vt:lpstr>Delta Variant Summary</vt:lpstr>
      <vt:lpstr>PowerPoint Presentation</vt:lpstr>
      <vt:lpstr>PowerPoint Presentation</vt:lpstr>
      <vt:lpstr>Updated Neonatal /AAP Resources</vt:lpstr>
      <vt:lpstr>AAP: Children and COVID-19:  State-Level Data Report  November 25, 2021</vt:lpstr>
      <vt:lpstr>PowerPoint Presentation</vt:lpstr>
      <vt:lpstr>OB Discussion Panel</vt:lpstr>
      <vt:lpstr>Monoclonal Antibody Infusions </vt:lpstr>
      <vt:lpstr>Advocate Lutheran General Hospital</vt:lpstr>
      <vt:lpstr>Pregnant patients are eligible for monoclonal antibody therapy if they have mild to moderate COVID symptoms for no more than 10 days and do not require oxygen therapy </vt:lpstr>
      <vt:lpstr>COVID Monoclonal Antibody Treatment</vt:lpstr>
      <vt:lpstr>Getting Started</vt:lpstr>
      <vt:lpstr>IV Therapy – Ordering COVID Meds</vt:lpstr>
      <vt:lpstr>PowerPoint Presentation</vt:lpstr>
      <vt:lpstr>PowerPoint Presentation</vt:lpstr>
      <vt:lpstr>PowerPoint Presentation</vt:lpstr>
      <vt:lpstr>PowerPoint Presentation</vt:lpstr>
      <vt:lpstr>Treatment for possible reaction</vt:lpstr>
      <vt:lpstr>How are we billing for this? - Nurse Triage Visit - IV Infusion billed from MAR  - No charge for actual medication, government funded  Is filter tubing required? - Yes, per pharmacy and the order, IV filter tubing needed. - LGH uses the SafeLine Filtered Extension Set   Fetal Monitoring? - Since this patient can be at any gestation, it depends on how they are presenting.  LGH typically does heart tones before and after the infusion. Continuous EFM or NST may be appropriate  Vitals? - Patient vitals taken before the infusion - Every 15 minutes for the duration of the infusion and 1 hour after </vt:lpstr>
      <vt:lpstr>Case Review  Dr. Diana Kolettis, MFM</vt:lpstr>
      <vt:lpstr>Open Discussion</vt:lpstr>
      <vt:lpstr>Supporting Documents on ILPQC Covid webpage</vt:lpstr>
      <vt:lpstr>Thanks to our  Funders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Hilgert</dc:creator>
  <cp:lastModifiedBy>ABorders Local Account</cp:lastModifiedBy>
  <cp:revision>82</cp:revision>
  <dcterms:created xsi:type="dcterms:W3CDTF">2021-09-30T19:32:58Z</dcterms:created>
  <dcterms:modified xsi:type="dcterms:W3CDTF">2021-12-03T17:30:04Z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2021-09-30T00:00:00Z</vt:filetime>
  </property>
  <property fmtid="{D5CDD505-2E9C-101B-9397-08002B2CF9AE}" pid="3" name="Creator">
    <vt:lpwstr>Acrobat PDFMaker 21 for PowerPoint</vt:lpwstr>
  </property>
  <property fmtid="{D5CDD505-2E9C-101B-9397-08002B2CF9AE}" pid="4" name="LastSaved">
    <vt:filetime>2021-09-30T00:00:00Z</vt:filetime>
  </property>
</Properties>
</file>