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media/image12.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56"/>
  </p:notesMasterIdLst>
  <p:sldIdLst>
    <p:sldId id="256" r:id="rId3"/>
    <p:sldId id="257" r:id="rId4"/>
    <p:sldId id="258" r:id="rId5"/>
    <p:sldId id="259" r:id="rId6"/>
    <p:sldId id="260" r:id="rId7"/>
    <p:sldId id="334" r:id="rId8"/>
    <p:sldId id="336" r:id="rId9"/>
    <p:sldId id="261" r:id="rId10"/>
    <p:sldId id="333" r:id="rId11"/>
    <p:sldId id="315" r:id="rId12"/>
    <p:sldId id="266" r:id="rId13"/>
    <p:sldId id="267" r:id="rId14"/>
    <p:sldId id="264" r:id="rId15"/>
    <p:sldId id="268" r:id="rId16"/>
    <p:sldId id="337" r:id="rId17"/>
    <p:sldId id="269" r:id="rId18"/>
    <p:sldId id="270" r:id="rId19"/>
    <p:sldId id="340" r:id="rId20"/>
    <p:sldId id="341" r:id="rId21"/>
    <p:sldId id="342" r:id="rId22"/>
    <p:sldId id="343" r:id="rId23"/>
    <p:sldId id="344" r:id="rId24"/>
    <p:sldId id="345" r:id="rId25"/>
    <p:sldId id="273" r:id="rId26"/>
    <p:sldId id="274" r:id="rId27"/>
    <p:sldId id="275" r:id="rId28"/>
    <p:sldId id="276" r:id="rId29"/>
    <p:sldId id="346" r:id="rId30"/>
    <p:sldId id="277" r:id="rId31"/>
    <p:sldId id="331" r:id="rId32"/>
    <p:sldId id="316" r:id="rId33"/>
    <p:sldId id="317" r:id="rId34"/>
    <p:sldId id="332" r:id="rId35"/>
    <p:sldId id="335" r:id="rId36"/>
    <p:sldId id="280" r:id="rId37"/>
    <p:sldId id="281" r:id="rId38"/>
    <p:sldId id="282" r:id="rId39"/>
    <p:sldId id="310" r:id="rId40"/>
    <p:sldId id="319" r:id="rId41"/>
    <p:sldId id="321" r:id="rId42"/>
    <p:sldId id="322" r:id="rId43"/>
    <p:sldId id="320" r:id="rId44"/>
    <p:sldId id="323" r:id="rId45"/>
    <p:sldId id="324" r:id="rId46"/>
    <p:sldId id="325" r:id="rId47"/>
    <p:sldId id="326" r:id="rId48"/>
    <p:sldId id="329" r:id="rId49"/>
    <p:sldId id="330" r:id="rId50"/>
    <p:sldId id="327" r:id="rId51"/>
    <p:sldId id="311" r:id="rId52"/>
    <p:sldId id="312" r:id="rId53"/>
    <p:sldId id="313" r:id="rId54"/>
    <p:sldId id="314" r:id="rId5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p:cViewPr>
        <p:scale>
          <a:sx n="66" d="100"/>
          <a:sy n="66" d="100"/>
        </p:scale>
        <p:origin x="628" y="1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ABB7E39-5CBB-4ECB-84C3-016D06F7D42F}" type="datetimeFigureOut">
              <a:rPr lang="en-US" smtClean="0"/>
              <a:t>8/6/2021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DA6BB6F-31EC-41D4-95C4-10946BC46CDE}" type="slidenum">
              <a:rPr lang="en-US" smtClean="0"/>
              <a:t>‹#›</a:t>
            </a:fld>
            <a:endParaRPr lang="en-US"/>
          </a:p>
        </p:txBody>
      </p:sp>
    </p:spTree>
    <p:extLst>
      <p:ext uri="{BB962C8B-B14F-4D97-AF65-F5344CB8AC3E}">
        <p14:creationId xmlns:p14="http://schemas.microsoft.com/office/powerpoint/2010/main" val="297064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6/10/2021</a:t>
            </a:r>
          </a:p>
          <a:p>
            <a:r>
              <a:rPr lang="en-US" dirty="0" smtClean="0"/>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18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6/10/2021</a:t>
            </a:r>
          </a:p>
          <a:p>
            <a:r>
              <a:rPr lang="en-US" dirty="0" smtClean="0"/>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558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ctrTitle"/>
          </p:nvPr>
        </p:nvSpPr>
        <p:spPr>
          <a:xfrm>
            <a:off x="935227" y="1569592"/>
            <a:ext cx="10321544" cy="2585720"/>
          </a:xfrm>
          <a:prstGeom prst="rect">
            <a:avLst/>
          </a:prstGeom>
        </p:spPr>
        <p:txBody>
          <a:bodyPr wrap="square" lIns="0" tIns="0" rIns="0" bIns="0">
            <a:spAutoFit/>
          </a:bodyPr>
          <a:lstStyle>
            <a:lvl1pPr>
              <a:defRPr sz="6000" b="0" i="0">
                <a:solidFill>
                  <a:schemeClr val="bg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216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03422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7303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405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8090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989344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438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2006764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E512EA4-96D9-4767-972A-EA334737A015}" type="datetime1">
              <a:rPr kumimoji="0" lang="en-US" sz="1800" b="0" i="0" u="none" strike="noStrike" kern="1200" cap="none" spc="0" normalizeH="0" baseline="0" noProof="0" smtClean="0">
                <a:ln>
                  <a:noFill/>
                </a:ln>
                <a:solidFill>
                  <a:srgbClr val="444C5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8/5/2021</a:t>
            </a:fld>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C2F5F-8633-4B5B-A080-9CC210AD30A1}"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6938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18582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FDFDF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3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FDFDFD"/>
                </a:solidFill>
                <a:latin typeface="Arial"/>
                <a:cs typeface="Arial"/>
              </a:defRPr>
            </a:lvl1pPr>
          </a:lstStyle>
          <a:p>
            <a:endParaRPr/>
          </a:p>
        </p:txBody>
      </p:sp>
      <p:sp>
        <p:nvSpPr>
          <p:cNvPr id="3" name="Holder 3"/>
          <p:cNvSpPr>
            <a:spLocks noGrp="1"/>
          </p:cNvSpPr>
          <p:nvPr>
            <p:ph sz="half" idx="2"/>
          </p:nvPr>
        </p:nvSpPr>
        <p:spPr>
          <a:xfrm>
            <a:off x="626399" y="2081917"/>
            <a:ext cx="5097780" cy="3620770"/>
          </a:xfrm>
          <a:prstGeom prst="rect">
            <a:avLst/>
          </a:prstGeom>
        </p:spPr>
        <p:txBody>
          <a:bodyPr wrap="square" lIns="0" tIns="0" rIns="0" bIns="0">
            <a:spAutoFit/>
          </a:bodyPr>
          <a:lstStyle>
            <a:lvl1pPr>
              <a:defRPr sz="1850" b="0" i="0">
                <a:solidFill>
                  <a:schemeClr val="bg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8/5/2021</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517B"/>
          </a:solidFill>
        </p:spPr>
        <p:txBody>
          <a:bodyPr wrap="square" lIns="0" tIns="0" rIns="0" bIns="0" rtlCol="0"/>
          <a:lstStyle/>
          <a:p>
            <a:endParaRPr/>
          </a:p>
        </p:txBody>
      </p:sp>
      <p:sp>
        <p:nvSpPr>
          <p:cNvPr id="17" name="bg object 17"/>
          <p:cNvSpPr/>
          <p:nvPr/>
        </p:nvSpPr>
        <p:spPr>
          <a:xfrm>
            <a:off x="657605" y="1681733"/>
            <a:ext cx="566420" cy="0"/>
          </a:xfrm>
          <a:custGeom>
            <a:avLst/>
            <a:gdLst/>
            <a:ahLst/>
            <a:cxnLst/>
            <a:rect l="l" t="t" r="r" b="b"/>
            <a:pathLst>
              <a:path w="566419">
                <a:moveTo>
                  <a:pt x="0" y="0"/>
                </a:moveTo>
                <a:lnTo>
                  <a:pt x="566394" y="0"/>
                </a:lnTo>
              </a:path>
            </a:pathLst>
          </a:custGeom>
          <a:ln w="38100">
            <a:solidFill>
              <a:srgbClr val="039BE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rgbClr val="FDFDF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8/5/2021</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8/5/2021</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12192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6863643" y="16267"/>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508540" y="1707786"/>
            <a:ext cx="11203664"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6863643" y="519648"/>
            <a:ext cx="5328356"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304800" y="170056"/>
            <a:ext cx="114300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332187" y="953346"/>
            <a:ext cx="114301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11311725" y="6447272"/>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11202595" y="6454533"/>
            <a:ext cx="559704" cy="319175"/>
          </a:xfrm>
          <a:prstGeom prst="rect">
            <a:avLst/>
          </a:prstGeom>
        </p:spPr>
        <p:txBody>
          <a:bodyPr/>
          <a:lstStyle>
            <a:lvl1pPr algn="r">
              <a:defRPr sz="1000">
                <a:solidFill>
                  <a:schemeClr val="bg1">
                    <a:lumMod val="50000"/>
                  </a:schemeClr>
                </a:solidFill>
              </a:defRPr>
            </a:lvl1pPr>
          </a:lstStyle>
          <a:p>
            <a:pPr>
              <a:defRPr/>
            </a:pPr>
            <a:fld id="{7B67A630-6DEE-4F45-9872-4A9386C88847}" type="slidenum">
              <a:rPr lang="en-US" smtClean="0">
                <a:solidFill>
                  <a:srgbClr val="FFFFFF">
                    <a:lumMod val="50000"/>
                  </a:srgbClr>
                </a:solidFill>
              </a:rPr>
              <a:pPr>
                <a:defRPr/>
              </a:pPr>
              <a:t>‹#›</a:t>
            </a:fld>
            <a:endParaRPr lang="en-US">
              <a:solidFill>
                <a:srgbClr val="FFFFFF">
                  <a:lumMod val="50000"/>
                </a:srgbClr>
              </a:solidFill>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96461" y="6492240"/>
            <a:ext cx="1606135" cy="229238"/>
          </a:xfrm>
          <a:prstGeom prst="rect">
            <a:avLst/>
          </a:prstGeom>
        </p:spPr>
      </p:pic>
    </p:spTree>
    <p:custDataLst>
      <p:tags r:id="rId1"/>
    </p:custDataLst>
    <p:extLst>
      <p:ext uri="{BB962C8B-B14F-4D97-AF65-F5344CB8AC3E}">
        <p14:creationId xmlns:p14="http://schemas.microsoft.com/office/powerpoint/2010/main" val="326852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2261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91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214193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5308" y="355258"/>
            <a:ext cx="10174605" cy="529590"/>
          </a:xfrm>
          <a:prstGeom prst="rect">
            <a:avLst/>
          </a:prstGeom>
        </p:spPr>
        <p:txBody>
          <a:bodyPr wrap="square" lIns="0" tIns="0" rIns="0" bIns="0">
            <a:spAutoFit/>
          </a:bodyPr>
          <a:lstStyle>
            <a:lvl1pPr>
              <a:defRPr sz="3300" b="0" i="0">
                <a:solidFill>
                  <a:srgbClr val="FDFDFD"/>
                </a:solidFill>
                <a:latin typeface="Arial"/>
                <a:cs typeface="Arial"/>
              </a:defRPr>
            </a:lvl1pPr>
          </a:lstStyle>
          <a:p>
            <a:endParaRPr/>
          </a:p>
        </p:txBody>
      </p:sp>
      <p:sp>
        <p:nvSpPr>
          <p:cNvPr id="3" name="Holder 3"/>
          <p:cNvSpPr>
            <a:spLocks noGrp="1"/>
          </p:cNvSpPr>
          <p:nvPr>
            <p:ph type="body" idx="1"/>
          </p:nvPr>
        </p:nvSpPr>
        <p:spPr>
          <a:xfrm>
            <a:off x="739140" y="1431544"/>
            <a:ext cx="10713719" cy="4732655"/>
          </a:xfrm>
          <a:prstGeom prst="rect">
            <a:avLst/>
          </a:prstGeom>
        </p:spPr>
        <p:txBody>
          <a:bodyPr wrap="square" lIns="0" tIns="0" rIns="0" bIns="0">
            <a:spAutoFit/>
          </a:bodyPr>
          <a:lstStyle>
            <a:lvl1pPr>
              <a:defRPr sz="23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8/5/2021</a:t>
            </a:fld>
            <a:endParaRPr lang="en-US"/>
          </a:p>
        </p:txBody>
      </p:sp>
      <p:sp>
        <p:nvSpPr>
          <p:cNvPr id="6" name="Holder 6"/>
          <p:cNvSpPr>
            <a:spLocks noGrp="1"/>
          </p:cNvSpPr>
          <p:nvPr>
            <p:ph type="sldNum" sz="quarter" idx="7"/>
          </p:nvPr>
        </p:nvSpPr>
        <p:spPr>
          <a:xfrm>
            <a:off x="11280647" y="6444636"/>
            <a:ext cx="259715" cy="196215"/>
          </a:xfrm>
          <a:prstGeom prst="rect">
            <a:avLst/>
          </a:prstGeom>
        </p:spPr>
        <p:txBody>
          <a:bodyPr wrap="square" lIns="0" tIns="0" rIns="0" bIns="0">
            <a:spAutoFit/>
          </a:bodyPr>
          <a:lstStyle>
            <a:lvl1pPr>
              <a:defRPr sz="1200" b="0" i="0">
                <a:solidFill>
                  <a:srgbClr val="88888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264081-CCE9-434F-BC99-2EAB68E1AC8B}"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63654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jpg"/><Relationship Id="rId12" Type="http://schemas.openxmlformats.org/officeDocument/2006/relationships/image" Target="../media/image25.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www.dph.illinois.gov/covid19" TargetMode="External"/><Relationship Id="rId5" Type="http://schemas.openxmlformats.org/officeDocument/2006/relationships/image" Target="../media/image20.png"/><Relationship Id="rId10" Type="http://schemas.openxmlformats.org/officeDocument/2006/relationships/hyperlink" Target="https://covid.cdc.gov/covid-data-tracker/#cases_totalcases" TargetMode="External"/><Relationship Id="rId4" Type="http://schemas.openxmlformats.org/officeDocument/2006/relationships/image" Target="../media/image19.jpg"/><Relationship Id="rId9"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hyperlink" Target="http://www.dph.illinois.gov/covid1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39.jp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41.jpg"/></Relationships>
</file>

<file path=ppt/slides/_rels/slide22.xml.rels><?xml version="1.0" encoding="UTF-8" standalone="yes"?>
<Relationships xmlns="http://schemas.openxmlformats.org/package/2006/relationships"><Relationship Id="rId3" Type="http://schemas.openxmlformats.org/officeDocument/2006/relationships/hyperlink" Target="https://www.nejm.org/doi/pdf/10.1056/NEJMoa2108891?articleTools=true" TargetMode="External"/><Relationship Id="rId2" Type="http://schemas.openxmlformats.org/officeDocument/2006/relationships/hyperlink" Target="https://www.gov.il/en/departments/news/06072021-04"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ilpqc.org/covid-19-informatio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hyperlink" Target="http://www.ilpqc.or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acog.org/clinical/clinical-guidance/practice-advisory/articles/2020/03/novel-coronavirus-2019" TargetMode="External"/><Relationship Id="rId3" Type="http://schemas.openxmlformats.org/officeDocument/2006/relationships/image" Target="../media/image8.png"/><Relationship Id="rId7" Type="http://schemas.openxmlformats.org/officeDocument/2006/relationships/hyperlink" Target="https://www.acog.org/clinical-information/physician-faqs/covid-19-faqs-for-ob-gyns-obstetrics"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highriskpregnancyinfo.org/covid-19" TargetMode="External"/><Relationship Id="rId5" Type="http://schemas.openxmlformats.org/officeDocument/2006/relationships/hyperlink" Target="https://www.acog.org/-/media/project/acog/acogorg/files/pdfs/clinical-guidance/practice-advisory/covid19vaccine-conversationguide-121520-v2.pdf?la=en&amp;hash=439FFEC1991B7DD3925352A5308C7C42" TargetMode="External"/><Relationship Id="rId10" Type="http://schemas.openxmlformats.org/officeDocument/2006/relationships/hyperlink" Target="https://s3.amazonaws.com/cdn.smfm.org/media/3049/Provider_Considerations_for_Engaging_in_COVID_Vaccination_Considerations_7-30-21_%28final%29_2_.pdf" TargetMode="External"/><Relationship Id="rId4" Type="http://schemas.openxmlformats.org/officeDocument/2006/relationships/hyperlink" Target="https://www.acog.org/covid-19/vaccination-site-recommendations-pregnant-individuals" TargetMode="External"/><Relationship Id="rId9" Type="http://schemas.openxmlformats.org/officeDocument/2006/relationships/hyperlink" Target="https://www.acog.org/clinical/clinical-guidance/practice-advisory/articles/2020/12/covid-19-vaccination-considerations-for-obstetric-gynecologic-car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services.aap.org/en/pages/2019-novel-coronavirus-covid-19-infections/clinical-guidance/post-covid-19-conditions-in-children-and-adolescents/" TargetMode="External"/><Relationship Id="rId4" Type="http://schemas.openxmlformats.org/officeDocument/2006/relationships/hyperlink" Target="https://services.aap.org/en/pages/2019-novel-coronavirus-covid-19-infections/clinical-guidance/interim-guidance-on-supporting-the-emotional-and-behavioral-health-needs-of-children-adolescents-and-families-during-the-covid-19-pandemic/"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ilpqc.org/ILPQC%202020+/COVID19/nejm_Covid%20vaccine%20pregnancy_April%2021.2020.pdf" TargetMode="External"/><Relationship Id="rId13" Type="http://schemas.openxmlformats.org/officeDocument/2006/relationships/hyperlink" Target="https://www.nejm.org/doi/pdf/10.1056/NEJMoa2109072?articleTools=true" TargetMode="External"/><Relationship Id="rId3" Type="http://schemas.openxmlformats.org/officeDocument/2006/relationships/image" Target="../media/image8.png"/><Relationship Id="rId7" Type="http://schemas.openxmlformats.org/officeDocument/2006/relationships/hyperlink" Target="https://www.usnews.com/news/health-news/articles/2021-04-06/good-news-on-pregnant-women-and-the-covid-vaccine" TargetMode="External"/><Relationship Id="rId12" Type="http://schemas.openxmlformats.org/officeDocument/2006/relationships/hyperlink" Target="https://www.nejm.org/doi/pdf/10.1056/NEJMoa2108891?articleTools=tru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ilpqc.org/ILPQC%202020+/COVID19/s12887-021-02618-y%20BMC%20pediatrics%20breastmilk%20antibodies%20Covid.pdf" TargetMode="External"/><Relationship Id="rId11" Type="http://schemas.openxmlformats.org/officeDocument/2006/relationships/hyperlink" Target="https://ilpqc.org/ILPQC%202020+/COVID19/Cord%20blood%20antibodies%20following%20maternal.pdf" TargetMode="External"/><Relationship Id="rId5" Type="http://schemas.openxmlformats.org/officeDocument/2006/relationships/hyperlink" Target="https://www.ajog.org/article/S0002-9378(21)00187-3/pdf" TargetMode="External"/><Relationship Id="rId10" Type="http://schemas.openxmlformats.org/officeDocument/2006/relationships/hyperlink" Target="https://ilpqc.org/ILPQC%202020+/COVID19/Severe_Acute_Respiratory_Syndrome_Coronavirus_2.206.pdf" TargetMode="External"/><Relationship Id="rId4" Type="http://schemas.openxmlformats.org/officeDocument/2006/relationships/hyperlink" Target="https://ilpqc.org/ILPQC%202020+/COVID19/Disease_Severity_and_Perinatal_Outcomes_of.121%20(1).pdf" TargetMode="External"/><Relationship Id="rId9" Type="http://schemas.openxmlformats.org/officeDocument/2006/relationships/hyperlink" Target="https://ilpqc.org/ILPQC%202020+/COVID19/Ob%20vaccine%20counseling%20recommendations_AJOG.pdf" TargetMode="External"/><Relationship Id="rId14" Type="http://schemas.openxmlformats.org/officeDocument/2006/relationships/hyperlink" Target="https://www.nytimes.com/live/2021/07/29/world/covid-delta-variant-vaccine"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nejm.org/doi/pdf/10.1056/NEJMoa2109072?articleTools=true"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c.gov/coronavirus/2019-ncov/vaccines/safety/safety-of-vaccines.html" TargetMode="External"/><Relationship Id="rId3" Type="http://schemas.openxmlformats.org/officeDocument/2006/relationships/image" Target="../media/image8.png"/><Relationship Id="rId7" Type="http://schemas.openxmlformats.org/officeDocument/2006/relationships/hyperlink" Target="https://www.cdc.gov/mmwr/volumes/70/wr/mm7022e1.htm?s_cid=mm7022e1_w" TargetMode="External"/><Relationship Id="rId12" Type="http://schemas.openxmlformats.org/officeDocument/2006/relationships/hyperlink" Target="https://urldefense.com/v3/__https:/www.cdc.gov/mmwr/volumes/70/wr/mm7031e2.htm__;!!Dq0X2DkFhyF93HkjWTBQKhk!GP9rtqq9_pGgkPyYZeZhz660kwmKqH6n6luyDaZpo4UQp-Poc_KqnDTTdBDi80J5i-gmzMYFSg$"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covid.cdc.gov/covid-data-tracker/#health-equity-data" TargetMode="External"/><Relationship Id="rId11" Type="http://schemas.openxmlformats.org/officeDocument/2006/relationships/hyperlink" Target="https://www.cdc.gov/coronavirus/2019-ncov/vaccines/fully-vaccinated-guidance.html" TargetMode="External"/><Relationship Id="rId5" Type="http://schemas.openxmlformats.org/officeDocument/2006/relationships/hyperlink" Target="https://www.cdc.gov/coronavirus/2019-ncov/vaccines/recommendations/pregnancy.html" TargetMode="External"/><Relationship Id="rId10" Type="http://schemas.openxmlformats.org/officeDocument/2006/relationships/hyperlink" Target="https://www.cdc.gov/coronavirus/2019-ncov/vaccines/facts.html" TargetMode="External"/><Relationship Id="rId4" Type="http://schemas.openxmlformats.org/officeDocument/2006/relationships/hyperlink" Target="https://www.illinois.gov/hfs/MedicalProviders/notices/Pages/prn200701b.aspx" TargetMode="External"/><Relationship Id="rId9" Type="http://schemas.openxmlformats.org/officeDocument/2006/relationships/hyperlink" Target="https://youtu.be/7bBmQaX2k4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hyperlink" Target="https://covid.cdc.gov/covid-data-tracker/#county-view" TargetMode="External"/><Relationship Id="rId1" Type="http://schemas.openxmlformats.org/officeDocument/2006/relationships/slideLayout" Target="../slideLayouts/slideLayout11.xml"/><Relationship Id="rId4" Type="http://schemas.openxmlformats.org/officeDocument/2006/relationships/hyperlink" Target="https://www.cdc.gov/coronavirus/2019-ncov/php/contact-tracing/contact-tracing-plan/appendix.html#contac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cdc.gov/coronavirus/2019-ncov/vaccines/safety/vsafe.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foamcast.org/wp-content/uploads/2021/01/Vaccine-Info-for-Pregnant-People-_-Updated-12.28.2020-Nepali.pdf" TargetMode="External"/><Relationship Id="rId13" Type="http://schemas.openxmlformats.org/officeDocument/2006/relationships/hyperlink" Target="https://foamcast.org/wp-content/uploads/2021/01/Vaccine-Info-for-Pregnant-Women-Updated-12-28-2020-SimChi-Updated.pdf" TargetMode="External"/><Relationship Id="rId18" Type="http://schemas.openxmlformats.org/officeDocument/2006/relationships/hyperlink" Target="https://youtu.be/7bBmQaX2k4w" TargetMode="External"/><Relationship Id="rId3" Type="http://schemas.openxmlformats.org/officeDocument/2006/relationships/image" Target="../media/image8.png"/><Relationship Id="rId21" Type="http://schemas.openxmlformats.org/officeDocument/2006/relationships/image" Target="../media/image48.jpg"/><Relationship Id="rId7" Type="http://schemas.openxmlformats.org/officeDocument/2006/relationships/hyperlink" Target="https://foamcast.org/wp-content/uploads/2021/01/VaccineInfoPregnantPeopleUpdated12.28.2020-Spanish-2.pdf" TargetMode="External"/><Relationship Id="rId12" Type="http://schemas.openxmlformats.org/officeDocument/2006/relationships/hyperlink" Target="https://foamcast.org/wp-content/uploads/2021/01/Vaccine-Info-for-Pregnant-Women-Updated-12-28-2020-Somali.pdf" TargetMode="External"/><Relationship Id="rId17" Type="http://schemas.openxmlformats.org/officeDocument/2006/relationships/hyperlink" Target="https://www.cdc.gov/coronavirus/2019-ncov/vaccines/recommendations/pregnancy.html" TargetMode="External"/><Relationship Id="rId2" Type="http://schemas.openxmlformats.org/officeDocument/2006/relationships/image" Target="../media/image6.png"/><Relationship Id="rId16" Type="http://schemas.openxmlformats.org/officeDocument/2006/relationships/hyperlink" Target="https://www.highriskpregnancyinfo.org/covid-19" TargetMode="External"/><Relationship Id="rId20" Type="http://schemas.openxmlformats.org/officeDocument/2006/relationships/hyperlink" Target="https://ilpqc.org/ILPQC%202020+/COVID19/Spanish%20_%20Pregnant%20Vaccine%20PSA%20(2).pdf" TargetMode="External"/><Relationship Id="rId1" Type="http://schemas.openxmlformats.org/officeDocument/2006/relationships/slideLayout" Target="../slideLayouts/slideLayout2.xml"/><Relationship Id="rId6" Type="http://schemas.openxmlformats.org/officeDocument/2006/relationships/hyperlink" Target="https://foamcast.org/wp-content/uploads/2021/03/English-Decision-Aid.pdf" TargetMode="External"/><Relationship Id="rId11" Type="http://schemas.openxmlformats.org/officeDocument/2006/relationships/hyperlink" Target="https://foamcast.org/wp-content/uploads/2021/01/Vaccine-Info-for-Pregnant-People-Updated-12.28.2020-Turkish.pdf" TargetMode="External"/><Relationship Id="rId5" Type="http://schemas.openxmlformats.org/officeDocument/2006/relationships/image" Target="../media/image47.jpg"/><Relationship Id="rId15" Type="http://schemas.openxmlformats.org/officeDocument/2006/relationships/hyperlink" Target="https://foamcast.org/wp-content/uploads/2021/01/VaccineInfo0Women12-22-20-Russian.pdf" TargetMode="External"/><Relationship Id="rId10" Type="http://schemas.openxmlformats.org/officeDocument/2006/relationships/hyperlink" Target="https://foamcast.org/wp-content/uploads/2021/01/Vaccine-Info-for-Pregnant-People-Updated-12-28-2020-Arabic.pdf" TargetMode="External"/><Relationship Id="rId19" Type="http://schemas.openxmlformats.org/officeDocument/2006/relationships/hyperlink" Target="https://ilpqc.org/ILPQC%202020+/COVID19/Pregnant%20Vaccine%20PSA%20(1)%20(1).pdf" TargetMode="External"/><Relationship Id="rId4" Type="http://schemas.openxmlformats.org/officeDocument/2006/relationships/image" Target="../media/image46.jpg"/><Relationship Id="rId9" Type="http://schemas.openxmlformats.org/officeDocument/2006/relationships/hyperlink" Target="https://foamcast.org/wp-content/uploads/2021/01/Vaccine-Info-for-Pregnant-People-Updated-12-28-2020-Portuguese.pdf" TargetMode="External"/><Relationship Id="rId14" Type="http://schemas.openxmlformats.org/officeDocument/2006/relationships/hyperlink" Target="https://foamcast.org/wp-content/uploads/2021/01/Vaccine-Info-for-Pregnant-PERSON-Updated-12-28-2020-Vietnames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mailto:info@ilpqc.org" TargetMode="External"/><Relationship Id="rId4" Type="http://schemas.openxmlformats.org/officeDocument/2006/relationships/hyperlink" Target="https://ilpqc.org/covid-19-informatio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s://journals.lww.com/greenjournal/Fulltext/9900/Antibody_Response_to_Coronavirus_Disease_2019.184.aspx" TargetMode="External"/><Relationship Id="rId2" Type="http://schemas.openxmlformats.org/officeDocument/2006/relationships/hyperlink" Target="https://www.ajog.org/article/S0002-9378(21)00187-3/fulltext" TargetMode="External"/><Relationship Id="rId1" Type="http://schemas.openxmlformats.org/officeDocument/2006/relationships/slideLayout" Target="../slideLayouts/slideLayout11.xml"/><Relationship Id="rId4" Type="http://schemas.openxmlformats.org/officeDocument/2006/relationships/hyperlink" Target="https://journals.sagepub.com/doi/full/10.1177/08903344211027112"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jpg"/><Relationship Id="rId4" Type="http://schemas.openxmlformats.org/officeDocument/2006/relationships/image" Target="../media/image53.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93875"/>
            <a:ext cx="12192000" cy="5564505"/>
            <a:chOff x="0" y="1293875"/>
            <a:chExt cx="12192000" cy="5564505"/>
          </a:xfrm>
        </p:grpSpPr>
        <p:sp>
          <p:nvSpPr>
            <p:cNvPr id="3" name="object 3"/>
            <p:cNvSpPr/>
            <p:nvPr/>
          </p:nvSpPr>
          <p:spPr>
            <a:xfrm>
              <a:off x="902208" y="1293875"/>
              <a:ext cx="11290300" cy="3823970"/>
            </a:xfrm>
            <a:custGeom>
              <a:avLst/>
              <a:gdLst/>
              <a:ahLst/>
              <a:cxnLst/>
              <a:rect l="l" t="t" r="r" b="b"/>
              <a:pathLst>
                <a:path w="11290300" h="3823970">
                  <a:moveTo>
                    <a:pt x="11289792" y="0"/>
                  </a:moveTo>
                  <a:lnTo>
                    <a:pt x="0" y="0"/>
                  </a:lnTo>
                  <a:lnTo>
                    <a:pt x="0" y="3823716"/>
                  </a:lnTo>
                  <a:lnTo>
                    <a:pt x="11289792" y="3823716"/>
                  </a:lnTo>
                  <a:lnTo>
                    <a:pt x="11289792" y="0"/>
                  </a:lnTo>
                  <a:close/>
                </a:path>
              </a:pathLst>
            </a:custGeom>
            <a:solidFill>
              <a:srgbClr val="F3F6FA"/>
            </a:solidFill>
          </p:spPr>
          <p:txBody>
            <a:bodyPr wrap="square" lIns="0" tIns="0" rIns="0" bIns="0" rtlCol="0"/>
            <a:lstStyle/>
            <a:p>
              <a:endParaRPr/>
            </a:p>
          </p:txBody>
        </p:sp>
        <p:sp>
          <p:nvSpPr>
            <p:cNvPr id="4" name="object 4"/>
            <p:cNvSpPr/>
            <p:nvPr/>
          </p:nvSpPr>
          <p:spPr>
            <a:xfrm>
              <a:off x="1520189"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7" name="object 7"/>
            <p:cNvPicPr/>
            <p:nvPr/>
          </p:nvPicPr>
          <p:blipFill>
            <a:blip r:embed="rId3" cstate="print"/>
            <a:stretch>
              <a:fillRect/>
            </a:stretch>
          </p:blipFill>
          <p:spPr>
            <a:xfrm>
              <a:off x="313956" y="5564123"/>
              <a:ext cx="2025383" cy="911351"/>
            </a:xfrm>
            <a:prstGeom prst="rect">
              <a:avLst/>
            </a:prstGeom>
          </p:spPr>
        </p:pic>
      </p:grpSp>
      <p:sp>
        <p:nvSpPr>
          <p:cNvPr id="8" name="object 8"/>
          <p:cNvSpPr txBox="1">
            <a:spLocks noGrp="1"/>
          </p:cNvSpPr>
          <p:nvPr>
            <p:ph type="title"/>
          </p:nvPr>
        </p:nvSpPr>
        <p:spPr>
          <a:xfrm>
            <a:off x="1492050" y="1608654"/>
            <a:ext cx="4793615" cy="1731645"/>
          </a:xfrm>
          <a:prstGeom prst="rect">
            <a:avLst/>
          </a:prstGeom>
        </p:spPr>
        <p:txBody>
          <a:bodyPr vert="horz" wrap="square" lIns="0" tIns="81280" rIns="0" bIns="0" rtlCol="0">
            <a:spAutoFit/>
          </a:bodyPr>
          <a:lstStyle/>
          <a:p>
            <a:pPr marL="12700" marR="5080">
              <a:lnSpc>
                <a:spcPts val="4320"/>
              </a:lnSpc>
              <a:spcBef>
                <a:spcPts val="640"/>
              </a:spcBef>
            </a:pPr>
            <a:r>
              <a:rPr sz="4000" spc="-10" dirty="0">
                <a:solidFill>
                  <a:srgbClr val="444B54"/>
                </a:solidFill>
              </a:rPr>
              <a:t>COVID-19 </a:t>
            </a:r>
            <a:r>
              <a:rPr sz="4000" spc="-5" dirty="0">
                <a:solidFill>
                  <a:srgbClr val="444B54"/>
                </a:solidFill>
              </a:rPr>
              <a:t>Strategies </a:t>
            </a:r>
            <a:r>
              <a:rPr sz="4000" spc="-1100" dirty="0">
                <a:solidFill>
                  <a:srgbClr val="444B54"/>
                </a:solidFill>
              </a:rPr>
              <a:t> </a:t>
            </a:r>
            <a:r>
              <a:rPr sz="4000" spc="-5" dirty="0">
                <a:solidFill>
                  <a:srgbClr val="444B54"/>
                </a:solidFill>
              </a:rPr>
              <a:t>for OB &amp; </a:t>
            </a:r>
            <a:r>
              <a:rPr sz="4000" spc="-10" dirty="0">
                <a:solidFill>
                  <a:srgbClr val="444B54"/>
                </a:solidFill>
              </a:rPr>
              <a:t>Neonatal </a:t>
            </a:r>
            <a:r>
              <a:rPr sz="4000" spc="-5" dirty="0">
                <a:solidFill>
                  <a:srgbClr val="444B54"/>
                </a:solidFill>
              </a:rPr>
              <a:t> Units</a:t>
            </a:r>
            <a:endParaRPr sz="4000"/>
          </a:p>
        </p:txBody>
      </p:sp>
      <p:sp>
        <p:nvSpPr>
          <p:cNvPr id="9" name="object 9"/>
          <p:cNvSpPr txBox="1"/>
          <p:nvPr/>
        </p:nvSpPr>
        <p:spPr>
          <a:xfrm>
            <a:off x="1492050" y="3665769"/>
            <a:ext cx="2143125" cy="937260"/>
          </a:xfrm>
          <a:prstGeom prst="rect">
            <a:avLst/>
          </a:prstGeom>
        </p:spPr>
        <p:txBody>
          <a:bodyPr vert="horz" wrap="square" lIns="0" tIns="102235" rIns="0" bIns="0" rtlCol="0">
            <a:spAutoFit/>
          </a:bodyPr>
          <a:lstStyle/>
          <a:p>
            <a:pPr marL="12700">
              <a:lnSpc>
                <a:spcPct val="100000"/>
              </a:lnSpc>
              <a:spcBef>
                <a:spcPts val="805"/>
              </a:spcBef>
            </a:pPr>
            <a:r>
              <a:rPr sz="2400" spc="-5" dirty="0">
                <a:solidFill>
                  <a:srgbClr val="444B54"/>
                </a:solidFill>
                <a:latin typeface="Arial"/>
                <a:cs typeface="Arial"/>
              </a:rPr>
              <a:t>August</a:t>
            </a:r>
            <a:r>
              <a:rPr sz="2400" spc="-15" dirty="0">
                <a:solidFill>
                  <a:srgbClr val="444B54"/>
                </a:solidFill>
                <a:latin typeface="Arial"/>
                <a:cs typeface="Arial"/>
              </a:rPr>
              <a:t> </a:t>
            </a:r>
            <a:r>
              <a:rPr sz="2400" spc="-5" dirty="0">
                <a:solidFill>
                  <a:srgbClr val="444B54"/>
                </a:solidFill>
                <a:latin typeface="Arial"/>
                <a:cs typeface="Arial"/>
              </a:rPr>
              <a:t>6,</a:t>
            </a:r>
            <a:r>
              <a:rPr sz="2400" spc="-25" dirty="0">
                <a:solidFill>
                  <a:srgbClr val="444B54"/>
                </a:solidFill>
                <a:latin typeface="Arial"/>
                <a:cs typeface="Arial"/>
              </a:rPr>
              <a:t> </a:t>
            </a:r>
            <a:r>
              <a:rPr sz="2400" spc="-10" dirty="0">
                <a:solidFill>
                  <a:srgbClr val="444B54"/>
                </a:solidFill>
                <a:latin typeface="Arial"/>
                <a:cs typeface="Arial"/>
              </a:rPr>
              <a:t>2021</a:t>
            </a:r>
            <a:endParaRPr sz="2400">
              <a:latin typeface="Arial"/>
              <a:cs typeface="Arial"/>
            </a:endParaRPr>
          </a:p>
          <a:p>
            <a:pPr marL="12700">
              <a:lnSpc>
                <a:spcPct val="100000"/>
              </a:lnSpc>
              <a:spcBef>
                <a:spcPts val="710"/>
              </a:spcBef>
            </a:pPr>
            <a:r>
              <a:rPr sz="2400" spc="-5" dirty="0">
                <a:solidFill>
                  <a:srgbClr val="444B54"/>
                </a:solidFill>
                <a:latin typeface="Arial"/>
                <a:cs typeface="Arial"/>
              </a:rPr>
              <a:t>12:00</a:t>
            </a:r>
            <a:r>
              <a:rPr sz="2400" spc="-40" dirty="0">
                <a:solidFill>
                  <a:srgbClr val="444B54"/>
                </a:solidFill>
                <a:latin typeface="Arial"/>
                <a:cs typeface="Arial"/>
              </a:rPr>
              <a:t> </a:t>
            </a:r>
            <a:r>
              <a:rPr sz="2400" spc="-5" dirty="0">
                <a:solidFill>
                  <a:srgbClr val="444B54"/>
                </a:solidFill>
                <a:latin typeface="Arial"/>
                <a:cs typeface="Arial"/>
              </a:rPr>
              <a:t>–</a:t>
            </a:r>
            <a:r>
              <a:rPr sz="2400" spc="-35" dirty="0">
                <a:solidFill>
                  <a:srgbClr val="444B54"/>
                </a:solidFill>
                <a:latin typeface="Arial"/>
                <a:cs typeface="Arial"/>
              </a:rPr>
              <a:t> </a:t>
            </a:r>
            <a:r>
              <a:rPr sz="2400" spc="-5" dirty="0">
                <a:solidFill>
                  <a:srgbClr val="444B54"/>
                </a:solidFill>
                <a:latin typeface="Arial"/>
                <a:cs typeface="Arial"/>
              </a:rPr>
              <a:t>1:15pm</a:t>
            </a:r>
            <a:endParaRPr sz="2400">
              <a:latin typeface="Arial"/>
              <a:cs typeface="Arial"/>
            </a:endParaRPr>
          </a:p>
        </p:txBody>
      </p:sp>
      <p:pic>
        <p:nvPicPr>
          <p:cNvPr id="11" name="Picture 10"/>
          <p:cNvPicPr>
            <a:picLocks noChangeAspect="1"/>
          </p:cNvPicPr>
          <p:nvPr/>
        </p:nvPicPr>
        <p:blipFill>
          <a:blip r:embed="rId4"/>
          <a:stretch>
            <a:fillRect/>
          </a:stretch>
        </p:blipFill>
        <p:spPr>
          <a:xfrm>
            <a:off x="7119688" y="368241"/>
            <a:ext cx="5072312" cy="59441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2818087" y="203537"/>
            <a:ext cx="5146675" cy="836294"/>
          </a:xfrm>
          <a:prstGeom prst="rect">
            <a:avLst/>
          </a:prstGeom>
        </p:spPr>
        <p:txBody>
          <a:bodyPr vert="horz" wrap="square" lIns="0" tIns="12065" rIns="0" bIns="0" rtlCol="0">
            <a:spAutoFit/>
          </a:bodyPr>
          <a:lstStyle/>
          <a:p>
            <a:pPr algn="ctr">
              <a:lnSpc>
                <a:spcPts val="3195"/>
              </a:lnSpc>
              <a:spcBef>
                <a:spcPts val="95"/>
              </a:spcBef>
            </a:pPr>
            <a:r>
              <a:rPr sz="2800" spc="-5" dirty="0">
                <a:solidFill>
                  <a:srgbClr val="444B54"/>
                </a:solidFill>
              </a:rPr>
              <a:t>Data</a:t>
            </a:r>
            <a:r>
              <a:rPr sz="2800" spc="-10" dirty="0">
                <a:solidFill>
                  <a:srgbClr val="444B54"/>
                </a:solidFill>
              </a:rPr>
              <a:t> </a:t>
            </a:r>
            <a:r>
              <a:rPr sz="2800" spc="-5" dirty="0">
                <a:solidFill>
                  <a:srgbClr val="444B54"/>
                </a:solidFill>
              </a:rPr>
              <a:t>Update:</a:t>
            </a:r>
            <a:r>
              <a:rPr sz="2800" spc="5" dirty="0">
                <a:solidFill>
                  <a:srgbClr val="444B54"/>
                </a:solidFill>
              </a:rPr>
              <a:t> </a:t>
            </a:r>
            <a:r>
              <a:rPr sz="2800" b="1" spc="-5" dirty="0">
                <a:solidFill>
                  <a:srgbClr val="C00000"/>
                </a:solidFill>
                <a:latin typeface="Arial"/>
                <a:cs typeface="Arial"/>
              </a:rPr>
              <a:t>August</a:t>
            </a:r>
            <a:r>
              <a:rPr sz="2800" b="1" spc="20" dirty="0">
                <a:solidFill>
                  <a:srgbClr val="C00000"/>
                </a:solidFill>
                <a:latin typeface="Arial"/>
                <a:cs typeface="Arial"/>
              </a:rPr>
              <a:t> </a:t>
            </a:r>
            <a:r>
              <a:rPr sz="2800" b="1" dirty="0">
                <a:solidFill>
                  <a:srgbClr val="C00000"/>
                </a:solidFill>
                <a:latin typeface="Arial"/>
                <a:cs typeface="Arial"/>
              </a:rPr>
              <a:t>5</a:t>
            </a:r>
            <a:r>
              <a:rPr sz="2800" dirty="0">
                <a:solidFill>
                  <a:srgbClr val="C00000"/>
                </a:solidFill>
              </a:rPr>
              <a:t>,</a:t>
            </a:r>
            <a:r>
              <a:rPr sz="2800" spc="-5" dirty="0">
                <a:solidFill>
                  <a:srgbClr val="C00000"/>
                </a:solidFill>
              </a:rPr>
              <a:t> </a:t>
            </a:r>
            <a:r>
              <a:rPr sz="2800" b="1" dirty="0">
                <a:solidFill>
                  <a:srgbClr val="C00000"/>
                </a:solidFill>
                <a:latin typeface="Arial"/>
                <a:cs typeface="Arial"/>
              </a:rPr>
              <a:t>2021</a:t>
            </a:r>
            <a:endParaRPr sz="2800">
              <a:latin typeface="Arial"/>
              <a:cs typeface="Arial"/>
            </a:endParaRPr>
          </a:p>
          <a:p>
            <a:pPr algn="ctr">
              <a:lnSpc>
                <a:spcPts val="3195"/>
              </a:lnSpc>
            </a:pPr>
            <a:r>
              <a:rPr sz="2800" spc="-10" dirty="0">
                <a:solidFill>
                  <a:srgbClr val="444B54"/>
                </a:solidFill>
              </a:rPr>
              <a:t>CDC/IDPH:</a:t>
            </a:r>
            <a:r>
              <a:rPr sz="2800" spc="5" dirty="0">
                <a:solidFill>
                  <a:srgbClr val="444B54"/>
                </a:solidFill>
              </a:rPr>
              <a:t> </a:t>
            </a:r>
            <a:r>
              <a:rPr sz="2800" spc="-5" dirty="0">
                <a:solidFill>
                  <a:srgbClr val="444B54"/>
                </a:solidFill>
              </a:rPr>
              <a:t>COVID-19</a:t>
            </a:r>
            <a:r>
              <a:rPr sz="2800" spc="10" dirty="0">
                <a:solidFill>
                  <a:srgbClr val="444B54"/>
                </a:solidFill>
              </a:rPr>
              <a:t> </a:t>
            </a:r>
            <a:r>
              <a:rPr sz="2800" dirty="0">
                <a:solidFill>
                  <a:srgbClr val="444B54"/>
                </a:solidFill>
              </a:rPr>
              <a:t>Outbreak</a:t>
            </a:r>
            <a:endParaRPr sz="2800"/>
          </a:p>
        </p:txBody>
      </p:sp>
      <p:sp>
        <p:nvSpPr>
          <p:cNvPr id="7" name="object 7"/>
          <p:cNvSpPr/>
          <p:nvPr/>
        </p:nvSpPr>
        <p:spPr>
          <a:xfrm>
            <a:off x="285140" y="1895411"/>
            <a:ext cx="6609715" cy="4625340"/>
          </a:xfrm>
          <a:custGeom>
            <a:avLst/>
            <a:gdLst/>
            <a:ahLst/>
            <a:cxnLst/>
            <a:rect l="l" t="t" r="r" b="b"/>
            <a:pathLst>
              <a:path w="6609715" h="4625340">
                <a:moveTo>
                  <a:pt x="6609575" y="0"/>
                </a:moveTo>
                <a:lnTo>
                  <a:pt x="0" y="0"/>
                </a:lnTo>
                <a:lnTo>
                  <a:pt x="0" y="4625124"/>
                </a:lnTo>
                <a:lnTo>
                  <a:pt x="6609575" y="4625124"/>
                </a:lnTo>
                <a:lnTo>
                  <a:pt x="6609575" y="0"/>
                </a:lnTo>
                <a:close/>
              </a:path>
            </a:pathLst>
          </a:custGeom>
          <a:solidFill>
            <a:srgbClr val="CCCFDA"/>
          </a:solidFill>
        </p:spPr>
        <p:txBody>
          <a:bodyPr wrap="square" lIns="0" tIns="0" rIns="0" bIns="0" rtlCol="0"/>
          <a:lstStyle/>
          <a:p>
            <a:endParaRPr/>
          </a:p>
        </p:txBody>
      </p:sp>
      <p:pic>
        <p:nvPicPr>
          <p:cNvPr id="8" name="object 8"/>
          <p:cNvPicPr/>
          <p:nvPr/>
        </p:nvPicPr>
        <p:blipFill>
          <a:blip r:embed="rId4" cstate="print"/>
          <a:stretch>
            <a:fillRect/>
          </a:stretch>
        </p:blipFill>
        <p:spPr>
          <a:xfrm>
            <a:off x="885444" y="2529840"/>
            <a:ext cx="5486399" cy="3482339"/>
          </a:xfrm>
          <a:prstGeom prst="rect">
            <a:avLst/>
          </a:prstGeom>
        </p:spPr>
      </p:pic>
      <p:grpSp>
        <p:nvGrpSpPr>
          <p:cNvPr id="9" name="object 9"/>
          <p:cNvGrpSpPr/>
          <p:nvPr/>
        </p:nvGrpSpPr>
        <p:grpSpPr>
          <a:xfrm>
            <a:off x="821436" y="2465832"/>
            <a:ext cx="5669280" cy="4392295"/>
            <a:chOff x="821436" y="2465832"/>
            <a:chExt cx="5669280" cy="4392295"/>
          </a:xfrm>
        </p:grpSpPr>
        <p:pic>
          <p:nvPicPr>
            <p:cNvPr id="10" name="object 10"/>
            <p:cNvPicPr/>
            <p:nvPr/>
          </p:nvPicPr>
          <p:blipFill>
            <a:blip r:embed="rId5" cstate="print"/>
            <a:stretch>
              <a:fillRect/>
            </a:stretch>
          </p:blipFill>
          <p:spPr>
            <a:xfrm>
              <a:off x="821436" y="2465832"/>
              <a:ext cx="5669279" cy="3665219"/>
            </a:xfrm>
            <a:prstGeom prst="rect">
              <a:avLst/>
            </a:prstGeom>
          </p:spPr>
        </p:pic>
        <p:pic>
          <p:nvPicPr>
            <p:cNvPr id="11" name="object 11"/>
            <p:cNvPicPr/>
            <p:nvPr/>
          </p:nvPicPr>
          <p:blipFill>
            <a:blip r:embed="rId6" cstate="print"/>
            <a:stretch>
              <a:fillRect/>
            </a:stretch>
          </p:blipFill>
          <p:spPr>
            <a:xfrm>
              <a:off x="821436" y="5948172"/>
              <a:ext cx="5669279" cy="909828"/>
            </a:xfrm>
            <a:prstGeom prst="rect">
              <a:avLst/>
            </a:prstGeom>
          </p:spPr>
        </p:pic>
        <p:pic>
          <p:nvPicPr>
            <p:cNvPr id="12" name="object 12"/>
            <p:cNvPicPr/>
            <p:nvPr/>
          </p:nvPicPr>
          <p:blipFill>
            <a:blip r:embed="rId7" cstate="print"/>
            <a:stretch>
              <a:fillRect/>
            </a:stretch>
          </p:blipFill>
          <p:spPr>
            <a:xfrm>
              <a:off x="885444" y="6012179"/>
              <a:ext cx="5486399" cy="845819"/>
            </a:xfrm>
            <a:prstGeom prst="rect">
              <a:avLst/>
            </a:prstGeom>
          </p:spPr>
        </p:pic>
      </p:grpSp>
      <p:grpSp>
        <p:nvGrpSpPr>
          <p:cNvPr id="13" name="object 13"/>
          <p:cNvGrpSpPr/>
          <p:nvPr/>
        </p:nvGrpSpPr>
        <p:grpSpPr>
          <a:xfrm>
            <a:off x="7528559" y="2471928"/>
            <a:ext cx="4383405" cy="4386580"/>
            <a:chOff x="7528559" y="2471928"/>
            <a:chExt cx="4383405" cy="4386580"/>
          </a:xfrm>
        </p:grpSpPr>
        <p:pic>
          <p:nvPicPr>
            <p:cNvPr id="14" name="object 14"/>
            <p:cNvPicPr/>
            <p:nvPr/>
          </p:nvPicPr>
          <p:blipFill>
            <a:blip r:embed="rId8" cstate="print"/>
            <a:stretch>
              <a:fillRect/>
            </a:stretch>
          </p:blipFill>
          <p:spPr>
            <a:xfrm>
              <a:off x="7528559" y="2471928"/>
              <a:ext cx="4383011" cy="4386071"/>
            </a:xfrm>
            <a:prstGeom prst="rect">
              <a:avLst/>
            </a:prstGeom>
          </p:spPr>
        </p:pic>
        <p:pic>
          <p:nvPicPr>
            <p:cNvPr id="15" name="object 15"/>
            <p:cNvPicPr/>
            <p:nvPr/>
          </p:nvPicPr>
          <p:blipFill>
            <a:blip r:embed="rId9" cstate="print"/>
            <a:stretch>
              <a:fillRect/>
            </a:stretch>
          </p:blipFill>
          <p:spPr>
            <a:xfrm>
              <a:off x="7592567" y="2535936"/>
              <a:ext cx="4200131" cy="4322063"/>
            </a:xfrm>
            <a:prstGeom prst="rect">
              <a:avLst/>
            </a:prstGeom>
          </p:spPr>
        </p:pic>
      </p:grpSp>
      <p:graphicFrame>
        <p:nvGraphicFramePr>
          <p:cNvPr id="16" name="object 16"/>
          <p:cNvGraphicFramePr>
            <a:graphicFrameLocks noGrp="1"/>
          </p:cNvGraphicFramePr>
          <p:nvPr>
            <p:extLst>
              <p:ext uri="{D42A27DB-BD31-4B8C-83A1-F6EECF244321}">
                <p14:modId xmlns:p14="http://schemas.microsoft.com/office/powerpoint/2010/main" val="3673307179"/>
              </p:ext>
            </p:extLst>
          </p:nvPr>
        </p:nvGraphicFramePr>
        <p:xfrm>
          <a:off x="278785" y="1271842"/>
          <a:ext cx="11837033" cy="5577840"/>
        </p:xfrm>
        <a:graphic>
          <a:graphicData uri="http://schemas.openxmlformats.org/drawingml/2006/table">
            <a:tbl>
              <a:tblPr firstRow="1" bandRow="1">
                <a:tableStyleId>{2D5ABB26-0587-4C30-8999-92F81FD0307C}</a:tableStyleId>
              </a:tblPr>
              <a:tblGrid>
                <a:gridCol w="581025">
                  <a:extLst>
                    <a:ext uri="{9D8B030D-6E8A-4147-A177-3AD203B41FA5}">
                      <a16:colId xmlns:a16="http://schemas.microsoft.com/office/drawing/2014/main" val="20000"/>
                    </a:ext>
                  </a:extLst>
                </a:gridCol>
                <a:gridCol w="5524500">
                  <a:extLst>
                    <a:ext uri="{9D8B030D-6E8A-4147-A177-3AD203B41FA5}">
                      <a16:colId xmlns:a16="http://schemas.microsoft.com/office/drawing/2014/main" val="20001"/>
                    </a:ext>
                  </a:extLst>
                </a:gridCol>
                <a:gridCol w="503554">
                  <a:extLst>
                    <a:ext uri="{9D8B030D-6E8A-4147-A177-3AD203B41FA5}">
                      <a16:colId xmlns:a16="http://schemas.microsoft.com/office/drawing/2014/main" val="20002"/>
                    </a:ext>
                  </a:extLst>
                </a:gridCol>
                <a:gridCol w="678815">
                  <a:extLst>
                    <a:ext uri="{9D8B030D-6E8A-4147-A177-3AD203B41FA5}">
                      <a16:colId xmlns:a16="http://schemas.microsoft.com/office/drawing/2014/main" val="20003"/>
                    </a:ext>
                  </a:extLst>
                </a:gridCol>
                <a:gridCol w="4237989">
                  <a:extLst>
                    <a:ext uri="{9D8B030D-6E8A-4147-A177-3AD203B41FA5}">
                      <a16:colId xmlns:a16="http://schemas.microsoft.com/office/drawing/2014/main" val="20004"/>
                    </a:ext>
                  </a:extLst>
                </a:gridCol>
                <a:gridCol w="311150">
                  <a:extLst>
                    <a:ext uri="{9D8B030D-6E8A-4147-A177-3AD203B41FA5}">
                      <a16:colId xmlns:a16="http://schemas.microsoft.com/office/drawing/2014/main" val="20005"/>
                    </a:ext>
                  </a:extLst>
                </a:gridCol>
              </a:tblGrid>
              <a:tr h="616585">
                <a:tc gridSpan="3">
                  <a:txBody>
                    <a:bodyPr/>
                    <a:lstStyle/>
                    <a:p>
                      <a:pPr algn="ctr">
                        <a:lnSpc>
                          <a:spcPct val="100000"/>
                        </a:lnSpc>
                        <a:spcBef>
                          <a:spcPts val="220"/>
                        </a:spcBef>
                      </a:pPr>
                      <a:r>
                        <a:rPr sz="1800" b="1" spc="-10" dirty="0">
                          <a:solidFill>
                            <a:srgbClr val="FFFFFF"/>
                          </a:solidFill>
                          <a:latin typeface="Arial"/>
                          <a:cs typeface="Arial"/>
                        </a:rPr>
                        <a:t>CDC</a:t>
                      </a:r>
                      <a:endParaRPr sz="1800">
                        <a:latin typeface="Arial"/>
                        <a:cs typeface="Arial"/>
                      </a:endParaRPr>
                    </a:p>
                    <a:p>
                      <a:pPr algn="ctr">
                        <a:lnSpc>
                          <a:spcPct val="100000"/>
                        </a:lnSpc>
                      </a:pPr>
                      <a:r>
                        <a:rPr sz="1800" b="1" u="sng" spc="-5" dirty="0">
                          <a:solidFill>
                            <a:srgbClr val="6B94FC"/>
                          </a:solidFill>
                          <a:uFill>
                            <a:solidFill>
                              <a:srgbClr val="6B94FC"/>
                            </a:solidFill>
                          </a:uFill>
                          <a:latin typeface="Arial"/>
                          <a:cs typeface="Arial"/>
                          <a:hlinkClick r:id="rId10"/>
                        </a:rPr>
                        <a:t>https://covid.cdc.gov/covid-data-tracker/#cases_totalcases</a:t>
                      </a:r>
                      <a:endParaRPr sz="1800">
                        <a:latin typeface="Arial"/>
                        <a:cs typeface="Arial"/>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488A"/>
                    </a:solidFill>
                  </a:tcPr>
                </a:tc>
                <a:tc hMerge="1">
                  <a:txBody>
                    <a:bodyPr/>
                    <a:lstStyle/>
                    <a:p>
                      <a:endParaRPr/>
                    </a:p>
                  </a:txBody>
                  <a:tcPr marL="0" marR="0" marT="0" marB="0"/>
                </a:tc>
                <a:tc hMerge="1">
                  <a:txBody>
                    <a:bodyPr/>
                    <a:lstStyle/>
                    <a:p>
                      <a:endParaRPr/>
                    </a:p>
                  </a:txBody>
                  <a:tcPr marL="0" marR="0" marT="0" marB="0"/>
                </a:tc>
                <a:tc gridSpan="3">
                  <a:txBody>
                    <a:bodyPr/>
                    <a:lstStyle/>
                    <a:p>
                      <a:pPr algn="ctr">
                        <a:lnSpc>
                          <a:spcPct val="100000"/>
                        </a:lnSpc>
                        <a:spcBef>
                          <a:spcPts val="220"/>
                        </a:spcBef>
                      </a:pPr>
                      <a:r>
                        <a:rPr sz="1800" b="1" spc="-5" dirty="0">
                          <a:solidFill>
                            <a:srgbClr val="FFFFFF"/>
                          </a:solidFill>
                          <a:latin typeface="Arial"/>
                          <a:cs typeface="Arial"/>
                        </a:rPr>
                        <a:t>IDPH</a:t>
                      </a:r>
                      <a:endParaRPr sz="1800" dirty="0">
                        <a:latin typeface="Arial"/>
                        <a:cs typeface="Arial"/>
                      </a:endParaRPr>
                    </a:p>
                    <a:p>
                      <a:pPr algn="ctr">
                        <a:lnSpc>
                          <a:spcPct val="100000"/>
                        </a:lnSpc>
                      </a:pPr>
                      <a:r>
                        <a:rPr sz="1800" b="1" u="sng" spc="-10" dirty="0">
                          <a:solidFill>
                            <a:srgbClr val="6B94FC"/>
                          </a:solidFill>
                          <a:uFill>
                            <a:solidFill>
                              <a:srgbClr val="6B94FC"/>
                            </a:solidFill>
                          </a:uFill>
                          <a:latin typeface="Arial"/>
                          <a:cs typeface="Arial"/>
                          <a:hlinkClick r:id="rId11"/>
                        </a:rPr>
                        <a:t>https://www.dph.illinois.gov/covid19</a:t>
                      </a:r>
                      <a:endParaRPr sz="1800" dirty="0">
                        <a:latin typeface="Arial"/>
                        <a:cs typeface="Arial"/>
                      </a:endParaRPr>
                    </a:p>
                  </a:txBody>
                  <a:tcPr marL="0" marR="0" marT="279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C488A"/>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7855">
                <a:tc gridSpan="3">
                  <a:txBody>
                    <a:bodyPr/>
                    <a:lstStyle/>
                    <a:p>
                      <a:pPr marL="326390" indent="-287020">
                        <a:lnSpc>
                          <a:spcPct val="100000"/>
                        </a:lnSpc>
                        <a:spcBef>
                          <a:spcPts val="220"/>
                        </a:spcBef>
                        <a:buChar char="•"/>
                        <a:tabLst>
                          <a:tab pos="326390" algn="l"/>
                          <a:tab pos="327025" algn="l"/>
                        </a:tabLst>
                      </a:pPr>
                      <a:r>
                        <a:rPr sz="1800" spc="-45" dirty="0">
                          <a:solidFill>
                            <a:srgbClr val="444B54"/>
                          </a:solidFill>
                          <a:latin typeface="Arial"/>
                          <a:cs typeface="Arial"/>
                        </a:rPr>
                        <a:t>Total</a:t>
                      </a:r>
                      <a:r>
                        <a:rPr sz="1800" spc="-20" dirty="0">
                          <a:solidFill>
                            <a:srgbClr val="444B54"/>
                          </a:solidFill>
                          <a:latin typeface="Arial"/>
                          <a:cs typeface="Arial"/>
                        </a:rPr>
                        <a:t> </a:t>
                      </a:r>
                      <a:r>
                        <a:rPr sz="1800" spc="-5" dirty="0">
                          <a:solidFill>
                            <a:srgbClr val="444B54"/>
                          </a:solidFill>
                          <a:latin typeface="Arial"/>
                          <a:cs typeface="Arial"/>
                        </a:rPr>
                        <a:t>cases:</a:t>
                      </a:r>
                      <a:r>
                        <a:rPr sz="1800" dirty="0">
                          <a:solidFill>
                            <a:srgbClr val="444B54"/>
                          </a:solidFill>
                          <a:latin typeface="Arial"/>
                          <a:cs typeface="Arial"/>
                        </a:rPr>
                        <a:t> </a:t>
                      </a:r>
                      <a:r>
                        <a:rPr sz="1800" b="1" spc="-10" dirty="0">
                          <a:solidFill>
                            <a:srgbClr val="444B54"/>
                          </a:solidFill>
                          <a:latin typeface="Arial"/>
                          <a:cs typeface="Arial"/>
                        </a:rPr>
                        <a:t>35,392,284</a:t>
                      </a:r>
                      <a:r>
                        <a:rPr sz="1800" b="1" spc="10" dirty="0">
                          <a:solidFill>
                            <a:srgbClr val="444B54"/>
                          </a:solidFill>
                          <a:latin typeface="Arial"/>
                          <a:cs typeface="Arial"/>
                        </a:rPr>
                        <a:t> </a:t>
                      </a:r>
                      <a:r>
                        <a:rPr sz="1800" b="1" spc="-5" dirty="0">
                          <a:solidFill>
                            <a:srgbClr val="444B54"/>
                          </a:solidFill>
                          <a:latin typeface="Arial"/>
                          <a:cs typeface="Arial"/>
                        </a:rPr>
                        <a:t>confirmed</a:t>
                      </a:r>
                      <a:endParaRPr sz="1800" dirty="0">
                        <a:latin typeface="Arial"/>
                        <a:cs typeface="Arial"/>
                      </a:endParaRPr>
                    </a:p>
                    <a:p>
                      <a:pPr marL="326390" indent="-287020">
                        <a:lnSpc>
                          <a:spcPct val="100000"/>
                        </a:lnSpc>
                        <a:buChar char="•"/>
                        <a:tabLst>
                          <a:tab pos="326390" algn="l"/>
                          <a:tab pos="327025" algn="l"/>
                        </a:tabLst>
                      </a:pPr>
                      <a:r>
                        <a:rPr sz="1800" spc="-45" dirty="0">
                          <a:solidFill>
                            <a:srgbClr val="444B54"/>
                          </a:solidFill>
                          <a:latin typeface="Arial"/>
                          <a:cs typeface="Arial"/>
                        </a:rPr>
                        <a:t>Total</a:t>
                      </a:r>
                      <a:r>
                        <a:rPr sz="1800" spc="-25" dirty="0">
                          <a:solidFill>
                            <a:srgbClr val="444B54"/>
                          </a:solidFill>
                          <a:latin typeface="Arial"/>
                          <a:cs typeface="Arial"/>
                        </a:rPr>
                        <a:t> </a:t>
                      </a:r>
                      <a:r>
                        <a:rPr sz="1800" spc="-10" dirty="0">
                          <a:solidFill>
                            <a:srgbClr val="444B54"/>
                          </a:solidFill>
                          <a:latin typeface="Arial"/>
                          <a:cs typeface="Arial"/>
                        </a:rPr>
                        <a:t>deaths:</a:t>
                      </a:r>
                      <a:r>
                        <a:rPr sz="1800" spc="10" dirty="0">
                          <a:solidFill>
                            <a:srgbClr val="444B54"/>
                          </a:solidFill>
                          <a:latin typeface="Arial"/>
                          <a:cs typeface="Arial"/>
                        </a:rPr>
                        <a:t> </a:t>
                      </a:r>
                      <a:r>
                        <a:rPr sz="1800" b="1" spc="-10" dirty="0">
                          <a:solidFill>
                            <a:srgbClr val="444B54"/>
                          </a:solidFill>
                          <a:latin typeface="Arial"/>
                          <a:cs typeface="Arial"/>
                        </a:rPr>
                        <a:t>612,958</a:t>
                      </a:r>
                      <a:r>
                        <a:rPr sz="1800" b="1" spc="5" dirty="0">
                          <a:solidFill>
                            <a:srgbClr val="444B54"/>
                          </a:solidFill>
                          <a:latin typeface="Arial"/>
                          <a:cs typeface="Arial"/>
                        </a:rPr>
                        <a:t> </a:t>
                      </a:r>
                      <a:r>
                        <a:rPr sz="1800" b="1" spc="-5" dirty="0">
                          <a:solidFill>
                            <a:srgbClr val="444B54"/>
                          </a:solidFill>
                          <a:latin typeface="Arial"/>
                          <a:cs typeface="Arial"/>
                        </a:rPr>
                        <a:t>confirmed</a:t>
                      </a:r>
                      <a:endParaRPr sz="1800" dirty="0">
                        <a:latin typeface="Arial"/>
                        <a:cs typeface="Arial"/>
                      </a:endParaRPr>
                    </a:p>
                  </a:txBody>
                  <a:tcPr marL="0" marR="0" marT="27940" marB="0">
                    <a:lnL w="12700">
                      <a:solidFill>
                        <a:srgbClr val="FFFFFF"/>
                      </a:solidFill>
                      <a:prstDash val="solid"/>
                    </a:lnL>
                    <a:lnR w="12700">
                      <a:solidFill>
                        <a:srgbClr val="FFFFFF"/>
                      </a:solidFill>
                      <a:prstDash val="solid"/>
                    </a:lnR>
                    <a:lnT w="38100">
                      <a:solidFill>
                        <a:srgbClr val="FFFFFF"/>
                      </a:solidFill>
                      <a:prstDash val="solid"/>
                    </a:lnT>
                    <a:solidFill>
                      <a:srgbClr val="CCCFDA"/>
                    </a:solidFill>
                  </a:tcPr>
                </a:tc>
                <a:tc hMerge="1">
                  <a:txBody>
                    <a:bodyPr/>
                    <a:lstStyle/>
                    <a:p>
                      <a:endParaRPr/>
                    </a:p>
                  </a:txBody>
                  <a:tcPr marL="0" marR="0" marT="0" marB="0"/>
                </a:tc>
                <a:tc hMerge="1">
                  <a:txBody>
                    <a:bodyPr/>
                    <a:lstStyle/>
                    <a:p>
                      <a:endParaRPr/>
                    </a:p>
                  </a:txBody>
                  <a:tcPr marL="0" marR="0" marT="0" marB="0"/>
                </a:tc>
                <a:tc gridSpan="3">
                  <a:txBody>
                    <a:bodyPr/>
                    <a:lstStyle/>
                    <a:p>
                      <a:pPr marL="327025" indent="-287655">
                        <a:lnSpc>
                          <a:spcPct val="100000"/>
                        </a:lnSpc>
                        <a:spcBef>
                          <a:spcPts val="215"/>
                        </a:spcBef>
                        <a:buFont typeface="Arial"/>
                        <a:buChar char="•"/>
                        <a:tabLst>
                          <a:tab pos="327025" algn="l"/>
                          <a:tab pos="327660" algn="l"/>
                        </a:tabLst>
                      </a:pPr>
                      <a:r>
                        <a:rPr sz="1900" b="1" spc="-5" dirty="0">
                          <a:solidFill>
                            <a:srgbClr val="444B54"/>
                          </a:solidFill>
                          <a:latin typeface="Arial"/>
                          <a:cs typeface="Arial"/>
                        </a:rPr>
                        <a:t>1,433,313</a:t>
                      </a:r>
                      <a:r>
                        <a:rPr sz="1900" b="1" spc="20" dirty="0">
                          <a:solidFill>
                            <a:srgbClr val="444B54"/>
                          </a:solidFill>
                          <a:latin typeface="Arial"/>
                          <a:cs typeface="Arial"/>
                        </a:rPr>
                        <a:t> </a:t>
                      </a:r>
                      <a:r>
                        <a:rPr sz="1900" spc="-5" dirty="0">
                          <a:solidFill>
                            <a:srgbClr val="444B54"/>
                          </a:solidFill>
                          <a:latin typeface="Arial"/>
                          <a:cs typeface="Arial"/>
                        </a:rPr>
                        <a:t>Confirmed</a:t>
                      </a:r>
                      <a:r>
                        <a:rPr sz="1900" spc="25" dirty="0">
                          <a:solidFill>
                            <a:srgbClr val="444B54"/>
                          </a:solidFill>
                          <a:latin typeface="Arial"/>
                          <a:cs typeface="Arial"/>
                        </a:rPr>
                        <a:t> </a:t>
                      </a:r>
                      <a:r>
                        <a:rPr sz="1900" spc="-5" dirty="0">
                          <a:solidFill>
                            <a:srgbClr val="444B54"/>
                          </a:solidFill>
                          <a:latin typeface="Arial"/>
                          <a:cs typeface="Arial"/>
                        </a:rPr>
                        <a:t>Positive</a:t>
                      </a:r>
                      <a:r>
                        <a:rPr sz="1900" spc="15" dirty="0">
                          <a:solidFill>
                            <a:srgbClr val="444B54"/>
                          </a:solidFill>
                          <a:latin typeface="Arial"/>
                          <a:cs typeface="Arial"/>
                        </a:rPr>
                        <a:t> </a:t>
                      </a:r>
                      <a:r>
                        <a:rPr sz="1900" spc="-5" dirty="0">
                          <a:solidFill>
                            <a:srgbClr val="444B54"/>
                          </a:solidFill>
                          <a:latin typeface="Arial"/>
                          <a:cs typeface="Arial"/>
                        </a:rPr>
                        <a:t>Cases</a:t>
                      </a:r>
                      <a:endParaRPr sz="1900" dirty="0">
                        <a:latin typeface="Arial"/>
                        <a:cs typeface="Arial"/>
                      </a:endParaRPr>
                    </a:p>
                    <a:p>
                      <a:pPr marL="327025" indent="-287655">
                        <a:lnSpc>
                          <a:spcPts val="2270"/>
                        </a:lnSpc>
                        <a:buFont typeface="Arial"/>
                        <a:buChar char="•"/>
                        <a:tabLst>
                          <a:tab pos="327025" algn="l"/>
                          <a:tab pos="327660" algn="l"/>
                        </a:tabLst>
                      </a:pPr>
                      <a:r>
                        <a:rPr sz="1900" b="1" spc="-5" dirty="0">
                          <a:solidFill>
                            <a:srgbClr val="444B54"/>
                          </a:solidFill>
                          <a:latin typeface="Arial"/>
                          <a:cs typeface="Arial"/>
                        </a:rPr>
                        <a:t>23,490</a:t>
                      </a:r>
                      <a:r>
                        <a:rPr sz="1900" b="1" spc="-15" dirty="0">
                          <a:solidFill>
                            <a:srgbClr val="444B54"/>
                          </a:solidFill>
                          <a:latin typeface="Arial"/>
                          <a:cs typeface="Arial"/>
                        </a:rPr>
                        <a:t> </a:t>
                      </a:r>
                      <a:r>
                        <a:rPr sz="1900" spc="-5" dirty="0">
                          <a:solidFill>
                            <a:srgbClr val="444B54"/>
                          </a:solidFill>
                          <a:latin typeface="Arial"/>
                          <a:cs typeface="Arial"/>
                        </a:rPr>
                        <a:t>Deaths</a:t>
                      </a:r>
                      <a:endParaRPr sz="1900" dirty="0">
                        <a:latin typeface="Arial"/>
                        <a:cs typeface="Arial"/>
                      </a:endParaRPr>
                    </a:p>
                  </a:txBody>
                  <a:tcPr marL="0" marR="0" marT="27305" marB="0">
                    <a:lnL w="12700">
                      <a:solidFill>
                        <a:srgbClr val="FFFFFF"/>
                      </a:solidFill>
                      <a:prstDash val="solid"/>
                    </a:lnL>
                    <a:lnR w="12700">
                      <a:solidFill>
                        <a:srgbClr val="FFFFFF"/>
                      </a:solidFill>
                      <a:prstDash val="solid"/>
                    </a:lnR>
                    <a:lnT w="38100">
                      <a:solidFill>
                        <a:srgbClr val="FFFFFF"/>
                      </a:solidFill>
                      <a:prstDash val="solid"/>
                    </a:lnT>
                    <a:solidFill>
                      <a:srgbClr val="CCCFDA"/>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498215">
                <a:tc rowSpan="2">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38100">
                      <a:solidFill>
                        <a:srgbClr val="000000"/>
                      </a:solidFill>
                      <a:prstDash val="solid"/>
                    </a:lnR>
                    <a:lnB w="12700">
                      <a:solidFill>
                        <a:srgbClr val="FFFFFF"/>
                      </a:solidFill>
                      <a:prstDash val="solid"/>
                    </a:lnB>
                    <a:solidFill>
                      <a:srgbClr val="CCCFDA"/>
                    </a:solidFill>
                  </a:tcPr>
                </a:tc>
                <a:tc>
                  <a:txBody>
                    <a:bodyPr/>
                    <a:lstStyle/>
                    <a:p>
                      <a:pPr>
                        <a:lnSpc>
                          <a:spcPct val="100000"/>
                        </a:lnSpc>
                      </a:pPr>
                      <a:endParaRPr sz="2000" dirty="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76200">
                      <a:solidFill>
                        <a:srgbClr val="000000"/>
                      </a:solidFill>
                      <a:prstDash val="solid"/>
                    </a:lnB>
                  </a:tcPr>
                </a:tc>
                <a:tc rowSpan="2">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lnR w="12700">
                      <a:solidFill>
                        <a:srgbClr val="FFFFFF"/>
                      </a:solidFill>
                      <a:prstDash val="solid"/>
                    </a:lnR>
                    <a:lnB w="12700">
                      <a:solidFill>
                        <a:srgbClr val="FFFFFF"/>
                      </a:solidFill>
                      <a:prstDash val="solid"/>
                    </a:lnB>
                  </a:tcPr>
                </a:tc>
                <a:tc rowSpan="2">
                  <a:txBody>
                    <a:bodyPr/>
                    <a:lstStyle/>
                    <a:p>
                      <a:pPr>
                        <a:lnSpc>
                          <a:spcPct val="100000"/>
                        </a:lnSpc>
                      </a:pPr>
                      <a:endParaRPr sz="2000">
                        <a:latin typeface="Times New Roman"/>
                        <a:cs typeface="Times New Roman"/>
                      </a:endParaRPr>
                    </a:p>
                  </a:txBody>
                  <a:tcPr marL="0" marR="0" marT="0" marB="0">
                    <a:lnL w="12700">
                      <a:solidFill>
                        <a:srgbClr val="FFFFFF"/>
                      </a:solidFill>
                      <a:prstDash val="solid"/>
                    </a:lnL>
                    <a:lnR w="38100">
                      <a:solidFill>
                        <a:srgbClr val="000000"/>
                      </a:solidFill>
                      <a:prstDash val="solid"/>
                    </a:lnR>
                    <a:lnB w="12700">
                      <a:solidFill>
                        <a:srgbClr val="FFFFFF"/>
                      </a:solidFill>
                      <a:prstDash val="solid"/>
                    </a:lnB>
                    <a:solidFill>
                      <a:srgbClr val="CCCFDA"/>
                    </a:solidFill>
                  </a:tcPr>
                </a:tc>
                <a:tc rowSpan="2">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12700">
                      <a:solidFill>
                        <a:srgbClr val="FFFFFF"/>
                      </a:solidFill>
                      <a:prstDash val="solid"/>
                    </a:lnB>
                  </a:tcPr>
                </a:tc>
                <a:tc rowSpan="2">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lnR w="12700">
                      <a:solidFill>
                        <a:srgbClr val="FFFFFF"/>
                      </a:solidFill>
                      <a:prstDash val="solid"/>
                    </a:lnR>
                    <a:lnB w="12700">
                      <a:solidFill>
                        <a:srgbClr val="FFFFFF"/>
                      </a:solidFill>
                      <a:prstDash val="solid"/>
                    </a:lnB>
                    <a:solidFill>
                      <a:srgbClr val="CCCFDA"/>
                    </a:solidFill>
                  </a:tcPr>
                </a:tc>
                <a:extLst>
                  <a:ext uri="{0D108BD9-81ED-4DB2-BD59-A6C34878D82A}">
                    <a16:rowId xmlns:a16="http://schemas.microsoft.com/office/drawing/2014/main" val="10002"/>
                  </a:ext>
                </a:extLst>
              </a:tr>
              <a:tr h="508000">
                <a:tc vMerge="1">
                  <a:txBody>
                    <a:bodyPr/>
                    <a:lstStyle/>
                    <a:p>
                      <a:endParaRPr/>
                    </a:p>
                  </a:txBody>
                  <a:tcPr marL="0" marR="0" marT="0" marB="0">
                    <a:lnL w="12700">
                      <a:solidFill>
                        <a:srgbClr val="FFFFFF"/>
                      </a:solidFill>
                      <a:prstDash val="solid"/>
                    </a:lnL>
                    <a:lnR w="38100">
                      <a:solidFill>
                        <a:srgbClr val="000000"/>
                      </a:solidFill>
                      <a:prstDash val="solid"/>
                    </a:lnR>
                    <a:lnB w="12700">
                      <a:solidFill>
                        <a:srgbClr val="FFFFFF"/>
                      </a:solidFill>
                      <a:prstDash val="solid"/>
                    </a:lnB>
                    <a:solidFill>
                      <a:srgbClr val="CCCFDA"/>
                    </a:solidFill>
                  </a:tcPr>
                </a:tc>
                <a:tc>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lnR w="38100">
                      <a:solidFill>
                        <a:srgbClr val="000000"/>
                      </a:solidFill>
                      <a:prstDash val="solid"/>
                    </a:lnR>
                    <a:lnT w="76200">
                      <a:solidFill>
                        <a:srgbClr val="000000"/>
                      </a:solidFill>
                      <a:prstDash val="solid"/>
                    </a:lnT>
                    <a:lnB w="12700">
                      <a:solidFill>
                        <a:srgbClr val="FFFFFF"/>
                      </a:solidFill>
                      <a:prstDash val="solid"/>
                    </a:lnB>
                  </a:tcPr>
                </a:tc>
                <a:tc vMerge="1">
                  <a:txBody>
                    <a:bodyPr/>
                    <a:lstStyle/>
                    <a:p>
                      <a:endParaRPr/>
                    </a:p>
                  </a:txBody>
                  <a:tcPr marL="0" marR="0" marT="0" marB="0">
                    <a:lnL w="38100">
                      <a:solidFill>
                        <a:srgbClr val="000000"/>
                      </a:solidFill>
                      <a:prstDash val="solid"/>
                    </a:lnL>
                    <a:lnR w="12700">
                      <a:solidFill>
                        <a:srgbClr val="FFFFFF"/>
                      </a:solidFill>
                      <a:prstDash val="solid"/>
                    </a:lnR>
                    <a:lnB w="12700">
                      <a:solidFill>
                        <a:srgbClr val="FFFFFF"/>
                      </a:solidFill>
                      <a:prstDash val="solid"/>
                    </a:lnB>
                  </a:tcPr>
                </a:tc>
                <a:tc vMerge="1">
                  <a:txBody>
                    <a:bodyPr/>
                    <a:lstStyle/>
                    <a:p>
                      <a:endParaRPr/>
                    </a:p>
                  </a:txBody>
                  <a:tcPr marL="0" marR="0" marT="0" marB="0">
                    <a:lnL w="12700">
                      <a:solidFill>
                        <a:srgbClr val="FFFFFF"/>
                      </a:solidFill>
                      <a:prstDash val="solid"/>
                    </a:lnL>
                    <a:lnR w="38100">
                      <a:solidFill>
                        <a:srgbClr val="000000"/>
                      </a:solidFill>
                      <a:prstDash val="solid"/>
                    </a:lnR>
                    <a:lnB w="12700">
                      <a:solidFill>
                        <a:srgbClr val="FFFFFF"/>
                      </a:solidFill>
                      <a:prstDash val="solid"/>
                    </a:lnB>
                    <a:solidFill>
                      <a:srgbClr val="CCCFDA"/>
                    </a:solidFill>
                  </a:tcPr>
                </a:tc>
                <a:tc vMerge="1">
                  <a:txBody>
                    <a:bodyPr/>
                    <a:lstStyle/>
                    <a:p>
                      <a:endParaRPr/>
                    </a:p>
                  </a:txBody>
                  <a:tcPr marL="0" marR="0" marT="0" marB="0">
                    <a:lnL w="38100">
                      <a:solidFill>
                        <a:srgbClr val="000000"/>
                      </a:solidFill>
                      <a:prstDash val="solid"/>
                    </a:lnL>
                    <a:lnR w="38100">
                      <a:solidFill>
                        <a:srgbClr val="000000"/>
                      </a:solidFill>
                      <a:prstDash val="solid"/>
                    </a:lnR>
                    <a:lnT w="38100">
                      <a:solidFill>
                        <a:srgbClr val="000000"/>
                      </a:solidFill>
                      <a:prstDash val="solid"/>
                    </a:lnT>
                    <a:lnB w="12700">
                      <a:solidFill>
                        <a:srgbClr val="FFFFFF"/>
                      </a:solidFill>
                      <a:prstDash val="solid"/>
                    </a:lnB>
                  </a:tcPr>
                </a:tc>
                <a:tc vMerge="1">
                  <a:txBody>
                    <a:bodyPr/>
                    <a:lstStyle/>
                    <a:p>
                      <a:endParaRPr/>
                    </a:p>
                  </a:txBody>
                  <a:tcPr marL="0" marR="0" marT="0" marB="0">
                    <a:lnL w="38100">
                      <a:solidFill>
                        <a:srgbClr val="000000"/>
                      </a:solidFill>
                      <a:prstDash val="solid"/>
                    </a:lnL>
                    <a:lnR w="12700">
                      <a:solidFill>
                        <a:srgbClr val="FFFFFF"/>
                      </a:solidFill>
                      <a:prstDash val="solid"/>
                    </a:lnR>
                    <a:lnB w="12700">
                      <a:solidFill>
                        <a:srgbClr val="FFFFFF"/>
                      </a:solidFill>
                      <a:prstDash val="solid"/>
                    </a:lnB>
                    <a:solidFill>
                      <a:srgbClr val="CCCFDA"/>
                    </a:solidFill>
                  </a:tcPr>
                </a:tc>
                <a:extLst>
                  <a:ext uri="{0D108BD9-81ED-4DB2-BD59-A6C34878D82A}">
                    <a16:rowId xmlns:a16="http://schemas.microsoft.com/office/drawing/2014/main" val="10003"/>
                  </a:ext>
                </a:extLst>
              </a:tr>
              <a:tr h="337185">
                <a:tc>
                  <a:txBody>
                    <a:bodyPr/>
                    <a:lstStyle/>
                    <a:p>
                      <a:pPr>
                        <a:lnSpc>
                          <a:spcPct val="100000"/>
                        </a:lnSpc>
                      </a:pPr>
                      <a:endParaRPr sz="2000">
                        <a:latin typeface="Times New Roman"/>
                        <a:cs typeface="Times New Roman"/>
                      </a:endParaRPr>
                    </a:p>
                  </a:txBody>
                  <a:tcPr marL="0" marR="0" marT="0" marB="0">
                    <a:lnR w="38100">
                      <a:solidFill>
                        <a:srgbClr val="000000"/>
                      </a:solidFill>
                      <a:prstDash val="solid"/>
                    </a:lnR>
                    <a:lnT w="12700">
                      <a:solidFill>
                        <a:srgbClr val="FFFFFF"/>
                      </a:solidFill>
                      <a:prstDash val="solid"/>
                    </a:lnT>
                  </a:tcPr>
                </a:tc>
                <a:tc>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FFFFFF"/>
                      </a:solidFill>
                      <a:prstDash val="solid"/>
                    </a:lnT>
                  </a:tcPr>
                </a:tc>
                <a:tc gridSpan="2">
                  <a:txBody>
                    <a:bodyPr/>
                    <a:lstStyle/>
                    <a:p>
                      <a:pPr>
                        <a:lnSpc>
                          <a:spcPct val="100000"/>
                        </a:lnSpc>
                      </a:pPr>
                      <a:endParaRPr sz="2000">
                        <a:latin typeface="Times New Roman"/>
                        <a:cs typeface="Times New Roman"/>
                      </a:endParaRPr>
                    </a:p>
                  </a:txBody>
                  <a:tcPr marL="0" marR="0" marT="0" marB="0">
                    <a:lnL w="38100">
                      <a:solidFill>
                        <a:srgbClr val="000000"/>
                      </a:solidFill>
                      <a:prstDash val="solid"/>
                    </a:lnL>
                    <a:lnR w="38100">
                      <a:solidFill>
                        <a:srgbClr val="000000"/>
                      </a:solidFill>
                      <a:prstDash val="solid"/>
                    </a:lnR>
                    <a:lnT w="12700">
                      <a:solidFill>
                        <a:srgbClr val="FFFFFF"/>
                      </a:solidFill>
                      <a:prstDash val="solid"/>
                    </a:lnT>
                  </a:tcPr>
                </a:tc>
                <a:tc hMerge="1">
                  <a:txBody>
                    <a:bodyPr/>
                    <a:lstStyle/>
                    <a:p>
                      <a:endParaRPr/>
                    </a:p>
                  </a:txBody>
                  <a:tcPr marL="0" marR="0" marT="0" marB="0"/>
                </a:tc>
                <a:tc>
                  <a:txBody>
                    <a:bodyPr/>
                    <a:lstStyle/>
                    <a:p>
                      <a:pPr marR="314960" algn="r">
                        <a:lnSpc>
                          <a:spcPts val="830"/>
                        </a:lnSpc>
                      </a:pPr>
                      <a:r>
                        <a:rPr sz="1200" dirty="0">
                          <a:solidFill>
                            <a:srgbClr val="929599"/>
                          </a:solidFill>
                          <a:latin typeface="Arial"/>
                          <a:cs typeface="Arial"/>
                        </a:rPr>
                        <a:t>7</a:t>
                      </a:r>
                      <a:endParaRPr sz="1200">
                        <a:latin typeface="Arial"/>
                        <a:cs typeface="Arial"/>
                      </a:endParaRPr>
                    </a:p>
                  </a:txBody>
                  <a:tcPr marL="0" marR="0" marT="0" marB="0">
                    <a:lnL w="38100">
                      <a:solidFill>
                        <a:srgbClr val="000000"/>
                      </a:solidFill>
                      <a:prstDash val="solid"/>
                    </a:lnL>
                    <a:lnR w="38100">
                      <a:solidFill>
                        <a:srgbClr val="000000"/>
                      </a:solidFill>
                      <a:prstDash val="solid"/>
                    </a:lnR>
                    <a:lnT w="12700">
                      <a:solidFill>
                        <a:srgbClr val="FFFFFF"/>
                      </a:solidFill>
                      <a:prstDash val="solid"/>
                    </a:lnT>
                  </a:tcPr>
                </a:tc>
                <a:tc>
                  <a:txBody>
                    <a:bodyPr/>
                    <a:lstStyle/>
                    <a:p>
                      <a:pPr>
                        <a:lnSpc>
                          <a:spcPct val="100000"/>
                        </a:lnSpc>
                      </a:pPr>
                      <a:endParaRPr sz="2000" dirty="0">
                        <a:latin typeface="Times New Roman"/>
                        <a:cs typeface="Times New Roman"/>
                      </a:endParaRPr>
                    </a:p>
                  </a:txBody>
                  <a:tcPr marL="0" marR="0" marT="0" marB="0">
                    <a:lnL w="38100">
                      <a:solidFill>
                        <a:srgbClr val="000000"/>
                      </a:solidFill>
                      <a:prstDash val="solid"/>
                    </a:lnL>
                    <a:lnT w="12700">
                      <a:solidFill>
                        <a:srgbClr val="FFFFFF"/>
                      </a:solidFill>
                      <a:prstDash val="solid"/>
                    </a:lnT>
                  </a:tcPr>
                </a:tc>
                <a:extLst>
                  <a:ext uri="{0D108BD9-81ED-4DB2-BD59-A6C34878D82A}">
                    <a16:rowId xmlns:a16="http://schemas.microsoft.com/office/drawing/2014/main" val="10004"/>
                  </a:ext>
                </a:extLst>
              </a:tr>
            </a:tbl>
          </a:graphicData>
        </a:graphic>
      </p:graphicFrame>
      <p:pic>
        <p:nvPicPr>
          <p:cNvPr id="17" name="Picture 16"/>
          <p:cNvPicPr>
            <a:picLocks noChangeAspect="1"/>
          </p:cNvPicPr>
          <p:nvPr/>
        </p:nvPicPr>
        <p:blipFill>
          <a:blip r:embed="rId12"/>
          <a:stretch>
            <a:fillRect/>
          </a:stretch>
        </p:blipFill>
        <p:spPr>
          <a:xfrm>
            <a:off x="885444" y="2529838"/>
            <a:ext cx="5458217" cy="3450337"/>
          </a:xfrm>
          <a:prstGeom prst="rect">
            <a:avLst/>
          </a:prstGeom>
        </p:spPr>
      </p:pic>
    </p:spTree>
    <p:extLst>
      <p:ext uri="{BB962C8B-B14F-4D97-AF65-F5344CB8AC3E}">
        <p14:creationId xmlns:p14="http://schemas.microsoft.com/office/powerpoint/2010/main" val="47258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6096">
            <a:solidFill>
              <a:srgbClr val="7E7E7E"/>
            </a:solidFill>
          </a:ln>
        </p:spPr>
        <p:txBody>
          <a:bodyPr wrap="square" lIns="0" tIns="0" rIns="0" bIns="0" rtlCol="0"/>
          <a:lstStyle/>
          <a:p>
            <a:endParaRPr/>
          </a:p>
        </p:txBody>
      </p:sp>
      <p:grpSp>
        <p:nvGrpSpPr>
          <p:cNvPr id="4" name="object 4"/>
          <p:cNvGrpSpPr/>
          <p:nvPr/>
        </p:nvGrpSpPr>
        <p:grpSpPr>
          <a:xfrm>
            <a:off x="251459" y="1744979"/>
            <a:ext cx="10951845" cy="4975860"/>
            <a:chOff x="251459" y="1744979"/>
            <a:chExt cx="10951845" cy="4975860"/>
          </a:xfrm>
        </p:grpSpPr>
        <p:pic>
          <p:nvPicPr>
            <p:cNvPr id="5" name="object 5"/>
            <p:cNvPicPr/>
            <p:nvPr/>
          </p:nvPicPr>
          <p:blipFill>
            <a:blip r:embed="rId3" cstate="print"/>
            <a:stretch>
              <a:fillRect/>
            </a:stretch>
          </p:blipFill>
          <p:spPr>
            <a:xfrm>
              <a:off x="9596628" y="6492239"/>
              <a:ext cx="1606283" cy="228599"/>
            </a:xfrm>
            <a:prstGeom prst="rect">
              <a:avLst/>
            </a:prstGeom>
          </p:spPr>
        </p:pic>
        <p:pic>
          <p:nvPicPr>
            <p:cNvPr id="6" name="object 6"/>
            <p:cNvPicPr/>
            <p:nvPr/>
          </p:nvPicPr>
          <p:blipFill>
            <a:blip r:embed="rId4" cstate="print"/>
            <a:stretch>
              <a:fillRect/>
            </a:stretch>
          </p:blipFill>
          <p:spPr>
            <a:xfrm>
              <a:off x="251459" y="1744979"/>
              <a:ext cx="10788394" cy="4794503"/>
            </a:xfrm>
            <a:prstGeom prst="rect">
              <a:avLst/>
            </a:prstGeom>
          </p:spPr>
        </p:pic>
      </p:grpSp>
      <p:sp>
        <p:nvSpPr>
          <p:cNvPr id="7" name="object 7"/>
          <p:cNvSpPr txBox="1">
            <a:spLocks noGrp="1"/>
          </p:cNvSpPr>
          <p:nvPr>
            <p:ph type="title"/>
          </p:nvPr>
        </p:nvSpPr>
        <p:spPr>
          <a:xfrm>
            <a:off x="383540" y="448439"/>
            <a:ext cx="4377690"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50" dirty="0">
                <a:solidFill>
                  <a:srgbClr val="FFFFFF"/>
                </a:solidFill>
                <a:latin typeface="Arial"/>
                <a:cs typeface="Arial"/>
              </a:rPr>
              <a:t> </a:t>
            </a:r>
            <a:r>
              <a:rPr sz="3200" b="1" spc="-5" dirty="0">
                <a:solidFill>
                  <a:srgbClr val="FFFFFF"/>
                </a:solidFill>
                <a:latin typeface="Arial"/>
                <a:cs typeface="Arial"/>
              </a:rPr>
              <a:t>Daily</a:t>
            </a:r>
            <a:r>
              <a:rPr sz="3200" b="1" spc="-50" dirty="0">
                <a:solidFill>
                  <a:srgbClr val="FFFFFF"/>
                </a:solidFill>
                <a:latin typeface="Arial"/>
                <a:cs typeface="Arial"/>
              </a:rPr>
              <a:t> </a:t>
            </a:r>
            <a:r>
              <a:rPr sz="3200" b="1" spc="-5" dirty="0">
                <a:solidFill>
                  <a:srgbClr val="FFFFFF"/>
                </a:solidFill>
                <a:latin typeface="Arial"/>
                <a:cs typeface="Arial"/>
              </a:rPr>
              <a:t>Incidence</a:t>
            </a:r>
            <a:endParaRPr sz="3200">
              <a:latin typeface="Arial"/>
              <a:cs typeface="Arial"/>
            </a:endParaRPr>
          </a:p>
        </p:txBody>
      </p:sp>
      <p:sp>
        <p:nvSpPr>
          <p:cNvPr id="9" name="object 9"/>
          <p:cNvSpPr txBox="1"/>
          <p:nvPr/>
        </p:nvSpPr>
        <p:spPr>
          <a:xfrm>
            <a:off x="11492155" y="6534154"/>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E7E7E"/>
                </a:solidFill>
                <a:latin typeface="Arial"/>
                <a:cs typeface="Arial"/>
              </a:rPr>
              <a:t>11</a:t>
            </a:fld>
            <a:endParaRPr sz="1000">
              <a:latin typeface="Arial"/>
              <a:cs typeface="Arial"/>
            </a:endParaRPr>
          </a:p>
        </p:txBody>
      </p:sp>
      <p:sp>
        <p:nvSpPr>
          <p:cNvPr id="8" name="object 8"/>
          <p:cNvSpPr txBox="1"/>
          <p:nvPr/>
        </p:nvSpPr>
        <p:spPr>
          <a:xfrm>
            <a:off x="204190" y="1436543"/>
            <a:ext cx="2040889"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B54"/>
                </a:solidFill>
                <a:latin typeface="Arial"/>
                <a:cs typeface="Arial"/>
              </a:rPr>
              <a:t>IDPH</a:t>
            </a:r>
            <a:r>
              <a:rPr sz="1400" spc="-25" dirty="0">
                <a:solidFill>
                  <a:srgbClr val="444B54"/>
                </a:solidFill>
                <a:latin typeface="Arial"/>
                <a:cs typeface="Arial"/>
              </a:rPr>
              <a:t> </a:t>
            </a:r>
            <a:r>
              <a:rPr sz="1400" spc="-5" dirty="0">
                <a:solidFill>
                  <a:srgbClr val="444B54"/>
                </a:solidFill>
                <a:latin typeface="Arial"/>
                <a:cs typeface="Arial"/>
              </a:rPr>
              <a:t>daily</a:t>
            </a:r>
            <a:r>
              <a:rPr sz="1400" spc="-25" dirty="0">
                <a:solidFill>
                  <a:srgbClr val="444B54"/>
                </a:solidFill>
                <a:latin typeface="Arial"/>
                <a:cs typeface="Arial"/>
              </a:rPr>
              <a:t> </a:t>
            </a:r>
            <a:r>
              <a:rPr sz="1400" dirty="0">
                <a:solidFill>
                  <a:srgbClr val="444B54"/>
                </a:solidFill>
                <a:latin typeface="Arial"/>
                <a:cs typeface="Arial"/>
              </a:rPr>
              <a:t>data</a:t>
            </a:r>
            <a:r>
              <a:rPr sz="1400" spc="-30" dirty="0">
                <a:solidFill>
                  <a:srgbClr val="444B54"/>
                </a:solidFill>
                <a:latin typeface="Arial"/>
                <a:cs typeface="Arial"/>
              </a:rPr>
              <a:t> </a:t>
            </a:r>
            <a:r>
              <a:rPr sz="1400" spc="-5" dirty="0">
                <a:solidFill>
                  <a:srgbClr val="444B54"/>
                </a:solidFill>
                <a:latin typeface="Arial"/>
                <a:cs typeface="Arial"/>
              </a:rPr>
              <a:t>summary</a:t>
            </a:r>
            <a:endParaRPr sz="1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6096">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540" y="448439"/>
            <a:ext cx="4017645" cy="513715"/>
          </a:xfrm>
          <a:prstGeom prst="rect">
            <a:avLst/>
          </a:prstGeom>
        </p:spPr>
        <p:txBody>
          <a:bodyPr vert="horz" wrap="square" lIns="0" tIns="13335" rIns="0" bIns="0" rtlCol="0">
            <a:spAutoFit/>
          </a:bodyPr>
          <a:lstStyle/>
          <a:p>
            <a:pPr marL="12700">
              <a:lnSpc>
                <a:spcPct val="100000"/>
              </a:lnSpc>
              <a:spcBef>
                <a:spcPts val="105"/>
              </a:spcBef>
            </a:pPr>
            <a:r>
              <a:rPr sz="3200" b="1" spc="-5" dirty="0">
                <a:solidFill>
                  <a:srgbClr val="FFFFFF"/>
                </a:solidFill>
                <a:latin typeface="Arial"/>
                <a:cs typeface="Arial"/>
              </a:rPr>
              <a:t>Illinois</a:t>
            </a:r>
            <a:r>
              <a:rPr sz="3200" b="1" spc="-40" dirty="0">
                <a:solidFill>
                  <a:srgbClr val="FFFFFF"/>
                </a:solidFill>
                <a:latin typeface="Arial"/>
                <a:cs typeface="Arial"/>
              </a:rPr>
              <a:t> </a:t>
            </a:r>
            <a:r>
              <a:rPr sz="3200" b="1" spc="-5" dirty="0">
                <a:solidFill>
                  <a:srgbClr val="FFFFFF"/>
                </a:solidFill>
                <a:latin typeface="Arial"/>
                <a:cs typeface="Arial"/>
              </a:rPr>
              <a:t>Covid</a:t>
            </a:r>
            <a:r>
              <a:rPr sz="3200" b="1" spc="-55" dirty="0">
                <a:solidFill>
                  <a:srgbClr val="FFFFFF"/>
                </a:solidFill>
                <a:latin typeface="Arial"/>
                <a:cs typeface="Arial"/>
              </a:rPr>
              <a:t> </a:t>
            </a:r>
            <a:r>
              <a:rPr sz="3200" b="1" spc="-5" dirty="0">
                <a:solidFill>
                  <a:srgbClr val="FFFFFF"/>
                </a:solidFill>
                <a:latin typeface="Arial"/>
                <a:cs typeface="Arial"/>
              </a:rPr>
              <a:t>Deaths</a:t>
            </a:r>
            <a:endParaRPr sz="3200">
              <a:latin typeface="Arial"/>
              <a:cs typeface="Arial"/>
            </a:endParaRPr>
          </a:p>
        </p:txBody>
      </p:sp>
      <p:sp>
        <p:nvSpPr>
          <p:cNvPr id="6" name="object 6"/>
          <p:cNvSpPr txBox="1"/>
          <p:nvPr/>
        </p:nvSpPr>
        <p:spPr>
          <a:xfrm>
            <a:off x="413969" y="1436543"/>
            <a:ext cx="2040889"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444B54"/>
                </a:solidFill>
                <a:latin typeface="Arial"/>
                <a:cs typeface="Arial"/>
              </a:rPr>
              <a:t>IDPH</a:t>
            </a:r>
            <a:r>
              <a:rPr sz="1400" spc="-25" dirty="0">
                <a:solidFill>
                  <a:srgbClr val="444B54"/>
                </a:solidFill>
                <a:latin typeface="Arial"/>
                <a:cs typeface="Arial"/>
              </a:rPr>
              <a:t> </a:t>
            </a:r>
            <a:r>
              <a:rPr sz="1400" spc="-5" dirty="0">
                <a:solidFill>
                  <a:srgbClr val="444B54"/>
                </a:solidFill>
                <a:latin typeface="Arial"/>
                <a:cs typeface="Arial"/>
              </a:rPr>
              <a:t>daily</a:t>
            </a:r>
            <a:r>
              <a:rPr sz="1400" spc="-25" dirty="0">
                <a:solidFill>
                  <a:srgbClr val="444B54"/>
                </a:solidFill>
                <a:latin typeface="Arial"/>
                <a:cs typeface="Arial"/>
              </a:rPr>
              <a:t> </a:t>
            </a:r>
            <a:r>
              <a:rPr sz="1400" dirty="0">
                <a:solidFill>
                  <a:srgbClr val="444B54"/>
                </a:solidFill>
                <a:latin typeface="Arial"/>
                <a:cs typeface="Arial"/>
              </a:rPr>
              <a:t>data</a:t>
            </a:r>
            <a:r>
              <a:rPr sz="1400" spc="-30" dirty="0">
                <a:solidFill>
                  <a:srgbClr val="444B54"/>
                </a:solidFill>
                <a:latin typeface="Arial"/>
                <a:cs typeface="Arial"/>
              </a:rPr>
              <a:t> </a:t>
            </a:r>
            <a:r>
              <a:rPr sz="1400" spc="-5" dirty="0">
                <a:solidFill>
                  <a:srgbClr val="444B54"/>
                </a:solidFill>
                <a:latin typeface="Arial"/>
                <a:cs typeface="Arial"/>
              </a:rPr>
              <a:t>summary</a:t>
            </a:r>
            <a:endParaRPr sz="1400">
              <a:latin typeface="Arial"/>
              <a:cs typeface="Arial"/>
            </a:endParaRPr>
          </a:p>
        </p:txBody>
      </p:sp>
      <p:pic>
        <p:nvPicPr>
          <p:cNvPr id="7" name="object 7"/>
          <p:cNvPicPr/>
          <p:nvPr/>
        </p:nvPicPr>
        <p:blipFill>
          <a:blip r:embed="rId4" cstate="print"/>
          <a:stretch>
            <a:fillRect/>
          </a:stretch>
        </p:blipFill>
        <p:spPr>
          <a:xfrm>
            <a:off x="304812" y="1744979"/>
            <a:ext cx="11068798" cy="4608563"/>
          </a:xfrm>
          <a:prstGeom prst="rect">
            <a:avLst/>
          </a:prstGeom>
        </p:spPr>
      </p:pic>
      <p:sp>
        <p:nvSpPr>
          <p:cNvPr id="8" name="object 8"/>
          <p:cNvSpPr txBox="1"/>
          <p:nvPr/>
        </p:nvSpPr>
        <p:spPr>
          <a:xfrm>
            <a:off x="11492155" y="6534154"/>
            <a:ext cx="229235" cy="167005"/>
          </a:xfrm>
          <a:prstGeom prst="rect">
            <a:avLst/>
          </a:prstGeom>
        </p:spPr>
        <p:txBody>
          <a:bodyPr vert="horz" wrap="square" lIns="0" tIns="0" rIns="0" bIns="0" rtlCol="0">
            <a:spAutoFit/>
          </a:bodyPr>
          <a:lstStyle/>
          <a:p>
            <a:pPr marL="38100">
              <a:lnSpc>
                <a:spcPct val="100000"/>
              </a:lnSpc>
            </a:pPr>
            <a:fld id="{81D60167-4931-47E6-BA6A-407CBD079E47}" type="slidenum">
              <a:rPr sz="1000" spc="-5" dirty="0">
                <a:solidFill>
                  <a:srgbClr val="7E7E7E"/>
                </a:solidFill>
                <a:latin typeface="Arial"/>
                <a:cs typeface="Arial"/>
              </a:rPr>
              <a:t>12</a:t>
            </a:fld>
            <a:endParaRPr sz="1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txBox="1">
            <a:spLocks noGrp="1"/>
          </p:cNvSpPr>
          <p:nvPr>
            <p:ph type="title"/>
          </p:nvPr>
        </p:nvSpPr>
        <p:spPr>
          <a:xfrm>
            <a:off x="450215" y="210857"/>
            <a:ext cx="7048500" cy="635000"/>
          </a:xfrm>
          <a:prstGeom prst="rect">
            <a:avLst/>
          </a:prstGeom>
        </p:spPr>
        <p:txBody>
          <a:bodyPr vert="horz" wrap="square" lIns="0" tIns="12065" rIns="0" bIns="0" rtlCol="0">
            <a:spAutoFit/>
          </a:bodyPr>
          <a:lstStyle/>
          <a:p>
            <a:pPr marL="12700">
              <a:lnSpc>
                <a:spcPct val="100000"/>
              </a:lnSpc>
              <a:spcBef>
                <a:spcPts val="95"/>
              </a:spcBef>
              <a:tabLst>
                <a:tab pos="6301740" algn="l"/>
              </a:tabLst>
            </a:pPr>
            <a:r>
              <a:rPr sz="4000" b="1" spc="-5" dirty="0">
                <a:solidFill>
                  <a:srgbClr val="F58466"/>
                </a:solidFill>
                <a:latin typeface="Arial"/>
                <a:cs typeface="Arial"/>
              </a:rPr>
              <a:t>IDPH </a:t>
            </a:r>
            <a:r>
              <a:rPr sz="4000" b="1" spc="-190" dirty="0">
                <a:solidFill>
                  <a:srgbClr val="F58466"/>
                </a:solidFill>
                <a:latin typeface="Arial"/>
                <a:cs typeface="Arial"/>
              </a:rPr>
              <a:t>County</a:t>
            </a:r>
            <a:r>
              <a:rPr sz="4000" b="1" spc="-5" dirty="0">
                <a:solidFill>
                  <a:srgbClr val="F58466"/>
                </a:solidFill>
                <a:latin typeface="Arial"/>
                <a:cs typeface="Arial"/>
              </a:rPr>
              <a:t> </a:t>
            </a:r>
            <a:r>
              <a:rPr sz="4000" b="1" spc="-140" dirty="0">
                <a:solidFill>
                  <a:srgbClr val="F58466"/>
                </a:solidFill>
                <a:latin typeface="Arial"/>
                <a:cs typeface="Arial"/>
              </a:rPr>
              <a:t>Level</a:t>
            </a:r>
            <a:r>
              <a:rPr sz="4000" b="1" spc="-5" dirty="0">
                <a:solidFill>
                  <a:srgbClr val="F58466"/>
                </a:solidFill>
                <a:latin typeface="Arial"/>
                <a:cs typeface="Arial"/>
              </a:rPr>
              <a:t> COVID</a:t>
            </a:r>
            <a:r>
              <a:rPr sz="4000" b="1" dirty="0">
                <a:solidFill>
                  <a:srgbClr val="F58466"/>
                </a:solidFill>
                <a:latin typeface="Arial"/>
                <a:cs typeface="Arial"/>
              </a:rPr>
              <a:t>	</a:t>
            </a:r>
            <a:r>
              <a:rPr sz="4000" b="1" spc="-5" dirty="0">
                <a:solidFill>
                  <a:srgbClr val="F58466"/>
                </a:solidFill>
                <a:latin typeface="Arial"/>
                <a:cs typeface="Arial"/>
              </a:rPr>
              <a:t>-19</a:t>
            </a:r>
            <a:endParaRPr sz="4000">
              <a:latin typeface="Arial"/>
              <a:cs typeface="Arial"/>
            </a:endParaRPr>
          </a:p>
        </p:txBody>
      </p:sp>
      <p:sp>
        <p:nvSpPr>
          <p:cNvPr id="8" name="object 8"/>
          <p:cNvSpPr txBox="1"/>
          <p:nvPr/>
        </p:nvSpPr>
        <p:spPr>
          <a:xfrm>
            <a:off x="450215" y="759496"/>
            <a:ext cx="2875280" cy="635000"/>
          </a:xfrm>
          <a:prstGeom prst="rect">
            <a:avLst/>
          </a:prstGeom>
        </p:spPr>
        <p:txBody>
          <a:bodyPr vert="horz" wrap="square" lIns="0" tIns="12065" rIns="0" bIns="0" rtlCol="0">
            <a:spAutoFit/>
          </a:bodyPr>
          <a:lstStyle/>
          <a:p>
            <a:pPr marL="12700">
              <a:lnSpc>
                <a:spcPct val="100000"/>
              </a:lnSpc>
              <a:spcBef>
                <a:spcPts val="95"/>
              </a:spcBef>
              <a:tabLst>
                <a:tab pos="1226820" algn="l"/>
              </a:tabLst>
            </a:pPr>
            <a:r>
              <a:rPr sz="4000" b="1" spc="-5" dirty="0">
                <a:solidFill>
                  <a:srgbClr val="F58466"/>
                </a:solidFill>
                <a:latin typeface="Arial"/>
                <a:cs typeface="Arial"/>
              </a:rPr>
              <a:t>R</a:t>
            </a:r>
            <a:r>
              <a:rPr sz="4000" b="1" u="sng" spc="-229" dirty="0">
                <a:solidFill>
                  <a:srgbClr val="F58466"/>
                </a:solidFill>
                <a:uFill>
                  <a:solidFill>
                    <a:srgbClr val="F58366"/>
                  </a:solidFill>
                </a:uFill>
                <a:latin typeface="Arial"/>
                <a:cs typeface="Arial"/>
              </a:rPr>
              <a:t>isk	</a:t>
            </a:r>
            <a:r>
              <a:rPr sz="4000" b="1" u="sng" spc="-5" dirty="0">
                <a:solidFill>
                  <a:srgbClr val="F58466"/>
                </a:solidFill>
                <a:uFill>
                  <a:solidFill>
                    <a:srgbClr val="F58366"/>
                  </a:solidFill>
                </a:uFill>
                <a:latin typeface="Arial"/>
                <a:cs typeface="Arial"/>
              </a:rPr>
              <a:t>M</a:t>
            </a:r>
            <a:r>
              <a:rPr sz="4000" b="1" spc="-190" dirty="0">
                <a:solidFill>
                  <a:srgbClr val="F58466"/>
                </a:solidFill>
                <a:latin typeface="Arial"/>
                <a:cs typeface="Arial"/>
              </a:rPr>
              <a:t>etrics</a:t>
            </a:r>
            <a:endParaRPr sz="4000">
              <a:latin typeface="Arial"/>
              <a:cs typeface="Arial"/>
            </a:endParaRPr>
          </a:p>
        </p:txBody>
      </p:sp>
      <p:sp>
        <p:nvSpPr>
          <p:cNvPr id="9" name="object 9"/>
          <p:cNvSpPr txBox="1"/>
          <p:nvPr/>
        </p:nvSpPr>
        <p:spPr>
          <a:xfrm>
            <a:off x="8013217" y="1564121"/>
            <a:ext cx="2877820" cy="4866005"/>
          </a:xfrm>
          <a:prstGeom prst="rect">
            <a:avLst/>
          </a:prstGeom>
        </p:spPr>
        <p:txBody>
          <a:bodyPr vert="horz" wrap="square" lIns="0" tIns="8255" rIns="0" bIns="0" rtlCol="0">
            <a:spAutoFit/>
          </a:bodyPr>
          <a:lstStyle/>
          <a:p>
            <a:pPr marL="12700" marR="86360">
              <a:lnSpc>
                <a:spcPct val="101099"/>
              </a:lnSpc>
              <a:spcBef>
                <a:spcPts val="65"/>
              </a:spcBef>
            </a:pPr>
            <a:r>
              <a:rPr sz="2400" b="1" spc="-20" dirty="0">
                <a:solidFill>
                  <a:srgbClr val="444B54"/>
                </a:solidFill>
                <a:latin typeface="Arial"/>
                <a:cs typeface="Arial"/>
              </a:rPr>
              <a:t>Week </a:t>
            </a:r>
            <a:r>
              <a:rPr sz="2400" b="1" spc="-5" dirty="0">
                <a:solidFill>
                  <a:srgbClr val="444B54"/>
                </a:solidFill>
                <a:latin typeface="Arial"/>
                <a:cs typeface="Arial"/>
              </a:rPr>
              <a:t>29: 7/18/2021 </a:t>
            </a:r>
            <a:r>
              <a:rPr sz="2400" b="1" spc="-655" dirty="0">
                <a:solidFill>
                  <a:srgbClr val="444B54"/>
                </a:solidFill>
                <a:latin typeface="Arial"/>
                <a:cs typeface="Arial"/>
              </a:rPr>
              <a:t> </a:t>
            </a:r>
            <a:r>
              <a:rPr sz="2400" b="1" spc="-5" dirty="0">
                <a:solidFill>
                  <a:srgbClr val="444B54"/>
                </a:solidFill>
                <a:latin typeface="Arial"/>
                <a:cs typeface="Arial"/>
              </a:rPr>
              <a:t>Through 7/24/2021 </a:t>
            </a:r>
            <a:r>
              <a:rPr sz="2400" b="1" dirty="0">
                <a:solidFill>
                  <a:srgbClr val="444B54"/>
                </a:solidFill>
                <a:latin typeface="Arial"/>
                <a:cs typeface="Arial"/>
              </a:rPr>
              <a:t> </a:t>
            </a:r>
            <a:r>
              <a:rPr sz="2400" spc="-5" dirty="0">
                <a:solidFill>
                  <a:srgbClr val="004890"/>
                </a:solidFill>
                <a:latin typeface="Arial"/>
                <a:cs typeface="Arial"/>
              </a:rPr>
              <a:t>Blue indicates</a:t>
            </a:r>
            <a:r>
              <a:rPr sz="2400" spc="10" dirty="0">
                <a:solidFill>
                  <a:srgbClr val="004890"/>
                </a:solidFill>
                <a:latin typeface="Arial"/>
                <a:cs typeface="Arial"/>
              </a:rPr>
              <a:t> </a:t>
            </a:r>
            <a:r>
              <a:rPr sz="2400" spc="-5" dirty="0">
                <a:solidFill>
                  <a:srgbClr val="004890"/>
                </a:solidFill>
                <a:latin typeface="Arial"/>
                <a:cs typeface="Arial"/>
              </a:rPr>
              <a:t>that </a:t>
            </a:r>
            <a:r>
              <a:rPr sz="2400" dirty="0">
                <a:solidFill>
                  <a:srgbClr val="004890"/>
                </a:solidFill>
                <a:latin typeface="Arial"/>
                <a:cs typeface="Arial"/>
              </a:rPr>
              <a:t> </a:t>
            </a:r>
            <a:r>
              <a:rPr sz="2400" spc="-5" dirty="0">
                <a:solidFill>
                  <a:srgbClr val="004890"/>
                </a:solidFill>
                <a:latin typeface="Arial"/>
                <a:cs typeface="Arial"/>
              </a:rPr>
              <a:t>the </a:t>
            </a:r>
            <a:r>
              <a:rPr sz="2800" dirty="0">
                <a:solidFill>
                  <a:srgbClr val="004890"/>
                </a:solidFill>
                <a:latin typeface="Arial"/>
                <a:cs typeface="Arial"/>
              </a:rPr>
              <a:t>county </a:t>
            </a:r>
            <a:r>
              <a:rPr sz="2400" spc="-10" dirty="0">
                <a:solidFill>
                  <a:srgbClr val="004890"/>
                </a:solidFill>
                <a:latin typeface="Arial"/>
                <a:cs typeface="Arial"/>
              </a:rPr>
              <a:t>is </a:t>
            </a:r>
            <a:r>
              <a:rPr sz="2400" spc="-5" dirty="0">
                <a:solidFill>
                  <a:srgbClr val="004890"/>
                </a:solidFill>
                <a:latin typeface="Arial"/>
                <a:cs typeface="Arial"/>
              </a:rPr>
              <a:t> experiencing</a:t>
            </a:r>
            <a:r>
              <a:rPr sz="2400" spc="5" dirty="0">
                <a:solidFill>
                  <a:srgbClr val="004890"/>
                </a:solidFill>
                <a:latin typeface="Arial"/>
                <a:cs typeface="Arial"/>
              </a:rPr>
              <a:t> </a:t>
            </a:r>
            <a:r>
              <a:rPr sz="2400" spc="-5" dirty="0">
                <a:solidFill>
                  <a:srgbClr val="004890"/>
                </a:solidFill>
                <a:latin typeface="Arial"/>
                <a:cs typeface="Arial"/>
              </a:rPr>
              <a:t>overall </a:t>
            </a:r>
            <a:r>
              <a:rPr sz="2400" spc="-650" dirty="0">
                <a:solidFill>
                  <a:srgbClr val="004890"/>
                </a:solidFill>
                <a:latin typeface="Arial"/>
                <a:cs typeface="Arial"/>
              </a:rPr>
              <a:t> </a:t>
            </a:r>
            <a:r>
              <a:rPr sz="2400" spc="-5" dirty="0">
                <a:solidFill>
                  <a:srgbClr val="004890"/>
                </a:solidFill>
                <a:latin typeface="Arial"/>
                <a:cs typeface="Arial"/>
              </a:rPr>
              <a:t>stable COVID-19 </a:t>
            </a:r>
            <a:r>
              <a:rPr sz="2400" dirty="0">
                <a:solidFill>
                  <a:srgbClr val="004890"/>
                </a:solidFill>
                <a:latin typeface="Arial"/>
                <a:cs typeface="Arial"/>
              </a:rPr>
              <a:t> </a:t>
            </a:r>
            <a:r>
              <a:rPr sz="2400" spc="-5" dirty="0">
                <a:solidFill>
                  <a:srgbClr val="004890"/>
                </a:solidFill>
                <a:latin typeface="Arial"/>
                <a:cs typeface="Arial"/>
              </a:rPr>
              <a:t>metrics.</a:t>
            </a:r>
            <a:endParaRPr sz="2400">
              <a:latin typeface="Arial"/>
              <a:cs typeface="Arial"/>
            </a:endParaRPr>
          </a:p>
          <a:p>
            <a:pPr>
              <a:lnSpc>
                <a:spcPct val="100000"/>
              </a:lnSpc>
              <a:spcBef>
                <a:spcPts val="5"/>
              </a:spcBef>
            </a:pPr>
            <a:endParaRPr sz="2500">
              <a:latin typeface="Arial"/>
              <a:cs typeface="Arial"/>
            </a:endParaRPr>
          </a:p>
          <a:p>
            <a:pPr marL="69215" marR="5080">
              <a:lnSpc>
                <a:spcPct val="100000"/>
              </a:lnSpc>
            </a:pPr>
            <a:r>
              <a:rPr sz="2400" spc="-5" dirty="0">
                <a:solidFill>
                  <a:srgbClr val="F7994A"/>
                </a:solidFill>
                <a:latin typeface="Arial"/>
                <a:cs typeface="Arial"/>
              </a:rPr>
              <a:t>Orange indicates </a:t>
            </a:r>
            <a:r>
              <a:rPr sz="2400" dirty="0">
                <a:solidFill>
                  <a:srgbClr val="F7994A"/>
                </a:solidFill>
                <a:latin typeface="Arial"/>
                <a:cs typeface="Arial"/>
              </a:rPr>
              <a:t> </a:t>
            </a:r>
            <a:r>
              <a:rPr sz="2400" spc="-5" dirty="0">
                <a:solidFill>
                  <a:srgbClr val="F7994A"/>
                </a:solidFill>
                <a:latin typeface="Arial"/>
                <a:cs typeface="Arial"/>
              </a:rPr>
              <a:t>there are warning </a:t>
            </a:r>
            <a:r>
              <a:rPr sz="2400" dirty="0">
                <a:solidFill>
                  <a:srgbClr val="F7994A"/>
                </a:solidFill>
                <a:latin typeface="Arial"/>
                <a:cs typeface="Arial"/>
              </a:rPr>
              <a:t> </a:t>
            </a:r>
            <a:r>
              <a:rPr sz="2400" spc="-5" dirty="0">
                <a:solidFill>
                  <a:srgbClr val="F7994A"/>
                </a:solidFill>
                <a:latin typeface="Arial"/>
                <a:cs typeface="Arial"/>
              </a:rPr>
              <a:t>signs of increased </a:t>
            </a:r>
            <a:r>
              <a:rPr sz="2400" dirty="0">
                <a:solidFill>
                  <a:srgbClr val="F7994A"/>
                </a:solidFill>
                <a:latin typeface="Arial"/>
                <a:cs typeface="Arial"/>
              </a:rPr>
              <a:t> </a:t>
            </a:r>
            <a:r>
              <a:rPr sz="2400" spc="-5" dirty="0">
                <a:solidFill>
                  <a:srgbClr val="F7994A"/>
                </a:solidFill>
                <a:latin typeface="Arial"/>
                <a:cs typeface="Arial"/>
              </a:rPr>
              <a:t>COVID-19 risk in the </a:t>
            </a:r>
            <a:r>
              <a:rPr sz="2400" spc="-655" dirty="0">
                <a:solidFill>
                  <a:srgbClr val="F7994A"/>
                </a:solidFill>
                <a:latin typeface="Arial"/>
                <a:cs typeface="Arial"/>
              </a:rPr>
              <a:t> </a:t>
            </a:r>
            <a:r>
              <a:rPr sz="2400" spc="-30" dirty="0">
                <a:solidFill>
                  <a:srgbClr val="F7994A"/>
                </a:solidFill>
                <a:latin typeface="Arial"/>
                <a:cs typeface="Arial"/>
              </a:rPr>
              <a:t>county.</a:t>
            </a:r>
            <a:endParaRPr sz="2400">
              <a:latin typeface="Arial"/>
              <a:cs typeface="Arial"/>
            </a:endParaRPr>
          </a:p>
        </p:txBody>
      </p:sp>
      <p:grpSp>
        <p:nvGrpSpPr>
          <p:cNvPr id="10" name="object 10"/>
          <p:cNvGrpSpPr/>
          <p:nvPr/>
        </p:nvGrpSpPr>
        <p:grpSpPr>
          <a:xfrm>
            <a:off x="3381399" y="858223"/>
            <a:ext cx="4631690" cy="5684520"/>
            <a:chOff x="3450336" y="886967"/>
            <a:chExt cx="4631690" cy="5684520"/>
          </a:xfrm>
        </p:grpSpPr>
        <p:pic>
          <p:nvPicPr>
            <p:cNvPr id="11" name="object 11"/>
            <p:cNvPicPr/>
            <p:nvPr/>
          </p:nvPicPr>
          <p:blipFill>
            <a:blip r:embed="rId4" cstate="print"/>
            <a:stretch>
              <a:fillRect/>
            </a:stretch>
          </p:blipFill>
          <p:spPr>
            <a:xfrm>
              <a:off x="3450336" y="886967"/>
              <a:ext cx="4631435" cy="5684519"/>
            </a:xfrm>
            <a:prstGeom prst="rect">
              <a:avLst/>
            </a:prstGeom>
          </p:spPr>
        </p:pic>
        <p:pic>
          <p:nvPicPr>
            <p:cNvPr id="12" name="object 12"/>
            <p:cNvPicPr/>
            <p:nvPr/>
          </p:nvPicPr>
          <p:blipFill>
            <a:blip r:embed="rId5" cstate="print"/>
            <a:stretch>
              <a:fillRect/>
            </a:stretch>
          </p:blipFill>
          <p:spPr>
            <a:xfrm>
              <a:off x="3514344" y="950976"/>
              <a:ext cx="4448542" cy="5501639"/>
            </a:xfrm>
            <a:prstGeom prst="rect">
              <a:avLst/>
            </a:prstGeom>
          </p:spPr>
        </p:pic>
        <p:sp>
          <p:nvSpPr>
            <p:cNvPr id="13" name="object 13"/>
            <p:cNvSpPr/>
            <p:nvPr/>
          </p:nvSpPr>
          <p:spPr>
            <a:xfrm>
              <a:off x="3495294" y="931925"/>
              <a:ext cx="4486910" cy="5539740"/>
            </a:xfrm>
            <a:custGeom>
              <a:avLst/>
              <a:gdLst/>
              <a:ahLst/>
              <a:cxnLst/>
              <a:rect l="l" t="t" r="r" b="b"/>
              <a:pathLst>
                <a:path w="4486909" h="5539740">
                  <a:moveTo>
                    <a:pt x="0" y="0"/>
                  </a:moveTo>
                  <a:lnTo>
                    <a:pt x="4486656" y="0"/>
                  </a:lnTo>
                  <a:lnTo>
                    <a:pt x="4486656" y="5539740"/>
                  </a:lnTo>
                  <a:lnTo>
                    <a:pt x="0" y="5539740"/>
                  </a:lnTo>
                  <a:lnTo>
                    <a:pt x="0" y="0"/>
                  </a:lnTo>
                  <a:close/>
                </a:path>
              </a:pathLst>
            </a:custGeom>
            <a:ln w="38100">
              <a:solidFill>
                <a:srgbClr val="000000"/>
              </a:solidFill>
            </a:ln>
          </p:spPr>
          <p:txBody>
            <a:bodyPr wrap="square" lIns="0" tIns="0" rIns="0" bIns="0" rtlCol="0"/>
            <a:lstStyle/>
            <a:p>
              <a:endParaRPr/>
            </a:p>
          </p:txBody>
        </p:sp>
      </p:gr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929599"/>
                </a:solidFill>
              </a:rPr>
              <a:t>13</a:t>
            </a:fld>
            <a:endParaRPr spc="-5" dirty="0">
              <a:solidFill>
                <a:srgbClr val="9295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21665" y="118136"/>
            <a:ext cx="4637405" cy="1220470"/>
          </a:xfrm>
          <a:prstGeom prst="rect">
            <a:avLst/>
          </a:prstGeom>
        </p:spPr>
        <p:txBody>
          <a:bodyPr vert="horz" wrap="square" lIns="0" tIns="59690" rIns="0" bIns="0" rtlCol="0">
            <a:spAutoFit/>
          </a:bodyPr>
          <a:lstStyle/>
          <a:p>
            <a:pPr marL="12700" marR="5080">
              <a:lnSpc>
                <a:spcPts val="3030"/>
              </a:lnSpc>
              <a:spcBef>
                <a:spcPts val="470"/>
              </a:spcBef>
            </a:pPr>
            <a:r>
              <a:rPr sz="2800" spc="-5" dirty="0">
                <a:solidFill>
                  <a:srgbClr val="444B54"/>
                </a:solidFill>
              </a:rPr>
              <a:t>Data</a:t>
            </a:r>
            <a:r>
              <a:rPr sz="2800" spc="-10" dirty="0">
                <a:solidFill>
                  <a:srgbClr val="444B54"/>
                </a:solidFill>
              </a:rPr>
              <a:t> </a:t>
            </a:r>
            <a:r>
              <a:rPr sz="2800" spc="-5" dirty="0">
                <a:solidFill>
                  <a:srgbClr val="444B54"/>
                </a:solidFill>
              </a:rPr>
              <a:t>Update</a:t>
            </a:r>
            <a:r>
              <a:rPr sz="2800" dirty="0">
                <a:solidFill>
                  <a:srgbClr val="444B54"/>
                </a:solidFill>
              </a:rPr>
              <a:t> </a:t>
            </a:r>
            <a:r>
              <a:rPr sz="2800" b="1" spc="-5" dirty="0">
                <a:solidFill>
                  <a:srgbClr val="C00000"/>
                </a:solidFill>
                <a:latin typeface="Arial"/>
                <a:cs typeface="Arial"/>
              </a:rPr>
              <a:t>August</a:t>
            </a:r>
            <a:r>
              <a:rPr sz="2800" b="1" spc="30" dirty="0">
                <a:solidFill>
                  <a:srgbClr val="C00000"/>
                </a:solidFill>
                <a:latin typeface="Arial"/>
                <a:cs typeface="Arial"/>
              </a:rPr>
              <a:t> </a:t>
            </a:r>
            <a:r>
              <a:rPr sz="2800" b="1" dirty="0">
                <a:solidFill>
                  <a:srgbClr val="C00000"/>
                </a:solidFill>
                <a:latin typeface="Arial"/>
                <a:cs typeface="Arial"/>
              </a:rPr>
              <a:t>5,</a:t>
            </a:r>
            <a:r>
              <a:rPr sz="2800" b="1" spc="-25" dirty="0">
                <a:solidFill>
                  <a:srgbClr val="C00000"/>
                </a:solidFill>
                <a:latin typeface="Arial"/>
                <a:cs typeface="Arial"/>
              </a:rPr>
              <a:t> </a:t>
            </a:r>
            <a:r>
              <a:rPr sz="2800" b="1" dirty="0">
                <a:solidFill>
                  <a:srgbClr val="C00000"/>
                </a:solidFill>
                <a:latin typeface="Arial"/>
                <a:cs typeface="Arial"/>
              </a:rPr>
              <a:t>2021 </a:t>
            </a:r>
            <a:r>
              <a:rPr sz="2800" b="1" spc="-760" dirty="0">
                <a:solidFill>
                  <a:srgbClr val="C00000"/>
                </a:solidFill>
                <a:latin typeface="Arial"/>
                <a:cs typeface="Arial"/>
              </a:rPr>
              <a:t> </a:t>
            </a:r>
            <a:r>
              <a:rPr sz="2800" spc="-10" dirty="0">
                <a:solidFill>
                  <a:srgbClr val="444B54"/>
                </a:solidFill>
              </a:rPr>
              <a:t>IDPH: </a:t>
            </a:r>
            <a:r>
              <a:rPr sz="2800" spc="-5" dirty="0">
                <a:solidFill>
                  <a:srgbClr val="444B54"/>
                </a:solidFill>
              </a:rPr>
              <a:t>COVID-19</a:t>
            </a:r>
            <a:r>
              <a:rPr sz="2800" spc="20" dirty="0">
                <a:solidFill>
                  <a:srgbClr val="444B54"/>
                </a:solidFill>
              </a:rPr>
              <a:t> </a:t>
            </a:r>
            <a:r>
              <a:rPr sz="2800" dirty="0">
                <a:solidFill>
                  <a:srgbClr val="444B54"/>
                </a:solidFill>
              </a:rPr>
              <a:t>Outbreak </a:t>
            </a:r>
            <a:r>
              <a:rPr sz="2800" spc="5" dirty="0">
                <a:solidFill>
                  <a:srgbClr val="444B54"/>
                </a:solidFill>
              </a:rPr>
              <a:t> </a:t>
            </a:r>
            <a:r>
              <a:rPr sz="2800" spc="-5" dirty="0">
                <a:solidFill>
                  <a:srgbClr val="444B54"/>
                </a:solidFill>
              </a:rPr>
              <a:t>Race </a:t>
            </a:r>
            <a:r>
              <a:rPr sz="2800" dirty="0">
                <a:solidFill>
                  <a:srgbClr val="444B54"/>
                </a:solidFill>
              </a:rPr>
              <a:t>Demographics</a:t>
            </a:r>
            <a:endParaRPr sz="2800">
              <a:latin typeface="Arial"/>
              <a:cs typeface="Arial"/>
            </a:endParaRPr>
          </a:p>
        </p:txBody>
      </p:sp>
      <p:sp>
        <p:nvSpPr>
          <p:cNvPr id="9" name="object 9"/>
          <p:cNvSpPr txBox="1"/>
          <p:nvPr/>
        </p:nvSpPr>
        <p:spPr>
          <a:xfrm>
            <a:off x="4064911" y="1279122"/>
            <a:ext cx="35985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44B54"/>
                </a:solidFill>
                <a:latin typeface="Arial"/>
                <a:cs typeface="Arial"/>
              </a:rPr>
              <a:t>https://</a:t>
            </a:r>
            <a:r>
              <a:rPr sz="1800" spc="-10" dirty="0">
                <a:solidFill>
                  <a:srgbClr val="444B54"/>
                </a:solidFill>
                <a:latin typeface="Arial"/>
                <a:cs typeface="Arial"/>
                <a:hlinkClick r:id="rId4"/>
              </a:rPr>
              <a:t>www.dph.illinois.gov/covid19</a:t>
            </a:r>
            <a:endParaRPr sz="1800">
              <a:latin typeface="Arial"/>
              <a:cs typeface="Arial"/>
            </a:endParaRPr>
          </a:p>
        </p:txBody>
      </p:sp>
      <p:sp>
        <p:nvSpPr>
          <p:cNvPr id="10" name="object 10"/>
          <p:cNvSpPr txBox="1"/>
          <p:nvPr/>
        </p:nvSpPr>
        <p:spPr>
          <a:xfrm>
            <a:off x="1630484" y="1695941"/>
            <a:ext cx="237998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B54"/>
                </a:solidFill>
                <a:latin typeface="Arial"/>
                <a:cs typeface="Arial"/>
              </a:rPr>
              <a:t>Confirmed</a:t>
            </a:r>
            <a:r>
              <a:rPr sz="2400" spc="-60" dirty="0">
                <a:solidFill>
                  <a:srgbClr val="444B54"/>
                </a:solidFill>
                <a:latin typeface="Arial"/>
                <a:cs typeface="Arial"/>
              </a:rPr>
              <a:t> </a:t>
            </a:r>
            <a:r>
              <a:rPr sz="2400" spc="-5" dirty="0">
                <a:solidFill>
                  <a:srgbClr val="444B54"/>
                </a:solidFill>
                <a:latin typeface="Arial"/>
                <a:cs typeface="Arial"/>
              </a:rPr>
              <a:t>Cases</a:t>
            </a:r>
            <a:endParaRPr sz="2400">
              <a:latin typeface="Arial"/>
              <a:cs typeface="Arial"/>
            </a:endParaRPr>
          </a:p>
        </p:txBody>
      </p:sp>
      <p:sp>
        <p:nvSpPr>
          <p:cNvPr id="11" name="object 11"/>
          <p:cNvSpPr txBox="1"/>
          <p:nvPr/>
        </p:nvSpPr>
        <p:spPr>
          <a:xfrm>
            <a:off x="8360514" y="1698082"/>
            <a:ext cx="115379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444B54"/>
                </a:solidFill>
                <a:latin typeface="Arial"/>
                <a:cs typeface="Arial"/>
              </a:rPr>
              <a:t>D</a:t>
            </a:r>
            <a:r>
              <a:rPr sz="2800" dirty="0">
                <a:solidFill>
                  <a:srgbClr val="444B54"/>
                </a:solidFill>
                <a:latin typeface="Arial"/>
                <a:cs typeface="Arial"/>
              </a:rPr>
              <a:t>ea</a:t>
            </a:r>
            <a:r>
              <a:rPr sz="2800" spc="-5" dirty="0">
                <a:solidFill>
                  <a:srgbClr val="444B54"/>
                </a:solidFill>
                <a:latin typeface="Arial"/>
                <a:cs typeface="Arial"/>
              </a:rPr>
              <a:t>t</a:t>
            </a:r>
            <a:r>
              <a:rPr sz="2800" dirty="0">
                <a:solidFill>
                  <a:srgbClr val="444B54"/>
                </a:solidFill>
                <a:latin typeface="Arial"/>
                <a:cs typeface="Arial"/>
              </a:rPr>
              <a:t>hs</a:t>
            </a:r>
            <a:endParaRPr sz="2800">
              <a:latin typeface="Arial"/>
              <a:cs typeface="Arial"/>
            </a:endParaRPr>
          </a:p>
        </p:txBody>
      </p:sp>
      <p:pic>
        <p:nvPicPr>
          <p:cNvPr id="12" name="object 12"/>
          <p:cNvPicPr/>
          <p:nvPr/>
        </p:nvPicPr>
        <p:blipFill>
          <a:blip r:embed="rId5" cstate="print"/>
          <a:stretch>
            <a:fillRect/>
          </a:stretch>
        </p:blipFill>
        <p:spPr>
          <a:xfrm>
            <a:off x="935736" y="2083307"/>
            <a:ext cx="4309872" cy="4451743"/>
          </a:xfrm>
          <a:prstGeom prst="rect">
            <a:avLst/>
          </a:prstGeom>
        </p:spPr>
      </p:pic>
      <p:pic>
        <p:nvPicPr>
          <p:cNvPr id="13" name="object 13"/>
          <p:cNvPicPr/>
          <p:nvPr/>
        </p:nvPicPr>
        <p:blipFill>
          <a:blip r:embed="rId6" cstate="print"/>
          <a:stretch>
            <a:fillRect/>
          </a:stretch>
        </p:blipFill>
        <p:spPr>
          <a:xfrm>
            <a:off x="6905243" y="2167127"/>
            <a:ext cx="4363211" cy="4287011"/>
          </a:xfrm>
          <a:prstGeom prst="rect">
            <a:avLst/>
          </a:prstGeom>
        </p:spPr>
      </p:pic>
      <p:sp>
        <p:nvSpPr>
          <p:cNvPr id="14" name="object 14"/>
          <p:cNvSpPr txBox="1"/>
          <p:nvPr/>
        </p:nvSpPr>
        <p:spPr>
          <a:xfrm>
            <a:off x="11306047" y="6444636"/>
            <a:ext cx="196215" cy="196215"/>
          </a:xfrm>
          <a:prstGeom prst="rect">
            <a:avLst/>
          </a:prstGeom>
        </p:spPr>
        <p:txBody>
          <a:bodyPr vert="horz" wrap="square" lIns="0" tIns="0" rIns="0" bIns="0" rtlCol="0">
            <a:spAutoFit/>
          </a:bodyPr>
          <a:lstStyle/>
          <a:p>
            <a:pPr marL="12700">
              <a:lnSpc>
                <a:spcPts val="1425"/>
              </a:lnSpc>
            </a:pPr>
            <a:r>
              <a:rPr sz="1200" spc="-5" dirty="0">
                <a:solidFill>
                  <a:srgbClr val="AEB3B8"/>
                </a:solidFill>
                <a:latin typeface="Arial"/>
                <a:cs typeface="Arial"/>
              </a:rPr>
              <a:t>13</a:t>
            </a:r>
            <a:endParaRPr sz="1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Illinois Population Vaccinated Fully</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8" name="Content Placeholder 7"/>
          <p:cNvPicPr>
            <a:picLocks noGrp="1" noChangeAspect="1"/>
          </p:cNvPicPr>
          <p:nvPr>
            <p:ph idx="1"/>
          </p:nvPr>
        </p:nvPicPr>
        <p:blipFill rotWithShape="1">
          <a:blip r:embed="rId3"/>
          <a:srcRect l="25545" t="36694" r="7491" b="24149"/>
          <a:stretch/>
        </p:blipFill>
        <p:spPr>
          <a:xfrm>
            <a:off x="426720" y="1985326"/>
            <a:ext cx="11543526" cy="3796937"/>
          </a:xfrm>
          <a:prstGeom prst="rect">
            <a:avLst/>
          </a:prstGeom>
        </p:spPr>
      </p:pic>
      <p:pic>
        <p:nvPicPr>
          <p:cNvPr id="10" name="Picture 9"/>
          <p:cNvPicPr>
            <a:picLocks noChangeAspect="1"/>
          </p:cNvPicPr>
          <p:nvPr/>
        </p:nvPicPr>
        <p:blipFill>
          <a:blip r:embed="rId4"/>
          <a:stretch>
            <a:fillRect/>
          </a:stretch>
        </p:blipFill>
        <p:spPr>
          <a:xfrm>
            <a:off x="10932450" y="3637324"/>
            <a:ext cx="1009650" cy="1133475"/>
          </a:xfrm>
          <a:prstGeom prst="rect">
            <a:avLst/>
          </a:prstGeom>
        </p:spPr>
      </p:pic>
    </p:spTree>
    <p:extLst>
      <p:ext uri="{BB962C8B-B14F-4D97-AF65-F5344CB8AC3E}">
        <p14:creationId xmlns:p14="http://schemas.microsoft.com/office/powerpoint/2010/main" val="277353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583563" y="1060786"/>
            <a:ext cx="2372360" cy="1604645"/>
          </a:xfrm>
          <a:prstGeom prst="rect">
            <a:avLst/>
          </a:prstGeom>
        </p:spPr>
        <p:txBody>
          <a:bodyPr vert="horz" wrap="square" lIns="0" tIns="59690" rIns="0" bIns="0" rtlCol="0">
            <a:spAutoFit/>
          </a:bodyPr>
          <a:lstStyle/>
          <a:p>
            <a:pPr marL="12700" marR="5080">
              <a:lnSpc>
                <a:spcPts val="3030"/>
              </a:lnSpc>
              <a:spcBef>
                <a:spcPts val="470"/>
              </a:spcBef>
            </a:pPr>
            <a:r>
              <a:rPr sz="2800" spc="-5" dirty="0">
                <a:solidFill>
                  <a:srgbClr val="444B54"/>
                </a:solidFill>
              </a:rPr>
              <a:t>Illinois Daily </a:t>
            </a:r>
            <a:r>
              <a:rPr sz="2800" dirty="0">
                <a:solidFill>
                  <a:srgbClr val="444B54"/>
                </a:solidFill>
              </a:rPr>
              <a:t> Reported </a:t>
            </a:r>
            <a:r>
              <a:rPr sz="2800" spc="5" dirty="0">
                <a:solidFill>
                  <a:srgbClr val="444B54"/>
                </a:solidFill>
              </a:rPr>
              <a:t> </a:t>
            </a:r>
            <a:r>
              <a:rPr sz="2800" spc="-5" dirty="0">
                <a:solidFill>
                  <a:srgbClr val="444B54"/>
                </a:solidFill>
              </a:rPr>
              <a:t>Administered </a:t>
            </a:r>
            <a:r>
              <a:rPr sz="2800" dirty="0">
                <a:solidFill>
                  <a:srgbClr val="444B54"/>
                </a:solidFill>
              </a:rPr>
              <a:t> </a:t>
            </a:r>
            <a:r>
              <a:rPr sz="2800" spc="-30" dirty="0">
                <a:solidFill>
                  <a:srgbClr val="444B54"/>
                </a:solidFill>
              </a:rPr>
              <a:t>Vaccine</a:t>
            </a:r>
            <a:r>
              <a:rPr sz="2800" spc="-100" dirty="0">
                <a:solidFill>
                  <a:srgbClr val="444B54"/>
                </a:solidFill>
              </a:rPr>
              <a:t> </a:t>
            </a:r>
            <a:r>
              <a:rPr sz="2800" dirty="0">
                <a:solidFill>
                  <a:srgbClr val="444B54"/>
                </a:solidFill>
              </a:rPr>
              <a:t>Doses</a:t>
            </a:r>
            <a:endParaRPr sz="2800"/>
          </a:p>
        </p:txBody>
      </p:sp>
      <p:sp>
        <p:nvSpPr>
          <p:cNvPr id="8" name="object 8"/>
          <p:cNvSpPr txBox="1"/>
          <p:nvPr/>
        </p:nvSpPr>
        <p:spPr>
          <a:xfrm>
            <a:off x="583563" y="2724037"/>
            <a:ext cx="2084705" cy="836294"/>
          </a:xfrm>
          <a:prstGeom prst="rect">
            <a:avLst/>
          </a:prstGeom>
        </p:spPr>
        <p:txBody>
          <a:bodyPr vert="horz" wrap="square" lIns="0" tIns="59690" rIns="0" bIns="0" rtlCol="0">
            <a:spAutoFit/>
          </a:bodyPr>
          <a:lstStyle/>
          <a:p>
            <a:pPr marL="12700" marR="5080">
              <a:lnSpc>
                <a:spcPts val="3030"/>
              </a:lnSpc>
              <a:spcBef>
                <a:spcPts val="470"/>
              </a:spcBef>
            </a:pPr>
            <a:r>
              <a:rPr sz="2800" dirty="0">
                <a:solidFill>
                  <a:srgbClr val="444B54"/>
                </a:solidFill>
                <a:latin typeface="Arial"/>
                <a:cs typeface="Arial"/>
              </a:rPr>
              <a:t>Last</a:t>
            </a:r>
            <a:r>
              <a:rPr sz="2800" spc="-90" dirty="0">
                <a:solidFill>
                  <a:srgbClr val="444B54"/>
                </a:solidFill>
                <a:latin typeface="Arial"/>
                <a:cs typeface="Arial"/>
              </a:rPr>
              <a:t> </a:t>
            </a:r>
            <a:r>
              <a:rPr sz="2800" dirty="0">
                <a:solidFill>
                  <a:srgbClr val="444B54"/>
                </a:solidFill>
                <a:latin typeface="Arial"/>
                <a:cs typeface="Arial"/>
              </a:rPr>
              <a:t>updated </a:t>
            </a:r>
            <a:r>
              <a:rPr sz="2800" spc="-765" dirty="0">
                <a:solidFill>
                  <a:srgbClr val="444B54"/>
                </a:solidFill>
                <a:latin typeface="Arial"/>
                <a:cs typeface="Arial"/>
              </a:rPr>
              <a:t> </a:t>
            </a:r>
            <a:r>
              <a:rPr sz="2800" dirty="0">
                <a:solidFill>
                  <a:srgbClr val="444B54"/>
                </a:solidFill>
                <a:latin typeface="Arial"/>
                <a:cs typeface="Arial"/>
              </a:rPr>
              <a:t>8/4/2021</a:t>
            </a:r>
            <a:endParaRPr sz="2800">
              <a:latin typeface="Arial"/>
              <a:cs typeface="Arial"/>
            </a:endParaRPr>
          </a:p>
        </p:txBody>
      </p:sp>
      <p:grpSp>
        <p:nvGrpSpPr>
          <p:cNvPr id="9" name="object 9"/>
          <p:cNvGrpSpPr/>
          <p:nvPr/>
        </p:nvGrpSpPr>
        <p:grpSpPr>
          <a:xfrm>
            <a:off x="4355591" y="271272"/>
            <a:ext cx="5488305" cy="6586855"/>
            <a:chOff x="4355591" y="271272"/>
            <a:chExt cx="5488305" cy="6586855"/>
          </a:xfrm>
        </p:grpSpPr>
        <p:pic>
          <p:nvPicPr>
            <p:cNvPr id="10" name="object 10"/>
            <p:cNvPicPr/>
            <p:nvPr/>
          </p:nvPicPr>
          <p:blipFill>
            <a:blip r:embed="rId4" cstate="print"/>
            <a:stretch>
              <a:fillRect/>
            </a:stretch>
          </p:blipFill>
          <p:spPr>
            <a:xfrm>
              <a:off x="4355591" y="271272"/>
              <a:ext cx="5487923" cy="6586727"/>
            </a:xfrm>
            <a:prstGeom prst="rect">
              <a:avLst/>
            </a:prstGeom>
          </p:spPr>
        </p:pic>
        <p:pic>
          <p:nvPicPr>
            <p:cNvPr id="11" name="object 11"/>
            <p:cNvPicPr/>
            <p:nvPr/>
          </p:nvPicPr>
          <p:blipFill>
            <a:blip r:embed="rId5" cstate="print"/>
            <a:stretch>
              <a:fillRect/>
            </a:stretch>
          </p:blipFill>
          <p:spPr>
            <a:xfrm>
              <a:off x="4419599" y="335280"/>
              <a:ext cx="5305043" cy="6409943"/>
            </a:xfrm>
            <a:prstGeom prst="rect">
              <a:avLst/>
            </a:prstGeom>
          </p:spPr>
        </p:pic>
        <p:sp>
          <p:nvSpPr>
            <p:cNvPr id="12" name="object 12"/>
            <p:cNvSpPr/>
            <p:nvPr/>
          </p:nvSpPr>
          <p:spPr>
            <a:xfrm>
              <a:off x="4400549" y="316230"/>
              <a:ext cx="5343525" cy="6448425"/>
            </a:xfrm>
            <a:custGeom>
              <a:avLst/>
              <a:gdLst/>
              <a:ahLst/>
              <a:cxnLst/>
              <a:rect l="l" t="t" r="r" b="b"/>
              <a:pathLst>
                <a:path w="5343525" h="6448425">
                  <a:moveTo>
                    <a:pt x="0" y="0"/>
                  </a:moveTo>
                  <a:lnTo>
                    <a:pt x="5343144" y="0"/>
                  </a:lnTo>
                  <a:lnTo>
                    <a:pt x="5343144" y="6448044"/>
                  </a:lnTo>
                  <a:lnTo>
                    <a:pt x="0" y="6448044"/>
                  </a:lnTo>
                  <a:lnTo>
                    <a:pt x="0" y="0"/>
                  </a:lnTo>
                  <a:close/>
                </a:path>
              </a:pathLst>
            </a:custGeom>
            <a:ln w="38100">
              <a:solidFill>
                <a:srgbClr val="000000"/>
              </a:solidFill>
            </a:ln>
          </p:spPr>
          <p:txBody>
            <a:bodyPr wrap="square" lIns="0" tIns="0" rIns="0" bIns="0" rtlCol="0"/>
            <a:lstStyle/>
            <a:p>
              <a:endParaRPr/>
            </a:p>
          </p:txBody>
        </p:sp>
      </p:grpSp>
      <p:sp>
        <p:nvSpPr>
          <p:cNvPr id="13" name="object 13"/>
          <p:cNvSpPr txBox="1"/>
          <p:nvPr/>
        </p:nvSpPr>
        <p:spPr>
          <a:xfrm>
            <a:off x="78739" y="6444636"/>
            <a:ext cx="2534920" cy="196215"/>
          </a:xfrm>
          <a:prstGeom prst="rect">
            <a:avLst/>
          </a:prstGeom>
        </p:spPr>
        <p:txBody>
          <a:bodyPr vert="horz" wrap="square" lIns="0" tIns="0" rIns="0" bIns="0" rtlCol="0">
            <a:spAutoFit/>
          </a:bodyPr>
          <a:lstStyle/>
          <a:p>
            <a:pPr marL="12700">
              <a:lnSpc>
                <a:spcPts val="1425"/>
              </a:lnSpc>
            </a:pPr>
            <a:r>
              <a:rPr sz="1200" spc="-5" dirty="0">
                <a:solidFill>
                  <a:srgbClr val="929599"/>
                </a:solidFill>
                <a:latin typeface="Arial"/>
                <a:cs typeface="Arial"/>
              </a:rPr>
              <a:t>Illinois</a:t>
            </a:r>
            <a:r>
              <a:rPr sz="1200" spc="-30" dirty="0">
                <a:solidFill>
                  <a:srgbClr val="929599"/>
                </a:solidFill>
                <a:latin typeface="Arial"/>
                <a:cs typeface="Arial"/>
              </a:rPr>
              <a:t> </a:t>
            </a:r>
            <a:r>
              <a:rPr sz="1200" spc="-5" dirty="0">
                <a:solidFill>
                  <a:srgbClr val="929599"/>
                </a:solidFill>
                <a:latin typeface="Arial"/>
                <a:cs typeface="Arial"/>
              </a:rPr>
              <a:t>Perinatal</a:t>
            </a:r>
            <a:r>
              <a:rPr sz="1200" spc="-40" dirty="0">
                <a:solidFill>
                  <a:srgbClr val="929599"/>
                </a:solidFill>
                <a:latin typeface="Arial"/>
                <a:cs typeface="Arial"/>
              </a:rPr>
              <a:t> </a:t>
            </a:r>
            <a:r>
              <a:rPr sz="1200" spc="-5" dirty="0">
                <a:solidFill>
                  <a:srgbClr val="929599"/>
                </a:solidFill>
                <a:latin typeface="Arial"/>
                <a:cs typeface="Arial"/>
              </a:rPr>
              <a:t>Quality</a:t>
            </a:r>
            <a:r>
              <a:rPr sz="1200" spc="-15" dirty="0">
                <a:solidFill>
                  <a:srgbClr val="929599"/>
                </a:solidFill>
                <a:latin typeface="Arial"/>
                <a:cs typeface="Arial"/>
              </a:rPr>
              <a:t> </a:t>
            </a:r>
            <a:r>
              <a:rPr sz="1200" spc="-5" dirty="0">
                <a:solidFill>
                  <a:srgbClr val="929599"/>
                </a:solidFill>
                <a:latin typeface="Arial"/>
                <a:cs typeface="Arial"/>
              </a:rPr>
              <a:t>Collaborative</a:t>
            </a:r>
            <a:endParaRPr sz="1200">
              <a:latin typeface="Arial"/>
              <a:cs typeface="Arial"/>
            </a:endParaRPr>
          </a:p>
        </p:txBody>
      </p:sp>
      <p:sp>
        <p:nvSpPr>
          <p:cNvPr id="14" name="object 14"/>
          <p:cNvSpPr txBox="1"/>
          <p:nvPr/>
        </p:nvSpPr>
        <p:spPr>
          <a:xfrm>
            <a:off x="11915647" y="6444636"/>
            <a:ext cx="196215" cy="196215"/>
          </a:xfrm>
          <a:prstGeom prst="rect">
            <a:avLst/>
          </a:prstGeom>
        </p:spPr>
        <p:txBody>
          <a:bodyPr vert="horz" wrap="square" lIns="0" tIns="0" rIns="0" bIns="0" rtlCol="0">
            <a:spAutoFit/>
          </a:bodyPr>
          <a:lstStyle/>
          <a:p>
            <a:pPr marL="12700">
              <a:lnSpc>
                <a:spcPts val="1425"/>
              </a:lnSpc>
            </a:pPr>
            <a:r>
              <a:rPr sz="1200" spc="-5" dirty="0">
                <a:solidFill>
                  <a:srgbClr val="929599"/>
                </a:solidFill>
                <a:latin typeface="Arial"/>
                <a:cs typeface="Arial"/>
              </a:rPr>
              <a:t>14</a:t>
            </a:r>
            <a:endParaRPr sz="12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535938" y="1135081"/>
            <a:ext cx="1988820" cy="1049655"/>
          </a:xfrm>
          <a:prstGeom prst="rect">
            <a:avLst/>
          </a:prstGeom>
        </p:spPr>
        <p:txBody>
          <a:bodyPr vert="horz" wrap="square" lIns="0" tIns="53975" rIns="0" bIns="0" rtlCol="0">
            <a:spAutoFit/>
          </a:bodyPr>
          <a:lstStyle/>
          <a:p>
            <a:pPr marL="12700" marR="5080">
              <a:lnSpc>
                <a:spcPts val="2590"/>
              </a:lnSpc>
              <a:spcBef>
                <a:spcPts val="425"/>
              </a:spcBef>
            </a:pPr>
            <a:r>
              <a:rPr sz="2400" spc="-30" dirty="0">
                <a:solidFill>
                  <a:srgbClr val="444B54"/>
                </a:solidFill>
              </a:rPr>
              <a:t>Vaccine</a:t>
            </a:r>
            <a:r>
              <a:rPr sz="2400" spc="10" dirty="0">
                <a:solidFill>
                  <a:srgbClr val="444B54"/>
                </a:solidFill>
              </a:rPr>
              <a:t> </a:t>
            </a:r>
            <a:r>
              <a:rPr sz="2400" spc="-10" dirty="0">
                <a:solidFill>
                  <a:srgbClr val="444B54"/>
                </a:solidFill>
              </a:rPr>
              <a:t>by </a:t>
            </a:r>
            <a:r>
              <a:rPr sz="2400" spc="-5" dirty="0">
                <a:solidFill>
                  <a:srgbClr val="444B54"/>
                </a:solidFill>
              </a:rPr>
              <a:t> Race/Ethnicity </a:t>
            </a:r>
            <a:r>
              <a:rPr sz="2400" spc="-655" dirty="0">
                <a:solidFill>
                  <a:srgbClr val="444B54"/>
                </a:solidFill>
              </a:rPr>
              <a:t> </a:t>
            </a:r>
            <a:r>
              <a:rPr sz="2400" spc="-10" dirty="0">
                <a:solidFill>
                  <a:srgbClr val="444B54"/>
                </a:solidFill>
              </a:rPr>
              <a:t>De</a:t>
            </a:r>
            <a:r>
              <a:rPr sz="2400" spc="-5" dirty="0">
                <a:solidFill>
                  <a:srgbClr val="444B54"/>
                </a:solidFill>
              </a:rPr>
              <a:t>m</a:t>
            </a:r>
            <a:r>
              <a:rPr sz="2400" spc="-10" dirty="0">
                <a:solidFill>
                  <a:srgbClr val="444B54"/>
                </a:solidFill>
              </a:rPr>
              <a:t>og</a:t>
            </a:r>
            <a:r>
              <a:rPr sz="2400" spc="-5" dirty="0">
                <a:solidFill>
                  <a:srgbClr val="444B54"/>
                </a:solidFill>
              </a:rPr>
              <a:t>r</a:t>
            </a:r>
            <a:r>
              <a:rPr sz="2400" spc="-10" dirty="0">
                <a:solidFill>
                  <a:srgbClr val="444B54"/>
                </a:solidFill>
              </a:rPr>
              <a:t>aphi</a:t>
            </a:r>
            <a:r>
              <a:rPr sz="2400" dirty="0">
                <a:solidFill>
                  <a:srgbClr val="444B54"/>
                </a:solidFill>
              </a:rPr>
              <a:t>cs</a:t>
            </a:r>
            <a:endParaRPr sz="2400"/>
          </a:p>
        </p:txBody>
      </p:sp>
      <p:sp>
        <p:nvSpPr>
          <p:cNvPr id="8" name="object 8"/>
          <p:cNvSpPr txBox="1"/>
          <p:nvPr/>
        </p:nvSpPr>
        <p:spPr>
          <a:xfrm>
            <a:off x="535938" y="2613361"/>
            <a:ext cx="1211580" cy="939800"/>
          </a:xfrm>
          <a:prstGeom prst="rect">
            <a:avLst/>
          </a:prstGeom>
        </p:spPr>
        <p:txBody>
          <a:bodyPr vert="horz" wrap="square" lIns="0" tIns="12700" rIns="0" bIns="0" rtlCol="0">
            <a:spAutoFit/>
          </a:bodyPr>
          <a:lstStyle/>
          <a:p>
            <a:pPr marL="12700" marR="5080">
              <a:lnSpc>
                <a:spcPct val="125000"/>
              </a:lnSpc>
              <a:spcBef>
                <a:spcPts val="100"/>
              </a:spcBef>
            </a:pPr>
            <a:r>
              <a:rPr sz="2400" spc="-5" dirty="0">
                <a:solidFill>
                  <a:srgbClr val="444B54"/>
                </a:solidFill>
                <a:latin typeface="Arial"/>
                <a:cs typeface="Arial"/>
              </a:rPr>
              <a:t>Updated </a:t>
            </a:r>
            <a:r>
              <a:rPr sz="2400" spc="-655" dirty="0">
                <a:solidFill>
                  <a:srgbClr val="444B54"/>
                </a:solidFill>
                <a:latin typeface="Arial"/>
                <a:cs typeface="Arial"/>
              </a:rPr>
              <a:t> </a:t>
            </a:r>
            <a:r>
              <a:rPr sz="2400" spc="-5" dirty="0">
                <a:solidFill>
                  <a:srgbClr val="444B54"/>
                </a:solidFill>
                <a:latin typeface="Arial"/>
                <a:cs typeface="Arial"/>
              </a:rPr>
              <a:t>8</a:t>
            </a:r>
            <a:r>
              <a:rPr sz="2400" dirty="0">
                <a:solidFill>
                  <a:srgbClr val="444B54"/>
                </a:solidFill>
                <a:latin typeface="Arial"/>
                <a:cs typeface="Arial"/>
              </a:rPr>
              <a:t>/</a:t>
            </a:r>
            <a:r>
              <a:rPr sz="2400" spc="-5" dirty="0">
                <a:solidFill>
                  <a:srgbClr val="444B54"/>
                </a:solidFill>
                <a:latin typeface="Arial"/>
                <a:cs typeface="Arial"/>
              </a:rPr>
              <a:t>4</a:t>
            </a:r>
            <a:r>
              <a:rPr sz="2400" dirty="0">
                <a:solidFill>
                  <a:srgbClr val="444B54"/>
                </a:solidFill>
                <a:latin typeface="Arial"/>
                <a:cs typeface="Arial"/>
              </a:rPr>
              <a:t>/</a:t>
            </a:r>
            <a:r>
              <a:rPr sz="2400" spc="-10" dirty="0">
                <a:solidFill>
                  <a:srgbClr val="444B54"/>
                </a:solidFill>
                <a:latin typeface="Arial"/>
                <a:cs typeface="Arial"/>
              </a:rPr>
              <a:t>2021</a:t>
            </a:r>
            <a:endParaRPr sz="2400">
              <a:latin typeface="Arial"/>
              <a:cs typeface="Arial"/>
            </a:endParaRPr>
          </a:p>
        </p:txBody>
      </p:sp>
      <p:grpSp>
        <p:nvGrpSpPr>
          <p:cNvPr id="9" name="object 9"/>
          <p:cNvGrpSpPr/>
          <p:nvPr/>
        </p:nvGrpSpPr>
        <p:grpSpPr>
          <a:xfrm>
            <a:off x="3774948" y="420623"/>
            <a:ext cx="6792595" cy="6166485"/>
            <a:chOff x="3774948" y="420623"/>
            <a:chExt cx="6792595" cy="6166485"/>
          </a:xfrm>
        </p:grpSpPr>
        <p:pic>
          <p:nvPicPr>
            <p:cNvPr id="10" name="object 10"/>
            <p:cNvPicPr/>
            <p:nvPr/>
          </p:nvPicPr>
          <p:blipFill>
            <a:blip r:embed="rId4" cstate="print"/>
            <a:stretch>
              <a:fillRect/>
            </a:stretch>
          </p:blipFill>
          <p:spPr>
            <a:xfrm>
              <a:off x="3774948" y="420623"/>
              <a:ext cx="6792467" cy="6166103"/>
            </a:xfrm>
            <a:prstGeom prst="rect">
              <a:avLst/>
            </a:prstGeom>
          </p:spPr>
        </p:pic>
        <p:pic>
          <p:nvPicPr>
            <p:cNvPr id="11" name="object 11"/>
            <p:cNvPicPr/>
            <p:nvPr/>
          </p:nvPicPr>
          <p:blipFill>
            <a:blip r:embed="rId5" cstate="print"/>
            <a:stretch>
              <a:fillRect/>
            </a:stretch>
          </p:blipFill>
          <p:spPr>
            <a:xfrm>
              <a:off x="3838968" y="484632"/>
              <a:ext cx="6606857" cy="5983223"/>
            </a:xfrm>
            <a:prstGeom prst="rect">
              <a:avLst/>
            </a:prstGeom>
          </p:spPr>
        </p:pic>
        <p:sp>
          <p:nvSpPr>
            <p:cNvPr id="12" name="object 12"/>
            <p:cNvSpPr/>
            <p:nvPr/>
          </p:nvSpPr>
          <p:spPr>
            <a:xfrm>
              <a:off x="3819905" y="465581"/>
              <a:ext cx="6647815" cy="6021705"/>
            </a:xfrm>
            <a:custGeom>
              <a:avLst/>
              <a:gdLst/>
              <a:ahLst/>
              <a:cxnLst/>
              <a:rect l="l" t="t" r="r" b="b"/>
              <a:pathLst>
                <a:path w="6647815" h="6021705">
                  <a:moveTo>
                    <a:pt x="0" y="0"/>
                  </a:moveTo>
                  <a:lnTo>
                    <a:pt x="6647688" y="0"/>
                  </a:lnTo>
                  <a:lnTo>
                    <a:pt x="6647688" y="6021324"/>
                  </a:lnTo>
                  <a:lnTo>
                    <a:pt x="0" y="6021324"/>
                  </a:lnTo>
                  <a:lnTo>
                    <a:pt x="0" y="0"/>
                  </a:lnTo>
                  <a:close/>
                </a:path>
              </a:pathLst>
            </a:custGeom>
            <a:ln w="38100">
              <a:solidFill>
                <a:srgbClr val="000000"/>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18241" y="518160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228600" y="5873396"/>
            <a:ext cx="2025395" cy="911351"/>
          </a:xfrm>
          <a:prstGeom prst="rect">
            <a:avLst/>
          </a:prstGeom>
        </p:spPr>
      </p:pic>
      <p:sp>
        <p:nvSpPr>
          <p:cNvPr id="7" name="object 7"/>
          <p:cNvSpPr txBox="1"/>
          <p:nvPr/>
        </p:nvSpPr>
        <p:spPr>
          <a:xfrm>
            <a:off x="6096000" y="1870656"/>
            <a:ext cx="4114800" cy="387927"/>
          </a:xfrm>
          <a:prstGeom prst="rect">
            <a:avLst/>
          </a:prstGeom>
        </p:spPr>
        <p:txBody>
          <a:bodyPr vert="horz" wrap="square" lIns="0" tIns="53975" rIns="0" bIns="0" rtlCol="0">
            <a:spAutoFit/>
          </a:bodyPr>
          <a:lstStyle/>
          <a:p>
            <a:pPr marL="12700" marR="5080">
              <a:lnSpc>
                <a:spcPts val="2590"/>
              </a:lnSpc>
              <a:spcBef>
                <a:spcPts val="425"/>
              </a:spcBef>
            </a:pPr>
            <a:r>
              <a:rPr sz="2400" spc="-5" dirty="0">
                <a:solidFill>
                  <a:srgbClr val="444B54"/>
                </a:solidFill>
                <a:latin typeface="Arial"/>
                <a:cs typeface="Arial"/>
              </a:rPr>
              <a:t>CDC,</a:t>
            </a:r>
            <a:r>
              <a:rPr sz="2400" spc="-60" dirty="0">
                <a:solidFill>
                  <a:srgbClr val="444B54"/>
                </a:solidFill>
                <a:latin typeface="Arial"/>
                <a:cs typeface="Arial"/>
              </a:rPr>
              <a:t> </a:t>
            </a:r>
            <a:r>
              <a:rPr sz="2400" spc="-5" dirty="0">
                <a:solidFill>
                  <a:srgbClr val="444B54"/>
                </a:solidFill>
                <a:latin typeface="Arial"/>
                <a:cs typeface="Arial"/>
              </a:rPr>
              <a:t>through </a:t>
            </a:r>
            <a:r>
              <a:rPr sz="2400" spc="-650" dirty="0">
                <a:solidFill>
                  <a:srgbClr val="444B54"/>
                </a:solidFill>
                <a:latin typeface="Arial"/>
                <a:cs typeface="Arial"/>
              </a:rPr>
              <a:t> </a:t>
            </a:r>
            <a:r>
              <a:rPr sz="2400" spc="-5" dirty="0">
                <a:solidFill>
                  <a:srgbClr val="444B54"/>
                </a:solidFill>
                <a:latin typeface="Arial"/>
                <a:cs typeface="Arial"/>
              </a:rPr>
              <a:t>July</a:t>
            </a:r>
            <a:r>
              <a:rPr sz="2400" spc="-25" dirty="0">
                <a:solidFill>
                  <a:srgbClr val="444B54"/>
                </a:solidFill>
                <a:latin typeface="Arial"/>
                <a:cs typeface="Arial"/>
              </a:rPr>
              <a:t> </a:t>
            </a:r>
            <a:r>
              <a:rPr sz="2400" spc="-5" dirty="0">
                <a:solidFill>
                  <a:srgbClr val="444B54"/>
                </a:solidFill>
                <a:latin typeface="Arial"/>
                <a:cs typeface="Arial"/>
              </a:rPr>
              <a:t>31,</a:t>
            </a:r>
            <a:r>
              <a:rPr sz="2400" spc="-15" dirty="0">
                <a:solidFill>
                  <a:srgbClr val="444B54"/>
                </a:solidFill>
                <a:latin typeface="Arial"/>
                <a:cs typeface="Arial"/>
              </a:rPr>
              <a:t> </a:t>
            </a:r>
            <a:r>
              <a:rPr sz="2400" spc="-10" dirty="0">
                <a:solidFill>
                  <a:srgbClr val="444B54"/>
                </a:solidFill>
                <a:latin typeface="Arial"/>
                <a:cs typeface="Arial"/>
              </a:rPr>
              <a:t>2021</a:t>
            </a:r>
            <a:endParaRPr sz="2400" dirty="0">
              <a:latin typeface="Arial"/>
              <a:cs typeface="Arial"/>
            </a:endParaRPr>
          </a:p>
        </p:txBody>
      </p:sp>
      <p:sp>
        <p:nvSpPr>
          <p:cNvPr id="8" name="object 8"/>
          <p:cNvSpPr txBox="1">
            <a:spLocks noGrp="1"/>
          </p:cNvSpPr>
          <p:nvPr>
            <p:ph type="title"/>
          </p:nvPr>
        </p:nvSpPr>
        <p:spPr>
          <a:xfrm>
            <a:off x="4944979" y="1492196"/>
            <a:ext cx="6711315" cy="756920"/>
          </a:xfrm>
          <a:prstGeom prst="rect">
            <a:avLst/>
          </a:prstGeom>
        </p:spPr>
        <p:txBody>
          <a:bodyPr vert="horz" wrap="square" lIns="0" tIns="12700" rIns="0" bIns="0" rtlCol="0">
            <a:spAutoFit/>
          </a:bodyPr>
          <a:lstStyle/>
          <a:p>
            <a:pPr marL="12700" marR="5080">
              <a:lnSpc>
                <a:spcPct val="100000"/>
              </a:lnSpc>
              <a:spcBef>
                <a:spcPts val="100"/>
              </a:spcBef>
            </a:pPr>
            <a:r>
              <a:rPr sz="2400" b="1" spc="-20" dirty="0">
                <a:solidFill>
                  <a:srgbClr val="444B54"/>
                </a:solidFill>
                <a:latin typeface="Arial"/>
                <a:cs typeface="Arial"/>
              </a:rPr>
              <a:t>SARS-CoV-2</a:t>
            </a:r>
            <a:r>
              <a:rPr sz="2400" b="1" spc="20" dirty="0">
                <a:solidFill>
                  <a:srgbClr val="444B54"/>
                </a:solidFill>
                <a:latin typeface="Arial"/>
                <a:cs typeface="Arial"/>
              </a:rPr>
              <a:t> </a:t>
            </a:r>
            <a:r>
              <a:rPr sz="2400" b="1" spc="-20" dirty="0">
                <a:solidFill>
                  <a:srgbClr val="444B54"/>
                </a:solidFill>
                <a:latin typeface="Arial"/>
                <a:cs typeface="Arial"/>
              </a:rPr>
              <a:t>Variants</a:t>
            </a:r>
            <a:r>
              <a:rPr sz="2400" b="1" dirty="0">
                <a:solidFill>
                  <a:srgbClr val="444B54"/>
                </a:solidFill>
                <a:latin typeface="Arial"/>
                <a:cs typeface="Arial"/>
              </a:rPr>
              <a:t> </a:t>
            </a:r>
            <a:r>
              <a:rPr sz="2400" b="1" spc="-5" dirty="0">
                <a:solidFill>
                  <a:srgbClr val="444B54"/>
                </a:solidFill>
                <a:latin typeface="Arial"/>
                <a:cs typeface="Arial"/>
              </a:rPr>
              <a:t>Circulating</a:t>
            </a:r>
            <a:r>
              <a:rPr sz="2400" b="1" spc="-30" dirty="0">
                <a:solidFill>
                  <a:srgbClr val="444B54"/>
                </a:solidFill>
                <a:latin typeface="Arial"/>
                <a:cs typeface="Arial"/>
              </a:rPr>
              <a:t> </a:t>
            </a:r>
            <a:r>
              <a:rPr sz="2400" b="1" dirty="0">
                <a:solidFill>
                  <a:srgbClr val="444B54"/>
                </a:solidFill>
                <a:latin typeface="Arial"/>
                <a:cs typeface="Arial"/>
              </a:rPr>
              <a:t>in</a:t>
            </a:r>
            <a:r>
              <a:rPr sz="2400" b="1" spc="-25" dirty="0">
                <a:solidFill>
                  <a:srgbClr val="444B54"/>
                </a:solidFill>
                <a:latin typeface="Arial"/>
                <a:cs typeface="Arial"/>
              </a:rPr>
              <a:t> </a:t>
            </a:r>
            <a:r>
              <a:rPr sz="2400" b="1" spc="-5" dirty="0">
                <a:solidFill>
                  <a:srgbClr val="444B54"/>
                </a:solidFill>
                <a:latin typeface="Arial"/>
                <a:cs typeface="Arial"/>
              </a:rPr>
              <a:t>the</a:t>
            </a:r>
            <a:r>
              <a:rPr sz="2400" b="1" spc="-10" dirty="0">
                <a:solidFill>
                  <a:srgbClr val="444B54"/>
                </a:solidFill>
                <a:latin typeface="Arial"/>
                <a:cs typeface="Arial"/>
              </a:rPr>
              <a:t> </a:t>
            </a:r>
            <a:r>
              <a:rPr sz="2400" b="1" spc="-5" dirty="0">
                <a:solidFill>
                  <a:srgbClr val="444B54"/>
                </a:solidFill>
                <a:latin typeface="Arial"/>
                <a:cs typeface="Arial"/>
              </a:rPr>
              <a:t>United </a:t>
            </a:r>
            <a:r>
              <a:rPr sz="2400" b="1" spc="-655" dirty="0">
                <a:solidFill>
                  <a:srgbClr val="444B54"/>
                </a:solidFill>
                <a:latin typeface="Arial"/>
                <a:cs typeface="Arial"/>
              </a:rPr>
              <a:t> </a:t>
            </a:r>
            <a:r>
              <a:rPr sz="2400" b="1" spc="-5" dirty="0">
                <a:solidFill>
                  <a:srgbClr val="444B54"/>
                </a:solidFill>
                <a:latin typeface="Arial"/>
                <a:cs typeface="Arial"/>
              </a:rPr>
              <a:t>States</a:t>
            </a:r>
            <a:endParaRPr sz="2400" dirty="0">
              <a:latin typeface="Arial"/>
              <a:cs typeface="Arial"/>
            </a:endParaRPr>
          </a:p>
        </p:txBody>
      </p:sp>
      <p:grpSp>
        <p:nvGrpSpPr>
          <p:cNvPr id="9" name="object 9"/>
          <p:cNvGrpSpPr/>
          <p:nvPr/>
        </p:nvGrpSpPr>
        <p:grpSpPr>
          <a:xfrm>
            <a:off x="4953000" y="2286000"/>
            <a:ext cx="7149591" cy="4572000"/>
            <a:chOff x="3441191" y="1022603"/>
            <a:chExt cx="8661400" cy="5683250"/>
          </a:xfrm>
        </p:grpSpPr>
        <p:pic>
          <p:nvPicPr>
            <p:cNvPr id="10" name="object 10"/>
            <p:cNvPicPr/>
            <p:nvPr/>
          </p:nvPicPr>
          <p:blipFill>
            <a:blip r:embed="rId4" cstate="print"/>
            <a:stretch>
              <a:fillRect/>
            </a:stretch>
          </p:blipFill>
          <p:spPr>
            <a:xfrm>
              <a:off x="3441191" y="1022603"/>
              <a:ext cx="8660891" cy="5682995"/>
            </a:xfrm>
            <a:prstGeom prst="rect">
              <a:avLst/>
            </a:prstGeom>
          </p:spPr>
        </p:pic>
        <p:pic>
          <p:nvPicPr>
            <p:cNvPr id="11" name="object 11"/>
            <p:cNvPicPr/>
            <p:nvPr/>
          </p:nvPicPr>
          <p:blipFill>
            <a:blip r:embed="rId5" cstate="print"/>
            <a:stretch>
              <a:fillRect/>
            </a:stretch>
          </p:blipFill>
          <p:spPr>
            <a:xfrm>
              <a:off x="3505199" y="1086611"/>
              <a:ext cx="8477999" cy="5500115"/>
            </a:xfrm>
            <a:prstGeom prst="rect">
              <a:avLst/>
            </a:prstGeom>
          </p:spPr>
        </p:pic>
        <p:sp>
          <p:nvSpPr>
            <p:cNvPr id="12" name="object 12"/>
            <p:cNvSpPr/>
            <p:nvPr/>
          </p:nvSpPr>
          <p:spPr>
            <a:xfrm>
              <a:off x="3486149" y="1067561"/>
              <a:ext cx="8516620" cy="5538470"/>
            </a:xfrm>
            <a:custGeom>
              <a:avLst/>
              <a:gdLst/>
              <a:ahLst/>
              <a:cxnLst/>
              <a:rect l="l" t="t" r="r" b="b"/>
              <a:pathLst>
                <a:path w="8516620" h="5538470">
                  <a:moveTo>
                    <a:pt x="0" y="0"/>
                  </a:moveTo>
                  <a:lnTo>
                    <a:pt x="8516112" y="0"/>
                  </a:lnTo>
                  <a:lnTo>
                    <a:pt x="8516112" y="5538216"/>
                  </a:lnTo>
                  <a:lnTo>
                    <a:pt x="0" y="5538216"/>
                  </a:lnTo>
                  <a:lnTo>
                    <a:pt x="0" y="0"/>
                  </a:lnTo>
                  <a:close/>
                </a:path>
              </a:pathLst>
            </a:custGeom>
            <a:ln w="38100">
              <a:solidFill>
                <a:srgbClr val="000000"/>
              </a:solidFill>
            </a:ln>
          </p:spPr>
          <p:txBody>
            <a:bodyPr wrap="square" lIns="0" tIns="0" rIns="0" bIns="0" rtlCol="0"/>
            <a:lstStyle/>
            <a:p>
              <a:endParaRPr/>
            </a:p>
          </p:txBody>
        </p:sp>
      </p:grpSp>
      <p:sp>
        <p:nvSpPr>
          <p:cNvPr id="14" name="Rectangle 13"/>
          <p:cNvSpPr/>
          <p:nvPr/>
        </p:nvSpPr>
        <p:spPr>
          <a:xfrm>
            <a:off x="250256" y="1046761"/>
            <a:ext cx="4321743" cy="3816429"/>
          </a:xfrm>
          <a:prstGeom prst="rect">
            <a:avLst/>
          </a:prstGeom>
        </p:spPr>
        <p:txBody>
          <a:bodyPr wrap="square">
            <a:spAutoFit/>
          </a:bodyPr>
          <a:lstStyle/>
          <a:p>
            <a:pPr indent="-285750">
              <a:buFont typeface="Arial" panose="020B0604020202020204" pitchFamily="34" charset="0"/>
              <a:buChar char="•"/>
            </a:pPr>
            <a:r>
              <a:rPr lang="en-US" sz="2200" dirty="0"/>
              <a:t>Identified in India in </a:t>
            </a:r>
            <a:r>
              <a:rPr lang="en-US" sz="2200" dirty="0" smtClean="0"/>
              <a:t>  December </a:t>
            </a:r>
            <a:r>
              <a:rPr lang="en-US" sz="2200" dirty="0"/>
              <a:t>2020 </a:t>
            </a:r>
            <a:endParaRPr lang="en-US" sz="2200" dirty="0"/>
          </a:p>
          <a:p>
            <a:r>
              <a:rPr lang="en-US" sz="2200" dirty="0" smtClean="0"/>
              <a:t>• </a:t>
            </a:r>
            <a:r>
              <a:rPr lang="en-US" sz="2200" dirty="0"/>
              <a:t>More transmissible than prior variants </a:t>
            </a:r>
            <a:endParaRPr lang="en-US" sz="2200" dirty="0" smtClean="0"/>
          </a:p>
          <a:p>
            <a:r>
              <a:rPr lang="en-US" sz="2200" dirty="0" smtClean="0"/>
              <a:t>• </a:t>
            </a:r>
            <a:r>
              <a:rPr lang="en-US" sz="2200" dirty="0"/>
              <a:t>First detected in the U.S. in March 2021 </a:t>
            </a:r>
            <a:endParaRPr lang="en-US" sz="2200" dirty="0" smtClean="0"/>
          </a:p>
          <a:p>
            <a:r>
              <a:rPr lang="en-US" sz="2200" dirty="0" smtClean="0"/>
              <a:t>• </a:t>
            </a:r>
            <a:r>
              <a:rPr lang="en-US" sz="2200" dirty="0"/>
              <a:t>U.S. Delta variant proportion: </a:t>
            </a:r>
            <a:endParaRPr lang="en-US" sz="2200" dirty="0" smtClean="0"/>
          </a:p>
          <a:p>
            <a:r>
              <a:rPr lang="en-US" sz="2200" dirty="0" smtClean="0"/>
              <a:t>• </a:t>
            </a:r>
            <a:r>
              <a:rPr lang="en-US" sz="2200" dirty="0"/>
              <a:t>May: 0.1% of circulating strains </a:t>
            </a:r>
            <a:endParaRPr lang="en-US" sz="2200" dirty="0" smtClean="0"/>
          </a:p>
          <a:p>
            <a:r>
              <a:rPr lang="en-US" sz="2200" dirty="0" smtClean="0"/>
              <a:t>• </a:t>
            </a:r>
            <a:r>
              <a:rPr lang="en-US" sz="2200" dirty="0"/>
              <a:t>July: 82% of circulating strains https://covid.cdc.gov/covid-data-tracker/#</a:t>
            </a:r>
          </a:p>
        </p:txBody>
      </p:sp>
      <p:sp>
        <p:nvSpPr>
          <p:cNvPr id="13" name="TextBox 12"/>
          <p:cNvSpPr txBox="1"/>
          <p:nvPr/>
        </p:nvSpPr>
        <p:spPr>
          <a:xfrm>
            <a:off x="762000" y="238885"/>
            <a:ext cx="6400800" cy="523220"/>
          </a:xfrm>
          <a:prstGeom prst="rect">
            <a:avLst/>
          </a:prstGeom>
          <a:noFill/>
        </p:spPr>
        <p:txBody>
          <a:bodyPr wrap="square" rtlCol="0">
            <a:spAutoFit/>
          </a:bodyPr>
          <a:lstStyle/>
          <a:p>
            <a:r>
              <a:rPr lang="en-US" sz="2800" b="1" spc="-95" dirty="0">
                <a:solidFill>
                  <a:srgbClr val="F58466"/>
                </a:solidFill>
                <a:latin typeface="Arial"/>
                <a:ea typeface="+mj-ea"/>
                <a:cs typeface="Arial"/>
              </a:rPr>
              <a:t>Delta Variant (B.1617.2)</a:t>
            </a:r>
            <a:endParaRPr lang="en-US" sz="2800" b="1" spc="-95" dirty="0">
              <a:solidFill>
                <a:srgbClr val="F58466"/>
              </a:solidFill>
              <a:latin typeface="Arial"/>
              <a:ea typeface="+mj-ea"/>
              <a:cs typeface="Arial"/>
            </a:endParaRPr>
          </a:p>
        </p:txBody>
      </p:sp>
    </p:spTree>
    <p:extLst>
      <p:ext uri="{BB962C8B-B14F-4D97-AF65-F5344CB8AC3E}">
        <p14:creationId xmlns:p14="http://schemas.microsoft.com/office/powerpoint/2010/main" val="1254948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IL Delta </a:t>
            </a:r>
            <a:r>
              <a:rPr lang="en-US" dirty="0" smtClean="0"/>
              <a:t>variant (B.1617.2), IDPH data, last updated 8/4/21</a:t>
            </a:r>
            <a:endParaRPr lang="en-US" dirty="0"/>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6" name="Content Placeholder 5"/>
          <p:cNvPicPr>
            <a:picLocks noGrp="1" noChangeAspect="1"/>
          </p:cNvPicPr>
          <p:nvPr>
            <p:ph idx="1"/>
          </p:nvPr>
        </p:nvPicPr>
        <p:blipFill rotWithShape="1">
          <a:blip r:embed="rId3"/>
          <a:srcRect l="25061" t="25077" r="6753" b="21152"/>
          <a:stretch/>
        </p:blipFill>
        <p:spPr>
          <a:xfrm>
            <a:off x="870857" y="1597854"/>
            <a:ext cx="10670483" cy="4733277"/>
          </a:xfrm>
          <a:prstGeom prst="rect">
            <a:avLst/>
          </a:prstGeom>
        </p:spPr>
      </p:pic>
      <p:sp>
        <p:nvSpPr>
          <p:cNvPr id="2" name="TextBox 1"/>
          <p:cNvSpPr txBox="1"/>
          <p:nvPr/>
        </p:nvSpPr>
        <p:spPr>
          <a:xfrm>
            <a:off x="870857" y="1597854"/>
            <a:ext cx="4691743" cy="646331"/>
          </a:xfrm>
          <a:prstGeom prst="rect">
            <a:avLst/>
          </a:prstGeom>
          <a:noFill/>
        </p:spPr>
        <p:txBody>
          <a:bodyPr wrap="square" rtlCol="0">
            <a:spAutoFit/>
          </a:bodyPr>
          <a:lstStyle/>
          <a:p>
            <a:r>
              <a:rPr lang="en-US" dirty="0" smtClean="0"/>
              <a:t>In Illinois, Delta is 10%, but is rising, </a:t>
            </a:r>
          </a:p>
          <a:p>
            <a:r>
              <a:rPr lang="en-US" dirty="0" smtClean="0"/>
              <a:t>alpha is still predominant</a:t>
            </a:r>
            <a:endParaRPr lang="en-US" dirty="0"/>
          </a:p>
        </p:txBody>
      </p:sp>
    </p:spTree>
    <p:extLst>
      <p:ext uri="{BB962C8B-B14F-4D97-AF65-F5344CB8AC3E}">
        <p14:creationId xmlns:p14="http://schemas.microsoft.com/office/powerpoint/2010/main" val="400320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701262"/>
            <a:ext cx="1931035" cy="574040"/>
          </a:xfrm>
          <a:prstGeom prst="rect">
            <a:avLst/>
          </a:prstGeom>
        </p:spPr>
        <p:txBody>
          <a:bodyPr vert="horz" wrap="square" lIns="0" tIns="12700" rIns="0" bIns="0" rtlCol="0">
            <a:spAutoFit/>
          </a:bodyPr>
          <a:lstStyle/>
          <a:p>
            <a:pPr marL="12700">
              <a:lnSpc>
                <a:spcPct val="100000"/>
              </a:lnSpc>
              <a:spcBef>
                <a:spcPts val="100"/>
              </a:spcBef>
            </a:pPr>
            <a:r>
              <a:rPr sz="3600" b="1" spc="-114" dirty="0">
                <a:solidFill>
                  <a:srgbClr val="F58466"/>
                </a:solidFill>
                <a:latin typeface="Arial"/>
                <a:cs typeface="Arial"/>
              </a:rPr>
              <a:t>Welcome</a:t>
            </a:r>
            <a:endParaRPr sz="3600">
              <a:latin typeface="Arial"/>
              <a:cs typeface="Arial"/>
            </a:endParaRPr>
          </a:p>
        </p:txBody>
      </p:sp>
      <p:sp>
        <p:nvSpPr>
          <p:cNvPr id="9" name="object 9"/>
          <p:cNvSpPr txBox="1"/>
          <p:nvPr/>
        </p:nvSpPr>
        <p:spPr>
          <a:xfrm>
            <a:off x="2158503" y="1434881"/>
            <a:ext cx="8181340" cy="1834514"/>
          </a:xfrm>
          <a:prstGeom prst="rect">
            <a:avLst/>
          </a:prstGeom>
        </p:spPr>
        <p:txBody>
          <a:bodyPr vert="horz" wrap="square" lIns="0" tIns="53975" rIns="0" bIns="0" rtlCol="0">
            <a:spAutoFit/>
          </a:bodyPr>
          <a:lstStyle/>
          <a:p>
            <a:pPr marL="551815" marR="545465" algn="ctr">
              <a:lnSpc>
                <a:spcPts val="2590"/>
              </a:lnSpc>
              <a:spcBef>
                <a:spcPts val="425"/>
              </a:spcBef>
            </a:pPr>
            <a:r>
              <a:rPr sz="2400" spc="-5" dirty="0">
                <a:solidFill>
                  <a:srgbClr val="444B54"/>
                </a:solidFill>
                <a:latin typeface="Verdana"/>
                <a:cs typeface="Verdana"/>
              </a:rPr>
              <a:t>Please</a:t>
            </a:r>
            <a:r>
              <a:rPr sz="2400" dirty="0">
                <a:solidFill>
                  <a:srgbClr val="444B54"/>
                </a:solidFill>
                <a:latin typeface="Verdana"/>
                <a:cs typeface="Verdana"/>
              </a:rPr>
              <a:t> </a:t>
            </a:r>
            <a:r>
              <a:rPr sz="2400" dirty="0">
                <a:solidFill>
                  <a:srgbClr val="C00000"/>
                </a:solidFill>
                <a:latin typeface="Verdana"/>
                <a:cs typeface="Verdana"/>
              </a:rPr>
              <a:t>be </a:t>
            </a:r>
            <a:r>
              <a:rPr sz="2400" spc="-5" dirty="0">
                <a:solidFill>
                  <a:srgbClr val="C00000"/>
                </a:solidFill>
                <a:latin typeface="Verdana"/>
                <a:cs typeface="Verdana"/>
              </a:rPr>
              <a:t>certain</a:t>
            </a:r>
            <a:r>
              <a:rPr sz="2400" spc="20" dirty="0">
                <a:solidFill>
                  <a:srgbClr val="C00000"/>
                </a:solidFill>
                <a:latin typeface="Verdana"/>
                <a:cs typeface="Verdana"/>
              </a:rPr>
              <a:t> </a:t>
            </a:r>
            <a:r>
              <a:rPr sz="2400" spc="-15" dirty="0">
                <a:solidFill>
                  <a:srgbClr val="C00000"/>
                </a:solidFill>
                <a:latin typeface="Verdana"/>
                <a:cs typeface="Verdana"/>
              </a:rPr>
              <a:t>you</a:t>
            </a:r>
            <a:r>
              <a:rPr sz="2400" spc="35" dirty="0">
                <a:solidFill>
                  <a:srgbClr val="C00000"/>
                </a:solidFill>
                <a:latin typeface="Verdana"/>
                <a:cs typeface="Verdana"/>
              </a:rPr>
              <a:t> </a:t>
            </a:r>
            <a:r>
              <a:rPr sz="2400" spc="-5" dirty="0">
                <a:solidFill>
                  <a:srgbClr val="C00000"/>
                </a:solidFill>
                <a:latin typeface="Verdana"/>
                <a:cs typeface="Verdana"/>
              </a:rPr>
              <a:t>are</a:t>
            </a:r>
            <a:r>
              <a:rPr sz="2400" dirty="0">
                <a:solidFill>
                  <a:srgbClr val="C00000"/>
                </a:solidFill>
                <a:latin typeface="Verdana"/>
                <a:cs typeface="Verdana"/>
              </a:rPr>
              <a:t> </a:t>
            </a:r>
            <a:r>
              <a:rPr sz="2400" spc="-5" dirty="0">
                <a:solidFill>
                  <a:srgbClr val="C00000"/>
                </a:solidFill>
                <a:latin typeface="Verdana"/>
                <a:cs typeface="Verdana"/>
              </a:rPr>
              <a:t>on</a:t>
            </a:r>
            <a:r>
              <a:rPr sz="2400" spc="20" dirty="0">
                <a:solidFill>
                  <a:srgbClr val="C00000"/>
                </a:solidFill>
                <a:latin typeface="Verdana"/>
                <a:cs typeface="Verdana"/>
              </a:rPr>
              <a:t> </a:t>
            </a:r>
            <a:r>
              <a:rPr sz="2400" i="1" spc="-5" dirty="0">
                <a:solidFill>
                  <a:srgbClr val="C00000"/>
                </a:solidFill>
                <a:latin typeface="Verdana"/>
                <a:cs typeface="Verdana"/>
              </a:rPr>
              <a:t>“mute” </a:t>
            </a:r>
            <a:r>
              <a:rPr sz="2400" spc="-5" dirty="0">
                <a:solidFill>
                  <a:srgbClr val="C00000"/>
                </a:solidFill>
                <a:latin typeface="Verdana"/>
                <a:cs typeface="Verdana"/>
              </a:rPr>
              <a:t>when </a:t>
            </a:r>
            <a:r>
              <a:rPr sz="2400" dirty="0">
                <a:solidFill>
                  <a:srgbClr val="C00000"/>
                </a:solidFill>
                <a:latin typeface="Verdana"/>
                <a:cs typeface="Verdana"/>
              </a:rPr>
              <a:t>not </a:t>
            </a:r>
            <a:r>
              <a:rPr sz="2400" spc="-830" dirty="0">
                <a:solidFill>
                  <a:srgbClr val="C00000"/>
                </a:solidFill>
                <a:latin typeface="Verdana"/>
                <a:cs typeface="Verdana"/>
              </a:rPr>
              <a:t> </a:t>
            </a:r>
            <a:r>
              <a:rPr sz="2400" spc="-5" dirty="0">
                <a:solidFill>
                  <a:srgbClr val="C00000"/>
                </a:solidFill>
                <a:latin typeface="Verdana"/>
                <a:cs typeface="Verdana"/>
              </a:rPr>
              <a:t>speaking</a:t>
            </a:r>
            <a:r>
              <a:rPr sz="2400" spc="30" dirty="0">
                <a:solidFill>
                  <a:srgbClr val="C00000"/>
                </a:solidFill>
                <a:latin typeface="Verdana"/>
                <a:cs typeface="Verdana"/>
              </a:rPr>
              <a:t> </a:t>
            </a:r>
            <a:r>
              <a:rPr sz="2400" spc="-5" dirty="0">
                <a:solidFill>
                  <a:srgbClr val="444B54"/>
                </a:solidFill>
                <a:latin typeface="Verdana"/>
                <a:cs typeface="Verdana"/>
              </a:rPr>
              <a:t>to</a:t>
            </a:r>
            <a:r>
              <a:rPr sz="2400" dirty="0">
                <a:solidFill>
                  <a:srgbClr val="444B54"/>
                </a:solidFill>
                <a:latin typeface="Verdana"/>
                <a:cs typeface="Verdana"/>
              </a:rPr>
              <a:t> </a:t>
            </a:r>
            <a:r>
              <a:rPr sz="2400" spc="-20" dirty="0">
                <a:solidFill>
                  <a:srgbClr val="444B54"/>
                </a:solidFill>
                <a:latin typeface="Verdana"/>
                <a:cs typeface="Verdana"/>
              </a:rPr>
              <a:t>avoid</a:t>
            </a:r>
            <a:r>
              <a:rPr sz="2400" spc="60" dirty="0">
                <a:solidFill>
                  <a:srgbClr val="444B54"/>
                </a:solidFill>
                <a:latin typeface="Verdana"/>
                <a:cs typeface="Verdana"/>
              </a:rPr>
              <a:t> </a:t>
            </a:r>
            <a:r>
              <a:rPr sz="2400" spc="-5" dirty="0">
                <a:solidFill>
                  <a:srgbClr val="444B54"/>
                </a:solidFill>
                <a:latin typeface="Verdana"/>
                <a:cs typeface="Verdana"/>
              </a:rPr>
              <a:t>background</a:t>
            </a:r>
            <a:r>
              <a:rPr sz="2400" spc="35" dirty="0">
                <a:solidFill>
                  <a:srgbClr val="444B54"/>
                </a:solidFill>
                <a:latin typeface="Verdana"/>
                <a:cs typeface="Verdana"/>
              </a:rPr>
              <a:t> </a:t>
            </a:r>
            <a:r>
              <a:rPr sz="2400" spc="-5" dirty="0">
                <a:solidFill>
                  <a:srgbClr val="444B54"/>
                </a:solidFill>
                <a:latin typeface="Verdana"/>
                <a:cs typeface="Verdana"/>
              </a:rPr>
              <a:t>noise.</a:t>
            </a:r>
            <a:endParaRPr sz="2400">
              <a:latin typeface="Verdana"/>
              <a:cs typeface="Verdana"/>
            </a:endParaRPr>
          </a:p>
          <a:p>
            <a:pPr marL="12065" marR="5080" indent="-1270" algn="ctr">
              <a:lnSpc>
                <a:spcPts val="2590"/>
              </a:lnSpc>
              <a:spcBef>
                <a:spcPts val="1000"/>
              </a:spcBef>
            </a:pPr>
            <a:r>
              <a:rPr sz="2400" dirty="0">
                <a:solidFill>
                  <a:srgbClr val="444B54"/>
                </a:solidFill>
                <a:latin typeface="Verdana"/>
                <a:cs typeface="Verdana"/>
              </a:rPr>
              <a:t>Whether</a:t>
            </a:r>
            <a:r>
              <a:rPr sz="2400" spc="-5" dirty="0">
                <a:solidFill>
                  <a:srgbClr val="444B54"/>
                </a:solidFill>
                <a:latin typeface="Verdana"/>
                <a:cs typeface="Verdana"/>
              </a:rPr>
              <a:t> </a:t>
            </a:r>
            <a:r>
              <a:rPr sz="2400" spc="-15" dirty="0">
                <a:solidFill>
                  <a:srgbClr val="444B54"/>
                </a:solidFill>
                <a:latin typeface="Verdana"/>
                <a:cs typeface="Verdana"/>
              </a:rPr>
              <a:t>you</a:t>
            </a:r>
            <a:r>
              <a:rPr sz="2400" spc="30" dirty="0">
                <a:solidFill>
                  <a:srgbClr val="444B54"/>
                </a:solidFill>
                <a:latin typeface="Verdana"/>
                <a:cs typeface="Verdana"/>
              </a:rPr>
              <a:t> </a:t>
            </a:r>
            <a:r>
              <a:rPr sz="2400" spc="-15" dirty="0">
                <a:solidFill>
                  <a:srgbClr val="444B54"/>
                </a:solidFill>
                <a:latin typeface="Verdana"/>
                <a:cs typeface="Verdana"/>
              </a:rPr>
              <a:t>have</a:t>
            </a:r>
            <a:r>
              <a:rPr sz="2400" spc="10" dirty="0">
                <a:solidFill>
                  <a:srgbClr val="444B54"/>
                </a:solidFill>
                <a:latin typeface="Verdana"/>
                <a:cs typeface="Verdana"/>
              </a:rPr>
              <a:t> </a:t>
            </a:r>
            <a:r>
              <a:rPr sz="2400" spc="-5" dirty="0">
                <a:solidFill>
                  <a:srgbClr val="444B54"/>
                </a:solidFill>
                <a:latin typeface="Verdana"/>
                <a:cs typeface="Verdana"/>
              </a:rPr>
              <a:t>joined</a:t>
            </a:r>
            <a:r>
              <a:rPr sz="2400" spc="20" dirty="0">
                <a:solidFill>
                  <a:srgbClr val="444B54"/>
                </a:solidFill>
                <a:latin typeface="Verdana"/>
                <a:cs typeface="Verdana"/>
              </a:rPr>
              <a:t> </a:t>
            </a:r>
            <a:r>
              <a:rPr sz="2400" dirty="0">
                <a:solidFill>
                  <a:srgbClr val="444B54"/>
                </a:solidFill>
                <a:latin typeface="Verdana"/>
                <a:cs typeface="Verdana"/>
              </a:rPr>
              <a:t>by</a:t>
            </a:r>
            <a:r>
              <a:rPr sz="2400" spc="-5" dirty="0">
                <a:solidFill>
                  <a:srgbClr val="444B54"/>
                </a:solidFill>
                <a:latin typeface="Verdana"/>
                <a:cs typeface="Verdana"/>
              </a:rPr>
              <a:t> </a:t>
            </a:r>
            <a:r>
              <a:rPr sz="2400" dirty="0">
                <a:solidFill>
                  <a:srgbClr val="444B54"/>
                </a:solidFill>
                <a:latin typeface="Verdana"/>
                <a:cs typeface="Verdana"/>
              </a:rPr>
              <a:t>phone</a:t>
            </a:r>
            <a:r>
              <a:rPr sz="2400" spc="10" dirty="0">
                <a:solidFill>
                  <a:srgbClr val="444B54"/>
                </a:solidFill>
                <a:latin typeface="Verdana"/>
                <a:cs typeface="Verdana"/>
              </a:rPr>
              <a:t> </a:t>
            </a:r>
            <a:r>
              <a:rPr sz="2400" spc="-5" dirty="0">
                <a:solidFill>
                  <a:srgbClr val="444B54"/>
                </a:solidFill>
                <a:latin typeface="Verdana"/>
                <a:cs typeface="Verdana"/>
              </a:rPr>
              <a:t>or</a:t>
            </a:r>
            <a:r>
              <a:rPr sz="2400" spc="10" dirty="0">
                <a:solidFill>
                  <a:srgbClr val="444B54"/>
                </a:solidFill>
                <a:latin typeface="Verdana"/>
                <a:cs typeface="Verdana"/>
              </a:rPr>
              <a:t> </a:t>
            </a:r>
            <a:r>
              <a:rPr sz="2400" dirty="0">
                <a:solidFill>
                  <a:srgbClr val="444B54"/>
                </a:solidFill>
                <a:latin typeface="Verdana"/>
                <a:cs typeface="Verdana"/>
              </a:rPr>
              <a:t>computer </a:t>
            </a:r>
            <a:r>
              <a:rPr sz="2400" spc="5" dirty="0">
                <a:solidFill>
                  <a:srgbClr val="444B54"/>
                </a:solidFill>
                <a:latin typeface="Verdana"/>
                <a:cs typeface="Verdana"/>
              </a:rPr>
              <a:t> </a:t>
            </a:r>
            <a:r>
              <a:rPr sz="2400" spc="-10" dirty="0">
                <a:solidFill>
                  <a:srgbClr val="444B54"/>
                </a:solidFill>
                <a:latin typeface="Verdana"/>
                <a:cs typeface="Verdana"/>
              </a:rPr>
              <a:t>audio,</a:t>
            </a:r>
            <a:r>
              <a:rPr sz="2400" spc="25" dirty="0">
                <a:solidFill>
                  <a:srgbClr val="444B54"/>
                </a:solidFill>
                <a:latin typeface="Verdana"/>
                <a:cs typeface="Verdana"/>
              </a:rPr>
              <a:t> </a:t>
            </a:r>
            <a:r>
              <a:rPr sz="2400" spc="-15" dirty="0">
                <a:solidFill>
                  <a:srgbClr val="444B54"/>
                </a:solidFill>
                <a:latin typeface="Verdana"/>
                <a:cs typeface="Verdana"/>
              </a:rPr>
              <a:t>you</a:t>
            </a:r>
            <a:r>
              <a:rPr sz="2400" spc="30" dirty="0">
                <a:solidFill>
                  <a:srgbClr val="444B54"/>
                </a:solidFill>
                <a:latin typeface="Verdana"/>
                <a:cs typeface="Verdana"/>
              </a:rPr>
              <a:t> </a:t>
            </a:r>
            <a:r>
              <a:rPr sz="2400" spc="-5" dirty="0">
                <a:solidFill>
                  <a:srgbClr val="444B54"/>
                </a:solidFill>
                <a:latin typeface="Verdana"/>
                <a:cs typeface="Verdana"/>
              </a:rPr>
              <a:t>can</a:t>
            </a:r>
            <a:r>
              <a:rPr sz="2400" dirty="0">
                <a:solidFill>
                  <a:srgbClr val="444B54"/>
                </a:solidFill>
                <a:latin typeface="Verdana"/>
                <a:cs typeface="Verdana"/>
              </a:rPr>
              <a:t> mute</a:t>
            </a:r>
            <a:r>
              <a:rPr sz="2400" spc="5" dirty="0">
                <a:solidFill>
                  <a:srgbClr val="444B54"/>
                </a:solidFill>
                <a:latin typeface="Verdana"/>
                <a:cs typeface="Verdana"/>
              </a:rPr>
              <a:t> </a:t>
            </a:r>
            <a:r>
              <a:rPr sz="2400" dirty="0">
                <a:solidFill>
                  <a:srgbClr val="444B54"/>
                </a:solidFill>
                <a:latin typeface="Verdana"/>
                <a:cs typeface="Verdana"/>
              </a:rPr>
              <a:t>and</a:t>
            </a:r>
            <a:r>
              <a:rPr sz="2400" spc="5" dirty="0">
                <a:solidFill>
                  <a:srgbClr val="444B54"/>
                </a:solidFill>
                <a:latin typeface="Verdana"/>
                <a:cs typeface="Verdana"/>
              </a:rPr>
              <a:t> </a:t>
            </a:r>
            <a:r>
              <a:rPr sz="2400" dirty="0">
                <a:solidFill>
                  <a:srgbClr val="444B54"/>
                </a:solidFill>
                <a:latin typeface="Verdana"/>
                <a:cs typeface="Verdana"/>
              </a:rPr>
              <a:t>unmute</a:t>
            </a:r>
            <a:r>
              <a:rPr sz="2400" spc="5" dirty="0">
                <a:solidFill>
                  <a:srgbClr val="444B54"/>
                </a:solidFill>
                <a:latin typeface="Verdana"/>
                <a:cs typeface="Verdana"/>
              </a:rPr>
              <a:t> </a:t>
            </a:r>
            <a:r>
              <a:rPr sz="2400" spc="-10" dirty="0">
                <a:solidFill>
                  <a:srgbClr val="444B54"/>
                </a:solidFill>
                <a:latin typeface="Verdana"/>
                <a:cs typeface="Verdana"/>
              </a:rPr>
              <a:t>yourself</a:t>
            </a:r>
            <a:r>
              <a:rPr sz="2400" spc="45" dirty="0">
                <a:solidFill>
                  <a:srgbClr val="444B54"/>
                </a:solidFill>
                <a:latin typeface="Verdana"/>
                <a:cs typeface="Verdana"/>
              </a:rPr>
              <a:t> </a:t>
            </a:r>
            <a:r>
              <a:rPr sz="2400" dirty="0">
                <a:solidFill>
                  <a:srgbClr val="444B54"/>
                </a:solidFill>
                <a:latin typeface="Verdana"/>
                <a:cs typeface="Verdana"/>
              </a:rPr>
              <a:t>by </a:t>
            </a:r>
            <a:r>
              <a:rPr sz="2400" spc="-5" dirty="0">
                <a:solidFill>
                  <a:srgbClr val="444B54"/>
                </a:solidFill>
                <a:latin typeface="Verdana"/>
                <a:cs typeface="Verdana"/>
              </a:rPr>
              <a:t>clicking </a:t>
            </a:r>
            <a:r>
              <a:rPr sz="2400" spc="-830" dirty="0">
                <a:solidFill>
                  <a:srgbClr val="444B54"/>
                </a:solidFill>
                <a:latin typeface="Verdana"/>
                <a:cs typeface="Verdana"/>
              </a:rPr>
              <a:t> </a:t>
            </a:r>
            <a:r>
              <a:rPr sz="2400" spc="-5" dirty="0">
                <a:solidFill>
                  <a:srgbClr val="444B54"/>
                </a:solidFill>
                <a:latin typeface="Verdana"/>
                <a:cs typeface="Verdana"/>
              </a:rPr>
              <a:t>on</a:t>
            </a:r>
            <a:r>
              <a:rPr sz="2400" spc="20" dirty="0">
                <a:solidFill>
                  <a:srgbClr val="444B54"/>
                </a:solidFill>
                <a:latin typeface="Verdana"/>
                <a:cs typeface="Verdana"/>
              </a:rPr>
              <a:t> </a:t>
            </a:r>
            <a:r>
              <a:rPr sz="2400" dirty="0">
                <a:solidFill>
                  <a:srgbClr val="444B54"/>
                </a:solidFill>
                <a:latin typeface="Verdana"/>
                <a:cs typeface="Verdana"/>
              </a:rPr>
              <a:t>the</a:t>
            </a:r>
            <a:r>
              <a:rPr sz="2400" spc="5" dirty="0">
                <a:solidFill>
                  <a:srgbClr val="444B54"/>
                </a:solidFill>
                <a:latin typeface="Verdana"/>
                <a:cs typeface="Verdana"/>
              </a:rPr>
              <a:t> </a:t>
            </a:r>
            <a:r>
              <a:rPr sz="2400" spc="-5" dirty="0">
                <a:solidFill>
                  <a:srgbClr val="C00000"/>
                </a:solidFill>
                <a:latin typeface="Verdana"/>
                <a:cs typeface="Verdana"/>
              </a:rPr>
              <a:t>microphone</a:t>
            </a:r>
            <a:r>
              <a:rPr sz="2400" spc="40" dirty="0">
                <a:solidFill>
                  <a:srgbClr val="C00000"/>
                </a:solidFill>
                <a:latin typeface="Verdana"/>
                <a:cs typeface="Verdana"/>
              </a:rPr>
              <a:t> </a:t>
            </a:r>
            <a:r>
              <a:rPr sz="2400" spc="-5" dirty="0">
                <a:solidFill>
                  <a:srgbClr val="C00000"/>
                </a:solidFill>
                <a:latin typeface="Verdana"/>
                <a:cs typeface="Verdana"/>
              </a:rPr>
              <a:t>icon.</a:t>
            </a:r>
            <a:endParaRPr sz="2400">
              <a:latin typeface="Verdana"/>
              <a:cs typeface="Verdana"/>
            </a:endParaRPr>
          </a:p>
        </p:txBody>
      </p:sp>
      <p:pic>
        <p:nvPicPr>
          <p:cNvPr id="10" name="object 10"/>
          <p:cNvPicPr/>
          <p:nvPr/>
        </p:nvPicPr>
        <p:blipFill>
          <a:blip r:embed="rId4" cstate="print"/>
          <a:stretch>
            <a:fillRect/>
          </a:stretch>
        </p:blipFill>
        <p:spPr>
          <a:xfrm>
            <a:off x="2106168" y="3325367"/>
            <a:ext cx="7979663" cy="486067"/>
          </a:xfrm>
          <a:prstGeom prst="rect">
            <a:avLst/>
          </a:prstGeom>
        </p:spPr>
      </p:pic>
      <p:sp>
        <p:nvSpPr>
          <p:cNvPr id="11" name="object 11"/>
          <p:cNvSpPr txBox="1"/>
          <p:nvPr/>
        </p:nvSpPr>
        <p:spPr>
          <a:xfrm>
            <a:off x="2986089" y="4143858"/>
            <a:ext cx="6529070" cy="2159635"/>
          </a:xfrm>
          <a:prstGeom prst="rect">
            <a:avLst/>
          </a:prstGeom>
        </p:spPr>
        <p:txBody>
          <a:bodyPr vert="horz" wrap="square" lIns="0" tIns="12700" rIns="0" bIns="0" rtlCol="0">
            <a:spAutoFit/>
          </a:bodyPr>
          <a:lstStyle/>
          <a:p>
            <a:pPr algn="ctr">
              <a:lnSpc>
                <a:spcPct val="100000"/>
              </a:lnSpc>
              <a:spcBef>
                <a:spcPts val="100"/>
              </a:spcBef>
            </a:pPr>
            <a:r>
              <a:rPr sz="2000" b="1" dirty="0">
                <a:solidFill>
                  <a:srgbClr val="6F2F9F"/>
                </a:solidFill>
                <a:latin typeface="Verdana"/>
                <a:cs typeface="Verdana"/>
              </a:rPr>
              <a:t>The</a:t>
            </a:r>
            <a:r>
              <a:rPr sz="2000" b="1" spc="-25" dirty="0">
                <a:solidFill>
                  <a:srgbClr val="6F2F9F"/>
                </a:solidFill>
                <a:latin typeface="Verdana"/>
                <a:cs typeface="Verdana"/>
              </a:rPr>
              <a:t> </a:t>
            </a:r>
            <a:r>
              <a:rPr sz="2000" b="1" dirty="0">
                <a:solidFill>
                  <a:srgbClr val="6F2F9F"/>
                </a:solidFill>
                <a:latin typeface="Verdana"/>
                <a:cs typeface="Verdana"/>
              </a:rPr>
              <a:t>following</a:t>
            </a:r>
            <a:r>
              <a:rPr sz="2000" b="1" spc="-15" dirty="0">
                <a:solidFill>
                  <a:srgbClr val="6F2F9F"/>
                </a:solidFill>
                <a:latin typeface="Verdana"/>
                <a:cs typeface="Verdana"/>
              </a:rPr>
              <a:t> </a:t>
            </a:r>
            <a:r>
              <a:rPr sz="2000" b="1" dirty="0">
                <a:solidFill>
                  <a:srgbClr val="6F2F9F"/>
                </a:solidFill>
                <a:latin typeface="Verdana"/>
                <a:cs typeface="Verdana"/>
              </a:rPr>
              <a:t>shortcuts</a:t>
            </a:r>
            <a:r>
              <a:rPr sz="2000" b="1" spc="-10" dirty="0">
                <a:solidFill>
                  <a:srgbClr val="6F2F9F"/>
                </a:solidFill>
                <a:latin typeface="Verdana"/>
                <a:cs typeface="Verdana"/>
              </a:rPr>
              <a:t> </a:t>
            </a:r>
            <a:r>
              <a:rPr sz="2000" b="1" dirty="0">
                <a:solidFill>
                  <a:srgbClr val="6F2F9F"/>
                </a:solidFill>
                <a:latin typeface="Verdana"/>
                <a:cs typeface="Verdana"/>
              </a:rPr>
              <a:t>can</a:t>
            </a:r>
            <a:r>
              <a:rPr sz="2000" b="1" spc="-20" dirty="0">
                <a:solidFill>
                  <a:srgbClr val="6F2F9F"/>
                </a:solidFill>
                <a:latin typeface="Verdana"/>
                <a:cs typeface="Verdana"/>
              </a:rPr>
              <a:t> </a:t>
            </a:r>
            <a:r>
              <a:rPr sz="2000" b="1" dirty="0">
                <a:solidFill>
                  <a:srgbClr val="6F2F9F"/>
                </a:solidFill>
                <a:latin typeface="Verdana"/>
                <a:cs typeface="Verdana"/>
              </a:rPr>
              <a:t>also</a:t>
            </a:r>
            <a:r>
              <a:rPr sz="2000" b="1" spc="-5" dirty="0">
                <a:solidFill>
                  <a:srgbClr val="6F2F9F"/>
                </a:solidFill>
                <a:latin typeface="Verdana"/>
                <a:cs typeface="Verdana"/>
              </a:rPr>
              <a:t> </a:t>
            </a:r>
            <a:r>
              <a:rPr sz="2000" b="1" dirty="0">
                <a:solidFill>
                  <a:srgbClr val="6F2F9F"/>
                </a:solidFill>
                <a:latin typeface="Verdana"/>
                <a:cs typeface="Verdana"/>
              </a:rPr>
              <a:t>be</a:t>
            </a:r>
            <a:r>
              <a:rPr sz="2000" b="1" spc="-25" dirty="0">
                <a:solidFill>
                  <a:srgbClr val="6F2F9F"/>
                </a:solidFill>
                <a:latin typeface="Verdana"/>
                <a:cs typeface="Verdana"/>
              </a:rPr>
              <a:t> </a:t>
            </a:r>
            <a:r>
              <a:rPr sz="2000" b="1" dirty="0">
                <a:solidFill>
                  <a:srgbClr val="6F2F9F"/>
                </a:solidFill>
                <a:latin typeface="Verdana"/>
                <a:cs typeface="Verdana"/>
              </a:rPr>
              <a:t>used</a:t>
            </a:r>
            <a:endParaRPr sz="2000">
              <a:latin typeface="Verdana"/>
              <a:cs typeface="Verdana"/>
            </a:endParaRPr>
          </a:p>
          <a:p>
            <a:pPr>
              <a:lnSpc>
                <a:spcPct val="100000"/>
              </a:lnSpc>
              <a:spcBef>
                <a:spcPts val="30"/>
              </a:spcBef>
            </a:pPr>
            <a:endParaRPr sz="1950">
              <a:latin typeface="Verdana"/>
              <a:cs typeface="Verdana"/>
            </a:endParaRPr>
          </a:p>
          <a:p>
            <a:pPr algn="ctr">
              <a:lnSpc>
                <a:spcPct val="100000"/>
              </a:lnSpc>
              <a:tabLst>
                <a:tab pos="1198880" algn="l"/>
              </a:tabLst>
            </a:pPr>
            <a:r>
              <a:rPr sz="2000" b="1" i="1" dirty="0">
                <a:latin typeface="Verdana"/>
                <a:cs typeface="Verdana"/>
              </a:rPr>
              <a:t>For</a:t>
            </a:r>
            <a:r>
              <a:rPr sz="2000" b="1" i="1" spc="10" dirty="0">
                <a:latin typeface="Verdana"/>
                <a:cs typeface="Verdana"/>
              </a:rPr>
              <a:t> </a:t>
            </a:r>
            <a:r>
              <a:rPr sz="2000" b="1" i="1" spc="-5" dirty="0">
                <a:latin typeface="Verdana"/>
                <a:cs typeface="Verdana"/>
              </a:rPr>
              <a:t>PC:	</a:t>
            </a:r>
            <a:r>
              <a:rPr sz="2000" spc="-5" dirty="0">
                <a:latin typeface="Verdana"/>
                <a:cs typeface="Verdana"/>
              </a:rPr>
              <a:t>Alt </a:t>
            </a:r>
            <a:r>
              <a:rPr sz="2000" dirty="0">
                <a:latin typeface="Verdana"/>
                <a:cs typeface="Verdana"/>
              </a:rPr>
              <a:t>+</a:t>
            </a:r>
            <a:r>
              <a:rPr sz="2000" spc="-15" dirty="0">
                <a:latin typeface="Verdana"/>
                <a:cs typeface="Verdana"/>
              </a:rPr>
              <a:t> </a:t>
            </a:r>
            <a:r>
              <a:rPr sz="2000" dirty="0">
                <a:latin typeface="Verdana"/>
                <a:cs typeface="Verdana"/>
              </a:rPr>
              <a:t>A</a:t>
            </a:r>
            <a:r>
              <a:rPr sz="2000" spc="-20" dirty="0">
                <a:latin typeface="Verdana"/>
                <a:cs typeface="Verdana"/>
              </a:rPr>
              <a:t> </a:t>
            </a:r>
            <a:r>
              <a:rPr sz="2000" dirty="0">
                <a:latin typeface="Verdana"/>
                <a:cs typeface="Verdana"/>
              </a:rPr>
              <a:t>:</a:t>
            </a:r>
            <a:r>
              <a:rPr sz="2000" spc="-15" dirty="0">
                <a:latin typeface="Verdana"/>
                <a:cs typeface="Verdana"/>
              </a:rPr>
              <a:t> </a:t>
            </a:r>
            <a:r>
              <a:rPr sz="2000" dirty="0">
                <a:latin typeface="Verdana"/>
                <a:cs typeface="Verdana"/>
              </a:rPr>
              <a:t>Mute</a:t>
            </a:r>
            <a:r>
              <a:rPr sz="2000" spc="-35" dirty="0">
                <a:latin typeface="Verdana"/>
                <a:cs typeface="Verdana"/>
              </a:rPr>
              <a:t> </a:t>
            </a:r>
            <a:r>
              <a:rPr sz="2000" spc="-5" dirty="0">
                <a:latin typeface="Verdana"/>
                <a:cs typeface="Verdana"/>
              </a:rPr>
              <a:t>or</a:t>
            </a:r>
            <a:r>
              <a:rPr sz="2000" spc="-25"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50">
              <a:latin typeface="Verdana"/>
              <a:cs typeface="Verdana"/>
            </a:endParaRPr>
          </a:p>
          <a:p>
            <a:pPr algn="ctr">
              <a:lnSpc>
                <a:spcPct val="100000"/>
              </a:lnSpc>
              <a:tabLst>
                <a:tab pos="1389380" algn="l"/>
              </a:tabLst>
            </a:pPr>
            <a:r>
              <a:rPr sz="2000" b="1" i="1" dirty="0">
                <a:latin typeface="Verdana"/>
                <a:cs typeface="Verdana"/>
              </a:rPr>
              <a:t>For</a:t>
            </a:r>
            <a:r>
              <a:rPr sz="2000" b="1" i="1" spc="10" dirty="0">
                <a:latin typeface="Verdana"/>
                <a:cs typeface="Verdana"/>
              </a:rPr>
              <a:t> </a:t>
            </a:r>
            <a:r>
              <a:rPr sz="2000" b="1" i="1" dirty="0">
                <a:latin typeface="Verdana"/>
                <a:cs typeface="Verdana"/>
              </a:rPr>
              <a:t>Mac:	</a:t>
            </a:r>
            <a:r>
              <a:rPr sz="2000" spc="-5" dirty="0">
                <a:latin typeface="Verdana"/>
                <a:cs typeface="Verdana"/>
              </a:rPr>
              <a:t>Shift</a:t>
            </a:r>
            <a:r>
              <a:rPr sz="2000" spc="-25" dirty="0">
                <a:latin typeface="Verdana"/>
                <a:cs typeface="Verdana"/>
              </a:rPr>
              <a:t> </a:t>
            </a:r>
            <a:r>
              <a:rPr sz="2000" dirty="0">
                <a:latin typeface="Verdana"/>
                <a:cs typeface="Verdana"/>
              </a:rPr>
              <a:t>+</a:t>
            </a:r>
            <a:r>
              <a:rPr sz="2000" spc="-5" dirty="0">
                <a:latin typeface="Verdana"/>
                <a:cs typeface="Verdana"/>
              </a:rPr>
              <a:t> Command </a:t>
            </a:r>
            <a:r>
              <a:rPr sz="2000" dirty="0">
                <a:latin typeface="Verdana"/>
                <a:cs typeface="Verdana"/>
              </a:rPr>
              <a:t>+</a:t>
            </a:r>
            <a:r>
              <a:rPr sz="2000" spc="-20" dirty="0">
                <a:latin typeface="Verdana"/>
                <a:cs typeface="Verdana"/>
              </a:rPr>
              <a:t> </a:t>
            </a:r>
            <a:r>
              <a:rPr sz="2000" spc="-5" dirty="0">
                <a:latin typeface="Verdana"/>
                <a:cs typeface="Verdana"/>
              </a:rPr>
              <a:t>A: </a:t>
            </a:r>
            <a:r>
              <a:rPr sz="2000" dirty="0">
                <a:latin typeface="Verdana"/>
                <a:cs typeface="Verdana"/>
              </a:rPr>
              <a:t>Mute</a:t>
            </a:r>
            <a:r>
              <a:rPr sz="2000" spc="-35" dirty="0">
                <a:latin typeface="Verdana"/>
                <a:cs typeface="Verdana"/>
              </a:rPr>
              <a:t> </a:t>
            </a:r>
            <a:r>
              <a:rPr sz="2000" spc="-5" dirty="0">
                <a:latin typeface="Verdana"/>
                <a:cs typeface="Verdana"/>
              </a:rPr>
              <a:t>or</a:t>
            </a:r>
            <a:r>
              <a:rPr sz="2000" spc="-15" dirty="0">
                <a:latin typeface="Verdana"/>
                <a:cs typeface="Verdana"/>
              </a:rPr>
              <a:t> </a:t>
            </a:r>
            <a:r>
              <a:rPr sz="2000" dirty="0">
                <a:latin typeface="Verdana"/>
                <a:cs typeface="Verdana"/>
              </a:rPr>
              <a:t>Unmute</a:t>
            </a:r>
            <a:endParaRPr sz="2000">
              <a:latin typeface="Verdana"/>
              <a:cs typeface="Verdana"/>
            </a:endParaRPr>
          </a:p>
          <a:p>
            <a:pPr>
              <a:lnSpc>
                <a:spcPct val="100000"/>
              </a:lnSpc>
              <a:spcBef>
                <a:spcPts val="30"/>
              </a:spcBef>
            </a:pPr>
            <a:endParaRPr sz="1950">
              <a:latin typeface="Verdana"/>
              <a:cs typeface="Verdana"/>
            </a:endParaRPr>
          </a:p>
          <a:p>
            <a:pPr algn="ctr">
              <a:lnSpc>
                <a:spcPct val="100000"/>
              </a:lnSpc>
              <a:tabLst>
                <a:tab pos="2256790" algn="l"/>
              </a:tabLst>
            </a:pPr>
            <a:r>
              <a:rPr sz="2000" b="1" i="1" dirty="0">
                <a:latin typeface="Verdana"/>
                <a:cs typeface="Verdana"/>
              </a:rPr>
              <a:t>For</a:t>
            </a:r>
            <a:r>
              <a:rPr sz="2000" b="1" i="1" spc="10" dirty="0">
                <a:latin typeface="Verdana"/>
                <a:cs typeface="Verdana"/>
              </a:rPr>
              <a:t> </a:t>
            </a:r>
            <a:r>
              <a:rPr sz="2000" b="1" i="1" dirty="0">
                <a:latin typeface="Verdana"/>
                <a:cs typeface="Verdana"/>
              </a:rPr>
              <a:t>telephone:	</a:t>
            </a:r>
            <a:r>
              <a:rPr sz="2000" dirty="0">
                <a:latin typeface="Verdana"/>
                <a:cs typeface="Verdana"/>
              </a:rPr>
              <a:t>*6</a:t>
            </a:r>
            <a:r>
              <a:rPr sz="2000" spc="-25" dirty="0">
                <a:latin typeface="Verdana"/>
                <a:cs typeface="Verdana"/>
              </a:rPr>
              <a:t> </a:t>
            </a:r>
            <a:r>
              <a:rPr sz="2000" dirty="0">
                <a:latin typeface="Verdana"/>
                <a:cs typeface="Verdana"/>
              </a:rPr>
              <a:t>:</a:t>
            </a:r>
            <a:r>
              <a:rPr sz="2000" spc="-25" dirty="0">
                <a:latin typeface="Verdana"/>
                <a:cs typeface="Verdana"/>
              </a:rPr>
              <a:t> </a:t>
            </a:r>
            <a:r>
              <a:rPr sz="2000" dirty="0">
                <a:latin typeface="Verdana"/>
                <a:cs typeface="Verdana"/>
              </a:rPr>
              <a:t>Mute</a:t>
            </a:r>
            <a:r>
              <a:rPr sz="2000" spc="-45" dirty="0">
                <a:latin typeface="Verdana"/>
                <a:cs typeface="Verdana"/>
              </a:rPr>
              <a:t> </a:t>
            </a:r>
            <a:r>
              <a:rPr sz="2000" spc="-5" dirty="0">
                <a:latin typeface="Verdana"/>
                <a:cs typeface="Verdana"/>
              </a:rPr>
              <a:t>or</a:t>
            </a:r>
            <a:r>
              <a:rPr sz="2000" spc="-30" dirty="0">
                <a:latin typeface="Verdana"/>
                <a:cs typeface="Verdana"/>
              </a:rPr>
              <a:t> </a:t>
            </a:r>
            <a:r>
              <a:rPr sz="2000" dirty="0">
                <a:latin typeface="Verdana"/>
                <a:cs typeface="Verdana"/>
              </a:rPr>
              <a:t>Unmute</a:t>
            </a:r>
            <a:endParaRPr sz="2000">
              <a:latin typeface="Verdana"/>
              <a:cs typeface="Verdana"/>
            </a:endParaRPr>
          </a:p>
        </p:txBody>
      </p:sp>
      <p:pic>
        <p:nvPicPr>
          <p:cNvPr id="12" name="object 12"/>
          <p:cNvPicPr/>
          <p:nvPr/>
        </p:nvPicPr>
        <p:blipFill>
          <a:blip r:embed="rId5" cstate="print"/>
          <a:stretch>
            <a:fillRect/>
          </a:stretch>
        </p:blipFill>
        <p:spPr>
          <a:xfrm>
            <a:off x="10576558" y="5925311"/>
            <a:ext cx="838190" cy="190499"/>
          </a:xfrm>
          <a:prstGeom prst="rect">
            <a:avLst/>
          </a:prstGeom>
        </p:spPr>
      </p:pic>
      <p:sp>
        <p:nvSpPr>
          <p:cNvPr id="13" name="object 13"/>
          <p:cNvSpPr txBox="1"/>
          <p:nvPr/>
        </p:nvSpPr>
        <p:spPr>
          <a:xfrm>
            <a:off x="11975592" y="6444636"/>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599"/>
                </a:solidFill>
                <a:latin typeface="Arial"/>
                <a:cs typeface="Arial"/>
              </a:rPr>
              <a:t>2</a:t>
            </a:fld>
            <a:endParaRPr sz="1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MMWR showing Delta</a:t>
            </a:r>
            <a:br>
              <a:rPr lang="en-US" dirty="0" smtClean="0"/>
            </a:br>
            <a:r>
              <a:rPr lang="en-US" dirty="0" smtClean="0"/>
              <a:t>breakthrough infections risk: 8/6/21</a:t>
            </a:r>
            <a:endParaRPr lang="en-US" dirty="0"/>
          </a:p>
        </p:txBody>
      </p:sp>
      <p:sp>
        <p:nvSpPr>
          <p:cNvPr id="3" name="Content Placeholder 2"/>
          <p:cNvSpPr>
            <a:spLocks noGrp="1"/>
          </p:cNvSpPr>
          <p:nvPr>
            <p:ph idx="1"/>
          </p:nvPr>
        </p:nvSpPr>
        <p:spPr/>
        <p:txBody>
          <a:bodyPr>
            <a:normAutofit fontScale="92500" lnSpcReduction="10000"/>
          </a:bodyPr>
          <a:lstStyle/>
          <a:p>
            <a:r>
              <a:rPr lang="en-US" dirty="0"/>
              <a:t>CDC MMWR:  </a:t>
            </a:r>
            <a:r>
              <a:rPr lang="en-US" dirty="0" smtClean="0"/>
              <a:t>Outbreak of SARS-CoV-2 Infections, including Covid-19 vaccine breakthrough infections, associated with large public gatherings - Barnstable County, MA, July 2021 (released August 6, 2021)</a:t>
            </a:r>
          </a:p>
          <a:p>
            <a:r>
              <a:rPr lang="en-US" dirty="0" smtClean="0"/>
              <a:t>Outbreak of 1000 cases from 4</a:t>
            </a:r>
            <a:r>
              <a:rPr lang="en-US" baseline="30000" dirty="0" smtClean="0"/>
              <a:t>th</a:t>
            </a:r>
            <a:r>
              <a:rPr lang="en-US" dirty="0" smtClean="0"/>
              <a:t> of July parties on Cape Cod with high rates of vaccination</a:t>
            </a:r>
          </a:p>
          <a:p>
            <a:r>
              <a:rPr lang="en-US" dirty="0" smtClean="0"/>
              <a:t>469 cases reviewed  by the CDC, 346 (</a:t>
            </a:r>
            <a:r>
              <a:rPr lang="en-US" b="1" dirty="0" smtClean="0"/>
              <a:t>74%) vaccinated</a:t>
            </a:r>
            <a:r>
              <a:rPr lang="en-US" dirty="0" smtClean="0"/>
              <a:t>, </a:t>
            </a:r>
            <a:r>
              <a:rPr lang="en-US" b="1" dirty="0" smtClean="0"/>
              <a:t>90% Delta variant</a:t>
            </a:r>
            <a:r>
              <a:rPr lang="en-US" dirty="0" smtClean="0"/>
              <a:t>,</a:t>
            </a:r>
          </a:p>
          <a:p>
            <a:r>
              <a:rPr lang="en-US" dirty="0"/>
              <a:t>274 </a:t>
            </a:r>
            <a:r>
              <a:rPr lang="en-US" b="1" dirty="0"/>
              <a:t>(79%) were symptomatic</a:t>
            </a:r>
            <a:r>
              <a:rPr lang="en-US" dirty="0"/>
              <a:t>, 4 (1.2%) fully vaccinated patients were hospitalized. No deaths reported</a:t>
            </a:r>
          </a:p>
          <a:p>
            <a:r>
              <a:rPr lang="en-US" b="1" dirty="0" smtClean="0"/>
              <a:t>Similar levels of high viral load between vaccinated / unvaccinated patients </a:t>
            </a:r>
          </a:p>
          <a:p>
            <a:r>
              <a:rPr lang="en-US" dirty="0" smtClean="0"/>
              <a:t>Delta variant is highly transmissible, </a:t>
            </a:r>
            <a:r>
              <a:rPr lang="en-US" b="1" dirty="0" smtClean="0"/>
              <a:t>1000 x’s higher viral load, than alpha variant</a:t>
            </a:r>
          </a:p>
          <a:p>
            <a:r>
              <a:rPr lang="en-US" dirty="0" smtClean="0"/>
              <a:t>Data behind updated guidelines recommending masks for indoor public spaces regardless of vaccination status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701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590294" y="1558700"/>
            <a:ext cx="1871980" cy="2598147"/>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21212"/>
                </a:solidFill>
                <a:latin typeface="Arial"/>
                <a:cs typeface="Arial"/>
              </a:rPr>
              <a:t>Delta</a:t>
            </a:r>
            <a:r>
              <a:rPr sz="2400" b="1" spc="-75" dirty="0">
                <a:solidFill>
                  <a:srgbClr val="121212"/>
                </a:solidFill>
                <a:latin typeface="Arial"/>
                <a:cs typeface="Arial"/>
              </a:rPr>
              <a:t> </a:t>
            </a:r>
            <a:r>
              <a:rPr sz="2400" b="1" spc="-25" dirty="0" smtClean="0">
                <a:solidFill>
                  <a:srgbClr val="121212"/>
                </a:solidFill>
                <a:latin typeface="Arial"/>
                <a:cs typeface="Arial"/>
              </a:rPr>
              <a:t>Variant</a:t>
            </a:r>
            <a:r>
              <a:rPr lang="en-US" sz="2400" b="1" spc="-25" dirty="0" smtClean="0">
                <a:solidFill>
                  <a:srgbClr val="121212"/>
                </a:solidFill>
                <a:latin typeface="Arial"/>
                <a:cs typeface="Arial"/>
              </a:rPr>
              <a:t>“</a:t>
            </a:r>
            <a:br>
              <a:rPr lang="en-US" sz="2400" b="1" spc="-25" dirty="0" smtClean="0">
                <a:solidFill>
                  <a:srgbClr val="121212"/>
                </a:solidFill>
                <a:latin typeface="Arial"/>
                <a:cs typeface="Arial"/>
              </a:rPr>
            </a:br>
            <a:r>
              <a:rPr lang="en-US" sz="2400" spc="-25" dirty="0" smtClean="0">
                <a:solidFill>
                  <a:srgbClr val="121212"/>
                </a:solidFill>
              </a:rPr>
              <a:t>fatality rate by number infected by each sick person</a:t>
            </a:r>
            <a:endParaRPr sz="2400" dirty="0"/>
          </a:p>
        </p:txBody>
      </p:sp>
      <p:pic>
        <p:nvPicPr>
          <p:cNvPr id="8" name="object 8"/>
          <p:cNvPicPr/>
          <p:nvPr/>
        </p:nvPicPr>
        <p:blipFill>
          <a:blip r:embed="rId4" cstate="print"/>
          <a:stretch>
            <a:fillRect/>
          </a:stretch>
        </p:blipFill>
        <p:spPr>
          <a:xfrm>
            <a:off x="3067811" y="961644"/>
            <a:ext cx="9124188" cy="5401055"/>
          </a:xfrm>
          <a:prstGeom prst="rect">
            <a:avLst/>
          </a:prstGeom>
        </p:spPr>
      </p:pic>
    </p:spTree>
    <p:extLst>
      <p:ext uri="{BB962C8B-B14F-4D97-AF65-F5344CB8AC3E}">
        <p14:creationId xmlns:p14="http://schemas.microsoft.com/office/powerpoint/2010/main" val="2470844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efficacy and Delta variant</a:t>
            </a:r>
            <a:endParaRPr lang="en-US" dirty="0"/>
          </a:p>
        </p:txBody>
      </p:sp>
      <p:sp>
        <p:nvSpPr>
          <p:cNvPr id="5" name="Content Placeholder 4"/>
          <p:cNvSpPr>
            <a:spLocks noGrp="1"/>
          </p:cNvSpPr>
          <p:nvPr>
            <p:ph idx="1"/>
          </p:nvPr>
        </p:nvSpPr>
        <p:spPr/>
        <p:txBody>
          <a:bodyPr>
            <a:normAutofit fontScale="85000" lnSpcReduction="20000"/>
          </a:bodyPr>
          <a:lstStyle/>
          <a:p>
            <a:r>
              <a:rPr lang="en-US" dirty="0"/>
              <a:t>Pfizer 2-dose vaccine </a:t>
            </a:r>
            <a:r>
              <a:rPr lang="en-US" dirty="0" smtClean="0"/>
              <a:t>available data</a:t>
            </a:r>
          </a:p>
          <a:p>
            <a:r>
              <a:rPr lang="en-US" dirty="0" smtClean="0"/>
              <a:t>UK data: </a:t>
            </a:r>
          </a:p>
          <a:p>
            <a:pPr lvl="1"/>
            <a:r>
              <a:rPr lang="en-US" dirty="0" smtClean="0"/>
              <a:t>Viral </a:t>
            </a:r>
            <a:r>
              <a:rPr lang="en-US" dirty="0"/>
              <a:t>effectiveness (VE) against symptomatic disease : </a:t>
            </a:r>
            <a:endParaRPr lang="en-US" dirty="0" smtClean="0"/>
          </a:p>
          <a:p>
            <a:pPr lvl="2"/>
            <a:r>
              <a:rPr lang="en-US" dirty="0" smtClean="0"/>
              <a:t>93.7</a:t>
            </a:r>
            <a:r>
              <a:rPr lang="en-US" dirty="0"/>
              <a:t>% among persons with the Alpha variant </a:t>
            </a:r>
            <a:endParaRPr lang="en-US" dirty="0" smtClean="0"/>
          </a:p>
          <a:p>
            <a:pPr lvl="2"/>
            <a:r>
              <a:rPr lang="en-US" dirty="0" smtClean="0"/>
              <a:t>88.0</a:t>
            </a:r>
            <a:r>
              <a:rPr lang="en-US" dirty="0"/>
              <a:t>% among those with the Delta variant </a:t>
            </a:r>
            <a:endParaRPr lang="en-US" dirty="0" smtClean="0"/>
          </a:p>
          <a:p>
            <a:pPr lvl="1"/>
            <a:r>
              <a:rPr lang="en-US" dirty="0" smtClean="0"/>
              <a:t>VE </a:t>
            </a:r>
            <a:r>
              <a:rPr lang="en-US" dirty="0"/>
              <a:t>against hospitalization: </a:t>
            </a:r>
            <a:endParaRPr lang="en-US" dirty="0" smtClean="0"/>
          </a:p>
          <a:p>
            <a:pPr lvl="2"/>
            <a:r>
              <a:rPr lang="en-US" dirty="0" smtClean="0"/>
              <a:t>95</a:t>
            </a:r>
            <a:r>
              <a:rPr lang="en-US" dirty="0"/>
              <a:t>% among persons with the Alpha variant </a:t>
            </a:r>
            <a:endParaRPr lang="en-US" dirty="0" smtClean="0"/>
          </a:p>
          <a:p>
            <a:pPr lvl="2"/>
            <a:r>
              <a:rPr lang="en-US" dirty="0" smtClean="0"/>
              <a:t>96</a:t>
            </a:r>
            <a:r>
              <a:rPr lang="en-US" dirty="0"/>
              <a:t>% among persons with the Delta variant </a:t>
            </a:r>
            <a:endParaRPr lang="en-US" dirty="0" smtClean="0"/>
          </a:p>
          <a:p>
            <a:r>
              <a:rPr lang="en-US" dirty="0" smtClean="0"/>
              <a:t>Israel</a:t>
            </a:r>
            <a:r>
              <a:rPr lang="en-US" dirty="0"/>
              <a:t>: </a:t>
            </a:r>
            <a:endParaRPr lang="en-US" dirty="0" smtClean="0"/>
          </a:p>
          <a:p>
            <a:pPr lvl="1"/>
            <a:r>
              <a:rPr lang="en-US" dirty="0" smtClean="0"/>
              <a:t>VE </a:t>
            </a:r>
            <a:r>
              <a:rPr lang="en-US" dirty="0"/>
              <a:t>against infection and symptomatic disease: </a:t>
            </a:r>
            <a:r>
              <a:rPr lang="en-US" dirty="0" smtClean="0"/>
              <a:t>64</a:t>
            </a:r>
            <a:r>
              <a:rPr lang="en-US" dirty="0"/>
              <a:t>% </a:t>
            </a:r>
          </a:p>
          <a:p>
            <a:pPr lvl="1"/>
            <a:r>
              <a:rPr lang="en-US" dirty="0" smtClean="0"/>
              <a:t>VE </a:t>
            </a:r>
            <a:r>
              <a:rPr lang="en-US" dirty="0"/>
              <a:t>against hospitalization and death: </a:t>
            </a:r>
            <a:r>
              <a:rPr lang="en-US" dirty="0" smtClean="0"/>
              <a:t>93</a:t>
            </a:r>
            <a:r>
              <a:rPr lang="en-US" dirty="0"/>
              <a:t>% </a:t>
            </a:r>
            <a:endParaRPr lang="en-US" dirty="0" smtClean="0"/>
          </a:p>
          <a:p>
            <a:pPr lvl="2"/>
            <a:endParaRPr lang="en-US" dirty="0" smtClean="0"/>
          </a:p>
          <a:p>
            <a:pPr lvl="2"/>
            <a:endParaRPr lang="en-US" dirty="0" smtClean="0"/>
          </a:p>
          <a:p>
            <a:pPr marL="914400" lvl="2" indent="0">
              <a:buNone/>
            </a:pPr>
            <a:r>
              <a:rPr lang="en-US" i="1" dirty="0" smtClean="0"/>
              <a:t>Lopez </a:t>
            </a:r>
            <a:r>
              <a:rPr lang="en-US" i="1" dirty="0"/>
              <a:t>Bernal J, Andrews N, Gower C, et al. Effectiveness of Covid-19 vaccines against the B.1.617.2 (delta) variant; https://www.thelancet.com/journals/lancet/article/PIIS0140- 6736(21)01358-1/</a:t>
            </a:r>
            <a:r>
              <a:rPr lang="en-US" i="1" dirty="0" err="1"/>
              <a:t>fulltext</a:t>
            </a:r>
            <a:r>
              <a:rPr lang="en-US" i="1" dirty="0"/>
              <a:t> </a:t>
            </a:r>
            <a:endParaRPr lang="en-US" i="1" dirty="0" smtClean="0"/>
          </a:p>
          <a:p>
            <a:pPr marL="914400" lvl="2" indent="0">
              <a:buNone/>
            </a:pPr>
            <a:r>
              <a:rPr lang="en-US" i="1" dirty="0" smtClean="0"/>
              <a:t>Stowe </a:t>
            </a:r>
            <a:r>
              <a:rPr lang="en-US" i="1" dirty="0"/>
              <a:t>et al. PHE preprint: https://khub.net/web/phe-national/public-library/-/document_library/v2WsRK3ZlEig/view/479607266; </a:t>
            </a:r>
            <a:r>
              <a:rPr lang="en-US" i="1" dirty="0">
                <a:hlinkClick r:id="rId2"/>
              </a:rPr>
              <a:t>https://</a:t>
            </a:r>
            <a:r>
              <a:rPr lang="en-US" i="1" dirty="0" smtClean="0">
                <a:hlinkClick r:id="rId2"/>
              </a:rPr>
              <a:t>www.gov.il/en/departments/news/06072021-04</a:t>
            </a:r>
            <a:endParaRPr lang="en-US" i="1" dirty="0" smtClean="0"/>
          </a:p>
          <a:p>
            <a:pPr marL="914400" lvl="2" indent="0">
              <a:buNone/>
            </a:pPr>
            <a:r>
              <a:rPr lang="en-US" dirty="0"/>
              <a:t>NEJM: </a:t>
            </a:r>
            <a:r>
              <a:rPr lang="en-US" dirty="0">
                <a:hlinkClick r:id="rId3"/>
              </a:rPr>
              <a:t>Effectiveness of Covid-19 Vaccines against the B.1.617.2 (Delta) Variant.</a:t>
            </a:r>
            <a:r>
              <a:rPr lang="en-US" dirty="0"/>
              <a:t> (7.21.21)</a:t>
            </a:r>
            <a:endParaRPr lang="en-US" i="1"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6" name="TextBox 5"/>
          <p:cNvSpPr txBox="1"/>
          <p:nvPr/>
        </p:nvSpPr>
        <p:spPr>
          <a:xfrm>
            <a:off x="7010400" y="2362200"/>
            <a:ext cx="4876800" cy="1754326"/>
          </a:xfrm>
          <a:prstGeom prst="rect">
            <a:avLst/>
          </a:prstGeom>
          <a:noFill/>
        </p:spPr>
        <p:txBody>
          <a:bodyPr wrap="square" rtlCol="0">
            <a:spAutoFit/>
          </a:bodyPr>
          <a:lstStyle/>
          <a:p>
            <a:r>
              <a:rPr lang="en-US" dirty="0" smtClean="0"/>
              <a:t>UK data: Effectiveness </a:t>
            </a:r>
            <a:r>
              <a:rPr lang="en-US" dirty="0"/>
              <a:t>after </a:t>
            </a:r>
            <a:r>
              <a:rPr lang="en-US" b="1" dirty="0"/>
              <a:t>one dose </a:t>
            </a:r>
            <a:r>
              <a:rPr lang="en-US" dirty="0"/>
              <a:t>of Pfizer vaccine </a:t>
            </a:r>
            <a:r>
              <a:rPr lang="en-US" dirty="0" smtClean="0"/>
              <a:t>was </a:t>
            </a:r>
            <a:r>
              <a:rPr lang="en-US" dirty="0"/>
              <a:t>notably lower among persons with the delta variant (30.7%; 95% confidence interval [CI], 25.2 to 35.7) than among those with the alpha variant (48.7%; 95% CI, 45.5 to 51.7</a:t>
            </a:r>
            <a:r>
              <a:rPr lang="en-US" dirty="0" smtClean="0"/>
              <a:t>);</a:t>
            </a:r>
            <a:endParaRPr lang="en-US" dirty="0"/>
          </a:p>
        </p:txBody>
      </p:sp>
    </p:spTree>
    <p:extLst>
      <p:ext uri="{BB962C8B-B14F-4D97-AF65-F5344CB8AC3E}">
        <p14:creationId xmlns:p14="http://schemas.microsoft.com/office/powerpoint/2010/main" val="2876339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Variant </a:t>
            </a:r>
            <a:r>
              <a:rPr lang="en-US" dirty="0" err="1" smtClean="0"/>
              <a:t>Sumary</a:t>
            </a:r>
            <a:endParaRPr lang="en-US" dirty="0"/>
          </a:p>
        </p:txBody>
      </p:sp>
      <p:sp>
        <p:nvSpPr>
          <p:cNvPr id="3" name="Content Placeholder 2"/>
          <p:cNvSpPr>
            <a:spLocks noGrp="1"/>
          </p:cNvSpPr>
          <p:nvPr>
            <p:ph idx="1"/>
          </p:nvPr>
        </p:nvSpPr>
        <p:spPr/>
        <p:txBody>
          <a:bodyPr/>
          <a:lstStyle/>
          <a:p>
            <a:r>
              <a:rPr lang="en-US" dirty="0"/>
              <a:t>Is more transmissible than prior variants – R0 close to 6-8 </a:t>
            </a:r>
            <a:r>
              <a:rPr lang="en-US" dirty="0" smtClean="0"/>
              <a:t>(</a:t>
            </a:r>
            <a:r>
              <a:rPr lang="en-US" dirty="0"/>
              <a:t>similar to chicken pox) </a:t>
            </a:r>
            <a:endParaRPr lang="en-US" dirty="0" smtClean="0"/>
          </a:p>
          <a:p>
            <a:r>
              <a:rPr lang="en-US" dirty="0" smtClean="0"/>
              <a:t>Can </a:t>
            </a:r>
            <a:r>
              <a:rPr lang="en-US" dirty="0"/>
              <a:t>lead to breakthrough cases in fully vaccinated </a:t>
            </a:r>
          </a:p>
          <a:p>
            <a:pPr lvl="1"/>
            <a:r>
              <a:rPr lang="en-US" dirty="0" smtClean="0"/>
              <a:t>Those infected and vaccinated, given high viral loads,  and data from MMWR released today, may </a:t>
            </a:r>
            <a:r>
              <a:rPr lang="en-US" dirty="0"/>
              <a:t>be able to transmit the virus </a:t>
            </a:r>
            <a:endParaRPr lang="en-US" dirty="0" smtClean="0"/>
          </a:p>
          <a:p>
            <a:r>
              <a:rPr lang="en-US" dirty="0" smtClean="0"/>
              <a:t>May </a:t>
            </a:r>
            <a:r>
              <a:rPr lang="en-US" dirty="0"/>
              <a:t>cause more severe disease* </a:t>
            </a:r>
            <a:endParaRPr lang="en-US" dirty="0" smtClean="0"/>
          </a:p>
          <a:p>
            <a:r>
              <a:rPr lang="en-US" dirty="0" smtClean="0"/>
              <a:t>Vaccine effectiveness </a:t>
            </a:r>
            <a:r>
              <a:rPr lang="en-US" dirty="0"/>
              <a:t>remains high against severe disease and hospitalization, but may be decreasing against </a:t>
            </a:r>
            <a:r>
              <a:rPr lang="en-US" dirty="0" smtClean="0"/>
              <a:t>infection</a:t>
            </a:r>
          </a:p>
          <a:p>
            <a:r>
              <a:rPr lang="en-US" dirty="0" smtClean="0"/>
              <a:t>Need for increased vaccination and mask wearing indoors in public spaces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6" name="TextBox 5"/>
          <p:cNvSpPr txBox="1"/>
          <p:nvPr/>
        </p:nvSpPr>
        <p:spPr>
          <a:xfrm>
            <a:off x="461211" y="5710019"/>
            <a:ext cx="11125200" cy="646331"/>
          </a:xfrm>
          <a:prstGeom prst="rect">
            <a:avLst/>
          </a:prstGeom>
          <a:noFill/>
        </p:spPr>
        <p:txBody>
          <a:bodyPr wrap="square" rtlCol="0">
            <a:spAutoFit/>
          </a:bodyPr>
          <a:lstStyle/>
          <a:p>
            <a:r>
              <a:rPr lang="en-US" dirty="0" smtClean="0"/>
              <a:t>*The </a:t>
            </a:r>
            <a:r>
              <a:rPr lang="en-US" dirty="0"/>
              <a:t>Lancet</a:t>
            </a:r>
            <a:r>
              <a:rPr lang="en-US" dirty="0" smtClean="0"/>
              <a:t>, June 14, 2021 </a:t>
            </a:r>
            <a:r>
              <a:rPr lang="en-US" dirty="0"/>
              <a:t>https://www.thelancet.com/journals/lancet/article/PIIS0140-6736(21)01358-1/fulltext</a:t>
            </a:r>
          </a:p>
        </p:txBody>
      </p:sp>
    </p:spTree>
    <p:extLst>
      <p:ext uri="{BB962C8B-B14F-4D97-AF65-F5344CB8AC3E}">
        <p14:creationId xmlns:p14="http://schemas.microsoft.com/office/powerpoint/2010/main" val="812113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535940" y="193334"/>
            <a:ext cx="6370320" cy="1183640"/>
          </a:xfrm>
          <a:prstGeom prst="rect">
            <a:avLst/>
          </a:prstGeom>
        </p:spPr>
        <p:txBody>
          <a:bodyPr vert="horz" wrap="square" lIns="0" tIns="81280" rIns="0" bIns="0" rtlCol="0">
            <a:spAutoFit/>
          </a:bodyPr>
          <a:lstStyle/>
          <a:p>
            <a:pPr marL="12700" marR="5080">
              <a:lnSpc>
                <a:spcPts val="4320"/>
              </a:lnSpc>
              <a:spcBef>
                <a:spcPts val="640"/>
              </a:spcBef>
            </a:pPr>
            <a:r>
              <a:rPr sz="4000" b="1" spc="-50" dirty="0">
                <a:solidFill>
                  <a:srgbClr val="F58466"/>
                </a:solidFill>
                <a:latin typeface="Arial"/>
                <a:cs typeface="Arial"/>
              </a:rPr>
              <a:t>ILPQC </a:t>
            </a:r>
            <a:r>
              <a:rPr sz="4000" b="1" spc="20" dirty="0">
                <a:solidFill>
                  <a:srgbClr val="F58466"/>
                </a:solidFill>
                <a:latin typeface="Arial"/>
                <a:cs typeface="Arial"/>
              </a:rPr>
              <a:t>COVID-19 </a:t>
            </a:r>
            <a:r>
              <a:rPr sz="4000" b="1" spc="-100" dirty="0">
                <a:solidFill>
                  <a:srgbClr val="F58466"/>
                </a:solidFill>
                <a:latin typeface="Arial"/>
                <a:cs typeface="Arial"/>
              </a:rPr>
              <a:t>Webpage </a:t>
            </a:r>
            <a:r>
              <a:rPr sz="4000" b="1" spc="-1100" dirty="0">
                <a:solidFill>
                  <a:srgbClr val="F58466"/>
                </a:solidFill>
                <a:latin typeface="Arial"/>
                <a:cs typeface="Arial"/>
              </a:rPr>
              <a:t> </a:t>
            </a:r>
            <a:r>
              <a:rPr sz="4000" b="1" spc="-190" dirty="0">
                <a:solidFill>
                  <a:srgbClr val="F58466"/>
                </a:solidFill>
                <a:latin typeface="Arial"/>
                <a:cs typeface="Arial"/>
                <a:hlinkClick r:id="rId4"/>
              </a:rPr>
              <a:t>www.ilpqc.org</a:t>
            </a:r>
            <a:endParaRPr sz="4000" dirty="0">
              <a:latin typeface="Arial"/>
              <a:cs typeface="Arial"/>
            </a:endParaRPr>
          </a:p>
        </p:txBody>
      </p:sp>
      <p:grpSp>
        <p:nvGrpSpPr>
          <p:cNvPr id="9" name="object 9"/>
          <p:cNvGrpSpPr/>
          <p:nvPr/>
        </p:nvGrpSpPr>
        <p:grpSpPr>
          <a:xfrm>
            <a:off x="249936" y="1577340"/>
            <a:ext cx="11399520" cy="4693920"/>
            <a:chOff x="249936" y="1577340"/>
            <a:chExt cx="11399520" cy="4693920"/>
          </a:xfrm>
        </p:grpSpPr>
        <p:pic>
          <p:nvPicPr>
            <p:cNvPr id="10" name="object 10"/>
            <p:cNvPicPr/>
            <p:nvPr/>
          </p:nvPicPr>
          <p:blipFill>
            <a:blip r:embed="rId5" cstate="print"/>
            <a:stretch>
              <a:fillRect/>
            </a:stretch>
          </p:blipFill>
          <p:spPr>
            <a:xfrm>
              <a:off x="249936" y="1577340"/>
              <a:ext cx="8708136" cy="4693919"/>
            </a:xfrm>
            <a:prstGeom prst="rect">
              <a:avLst/>
            </a:prstGeom>
          </p:spPr>
        </p:pic>
        <p:pic>
          <p:nvPicPr>
            <p:cNvPr id="11" name="object 11"/>
            <p:cNvPicPr/>
            <p:nvPr/>
          </p:nvPicPr>
          <p:blipFill>
            <a:blip r:embed="rId6" cstate="print"/>
            <a:stretch>
              <a:fillRect/>
            </a:stretch>
          </p:blipFill>
          <p:spPr>
            <a:xfrm>
              <a:off x="313944" y="1641348"/>
              <a:ext cx="8525243" cy="4511039"/>
            </a:xfrm>
            <a:prstGeom prst="rect">
              <a:avLst/>
            </a:prstGeom>
          </p:spPr>
        </p:pic>
        <p:sp>
          <p:nvSpPr>
            <p:cNvPr id="12" name="object 12"/>
            <p:cNvSpPr/>
            <p:nvPr/>
          </p:nvSpPr>
          <p:spPr>
            <a:xfrm>
              <a:off x="294894" y="1622298"/>
              <a:ext cx="8563610" cy="4549140"/>
            </a:xfrm>
            <a:custGeom>
              <a:avLst/>
              <a:gdLst/>
              <a:ahLst/>
              <a:cxnLst/>
              <a:rect l="l" t="t" r="r" b="b"/>
              <a:pathLst>
                <a:path w="8563610" h="4549140">
                  <a:moveTo>
                    <a:pt x="0" y="0"/>
                  </a:moveTo>
                  <a:lnTo>
                    <a:pt x="8563356" y="0"/>
                  </a:lnTo>
                  <a:lnTo>
                    <a:pt x="8563356" y="4549140"/>
                  </a:lnTo>
                  <a:lnTo>
                    <a:pt x="0" y="4549140"/>
                  </a:lnTo>
                  <a:lnTo>
                    <a:pt x="0" y="0"/>
                  </a:lnTo>
                  <a:close/>
                </a:path>
              </a:pathLst>
            </a:custGeom>
            <a:ln w="38100">
              <a:solidFill>
                <a:srgbClr val="000000"/>
              </a:solidFill>
            </a:ln>
          </p:spPr>
          <p:txBody>
            <a:bodyPr wrap="square" lIns="0" tIns="0" rIns="0" bIns="0" rtlCol="0"/>
            <a:lstStyle/>
            <a:p>
              <a:endParaRPr/>
            </a:p>
          </p:txBody>
        </p:sp>
        <p:sp>
          <p:nvSpPr>
            <p:cNvPr id="13" name="object 13"/>
            <p:cNvSpPr/>
            <p:nvPr/>
          </p:nvSpPr>
          <p:spPr>
            <a:xfrm>
              <a:off x="5943600" y="1748028"/>
              <a:ext cx="5706110" cy="4352925"/>
            </a:xfrm>
            <a:custGeom>
              <a:avLst/>
              <a:gdLst/>
              <a:ahLst/>
              <a:cxnLst/>
              <a:rect l="l" t="t" r="r" b="b"/>
              <a:pathLst>
                <a:path w="5706109" h="4352925">
                  <a:moveTo>
                    <a:pt x="5705856" y="0"/>
                  </a:moveTo>
                  <a:lnTo>
                    <a:pt x="0" y="0"/>
                  </a:lnTo>
                  <a:lnTo>
                    <a:pt x="0" y="4352544"/>
                  </a:lnTo>
                  <a:lnTo>
                    <a:pt x="5705856" y="4352544"/>
                  </a:lnTo>
                  <a:lnTo>
                    <a:pt x="5705856" y="0"/>
                  </a:lnTo>
                  <a:close/>
                </a:path>
              </a:pathLst>
            </a:custGeom>
            <a:solidFill>
              <a:srgbClr val="C5D7F3"/>
            </a:solidFill>
          </p:spPr>
          <p:txBody>
            <a:bodyPr wrap="square" lIns="0" tIns="0" rIns="0" bIns="0" rtlCol="0"/>
            <a:lstStyle/>
            <a:p>
              <a:endParaRPr/>
            </a:p>
          </p:txBody>
        </p:sp>
        <p:sp>
          <p:nvSpPr>
            <p:cNvPr id="14" name="object 14"/>
            <p:cNvSpPr/>
            <p:nvPr/>
          </p:nvSpPr>
          <p:spPr>
            <a:xfrm>
              <a:off x="4419600" y="1716023"/>
              <a:ext cx="914400" cy="533400"/>
            </a:xfrm>
            <a:custGeom>
              <a:avLst/>
              <a:gdLst/>
              <a:ahLst/>
              <a:cxnLst/>
              <a:rect l="l" t="t" r="r" b="b"/>
              <a:pathLst>
                <a:path w="914400" h="533400">
                  <a:moveTo>
                    <a:pt x="0" y="266700"/>
                  </a:moveTo>
                  <a:lnTo>
                    <a:pt x="13963" y="201031"/>
                  </a:lnTo>
                  <a:lnTo>
                    <a:pt x="53568" y="141322"/>
                  </a:lnTo>
                  <a:lnTo>
                    <a:pt x="81915" y="114328"/>
                  </a:lnTo>
                  <a:lnTo>
                    <a:pt x="115387" y="89573"/>
                  </a:lnTo>
                  <a:lnTo>
                    <a:pt x="153556" y="67308"/>
                  </a:lnTo>
                  <a:lnTo>
                    <a:pt x="195993" y="47783"/>
                  </a:lnTo>
                  <a:lnTo>
                    <a:pt x="242269" y="31248"/>
                  </a:lnTo>
                  <a:lnTo>
                    <a:pt x="291956" y="17951"/>
                  </a:lnTo>
                  <a:lnTo>
                    <a:pt x="344626" y="8145"/>
                  </a:lnTo>
                  <a:lnTo>
                    <a:pt x="399850" y="2077"/>
                  </a:lnTo>
                  <a:lnTo>
                    <a:pt x="457200" y="0"/>
                  </a:lnTo>
                  <a:lnTo>
                    <a:pt x="514549" y="2077"/>
                  </a:lnTo>
                  <a:lnTo>
                    <a:pt x="569773" y="8145"/>
                  </a:lnTo>
                  <a:lnTo>
                    <a:pt x="622443" y="17951"/>
                  </a:lnTo>
                  <a:lnTo>
                    <a:pt x="672130" y="31248"/>
                  </a:lnTo>
                  <a:lnTo>
                    <a:pt x="718406" y="47783"/>
                  </a:lnTo>
                  <a:lnTo>
                    <a:pt x="760843" y="67308"/>
                  </a:lnTo>
                  <a:lnTo>
                    <a:pt x="799012" y="89573"/>
                  </a:lnTo>
                  <a:lnTo>
                    <a:pt x="832484" y="114328"/>
                  </a:lnTo>
                  <a:lnTo>
                    <a:pt x="860831" y="141322"/>
                  </a:lnTo>
                  <a:lnTo>
                    <a:pt x="900436" y="201031"/>
                  </a:lnTo>
                  <a:lnTo>
                    <a:pt x="914400" y="266700"/>
                  </a:lnTo>
                  <a:lnTo>
                    <a:pt x="910837" y="300154"/>
                  </a:lnTo>
                  <a:lnTo>
                    <a:pt x="883624" y="363092"/>
                  </a:lnTo>
                  <a:lnTo>
                    <a:pt x="832484" y="419071"/>
                  </a:lnTo>
                  <a:lnTo>
                    <a:pt x="799012" y="443826"/>
                  </a:lnTo>
                  <a:lnTo>
                    <a:pt x="760843" y="466091"/>
                  </a:lnTo>
                  <a:lnTo>
                    <a:pt x="718406" y="485616"/>
                  </a:lnTo>
                  <a:lnTo>
                    <a:pt x="672130" y="502151"/>
                  </a:lnTo>
                  <a:lnTo>
                    <a:pt x="622443" y="515448"/>
                  </a:lnTo>
                  <a:lnTo>
                    <a:pt x="569773" y="525254"/>
                  </a:lnTo>
                  <a:lnTo>
                    <a:pt x="514549" y="531322"/>
                  </a:lnTo>
                  <a:lnTo>
                    <a:pt x="457200" y="533400"/>
                  </a:lnTo>
                  <a:lnTo>
                    <a:pt x="399850" y="531322"/>
                  </a:lnTo>
                  <a:lnTo>
                    <a:pt x="344626" y="525254"/>
                  </a:lnTo>
                  <a:lnTo>
                    <a:pt x="291956" y="515448"/>
                  </a:lnTo>
                  <a:lnTo>
                    <a:pt x="242269" y="502151"/>
                  </a:lnTo>
                  <a:lnTo>
                    <a:pt x="195993" y="485616"/>
                  </a:lnTo>
                  <a:lnTo>
                    <a:pt x="153556" y="466091"/>
                  </a:lnTo>
                  <a:lnTo>
                    <a:pt x="115387" y="443826"/>
                  </a:lnTo>
                  <a:lnTo>
                    <a:pt x="81915" y="419071"/>
                  </a:lnTo>
                  <a:lnTo>
                    <a:pt x="53568" y="392077"/>
                  </a:lnTo>
                  <a:lnTo>
                    <a:pt x="13963" y="332368"/>
                  </a:lnTo>
                  <a:lnTo>
                    <a:pt x="0" y="266700"/>
                  </a:lnTo>
                  <a:close/>
                </a:path>
              </a:pathLst>
            </a:custGeom>
            <a:ln w="12192">
              <a:solidFill>
                <a:srgbClr val="FF0000"/>
              </a:solidFill>
            </a:ln>
          </p:spPr>
          <p:txBody>
            <a:bodyPr wrap="square" lIns="0" tIns="0" rIns="0" bIns="0" rtlCol="0"/>
            <a:lstStyle/>
            <a:p>
              <a:endParaRPr/>
            </a:p>
          </p:txBody>
        </p:sp>
        <p:sp>
          <p:nvSpPr>
            <p:cNvPr id="15" name="object 15"/>
            <p:cNvSpPr/>
            <p:nvPr/>
          </p:nvSpPr>
          <p:spPr>
            <a:xfrm>
              <a:off x="7073265" y="4933360"/>
              <a:ext cx="3406140" cy="22860"/>
            </a:xfrm>
            <a:custGeom>
              <a:avLst/>
              <a:gdLst/>
              <a:ahLst/>
              <a:cxnLst/>
              <a:rect l="l" t="t" r="r" b="b"/>
              <a:pathLst>
                <a:path w="3406140" h="22860">
                  <a:moveTo>
                    <a:pt x="3406140" y="0"/>
                  </a:moveTo>
                  <a:lnTo>
                    <a:pt x="0" y="0"/>
                  </a:lnTo>
                  <a:lnTo>
                    <a:pt x="0" y="22860"/>
                  </a:lnTo>
                  <a:lnTo>
                    <a:pt x="3406140" y="22860"/>
                  </a:lnTo>
                  <a:lnTo>
                    <a:pt x="3406140" y="0"/>
                  </a:lnTo>
                  <a:close/>
                </a:path>
              </a:pathLst>
            </a:custGeom>
            <a:solidFill>
              <a:srgbClr val="6B94FC"/>
            </a:solidFill>
          </p:spPr>
          <p:txBody>
            <a:bodyPr wrap="square" lIns="0" tIns="0" rIns="0" bIns="0" rtlCol="0"/>
            <a:lstStyle/>
            <a:p>
              <a:endParaRPr/>
            </a:p>
          </p:txBody>
        </p:sp>
      </p:grpSp>
      <p:sp>
        <p:nvSpPr>
          <p:cNvPr id="16" name="object 16"/>
          <p:cNvSpPr txBox="1"/>
          <p:nvPr/>
        </p:nvSpPr>
        <p:spPr>
          <a:xfrm>
            <a:off x="6112660" y="1729775"/>
            <a:ext cx="5367655" cy="3611245"/>
          </a:xfrm>
          <a:prstGeom prst="rect">
            <a:avLst/>
          </a:prstGeom>
        </p:spPr>
        <p:txBody>
          <a:bodyPr vert="horz" wrap="square" lIns="0" tIns="59690" rIns="0" bIns="0" rtlCol="0">
            <a:spAutoFit/>
          </a:bodyPr>
          <a:lstStyle/>
          <a:p>
            <a:pPr marL="149860" marR="43815" algn="ctr">
              <a:lnSpc>
                <a:spcPts val="3030"/>
              </a:lnSpc>
              <a:spcBef>
                <a:spcPts val="470"/>
              </a:spcBef>
              <a:tabLst>
                <a:tab pos="1413510" algn="l"/>
              </a:tabLst>
            </a:pPr>
            <a:r>
              <a:rPr sz="2800" spc="-5" dirty="0">
                <a:solidFill>
                  <a:srgbClr val="444B54"/>
                </a:solidFill>
                <a:latin typeface="Arial"/>
                <a:cs typeface="Arial"/>
              </a:rPr>
              <a:t>ILPQC	</a:t>
            </a:r>
            <a:r>
              <a:rPr sz="2800" dirty="0">
                <a:solidFill>
                  <a:srgbClr val="444B54"/>
                </a:solidFill>
                <a:latin typeface="Arial"/>
                <a:cs typeface="Arial"/>
              </a:rPr>
              <a:t>posts</a:t>
            </a:r>
            <a:r>
              <a:rPr sz="2800" spc="-45" dirty="0">
                <a:solidFill>
                  <a:srgbClr val="444B54"/>
                </a:solidFill>
                <a:latin typeface="Arial"/>
                <a:cs typeface="Arial"/>
              </a:rPr>
              <a:t> </a:t>
            </a:r>
            <a:r>
              <a:rPr sz="2800" dirty="0">
                <a:solidFill>
                  <a:srgbClr val="444B54"/>
                </a:solidFill>
                <a:latin typeface="Arial"/>
                <a:cs typeface="Arial"/>
              </a:rPr>
              <a:t>national</a:t>
            </a:r>
            <a:r>
              <a:rPr sz="2800" spc="-30" dirty="0">
                <a:solidFill>
                  <a:srgbClr val="444B54"/>
                </a:solidFill>
                <a:latin typeface="Arial"/>
                <a:cs typeface="Arial"/>
              </a:rPr>
              <a:t> </a:t>
            </a:r>
            <a:r>
              <a:rPr sz="2800" dirty="0">
                <a:solidFill>
                  <a:srgbClr val="444B54"/>
                </a:solidFill>
                <a:latin typeface="Arial"/>
                <a:cs typeface="Arial"/>
              </a:rPr>
              <a:t>guidelines </a:t>
            </a:r>
            <a:r>
              <a:rPr sz="2800" spc="-760" dirty="0">
                <a:solidFill>
                  <a:srgbClr val="444B54"/>
                </a:solidFill>
                <a:latin typeface="Arial"/>
                <a:cs typeface="Arial"/>
              </a:rPr>
              <a:t> </a:t>
            </a:r>
            <a:r>
              <a:rPr sz="2800" dirty="0">
                <a:solidFill>
                  <a:srgbClr val="444B54"/>
                </a:solidFill>
                <a:latin typeface="Arial"/>
                <a:cs typeface="Arial"/>
              </a:rPr>
              <a:t>and </a:t>
            </a:r>
            <a:r>
              <a:rPr sz="2800" spc="-10" dirty="0">
                <a:solidFill>
                  <a:srgbClr val="444B54"/>
                </a:solidFill>
                <a:latin typeface="Arial"/>
                <a:cs typeface="Arial"/>
              </a:rPr>
              <a:t>OB </a:t>
            </a:r>
            <a:r>
              <a:rPr sz="2800" spc="-5" dirty="0">
                <a:solidFill>
                  <a:srgbClr val="444B54"/>
                </a:solidFill>
                <a:latin typeface="Arial"/>
                <a:cs typeface="Arial"/>
              </a:rPr>
              <a:t>&amp; </a:t>
            </a:r>
            <a:r>
              <a:rPr sz="2800" dirty="0">
                <a:solidFill>
                  <a:srgbClr val="444B54"/>
                </a:solidFill>
                <a:latin typeface="Arial"/>
                <a:cs typeface="Arial"/>
              </a:rPr>
              <a:t>Neonatal </a:t>
            </a:r>
            <a:r>
              <a:rPr sz="2800" spc="-5" dirty="0">
                <a:solidFill>
                  <a:srgbClr val="444B54"/>
                </a:solidFill>
                <a:latin typeface="Arial"/>
                <a:cs typeface="Arial"/>
              </a:rPr>
              <a:t>COVID-19 </a:t>
            </a:r>
            <a:r>
              <a:rPr sz="2800" dirty="0">
                <a:solidFill>
                  <a:srgbClr val="444B54"/>
                </a:solidFill>
                <a:latin typeface="Arial"/>
                <a:cs typeface="Arial"/>
              </a:rPr>
              <a:t> </a:t>
            </a:r>
            <a:r>
              <a:rPr sz="2800" spc="-5" dirty="0">
                <a:solidFill>
                  <a:srgbClr val="444B54"/>
                </a:solidFill>
                <a:latin typeface="Arial"/>
                <a:cs typeface="Arial"/>
              </a:rPr>
              <a:t>example</a:t>
            </a:r>
            <a:r>
              <a:rPr sz="2800" spc="10" dirty="0">
                <a:solidFill>
                  <a:srgbClr val="444B54"/>
                </a:solidFill>
                <a:latin typeface="Arial"/>
                <a:cs typeface="Arial"/>
              </a:rPr>
              <a:t> </a:t>
            </a:r>
            <a:r>
              <a:rPr sz="2800" dirty="0">
                <a:solidFill>
                  <a:srgbClr val="444B54"/>
                </a:solidFill>
                <a:latin typeface="Arial"/>
                <a:cs typeface="Arial"/>
              </a:rPr>
              <a:t>hospital protocols</a:t>
            </a:r>
            <a:r>
              <a:rPr sz="2800" spc="-10" dirty="0">
                <a:solidFill>
                  <a:srgbClr val="444B54"/>
                </a:solidFill>
                <a:latin typeface="Arial"/>
                <a:cs typeface="Arial"/>
              </a:rPr>
              <a:t> </a:t>
            </a:r>
            <a:r>
              <a:rPr sz="2800" spc="-5" dirty="0">
                <a:solidFill>
                  <a:srgbClr val="444B54"/>
                </a:solidFill>
                <a:latin typeface="Arial"/>
                <a:cs typeface="Arial"/>
              </a:rPr>
              <a:t>&amp; </a:t>
            </a:r>
            <a:r>
              <a:rPr sz="2800" dirty="0">
                <a:solidFill>
                  <a:srgbClr val="444B54"/>
                </a:solidFill>
                <a:latin typeface="Arial"/>
                <a:cs typeface="Arial"/>
              </a:rPr>
              <a:t> resources</a:t>
            </a:r>
            <a:endParaRPr sz="2800">
              <a:latin typeface="Arial"/>
              <a:cs typeface="Arial"/>
            </a:endParaRPr>
          </a:p>
          <a:p>
            <a:pPr marL="12700" marR="5080" algn="ctr">
              <a:lnSpc>
                <a:spcPts val="3030"/>
              </a:lnSpc>
              <a:spcBef>
                <a:spcPts val="975"/>
              </a:spcBef>
            </a:pPr>
            <a:r>
              <a:rPr sz="2800" b="1" spc="-5" dirty="0">
                <a:solidFill>
                  <a:srgbClr val="444B54"/>
                </a:solidFill>
                <a:latin typeface="Arial"/>
                <a:cs typeface="Arial"/>
              </a:rPr>
              <a:t>please</a:t>
            </a:r>
            <a:r>
              <a:rPr sz="2800" b="1" spc="10" dirty="0">
                <a:solidFill>
                  <a:srgbClr val="444B54"/>
                </a:solidFill>
                <a:latin typeface="Arial"/>
                <a:cs typeface="Arial"/>
              </a:rPr>
              <a:t> </a:t>
            </a:r>
            <a:r>
              <a:rPr sz="2800" b="1" spc="-5" dirty="0">
                <a:solidFill>
                  <a:srgbClr val="444B54"/>
                </a:solidFill>
                <a:latin typeface="Arial"/>
                <a:cs typeface="Arial"/>
              </a:rPr>
              <a:t>note</a:t>
            </a:r>
            <a:r>
              <a:rPr sz="2800" b="1" spc="15" dirty="0">
                <a:solidFill>
                  <a:srgbClr val="444B54"/>
                </a:solidFill>
                <a:latin typeface="Arial"/>
                <a:cs typeface="Arial"/>
              </a:rPr>
              <a:t> </a:t>
            </a:r>
            <a:r>
              <a:rPr sz="2800" b="1" spc="-5" dirty="0">
                <a:solidFill>
                  <a:srgbClr val="444B54"/>
                </a:solidFill>
                <a:latin typeface="Arial"/>
                <a:cs typeface="Arial"/>
              </a:rPr>
              <a:t>dates</a:t>
            </a:r>
            <a:r>
              <a:rPr sz="2800" b="1" spc="15" dirty="0">
                <a:solidFill>
                  <a:srgbClr val="444B54"/>
                </a:solidFill>
                <a:latin typeface="Arial"/>
                <a:cs typeface="Arial"/>
              </a:rPr>
              <a:t> </a:t>
            </a:r>
            <a:r>
              <a:rPr sz="2800" b="1" spc="-5" dirty="0">
                <a:solidFill>
                  <a:srgbClr val="444B54"/>
                </a:solidFill>
                <a:latin typeface="Arial"/>
                <a:cs typeface="Arial"/>
              </a:rPr>
              <a:t>as</a:t>
            </a:r>
            <a:r>
              <a:rPr sz="2800" b="1" dirty="0">
                <a:solidFill>
                  <a:srgbClr val="444B54"/>
                </a:solidFill>
                <a:latin typeface="Arial"/>
                <a:cs typeface="Arial"/>
              </a:rPr>
              <a:t> </a:t>
            </a:r>
            <a:r>
              <a:rPr sz="2800" b="1" spc="-5" dirty="0">
                <a:solidFill>
                  <a:srgbClr val="444B54"/>
                </a:solidFill>
                <a:latin typeface="Arial"/>
                <a:cs typeface="Arial"/>
              </a:rPr>
              <a:t>guidelines </a:t>
            </a:r>
            <a:r>
              <a:rPr sz="2800" b="1" spc="-760" dirty="0">
                <a:solidFill>
                  <a:srgbClr val="444B54"/>
                </a:solidFill>
                <a:latin typeface="Arial"/>
                <a:cs typeface="Arial"/>
              </a:rPr>
              <a:t> </a:t>
            </a:r>
            <a:r>
              <a:rPr sz="2800" b="1" spc="-5" dirty="0">
                <a:solidFill>
                  <a:srgbClr val="444B54"/>
                </a:solidFill>
                <a:latin typeface="Arial"/>
                <a:cs typeface="Arial"/>
              </a:rPr>
              <a:t>are</a:t>
            </a:r>
            <a:r>
              <a:rPr sz="2800" b="1" dirty="0">
                <a:solidFill>
                  <a:srgbClr val="444B54"/>
                </a:solidFill>
                <a:latin typeface="Arial"/>
                <a:cs typeface="Arial"/>
              </a:rPr>
              <a:t> </a:t>
            </a:r>
            <a:r>
              <a:rPr sz="2800" b="1" spc="-5" dirty="0">
                <a:solidFill>
                  <a:srgbClr val="444B54"/>
                </a:solidFill>
                <a:latin typeface="Arial"/>
                <a:cs typeface="Arial"/>
              </a:rPr>
              <a:t>changing</a:t>
            </a:r>
            <a:r>
              <a:rPr sz="2800" b="1" spc="25" dirty="0">
                <a:solidFill>
                  <a:srgbClr val="444B54"/>
                </a:solidFill>
                <a:latin typeface="Arial"/>
                <a:cs typeface="Arial"/>
              </a:rPr>
              <a:t> </a:t>
            </a:r>
            <a:r>
              <a:rPr sz="2800" b="1" spc="-5" dirty="0">
                <a:solidFill>
                  <a:srgbClr val="444B54"/>
                </a:solidFill>
                <a:latin typeface="Arial"/>
                <a:cs typeface="Arial"/>
              </a:rPr>
              <a:t>rapidly</a:t>
            </a:r>
            <a:endParaRPr sz="2800">
              <a:latin typeface="Arial"/>
              <a:cs typeface="Arial"/>
            </a:endParaRPr>
          </a:p>
          <a:p>
            <a:pPr>
              <a:lnSpc>
                <a:spcPct val="100000"/>
              </a:lnSpc>
              <a:spcBef>
                <a:spcPts val="15"/>
              </a:spcBef>
            </a:pPr>
            <a:endParaRPr sz="2550">
              <a:latin typeface="Arial"/>
              <a:cs typeface="Arial"/>
            </a:endParaRPr>
          </a:p>
          <a:p>
            <a:pPr marL="960119" marR="993140">
              <a:lnSpc>
                <a:spcPct val="100000"/>
              </a:lnSpc>
            </a:pPr>
            <a:r>
              <a:rPr sz="2400" spc="-5" dirty="0">
                <a:solidFill>
                  <a:srgbClr val="6B94FC"/>
                </a:solidFill>
                <a:latin typeface="Arial"/>
                <a:cs typeface="Arial"/>
                <a:hlinkClick r:id="rId7"/>
              </a:rPr>
              <a:t>https://ilpqc.org/covid-19- </a:t>
            </a:r>
            <a:r>
              <a:rPr sz="2400" spc="-655" dirty="0">
                <a:solidFill>
                  <a:srgbClr val="6B94FC"/>
                </a:solidFill>
                <a:latin typeface="Arial"/>
                <a:cs typeface="Arial"/>
                <a:hlinkClick r:id="rId7"/>
              </a:rPr>
              <a:t> </a:t>
            </a:r>
            <a:r>
              <a:rPr sz="2400" u="sng" spc="-5" dirty="0">
                <a:solidFill>
                  <a:srgbClr val="6B94FC"/>
                </a:solidFill>
                <a:uFill>
                  <a:solidFill>
                    <a:srgbClr val="6B94FC"/>
                  </a:solidFill>
                </a:uFill>
                <a:latin typeface="Arial"/>
                <a:cs typeface="Arial"/>
                <a:hlinkClick r:id="rId7"/>
              </a:rPr>
              <a:t>information/</a:t>
            </a:r>
            <a:endParaRPr sz="24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24</a:t>
            </a:fld>
            <a:endParaRPr spc="-5" dirty="0">
              <a:solidFill>
                <a:srgbClr val="AEB3B8"/>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914400" cy="0"/>
          </a:xfrm>
          <a:custGeom>
            <a:avLst/>
            <a:gdLst/>
            <a:ahLst/>
            <a:cxnLst/>
            <a:rect l="l" t="t" r="r" b="b"/>
            <a:pathLst>
              <a:path w="914400">
                <a:moveTo>
                  <a:pt x="0" y="0"/>
                </a:moveTo>
                <a:lnTo>
                  <a:pt x="914400" y="0"/>
                </a:lnTo>
              </a:path>
            </a:pathLst>
          </a:custGeom>
          <a:ln w="6096">
            <a:solidFill>
              <a:srgbClr val="AEB3B8"/>
            </a:solidFill>
          </a:ln>
        </p:spPr>
        <p:txBody>
          <a:bodyPr wrap="square" lIns="0" tIns="0" rIns="0" bIns="0" rtlCol="0"/>
          <a:lstStyle/>
          <a:p>
            <a:endParaRPr/>
          </a:p>
        </p:txBody>
      </p:sp>
      <p:sp>
        <p:nvSpPr>
          <p:cNvPr id="7" name="object 7"/>
          <p:cNvSpPr/>
          <p:nvPr/>
        </p:nvSpPr>
        <p:spPr>
          <a:xfrm>
            <a:off x="10668000" y="6335267"/>
            <a:ext cx="914400" cy="0"/>
          </a:xfrm>
          <a:custGeom>
            <a:avLst/>
            <a:gdLst/>
            <a:ahLst/>
            <a:cxnLst/>
            <a:rect l="l" t="t" r="r" b="b"/>
            <a:pathLst>
              <a:path w="914400">
                <a:moveTo>
                  <a:pt x="0" y="0"/>
                </a:moveTo>
                <a:lnTo>
                  <a:pt x="914400" y="0"/>
                </a:lnTo>
              </a:path>
            </a:pathLst>
          </a:custGeom>
          <a:ln w="6096">
            <a:solidFill>
              <a:srgbClr val="AEB3B8"/>
            </a:solidFill>
          </a:ln>
        </p:spPr>
        <p:txBody>
          <a:bodyPr wrap="square" lIns="0" tIns="0" rIns="0" bIns="0" rtlCol="0"/>
          <a:lstStyle/>
          <a:p>
            <a:endParaRPr/>
          </a:p>
        </p:txBody>
      </p:sp>
      <p:sp>
        <p:nvSpPr>
          <p:cNvPr id="8" name="object 8"/>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644013" y="481999"/>
            <a:ext cx="6300470" cy="452120"/>
          </a:xfrm>
          <a:prstGeom prst="rect">
            <a:avLst/>
          </a:prstGeom>
        </p:spPr>
        <p:txBody>
          <a:bodyPr vert="horz" wrap="square" lIns="0" tIns="12065" rIns="0" bIns="0" rtlCol="0">
            <a:spAutoFit/>
          </a:bodyPr>
          <a:lstStyle/>
          <a:p>
            <a:pPr marL="12700">
              <a:lnSpc>
                <a:spcPct val="100000"/>
              </a:lnSpc>
              <a:spcBef>
                <a:spcPts val="95"/>
              </a:spcBef>
            </a:pPr>
            <a:r>
              <a:rPr sz="2800" b="1" spc="-95" dirty="0">
                <a:solidFill>
                  <a:srgbClr val="F58466"/>
                </a:solidFill>
                <a:latin typeface="Arial"/>
                <a:cs typeface="Arial"/>
              </a:rPr>
              <a:t>Updated</a:t>
            </a:r>
            <a:r>
              <a:rPr sz="2800" b="1" spc="-5" dirty="0">
                <a:solidFill>
                  <a:srgbClr val="F58466"/>
                </a:solidFill>
                <a:latin typeface="Arial"/>
                <a:cs typeface="Arial"/>
              </a:rPr>
              <a:t> </a:t>
            </a:r>
            <a:r>
              <a:rPr sz="2800" b="1" spc="-80" dirty="0">
                <a:solidFill>
                  <a:srgbClr val="F58466"/>
                </a:solidFill>
                <a:latin typeface="Arial"/>
                <a:cs typeface="Arial"/>
              </a:rPr>
              <a:t>OB</a:t>
            </a:r>
            <a:r>
              <a:rPr sz="2800" b="1" dirty="0">
                <a:solidFill>
                  <a:srgbClr val="F58466"/>
                </a:solidFill>
                <a:latin typeface="Arial"/>
                <a:cs typeface="Arial"/>
              </a:rPr>
              <a:t> </a:t>
            </a:r>
            <a:r>
              <a:rPr sz="2800" b="1" spc="-20" dirty="0">
                <a:solidFill>
                  <a:srgbClr val="F58466"/>
                </a:solidFill>
                <a:latin typeface="Arial"/>
                <a:cs typeface="Arial"/>
              </a:rPr>
              <a:t>(ACOG/SMFM)</a:t>
            </a:r>
            <a:r>
              <a:rPr sz="2800" b="1" spc="-5" dirty="0">
                <a:solidFill>
                  <a:srgbClr val="F58466"/>
                </a:solidFill>
                <a:latin typeface="Arial"/>
                <a:cs typeface="Arial"/>
              </a:rPr>
              <a:t> </a:t>
            </a:r>
            <a:r>
              <a:rPr sz="2800" b="1" spc="-110" dirty="0">
                <a:solidFill>
                  <a:srgbClr val="F58466"/>
                </a:solidFill>
                <a:latin typeface="Arial"/>
                <a:cs typeface="Arial"/>
              </a:rPr>
              <a:t>Resources</a:t>
            </a:r>
            <a:endParaRPr sz="2800" dirty="0">
              <a:latin typeface="Arial"/>
              <a:cs typeface="Arial"/>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25</a:t>
            </a:fld>
            <a:endParaRPr spc="-5" dirty="0">
              <a:solidFill>
                <a:srgbClr val="AEB3B8"/>
              </a:solidFill>
            </a:endParaRPr>
          </a:p>
        </p:txBody>
      </p:sp>
      <p:sp>
        <p:nvSpPr>
          <p:cNvPr id="10" name="object 10"/>
          <p:cNvSpPr txBox="1"/>
          <p:nvPr/>
        </p:nvSpPr>
        <p:spPr>
          <a:xfrm>
            <a:off x="443865" y="1571423"/>
            <a:ext cx="10681335" cy="4854919"/>
          </a:xfrm>
          <a:prstGeom prst="rect">
            <a:avLst/>
          </a:prstGeom>
        </p:spPr>
        <p:txBody>
          <a:bodyPr vert="horz" wrap="square" lIns="0" tIns="69850" rIns="0" bIns="0" rtlCol="0">
            <a:spAutoFit/>
          </a:bodyPr>
          <a:lstStyle/>
          <a:p>
            <a:pPr marL="240665" marR="5080" indent="-228600">
              <a:lnSpc>
                <a:spcPct val="80000"/>
              </a:lnSpc>
              <a:spcBef>
                <a:spcPts val="550"/>
              </a:spcBef>
              <a:buClr>
                <a:srgbClr val="F5668F"/>
              </a:buClr>
              <a:buFont typeface="Arial"/>
              <a:buChar char="•"/>
              <a:tabLst>
                <a:tab pos="240665" algn="l"/>
                <a:tab pos="241935" algn="l"/>
              </a:tabLst>
            </a:pPr>
            <a:r>
              <a:rPr sz="1900" b="1" spc="-5" dirty="0">
                <a:solidFill>
                  <a:srgbClr val="444B54"/>
                </a:solidFill>
                <a:latin typeface="Arial"/>
                <a:cs typeface="Arial"/>
                <a:hlinkClick r:id="rId4"/>
              </a:rPr>
              <a:t>ACOG</a:t>
            </a:r>
            <a:r>
              <a:rPr sz="1900" spc="-5" dirty="0">
                <a:solidFill>
                  <a:srgbClr val="444B54"/>
                </a:solidFill>
                <a:latin typeface="Arial"/>
                <a:cs typeface="Arial"/>
                <a:hlinkClick r:id="rId4"/>
              </a:rPr>
              <a:t>:</a:t>
            </a:r>
            <a:r>
              <a:rPr sz="1900" spc="5" dirty="0">
                <a:solidFill>
                  <a:srgbClr val="6B94FC"/>
                </a:solidFill>
                <a:latin typeface="Arial"/>
                <a:cs typeface="Arial"/>
                <a:hlinkClick r:id="rId4"/>
              </a:rPr>
              <a:t> </a:t>
            </a:r>
            <a:r>
              <a:rPr sz="1900" u="sng" spc="-20" dirty="0">
                <a:solidFill>
                  <a:srgbClr val="6B94FC"/>
                </a:solidFill>
                <a:uFill>
                  <a:solidFill>
                    <a:srgbClr val="6B94FC"/>
                  </a:solidFill>
                </a:uFill>
                <a:latin typeface="Arial"/>
                <a:cs typeface="Arial"/>
                <a:hlinkClick r:id="rId4"/>
              </a:rPr>
              <a:t>Vaccinating</a:t>
            </a:r>
            <a:r>
              <a:rPr sz="1900" u="sng" spc="55"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Pregnant</a:t>
            </a:r>
            <a:r>
              <a:rPr sz="1900" u="sng" spc="45"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Individuals:</a:t>
            </a:r>
            <a:r>
              <a:rPr sz="1900" u="sng" spc="45"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Eight</a:t>
            </a:r>
            <a:r>
              <a:rPr sz="1900" u="sng" spc="30"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Key</a:t>
            </a:r>
            <a:r>
              <a:rPr sz="1900" u="sng" spc="10"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Recommendations</a:t>
            </a:r>
            <a:r>
              <a:rPr sz="1900" u="sng" spc="70"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for</a:t>
            </a:r>
            <a:r>
              <a:rPr sz="1900" u="sng" spc="10" dirty="0">
                <a:solidFill>
                  <a:srgbClr val="6B94FC"/>
                </a:solidFill>
                <a:uFill>
                  <a:solidFill>
                    <a:srgbClr val="6B94FC"/>
                  </a:solidFill>
                </a:uFill>
                <a:latin typeface="Arial"/>
                <a:cs typeface="Arial"/>
                <a:hlinkClick r:id="rId4"/>
              </a:rPr>
              <a:t> </a:t>
            </a:r>
            <a:r>
              <a:rPr sz="1900" u="sng" spc="-5" dirty="0">
                <a:solidFill>
                  <a:srgbClr val="6B94FC"/>
                </a:solidFill>
                <a:uFill>
                  <a:solidFill>
                    <a:srgbClr val="6B94FC"/>
                  </a:solidFill>
                </a:uFill>
                <a:latin typeface="Arial"/>
                <a:cs typeface="Arial"/>
                <a:hlinkClick r:id="rId4"/>
              </a:rPr>
              <a:t>COVID-19</a:t>
            </a:r>
            <a:r>
              <a:rPr sz="1900" u="sng" spc="30" dirty="0">
                <a:solidFill>
                  <a:srgbClr val="6B94FC"/>
                </a:solidFill>
                <a:uFill>
                  <a:solidFill>
                    <a:srgbClr val="6B94FC"/>
                  </a:solidFill>
                </a:uFill>
                <a:latin typeface="Arial"/>
                <a:cs typeface="Arial"/>
                <a:hlinkClick r:id="rId4"/>
              </a:rPr>
              <a:t> </a:t>
            </a:r>
            <a:r>
              <a:rPr sz="1900" u="sng" spc="-20" dirty="0">
                <a:solidFill>
                  <a:srgbClr val="6B94FC"/>
                </a:solidFill>
                <a:uFill>
                  <a:solidFill>
                    <a:srgbClr val="6B94FC"/>
                  </a:solidFill>
                </a:uFill>
                <a:latin typeface="Arial"/>
                <a:cs typeface="Arial"/>
                <a:hlinkClick r:id="rId4"/>
              </a:rPr>
              <a:t>Vaccination </a:t>
            </a:r>
            <a:r>
              <a:rPr sz="1900" spc="-509" dirty="0">
                <a:solidFill>
                  <a:srgbClr val="6B94FC"/>
                </a:solidFill>
                <a:latin typeface="Arial"/>
                <a:cs typeface="Arial"/>
                <a:hlinkClick r:id="rId4"/>
              </a:rPr>
              <a:t> </a:t>
            </a:r>
            <a:r>
              <a:rPr sz="1900" u="sng" spc="-5" dirty="0">
                <a:solidFill>
                  <a:srgbClr val="6B94FC"/>
                </a:solidFill>
                <a:uFill>
                  <a:solidFill>
                    <a:srgbClr val="6B94FC"/>
                  </a:solidFill>
                </a:uFill>
                <a:latin typeface="Arial"/>
                <a:cs typeface="Arial"/>
                <a:hlinkClick r:id="rId4"/>
              </a:rPr>
              <a:t>Sites</a:t>
            </a:r>
            <a:r>
              <a:rPr sz="1900" spc="-5" dirty="0">
                <a:solidFill>
                  <a:srgbClr val="444B54"/>
                </a:solidFill>
                <a:latin typeface="Arial"/>
                <a:cs typeface="Arial"/>
                <a:hlinkClick r:id="rId4"/>
              </a:rPr>
              <a:t>.</a:t>
            </a:r>
            <a:r>
              <a:rPr sz="1900" spc="5" dirty="0">
                <a:solidFill>
                  <a:srgbClr val="444B54"/>
                </a:solidFill>
                <a:latin typeface="Arial"/>
                <a:cs typeface="Arial"/>
                <a:hlinkClick r:id="rId4"/>
              </a:rPr>
              <a:t> </a:t>
            </a:r>
            <a:r>
              <a:rPr sz="1900" spc="-5" dirty="0">
                <a:solidFill>
                  <a:srgbClr val="444B54"/>
                </a:solidFill>
                <a:latin typeface="Arial"/>
                <a:cs typeface="Arial"/>
                <a:hlinkClick r:id="rId4"/>
              </a:rPr>
              <a:t>(2.3.21)</a:t>
            </a:r>
            <a:endParaRPr sz="1900" dirty="0">
              <a:latin typeface="Arial"/>
              <a:cs typeface="Arial"/>
            </a:endParaRPr>
          </a:p>
          <a:p>
            <a:pPr marL="240665" indent="-228600">
              <a:lnSpc>
                <a:spcPct val="100000"/>
              </a:lnSpc>
              <a:spcBef>
                <a:spcPts val="555"/>
              </a:spcBef>
              <a:buClr>
                <a:srgbClr val="F5668F"/>
              </a:buClr>
              <a:buFont typeface="Arial"/>
              <a:buChar char="•"/>
              <a:tabLst>
                <a:tab pos="240665" algn="l"/>
                <a:tab pos="241300" algn="l"/>
                <a:tab pos="4747260" algn="l"/>
              </a:tabLst>
            </a:pPr>
            <a:r>
              <a:rPr sz="1900" b="1" spc="-5" dirty="0" smtClean="0">
                <a:solidFill>
                  <a:srgbClr val="444B54"/>
                </a:solidFill>
                <a:latin typeface="Arial"/>
                <a:cs typeface="Arial"/>
              </a:rPr>
              <a:t>ACOG</a:t>
            </a:r>
            <a:r>
              <a:rPr sz="1900" spc="-5" dirty="0">
                <a:solidFill>
                  <a:srgbClr val="444B54"/>
                </a:solidFill>
                <a:latin typeface="Arial"/>
                <a:cs typeface="Arial"/>
              </a:rPr>
              <a:t>:</a:t>
            </a:r>
            <a:r>
              <a:rPr sz="1900" spc="10" dirty="0">
                <a:solidFill>
                  <a:srgbClr val="6B94FC"/>
                </a:solidFill>
                <a:latin typeface="Arial"/>
                <a:cs typeface="Arial"/>
              </a:rPr>
              <a:t> </a:t>
            </a:r>
            <a:r>
              <a:rPr sz="1900" u="sng" spc="-5" dirty="0">
                <a:solidFill>
                  <a:srgbClr val="6B94FC"/>
                </a:solidFill>
                <a:uFill>
                  <a:solidFill>
                    <a:srgbClr val="6B94FC"/>
                  </a:solidFill>
                </a:uFill>
                <a:latin typeface="Arial"/>
                <a:cs typeface="Arial"/>
                <a:hlinkClick r:id="rId5"/>
              </a:rPr>
              <a:t>COVID-19</a:t>
            </a:r>
            <a:r>
              <a:rPr sz="1900" u="sng" spc="45" dirty="0">
                <a:solidFill>
                  <a:srgbClr val="6B94FC"/>
                </a:solidFill>
                <a:uFill>
                  <a:solidFill>
                    <a:srgbClr val="6B94FC"/>
                  </a:solidFill>
                </a:uFill>
                <a:latin typeface="Arial"/>
                <a:cs typeface="Arial"/>
                <a:hlinkClick r:id="rId5"/>
              </a:rPr>
              <a:t> </a:t>
            </a:r>
            <a:r>
              <a:rPr sz="1900" u="sng" spc="-25" dirty="0">
                <a:solidFill>
                  <a:srgbClr val="6B94FC"/>
                </a:solidFill>
                <a:uFill>
                  <a:solidFill>
                    <a:srgbClr val="6B94FC"/>
                  </a:solidFill>
                </a:uFill>
                <a:latin typeface="Arial"/>
                <a:cs typeface="Arial"/>
                <a:hlinkClick r:id="rId5"/>
              </a:rPr>
              <a:t>Vaccines</a:t>
            </a:r>
            <a:r>
              <a:rPr sz="1900" u="sng" spc="30" dirty="0">
                <a:solidFill>
                  <a:srgbClr val="6B94FC"/>
                </a:solidFill>
                <a:uFill>
                  <a:solidFill>
                    <a:srgbClr val="6B94FC"/>
                  </a:solidFill>
                </a:uFill>
                <a:latin typeface="Arial"/>
                <a:cs typeface="Arial"/>
                <a:hlinkClick r:id="rId5"/>
              </a:rPr>
              <a:t> </a:t>
            </a:r>
            <a:r>
              <a:rPr sz="1900" u="sng" spc="-5" dirty="0">
                <a:solidFill>
                  <a:srgbClr val="6B94FC"/>
                </a:solidFill>
                <a:uFill>
                  <a:solidFill>
                    <a:srgbClr val="6B94FC"/>
                  </a:solidFill>
                </a:uFill>
                <a:latin typeface="Arial"/>
                <a:cs typeface="Arial"/>
                <a:hlinkClick r:id="rId5"/>
              </a:rPr>
              <a:t>Pregnancy</a:t>
            </a:r>
            <a:r>
              <a:rPr sz="1900" u="sng" spc="45" dirty="0">
                <a:solidFill>
                  <a:srgbClr val="6B94FC"/>
                </a:solidFill>
                <a:uFill>
                  <a:solidFill>
                    <a:srgbClr val="6B94FC"/>
                  </a:solidFill>
                </a:uFill>
                <a:latin typeface="Arial"/>
                <a:cs typeface="Arial"/>
                <a:hlinkClick r:id="rId5"/>
              </a:rPr>
              <a:t> </a:t>
            </a:r>
            <a:r>
              <a:rPr sz="1900" u="sng" spc="-5" dirty="0">
                <a:solidFill>
                  <a:srgbClr val="6B94FC"/>
                </a:solidFill>
                <a:uFill>
                  <a:solidFill>
                    <a:srgbClr val="6B94FC"/>
                  </a:solidFill>
                </a:uFill>
                <a:latin typeface="Arial"/>
                <a:cs typeface="Arial"/>
                <a:hlinkClick r:id="rId5"/>
              </a:rPr>
              <a:t>-	Conversation</a:t>
            </a:r>
            <a:r>
              <a:rPr sz="1900" u="sng" spc="45" dirty="0">
                <a:solidFill>
                  <a:srgbClr val="6B94FC"/>
                </a:solidFill>
                <a:uFill>
                  <a:solidFill>
                    <a:srgbClr val="6B94FC"/>
                  </a:solidFill>
                </a:uFill>
                <a:latin typeface="Arial"/>
                <a:cs typeface="Arial"/>
                <a:hlinkClick r:id="rId5"/>
              </a:rPr>
              <a:t> </a:t>
            </a:r>
            <a:r>
              <a:rPr sz="1900" u="sng" spc="-5" dirty="0">
                <a:solidFill>
                  <a:srgbClr val="6B94FC"/>
                </a:solidFill>
                <a:uFill>
                  <a:solidFill>
                    <a:srgbClr val="6B94FC"/>
                  </a:solidFill>
                </a:uFill>
                <a:latin typeface="Arial"/>
                <a:cs typeface="Arial"/>
                <a:hlinkClick r:id="rId5"/>
              </a:rPr>
              <a:t>Guide</a:t>
            </a:r>
            <a:r>
              <a:rPr sz="1900" u="sng" spc="20" dirty="0">
                <a:solidFill>
                  <a:srgbClr val="6B94FC"/>
                </a:solidFill>
                <a:uFill>
                  <a:solidFill>
                    <a:srgbClr val="6B94FC"/>
                  </a:solidFill>
                </a:uFill>
                <a:latin typeface="Arial"/>
                <a:cs typeface="Arial"/>
                <a:hlinkClick r:id="rId5"/>
              </a:rPr>
              <a:t> </a:t>
            </a:r>
            <a:r>
              <a:rPr sz="1900" u="sng" spc="-5" dirty="0">
                <a:solidFill>
                  <a:srgbClr val="6B94FC"/>
                </a:solidFill>
                <a:uFill>
                  <a:solidFill>
                    <a:srgbClr val="6B94FC"/>
                  </a:solidFill>
                </a:uFill>
                <a:latin typeface="Arial"/>
                <a:cs typeface="Arial"/>
                <a:hlinkClick r:id="rId5"/>
              </a:rPr>
              <a:t>for Clinicians</a:t>
            </a:r>
            <a:r>
              <a:rPr sz="1900" spc="-5" dirty="0">
                <a:solidFill>
                  <a:srgbClr val="444B54"/>
                </a:solidFill>
                <a:latin typeface="Arial"/>
                <a:cs typeface="Arial"/>
              </a:rPr>
              <a:t>.</a:t>
            </a:r>
            <a:r>
              <a:rPr sz="1900" spc="45" dirty="0">
                <a:solidFill>
                  <a:srgbClr val="444B54"/>
                </a:solidFill>
                <a:latin typeface="Arial"/>
                <a:cs typeface="Arial"/>
              </a:rPr>
              <a:t> </a:t>
            </a:r>
            <a:r>
              <a:rPr sz="1900" spc="-5" dirty="0">
                <a:solidFill>
                  <a:srgbClr val="444B54"/>
                </a:solidFill>
                <a:latin typeface="Arial"/>
                <a:cs typeface="Arial"/>
              </a:rPr>
              <a:t>(3.5.21)</a:t>
            </a:r>
            <a:endParaRPr sz="1900" dirty="0">
              <a:latin typeface="Arial"/>
              <a:cs typeface="Arial"/>
            </a:endParaRPr>
          </a:p>
          <a:p>
            <a:pPr marL="241300" indent="-229235">
              <a:lnSpc>
                <a:spcPct val="100000"/>
              </a:lnSpc>
              <a:spcBef>
                <a:spcPts val="535"/>
              </a:spcBef>
              <a:buClr>
                <a:srgbClr val="F5668F"/>
              </a:buClr>
              <a:buFont typeface="Arial"/>
              <a:buChar char="•"/>
              <a:tabLst>
                <a:tab pos="240665" algn="l"/>
                <a:tab pos="241935" algn="l"/>
              </a:tabLst>
            </a:pPr>
            <a:r>
              <a:rPr sz="1900" b="1" spc="-5" dirty="0">
                <a:solidFill>
                  <a:srgbClr val="444B54"/>
                </a:solidFill>
                <a:latin typeface="Arial"/>
                <a:cs typeface="Arial"/>
              </a:rPr>
              <a:t>SMFM</a:t>
            </a:r>
            <a:r>
              <a:rPr sz="1900" b="1" spc="10" dirty="0">
                <a:solidFill>
                  <a:srgbClr val="444B54"/>
                </a:solidFill>
                <a:latin typeface="Arial"/>
                <a:cs typeface="Arial"/>
              </a:rPr>
              <a:t> </a:t>
            </a:r>
            <a:r>
              <a:rPr sz="1900" b="1" spc="-5" dirty="0">
                <a:solidFill>
                  <a:srgbClr val="444B54"/>
                </a:solidFill>
                <a:latin typeface="Arial"/>
                <a:cs typeface="Arial"/>
              </a:rPr>
              <a:t>Pt</a:t>
            </a:r>
            <a:r>
              <a:rPr sz="1900" b="1" spc="15" dirty="0">
                <a:solidFill>
                  <a:srgbClr val="444B54"/>
                </a:solidFill>
                <a:latin typeface="Arial"/>
                <a:cs typeface="Arial"/>
              </a:rPr>
              <a:t> </a:t>
            </a:r>
            <a:r>
              <a:rPr sz="1900" b="1" spc="-5" dirty="0">
                <a:solidFill>
                  <a:srgbClr val="444B54"/>
                </a:solidFill>
                <a:latin typeface="Arial"/>
                <a:cs typeface="Arial"/>
              </a:rPr>
              <a:t>Education</a:t>
            </a:r>
            <a:r>
              <a:rPr sz="1900" b="1" spc="25" dirty="0">
                <a:solidFill>
                  <a:srgbClr val="444B54"/>
                </a:solidFill>
                <a:latin typeface="Arial"/>
                <a:cs typeface="Arial"/>
              </a:rPr>
              <a:t> </a:t>
            </a:r>
            <a:r>
              <a:rPr sz="1900" b="1" spc="-5" dirty="0">
                <a:solidFill>
                  <a:srgbClr val="444B54"/>
                </a:solidFill>
                <a:latin typeface="Arial"/>
                <a:cs typeface="Arial"/>
              </a:rPr>
              <a:t>(English/Spanish)</a:t>
            </a:r>
            <a:r>
              <a:rPr sz="1900" spc="-5" dirty="0">
                <a:solidFill>
                  <a:srgbClr val="444B54"/>
                </a:solidFill>
                <a:latin typeface="Arial"/>
                <a:cs typeface="Arial"/>
              </a:rPr>
              <a:t>:</a:t>
            </a:r>
            <a:r>
              <a:rPr sz="1900" spc="15" dirty="0">
                <a:solidFill>
                  <a:srgbClr val="6B94FC"/>
                </a:solidFill>
                <a:latin typeface="Arial"/>
                <a:cs typeface="Arial"/>
              </a:rPr>
              <a:t> </a:t>
            </a:r>
            <a:r>
              <a:rPr sz="1900" u="sng" spc="-5" dirty="0">
                <a:solidFill>
                  <a:srgbClr val="6B94FC"/>
                </a:solidFill>
                <a:uFill>
                  <a:solidFill>
                    <a:srgbClr val="6B94FC"/>
                  </a:solidFill>
                </a:uFill>
                <a:latin typeface="Arial"/>
                <a:cs typeface="Arial"/>
                <a:hlinkClick r:id="rId6"/>
              </a:rPr>
              <a:t>COVID-19</a:t>
            </a:r>
            <a:r>
              <a:rPr sz="1900" u="sng" spc="35" dirty="0">
                <a:solidFill>
                  <a:srgbClr val="6B94FC"/>
                </a:solidFill>
                <a:uFill>
                  <a:solidFill>
                    <a:srgbClr val="6B94FC"/>
                  </a:solidFill>
                </a:uFill>
                <a:latin typeface="Arial"/>
                <a:cs typeface="Arial"/>
                <a:hlinkClick r:id="rId6"/>
              </a:rPr>
              <a:t> </a:t>
            </a:r>
            <a:r>
              <a:rPr sz="1900" u="sng" spc="-25" dirty="0">
                <a:solidFill>
                  <a:srgbClr val="6B94FC"/>
                </a:solidFill>
                <a:uFill>
                  <a:solidFill>
                    <a:srgbClr val="6B94FC"/>
                  </a:solidFill>
                </a:uFill>
                <a:latin typeface="Arial"/>
                <a:cs typeface="Arial"/>
                <a:hlinkClick r:id="rId6"/>
              </a:rPr>
              <a:t>Vaccines</a:t>
            </a:r>
            <a:r>
              <a:rPr sz="1900" u="sng" spc="50" dirty="0">
                <a:solidFill>
                  <a:srgbClr val="6B94FC"/>
                </a:solidFill>
                <a:uFill>
                  <a:solidFill>
                    <a:srgbClr val="6B94FC"/>
                  </a:solidFill>
                </a:uFill>
                <a:latin typeface="Arial"/>
                <a:cs typeface="Arial"/>
                <a:hlinkClick r:id="rId6"/>
              </a:rPr>
              <a:t> </a:t>
            </a:r>
            <a:r>
              <a:rPr sz="1900" u="sng" spc="-5" dirty="0">
                <a:solidFill>
                  <a:srgbClr val="6B94FC"/>
                </a:solidFill>
                <a:uFill>
                  <a:solidFill>
                    <a:srgbClr val="6B94FC"/>
                  </a:solidFill>
                </a:uFill>
                <a:latin typeface="Arial"/>
                <a:cs typeface="Arial"/>
                <a:hlinkClick r:id="rId6"/>
              </a:rPr>
              <a:t>and</a:t>
            </a:r>
            <a:r>
              <a:rPr sz="1900" u="sng" spc="25" dirty="0">
                <a:solidFill>
                  <a:srgbClr val="6B94FC"/>
                </a:solidFill>
                <a:uFill>
                  <a:solidFill>
                    <a:srgbClr val="6B94FC"/>
                  </a:solidFill>
                </a:uFill>
                <a:latin typeface="Arial"/>
                <a:cs typeface="Arial"/>
                <a:hlinkClick r:id="rId6"/>
              </a:rPr>
              <a:t> </a:t>
            </a:r>
            <a:r>
              <a:rPr sz="1900" u="sng" spc="-20" dirty="0">
                <a:solidFill>
                  <a:srgbClr val="6B94FC"/>
                </a:solidFill>
                <a:uFill>
                  <a:solidFill>
                    <a:srgbClr val="6B94FC"/>
                  </a:solidFill>
                </a:uFill>
                <a:latin typeface="Arial"/>
                <a:cs typeface="Arial"/>
                <a:hlinkClick r:id="rId6"/>
              </a:rPr>
              <a:t>Pregnancy</a:t>
            </a:r>
            <a:r>
              <a:rPr sz="1900" spc="-20" dirty="0">
                <a:solidFill>
                  <a:srgbClr val="444B54"/>
                </a:solidFill>
                <a:latin typeface="Arial"/>
                <a:cs typeface="Arial"/>
              </a:rPr>
              <a:t>.</a:t>
            </a:r>
            <a:r>
              <a:rPr sz="1900" spc="45" dirty="0">
                <a:solidFill>
                  <a:srgbClr val="444B54"/>
                </a:solidFill>
                <a:latin typeface="Arial"/>
                <a:cs typeface="Arial"/>
              </a:rPr>
              <a:t> </a:t>
            </a:r>
            <a:r>
              <a:rPr sz="1900" spc="-5" dirty="0">
                <a:solidFill>
                  <a:srgbClr val="444B54"/>
                </a:solidFill>
                <a:latin typeface="Arial"/>
                <a:cs typeface="Arial"/>
              </a:rPr>
              <a:t>(3.4.21)</a:t>
            </a:r>
            <a:endParaRPr sz="1900" dirty="0">
              <a:latin typeface="Arial"/>
              <a:cs typeface="Arial"/>
            </a:endParaRPr>
          </a:p>
          <a:p>
            <a:pPr marL="241300" marR="1493520" indent="-228600">
              <a:lnSpc>
                <a:spcPts val="1820"/>
              </a:lnSpc>
              <a:spcBef>
                <a:spcPts val="985"/>
              </a:spcBef>
              <a:buClr>
                <a:srgbClr val="F5668F"/>
              </a:buClr>
              <a:buFont typeface="Arial"/>
              <a:buChar char="•"/>
              <a:tabLst>
                <a:tab pos="299085" algn="l"/>
                <a:tab pos="299720" algn="l"/>
              </a:tabLst>
            </a:pPr>
            <a:r>
              <a:rPr dirty="0"/>
              <a:t>	</a:t>
            </a:r>
            <a:r>
              <a:rPr sz="1900" b="1" spc="-5" dirty="0" smtClean="0">
                <a:solidFill>
                  <a:srgbClr val="444B54"/>
                </a:solidFill>
                <a:latin typeface="Arial"/>
                <a:cs typeface="Arial"/>
              </a:rPr>
              <a:t>ACOG</a:t>
            </a:r>
            <a:r>
              <a:rPr sz="1900" spc="-5" dirty="0" smtClean="0">
                <a:solidFill>
                  <a:srgbClr val="444B54"/>
                </a:solidFill>
                <a:latin typeface="Arial"/>
                <a:cs typeface="Arial"/>
              </a:rPr>
              <a:t>:</a:t>
            </a:r>
            <a:r>
              <a:rPr sz="1900" u="sng" spc="-5" dirty="0" smtClean="0">
                <a:solidFill>
                  <a:srgbClr val="6B94FC"/>
                </a:solidFill>
                <a:uFill>
                  <a:solidFill>
                    <a:srgbClr val="6B94FC"/>
                  </a:solidFill>
                </a:uFill>
                <a:latin typeface="Arial"/>
                <a:cs typeface="Arial"/>
                <a:hlinkClick r:id="rId7"/>
              </a:rPr>
              <a:t>COVID-19</a:t>
            </a:r>
            <a:r>
              <a:rPr sz="1900" u="sng" spc="45" dirty="0" smtClean="0">
                <a:solidFill>
                  <a:srgbClr val="6B94FC"/>
                </a:solidFill>
                <a:uFill>
                  <a:solidFill>
                    <a:srgbClr val="6B94FC"/>
                  </a:solidFill>
                </a:uFill>
                <a:latin typeface="Arial"/>
                <a:cs typeface="Arial"/>
                <a:hlinkClick r:id="rId7"/>
              </a:rPr>
              <a:t> </a:t>
            </a:r>
            <a:r>
              <a:rPr sz="1900" u="sng" spc="-30" dirty="0">
                <a:solidFill>
                  <a:srgbClr val="6B94FC"/>
                </a:solidFill>
                <a:uFill>
                  <a:solidFill>
                    <a:srgbClr val="6B94FC"/>
                  </a:solidFill>
                </a:uFill>
                <a:latin typeface="Arial"/>
                <a:cs typeface="Arial"/>
                <a:hlinkClick r:id="rId7"/>
              </a:rPr>
              <a:t>FAQs</a:t>
            </a:r>
            <a:r>
              <a:rPr sz="1900" u="sng" spc="10" dirty="0">
                <a:solidFill>
                  <a:srgbClr val="6B94FC"/>
                </a:solidFill>
                <a:uFill>
                  <a:solidFill>
                    <a:srgbClr val="6B94FC"/>
                  </a:solidFill>
                </a:uFill>
                <a:latin typeface="Arial"/>
                <a:cs typeface="Arial"/>
                <a:hlinkClick r:id="rId7"/>
              </a:rPr>
              <a:t> </a:t>
            </a:r>
            <a:r>
              <a:rPr sz="1900" u="sng" spc="-5" dirty="0">
                <a:solidFill>
                  <a:srgbClr val="6B94FC"/>
                </a:solidFill>
                <a:uFill>
                  <a:solidFill>
                    <a:srgbClr val="6B94FC"/>
                  </a:solidFill>
                </a:uFill>
                <a:latin typeface="Arial"/>
                <a:cs typeface="Arial"/>
                <a:hlinkClick r:id="rId7"/>
              </a:rPr>
              <a:t>for</a:t>
            </a:r>
            <a:r>
              <a:rPr sz="1900" u="sng" spc="15" dirty="0">
                <a:solidFill>
                  <a:srgbClr val="6B94FC"/>
                </a:solidFill>
                <a:uFill>
                  <a:solidFill>
                    <a:srgbClr val="6B94FC"/>
                  </a:solidFill>
                </a:uFill>
                <a:latin typeface="Arial"/>
                <a:cs typeface="Arial"/>
                <a:hlinkClick r:id="rId7"/>
              </a:rPr>
              <a:t> </a:t>
            </a:r>
            <a:r>
              <a:rPr sz="1900" u="sng" spc="-5" dirty="0">
                <a:solidFill>
                  <a:srgbClr val="6B94FC"/>
                </a:solidFill>
                <a:uFill>
                  <a:solidFill>
                    <a:srgbClr val="6B94FC"/>
                  </a:solidFill>
                </a:uFill>
                <a:latin typeface="Arial"/>
                <a:cs typeface="Arial"/>
                <a:hlinkClick r:id="rId7"/>
              </a:rPr>
              <a:t>Obstetrician-Gynecologists,</a:t>
            </a:r>
            <a:r>
              <a:rPr sz="1900" u="sng" spc="55" dirty="0">
                <a:solidFill>
                  <a:srgbClr val="6B94FC"/>
                </a:solidFill>
                <a:uFill>
                  <a:solidFill>
                    <a:srgbClr val="6B94FC"/>
                  </a:solidFill>
                </a:uFill>
                <a:latin typeface="Arial"/>
                <a:cs typeface="Arial"/>
                <a:hlinkClick r:id="rId7"/>
              </a:rPr>
              <a:t> </a:t>
            </a:r>
            <a:r>
              <a:rPr sz="1900" u="sng" spc="-5" dirty="0">
                <a:solidFill>
                  <a:srgbClr val="6B94FC"/>
                </a:solidFill>
                <a:uFill>
                  <a:solidFill>
                    <a:srgbClr val="6B94FC"/>
                  </a:solidFill>
                </a:uFill>
                <a:latin typeface="Arial"/>
                <a:cs typeface="Arial"/>
                <a:hlinkClick r:id="rId7"/>
              </a:rPr>
              <a:t>Obstetrics</a:t>
            </a:r>
            <a:r>
              <a:rPr sz="1900" spc="35" dirty="0">
                <a:solidFill>
                  <a:srgbClr val="6B94FC"/>
                </a:solidFill>
                <a:latin typeface="Arial"/>
                <a:cs typeface="Arial"/>
                <a:hlinkClick r:id="rId7"/>
              </a:rPr>
              <a:t> </a:t>
            </a:r>
            <a:r>
              <a:rPr sz="1900" spc="-5" dirty="0">
                <a:solidFill>
                  <a:srgbClr val="444B54"/>
                </a:solidFill>
                <a:latin typeface="Arial"/>
                <a:cs typeface="Arial"/>
              </a:rPr>
              <a:t>(Updated</a:t>
            </a:r>
            <a:r>
              <a:rPr sz="1900" spc="45" dirty="0">
                <a:solidFill>
                  <a:srgbClr val="444B54"/>
                </a:solidFill>
                <a:latin typeface="Arial"/>
                <a:cs typeface="Arial"/>
              </a:rPr>
              <a:t> </a:t>
            </a:r>
            <a:r>
              <a:rPr lang="en-US" sz="1900" spc="-5" dirty="0" smtClean="0">
                <a:solidFill>
                  <a:srgbClr val="444B54"/>
                </a:solidFill>
                <a:latin typeface="Arial"/>
                <a:cs typeface="Arial"/>
              </a:rPr>
              <a:t>7.1</a:t>
            </a:r>
            <a:r>
              <a:rPr sz="1900" spc="-5" dirty="0" smtClean="0">
                <a:solidFill>
                  <a:srgbClr val="444B54"/>
                </a:solidFill>
                <a:latin typeface="Arial"/>
                <a:cs typeface="Arial"/>
              </a:rPr>
              <a:t>.21)</a:t>
            </a:r>
            <a:endParaRPr lang="en-US" sz="1900" dirty="0">
              <a:latin typeface="Arial"/>
              <a:cs typeface="Arial"/>
            </a:endParaRPr>
          </a:p>
          <a:p>
            <a:pPr marL="241300" marR="864235" indent="-228600">
              <a:lnSpc>
                <a:spcPts val="2300"/>
              </a:lnSpc>
              <a:spcBef>
                <a:spcPts val="1005"/>
              </a:spcBef>
              <a:buClr>
                <a:srgbClr val="F5668F"/>
              </a:buClr>
              <a:buFont typeface="Arial"/>
              <a:buChar char="•"/>
              <a:tabLst>
                <a:tab pos="241935" algn="l"/>
              </a:tabLst>
            </a:pPr>
            <a:r>
              <a:rPr lang="en-US" sz="2800" dirty="0" smtClean="0">
                <a:hlinkClick r:id="rId8"/>
              </a:rPr>
              <a:t>ACOG</a:t>
            </a:r>
            <a:r>
              <a:rPr lang="en-US" sz="2800" dirty="0">
                <a:hlinkClick r:id="rId8"/>
              </a:rPr>
              <a:t>: Practice Advisory Novel Coronavirus </a:t>
            </a:r>
            <a:r>
              <a:rPr lang="en-US" sz="2800" dirty="0" smtClean="0">
                <a:hlinkClick r:id="rId8"/>
              </a:rPr>
              <a:t>2019</a:t>
            </a:r>
            <a:r>
              <a:rPr lang="en-US" sz="2800" dirty="0" smtClean="0"/>
              <a:t> (Updated 7.8.21)</a:t>
            </a:r>
            <a:endParaRPr lang="en-US" sz="2800" u="sng" dirty="0" smtClean="0"/>
          </a:p>
          <a:p>
            <a:pPr marL="241300" marR="864235" indent="-228600">
              <a:lnSpc>
                <a:spcPts val="2300"/>
              </a:lnSpc>
              <a:spcBef>
                <a:spcPts val="1005"/>
              </a:spcBef>
              <a:buClr>
                <a:srgbClr val="F5668F"/>
              </a:buClr>
              <a:buFont typeface="Arial"/>
              <a:buChar char="•"/>
              <a:tabLst>
                <a:tab pos="241935" algn="l"/>
              </a:tabLst>
            </a:pPr>
            <a:r>
              <a:rPr lang="en-US" sz="2800" dirty="0" smtClean="0"/>
              <a:t>ACOG</a:t>
            </a:r>
            <a:r>
              <a:rPr lang="en-US" sz="2800" dirty="0"/>
              <a:t>: </a:t>
            </a:r>
            <a:r>
              <a:rPr lang="en-US" sz="2800" dirty="0">
                <a:hlinkClick r:id="rId9"/>
              </a:rPr>
              <a:t>Practice Advisory: Vaccinating Pregnant and Lactating Patients Against COVID-19</a:t>
            </a:r>
            <a:r>
              <a:rPr lang="en-US" sz="2800" dirty="0"/>
              <a:t>. (Updated </a:t>
            </a:r>
            <a:r>
              <a:rPr lang="en-US" sz="2800" dirty="0" smtClean="0"/>
              <a:t>7.30.21) </a:t>
            </a:r>
            <a:endParaRPr lang="en-US" sz="2800" dirty="0"/>
          </a:p>
          <a:p>
            <a:pPr marL="241300" marR="864235" indent="-228600">
              <a:lnSpc>
                <a:spcPts val="2300"/>
              </a:lnSpc>
              <a:spcBef>
                <a:spcPts val="1005"/>
              </a:spcBef>
              <a:buClr>
                <a:srgbClr val="F5668F"/>
              </a:buClr>
              <a:buFont typeface="Arial"/>
              <a:buChar char="•"/>
              <a:tabLst>
                <a:tab pos="241935" algn="l"/>
              </a:tabLst>
            </a:pPr>
            <a:r>
              <a:rPr lang="en-US" sz="2800" dirty="0" smtClean="0"/>
              <a:t>SMFM</a:t>
            </a:r>
            <a:r>
              <a:rPr lang="en-US" sz="2800" dirty="0"/>
              <a:t>: </a:t>
            </a:r>
            <a:r>
              <a:rPr lang="en-US" sz="2800" dirty="0">
                <a:hlinkClick r:id="rId10"/>
              </a:rPr>
              <a:t>Provider Considerations for Engaging in COVID-19 Vaccine Counseling With Pregnant and Lactating Patients</a:t>
            </a:r>
            <a:r>
              <a:rPr lang="en-US" sz="2800" dirty="0"/>
              <a:t>. (Updated 7.30.21)</a:t>
            </a:r>
          </a:p>
          <a:p>
            <a:pPr marL="241300" marR="864235" indent="-228600">
              <a:lnSpc>
                <a:spcPts val="2300"/>
              </a:lnSpc>
              <a:spcBef>
                <a:spcPts val="1005"/>
              </a:spcBef>
              <a:buClr>
                <a:srgbClr val="F5668F"/>
              </a:buClr>
              <a:buFont typeface="Arial"/>
              <a:buChar char="•"/>
              <a:tabLst>
                <a:tab pos="241935" algn="l"/>
              </a:tabLst>
            </a:pPr>
            <a:endParaRPr lang="en-US" sz="2400" spc="-5" dirty="0" smtClean="0">
              <a:solidFill>
                <a:srgbClr val="444B54"/>
              </a:solidFill>
              <a:latin typeface="Arial"/>
              <a:cs typeface="Arial"/>
            </a:endParaRPr>
          </a:p>
          <a:p>
            <a:pPr marL="241300" marR="864235" indent="-228600">
              <a:lnSpc>
                <a:spcPts val="2300"/>
              </a:lnSpc>
              <a:spcBef>
                <a:spcPts val="1005"/>
              </a:spcBef>
              <a:buClr>
                <a:srgbClr val="F5668F"/>
              </a:buClr>
              <a:buFont typeface="Arial"/>
              <a:buChar char="•"/>
              <a:tabLst>
                <a:tab pos="241935" algn="l"/>
              </a:tabLst>
            </a:pPr>
            <a:endParaRPr sz="2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734790"/>
            <a:ext cx="6403340" cy="513715"/>
          </a:xfrm>
          <a:prstGeom prst="rect">
            <a:avLst/>
          </a:prstGeom>
        </p:spPr>
        <p:txBody>
          <a:bodyPr vert="horz" wrap="square" lIns="0" tIns="13335" rIns="0" bIns="0" rtlCol="0">
            <a:spAutoFit/>
          </a:bodyPr>
          <a:lstStyle/>
          <a:p>
            <a:pPr marL="12700">
              <a:lnSpc>
                <a:spcPct val="100000"/>
              </a:lnSpc>
              <a:spcBef>
                <a:spcPts val="105"/>
              </a:spcBef>
            </a:pPr>
            <a:r>
              <a:rPr sz="3200" b="1" spc="-100" dirty="0">
                <a:solidFill>
                  <a:srgbClr val="F58466"/>
                </a:solidFill>
                <a:latin typeface="Arial"/>
                <a:cs typeface="Arial"/>
              </a:rPr>
              <a:t>Updated</a:t>
            </a:r>
            <a:r>
              <a:rPr sz="3200" b="1" spc="-10" dirty="0">
                <a:solidFill>
                  <a:srgbClr val="F58466"/>
                </a:solidFill>
                <a:latin typeface="Arial"/>
                <a:cs typeface="Arial"/>
              </a:rPr>
              <a:t> </a:t>
            </a:r>
            <a:r>
              <a:rPr sz="3200" b="1" spc="-90" dirty="0">
                <a:solidFill>
                  <a:srgbClr val="F58466"/>
                </a:solidFill>
                <a:latin typeface="Arial"/>
                <a:cs typeface="Arial"/>
              </a:rPr>
              <a:t>Neonatal</a:t>
            </a:r>
            <a:r>
              <a:rPr sz="3200" b="1" spc="-5" dirty="0">
                <a:solidFill>
                  <a:srgbClr val="F58466"/>
                </a:solidFill>
                <a:latin typeface="Arial"/>
                <a:cs typeface="Arial"/>
              </a:rPr>
              <a:t> </a:t>
            </a:r>
            <a:r>
              <a:rPr sz="3200" b="1" spc="-90" dirty="0">
                <a:solidFill>
                  <a:srgbClr val="F58466"/>
                </a:solidFill>
                <a:latin typeface="Arial"/>
                <a:cs typeface="Arial"/>
              </a:rPr>
              <a:t>/AAP</a:t>
            </a:r>
            <a:r>
              <a:rPr sz="3200" b="1" spc="-5" dirty="0">
                <a:solidFill>
                  <a:srgbClr val="F58466"/>
                </a:solidFill>
                <a:latin typeface="Arial"/>
                <a:cs typeface="Arial"/>
              </a:rPr>
              <a:t> </a:t>
            </a:r>
            <a:r>
              <a:rPr sz="3200" b="1" spc="-120" dirty="0">
                <a:solidFill>
                  <a:srgbClr val="F58466"/>
                </a:solidFill>
                <a:latin typeface="Arial"/>
                <a:cs typeface="Arial"/>
              </a:rPr>
              <a:t>Resources</a:t>
            </a:r>
            <a:endParaRPr sz="3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26</a:t>
            </a:fld>
            <a:endParaRPr spc="-5" dirty="0">
              <a:solidFill>
                <a:srgbClr val="AEB3B8"/>
              </a:solidFill>
            </a:endParaRPr>
          </a:p>
        </p:txBody>
      </p:sp>
      <p:sp>
        <p:nvSpPr>
          <p:cNvPr id="9" name="object 9"/>
          <p:cNvSpPr txBox="1"/>
          <p:nvPr/>
        </p:nvSpPr>
        <p:spPr>
          <a:xfrm>
            <a:off x="688340" y="1797684"/>
            <a:ext cx="10713720" cy="2898742"/>
          </a:xfrm>
          <a:prstGeom prst="rect">
            <a:avLst/>
          </a:prstGeom>
        </p:spPr>
        <p:txBody>
          <a:bodyPr vert="horz" wrap="square" lIns="0" tIns="12700" rIns="0" bIns="0" rtlCol="0">
            <a:spAutoFit/>
          </a:bodyPr>
          <a:lstStyle/>
          <a:p>
            <a:r>
              <a:rPr lang="en-US" sz="3200" dirty="0"/>
              <a:t>AAP: </a:t>
            </a:r>
            <a:r>
              <a:rPr lang="en-US" sz="3200" dirty="0">
                <a:hlinkClick r:id="rId4"/>
              </a:rPr>
              <a:t> Supporting Emotional and Behavioral Health during the COVID19 Pandemic</a:t>
            </a:r>
            <a:r>
              <a:rPr lang="en-US" sz="3200" dirty="0"/>
              <a:t>. (Updated 7.28.21) </a:t>
            </a:r>
            <a:endParaRPr lang="en-US" sz="3200" dirty="0" smtClean="0"/>
          </a:p>
          <a:p>
            <a:endParaRPr lang="en-US" sz="3200" dirty="0"/>
          </a:p>
          <a:p>
            <a:r>
              <a:rPr lang="en-US" sz="3200" dirty="0"/>
              <a:t>AAP:</a:t>
            </a:r>
            <a:r>
              <a:rPr lang="en-US" sz="3200" dirty="0">
                <a:hlinkClick r:id="rId5"/>
              </a:rPr>
              <a:t> Post </a:t>
            </a:r>
            <a:r>
              <a:rPr lang="en-US" sz="3200" dirty="0" err="1">
                <a:hlinkClick r:id="rId5"/>
              </a:rPr>
              <a:t>Covid</a:t>
            </a:r>
            <a:r>
              <a:rPr lang="en-US" sz="3200" dirty="0">
                <a:hlinkClick r:id="rId5"/>
              </a:rPr>
              <a:t> Conditions in Children and Adolescents</a:t>
            </a:r>
            <a:r>
              <a:rPr lang="en-US" sz="3200" dirty="0"/>
              <a:t>. (Update 7.28.21)</a:t>
            </a:r>
          </a:p>
          <a:p>
            <a:pPr marL="240665" marR="224790" indent="-228600">
              <a:lnSpc>
                <a:spcPct val="80000"/>
              </a:lnSpc>
              <a:spcBef>
                <a:spcPts val="1000"/>
              </a:spcBef>
              <a:buClr>
                <a:srgbClr val="F5668F"/>
              </a:buClr>
              <a:buFont typeface="Arial"/>
              <a:buChar char="•"/>
              <a:tabLst>
                <a:tab pos="240665" algn="l"/>
                <a:tab pos="241300" algn="l"/>
              </a:tabLst>
            </a:pPr>
            <a:endParaRPr sz="24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734790"/>
            <a:ext cx="6795770" cy="513715"/>
          </a:xfrm>
          <a:prstGeom prst="rect">
            <a:avLst/>
          </a:prstGeom>
        </p:spPr>
        <p:txBody>
          <a:bodyPr vert="horz" wrap="square" lIns="0" tIns="13335" rIns="0" bIns="0" rtlCol="0">
            <a:spAutoFit/>
          </a:bodyPr>
          <a:lstStyle/>
          <a:p>
            <a:pPr marL="12700">
              <a:lnSpc>
                <a:spcPct val="100000"/>
              </a:lnSpc>
              <a:spcBef>
                <a:spcPts val="105"/>
              </a:spcBef>
              <a:tabLst>
                <a:tab pos="3349625" algn="l"/>
                <a:tab pos="4589145" algn="l"/>
              </a:tabLst>
            </a:pPr>
            <a:r>
              <a:rPr sz="3200" b="1" spc="-100" dirty="0">
                <a:solidFill>
                  <a:srgbClr val="F58466"/>
                </a:solidFill>
                <a:latin typeface="Arial"/>
                <a:cs typeface="Arial"/>
              </a:rPr>
              <a:t>Updated</a:t>
            </a:r>
            <a:r>
              <a:rPr sz="3200" b="1" spc="10" dirty="0">
                <a:solidFill>
                  <a:srgbClr val="F58466"/>
                </a:solidFill>
                <a:latin typeface="Arial"/>
                <a:cs typeface="Arial"/>
              </a:rPr>
              <a:t> </a:t>
            </a:r>
            <a:r>
              <a:rPr sz="3200" b="1" spc="-60" dirty="0">
                <a:solidFill>
                  <a:srgbClr val="F58466"/>
                </a:solidFill>
                <a:latin typeface="Arial"/>
                <a:cs typeface="Arial"/>
              </a:rPr>
              <a:t>OB/Neo	</a:t>
            </a:r>
            <a:r>
              <a:rPr sz="3200" b="1" spc="-140" dirty="0">
                <a:solidFill>
                  <a:srgbClr val="F58466"/>
                </a:solidFill>
                <a:latin typeface="Arial"/>
                <a:cs typeface="Arial"/>
              </a:rPr>
              <a:t>Covid	</a:t>
            </a:r>
            <a:r>
              <a:rPr sz="3200" b="1" spc="-150" dirty="0">
                <a:solidFill>
                  <a:srgbClr val="F58466"/>
                </a:solidFill>
                <a:latin typeface="Arial"/>
                <a:cs typeface="Arial"/>
              </a:rPr>
              <a:t>Publications</a:t>
            </a:r>
            <a:endParaRPr sz="3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27</a:t>
            </a:fld>
            <a:endParaRPr spc="-5" dirty="0">
              <a:solidFill>
                <a:srgbClr val="AEB3B8"/>
              </a:solidFill>
            </a:endParaRPr>
          </a:p>
        </p:txBody>
      </p:sp>
      <p:sp>
        <p:nvSpPr>
          <p:cNvPr id="9" name="object 9"/>
          <p:cNvSpPr txBox="1"/>
          <p:nvPr/>
        </p:nvSpPr>
        <p:spPr>
          <a:xfrm>
            <a:off x="688245" y="1511721"/>
            <a:ext cx="10533380" cy="5279137"/>
          </a:xfrm>
          <a:prstGeom prst="rect">
            <a:avLst/>
          </a:prstGeom>
        </p:spPr>
        <p:txBody>
          <a:bodyPr vert="horz" wrap="square" lIns="0" tIns="85090" rIns="0" bIns="0" rtlCol="0">
            <a:spAutoFit/>
          </a:bodyPr>
          <a:lstStyle/>
          <a:p>
            <a:pPr marL="241300" marR="148590" indent="-229235">
              <a:lnSpc>
                <a:spcPct val="70000"/>
              </a:lnSpc>
              <a:spcBef>
                <a:spcPts val="994"/>
              </a:spcBef>
              <a:buClr>
                <a:srgbClr val="F5668F"/>
              </a:buClr>
              <a:buFont typeface="Arial"/>
              <a:buChar char="•"/>
              <a:tabLst>
                <a:tab pos="241300" algn="l"/>
                <a:tab pos="241935" algn="l"/>
              </a:tabLst>
            </a:pPr>
            <a:r>
              <a:rPr sz="1600" b="1" spc="-15" dirty="0" smtClean="0">
                <a:solidFill>
                  <a:srgbClr val="444B54"/>
                </a:solidFill>
                <a:latin typeface="Arial"/>
                <a:cs typeface="Arial"/>
                <a:hlinkClick r:id="rId4"/>
              </a:rPr>
              <a:t>ACOG</a:t>
            </a:r>
            <a:r>
              <a:rPr sz="1600" b="1" spc="-15" dirty="0">
                <a:solidFill>
                  <a:srgbClr val="444B54"/>
                </a:solidFill>
                <a:latin typeface="Arial"/>
                <a:cs typeface="Arial"/>
                <a:hlinkClick r:id="rId4"/>
              </a:rPr>
              <a:t>:</a:t>
            </a:r>
            <a:r>
              <a:rPr sz="1600" b="1" spc="65" dirty="0">
                <a:solidFill>
                  <a:srgbClr val="6B94FC"/>
                </a:solidFill>
                <a:latin typeface="Arial"/>
                <a:cs typeface="Arial"/>
                <a:hlinkClick r:id="rId4"/>
              </a:rPr>
              <a:t> </a:t>
            </a:r>
            <a:r>
              <a:rPr sz="1600" u="sng" spc="-5" dirty="0">
                <a:solidFill>
                  <a:srgbClr val="6B94FC"/>
                </a:solidFill>
                <a:uFill>
                  <a:solidFill>
                    <a:srgbClr val="6B94FC"/>
                  </a:solidFill>
                </a:uFill>
                <a:latin typeface="Arial"/>
                <a:cs typeface="Arial"/>
                <a:hlinkClick r:id="rId4"/>
              </a:rPr>
              <a:t>Disease</a:t>
            </a:r>
            <a:r>
              <a:rPr sz="1600" u="sng"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Severity</a:t>
            </a:r>
            <a:r>
              <a:rPr sz="1600" u="sng" spc="15"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and</a:t>
            </a:r>
            <a:r>
              <a:rPr sz="1600" u="sng" spc="10"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Perinatal</a:t>
            </a:r>
            <a:r>
              <a:rPr sz="1600" u="sng" spc="15"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Outcomes</a:t>
            </a:r>
            <a:r>
              <a:rPr sz="1600" u="sng" spc="30"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of</a:t>
            </a:r>
            <a:r>
              <a:rPr sz="1600" u="sng" spc="25"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Pregnant</a:t>
            </a:r>
            <a:r>
              <a:rPr sz="1600" u="sng" spc="30"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Patients</a:t>
            </a:r>
            <a:r>
              <a:rPr sz="1600" u="sng" spc="5" dirty="0">
                <a:solidFill>
                  <a:srgbClr val="6B94FC"/>
                </a:solidFill>
                <a:uFill>
                  <a:solidFill>
                    <a:srgbClr val="6B94FC"/>
                  </a:solidFill>
                </a:uFill>
                <a:latin typeface="Arial"/>
                <a:cs typeface="Arial"/>
                <a:hlinkClick r:id="rId4"/>
              </a:rPr>
              <a:t> </a:t>
            </a:r>
            <a:r>
              <a:rPr sz="1600" u="sng" dirty="0">
                <a:solidFill>
                  <a:srgbClr val="6B94FC"/>
                </a:solidFill>
                <a:uFill>
                  <a:solidFill>
                    <a:srgbClr val="6B94FC"/>
                  </a:solidFill>
                </a:uFill>
                <a:latin typeface="Arial"/>
                <a:cs typeface="Arial"/>
                <a:hlinkClick r:id="rId4"/>
              </a:rPr>
              <a:t>With</a:t>
            </a:r>
            <a:r>
              <a:rPr sz="1600" u="sng" spc="5"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Coronavirus</a:t>
            </a:r>
            <a:r>
              <a:rPr sz="1600" u="sng" spc="30"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Disease</a:t>
            </a:r>
            <a:r>
              <a:rPr sz="1600" u="sng" spc="-15"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2019</a:t>
            </a:r>
            <a:r>
              <a:rPr sz="1600" u="sng" spc="25" dirty="0">
                <a:solidFill>
                  <a:srgbClr val="6B94FC"/>
                </a:solidFill>
                <a:uFill>
                  <a:solidFill>
                    <a:srgbClr val="6B94FC"/>
                  </a:solidFill>
                </a:uFill>
                <a:latin typeface="Arial"/>
                <a:cs typeface="Arial"/>
                <a:hlinkClick r:id="rId4"/>
              </a:rPr>
              <a:t> </a:t>
            </a:r>
            <a:r>
              <a:rPr sz="1600" u="sng" spc="-5" dirty="0">
                <a:solidFill>
                  <a:srgbClr val="6B94FC"/>
                </a:solidFill>
                <a:uFill>
                  <a:solidFill>
                    <a:srgbClr val="6B94FC"/>
                  </a:solidFill>
                </a:uFill>
                <a:latin typeface="Arial"/>
                <a:cs typeface="Arial"/>
                <a:hlinkClick r:id="rId4"/>
              </a:rPr>
              <a:t>(COVID- </a:t>
            </a:r>
            <a:r>
              <a:rPr sz="1600" spc="-430" dirty="0">
                <a:solidFill>
                  <a:srgbClr val="6B94FC"/>
                </a:solidFill>
                <a:latin typeface="Arial"/>
                <a:cs typeface="Arial"/>
                <a:hlinkClick r:id="rId4"/>
              </a:rPr>
              <a:t> </a:t>
            </a:r>
            <a:r>
              <a:rPr sz="1600" u="sng" spc="-5" dirty="0">
                <a:solidFill>
                  <a:srgbClr val="6B94FC"/>
                </a:solidFill>
                <a:uFill>
                  <a:solidFill>
                    <a:srgbClr val="6B94FC"/>
                  </a:solidFill>
                </a:uFill>
                <a:latin typeface="Arial"/>
                <a:cs typeface="Arial"/>
                <a:hlinkClick r:id="rId4"/>
              </a:rPr>
              <a:t>19)</a:t>
            </a:r>
            <a:r>
              <a:rPr sz="1600" dirty="0">
                <a:solidFill>
                  <a:srgbClr val="6B94FC"/>
                </a:solidFill>
                <a:latin typeface="Arial"/>
                <a:cs typeface="Arial"/>
                <a:hlinkClick r:id="rId4"/>
              </a:rPr>
              <a:t> </a:t>
            </a:r>
            <a:r>
              <a:rPr sz="1600" spc="-5" dirty="0">
                <a:solidFill>
                  <a:srgbClr val="444B54"/>
                </a:solidFill>
                <a:latin typeface="Arial"/>
                <a:cs typeface="Arial"/>
                <a:hlinkClick r:id="rId4"/>
              </a:rPr>
              <a:t>(2.21.21)</a:t>
            </a:r>
            <a:endParaRPr sz="1600" dirty="0">
              <a:latin typeface="Arial"/>
              <a:cs typeface="Arial"/>
            </a:endParaRPr>
          </a:p>
          <a:p>
            <a:pPr marL="241300" indent="-229235">
              <a:lnSpc>
                <a:spcPct val="100000"/>
              </a:lnSpc>
              <a:spcBef>
                <a:spcPts val="430"/>
              </a:spcBef>
              <a:buClr>
                <a:srgbClr val="F5668F"/>
              </a:buClr>
              <a:buFont typeface="Arial"/>
              <a:buChar char="•"/>
              <a:tabLst>
                <a:tab pos="241300" algn="l"/>
                <a:tab pos="241935" algn="l"/>
              </a:tabLst>
            </a:pPr>
            <a:r>
              <a:rPr sz="1600" b="1" spc="-15" dirty="0" smtClean="0">
                <a:solidFill>
                  <a:srgbClr val="444B54"/>
                </a:solidFill>
                <a:latin typeface="Arial"/>
                <a:cs typeface="Arial"/>
              </a:rPr>
              <a:t>AJOG</a:t>
            </a:r>
            <a:r>
              <a:rPr sz="1600" spc="-15" dirty="0">
                <a:solidFill>
                  <a:srgbClr val="444B54"/>
                </a:solidFill>
                <a:latin typeface="Arial"/>
                <a:cs typeface="Arial"/>
              </a:rPr>
              <a:t>:</a:t>
            </a:r>
            <a:r>
              <a:rPr sz="1600" u="sng" spc="65" dirty="0">
                <a:solidFill>
                  <a:srgbClr val="6B94FC"/>
                </a:solidFill>
                <a:uFill>
                  <a:solidFill>
                    <a:srgbClr val="6B94FC"/>
                  </a:solidFill>
                </a:uFill>
                <a:latin typeface="Arial"/>
                <a:cs typeface="Arial"/>
                <a:hlinkClick r:id="rId5"/>
              </a:rPr>
              <a:t> </a:t>
            </a:r>
            <a:r>
              <a:rPr sz="1600" u="sng" spc="-5" dirty="0">
                <a:solidFill>
                  <a:srgbClr val="6B94FC"/>
                </a:solidFill>
                <a:uFill>
                  <a:solidFill>
                    <a:srgbClr val="6B94FC"/>
                  </a:solidFill>
                </a:uFill>
                <a:latin typeface="Arial"/>
                <a:cs typeface="Arial"/>
                <a:hlinkClick r:id="rId5"/>
              </a:rPr>
              <a:t>COVID-19</a:t>
            </a:r>
            <a:r>
              <a:rPr sz="1600" u="sng" spc="30" dirty="0">
                <a:solidFill>
                  <a:srgbClr val="6B94FC"/>
                </a:solidFill>
                <a:uFill>
                  <a:solidFill>
                    <a:srgbClr val="6B94FC"/>
                  </a:solidFill>
                </a:uFill>
                <a:latin typeface="Arial"/>
                <a:cs typeface="Arial"/>
                <a:hlinkClick r:id="rId5"/>
              </a:rPr>
              <a:t> </a:t>
            </a:r>
            <a:r>
              <a:rPr sz="1600" u="sng" dirty="0">
                <a:solidFill>
                  <a:srgbClr val="6B94FC"/>
                </a:solidFill>
                <a:uFill>
                  <a:solidFill>
                    <a:srgbClr val="6B94FC"/>
                  </a:solidFill>
                </a:uFill>
                <a:latin typeface="Arial"/>
                <a:cs typeface="Arial"/>
                <a:hlinkClick r:id="rId5"/>
              </a:rPr>
              <a:t>vaccine</a:t>
            </a:r>
            <a:r>
              <a:rPr sz="1600" u="sng" spc="-10" dirty="0">
                <a:solidFill>
                  <a:srgbClr val="6B94FC"/>
                </a:solidFill>
                <a:uFill>
                  <a:solidFill>
                    <a:srgbClr val="6B94FC"/>
                  </a:solidFill>
                </a:uFill>
                <a:latin typeface="Arial"/>
                <a:cs typeface="Arial"/>
                <a:hlinkClick r:id="rId5"/>
              </a:rPr>
              <a:t> </a:t>
            </a:r>
            <a:r>
              <a:rPr sz="1600" u="sng" spc="-5" dirty="0">
                <a:solidFill>
                  <a:srgbClr val="6B94FC"/>
                </a:solidFill>
                <a:uFill>
                  <a:solidFill>
                    <a:srgbClr val="6B94FC"/>
                  </a:solidFill>
                </a:uFill>
                <a:latin typeface="Arial"/>
                <a:cs typeface="Arial"/>
                <a:hlinkClick r:id="rId5"/>
              </a:rPr>
              <a:t>response</a:t>
            </a:r>
            <a:r>
              <a:rPr sz="1600" u="sng" spc="5" dirty="0">
                <a:solidFill>
                  <a:srgbClr val="6B94FC"/>
                </a:solidFill>
                <a:uFill>
                  <a:solidFill>
                    <a:srgbClr val="6B94FC"/>
                  </a:solidFill>
                </a:uFill>
                <a:latin typeface="Arial"/>
                <a:cs typeface="Arial"/>
                <a:hlinkClick r:id="rId5"/>
              </a:rPr>
              <a:t> </a:t>
            </a:r>
            <a:r>
              <a:rPr sz="1600" u="sng" dirty="0">
                <a:solidFill>
                  <a:srgbClr val="6B94FC"/>
                </a:solidFill>
                <a:uFill>
                  <a:solidFill>
                    <a:srgbClr val="6B94FC"/>
                  </a:solidFill>
                </a:uFill>
                <a:latin typeface="Arial"/>
                <a:cs typeface="Arial"/>
                <a:hlinkClick r:id="rId5"/>
              </a:rPr>
              <a:t>in </a:t>
            </a:r>
            <a:r>
              <a:rPr sz="1600" u="sng" spc="-5" dirty="0">
                <a:solidFill>
                  <a:srgbClr val="6B94FC"/>
                </a:solidFill>
                <a:uFill>
                  <a:solidFill>
                    <a:srgbClr val="6B94FC"/>
                  </a:solidFill>
                </a:uFill>
                <a:latin typeface="Arial"/>
                <a:cs typeface="Arial"/>
                <a:hlinkClick r:id="rId5"/>
              </a:rPr>
              <a:t>pregnant</a:t>
            </a:r>
            <a:r>
              <a:rPr sz="1600" u="sng" spc="20" dirty="0">
                <a:solidFill>
                  <a:srgbClr val="6B94FC"/>
                </a:solidFill>
                <a:uFill>
                  <a:solidFill>
                    <a:srgbClr val="6B94FC"/>
                  </a:solidFill>
                </a:uFill>
                <a:latin typeface="Arial"/>
                <a:cs typeface="Arial"/>
                <a:hlinkClick r:id="rId5"/>
              </a:rPr>
              <a:t> </a:t>
            </a:r>
            <a:r>
              <a:rPr sz="1600" u="sng" spc="-5" dirty="0">
                <a:solidFill>
                  <a:srgbClr val="6B94FC"/>
                </a:solidFill>
                <a:uFill>
                  <a:solidFill>
                    <a:srgbClr val="6B94FC"/>
                  </a:solidFill>
                </a:uFill>
                <a:latin typeface="Arial"/>
                <a:cs typeface="Arial"/>
                <a:hlinkClick r:id="rId5"/>
              </a:rPr>
              <a:t>and</a:t>
            </a:r>
            <a:r>
              <a:rPr sz="1600" u="sng" spc="15" dirty="0">
                <a:solidFill>
                  <a:srgbClr val="6B94FC"/>
                </a:solidFill>
                <a:uFill>
                  <a:solidFill>
                    <a:srgbClr val="6B94FC"/>
                  </a:solidFill>
                </a:uFill>
                <a:latin typeface="Arial"/>
                <a:cs typeface="Arial"/>
                <a:hlinkClick r:id="rId5"/>
              </a:rPr>
              <a:t> </a:t>
            </a:r>
            <a:r>
              <a:rPr sz="1600" u="sng" spc="-5" dirty="0">
                <a:solidFill>
                  <a:srgbClr val="6B94FC"/>
                </a:solidFill>
                <a:uFill>
                  <a:solidFill>
                    <a:srgbClr val="6B94FC"/>
                  </a:solidFill>
                </a:uFill>
                <a:latin typeface="Arial"/>
                <a:cs typeface="Arial"/>
                <a:hlinkClick r:id="rId5"/>
              </a:rPr>
              <a:t>lactating women:</a:t>
            </a:r>
            <a:r>
              <a:rPr sz="1600" u="sng" spc="25" dirty="0">
                <a:solidFill>
                  <a:srgbClr val="6B94FC"/>
                </a:solidFill>
                <a:uFill>
                  <a:solidFill>
                    <a:srgbClr val="6B94FC"/>
                  </a:solidFill>
                </a:uFill>
                <a:latin typeface="Arial"/>
                <a:cs typeface="Arial"/>
                <a:hlinkClick r:id="rId5"/>
              </a:rPr>
              <a:t> </a:t>
            </a:r>
            <a:r>
              <a:rPr sz="1600" u="sng" spc="-5" dirty="0">
                <a:solidFill>
                  <a:srgbClr val="6B94FC"/>
                </a:solidFill>
                <a:uFill>
                  <a:solidFill>
                    <a:srgbClr val="6B94FC"/>
                  </a:solidFill>
                </a:uFill>
                <a:latin typeface="Arial"/>
                <a:cs typeface="Arial"/>
                <a:hlinkClick r:id="rId5"/>
              </a:rPr>
              <a:t>a</a:t>
            </a:r>
            <a:r>
              <a:rPr sz="1600" u="sng" spc="20" dirty="0">
                <a:solidFill>
                  <a:srgbClr val="6B94FC"/>
                </a:solidFill>
                <a:uFill>
                  <a:solidFill>
                    <a:srgbClr val="6B94FC"/>
                  </a:solidFill>
                </a:uFill>
                <a:latin typeface="Arial"/>
                <a:cs typeface="Arial"/>
                <a:hlinkClick r:id="rId5"/>
              </a:rPr>
              <a:t> </a:t>
            </a:r>
            <a:r>
              <a:rPr sz="1600" u="sng" spc="-5" dirty="0">
                <a:solidFill>
                  <a:srgbClr val="6B94FC"/>
                </a:solidFill>
                <a:uFill>
                  <a:solidFill>
                    <a:srgbClr val="6B94FC"/>
                  </a:solidFill>
                </a:uFill>
                <a:latin typeface="Arial"/>
                <a:cs typeface="Arial"/>
                <a:hlinkClick r:id="rId5"/>
              </a:rPr>
              <a:t>cohort</a:t>
            </a:r>
            <a:r>
              <a:rPr sz="1600" u="sng" spc="15" dirty="0">
                <a:solidFill>
                  <a:srgbClr val="6B94FC"/>
                </a:solidFill>
                <a:uFill>
                  <a:solidFill>
                    <a:srgbClr val="6B94FC"/>
                  </a:solidFill>
                </a:uFill>
                <a:latin typeface="Arial"/>
                <a:cs typeface="Arial"/>
                <a:hlinkClick r:id="rId5"/>
              </a:rPr>
              <a:t> </a:t>
            </a:r>
            <a:r>
              <a:rPr sz="1600" u="sng" spc="-25" dirty="0">
                <a:solidFill>
                  <a:srgbClr val="6B94FC"/>
                </a:solidFill>
                <a:uFill>
                  <a:solidFill>
                    <a:srgbClr val="6B94FC"/>
                  </a:solidFill>
                </a:uFill>
                <a:latin typeface="Arial"/>
                <a:cs typeface="Arial"/>
                <a:hlinkClick r:id="rId5"/>
              </a:rPr>
              <a:t>study</a:t>
            </a:r>
            <a:r>
              <a:rPr sz="1600" spc="-25" dirty="0">
                <a:solidFill>
                  <a:srgbClr val="444B54"/>
                </a:solidFill>
                <a:latin typeface="Arial"/>
                <a:cs typeface="Arial"/>
              </a:rPr>
              <a:t>.</a:t>
            </a:r>
            <a:r>
              <a:rPr sz="1600" spc="45" dirty="0">
                <a:solidFill>
                  <a:srgbClr val="444B54"/>
                </a:solidFill>
                <a:latin typeface="Arial"/>
                <a:cs typeface="Arial"/>
              </a:rPr>
              <a:t> </a:t>
            </a:r>
            <a:r>
              <a:rPr sz="1600" spc="-5" dirty="0">
                <a:solidFill>
                  <a:srgbClr val="444B54"/>
                </a:solidFill>
                <a:latin typeface="Arial"/>
                <a:cs typeface="Arial"/>
              </a:rPr>
              <a:t>(3.21.21)</a:t>
            </a:r>
            <a:endParaRPr sz="1600" dirty="0">
              <a:latin typeface="Arial"/>
              <a:cs typeface="Arial"/>
            </a:endParaRPr>
          </a:p>
          <a:p>
            <a:pPr marL="241300" marR="152400" indent="-228600">
              <a:lnSpc>
                <a:spcPct val="70000"/>
              </a:lnSpc>
              <a:spcBef>
                <a:spcPts val="994"/>
              </a:spcBef>
              <a:buClr>
                <a:srgbClr val="F5668F"/>
              </a:buClr>
              <a:buFont typeface="Arial"/>
              <a:buChar char="•"/>
              <a:tabLst>
                <a:tab pos="241300" algn="l"/>
                <a:tab pos="241935" algn="l"/>
              </a:tabLst>
            </a:pPr>
            <a:r>
              <a:rPr sz="1600" b="1" spc="-5" dirty="0">
                <a:solidFill>
                  <a:srgbClr val="444B54"/>
                </a:solidFill>
                <a:latin typeface="Arial"/>
                <a:cs typeface="Arial"/>
                <a:hlinkClick r:id="rId6"/>
              </a:rPr>
              <a:t>BMC</a:t>
            </a:r>
            <a:r>
              <a:rPr sz="1600" b="1" spc="20" dirty="0">
                <a:solidFill>
                  <a:srgbClr val="444B54"/>
                </a:solidFill>
                <a:latin typeface="Arial"/>
                <a:cs typeface="Arial"/>
                <a:hlinkClick r:id="rId6"/>
              </a:rPr>
              <a:t> </a:t>
            </a:r>
            <a:r>
              <a:rPr sz="1600" b="1" spc="-5" dirty="0">
                <a:solidFill>
                  <a:srgbClr val="444B54"/>
                </a:solidFill>
                <a:latin typeface="Arial"/>
                <a:cs typeface="Arial"/>
                <a:hlinkClick r:id="rId6"/>
              </a:rPr>
              <a:t>Pediatrics</a:t>
            </a:r>
            <a:r>
              <a:rPr sz="1600" spc="-5" dirty="0">
                <a:solidFill>
                  <a:srgbClr val="444B54"/>
                </a:solidFill>
                <a:latin typeface="Arial"/>
                <a:cs typeface="Arial"/>
                <a:hlinkClick r:id="rId6"/>
              </a:rPr>
              <a:t>:</a:t>
            </a:r>
            <a:r>
              <a:rPr sz="1600" spc="30" dirty="0">
                <a:solidFill>
                  <a:srgbClr val="6B94FC"/>
                </a:solidFill>
                <a:latin typeface="Arial"/>
                <a:cs typeface="Arial"/>
                <a:hlinkClick r:id="rId6"/>
              </a:rPr>
              <a:t> </a:t>
            </a:r>
            <a:r>
              <a:rPr sz="1600" u="sng" spc="-10" dirty="0">
                <a:solidFill>
                  <a:srgbClr val="6B94FC"/>
                </a:solidFill>
                <a:uFill>
                  <a:solidFill>
                    <a:srgbClr val="6B94FC"/>
                  </a:solidFill>
                </a:uFill>
                <a:latin typeface="Arial"/>
                <a:cs typeface="Arial"/>
                <a:hlinkClick r:id="rId6"/>
              </a:rPr>
              <a:t>Newborn</a:t>
            </a:r>
            <a:r>
              <a:rPr sz="1600" u="sng" spc="30" dirty="0">
                <a:solidFill>
                  <a:srgbClr val="6B94FC"/>
                </a:solidFill>
                <a:uFill>
                  <a:solidFill>
                    <a:srgbClr val="6B94FC"/>
                  </a:solidFill>
                </a:uFill>
                <a:latin typeface="Arial"/>
                <a:cs typeface="Arial"/>
                <a:hlinkClick r:id="rId6"/>
              </a:rPr>
              <a:t> </a:t>
            </a:r>
            <a:r>
              <a:rPr sz="1600" u="sng" spc="-5" dirty="0">
                <a:solidFill>
                  <a:srgbClr val="6B94FC"/>
                </a:solidFill>
                <a:uFill>
                  <a:solidFill>
                    <a:srgbClr val="6B94FC"/>
                  </a:solidFill>
                </a:uFill>
                <a:latin typeface="Arial"/>
                <a:cs typeface="Arial"/>
                <a:hlinkClick r:id="rId6"/>
              </a:rPr>
              <a:t>antibodies</a:t>
            </a:r>
            <a:r>
              <a:rPr sz="1600" u="sng" dirty="0">
                <a:solidFill>
                  <a:srgbClr val="6B94FC"/>
                </a:solidFill>
                <a:uFill>
                  <a:solidFill>
                    <a:srgbClr val="6B94FC"/>
                  </a:solidFill>
                </a:uFill>
                <a:latin typeface="Arial"/>
                <a:cs typeface="Arial"/>
                <a:hlinkClick r:id="rId6"/>
              </a:rPr>
              <a:t> </a:t>
            </a:r>
            <a:r>
              <a:rPr sz="1600" u="sng" spc="-5" dirty="0">
                <a:solidFill>
                  <a:srgbClr val="6B94FC"/>
                </a:solidFill>
                <a:uFill>
                  <a:solidFill>
                    <a:srgbClr val="6B94FC"/>
                  </a:solidFill>
                </a:uFill>
                <a:latin typeface="Arial"/>
                <a:cs typeface="Arial"/>
                <a:hlinkClick r:id="rId6"/>
              </a:rPr>
              <a:t>to</a:t>
            </a:r>
            <a:r>
              <a:rPr sz="1600" u="sng" spc="20" dirty="0">
                <a:solidFill>
                  <a:srgbClr val="6B94FC"/>
                </a:solidFill>
                <a:uFill>
                  <a:solidFill>
                    <a:srgbClr val="6B94FC"/>
                  </a:solidFill>
                </a:uFill>
                <a:latin typeface="Arial"/>
                <a:cs typeface="Arial"/>
                <a:hlinkClick r:id="rId6"/>
              </a:rPr>
              <a:t> </a:t>
            </a:r>
            <a:r>
              <a:rPr sz="1600" u="sng" spc="-15" dirty="0">
                <a:solidFill>
                  <a:srgbClr val="6B94FC"/>
                </a:solidFill>
                <a:uFill>
                  <a:solidFill>
                    <a:srgbClr val="6B94FC"/>
                  </a:solidFill>
                </a:uFill>
                <a:latin typeface="Arial"/>
                <a:cs typeface="Arial"/>
                <a:hlinkClick r:id="rId6"/>
              </a:rPr>
              <a:t>SARS-CoV-2</a:t>
            </a:r>
            <a:r>
              <a:rPr sz="1600" u="sng" spc="-5" dirty="0">
                <a:solidFill>
                  <a:srgbClr val="6B94FC"/>
                </a:solidFill>
                <a:uFill>
                  <a:solidFill>
                    <a:srgbClr val="6B94FC"/>
                  </a:solidFill>
                </a:uFill>
                <a:latin typeface="Arial"/>
                <a:cs typeface="Arial"/>
                <a:hlinkClick r:id="rId6"/>
              </a:rPr>
              <a:t> detected</a:t>
            </a:r>
            <a:r>
              <a:rPr sz="1600" u="sng" spc="20" dirty="0">
                <a:solidFill>
                  <a:srgbClr val="6B94FC"/>
                </a:solidFill>
                <a:uFill>
                  <a:solidFill>
                    <a:srgbClr val="6B94FC"/>
                  </a:solidFill>
                </a:uFill>
                <a:latin typeface="Arial"/>
                <a:cs typeface="Arial"/>
                <a:hlinkClick r:id="rId6"/>
              </a:rPr>
              <a:t> </a:t>
            </a:r>
            <a:r>
              <a:rPr sz="1600" u="sng" dirty="0">
                <a:solidFill>
                  <a:srgbClr val="6B94FC"/>
                </a:solidFill>
                <a:uFill>
                  <a:solidFill>
                    <a:srgbClr val="6B94FC"/>
                  </a:solidFill>
                </a:uFill>
                <a:latin typeface="Arial"/>
                <a:cs typeface="Arial"/>
                <a:hlinkClick r:id="rId6"/>
              </a:rPr>
              <a:t>in</a:t>
            </a:r>
            <a:r>
              <a:rPr sz="1600" u="sng" spc="5" dirty="0">
                <a:solidFill>
                  <a:srgbClr val="6B94FC"/>
                </a:solidFill>
                <a:uFill>
                  <a:solidFill>
                    <a:srgbClr val="6B94FC"/>
                  </a:solidFill>
                </a:uFill>
                <a:latin typeface="Arial"/>
                <a:cs typeface="Arial"/>
                <a:hlinkClick r:id="rId6"/>
              </a:rPr>
              <a:t> </a:t>
            </a:r>
            <a:r>
              <a:rPr sz="1600" u="sng" spc="-5" dirty="0">
                <a:solidFill>
                  <a:srgbClr val="6B94FC"/>
                </a:solidFill>
                <a:uFill>
                  <a:solidFill>
                    <a:srgbClr val="6B94FC"/>
                  </a:solidFill>
                </a:uFill>
                <a:latin typeface="Arial"/>
                <a:cs typeface="Arial"/>
                <a:hlinkClick r:id="rId6"/>
              </a:rPr>
              <a:t>cord</a:t>
            </a:r>
            <a:r>
              <a:rPr sz="1600" u="sng" spc="20" dirty="0">
                <a:solidFill>
                  <a:srgbClr val="6B94FC"/>
                </a:solidFill>
                <a:uFill>
                  <a:solidFill>
                    <a:srgbClr val="6B94FC"/>
                  </a:solidFill>
                </a:uFill>
                <a:latin typeface="Arial"/>
                <a:cs typeface="Arial"/>
                <a:hlinkClick r:id="rId6"/>
              </a:rPr>
              <a:t> </a:t>
            </a:r>
            <a:r>
              <a:rPr sz="1600" u="sng" spc="-5" dirty="0">
                <a:solidFill>
                  <a:srgbClr val="6B94FC"/>
                </a:solidFill>
                <a:uFill>
                  <a:solidFill>
                    <a:srgbClr val="6B94FC"/>
                  </a:solidFill>
                </a:uFill>
                <a:latin typeface="Arial"/>
                <a:cs typeface="Arial"/>
                <a:hlinkClick r:id="rId6"/>
              </a:rPr>
              <a:t>blood after</a:t>
            </a:r>
            <a:r>
              <a:rPr sz="1600" u="sng" spc="30" dirty="0">
                <a:solidFill>
                  <a:srgbClr val="6B94FC"/>
                </a:solidFill>
                <a:uFill>
                  <a:solidFill>
                    <a:srgbClr val="6B94FC"/>
                  </a:solidFill>
                </a:uFill>
                <a:latin typeface="Arial"/>
                <a:cs typeface="Arial"/>
                <a:hlinkClick r:id="rId6"/>
              </a:rPr>
              <a:t> </a:t>
            </a:r>
            <a:r>
              <a:rPr sz="1600" u="sng" spc="-5" dirty="0">
                <a:solidFill>
                  <a:srgbClr val="6B94FC"/>
                </a:solidFill>
                <a:uFill>
                  <a:solidFill>
                    <a:srgbClr val="6B94FC"/>
                  </a:solidFill>
                </a:uFill>
                <a:latin typeface="Arial"/>
                <a:cs typeface="Arial"/>
                <a:hlinkClick r:id="rId6"/>
              </a:rPr>
              <a:t>maternal</a:t>
            </a:r>
            <a:r>
              <a:rPr sz="1600" u="sng" spc="35" dirty="0">
                <a:solidFill>
                  <a:srgbClr val="6B94FC"/>
                </a:solidFill>
                <a:uFill>
                  <a:solidFill>
                    <a:srgbClr val="6B94FC"/>
                  </a:solidFill>
                </a:uFill>
                <a:latin typeface="Arial"/>
                <a:cs typeface="Arial"/>
                <a:hlinkClick r:id="rId6"/>
              </a:rPr>
              <a:t> </a:t>
            </a:r>
            <a:r>
              <a:rPr sz="1600" u="sng" dirty="0">
                <a:solidFill>
                  <a:srgbClr val="6B94FC"/>
                </a:solidFill>
                <a:uFill>
                  <a:solidFill>
                    <a:srgbClr val="6B94FC"/>
                  </a:solidFill>
                </a:uFill>
                <a:latin typeface="Arial"/>
                <a:cs typeface="Arial"/>
                <a:hlinkClick r:id="rId6"/>
              </a:rPr>
              <a:t>vaccination </a:t>
            </a:r>
            <a:r>
              <a:rPr sz="1600" u="sng" spc="-5" dirty="0">
                <a:solidFill>
                  <a:srgbClr val="6B94FC"/>
                </a:solidFill>
                <a:uFill>
                  <a:solidFill>
                    <a:srgbClr val="6B94FC"/>
                  </a:solidFill>
                </a:uFill>
                <a:latin typeface="Arial"/>
                <a:cs typeface="Arial"/>
                <a:hlinkClick r:id="rId6"/>
              </a:rPr>
              <a:t>–</a:t>
            </a:r>
            <a:r>
              <a:rPr sz="1600" u="sng" spc="10" dirty="0">
                <a:solidFill>
                  <a:srgbClr val="6B94FC"/>
                </a:solidFill>
                <a:uFill>
                  <a:solidFill>
                    <a:srgbClr val="6B94FC"/>
                  </a:solidFill>
                </a:uFill>
                <a:latin typeface="Arial"/>
                <a:cs typeface="Arial"/>
                <a:hlinkClick r:id="rId6"/>
              </a:rPr>
              <a:t> </a:t>
            </a:r>
            <a:r>
              <a:rPr sz="1600" u="sng" spc="-5" dirty="0">
                <a:solidFill>
                  <a:srgbClr val="6B94FC"/>
                </a:solidFill>
                <a:uFill>
                  <a:solidFill>
                    <a:srgbClr val="6B94FC"/>
                  </a:solidFill>
                </a:uFill>
                <a:latin typeface="Arial"/>
                <a:cs typeface="Arial"/>
                <a:hlinkClick r:id="rId6"/>
              </a:rPr>
              <a:t>a</a:t>
            </a:r>
            <a:r>
              <a:rPr sz="1600" u="sng" spc="20" dirty="0">
                <a:solidFill>
                  <a:srgbClr val="6B94FC"/>
                </a:solidFill>
                <a:uFill>
                  <a:solidFill>
                    <a:srgbClr val="6B94FC"/>
                  </a:solidFill>
                </a:uFill>
                <a:latin typeface="Arial"/>
                <a:cs typeface="Arial"/>
                <a:hlinkClick r:id="rId6"/>
              </a:rPr>
              <a:t> </a:t>
            </a:r>
            <a:r>
              <a:rPr sz="1600" u="sng" dirty="0">
                <a:solidFill>
                  <a:srgbClr val="6B94FC"/>
                </a:solidFill>
                <a:uFill>
                  <a:solidFill>
                    <a:srgbClr val="6B94FC"/>
                  </a:solidFill>
                </a:uFill>
                <a:latin typeface="Arial"/>
                <a:cs typeface="Arial"/>
                <a:hlinkClick r:id="rId6"/>
              </a:rPr>
              <a:t>case </a:t>
            </a:r>
            <a:r>
              <a:rPr sz="1600" spc="-430" dirty="0">
                <a:solidFill>
                  <a:srgbClr val="6B94FC"/>
                </a:solidFill>
                <a:latin typeface="Arial"/>
                <a:cs typeface="Arial"/>
                <a:hlinkClick r:id="rId6"/>
              </a:rPr>
              <a:t> </a:t>
            </a:r>
            <a:r>
              <a:rPr sz="1600" u="sng" spc="-5" dirty="0">
                <a:solidFill>
                  <a:srgbClr val="6B94FC"/>
                </a:solidFill>
                <a:uFill>
                  <a:solidFill>
                    <a:srgbClr val="6B94FC"/>
                  </a:solidFill>
                </a:uFill>
                <a:latin typeface="Arial"/>
                <a:cs typeface="Arial"/>
                <a:hlinkClick r:id="rId6"/>
              </a:rPr>
              <a:t>report</a:t>
            </a:r>
            <a:r>
              <a:rPr sz="1600" spc="-5" dirty="0">
                <a:solidFill>
                  <a:srgbClr val="444B54"/>
                </a:solidFill>
                <a:latin typeface="Arial"/>
                <a:cs typeface="Arial"/>
                <a:hlinkClick r:id="rId6"/>
              </a:rPr>
              <a:t>.</a:t>
            </a:r>
            <a:r>
              <a:rPr sz="1600" spc="30" dirty="0">
                <a:solidFill>
                  <a:srgbClr val="444B54"/>
                </a:solidFill>
                <a:latin typeface="Arial"/>
                <a:cs typeface="Arial"/>
                <a:hlinkClick r:id="rId6"/>
              </a:rPr>
              <a:t> </a:t>
            </a:r>
            <a:r>
              <a:rPr sz="1600" spc="-5" dirty="0">
                <a:solidFill>
                  <a:srgbClr val="444B54"/>
                </a:solidFill>
                <a:latin typeface="Arial"/>
                <a:cs typeface="Arial"/>
                <a:hlinkClick r:id="rId6"/>
              </a:rPr>
              <a:t>(3.22.21)</a:t>
            </a:r>
            <a:endParaRPr sz="1600" dirty="0">
              <a:latin typeface="Arial"/>
              <a:cs typeface="Arial"/>
            </a:endParaRPr>
          </a:p>
          <a:p>
            <a:pPr marL="241300" indent="-229235">
              <a:lnSpc>
                <a:spcPct val="100000"/>
              </a:lnSpc>
              <a:spcBef>
                <a:spcPts val="420"/>
              </a:spcBef>
              <a:buClr>
                <a:srgbClr val="F5668F"/>
              </a:buClr>
              <a:buFont typeface="Arial"/>
              <a:buChar char="•"/>
              <a:tabLst>
                <a:tab pos="241300" algn="l"/>
                <a:tab pos="241935" algn="l"/>
              </a:tabLst>
            </a:pPr>
            <a:r>
              <a:rPr sz="1600" b="1" spc="-5" dirty="0">
                <a:solidFill>
                  <a:srgbClr val="444B54"/>
                </a:solidFill>
                <a:latin typeface="Arial"/>
                <a:cs typeface="Arial"/>
              </a:rPr>
              <a:t>U.S.</a:t>
            </a:r>
            <a:r>
              <a:rPr sz="1600" b="1" spc="15" dirty="0">
                <a:solidFill>
                  <a:srgbClr val="444B54"/>
                </a:solidFill>
                <a:latin typeface="Arial"/>
                <a:cs typeface="Arial"/>
              </a:rPr>
              <a:t> </a:t>
            </a:r>
            <a:r>
              <a:rPr sz="1600" b="1" spc="5" dirty="0">
                <a:solidFill>
                  <a:srgbClr val="444B54"/>
                </a:solidFill>
                <a:latin typeface="Arial"/>
                <a:cs typeface="Arial"/>
              </a:rPr>
              <a:t>News:</a:t>
            </a:r>
            <a:r>
              <a:rPr sz="1600" b="1" spc="-20" dirty="0">
                <a:solidFill>
                  <a:srgbClr val="6B94FC"/>
                </a:solidFill>
                <a:latin typeface="Arial"/>
                <a:cs typeface="Arial"/>
              </a:rPr>
              <a:t> </a:t>
            </a:r>
            <a:r>
              <a:rPr sz="1600" u="sng" spc="-5" dirty="0">
                <a:solidFill>
                  <a:srgbClr val="6B94FC"/>
                </a:solidFill>
                <a:uFill>
                  <a:solidFill>
                    <a:srgbClr val="6B94FC"/>
                  </a:solidFill>
                </a:uFill>
                <a:latin typeface="Arial"/>
                <a:cs typeface="Arial"/>
                <a:hlinkClick r:id="rId7"/>
              </a:rPr>
              <a:t>Promising </a:t>
            </a:r>
            <a:r>
              <a:rPr sz="1600" u="sng" spc="-10" dirty="0">
                <a:solidFill>
                  <a:srgbClr val="6B94FC"/>
                </a:solidFill>
                <a:uFill>
                  <a:solidFill>
                    <a:srgbClr val="6B94FC"/>
                  </a:solidFill>
                </a:uFill>
                <a:latin typeface="Arial"/>
                <a:cs typeface="Arial"/>
                <a:hlinkClick r:id="rId7"/>
              </a:rPr>
              <a:t>News</a:t>
            </a:r>
            <a:r>
              <a:rPr sz="1600" u="sng" spc="25" dirty="0">
                <a:solidFill>
                  <a:srgbClr val="6B94FC"/>
                </a:solidFill>
                <a:uFill>
                  <a:solidFill>
                    <a:srgbClr val="6B94FC"/>
                  </a:solidFill>
                </a:uFill>
                <a:latin typeface="Arial"/>
                <a:cs typeface="Arial"/>
                <a:hlinkClick r:id="rId7"/>
              </a:rPr>
              <a:t> </a:t>
            </a:r>
            <a:r>
              <a:rPr sz="1600" u="sng" spc="-5" dirty="0">
                <a:solidFill>
                  <a:srgbClr val="6B94FC"/>
                </a:solidFill>
                <a:uFill>
                  <a:solidFill>
                    <a:srgbClr val="6B94FC"/>
                  </a:solidFill>
                </a:uFill>
                <a:latin typeface="Arial"/>
                <a:cs typeface="Arial"/>
                <a:hlinkClick r:id="rId7"/>
              </a:rPr>
              <a:t>for</a:t>
            </a:r>
            <a:r>
              <a:rPr sz="1600" u="sng" spc="25" dirty="0">
                <a:solidFill>
                  <a:srgbClr val="6B94FC"/>
                </a:solidFill>
                <a:uFill>
                  <a:solidFill>
                    <a:srgbClr val="6B94FC"/>
                  </a:solidFill>
                </a:uFill>
                <a:latin typeface="Arial"/>
                <a:cs typeface="Arial"/>
                <a:hlinkClick r:id="rId7"/>
              </a:rPr>
              <a:t> </a:t>
            </a:r>
            <a:r>
              <a:rPr sz="1600" u="sng" spc="-5" dirty="0">
                <a:solidFill>
                  <a:srgbClr val="6B94FC"/>
                </a:solidFill>
                <a:uFill>
                  <a:solidFill>
                    <a:srgbClr val="6B94FC"/>
                  </a:solidFill>
                </a:uFill>
                <a:latin typeface="Arial"/>
                <a:cs typeface="Arial"/>
                <a:hlinkClick r:id="rId7"/>
              </a:rPr>
              <a:t>Pregnant</a:t>
            </a:r>
            <a:r>
              <a:rPr sz="1600" u="sng" spc="15" dirty="0">
                <a:solidFill>
                  <a:srgbClr val="6B94FC"/>
                </a:solidFill>
                <a:uFill>
                  <a:solidFill>
                    <a:srgbClr val="6B94FC"/>
                  </a:solidFill>
                </a:uFill>
                <a:latin typeface="Arial"/>
                <a:cs typeface="Arial"/>
                <a:hlinkClick r:id="rId7"/>
              </a:rPr>
              <a:t> </a:t>
            </a:r>
            <a:r>
              <a:rPr sz="1600" u="sng" spc="-5" dirty="0">
                <a:solidFill>
                  <a:srgbClr val="6B94FC"/>
                </a:solidFill>
                <a:uFill>
                  <a:solidFill>
                    <a:srgbClr val="6B94FC"/>
                  </a:solidFill>
                </a:uFill>
                <a:latin typeface="Arial"/>
                <a:cs typeface="Arial"/>
                <a:hlinkClick r:id="rId7"/>
              </a:rPr>
              <a:t>People Who</a:t>
            </a:r>
            <a:r>
              <a:rPr sz="1600" u="sng" spc="5" dirty="0">
                <a:solidFill>
                  <a:srgbClr val="6B94FC"/>
                </a:solidFill>
                <a:uFill>
                  <a:solidFill>
                    <a:srgbClr val="6B94FC"/>
                  </a:solidFill>
                </a:uFill>
                <a:latin typeface="Arial"/>
                <a:cs typeface="Arial"/>
                <a:hlinkClick r:id="rId7"/>
              </a:rPr>
              <a:t> </a:t>
            </a:r>
            <a:r>
              <a:rPr sz="1600" u="sng" spc="-20" dirty="0">
                <a:solidFill>
                  <a:srgbClr val="6B94FC"/>
                </a:solidFill>
                <a:uFill>
                  <a:solidFill>
                    <a:srgbClr val="6B94FC"/>
                  </a:solidFill>
                </a:uFill>
                <a:latin typeface="Arial"/>
                <a:cs typeface="Arial"/>
                <a:hlinkClick r:id="rId7"/>
              </a:rPr>
              <a:t>Want</a:t>
            </a:r>
            <a:r>
              <a:rPr sz="1600" u="sng" spc="20" dirty="0">
                <a:solidFill>
                  <a:srgbClr val="6B94FC"/>
                </a:solidFill>
                <a:uFill>
                  <a:solidFill>
                    <a:srgbClr val="6B94FC"/>
                  </a:solidFill>
                </a:uFill>
                <a:latin typeface="Arial"/>
                <a:cs typeface="Arial"/>
                <a:hlinkClick r:id="rId7"/>
              </a:rPr>
              <a:t> </a:t>
            </a:r>
            <a:r>
              <a:rPr sz="1600" u="sng" spc="-5" dirty="0">
                <a:solidFill>
                  <a:srgbClr val="6B94FC"/>
                </a:solidFill>
                <a:uFill>
                  <a:solidFill>
                    <a:srgbClr val="6B94FC"/>
                  </a:solidFill>
                </a:uFill>
                <a:latin typeface="Arial"/>
                <a:cs typeface="Arial"/>
                <a:hlinkClick r:id="rId7"/>
              </a:rPr>
              <a:t>a</a:t>
            </a:r>
            <a:r>
              <a:rPr sz="1600" u="sng" spc="20" dirty="0">
                <a:solidFill>
                  <a:srgbClr val="6B94FC"/>
                </a:solidFill>
                <a:uFill>
                  <a:solidFill>
                    <a:srgbClr val="6B94FC"/>
                  </a:solidFill>
                </a:uFill>
                <a:latin typeface="Arial"/>
                <a:cs typeface="Arial"/>
                <a:hlinkClick r:id="rId7"/>
              </a:rPr>
              <a:t> </a:t>
            </a:r>
            <a:r>
              <a:rPr sz="1600" u="sng" spc="-5" dirty="0">
                <a:solidFill>
                  <a:srgbClr val="6B94FC"/>
                </a:solidFill>
                <a:uFill>
                  <a:solidFill>
                    <a:srgbClr val="6B94FC"/>
                  </a:solidFill>
                </a:uFill>
                <a:latin typeface="Arial"/>
                <a:cs typeface="Arial"/>
                <a:hlinkClick r:id="rId7"/>
              </a:rPr>
              <a:t>COVID-19</a:t>
            </a:r>
            <a:r>
              <a:rPr sz="1600" u="sng" spc="30" dirty="0">
                <a:solidFill>
                  <a:srgbClr val="6B94FC"/>
                </a:solidFill>
                <a:uFill>
                  <a:solidFill>
                    <a:srgbClr val="6B94FC"/>
                  </a:solidFill>
                </a:uFill>
                <a:latin typeface="Arial"/>
                <a:cs typeface="Arial"/>
                <a:hlinkClick r:id="rId7"/>
              </a:rPr>
              <a:t> </a:t>
            </a:r>
            <a:r>
              <a:rPr sz="1600" u="sng" spc="-20" dirty="0">
                <a:solidFill>
                  <a:srgbClr val="6B94FC"/>
                </a:solidFill>
                <a:uFill>
                  <a:solidFill>
                    <a:srgbClr val="6B94FC"/>
                  </a:solidFill>
                </a:uFill>
                <a:latin typeface="Arial"/>
                <a:cs typeface="Arial"/>
                <a:hlinkClick r:id="rId7"/>
              </a:rPr>
              <a:t>Vaccine</a:t>
            </a:r>
            <a:r>
              <a:rPr sz="1600" spc="-20" dirty="0">
                <a:solidFill>
                  <a:srgbClr val="444B54"/>
                </a:solidFill>
                <a:latin typeface="Arial"/>
                <a:cs typeface="Arial"/>
              </a:rPr>
              <a:t>.</a:t>
            </a:r>
            <a:r>
              <a:rPr sz="1600" spc="-10" dirty="0">
                <a:solidFill>
                  <a:srgbClr val="444B54"/>
                </a:solidFill>
                <a:latin typeface="Arial"/>
                <a:cs typeface="Arial"/>
              </a:rPr>
              <a:t> </a:t>
            </a:r>
            <a:r>
              <a:rPr sz="1600" spc="-5" dirty="0">
                <a:solidFill>
                  <a:srgbClr val="444B54"/>
                </a:solidFill>
                <a:latin typeface="Arial"/>
                <a:cs typeface="Arial"/>
              </a:rPr>
              <a:t>(4.6.21)</a:t>
            </a:r>
            <a:endParaRPr sz="1600" dirty="0">
              <a:latin typeface="Arial"/>
              <a:cs typeface="Arial"/>
            </a:endParaRPr>
          </a:p>
          <a:p>
            <a:pPr marL="241300" indent="-229235">
              <a:lnSpc>
                <a:spcPct val="100000"/>
              </a:lnSpc>
              <a:spcBef>
                <a:spcPts val="434"/>
              </a:spcBef>
              <a:buClr>
                <a:srgbClr val="F5668F"/>
              </a:buClr>
              <a:buFont typeface="Arial"/>
              <a:buChar char="•"/>
              <a:tabLst>
                <a:tab pos="241300" algn="l"/>
                <a:tab pos="241935" algn="l"/>
              </a:tabLst>
            </a:pPr>
            <a:r>
              <a:rPr sz="1600" b="1" spc="-5" dirty="0">
                <a:solidFill>
                  <a:srgbClr val="444B54"/>
                </a:solidFill>
                <a:latin typeface="Arial"/>
                <a:cs typeface="Arial"/>
              </a:rPr>
              <a:t>NEJM</a:t>
            </a:r>
            <a:r>
              <a:rPr sz="1600" spc="-5" dirty="0">
                <a:solidFill>
                  <a:srgbClr val="444B54"/>
                </a:solidFill>
                <a:latin typeface="Arial"/>
                <a:cs typeface="Arial"/>
              </a:rPr>
              <a:t>:</a:t>
            </a:r>
            <a:r>
              <a:rPr sz="1600" spc="20" dirty="0">
                <a:solidFill>
                  <a:srgbClr val="6B94FC"/>
                </a:solidFill>
                <a:latin typeface="Arial"/>
                <a:cs typeface="Arial"/>
              </a:rPr>
              <a:t> </a:t>
            </a:r>
            <a:r>
              <a:rPr sz="1600" u="sng" spc="-5" dirty="0">
                <a:solidFill>
                  <a:srgbClr val="6B94FC"/>
                </a:solidFill>
                <a:uFill>
                  <a:solidFill>
                    <a:srgbClr val="6B94FC"/>
                  </a:solidFill>
                </a:uFill>
                <a:latin typeface="Arial"/>
                <a:cs typeface="Arial"/>
                <a:hlinkClick r:id="rId8"/>
              </a:rPr>
              <a:t>Preliminary</a:t>
            </a:r>
            <a:r>
              <a:rPr sz="1600" u="sng" dirty="0">
                <a:solidFill>
                  <a:srgbClr val="6B94FC"/>
                </a:solidFill>
                <a:uFill>
                  <a:solidFill>
                    <a:srgbClr val="6B94FC"/>
                  </a:solidFill>
                </a:uFill>
                <a:latin typeface="Arial"/>
                <a:cs typeface="Arial"/>
                <a:hlinkClick r:id="rId8"/>
              </a:rPr>
              <a:t> </a:t>
            </a:r>
            <a:r>
              <a:rPr sz="1600" u="sng" spc="-5" dirty="0">
                <a:solidFill>
                  <a:srgbClr val="6B94FC"/>
                </a:solidFill>
                <a:uFill>
                  <a:solidFill>
                    <a:srgbClr val="6B94FC"/>
                  </a:solidFill>
                </a:uFill>
                <a:latin typeface="Arial"/>
                <a:cs typeface="Arial"/>
                <a:hlinkClick r:id="rId8"/>
              </a:rPr>
              <a:t>Findings</a:t>
            </a:r>
            <a:r>
              <a:rPr sz="1600" u="sng" dirty="0">
                <a:solidFill>
                  <a:srgbClr val="6B94FC"/>
                </a:solidFill>
                <a:uFill>
                  <a:solidFill>
                    <a:srgbClr val="6B94FC"/>
                  </a:solidFill>
                </a:uFill>
                <a:latin typeface="Arial"/>
                <a:cs typeface="Arial"/>
                <a:hlinkClick r:id="rId8"/>
              </a:rPr>
              <a:t> </a:t>
            </a:r>
            <a:r>
              <a:rPr sz="1600" u="sng" spc="-5" dirty="0">
                <a:solidFill>
                  <a:srgbClr val="6B94FC"/>
                </a:solidFill>
                <a:uFill>
                  <a:solidFill>
                    <a:srgbClr val="6B94FC"/>
                  </a:solidFill>
                </a:uFill>
                <a:latin typeface="Arial"/>
                <a:cs typeface="Arial"/>
                <a:hlinkClick r:id="rId8"/>
              </a:rPr>
              <a:t>of</a:t>
            </a:r>
            <a:r>
              <a:rPr sz="1600" u="sng" spc="5" dirty="0">
                <a:solidFill>
                  <a:srgbClr val="6B94FC"/>
                </a:solidFill>
                <a:uFill>
                  <a:solidFill>
                    <a:srgbClr val="6B94FC"/>
                  </a:solidFill>
                </a:uFill>
                <a:latin typeface="Arial"/>
                <a:cs typeface="Arial"/>
                <a:hlinkClick r:id="rId8"/>
              </a:rPr>
              <a:t> </a:t>
            </a:r>
            <a:r>
              <a:rPr sz="1600" u="sng" spc="-5" dirty="0">
                <a:solidFill>
                  <a:srgbClr val="6B94FC"/>
                </a:solidFill>
                <a:uFill>
                  <a:solidFill>
                    <a:srgbClr val="6B94FC"/>
                  </a:solidFill>
                </a:uFill>
                <a:latin typeface="Arial"/>
                <a:cs typeface="Arial"/>
                <a:hlinkClick r:id="rId8"/>
              </a:rPr>
              <a:t>mRNA</a:t>
            </a:r>
            <a:r>
              <a:rPr sz="1600" u="sng" spc="-75" dirty="0">
                <a:solidFill>
                  <a:srgbClr val="6B94FC"/>
                </a:solidFill>
                <a:uFill>
                  <a:solidFill>
                    <a:srgbClr val="6B94FC"/>
                  </a:solidFill>
                </a:uFill>
                <a:latin typeface="Arial"/>
                <a:cs typeface="Arial"/>
                <a:hlinkClick r:id="rId8"/>
              </a:rPr>
              <a:t> </a:t>
            </a:r>
            <a:r>
              <a:rPr sz="1600" u="sng" spc="-10" dirty="0">
                <a:solidFill>
                  <a:srgbClr val="6B94FC"/>
                </a:solidFill>
                <a:uFill>
                  <a:solidFill>
                    <a:srgbClr val="6B94FC"/>
                  </a:solidFill>
                </a:uFill>
                <a:latin typeface="Arial"/>
                <a:cs typeface="Arial"/>
                <a:hlinkClick r:id="rId8"/>
              </a:rPr>
              <a:t>Covid-19Vaccine</a:t>
            </a:r>
            <a:r>
              <a:rPr sz="1600" u="sng" spc="-15" dirty="0">
                <a:solidFill>
                  <a:srgbClr val="6B94FC"/>
                </a:solidFill>
                <a:uFill>
                  <a:solidFill>
                    <a:srgbClr val="6B94FC"/>
                  </a:solidFill>
                </a:uFill>
                <a:latin typeface="Arial"/>
                <a:cs typeface="Arial"/>
                <a:hlinkClick r:id="rId8"/>
              </a:rPr>
              <a:t> </a:t>
            </a:r>
            <a:r>
              <a:rPr sz="1600" u="sng" spc="-5" dirty="0">
                <a:solidFill>
                  <a:srgbClr val="6B94FC"/>
                </a:solidFill>
                <a:uFill>
                  <a:solidFill>
                    <a:srgbClr val="6B94FC"/>
                  </a:solidFill>
                </a:uFill>
                <a:latin typeface="Arial"/>
                <a:cs typeface="Arial"/>
                <a:hlinkClick r:id="rId8"/>
              </a:rPr>
              <a:t>Safety</a:t>
            </a:r>
            <a:r>
              <a:rPr sz="1600" u="sng" spc="25" dirty="0">
                <a:solidFill>
                  <a:srgbClr val="6B94FC"/>
                </a:solidFill>
                <a:uFill>
                  <a:solidFill>
                    <a:srgbClr val="6B94FC"/>
                  </a:solidFill>
                </a:uFill>
                <a:latin typeface="Arial"/>
                <a:cs typeface="Arial"/>
                <a:hlinkClick r:id="rId8"/>
              </a:rPr>
              <a:t> </a:t>
            </a:r>
            <a:r>
              <a:rPr sz="1600" u="sng" dirty="0">
                <a:solidFill>
                  <a:srgbClr val="6B94FC"/>
                </a:solidFill>
                <a:uFill>
                  <a:solidFill>
                    <a:srgbClr val="6B94FC"/>
                  </a:solidFill>
                </a:uFill>
                <a:latin typeface="Arial"/>
                <a:cs typeface="Arial"/>
                <a:hlinkClick r:id="rId8"/>
              </a:rPr>
              <a:t>in</a:t>
            </a:r>
            <a:r>
              <a:rPr sz="1600" u="sng" spc="-5" dirty="0">
                <a:solidFill>
                  <a:srgbClr val="6B94FC"/>
                </a:solidFill>
                <a:uFill>
                  <a:solidFill>
                    <a:srgbClr val="6B94FC"/>
                  </a:solidFill>
                </a:uFill>
                <a:latin typeface="Arial"/>
                <a:cs typeface="Arial"/>
                <a:hlinkClick r:id="rId8"/>
              </a:rPr>
              <a:t> Pregnant</a:t>
            </a:r>
            <a:r>
              <a:rPr sz="1600" u="sng" spc="20" dirty="0">
                <a:solidFill>
                  <a:srgbClr val="6B94FC"/>
                </a:solidFill>
                <a:uFill>
                  <a:solidFill>
                    <a:srgbClr val="6B94FC"/>
                  </a:solidFill>
                </a:uFill>
                <a:latin typeface="Arial"/>
                <a:cs typeface="Arial"/>
                <a:hlinkClick r:id="rId8"/>
              </a:rPr>
              <a:t> </a:t>
            </a:r>
            <a:r>
              <a:rPr sz="1600" u="sng" spc="-5" dirty="0">
                <a:solidFill>
                  <a:srgbClr val="6B94FC"/>
                </a:solidFill>
                <a:uFill>
                  <a:solidFill>
                    <a:srgbClr val="6B94FC"/>
                  </a:solidFill>
                </a:uFill>
                <a:latin typeface="Arial"/>
                <a:cs typeface="Arial"/>
                <a:hlinkClick r:id="rId8"/>
              </a:rPr>
              <a:t>Persons</a:t>
            </a:r>
            <a:r>
              <a:rPr sz="1600" spc="-5" dirty="0">
                <a:solidFill>
                  <a:srgbClr val="444B54"/>
                </a:solidFill>
                <a:latin typeface="Arial"/>
                <a:cs typeface="Arial"/>
              </a:rPr>
              <a:t>.</a:t>
            </a:r>
            <a:r>
              <a:rPr sz="1600" spc="20" dirty="0">
                <a:solidFill>
                  <a:srgbClr val="444B54"/>
                </a:solidFill>
                <a:latin typeface="Arial"/>
                <a:cs typeface="Arial"/>
              </a:rPr>
              <a:t> </a:t>
            </a:r>
            <a:r>
              <a:rPr sz="1600" spc="-5" dirty="0">
                <a:solidFill>
                  <a:srgbClr val="444B54"/>
                </a:solidFill>
                <a:latin typeface="Arial"/>
                <a:cs typeface="Arial"/>
              </a:rPr>
              <a:t>(4.21.21)</a:t>
            </a:r>
            <a:endParaRPr sz="1600" dirty="0">
              <a:latin typeface="Arial"/>
              <a:cs typeface="Arial"/>
            </a:endParaRPr>
          </a:p>
          <a:p>
            <a:pPr marL="241300" marR="30480" indent="-228600">
              <a:lnSpc>
                <a:spcPct val="70000"/>
              </a:lnSpc>
              <a:spcBef>
                <a:spcPts val="994"/>
              </a:spcBef>
              <a:buClr>
                <a:srgbClr val="F5668F"/>
              </a:buClr>
              <a:buFont typeface="Arial"/>
              <a:buChar char="•"/>
              <a:tabLst>
                <a:tab pos="241300" algn="l"/>
                <a:tab pos="241935" algn="l"/>
              </a:tabLst>
            </a:pPr>
            <a:r>
              <a:rPr sz="1600" b="1" spc="-15" dirty="0">
                <a:solidFill>
                  <a:srgbClr val="444B54"/>
                </a:solidFill>
                <a:latin typeface="Arial"/>
                <a:cs typeface="Arial"/>
                <a:hlinkClick r:id="rId9"/>
              </a:rPr>
              <a:t>AJOG:</a:t>
            </a:r>
            <a:r>
              <a:rPr sz="1600" b="1" u="sng" spc="80"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Professionally responsible</a:t>
            </a:r>
            <a:r>
              <a:rPr sz="1600" u="sng" spc="5"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coronavirus</a:t>
            </a:r>
            <a:r>
              <a:rPr sz="1600" u="sng" spc="25" dirty="0">
                <a:solidFill>
                  <a:srgbClr val="6B94FC"/>
                </a:solidFill>
                <a:uFill>
                  <a:solidFill>
                    <a:srgbClr val="6B94FC"/>
                  </a:solidFill>
                </a:uFill>
                <a:latin typeface="Arial"/>
                <a:cs typeface="Arial"/>
                <a:hlinkClick r:id="rId9"/>
              </a:rPr>
              <a:t> </a:t>
            </a:r>
            <a:r>
              <a:rPr sz="1600" u="sng" dirty="0">
                <a:solidFill>
                  <a:srgbClr val="6B94FC"/>
                </a:solidFill>
                <a:uFill>
                  <a:solidFill>
                    <a:srgbClr val="6B94FC"/>
                  </a:solidFill>
                </a:uFill>
                <a:latin typeface="Arial"/>
                <a:cs typeface="Arial"/>
                <a:hlinkClick r:id="rId9"/>
              </a:rPr>
              <a:t>disease</a:t>
            </a:r>
            <a:r>
              <a:rPr sz="1600" u="sng" spc="5"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2019</a:t>
            </a:r>
            <a:r>
              <a:rPr sz="1600" u="sng" spc="15" dirty="0">
                <a:solidFill>
                  <a:srgbClr val="6B94FC"/>
                </a:solidFill>
                <a:uFill>
                  <a:solidFill>
                    <a:srgbClr val="6B94FC"/>
                  </a:solidFill>
                </a:uFill>
                <a:latin typeface="Arial"/>
                <a:cs typeface="Arial"/>
                <a:hlinkClick r:id="rId9"/>
              </a:rPr>
              <a:t> </a:t>
            </a:r>
            <a:r>
              <a:rPr sz="1600" u="sng" dirty="0">
                <a:solidFill>
                  <a:srgbClr val="6B94FC"/>
                </a:solidFill>
                <a:uFill>
                  <a:solidFill>
                    <a:srgbClr val="6B94FC"/>
                  </a:solidFill>
                </a:uFill>
                <a:latin typeface="Arial"/>
                <a:cs typeface="Arial"/>
                <a:hlinkClick r:id="rId9"/>
              </a:rPr>
              <a:t>vaccination</a:t>
            </a:r>
            <a:r>
              <a:rPr sz="1600" u="sng" spc="-10"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counseling of</a:t>
            </a:r>
            <a:r>
              <a:rPr sz="1600" u="sng" spc="30"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obstetrical</a:t>
            </a:r>
            <a:r>
              <a:rPr sz="1600" u="sng" spc="20"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and</a:t>
            </a:r>
            <a:r>
              <a:rPr sz="1600" u="sng" spc="15" dirty="0">
                <a:solidFill>
                  <a:srgbClr val="6B94FC"/>
                </a:solidFill>
                <a:uFill>
                  <a:solidFill>
                    <a:srgbClr val="6B94FC"/>
                  </a:solidFill>
                </a:uFill>
                <a:latin typeface="Arial"/>
                <a:cs typeface="Arial"/>
                <a:hlinkClick r:id="rId9"/>
              </a:rPr>
              <a:t> </a:t>
            </a:r>
            <a:r>
              <a:rPr sz="1600" u="sng" spc="-5" dirty="0">
                <a:solidFill>
                  <a:srgbClr val="6B94FC"/>
                </a:solidFill>
                <a:uFill>
                  <a:solidFill>
                    <a:srgbClr val="6B94FC"/>
                  </a:solidFill>
                </a:uFill>
                <a:latin typeface="Arial"/>
                <a:cs typeface="Arial"/>
                <a:hlinkClick r:id="rId9"/>
              </a:rPr>
              <a:t>gynecologic </a:t>
            </a:r>
            <a:r>
              <a:rPr sz="1600" spc="-430" dirty="0">
                <a:solidFill>
                  <a:srgbClr val="6B94FC"/>
                </a:solidFill>
                <a:latin typeface="Arial"/>
                <a:cs typeface="Arial"/>
                <a:hlinkClick r:id="rId9"/>
              </a:rPr>
              <a:t> </a:t>
            </a:r>
            <a:r>
              <a:rPr sz="1600" u="sng" spc="-5" dirty="0">
                <a:solidFill>
                  <a:srgbClr val="6B94FC"/>
                </a:solidFill>
                <a:uFill>
                  <a:solidFill>
                    <a:srgbClr val="6B94FC"/>
                  </a:solidFill>
                </a:uFill>
                <a:latin typeface="Arial"/>
                <a:cs typeface="Arial"/>
                <a:hlinkClick r:id="rId9"/>
              </a:rPr>
              <a:t>patients.</a:t>
            </a:r>
            <a:r>
              <a:rPr sz="1600" spc="10" dirty="0">
                <a:solidFill>
                  <a:srgbClr val="6B94FC"/>
                </a:solidFill>
                <a:latin typeface="Arial"/>
                <a:cs typeface="Arial"/>
                <a:hlinkClick r:id="rId9"/>
              </a:rPr>
              <a:t> </a:t>
            </a:r>
            <a:r>
              <a:rPr sz="1600" spc="-5" dirty="0">
                <a:solidFill>
                  <a:srgbClr val="444B54"/>
                </a:solidFill>
                <a:latin typeface="Arial"/>
                <a:cs typeface="Arial"/>
                <a:hlinkClick r:id="rId9"/>
              </a:rPr>
              <a:t>(5.2021)</a:t>
            </a:r>
            <a:endParaRPr sz="1600" dirty="0">
              <a:latin typeface="Arial"/>
              <a:cs typeface="Arial"/>
            </a:endParaRPr>
          </a:p>
          <a:p>
            <a:pPr marL="241300" marR="440690" indent="-229235">
              <a:lnSpc>
                <a:spcPct val="70000"/>
              </a:lnSpc>
              <a:spcBef>
                <a:spcPts val="994"/>
              </a:spcBef>
              <a:buClr>
                <a:srgbClr val="F5668F"/>
              </a:buClr>
              <a:buFont typeface="Arial"/>
              <a:buChar char="•"/>
              <a:tabLst>
                <a:tab pos="241300" algn="l"/>
                <a:tab pos="241935" algn="l"/>
              </a:tabLst>
            </a:pPr>
            <a:r>
              <a:rPr sz="1600" b="1" spc="-5" dirty="0">
                <a:solidFill>
                  <a:srgbClr val="444B54"/>
                </a:solidFill>
                <a:latin typeface="Arial"/>
                <a:cs typeface="Arial"/>
                <a:hlinkClick r:id="rId10"/>
              </a:rPr>
              <a:t>Obstetrics</a:t>
            </a:r>
            <a:r>
              <a:rPr sz="1600" b="1" spc="55" dirty="0">
                <a:solidFill>
                  <a:srgbClr val="444B54"/>
                </a:solidFill>
                <a:latin typeface="Arial"/>
                <a:cs typeface="Arial"/>
                <a:hlinkClick r:id="rId10"/>
              </a:rPr>
              <a:t> </a:t>
            </a:r>
            <a:r>
              <a:rPr sz="1600" b="1" spc="-5" dirty="0">
                <a:solidFill>
                  <a:srgbClr val="444B54"/>
                </a:solidFill>
                <a:latin typeface="Arial"/>
                <a:cs typeface="Arial"/>
                <a:hlinkClick r:id="rId10"/>
              </a:rPr>
              <a:t>&amp;</a:t>
            </a:r>
            <a:r>
              <a:rPr sz="1600" b="1" spc="10" dirty="0">
                <a:solidFill>
                  <a:srgbClr val="444B54"/>
                </a:solidFill>
                <a:latin typeface="Arial"/>
                <a:cs typeface="Arial"/>
                <a:hlinkClick r:id="rId10"/>
              </a:rPr>
              <a:t> </a:t>
            </a:r>
            <a:r>
              <a:rPr sz="1600" b="1" spc="-10" dirty="0">
                <a:solidFill>
                  <a:srgbClr val="444B54"/>
                </a:solidFill>
                <a:latin typeface="Arial"/>
                <a:cs typeface="Arial"/>
                <a:hlinkClick r:id="rId10"/>
              </a:rPr>
              <a:t>Gynecology:</a:t>
            </a:r>
            <a:r>
              <a:rPr sz="1600" b="1" spc="70" dirty="0">
                <a:solidFill>
                  <a:srgbClr val="6B94FC"/>
                </a:solidFill>
                <a:latin typeface="Arial"/>
                <a:cs typeface="Arial"/>
                <a:hlinkClick r:id="rId10"/>
              </a:rPr>
              <a:t> </a:t>
            </a:r>
            <a:r>
              <a:rPr sz="1600" u="sng" spc="-5" dirty="0">
                <a:solidFill>
                  <a:srgbClr val="6B94FC"/>
                </a:solidFill>
                <a:uFill>
                  <a:solidFill>
                    <a:srgbClr val="6B94FC"/>
                  </a:solidFill>
                </a:uFill>
                <a:latin typeface="Arial"/>
                <a:cs typeface="Arial"/>
                <a:hlinkClick r:id="rId10"/>
              </a:rPr>
              <a:t>Severe</a:t>
            </a:r>
            <a:r>
              <a:rPr sz="1600" u="sng" spc="-75"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Acute</a:t>
            </a:r>
            <a:r>
              <a:rPr sz="1600" u="sng" spc="10"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Respiratory</a:t>
            </a:r>
            <a:r>
              <a:rPr sz="1600" u="sng" spc="25" dirty="0">
                <a:solidFill>
                  <a:srgbClr val="6B94FC"/>
                </a:solidFill>
                <a:uFill>
                  <a:solidFill>
                    <a:srgbClr val="6B94FC"/>
                  </a:solidFill>
                </a:uFill>
                <a:latin typeface="Arial"/>
                <a:cs typeface="Arial"/>
                <a:hlinkClick r:id="rId10"/>
              </a:rPr>
              <a:t> </a:t>
            </a:r>
            <a:r>
              <a:rPr sz="1600" u="sng" spc="-10" dirty="0">
                <a:solidFill>
                  <a:srgbClr val="6B94FC"/>
                </a:solidFill>
                <a:uFill>
                  <a:solidFill>
                    <a:srgbClr val="6B94FC"/>
                  </a:solidFill>
                </a:uFill>
                <a:latin typeface="Arial"/>
                <a:cs typeface="Arial"/>
                <a:hlinkClick r:id="rId10"/>
              </a:rPr>
              <a:t>Syndrome</a:t>
            </a:r>
            <a:r>
              <a:rPr sz="1600" u="sng" spc="50"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Coronavirus</a:t>
            </a:r>
            <a:r>
              <a:rPr sz="1600" u="sng" spc="20"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2</a:t>
            </a:r>
            <a:r>
              <a:rPr sz="1600" u="sng" spc="5" dirty="0">
                <a:solidFill>
                  <a:srgbClr val="6B94FC"/>
                </a:solidFill>
                <a:uFill>
                  <a:solidFill>
                    <a:srgbClr val="6B94FC"/>
                  </a:solidFill>
                </a:uFill>
                <a:latin typeface="Arial"/>
                <a:cs typeface="Arial"/>
                <a:hlinkClick r:id="rId10"/>
              </a:rPr>
              <a:t> </a:t>
            </a:r>
            <a:r>
              <a:rPr sz="1600" u="sng" spc="-10" dirty="0">
                <a:solidFill>
                  <a:srgbClr val="6B94FC"/>
                </a:solidFill>
                <a:uFill>
                  <a:solidFill>
                    <a:srgbClr val="6B94FC"/>
                  </a:solidFill>
                </a:uFill>
                <a:latin typeface="Arial"/>
                <a:cs typeface="Arial"/>
                <a:hlinkClick r:id="rId10"/>
              </a:rPr>
              <a:t>(SARS-CoV-2)</a:t>
            </a:r>
            <a:r>
              <a:rPr sz="1600" u="sng" spc="15" dirty="0">
                <a:solidFill>
                  <a:srgbClr val="6B94FC"/>
                </a:solidFill>
                <a:uFill>
                  <a:solidFill>
                    <a:srgbClr val="6B94FC"/>
                  </a:solidFill>
                </a:uFill>
                <a:latin typeface="Arial"/>
                <a:cs typeface="Arial"/>
                <a:hlinkClick r:id="rId10"/>
              </a:rPr>
              <a:t> </a:t>
            </a:r>
            <a:r>
              <a:rPr sz="1600" u="sng" spc="-15" dirty="0">
                <a:solidFill>
                  <a:srgbClr val="6B94FC"/>
                </a:solidFill>
                <a:uFill>
                  <a:solidFill>
                    <a:srgbClr val="6B94FC"/>
                  </a:solidFill>
                </a:uFill>
                <a:latin typeface="Arial"/>
                <a:cs typeface="Arial"/>
                <a:hlinkClick r:id="rId10"/>
              </a:rPr>
              <a:t>Vaccination</a:t>
            </a:r>
            <a:r>
              <a:rPr sz="1600" u="sng" dirty="0">
                <a:solidFill>
                  <a:srgbClr val="6B94FC"/>
                </a:solidFill>
                <a:uFill>
                  <a:solidFill>
                    <a:srgbClr val="6B94FC"/>
                  </a:solidFill>
                </a:uFill>
                <a:latin typeface="Arial"/>
                <a:cs typeface="Arial"/>
                <a:hlinkClick r:id="rId10"/>
              </a:rPr>
              <a:t> in </a:t>
            </a:r>
            <a:r>
              <a:rPr sz="1600" spc="-430" dirty="0">
                <a:solidFill>
                  <a:srgbClr val="6B94FC"/>
                </a:solidFill>
                <a:latin typeface="Arial"/>
                <a:cs typeface="Arial"/>
                <a:hlinkClick r:id="rId10"/>
              </a:rPr>
              <a:t> </a:t>
            </a:r>
            <a:r>
              <a:rPr sz="1600" u="sng" spc="-5" dirty="0">
                <a:solidFill>
                  <a:srgbClr val="6B94FC"/>
                </a:solidFill>
                <a:uFill>
                  <a:solidFill>
                    <a:srgbClr val="6B94FC"/>
                  </a:solidFill>
                </a:uFill>
                <a:latin typeface="Arial"/>
                <a:cs typeface="Arial"/>
                <a:hlinkClick r:id="rId10"/>
              </a:rPr>
              <a:t>Pregnancy:</a:t>
            </a:r>
            <a:r>
              <a:rPr sz="1600" u="sng" spc="20"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Measures</a:t>
            </a:r>
            <a:r>
              <a:rPr sz="1600" u="sng" spc="15"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of</a:t>
            </a:r>
            <a:r>
              <a:rPr sz="1600" u="sng" spc="10"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Immunity</a:t>
            </a:r>
            <a:r>
              <a:rPr sz="1600" u="sng" spc="25" dirty="0">
                <a:solidFill>
                  <a:srgbClr val="6B94FC"/>
                </a:solidFill>
                <a:uFill>
                  <a:solidFill>
                    <a:srgbClr val="6B94FC"/>
                  </a:solidFill>
                </a:uFill>
                <a:latin typeface="Arial"/>
                <a:cs typeface="Arial"/>
                <a:hlinkClick r:id="rId10"/>
              </a:rPr>
              <a:t> </a:t>
            </a:r>
            <a:r>
              <a:rPr sz="1600" u="sng" spc="-5" dirty="0">
                <a:solidFill>
                  <a:srgbClr val="6B94FC"/>
                </a:solidFill>
                <a:uFill>
                  <a:solidFill>
                    <a:srgbClr val="6B94FC"/>
                  </a:solidFill>
                </a:uFill>
                <a:latin typeface="Arial"/>
                <a:cs typeface="Arial"/>
                <a:hlinkClick r:id="rId10"/>
              </a:rPr>
              <a:t>and Placental</a:t>
            </a:r>
            <a:r>
              <a:rPr sz="1600" u="sng" spc="-10" dirty="0">
                <a:solidFill>
                  <a:srgbClr val="6B94FC"/>
                </a:solidFill>
                <a:uFill>
                  <a:solidFill>
                    <a:srgbClr val="6B94FC"/>
                  </a:solidFill>
                </a:uFill>
                <a:latin typeface="Arial"/>
                <a:cs typeface="Arial"/>
                <a:hlinkClick r:id="rId10"/>
              </a:rPr>
              <a:t> Histopathology</a:t>
            </a:r>
            <a:r>
              <a:rPr sz="1600" spc="-10" dirty="0">
                <a:solidFill>
                  <a:srgbClr val="444B54"/>
                </a:solidFill>
                <a:latin typeface="Arial"/>
                <a:cs typeface="Arial"/>
                <a:hlinkClick r:id="rId10"/>
              </a:rPr>
              <a:t>.</a:t>
            </a:r>
            <a:r>
              <a:rPr sz="1600" spc="25" dirty="0">
                <a:solidFill>
                  <a:srgbClr val="444B54"/>
                </a:solidFill>
                <a:latin typeface="Arial"/>
                <a:cs typeface="Arial"/>
                <a:hlinkClick r:id="rId10"/>
              </a:rPr>
              <a:t> </a:t>
            </a:r>
            <a:r>
              <a:rPr sz="1600" spc="-20" dirty="0">
                <a:solidFill>
                  <a:srgbClr val="444B54"/>
                </a:solidFill>
                <a:latin typeface="Arial"/>
                <a:cs typeface="Arial"/>
                <a:hlinkClick r:id="rId10"/>
              </a:rPr>
              <a:t>(5.11.21)</a:t>
            </a:r>
            <a:endParaRPr sz="1600" dirty="0">
              <a:latin typeface="Arial"/>
              <a:cs typeface="Arial"/>
            </a:endParaRPr>
          </a:p>
          <a:p>
            <a:pPr marL="241300" marR="5080" indent="-228600">
              <a:lnSpc>
                <a:spcPct val="70000"/>
              </a:lnSpc>
              <a:spcBef>
                <a:spcPts val="1010"/>
              </a:spcBef>
              <a:buClr>
                <a:srgbClr val="F5668F"/>
              </a:buClr>
              <a:buFont typeface="Arial"/>
              <a:buChar char="•"/>
              <a:tabLst>
                <a:tab pos="241300" algn="l"/>
                <a:tab pos="241935" algn="l"/>
              </a:tabLst>
            </a:pPr>
            <a:r>
              <a:rPr sz="1600" b="1" spc="-5" dirty="0">
                <a:solidFill>
                  <a:srgbClr val="444B54"/>
                </a:solidFill>
                <a:latin typeface="Arial"/>
                <a:cs typeface="Arial"/>
                <a:hlinkClick r:id="rId11"/>
              </a:rPr>
              <a:t>Obstetrics</a:t>
            </a:r>
            <a:r>
              <a:rPr sz="1600" b="1" spc="55" dirty="0">
                <a:solidFill>
                  <a:srgbClr val="444B54"/>
                </a:solidFill>
                <a:latin typeface="Arial"/>
                <a:cs typeface="Arial"/>
                <a:hlinkClick r:id="rId11"/>
              </a:rPr>
              <a:t> </a:t>
            </a:r>
            <a:r>
              <a:rPr sz="1600" b="1" spc="-5" dirty="0">
                <a:solidFill>
                  <a:srgbClr val="444B54"/>
                </a:solidFill>
                <a:latin typeface="Arial"/>
                <a:cs typeface="Arial"/>
                <a:hlinkClick r:id="rId11"/>
              </a:rPr>
              <a:t>&amp;</a:t>
            </a:r>
            <a:r>
              <a:rPr sz="1600" b="1" spc="5" dirty="0">
                <a:solidFill>
                  <a:srgbClr val="444B54"/>
                </a:solidFill>
                <a:latin typeface="Arial"/>
                <a:cs typeface="Arial"/>
                <a:hlinkClick r:id="rId11"/>
              </a:rPr>
              <a:t> </a:t>
            </a:r>
            <a:r>
              <a:rPr sz="1600" b="1" spc="-10" dirty="0">
                <a:solidFill>
                  <a:srgbClr val="444B54"/>
                </a:solidFill>
                <a:latin typeface="Arial"/>
                <a:cs typeface="Arial"/>
                <a:hlinkClick r:id="rId11"/>
              </a:rPr>
              <a:t>Gynecology:</a:t>
            </a:r>
            <a:r>
              <a:rPr sz="1600" b="1" spc="70" dirty="0">
                <a:solidFill>
                  <a:srgbClr val="6B94FC"/>
                </a:solidFill>
                <a:latin typeface="Arial"/>
                <a:cs typeface="Arial"/>
                <a:hlinkClick r:id="rId11"/>
              </a:rPr>
              <a:t> </a:t>
            </a:r>
            <a:r>
              <a:rPr sz="1600" u="sng" spc="-5" dirty="0">
                <a:solidFill>
                  <a:srgbClr val="6B94FC"/>
                </a:solidFill>
                <a:uFill>
                  <a:solidFill>
                    <a:srgbClr val="6B94FC"/>
                  </a:solidFill>
                </a:uFill>
                <a:latin typeface="Arial"/>
                <a:cs typeface="Arial"/>
                <a:hlinkClick r:id="rId11"/>
              </a:rPr>
              <a:t>Cord</a:t>
            </a:r>
            <a:r>
              <a:rPr sz="1600" u="sng" spc="20" dirty="0">
                <a:solidFill>
                  <a:srgbClr val="6B94FC"/>
                </a:solidFill>
                <a:uFill>
                  <a:solidFill>
                    <a:srgbClr val="6B94FC"/>
                  </a:solidFill>
                </a:uFill>
                <a:latin typeface="Arial"/>
                <a:cs typeface="Arial"/>
                <a:hlinkClick r:id="rId11"/>
              </a:rPr>
              <a:t> </a:t>
            </a:r>
            <a:r>
              <a:rPr sz="1600" u="sng" spc="-5" dirty="0">
                <a:solidFill>
                  <a:srgbClr val="6B94FC"/>
                </a:solidFill>
                <a:uFill>
                  <a:solidFill>
                    <a:srgbClr val="6B94FC"/>
                  </a:solidFill>
                </a:uFill>
                <a:latin typeface="Arial"/>
                <a:cs typeface="Arial"/>
                <a:hlinkClick r:id="rId11"/>
              </a:rPr>
              <a:t>blood</a:t>
            </a:r>
            <a:r>
              <a:rPr sz="1600" u="sng" spc="5" dirty="0">
                <a:solidFill>
                  <a:srgbClr val="6B94FC"/>
                </a:solidFill>
                <a:uFill>
                  <a:solidFill>
                    <a:srgbClr val="6B94FC"/>
                  </a:solidFill>
                </a:uFill>
                <a:latin typeface="Arial"/>
                <a:cs typeface="Arial"/>
                <a:hlinkClick r:id="rId11"/>
              </a:rPr>
              <a:t> </a:t>
            </a:r>
            <a:r>
              <a:rPr sz="1600" u="sng" spc="-5" dirty="0">
                <a:solidFill>
                  <a:srgbClr val="6B94FC"/>
                </a:solidFill>
                <a:uFill>
                  <a:solidFill>
                    <a:srgbClr val="6B94FC"/>
                  </a:solidFill>
                </a:uFill>
                <a:latin typeface="Arial"/>
                <a:cs typeface="Arial"/>
                <a:hlinkClick r:id="rId11"/>
              </a:rPr>
              <a:t>antibodies</a:t>
            </a:r>
            <a:r>
              <a:rPr sz="1600" u="sng" spc="-10" dirty="0">
                <a:solidFill>
                  <a:srgbClr val="6B94FC"/>
                </a:solidFill>
                <a:uFill>
                  <a:solidFill>
                    <a:srgbClr val="6B94FC"/>
                  </a:solidFill>
                </a:uFill>
                <a:latin typeface="Arial"/>
                <a:cs typeface="Arial"/>
                <a:hlinkClick r:id="rId11"/>
              </a:rPr>
              <a:t> </a:t>
            </a:r>
            <a:r>
              <a:rPr sz="1600" u="sng" spc="-5" dirty="0">
                <a:solidFill>
                  <a:srgbClr val="6B94FC"/>
                </a:solidFill>
                <a:uFill>
                  <a:solidFill>
                    <a:srgbClr val="6B94FC"/>
                  </a:solidFill>
                </a:uFill>
                <a:latin typeface="Arial"/>
                <a:cs typeface="Arial"/>
                <a:hlinkClick r:id="rId11"/>
              </a:rPr>
              <a:t>following</a:t>
            </a:r>
            <a:r>
              <a:rPr sz="1600" u="sng" spc="5" dirty="0">
                <a:solidFill>
                  <a:srgbClr val="6B94FC"/>
                </a:solidFill>
                <a:uFill>
                  <a:solidFill>
                    <a:srgbClr val="6B94FC"/>
                  </a:solidFill>
                </a:uFill>
                <a:latin typeface="Arial"/>
                <a:cs typeface="Arial"/>
                <a:hlinkClick r:id="rId11"/>
              </a:rPr>
              <a:t> </a:t>
            </a:r>
            <a:r>
              <a:rPr sz="1600" u="sng" spc="-5" dirty="0">
                <a:solidFill>
                  <a:srgbClr val="6B94FC"/>
                </a:solidFill>
                <a:uFill>
                  <a:solidFill>
                    <a:srgbClr val="6B94FC"/>
                  </a:solidFill>
                </a:uFill>
                <a:latin typeface="Arial"/>
                <a:cs typeface="Arial"/>
                <a:hlinkClick r:id="rId11"/>
              </a:rPr>
              <a:t>maternal</a:t>
            </a:r>
            <a:r>
              <a:rPr sz="1600" u="sng" spc="25" dirty="0">
                <a:solidFill>
                  <a:srgbClr val="6B94FC"/>
                </a:solidFill>
                <a:uFill>
                  <a:solidFill>
                    <a:srgbClr val="6B94FC"/>
                  </a:solidFill>
                </a:uFill>
                <a:latin typeface="Arial"/>
                <a:cs typeface="Arial"/>
                <a:hlinkClick r:id="rId11"/>
              </a:rPr>
              <a:t> </a:t>
            </a:r>
            <a:r>
              <a:rPr sz="1600" u="sng" spc="-5" dirty="0">
                <a:solidFill>
                  <a:srgbClr val="6B94FC"/>
                </a:solidFill>
                <a:uFill>
                  <a:solidFill>
                    <a:srgbClr val="6B94FC"/>
                  </a:solidFill>
                </a:uFill>
                <a:latin typeface="Arial"/>
                <a:cs typeface="Arial"/>
                <a:hlinkClick r:id="rId11"/>
              </a:rPr>
              <a:t>coronavirus</a:t>
            </a:r>
            <a:r>
              <a:rPr sz="1600" u="sng" spc="15" dirty="0">
                <a:solidFill>
                  <a:srgbClr val="6B94FC"/>
                </a:solidFill>
                <a:uFill>
                  <a:solidFill>
                    <a:srgbClr val="6B94FC"/>
                  </a:solidFill>
                </a:uFill>
                <a:latin typeface="Arial"/>
                <a:cs typeface="Arial"/>
                <a:hlinkClick r:id="rId11"/>
              </a:rPr>
              <a:t> </a:t>
            </a:r>
            <a:r>
              <a:rPr sz="1600" u="sng" dirty="0">
                <a:solidFill>
                  <a:srgbClr val="6B94FC"/>
                </a:solidFill>
                <a:uFill>
                  <a:solidFill>
                    <a:srgbClr val="6B94FC"/>
                  </a:solidFill>
                </a:uFill>
                <a:latin typeface="Arial"/>
                <a:cs typeface="Arial"/>
                <a:hlinkClick r:id="rId11"/>
              </a:rPr>
              <a:t>disease</a:t>
            </a:r>
            <a:r>
              <a:rPr sz="1600" u="sng" spc="-5" dirty="0">
                <a:solidFill>
                  <a:srgbClr val="6B94FC"/>
                </a:solidFill>
                <a:uFill>
                  <a:solidFill>
                    <a:srgbClr val="6B94FC"/>
                  </a:solidFill>
                </a:uFill>
                <a:latin typeface="Arial"/>
                <a:cs typeface="Arial"/>
                <a:hlinkClick r:id="rId11"/>
              </a:rPr>
              <a:t> 2019</a:t>
            </a:r>
            <a:r>
              <a:rPr sz="1600" u="sng" spc="5" dirty="0">
                <a:solidFill>
                  <a:srgbClr val="6B94FC"/>
                </a:solidFill>
                <a:uFill>
                  <a:solidFill>
                    <a:srgbClr val="6B94FC"/>
                  </a:solidFill>
                </a:uFill>
                <a:latin typeface="Arial"/>
                <a:cs typeface="Arial"/>
                <a:hlinkClick r:id="rId11"/>
              </a:rPr>
              <a:t> </a:t>
            </a:r>
            <a:r>
              <a:rPr sz="1600" u="sng" dirty="0">
                <a:solidFill>
                  <a:srgbClr val="6B94FC"/>
                </a:solidFill>
                <a:uFill>
                  <a:solidFill>
                    <a:srgbClr val="6B94FC"/>
                  </a:solidFill>
                </a:uFill>
                <a:latin typeface="Arial"/>
                <a:cs typeface="Arial"/>
                <a:hlinkClick r:id="rId11"/>
              </a:rPr>
              <a:t>vaccination</a:t>
            </a:r>
            <a:r>
              <a:rPr sz="1600" u="sng" spc="-15" dirty="0">
                <a:solidFill>
                  <a:srgbClr val="6B94FC"/>
                </a:solidFill>
                <a:uFill>
                  <a:solidFill>
                    <a:srgbClr val="6B94FC"/>
                  </a:solidFill>
                </a:uFill>
                <a:latin typeface="Arial"/>
                <a:cs typeface="Arial"/>
                <a:hlinkClick r:id="rId11"/>
              </a:rPr>
              <a:t> </a:t>
            </a:r>
            <a:r>
              <a:rPr sz="1600" u="sng" spc="-5" dirty="0">
                <a:solidFill>
                  <a:srgbClr val="6B94FC"/>
                </a:solidFill>
                <a:uFill>
                  <a:solidFill>
                    <a:srgbClr val="6B94FC"/>
                  </a:solidFill>
                </a:uFill>
                <a:latin typeface="Arial"/>
                <a:cs typeface="Arial"/>
                <a:hlinkClick r:id="rId11"/>
              </a:rPr>
              <a:t>during </a:t>
            </a:r>
            <a:r>
              <a:rPr sz="1600" spc="-430" dirty="0">
                <a:solidFill>
                  <a:srgbClr val="6B94FC"/>
                </a:solidFill>
                <a:latin typeface="Arial"/>
                <a:cs typeface="Arial"/>
                <a:hlinkClick r:id="rId11"/>
              </a:rPr>
              <a:t> </a:t>
            </a:r>
            <a:r>
              <a:rPr sz="1600" u="sng" spc="-5" dirty="0">
                <a:solidFill>
                  <a:srgbClr val="6B94FC"/>
                </a:solidFill>
                <a:uFill>
                  <a:solidFill>
                    <a:srgbClr val="6B94FC"/>
                  </a:solidFill>
                </a:uFill>
                <a:latin typeface="Arial"/>
                <a:cs typeface="Arial"/>
                <a:hlinkClick r:id="rId11"/>
              </a:rPr>
              <a:t>pregnancy</a:t>
            </a:r>
            <a:r>
              <a:rPr sz="1600" dirty="0">
                <a:solidFill>
                  <a:srgbClr val="6B94FC"/>
                </a:solidFill>
                <a:latin typeface="Arial"/>
                <a:cs typeface="Arial"/>
                <a:hlinkClick r:id="rId11"/>
              </a:rPr>
              <a:t> </a:t>
            </a:r>
            <a:r>
              <a:rPr sz="1600" spc="-5" dirty="0">
                <a:solidFill>
                  <a:srgbClr val="444B54"/>
                </a:solidFill>
                <a:latin typeface="Arial"/>
                <a:cs typeface="Arial"/>
                <a:hlinkClick r:id="rId11"/>
              </a:rPr>
              <a:t>(</a:t>
            </a:r>
            <a:r>
              <a:rPr sz="1600" spc="-5" dirty="0" smtClean="0">
                <a:solidFill>
                  <a:srgbClr val="444B54"/>
                </a:solidFill>
                <a:latin typeface="Arial"/>
                <a:cs typeface="Arial"/>
                <a:hlinkClick r:id="rId11"/>
              </a:rPr>
              <a:t>4.1.2021)</a:t>
            </a:r>
            <a:endParaRPr lang="en-US" sz="1600" spc="-5" dirty="0">
              <a:solidFill>
                <a:srgbClr val="444B54"/>
              </a:solidFill>
              <a:latin typeface="Arial"/>
              <a:cs typeface="Arial"/>
            </a:endParaRPr>
          </a:p>
          <a:p>
            <a:pPr marL="241300" marR="5080" indent="-228600">
              <a:lnSpc>
                <a:spcPct val="70000"/>
              </a:lnSpc>
              <a:spcBef>
                <a:spcPts val="1010"/>
              </a:spcBef>
              <a:buClr>
                <a:srgbClr val="F5668F"/>
              </a:buClr>
              <a:buFont typeface="Arial"/>
              <a:buChar char="•"/>
              <a:tabLst>
                <a:tab pos="241300" algn="l"/>
                <a:tab pos="241935" algn="l"/>
              </a:tabLst>
            </a:pPr>
            <a:r>
              <a:rPr lang="en-US" sz="2800" dirty="0" smtClean="0"/>
              <a:t>NEJM</a:t>
            </a:r>
            <a:r>
              <a:rPr lang="en-US" sz="2800" dirty="0"/>
              <a:t>: </a:t>
            </a:r>
            <a:r>
              <a:rPr lang="en-US" sz="2800" dirty="0">
                <a:hlinkClick r:id="rId12"/>
              </a:rPr>
              <a:t>Effectiveness of Covid-19 Vaccines against the B.1.617.2 (Delta) Variant.</a:t>
            </a:r>
            <a:r>
              <a:rPr lang="en-US" sz="2800" dirty="0"/>
              <a:t> (</a:t>
            </a:r>
            <a:r>
              <a:rPr lang="en-US" sz="2800" dirty="0" smtClean="0"/>
              <a:t>7.21.21)</a:t>
            </a:r>
          </a:p>
          <a:p>
            <a:pPr marL="241300" marR="5080" indent="-228600">
              <a:lnSpc>
                <a:spcPct val="70000"/>
              </a:lnSpc>
              <a:spcBef>
                <a:spcPts val="1010"/>
              </a:spcBef>
              <a:buClr>
                <a:srgbClr val="F5668F"/>
              </a:buClr>
              <a:buFont typeface="Arial"/>
              <a:buChar char="•"/>
              <a:tabLst>
                <a:tab pos="241300" algn="l"/>
                <a:tab pos="241935" algn="l"/>
              </a:tabLst>
            </a:pPr>
            <a:r>
              <a:rPr lang="en-US" sz="2400" dirty="0"/>
              <a:t>NEJM - </a:t>
            </a:r>
            <a:r>
              <a:rPr lang="en-US" sz="2400" dirty="0">
                <a:hlinkClick r:id="rId13"/>
              </a:rPr>
              <a:t>Breakthrough infections in vaccinated healthcare workers</a:t>
            </a:r>
            <a:r>
              <a:rPr lang="en-US" sz="2400" dirty="0"/>
              <a:t>. (</a:t>
            </a:r>
            <a:r>
              <a:rPr lang="en-US" sz="2400" dirty="0" smtClean="0"/>
              <a:t>7.28.21)</a:t>
            </a:r>
          </a:p>
          <a:p>
            <a:pPr marL="241300" marR="5080" indent="-228600">
              <a:lnSpc>
                <a:spcPct val="70000"/>
              </a:lnSpc>
              <a:spcBef>
                <a:spcPts val="1010"/>
              </a:spcBef>
              <a:buClr>
                <a:srgbClr val="F5668F"/>
              </a:buClr>
              <a:buFont typeface="Arial"/>
              <a:buChar char="•"/>
              <a:tabLst>
                <a:tab pos="241300" algn="l"/>
                <a:tab pos="241935" algn="l"/>
              </a:tabLst>
            </a:pPr>
            <a:r>
              <a:rPr lang="en-US" sz="2400" dirty="0" smtClean="0"/>
              <a:t>NY </a:t>
            </a:r>
            <a:r>
              <a:rPr lang="en-US" sz="2400" dirty="0"/>
              <a:t>Times:</a:t>
            </a:r>
            <a:r>
              <a:rPr lang="en-US" sz="2400" dirty="0">
                <a:hlinkClick r:id="rId14"/>
              </a:rPr>
              <a:t> </a:t>
            </a:r>
            <a:r>
              <a:rPr lang="en-US" sz="2400" dirty="0" err="1">
                <a:hlinkClick r:id="rId14"/>
              </a:rPr>
              <a:t>Covid</a:t>
            </a:r>
            <a:r>
              <a:rPr lang="en-US" sz="2400" dirty="0">
                <a:hlinkClick r:id="rId14"/>
              </a:rPr>
              <a:t> Updates: New C.D.C. Mask Guidelines Rest on Data Showing the Vaccinated May Transmit Virus</a:t>
            </a:r>
            <a:r>
              <a:rPr lang="en-US" sz="2400" dirty="0"/>
              <a:t>. (7.29.21) </a:t>
            </a:r>
          </a:p>
          <a:p>
            <a:pPr marL="241300" marR="5080" indent="-228600">
              <a:lnSpc>
                <a:spcPct val="70000"/>
              </a:lnSpc>
              <a:spcBef>
                <a:spcPts val="1010"/>
              </a:spcBef>
              <a:buClr>
                <a:srgbClr val="F5668F"/>
              </a:buClr>
              <a:buFont typeface="Arial"/>
              <a:buChar char="•"/>
              <a:tabLst>
                <a:tab pos="241300" algn="l"/>
                <a:tab pos="241935" algn="l"/>
              </a:tabLst>
            </a:pPr>
            <a:endParaRPr sz="16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848600" cy="1325563"/>
          </a:xfrm>
        </p:spPr>
        <p:txBody>
          <a:bodyPr>
            <a:normAutofit fontScale="90000"/>
          </a:bodyPr>
          <a:lstStyle/>
          <a:p>
            <a:r>
              <a:rPr lang="en-US" dirty="0" smtClean="0"/>
              <a:t>NEJM </a:t>
            </a:r>
            <a:r>
              <a:rPr lang="en-US" dirty="0"/>
              <a:t>- </a:t>
            </a:r>
            <a:r>
              <a:rPr lang="en-US" dirty="0">
                <a:hlinkClick r:id="rId2"/>
              </a:rPr>
              <a:t>Breakthrough infections in vaccinated healthcare workers</a:t>
            </a:r>
            <a:r>
              <a:rPr lang="en-US" dirty="0"/>
              <a:t>. (7.28.21)</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dirty="0" smtClean="0"/>
              <a:t>Largest medical center in Israel.</a:t>
            </a:r>
          </a:p>
          <a:p>
            <a:r>
              <a:rPr lang="en-US" dirty="0" smtClean="0"/>
              <a:t>Among </a:t>
            </a:r>
            <a:r>
              <a:rPr lang="en-US" dirty="0"/>
              <a:t>1497 fully vaccinated health care workers for whom RT-PCR data were available, 39 SARS-CoV-2 breakthrough infections were </a:t>
            </a:r>
            <a:r>
              <a:rPr lang="en-US" dirty="0" smtClean="0"/>
              <a:t>documented.</a:t>
            </a:r>
          </a:p>
          <a:p>
            <a:r>
              <a:rPr lang="en-US" dirty="0" smtClean="0"/>
              <a:t>Neutralizing </a:t>
            </a:r>
            <a:r>
              <a:rPr lang="en-US" dirty="0"/>
              <a:t>antibody titers in case patients during the </a:t>
            </a:r>
            <a:r>
              <a:rPr lang="en-US" dirty="0" err="1"/>
              <a:t>peri</a:t>
            </a:r>
            <a:r>
              <a:rPr lang="en-US" dirty="0"/>
              <a:t>-infection period were lower than those in matched uninfected controls (case-to-control ratio, 0.361; 95% confidence interval, 0.165 to 0.787). </a:t>
            </a:r>
            <a:endParaRPr lang="en-US" dirty="0" smtClean="0"/>
          </a:p>
          <a:p>
            <a:r>
              <a:rPr lang="en-US" dirty="0" smtClean="0"/>
              <a:t>Most </a:t>
            </a:r>
            <a:r>
              <a:rPr lang="en-US" dirty="0"/>
              <a:t>breakthrough cases were mild or asymptomatic, although 19% had persistent symptoms (&gt;6 weeks). </a:t>
            </a:r>
            <a:endParaRPr lang="en-US" dirty="0" smtClean="0"/>
          </a:p>
          <a:p>
            <a:r>
              <a:rPr lang="en-US" dirty="0" smtClean="0"/>
              <a:t>The </a:t>
            </a:r>
            <a:r>
              <a:rPr lang="en-US" dirty="0"/>
              <a:t>B.1.1.7 (alpha) variant was found in 85% of samples tested. </a:t>
            </a:r>
            <a:endParaRPr lang="en-US" dirty="0" smtClean="0"/>
          </a:p>
          <a:p>
            <a:r>
              <a:rPr lang="en-US" dirty="0" smtClean="0"/>
              <a:t>A </a:t>
            </a:r>
            <a:r>
              <a:rPr lang="en-US" dirty="0"/>
              <a:t>total of 74% of case patients had a high viral load (Ct </a:t>
            </a:r>
            <a:r>
              <a:rPr lang="en-US" dirty="0" smtClean="0"/>
              <a:t>value&lt;30) at some point during infection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622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701262"/>
            <a:ext cx="378523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58466"/>
                </a:solidFill>
                <a:latin typeface="Arial"/>
                <a:cs typeface="Arial"/>
              </a:rPr>
              <a:t>IDPH</a:t>
            </a:r>
            <a:r>
              <a:rPr sz="3600" b="1" spc="-20" dirty="0">
                <a:solidFill>
                  <a:srgbClr val="F58466"/>
                </a:solidFill>
                <a:latin typeface="Arial"/>
                <a:cs typeface="Arial"/>
              </a:rPr>
              <a:t> </a:t>
            </a:r>
            <a:r>
              <a:rPr sz="3600" b="1" dirty="0">
                <a:solidFill>
                  <a:srgbClr val="F58466"/>
                </a:solidFill>
                <a:latin typeface="Arial"/>
                <a:cs typeface="Arial"/>
              </a:rPr>
              <a:t>/</a:t>
            </a:r>
            <a:r>
              <a:rPr sz="3600" b="1" spc="-15" dirty="0">
                <a:solidFill>
                  <a:srgbClr val="F58466"/>
                </a:solidFill>
                <a:latin typeface="Arial"/>
                <a:cs typeface="Arial"/>
              </a:rPr>
              <a:t> </a:t>
            </a:r>
            <a:r>
              <a:rPr sz="3600" b="1" dirty="0">
                <a:solidFill>
                  <a:srgbClr val="F58466"/>
                </a:solidFill>
                <a:latin typeface="Arial"/>
                <a:cs typeface="Arial"/>
              </a:rPr>
              <a:t>HFS</a:t>
            </a:r>
            <a:r>
              <a:rPr sz="3600" b="1" spc="-15" dirty="0">
                <a:solidFill>
                  <a:srgbClr val="F58466"/>
                </a:solidFill>
                <a:latin typeface="Arial"/>
                <a:cs typeface="Arial"/>
              </a:rPr>
              <a:t> </a:t>
            </a:r>
            <a:r>
              <a:rPr sz="3600" b="1" dirty="0">
                <a:solidFill>
                  <a:srgbClr val="F58466"/>
                </a:solidFill>
                <a:latin typeface="Arial"/>
                <a:cs typeface="Arial"/>
              </a:rPr>
              <a:t>/</a:t>
            </a:r>
            <a:r>
              <a:rPr sz="3600" b="1" spc="-20" dirty="0">
                <a:solidFill>
                  <a:srgbClr val="F58466"/>
                </a:solidFill>
                <a:latin typeface="Arial"/>
                <a:cs typeface="Arial"/>
              </a:rPr>
              <a:t> </a:t>
            </a:r>
            <a:r>
              <a:rPr sz="3600" b="1" spc="-5" dirty="0">
                <a:solidFill>
                  <a:srgbClr val="F58466"/>
                </a:solidFill>
                <a:latin typeface="Arial"/>
                <a:cs typeface="Arial"/>
              </a:rPr>
              <a:t>CDC</a:t>
            </a:r>
            <a:endParaRPr sz="36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29</a:t>
            </a:fld>
            <a:endParaRPr spc="-5" dirty="0">
              <a:solidFill>
                <a:srgbClr val="AEB3B8"/>
              </a:solidFill>
            </a:endParaRPr>
          </a:p>
        </p:txBody>
      </p:sp>
      <p:sp>
        <p:nvSpPr>
          <p:cNvPr id="9" name="object 9"/>
          <p:cNvSpPr txBox="1"/>
          <p:nvPr/>
        </p:nvSpPr>
        <p:spPr>
          <a:xfrm>
            <a:off x="688263" y="1532452"/>
            <a:ext cx="10727690" cy="7390356"/>
          </a:xfrm>
          <a:prstGeom prst="rect">
            <a:avLst/>
          </a:prstGeom>
        </p:spPr>
        <p:txBody>
          <a:bodyPr vert="horz" wrap="square" lIns="0" tIns="94615" rIns="0" bIns="0" rtlCol="0">
            <a:spAutoFit/>
          </a:bodyPr>
          <a:lstStyle/>
          <a:p>
            <a:pPr marL="241300" marR="65405" indent="-228600">
              <a:lnSpc>
                <a:spcPct val="70000"/>
              </a:lnSpc>
              <a:spcBef>
                <a:spcPts val="745"/>
              </a:spcBef>
              <a:buClr>
                <a:srgbClr val="F5668F"/>
              </a:buClr>
              <a:buChar char="•"/>
              <a:tabLst>
                <a:tab pos="241300" algn="l"/>
                <a:tab pos="241935" algn="l"/>
              </a:tabLst>
            </a:pPr>
            <a:r>
              <a:rPr sz="1800" spc="-5" dirty="0">
                <a:solidFill>
                  <a:srgbClr val="444B54"/>
                </a:solidFill>
                <a:latin typeface="Arial"/>
                <a:cs typeface="Arial"/>
              </a:rPr>
              <a:t>HFS:</a:t>
            </a:r>
            <a:r>
              <a:rPr sz="1800" u="sng" dirty="0">
                <a:solidFill>
                  <a:srgbClr val="6B94FC"/>
                </a:solidFill>
                <a:uFill>
                  <a:solidFill>
                    <a:srgbClr val="6B94FC"/>
                  </a:solidFill>
                </a:uFill>
                <a:latin typeface="Arial"/>
                <a:cs typeface="Arial"/>
                <a:hlinkClick r:id="rId4"/>
              </a:rPr>
              <a:t> </a:t>
            </a:r>
            <a:r>
              <a:rPr sz="1800" u="sng" spc="-10" dirty="0">
                <a:solidFill>
                  <a:srgbClr val="6B94FC"/>
                </a:solidFill>
                <a:uFill>
                  <a:solidFill>
                    <a:srgbClr val="6B94FC"/>
                  </a:solidFill>
                </a:uFill>
                <a:latin typeface="Arial"/>
                <a:cs typeface="Arial"/>
                <a:hlinkClick r:id="rId4"/>
              </a:rPr>
              <a:t>Provider</a:t>
            </a:r>
            <a:r>
              <a:rPr sz="1800" u="sng" spc="25" dirty="0">
                <a:solidFill>
                  <a:srgbClr val="6B94FC"/>
                </a:solidFill>
                <a:uFill>
                  <a:solidFill>
                    <a:srgbClr val="6B94FC"/>
                  </a:solidFill>
                </a:uFill>
                <a:latin typeface="Arial"/>
                <a:cs typeface="Arial"/>
                <a:hlinkClick r:id="rId4"/>
              </a:rPr>
              <a:t> </a:t>
            </a:r>
            <a:r>
              <a:rPr sz="1800" u="sng" spc="-5" dirty="0">
                <a:solidFill>
                  <a:srgbClr val="6B94FC"/>
                </a:solidFill>
                <a:uFill>
                  <a:solidFill>
                    <a:srgbClr val="6B94FC"/>
                  </a:solidFill>
                </a:uFill>
                <a:latin typeface="Arial"/>
                <a:cs typeface="Arial"/>
                <a:hlinkClick r:id="rId4"/>
              </a:rPr>
              <a:t>Notice</a:t>
            </a:r>
            <a:r>
              <a:rPr sz="1800" u="sng" spc="25" dirty="0">
                <a:solidFill>
                  <a:srgbClr val="6B94FC"/>
                </a:solidFill>
                <a:uFill>
                  <a:solidFill>
                    <a:srgbClr val="6B94FC"/>
                  </a:solidFill>
                </a:uFill>
                <a:latin typeface="Arial"/>
                <a:cs typeface="Arial"/>
                <a:hlinkClick r:id="rId4"/>
              </a:rPr>
              <a:t> </a:t>
            </a:r>
            <a:r>
              <a:rPr sz="1800" u="sng" spc="-5" dirty="0">
                <a:solidFill>
                  <a:srgbClr val="6B94FC"/>
                </a:solidFill>
                <a:uFill>
                  <a:solidFill>
                    <a:srgbClr val="6B94FC"/>
                  </a:solidFill>
                </a:uFill>
                <a:latin typeface="Arial"/>
                <a:cs typeface="Arial"/>
                <a:hlinkClick r:id="rId4"/>
              </a:rPr>
              <a:t>Issued</a:t>
            </a:r>
            <a:r>
              <a:rPr sz="1800" u="sng" spc="5" dirty="0">
                <a:solidFill>
                  <a:srgbClr val="6B94FC"/>
                </a:solidFill>
                <a:uFill>
                  <a:solidFill>
                    <a:srgbClr val="6B94FC"/>
                  </a:solidFill>
                </a:uFill>
                <a:latin typeface="Arial"/>
                <a:cs typeface="Arial"/>
                <a:hlinkClick r:id="rId4"/>
              </a:rPr>
              <a:t> </a:t>
            </a:r>
            <a:r>
              <a:rPr sz="1800" u="sng" spc="-10" dirty="0">
                <a:solidFill>
                  <a:srgbClr val="6B94FC"/>
                </a:solidFill>
                <a:uFill>
                  <a:solidFill>
                    <a:srgbClr val="6B94FC"/>
                  </a:solidFill>
                </a:uFill>
                <a:latin typeface="Arial"/>
                <a:cs typeface="Arial"/>
                <a:hlinkClick r:id="rId4"/>
              </a:rPr>
              <a:t>Blood</a:t>
            </a:r>
            <a:r>
              <a:rPr sz="1800" u="sng" spc="20" dirty="0">
                <a:solidFill>
                  <a:srgbClr val="6B94FC"/>
                </a:solidFill>
                <a:uFill>
                  <a:solidFill>
                    <a:srgbClr val="6B94FC"/>
                  </a:solidFill>
                </a:uFill>
                <a:latin typeface="Arial"/>
                <a:cs typeface="Arial"/>
                <a:hlinkClick r:id="rId4"/>
              </a:rPr>
              <a:t> </a:t>
            </a:r>
            <a:r>
              <a:rPr sz="1800" u="sng" spc="-5" dirty="0">
                <a:solidFill>
                  <a:srgbClr val="6B94FC"/>
                </a:solidFill>
                <a:uFill>
                  <a:solidFill>
                    <a:srgbClr val="6B94FC"/>
                  </a:solidFill>
                </a:uFill>
                <a:latin typeface="Arial"/>
                <a:cs typeface="Arial"/>
                <a:hlinkClick r:id="rId4"/>
              </a:rPr>
              <a:t>Pressure</a:t>
            </a:r>
            <a:r>
              <a:rPr sz="1800" u="sng" spc="25" dirty="0">
                <a:solidFill>
                  <a:srgbClr val="6B94FC"/>
                </a:solidFill>
                <a:uFill>
                  <a:solidFill>
                    <a:srgbClr val="6B94FC"/>
                  </a:solidFill>
                </a:uFill>
                <a:latin typeface="Arial"/>
                <a:cs typeface="Arial"/>
                <a:hlinkClick r:id="rId4"/>
              </a:rPr>
              <a:t> </a:t>
            </a:r>
            <a:r>
              <a:rPr sz="1800" u="sng" spc="-10" dirty="0">
                <a:solidFill>
                  <a:srgbClr val="6B94FC"/>
                </a:solidFill>
                <a:uFill>
                  <a:solidFill>
                    <a:srgbClr val="6B94FC"/>
                  </a:solidFill>
                </a:uFill>
                <a:latin typeface="Arial"/>
                <a:cs typeface="Arial"/>
                <a:hlinkClick r:id="rId4"/>
              </a:rPr>
              <a:t>Monitoring</a:t>
            </a:r>
            <a:r>
              <a:rPr sz="1800" u="sng" spc="30" dirty="0">
                <a:solidFill>
                  <a:srgbClr val="6B94FC"/>
                </a:solidFill>
                <a:uFill>
                  <a:solidFill>
                    <a:srgbClr val="6B94FC"/>
                  </a:solidFill>
                </a:uFill>
                <a:latin typeface="Arial"/>
                <a:cs typeface="Arial"/>
                <a:hlinkClick r:id="rId4"/>
              </a:rPr>
              <a:t> </a:t>
            </a:r>
            <a:r>
              <a:rPr sz="1800" u="sng" spc="-5" dirty="0">
                <a:solidFill>
                  <a:srgbClr val="6B94FC"/>
                </a:solidFill>
                <a:uFill>
                  <a:solidFill>
                    <a:srgbClr val="6B94FC"/>
                  </a:solidFill>
                </a:uFill>
                <a:latin typeface="Arial"/>
                <a:cs typeface="Arial"/>
                <a:hlinkClick r:id="rId4"/>
              </a:rPr>
              <a:t>Kit</a:t>
            </a:r>
            <a:r>
              <a:rPr sz="1800" spc="10" dirty="0">
                <a:solidFill>
                  <a:srgbClr val="6B94FC"/>
                </a:solidFill>
                <a:latin typeface="Arial"/>
                <a:cs typeface="Arial"/>
                <a:hlinkClick r:id="rId4"/>
              </a:rPr>
              <a:t> </a:t>
            </a:r>
            <a:r>
              <a:rPr sz="1800" spc="-10" dirty="0">
                <a:solidFill>
                  <a:srgbClr val="444B54"/>
                </a:solidFill>
                <a:latin typeface="Arial"/>
                <a:cs typeface="Arial"/>
              </a:rPr>
              <a:t>(7.2.2020)</a:t>
            </a:r>
            <a:r>
              <a:rPr sz="1800" spc="35" dirty="0">
                <a:solidFill>
                  <a:srgbClr val="444B54"/>
                </a:solidFill>
                <a:latin typeface="Arial"/>
                <a:cs typeface="Arial"/>
              </a:rPr>
              <a:t> </a:t>
            </a:r>
            <a:r>
              <a:rPr sz="1800" dirty="0">
                <a:solidFill>
                  <a:srgbClr val="444B54"/>
                </a:solidFill>
                <a:latin typeface="Arial"/>
                <a:cs typeface="Arial"/>
              </a:rPr>
              <a:t>-</a:t>
            </a:r>
            <a:r>
              <a:rPr sz="1800" spc="10" dirty="0">
                <a:solidFill>
                  <a:srgbClr val="444B54"/>
                </a:solidFill>
                <a:latin typeface="Arial"/>
                <a:cs typeface="Arial"/>
              </a:rPr>
              <a:t> </a:t>
            </a:r>
            <a:r>
              <a:rPr sz="1800" spc="-10" dirty="0">
                <a:solidFill>
                  <a:srgbClr val="444B54"/>
                </a:solidFill>
                <a:latin typeface="Arial"/>
                <a:cs typeface="Arial"/>
              </a:rPr>
              <a:t>Medicaid</a:t>
            </a:r>
            <a:r>
              <a:rPr sz="1800" spc="30" dirty="0">
                <a:solidFill>
                  <a:srgbClr val="444B54"/>
                </a:solidFill>
                <a:latin typeface="Arial"/>
                <a:cs typeface="Arial"/>
              </a:rPr>
              <a:t> </a:t>
            </a:r>
            <a:r>
              <a:rPr sz="1800" spc="-10" dirty="0">
                <a:solidFill>
                  <a:srgbClr val="444B54"/>
                </a:solidFill>
                <a:latin typeface="Arial"/>
                <a:cs typeface="Arial"/>
              </a:rPr>
              <a:t>now</a:t>
            </a:r>
            <a:r>
              <a:rPr sz="1800" spc="15" dirty="0">
                <a:solidFill>
                  <a:srgbClr val="444B54"/>
                </a:solidFill>
                <a:latin typeface="Arial"/>
                <a:cs typeface="Arial"/>
              </a:rPr>
              <a:t> </a:t>
            </a:r>
            <a:r>
              <a:rPr sz="1800" spc="-5" dirty="0">
                <a:solidFill>
                  <a:srgbClr val="444B54"/>
                </a:solidFill>
                <a:latin typeface="Arial"/>
                <a:cs typeface="Arial"/>
              </a:rPr>
              <a:t>covers</a:t>
            </a:r>
            <a:r>
              <a:rPr sz="1800" spc="25" dirty="0">
                <a:solidFill>
                  <a:srgbClr val="444B54"/>
                </a:solidFill>
                <a:latin typeface="Arial"/>
                <a:cs typeface="Arial"/>
              </a:rPr>
              <a:t> </a:t>
            </a:r>
            <a:r>
              <a:rPr sz="1800" spc="-10" dirty="0">
                <a:solidFill>
                  <a:srgbClr val="444B54"/>
                </a:solidFill>
                <a:latin typeface="Arial"/>
                <a:cs typeface="Arial"/>
              </a:rPr>
              <a:t>home</a:t>
            </a:r>
            <a:r>
              <a:rPr sz="1800" spc="5" dirty="0">
                <a:solidFill>
                  <a:srgbClr val="444B54"/>
                </a:solidFill>
                <a:latin typeface="Arial"/>
                <a:cs typeface="Arial"/>
              </a:rPr>
              <a:t> </a:t>
            </a:r>
            <a:r>
              <a:rPr sz="1800" spc="-5" dirty="0">
                <a:solidFill>
                  <a:srgbClr val="444B54"/>
                </a:solidFill>
                <a:latin typeface="Arial"/>
                <a:cs typeface="Arial"/>
              </a:rPr>
              <a:t>BP </a:t>
            </a:r>
            <a:r>
              <a:rPr sz="1800" spc="-484" dirty="0">
                <a:solidFill>
                  <a:srgbClr val="444B54"/>
                </a:solidFill>
                <a:latin typeface="Arial"/>
                <a:cs typeface="Arial"/>
              </a:rPr>
              <a:t> </a:t>
            </a:r>
            <a:r>
              <a:rPr sz="1800" spc="-10" dirty="0">
                <a:solidFill>
                  <a:srgbClr val="444B54"/>
                </a:solidFill>
                <a:latin typeface="Arial"/>
                <a:cs typeface="Arial"/>
              </a:rPr>
              <a:t>cuffs</a:t>
            </a:r>
            <a:r>
              <a:rPr sz="1800" dirty="0">
                <a:solidFill>
                  <a:srgbClr val="444B54"/>
                </a:solidFill>
                <a:latin typeface="Arial"/>
                <a:cs typeface="Arial"/>
              </a:rPr>
              <a:t> </a:t>
            </a:r>
            <a:r>
              <a:rPr sz="1800" spc="-5" dirty="0">
                <a:solidFill>
                  <a:srgbClr val="444B54"/>
                </a:solidFill>
                <a:latin typeface="Arial"/>
                <a:cs typeface="Arial"/>
              </a:rPr>
              <a:t>for</a:t>
            </a:r>
            <a:r>
              <a:rPr sz="1800" spc="-10" dirty="0">
                <a:solidFill>
                  <a:srgbClr val="444B54"/>
                </a:solidFill>
                <a:latin typeface="Arial"/>
                <a:cs typeface="Arial"/>
              </a:rPr>
              <a:t> all</a:t>
            </a:r>
            <a:r>
              <a:rPr sz="1800" spc="10" dirty="0">
                <a:solidFill>
                  <a:srgbClr val="444B54"/>
                </a:solidFill>
                <a:latin typeface="Arial"/>
                <a:cs typeface="Arial"/>
              </a:rPr>
              <a:t> </a:t>
            </a:r>
            <a:r>
              <a:rPr sz="1800" spc="-10" dirty="0">
                <a:solidFill>
                  <a:srgbClr val="444B54"/>
                </a:solidFill>
                <a:latin typeface="Arial"/>
                <a:cs typeface="Arial"/>
              </a:rPr>
              <a:t>pregnant</a:t>
            </a:r>
            <a:r>
              <a:rPr sz="1800" spc="15" dirty="0">
                <a:solidFill>
                  <a:srgbClr val="444B54"/>
                </a:solidFill>
                <a:latin typeface="Arial"/>
                <a:cs typeface="Arial"/>
              </a:rPr>
              <a:t> </a:t>
            </a:r>
            <a:r>
              <a:rPr sz="1800" dirty="0">
                <a:solidFill>
                  <a:srgbClr val="444B54"/>
                </a:solidFill>
                <a:latin typeface="Arial"/>
                <a:cs typeface="Arial"/>
              </a:rPr>
              <a:t>/</a:t>
            </a:r>
            <a:r>
              <a:rPr sz="1800" spc="5" dirty="0">
                <a:solidFill>
                  <a:srgbClr val="444B54"/>
                </a:solidFill>
                <a:latin typeface="Arial"/>
                <a:cs typeface="Arial"/>
              </a:rPr>
              <a:t> </a:t>
            </a:r>
            <a:r>
              <a:rPr sz="1800" spc="-10" dirty="0">
                <a:solidFill>
                  <a:srgbClr val="444B54"/>
                </a:solidFill>
                <a:latin typeface="Arial"/>
                <a:cs typeface="Arial"/>
              </a:rPr>
              <a:t>postpartum</a:t>
            </a:r>
            <a:r>
              <a:rPr sz="1800" dirty="0">
                <a:solidFill>
                  <a:srgbClr val="444B54"/>
                </a:solidFill>
                <a:latin typeface="Arial"/>
                <a:cs typeface="Arial"/>
              </a:rPr>
              <a:t> </a:t>
            </a:r>
            <a:r>
              <a:rPr sz="1800" spc="-10" dirty="0">
                <a:solidFill>
                  <a:srgbClr val="444B54"/>
                </a:solidFill>
                <a:latin typeface="Arial"/>
                <a:cs typeface="Arial"/>
              </a:rPr>
              <a:t>patients</a:t>
            </a:r>
            <a:endParaRPr sz="1800" dirty="0">
              <a:latin typeface="Arial"/>
              <a:cs typeface="Arial"/>
            </a:endParaRPr>
          </a:p>
          <a:p>
            <a:pPr marL="241300" indent="-228600">
              <a:lnSpc>
                <a:spcPct val="100000"/>
              </a:lnSpc>
              <a:spcBef>
                <a:spcPts val="360"/>
              </a:spcBef>
              <a:buClr>
                <a:srgbClr val="F5668F"/>
              </a:buClr>
              <a:buChar char="•"/>
              <a:tabLst>
                <a:tab pos="240665" algn="l"/>
                <a:tab pos="241300" algn="l"/>
              </a:tabLst>
            </a:pPr>
            <a:r>
              <a:rPr sz="1800" spc="-5" dirty="0" smtClean="0">
                <a:solidFill>
                  <a:srgbClr val="444B54"/>
                </a:solidFill>
                <a:latin typeface="Arial"/>
                <a:cs typeface="Arial"/>
              </a:rPr>
              <a:t>CDC</a:t>
            </a:r>
            <a:r>
              <a:rPr sz="1800" spc="-5" dirty="0">
                <a:solidFill>
                  <a:srgbClr val="444B54"/>
                </a:solidFill>
                <a:latin typeface="Arial"/>
                <a:cs typeface="Arial"/>
              </a:rPr>
              <a:t>:</a:t>
            </a:r>
            <a:r>
              <a:rPr sz="1800" spc="10" dirty="0">
                <a:solidFill>
                  <a:srgbClr val="6B94FC"/>
                </a:solidFill>
                <a:latin typeface="Arial"/>
                <a:cs typeface="Arial"/>
              </a:rPr>
              <a:t> </a:t>
            </a:r>
            <a:r>
              <a:rPr sz="1800" u="sng" spc="-5" dirty="0">
                <a:solidFill>
                  <a:srgbClr val="6B94FC"/>
                </a:solidFill>
                <a:uFill>
                  <a:solidFill>
                    <a:srgbClr val="6B94FC"/>
                  </a:solidFill>
                </a:uFill>
                <a:latin typeface="Arial"/>
                <a:cs typeface="Arial"/>
                <a:hlinkClick r:id="rId5"/>
              </a:rPr>
              <a:t>Information</a:t>
            </a:r>
            <a:r>
              <a:rPr sz="1800" u="sng" spc="15" dirty="0">
                <a:solidFill>
                  <a:srgbClr val="6B94FC"/>
                </a:solidFill>
                <a:uFill>
                  <a:solidFill>
                    <a:srgbClr val="6B94FC"/>
                  </a:solidFill>
                </a:uFill>
                <a:latin typeface="Arial"/>
                <a:cs typeface="Arial"/>
                <a:hlinkClick r:id="rId5"/>
              </a:rPr>
              <a:t> </a:t>
            </a:r>
            <a:r>
              <a:rPr sz="1800" u="sng" spc="-10" dirty="0">
                <a:solidFill>
                  <a:srgbClr val="6B94FC"/>
                </a:solidFill>
                <a:uFill>
                  <a:solidFill>
                    <a:srgbClr val="6B94FC"/>
                  </a:solidFill>
                </a:uFill>
                <a:latin typeface="Arial"/>
                <a:cs typeface="Arial"/>
                <a:hlinkClick r:id="rId5"/>
              </a:rPr>
              <a:t>about</a:t>
            </a:r>
            <a:r>
              <a:rPr sz="1800" u="sng" spc="25" dirty="0">
                <a:solidFill>
                  <a:srgbClr val="6B94FC"/>
                </a:solidFill>
                <a:uFill>
                  <a:solidFill>
                    <a:srgbClr val="6B94FC"/>
                  </a:solidFill>
                </a:uFill>
                <a:latin typeface="Arial"/>
                <a:cs typeface="Arial"/>
                <a:hlinkClick r:id="rId5"/>
              </a:rPr>
              <a:t> </a:t>
            </a:r>
            <a:r>
              <a:rPr sz="1800" u="sng" spc="-5" dirty="0">
                <a:solidFill>
                  <a:srgbClr val="6B94FC"/>
                </a:solidFill>
                <a:uFill>
                  <a:solidFill>
                    <a:srgbClr val="6B94FC"/>
                  </a:solidFill>
                </a:uFill>
                <a:latin typeface="Arial"/>
                <a:cs typeface="Arial"/>
                <a:hlinkClick r:id="rId5"/>
              </a:rPr>
              <a:t>COVID-19</a:t>
            </a:r>
            <a:r>
              <a:rPr sz="1800" u="sng" spc="5" dirty="0">
                <a:solidFill>
                  <a:srgbClr val="6B94FC"/>
                </a:solidFill>
                <a:uFill>
                  <a:solidFill>
                    <a:srgbClr val="6B94FC"/>
                  </a:solidFill>
                </a:uFill>
                <a:latin typeface="Arial"/>
                <a:cs typeface="Arial"/>
                <a:hlinkClick r:id="rId5"/>
              </a:rPr>
              <a:t> </a:t>
            </a:r>
            <a:r>
              <a:rPr sz="1800" u="sng" spc="-25" dirty="0">
                <a:solidFill>
                  <a:srgbClr val="6B94FC"/>
                </a:solidFill>
                <a:uFill>
                  <a:solidFill>
                    <a:srgbClr val="6B94FC"/>
                  </a:solidFill>
                </a:uFill>
                <a:latin typeface="Arial"/>
                <a:cs typeface="Arial"/>
                <a:hlinkClick r:id="rId5"/>
              </a:rPr>
              <a:t>Vaccines</a:t>
            </a:r>
            <a:r>
              <a:rPr sz="1800" u="sng" spc="20" dirty="0">
                <a:solidFill>
                  <a:srgbClr val="6B94FC"/>
                </a:solidFill>
                <a:uFill>
                  <a:solidFill>
                    <a:srgbClr val="6B94FC"/>
                  </a:solidFill>
                </a:uFill>
                <a:latin typeface="Arial"/>
                <a:cs typeface="Arial"/>
                <a:hlinkClick r:id="rId5"/>
              </a:rPr>
              <a:t> </a:t>
            </a:r>
            <a:r>
              <a:rPr sz="1800" u="sng" spc="-5" dirty="0">
                <a:solidFill>
                  <a:srgbClr val="6B94FC"/>
                </a:solidFill>
                <a:uFill>
                  <a:solidFill>
                    <a:srgbClr val="6B94FC"/>
                  </a:solidFill>
                </a:uFill>
                <a:latin typeface="Arial"/>
                <a:cs typeface="Arial"/>
                <a:hlinkClick r:id="rId5"/>
              </a:rPr>
              <a:t>for</a:t>
            </a:r>
            <a:r>
              <a:rPr sz="1800" u="sng" spc="5" dirty="0">
                <a:solidFill>
                  <a:srgbClr val="6B94FC"/>
                </a:solidFill>
                <a:uFill>
                  <a:solidFill>
                    <a:srgbClr val="6B94FC"/>
                  </a:solidFill>
                </a:uFill>
                <a:latin typeface="Arial"/>
                <a:cs typeface="Arial"/>
                <a:hlinkClick r:id="rId5"/>
              </a:rPr>
              <a:t> </a:t>
            </a:r>
            <a:r>
              <a:rPr sz="1800" u="sng" spc="-10" dirty="0">
                <a:solidFill>
                  <a:srgbClr val="6B94FC"/>
                </a:solidFill>
                <a:uFill>
                  <a:solidFill>
                    <a:srgbClr val="6B94FC"/>
                  </a:solidFill>
                </a:uFill>
                <a:latin typeface="Arial"/>
                <a:cs typeface="Arial"/>
                <a:hlinkClick r:id="rId5"/>
              </a:rPr>
              <a:t>People</a:t>
            </a:r>
            <a:r>
              <a:rPr sz="1800" u="sng" spc="20" dirty="0">
                <a:solidFill>
                  <a:srgbClr val="6B94FC"/>
                </a:solidFill>
                <a:uFill>
                  <a:solidFill>
                    <a:srgbClr val="6B94FC"/>
                  </a:solidFill>
                </a:uFill>
                <a:latin typeface="Arial"/>
                <a:cs typeface="Arial"/>
                <a:hlinkClick r:id="rId5"/>
              </a:rPr>
              <a:t> </a:t>
            </a:r>
            <a:r>
              <a:rPr sz="1800" u="sng" spc="-20" dirty="0">
                <a:solidFill>
                  <a:srgbClr val="6B94FC"/>
                </a:solidFill>
                <a:uFill>
                  <a:solidFill>
                    <a:srgbClr val="6B94FC"/>
                  </a:solidFill>
                </a:uFill>
                <a:latin typeface="Arial"/>
                <a:cs typeface="Arial"/>
                <a:hlinkClick r:id="rId5"/>
              </a:rPr>
              <a:t>who</a:t>
            </a:r>
            <a:r>
              <a:rPr sz="1800" u="sng" spc="-60" dirty="0">
                <a:solidFill>
                  <a:srgbClr val="6B94FC"/>
                </a:solidFill>
                <a:uFill>
                  <a:solidFill>
                    <a:srgbClr val="6B94FC"/>
                  </a:solidFill>
                </a:uFill>
                <a:latin typeface="Arial"/>
                <a:cs typeface="Arial"/>
                <a:hlinkClick r:id="rId5"/>
              </a:rPr>
              <a:t> </a:t>
            </a:r>
            <a:r>
              <a:rPr sz="1800" u="sng" spc="-5" dirty="0">
                <a:solidFill>
                  <a:srgbClr val="6B94FC"/>
                </a:solidFill>
                <a:uFill>
                  <a:solidFill>
                    <a:srgbClr val="6B94FC"/>
                  </a:solidFill>
                </a:uFill>
                <a:latin typeface="Arial"/>
                <a:cs typeface="Arial"/>
                <a:hlinkClick r:id="rId5"/>
              </a:rPr>
              <a:t>Are</a:t>
            </a:r>
            <a:r>
              <a:rPr sz="1800" u="sng" dirty="0">
                <a:solidFill>
                  <a:srgbClr val="6B94FC"/>
                </a:solidFill>
                <a:uFill>
                  <a:solidFill>
                    <a:srgbClr val="6B94FC"/>
                  </a:solidFill>
                </a:uFill>
                <a:latin typeface="Arial"/>
                <a:cs typeface="Arial"/>
                <a:hlinkClick r:id="rId5"/>
              </a:rPr>
              <a:t> </a:t>
            </a:r>
            <a:r>
              <a:rPr sz="1800" u="sng" spc="-10" dirty="0">
                <a:solidFill>
                  <a:srgbClr val="6B94FC"/>
                </a:solidFill>
                <a:uFill>
                  <a:solidFill>
                    <a:srgbClr val="6B94FC"/>
                  </a:solidFill>
                </a:uFill>
                <a:latin typeface="Arial"/>
                <a:cs typeface="Arial"/>
                <a:hlinkClick r:id="rId5"/>
              </a:rPr>
              <a:t>Pregnant</a:t>
            </a:r>
            <a:r>
              <a:rPr sz="1800" u="sng" spc="20" dirty="0">
                <a:solidFill>
                  <a:srgbClr val="6B94FC"/>
                </a:solidFill>
                <a:uFill>
                  <a:solidFill>
                    <a:srgbClr val="6B94FC"/>
                  </a:solidFill>
                </a:uFill>
                <a:latin typeface="Arial"/>
                <a:cs typeface="Arial"/>
                <a:hlinkClick r:id="rId5"/>
              </a:rPr>
              <a:t> </a:t>
            </a:r>
            <a:r>
              <a:rPr sz="1800" u="sng" spc="-10" dirty="0">
                <a:solidFill>
                  <a:srgbClr val="6B94FC"/>
                </a:solidFill>
                <a:uFill>
                  <a:solidFill>
                    <a:srgbClr val="6B94FC"/>
                  </a:solidFill>
                </a:uFill>
                <a:latin typeface="Arial"/>
                <a:cs typeface="Arial"/>
                <a:hlinkClick r:id="rId5"/>
              </a:rPr>
              <a:t>or</a:t>
            </a:r>
            <a:r>
              <a:rPr sz="1800" u="sng" spc="10" dirty="0">
                <a:solidFill>
                  <a:srgbClr val="6B94FC"/>
                </a:solidFill>
                <a:uFill>
                  <a:solidFill>
                    <a:srgbClr val="6B94FC"/>
                  </a:solidFill>
                </a:uFill>
                <a:latin typeface="Arial"/>
                <a:cs typeface="Arial"/>
                <a:hlinkClick r:id="rId5"/>
              </a:rPr>
              <a:t> </a:t>
            </a:r>
            <a:r>
              <a:rPr sz="1800" u="sng" spc="-5" dirty="0">
                <a:solidFill>
                  <a:srgbClr val="6B94FC"/>
                </a:solidFill>
                <a:uFill>
                  <a:solidFill>
                    <a:srgbClr val="6B94FC"/>
                  </a:solidFill>
                </a:uFill>
                <a:latin typeface="Arial"/>
                <a:cs typeface="Arial"/>
                <a:hlinkClick r:id="rId5"/>
              </a:rPr>
              <a:t>Breastfeeding</a:t>
            </a:r>
            <a:r>
              <a:rPr sz="1800" spc="-5" dirty="0">
                <a:solidFill>
                  <a:srgbClr val="444B54"/>
                </a:solidFill>
                <a:latin typeface="Arial"/>
                <a:cs typeface="Arial"/>
              </a:rPr>
              <a:t>.</a:t>
            </a:r>
            <a:r>
              <a:rPr sz="1800" spc="35" dirty="0">
                <a:solidFill>
                  <a:srgbClr val="444B54"/>
                </a:solidFill>
                <a:latin typeface="Arial"/>
                <a:cs typeface="Arial"/>
              </a:rPr>
              <a:t> </a:t>
            </a:r>
            <a:r>
              <a:rPr sz="1800" spc="-10" dirty="0">
                <a:solidFill>
                  <a:srgbClr val="444B54"/>
                </a:solidFill>
                <a:latin typeface="Arial"/>
                <a:cs typeface="Arial"/>
              </a:rPr>
              <a:t>(4.28.21)</a:t>
            </a:r>
            <a:endParaRPr sz="1800" dirty="0">
              <a:latin typeface="Arial"/>
              <a:cs typeface="Arial"/>
            </a:endParaRPr>
          </a:p>
          <a:p>
            <a:pPr marL="241300" indent="-229235">
              <a:lnSpc>
                <a:spcPct val="100000"/>
              </a:lnSpc>
              <a:spcBef>
                <a:spcPts val="350"/>
              </a:spcBef>
              <a:buClr>
                <a:srgbClr val="F5668F"/>
              </a:buClr>
              <a:buChar char="•"/>
              <a:tabLst>
                <a:tab pos="241300" algn="l"/>
                <a:tab pos="241935" algn="l"/>
              </a:tabLst>
            </a:pPr>
            <a:r>
              <a:rPr sz="1800" spc="-5" dirty="0" smtClean="0">
                <a:solidFill>
                  <a:srgbClr val="444B54"/>
                </a:solidFill>
                <a:latin typeface="Arial"/>
                <a:cs typeface="Arial"/>
              </a:rPr>
              <a:t>CDC</a:t>
            </a:r>
            <a:r>
              <a:rPr sz="1800" spc="-5" dirty="0">
                <a:solidFill>
                  <a:srgbClr val="444B54"/>
                </a:solidFill>
                <a:latin typeface="Arial"/>
                <a:cs typeface="Arial"/>
              </a:rPr>
              <a:t>:</a:t>
            </a:r>
            <a:r>
              <a:rPr sz="1800" spc="5" dirty="0">
                <a:solidFill>
                  <a:srgbClr val="6B94FC"/>
                </a:solidFill>
                <a:latin typeface="Arial"/>
                <a:cs typeface="Arial"/>
              </a:rPr>
              <a:t> </a:t>
            </a:r>
            <a:r>
              <a:rPr sz="1800" u="sng" spc="-5" dirty="0">
                <a:solidFill>
                  <a:srgbClr val="6B94FC"/>
                </a:solidFill>
                <a:uFill>
                  <a:solidFill>
                    <a:srgbClr val="6B94FC"/>
                  </a:solidFill>
                </a:uFill>
                <a:latin typeface="Arial"/>
                <a:cs typeface="Arial"/>
                <a:hlinkClick r:id="rId6"/>
              </a:rPr>
              <a:t>Covid</a:t>
            </a:r>
            <a:r>
              <a:rPr sz="1800" u="sng" spc="10" dirty="0">
                <a:solidFill>
                  <a:srgbClr val="6B94FC"/>
                </a:solidFill>
                <a:uFill>
                  <a:solidFill>
                    <a:srgbClr val="6B94FC"/>
                  </a:solidFill>
                </a:uFill>
                <a:latin typeface="Arial"/>
                <a:cs typeface="Arial"/>
                <a:hlinkClick r:id="rId6"/>
              </a:rPr>
              <a:t> </a:t>
            </a:r>
            <a:r>
              <a:rPr sz="1800" u="sng" spc="-5" dirty="0">
                <a:solidFill>
                  <a:srgbClr val="6B94FC"/>
                </a:solidFill>
                <a:uFill>
                  <a:solidFill>
                    <a:srgbClr val="6B94FC"/>
                  </a:solidFill>
                </a:uFill>
                <a:latin typeface="Arial"/>
                <a:cs typeface="Arial"/>
                <a:hlinkClick r:id="rId6"/>
              </a:rPr>
              <a:t>Data</a:t>
            </a:r>
            <a:r>
              <a:rPr sz="1800" u="sng" spc="-25" dirty="0">
                <a:solidFill>
                  <a:srgbClr val="6B94FC"/>
                </a:solidFill>
                <a:uFill>
                  <a:solidFill>
                    <a:srgbClr val="6B94FC"/>
                  </a:solidFill>
                </a:uFill>
                <a:latin typeface="Arial"/>
                <a:cs typeface="Arial"/>
                <a:hlinkClick r:id="rId6"/>
              </a:rPr>
              <a:t> </a:t>
            </a:r>
            <a:r>
              <a:rPr sz="1800" u="sng" spc="-10" dirty="0">
                <a:solidFill>
                  <a:srgbClr val="6B94FC"/>
                </a:solidFill>
                <a:uFill>
                  <a:solidFill>
                    <a:srgbClr val="6B94FC"/>
                  </a:solidFill>
                </a:uFill>
                <a:latin typeface="Arial"/>
                <a:cs typeface="Arial"/>
                <a:hlinkClick r:id="rId6"/>
              </a:rPr>
              <a:t>Tracker:</a:t>
            </a:r>
            <a:r>
              <a:rPr sz="1800" u="sng" spc="-5" dirty="0">
                <a:solidFill>
                  <a:srgbClr val="6B94FC"/>
                </a:solidFill>
                <a:uFill>
                  <a:solidFill>
                    <a:srgbClr val="6B94FC"/>
                  </a:solidFill>
                </a:uFill>
                <a:latin typeface="Arial"/>
                <a:cs typeface="Arial"/>
                <a:hlinkClick r:id="rId6"/>
              </a:rPr>
              <a:t> </a:t>
            </a:r>
            <a:r>
              <a:rPr sz="1800" u="sng" spc="-10" dirty="0">
                <a:solidFill>
                  <a:srgbClr val="6B94FC"/>
                </a:solidFill>
                <a:uFill>
                  <a:solidFill>
                    <a:srgbClr val="6B94FC"/>
                  </a:solidFill>
                </a:uFill>
                <a:latin typeface="Arial"/>
                <a:cs typeface="Arial"/>
                <a:hlinkClick r:id="rId6"/>
              </a:rPr>
              <a:t>Health</a:t>
            </a:r>
            <a:r>
              <a:rPr sz="1800" u="sng" spc="10" dirty="0">
                <a:solidFill>
                  <a:srgbClr val="6B94FC"/>
                </a:solidFill>
                <a:uFill>
                  <a:solidFill>
                    <a:srgbClr val="6B94FC"/>
                  </a:solidFill>
                </a:uFill>
                <a:latin typeface="Arial"/>
                <a:cs typeface="Arial"/>
                <a:hlinkClick r:id="rId6"/>
              </a:rPr>
              <a:t> </a:t>
            </a:r>
            <a:r>
              <a:rPr sz="1800" u="sng" spc="-10" dirty="0">
                <a:solidFill>
                  <a:srgbClr val="6B94FC"/>
                </a:solidFill>
                <a:uFill>
                  <a:solidFill>
                    <a:srgbClr val="6B94FC"/>
                  </a:solidFill>
                </a:uFill>
                <a:latin typeface="Arial"/>
                <a:cs typeface="Arial"/>
                <a:hlinkClick r:id="rId6"/>
              </a:rPr>
              <a:t>Equity</a:t>
            </a:r>
            <a:r>
              <a:rPr sz="1800" u="sng" spc="5" dirty="0">
                <a:solidFill>
                  <a:srgbClr val="6B94FC"/>
                </a:solidFill>
                <a:uFill>
                  <a:solidFill>
                    <a:srgbClr val="6B94FC"/>
                  </a:solidFill>
                </a:uFill>
                <a:latin typeface="Arial"/>
                <a:cs typeface="Arial"/>
                <a:hlinkClick r:id="rId6"/>
              </a:rPr>
              <a:t> </a:t>
            </a:r>
            <a:r>
              <a:rPr sz="1800" u="sng" spc="-5" dirty="0">
                <a:solidFill>
                  <a:srgbClr val="6B94FC"/>
                </a:solidFill>
                <a:uFill>
                  <a:solidFill>
                    <a:srgbClr val="6B94FC"/>
                  </a:solidFill>
                </a:uFill>
                <a:latin typeface="Arial"/>
                <a:cs typeface="Arial"/>
                <a:hlinkClick r:id="rId6"/>
              </a:rPr>
              <a:t>Data</a:t>
            </a:r>
            <a:r>
              <a:rPr sz="1800" spc="15" dirty="0">
                <a:solidFill>
                  <a:srgbClr val="6B94FC"/>
                </a:solidFill>
                <a:latin typeface="Arial"/>
                <a:cs typeface="Arial"/>
                <a:hlinkClick r:id="rId6"/>
              </a:rPr>
              <a:t> </a:t>
            </a:r>
            <a:r>
              <a:rPr sz="1800" spc="-5" dirty="0">
                <a:solidFill>
                  <a:srgbClr val="444B54"/>
                </a:solidFill>
                <a:latin typeface="Arial"/>
                <a:cs typeface="Arial"/>
              </a:rPr>
              <a:t>(June </a:t>
            </a:r>
            <a:r>
              <a:rPr sz="1800" spc="-15" dirty="0">
                <a:solidFill>
                  <a:srgbClr val="444B54"/>
                </a:solidFill>
                <a:latin typeface="Arial"/>
                <a:cs typeface="Arial"/>
              </a:rPr>
              <a:t>2021)</a:t>
            </a:r>
            <a:endParaRPr sz="1800" dirty="0">
              <a:latin typeface="Arial"/>
              <a:cs typeface="Arial"/>
            </a:endParaRPr>
          </a:p>
          <a:p>
            <a:pPr marL="241300" marR="819785" indent="-228600">
              <a:lnSpc>
                <a:spcPct val="70000"/>
              </a:lnSpc>
              <a:spcBef>
                <a:spcPts val="1000"/>
              </a:spcBef>
              <a:buClr>
                <a:srgbClr val="F5668F"/>
              </a:buClr>
              <a:buChar char="•"/>
              <a:tabLst>
                <a:tab pos="240665" algn="l"/>
                <a:tab pos="241935" algn="l"/>
              </a:tabLst>
            </a:pPr>
            <a:r>
              <a:rPr sz="2000" dirty="0">
                <a:solidFill>
                  <a:srgbClr val="444B54"/>
                </a:solidFill>
                <a:latin typeface="Arial"/>
                <a:cs typeface="Arial"/>
                <a:hlinkClick r:id="rId7"/>
              </a:rPr>
              <a:t>CDC MMRC:</a:t>
            </a:r>
            <a:r>
              <a:rPr sz="2000" dirty="0">
                <a:solidFill>
                  <a:srgbClr val="6B94FC"/>
                </a:solidFill>
                <a:latin typeface="Arial"/>
                <a:cs typeface="Arial"/>
                <a:hlinkClick r:id="rId7"/>
              </a:rPr>
              <a:t> </a:t>
            </a:r>
            <a:r>
              <a:rPr sz="2000" u="sng" spc="-5" dirty="0">
                <a:solidFill>
                  <a:srgbClr val="6B94FC"/>
                </a:solidFill>
                <a:uFill>
                  <a:solidFill>
                    <a:srgbClr val="6B94FC"/>
                  </a:solidFill>
                </a:uFill>
                <a:latin typeface="Arial"/>
                <a:cs typeface="Arial"/>
                <a:hlinkClick r:id="rId7"/>
              </a:rPr>
              <a:t>Patterns in </a:t>
            </a:r>
            <a:r>
              <a:rPr sz="2000" u="sng" dirty="0">
                <a:solidFill>
                  <a:srgbClr val="6B94FC"/>
                </a:solidFill>
                <a:uFill>
                  <a:solidFill>
                    <a:srgbClr val="6B94FC"/>
                  </a:solidFill>
                </a:uFill>
                <a:latin typeface="Arial"/>
                <a:cs typeface="Arial"/>
                <a:hlinkClick r:id="rId7"/>
              </a:rPr>
              <a:t>COVID-19 </a:t>
            </a:r>
            <a:r>
              <a:rPr sz="2000" u="sng" spc="-15" dirty="0">
                <a:solidFill>
                  <a:srgbClr val="6B94FC"/>
                </a:solidFill>
                <a:uFill>
                  <a:solidFill>
                    <a:srgbClr val="6B94FC"/>
                  </a:solidFill>
                </a:uFill>
                <a:latin typeface="Arial"/>
                <a:cs typeface="Arial"/>
                <a:hlinkClick r:id="rId7"/>
              </a:rPr>
              <a:t>Vaccination </a:t>
            </a:r>
            <a:r>
              <a:rPr sz="2000" u="sng" dirty="0">
                <a:solidFill>
                  <a:srgbClr val="6B94FC"/>
                </a:solidFill>
                <a:uFill>
                  <a:solidFill>
                    <a:srgbClr val="6B94FC"/>
                  </a:solidFill>
                </a:uFill>
                <a:latin typeface="Arial"/>
                <a:cs typeface="Arial"/>
                <a:hlinkClick r:id="rId7"/>
              </a:rPr>
              <a:t>Coverage, by Social </a:t>
            </a:r>
            <a:r>
              <a:rPr sz="2000" u="sng" spc="-10" dirty="0">
                <a:solidFill>
                  <a:srgbClr val="6B94FC"/>
                </a:solidFill>
                <a:uFill>
                  <a:solidFill>
                    <a:srgbClr val="6B94FC"/>
                  </a:solidFill>
                </a:uFill>
                <a:latin typeface="Arial"/>
                <a:cs typeface="Arial"/>
                <a:hlinkClick r:id="rId7"/>
              </a:rPr>
              <a:t>Vulnerability </a:t>
            </a:r>
            <a:r>
              <a:rPr sz="2000" u="sng" dirty="0">
                <a:solidFill>
                  <a:srgbClr val="6B94FC"/>
                </a:solidFill>
                <a:uFill>
                  <a:solidFill>
                    <a:srgbClr val="6B94FC"/>
                  </a:solidFill>
                </a:uFill>
                <a:latin typeface="Arial"/>
                <a:cs typeface="Arial"/>
                <a:hlinkClick r:id="rId7"/>
              </a:rPr>
              <a:t>and </a:t>
            </a:r>
            <a:r>
              <a:rPr sz="2000" spc="-545" dirty="0">
                <a:solidFill>
                  <a:srgbClr val="6B94FC"/>
                </a:solidFill>
                <a:latin typeface="Arial"/>
                <a:cs typeface="Arial"/>
                <a:hlinkClick r:id="rId7"/>
              </a:rPr>
              <a:t> </a:t>
            </a:r>
            <a:r>
              <a:rPr sz="2000" u="sng" dirty="0">
                <a:solidFill>
                  <a:srgbClr val="6B94FC"/>
                </a:solidFill>
                <a:uFill>
                  <a:solidFill>
                    <a:srgbClr val="6B94FC"/>
                  </a:solidFill>
                </a:uFill>
                <a:latin typeface="Arial"/>
                <a:cs typeface="Arial"/>
                <a:hlinkClick r:id="rId7"/>
              </a:rPr>
              <a:t>Urbanicity</a:t>
            </a:r>
            <a:r>
              <a:rPr sz="2000" u="sng" spc="-40" dirty="0">
                <a:solidFill>
                  <a:srgbClr val="6B94FC"/>
                </a:solidFill>
                <a:uFill>
                  <a:solidFill>
                    <a:srgbClr val="6B94FC"/>
                  </a:solidFill>
                </a:uFill>
                <a:latin typeface="Arial"/>
                <a:cs typeface="Arial"/>
                <a:hlinkClick r:id="rId7"/>
              </a:rPr>
              <a:t> </a:t>
            </a:r>
            <a:r>
              <a:rPr sz="2000" u="sng" dirty="0">
                <a:solidFill>
                  <a:srgbClr val="6B94FC"/>
                </a:solidFill>
                <a:uFill>
                  <a:solidFill>
                    <a:srgbClr val="6B94FC"/>
                  </a:solidFill>
                </a:uFill>
                <a:latin typeface="Arial"/>
                <a:cs typeface="Arial"/>
                <a:hlinkClick r:id="rId7"/>
              </a:rPr>
              <a:t>—</a:t>
            </a:r>
            <a:r>
              <a:rPr sz="2000" u="sng" spc="-5" dirty="0">
                <a:solidFill>
                  <a:srgbClr val="6B94FC"/>
                </a:solidFill>
                <a:uFill>
                  <a:solidFill>
                    <a:srgbClr val="6B94FC"/>
                  </a:solidFill>
                </a:uFill>
                <a:latin typeface="Arial"/>
                <a:cs typeface="Arial"/>
                <a:hlinkClick r:id="rId7"/>
              </a:rPr>
              <a:t> </a:t>
            </a:r>
            <a:r>
              <a:rPr sz="2000" u="sng" dirty="0">
                <a:solidFill>
                  <a:srgbClr val="6B94FC"/>
                </a:solidFill>
                <a:uFill>
                  <a:solidFill>
                    <a:srgbClr val="6B94FC"/>
                  </a:solidFill>
                </a:uFill>
                <a:latin typeface="Arial"/>
                <a:cs typeface="Arial"/>
                <a:hlinkClick r:id="rId7"/>
              </a:rPr>
              <a:t>United</a:t>
            </a:r>
            <a:r>
              <a:rPr sz="2000" u="sng" spc="-15" dirty="0">
                <a:solidFill>
                  <a:srgbClr val="6B94FC"/>
                </a:solidFill>
                <a:uFill>
                  <a:solidFill>
                    <a:srgbClr val="6B94FC"/>
                  </a:solidFill>
                </a:uFill>
                <a:latin typeface="Arial"/>
                <a:cs typeface="Arial"/>
                <a:hlinkClick r:id="rId7"/>
              </a:rPr>
              <a:t> </a:t>
            </a:r>
            <a:r>
              <a:rPr sz="2000" u="sng" spc="-5" dirty="0">
                <a:solidFill>
                  <a:srgbClr val="6B94FC"/>
                </a:solidFill>
                <a:uFill>
                  <a:solidFill>
                    <a:srgbClr val="6B94FC"/>
                  </a:solidFill>
                </a:uFill>
                <a:latin typeface="Arial"/>
                <a:cs typeface="Arial"/>
                <a:hlinkClick r:id="rId7"/>
              </a:rPr>
              <a:t>States</a:t>
            </a:r>
            <a:r>
              <a:rPr sz="2000" spc="-5" dirty="0">
                <a:solidFill>
                  <a:srgbClr val="444B54"/>
                </a:solidFill>
                <a:latin typeface="Arial"/>
                <a:cs typeface="Arial"/>
                <a:hlinkClick r:id="rId7"/>
              </a:rPr>
              <a:t>.</a:t>
            </a:r>
            <a:r>
              <a:rPr sz="2000" spc="-25" dirty="0">
                <a:solidFill>
                  <a:srgbClr val="444B54"/>
                </a:solidFill>
                <a:latin typeface="Arial"/>
                <a:cs typeface="Arial"/>
                <a:hlinkClick r:id="rId7"/>
              </a:rPr>
              <a:t> </a:t>
            </a:r>
            <a:r>
              <a:rPr sz="2000" dirty="0">
                <a:solidFill>
                  <a:srgbClr val="444B54"/>
                </a:solidFill>
                <a:latin typeface="Arial"/>
                <a:cs typeface="Arial"/>
                <a:hlinkClick r:id="rId7"/>
              </a:rPr>
              <a:t>(6.4.21)</a:t>
            </a:r>
            <a:endParaRPr sz="2000" dirty="0">
              <a:latin typeface="Arial"/>
              <a:cs typeface="Arial"/>
            </a:endParaRPr>
          </a:p>
          <a:p>
            <a:pPr marL="241300" indent="-229235">
              <a:lnSpc>
                <a:spcPct val="100000"/>
              </a:lnSpc>
              <a:spcBef>
                <a:spcPts val="275"/>
              </a:spcBef>
              <a:buClr>
                <a:srgbClr val="F5668F"/>
              </a:buClr>
              <a:buChar char="•"/>
              <a:tabLst>
                <a:tab pos="241300" algn="l"/>
                <a:tab pos="241935" algn="l"/>
                <a:tab pos="5706110" algn="l"/>
              </a:tabLst>
            </a:pPr>
            <a:r>
              <a:rPr sz="2400" dirty="0">
                <a:solidFill>
                  <a:srgbClr val="444B54"/>
                </a:solidFill>
                <a:latin typeface="Arial"/>
                <a:cs typeface="Arial"/>
              </a:rPr>
              <a:t>CDC:</a:t>
            </a:r>
            <a:r>
              <a:rPr sz="2400" spc="-15" dirty="0">
                <a:solidFill>
                  <a:srgbClr val="6B94FC"/>
                </a:solidFill>
                <a:latin typeface="Arial"/>
                <a:cs typeface="Arial"/>
              </a:rPr>
              <a:t> </a:t>
            </a:r>
            <a:r>
              <a:rPr sz="2400" u="sng" spc="-5" dirty="0">
                <a:solidFill>
                  <a:srgbClr val="6B94FC"/>
                </a:solidFill>
                <a:uFill>
                  <a:solidFill>
                    <a:srgbClr val="6B94FC"/>
                  </a:solidFill>
                </a:uFill>
                <a:latin typeface="Arial"/>
                <a:cs typeface="Arial"/>
                <a:hlinkClick r:id="rId8"/>
              </a:rPr>
              <a:t>Safety</a:t>
            </a:r>
            <a:r>
              <a:rPr sz="2400" u="sng" dirty="0">
                <a:solidFill>
                  <a:srgbClr val="6B94FC"/>
                </a:solidFill>
                <a:uFill>
                  <a:solidFill>
                    <a:srgbClr val="6B94FC"/>
                  </a:solidFill>
                </a:uFill>
                <a:latin typeface="Arial"/>
                <a:cs typeface="Arial"/>
                <a:hlinkClick r:id="rId8"/>
              </a:rPr>
              <a:t> of</a:t>
            </a:r>
            <a:r>
              <a:rPr sz="2400" u="sng" spc="-15" dirty="0">
                <a:solidFill>
                  <a:srgbClr val="6B94FC"/>
                </a:solidFill>
                <a:uFill>
                  <a:solidFill>
                    <a:srgbClr val="6B94FC"/>
                  </a:solidFill>
                </a:uFill>
                <a:latin typeface="Arial"/>
                <a:cs typeface="Arial"/>
                <a:hlinkClick r:id="rId8"/>
              </a:rPr>
              <a:t> </a:t>
            </a:r>
            <a:r>
              <a:rPr sz="2400" u="sng" dirty="0">
                <a:solidFill>
                  <a:srgbClr val="6B94FC"/>
                </a:solidFill>
                <a:uFill>
                  <a:solidFill>
                    <a:srgbClr val="6B94FC"/>
                  </a:solidFill>
                </a:uFill>
                <a:latin typeface="Arial"/>
                <a:cs typeface="Arial"/>
                <a:hlinkClick r:id="rId8"/>
              </a:rPr>
              <a:t>COVID-19</a:t>
            </a:r>
            <a:r>
              <a:rPr sz="2400" u="sng" spc="-20" dirty="0">
                <a:solidFill>
                  <a:srgbClr val="6B94FC"/>
                </a:solidFill>
                <a:uFill>
                  <a:solidFill>
                    <a:srgbClr val="6B94FC"/>
                  </a:solidFill>
                </a:uFill>
                <a:latin typeface="Arial"/>
                <a:cs typeface="Arial"/>
                <a:hlinkClick r:id="rId8"/>
              </a:rPr>
              <a:t> </a:t>
            </a:r>
            <a:r>
              <a:rPr sz="2400" u="sng" spc="-15" dirty="0">
                <a:solidFill>
                  <a:srgbClr val="6B94FC"/>
                </a:solidFill>
                <a:uFill>
                  <a:solidFill>
                    <a:srgbClr val="6B94FC"/>
                  </a:solidFill>
                </a:uFill>
                <a:latin typeface="Arial"/>
                <a:cs typeface="Arial"/>
                <a:hlinkClick r:id="rId8"/>
              </a:rPr>
              <a:t>Vaccines</a:t>
            </a:r>
            <a:r>
              <a:rPr sz="2400" spc="-15" dirty="0">
                <a:solidFill>
                  <a:srgbClr val="444B54"/>
                </a:solidFill>
                <a:latin typeface="Arial"/>
                <a:cs typeface="Arial"/>
              </a:rPr>
              <a:t>.</a:t>
            </a:r>
            <a:r>
              <a:rPr sz="2400" spc="-40" dirty="0">
                <a:solidFill>
                  <a:srgbClr val="6B94FC"/>
                </a:solidFill>
                <a:latin typeface="Arial"/>
                <a:cs typeface="Arial"/>
              </a:rPr>
              <a:t> </a:t>
            </a:r>
            <a:r>
              <a:rPr sz="2400" u="sng" spc="-10" dirty="0">
                <a:solidFill>
                  <a:srgbClr val="6B94FC"/>
                </a:solidFill>
                <a:uFill>
                  <a:solidFill>
                    <a:srgbClr val="6B94FC"/>
                  </a:solidFill>
                </a:uFill>
                <a:latin typeface="Arial"/>
                <a:cs typeface="Arial"/>
                <a:hlinkClick r:id="rId9"/>
              </a:rPr>
              <a:t>Video</a:t>
            </a:r>
            <a:r>
              <a:rPr sz="2400" u="sng" spc="5" dirty="0">
                <a:solidFill>
                  <a:srgbClr val="6B94FC"/>
                </a:solidFill>
                <a:uFill>
                  <a:solidFill>
                    <a:srgbClr val="6B94FC"/>
                  </a:solidFill>
                </a:uFill>
                <a:latin typeface="Arial"/>
                <a:cs typeface="Arial"/>
                <a:hlinkClick r:id="rId9"/>
              </a:rPr>
              <a:t> </a:t>
            </a:r>
            <a:r>
              <a:rPr sz="2400" u="sng" dirty="0">
                <a:solidFill>
                  <a:srgbClr val="6B94FC"/>
                </a:solidFill>
                <a:uFill>
                  <a:solidFill>
                    <a:srgbClr val="6B94FC"/>
                  </a:solidFill>
                </a:uFill>
                <a:latin typeface="Arial"/>
                <a:cs typeface="Arial"/>
                <a:hlinkClick r:id="rId9"/>
              </a:rPr>
              <a:t>link</a:t>
            </a:r>
            <a:r>
              <a:rPr sz="2400" dirty="0">
                <a:solidFill>
                  <a:srgbClr val="444B54"/>
                </a:solidFill>
                <a:latin typeface="Arial"/>
                <a:cs typeface="Arial"/>
              </a:rPr>
              <a:t>.	(Updated</a:t>
            </a:r>
            <a:r>
              <a:rPr sz="2400" spc="-55" dirty="0">
                <a:solidFill>
                  <a:srgbClr val="444B54"/>
                </a:solidFill>
                <a:latin typeface="Arial"/>
                <a:cs typeface="Arial"/>
              </a:rPr>
              <a:t> </a:t>
            </a:r>
            <a:r>
              <a:rPr sz="2400" spc="-5" dirty="0">
                <a:solidFill>
                  <a:srgbClr val="444B54"/>
                </a:solidFill>
                <a:latin typeface="Arial"/>
                <a:cs typeface="Arial"/>
              </a:rPr>
              <a:t>6.8.</a:t>
            </a:r>
            <a:r>
              <a:rPr sz="2400" spc="-45" dirty="0">
                <a:solidFill>
                  <a:srgbClr val="444B54"/>
                </a:solidFill>
                <a:latin typeface="Arial"/>
                <a:cs typeface="Arial"/>
              </a:rPr>
              <a:t> </a:t>
            </a:r>
            <a:r>
              <a:rPr sz="2400" dirty="0">
                <a:solidFill>
                  <a:srgbClr val="444B54"/>
                </a:solidFill>
                <a:latin typeface="Arial"/>
                <a:cs typeface="Arial"/>
              </a:rPr>
              <a:t>2021</a:t>
            </a:r>
            <a:r>
              <a:rPr sz="2400" dirty="0" smtClean="0">
                <a:solidFill>
                  <a:srgbClr val="444B54"/>
                </a:solidFill>
                <a:latin typeface="Arial"/>
                <a:cs typeface="Arial"/>
              </a:rPr>
              <a:t>)</a:t>
            </a:r>
            <a:endParaRPr lang="en-US" sz="2400" dirty="0" smtClean="0">
              <a:solidFill>
                <a:srgbClr val="444B54"/>
              </a:solidFill>
              <a:latin typeface="Arial"/>
              <a:cs typeface="Arial"/>
            </a:endParaRPr>
          </a:p>
          <a:p>
            <a:pPr marL="241300" indent="-229235">
              <a:lnSpc>
                <a:spcPct val="100000"/>
              </a:lnSpc>
              <a:spcBef>
                <a:spcPts val="275"/>
              </a:spcBef>
              <a:buClr>
                <a:srgbClr val="F5668F"/>
              </a:buClr>
              <a:buChar char="•"/>
              <a:tabLst>
                <a:tab pos="241300" algn="l"/>
                <a:tab pos="241935" algn="l"/>
                <a:tab pos="5706110" algn="l"/>
              </a:tabLst>
            </a:pPr>
            <a:r>
              <a:rPr lang="en-US" sz="2400" dirty="0"/>
              <a:t>CDC: </a:t>
            </a:r>
            <a:r>
              <a:rPr lang="en-US" sz="2400" dirty="0">
                <a:hlinkClick r:id="rId10"/>
              </a:rPr>
              <a:t>Myths and Facts on Covid-19 vaccines</a:t>
            </a:r>
            <a:r>
              <a:rPr lang="en-US" sz="2400" dirty="0"/>
              <a:t>.  (Updated 7.7.21)</a:t>
            </a:r>
            <a:endParaRPr lang="en-US" sz="3200" dirty="0" smtClean="0">
              <a:solidFill>
                <a:srgbClr val="444B54"/>
              </a:solidFill>
              <a:latin typeface="Arial"/>
              <a:cs typeface="Arial"/>
            </a:endParaRPr>
          </a:p>
          <a:p>
            <a:pPr marL="241300" indent="-229235">
              <a:spcBef>
                <a:spcPts val="275"/>
              </a:spcBef>
              <a:buClr>
                <a:srgbClr val="F5668F"/>
              </a:buClr>
              <a:buFontTx/>
              <a:buChar char="•"/>
              <a:tabLst>
                <a:tab pos="241300" algn="l"/>
                <a:tab pos="241935" algn="l"/>
                <a:tab pos="5706110" algn="l"/>
              </a:tabLst>
            </a:pPr>
            <a:r>
              <a:rPr lang="en-US" sz="2800" dirty="0" smtClean="0"/>
              <a:t>CDC updated mask guidance:</a:t>
            </a:r>
            <a:r>
              <a:rPr lang="en-US" sz="2800" dirty="0">
                <a:hlinkClick r:id="rId11"/>
              </a:rPr>
              <a:t> Interim Public Health Recommendations for Fully Vaccinated </a:t>
            </a:r>
            <a:r>
              <a:rPr lang="en-US" sz="2800" dirty="0" smtClean="0">
                <a:hlinkClick r:id="rId11"/>
              </a:rPr>
              <a:t>People</a:t>
            </a:r>
            <a:r>
              <a:rPr lang="en-US" sz="2800" dirty="0"/>
              <a:t>. (</a:t>
            </a:r>
            <a:r>
              <a:rPr lang="en-US" sz="2800" dirty="0" smtClean="0"/>
              <a:t>7.27.21) </a:t>
            </a:r>
          </a:p>
          <a:p>
            <a:pPr marL="241300" indent="-229235">
              <a:spcBef>
                <a:spcPts val="275"/>
              </a:spcBef>
              <a:buClr>
                <a:srgbClr val="F5668F"/>
              </a:buClr>
              <a:buFontTx/>
              <a:buChar char="•"/>
              <a:tabLst>
                <a:tab pos="241300" algn="l"/>
                <a:tab pos="241935" algn="l"/>
                <a:tab pos="5706110" algn="l"/>
              </a:tabLst>
            </a:pPr>
            <a:r>
              <a:rPr lang="en-US" sz="2400" dirty="0" smtClean="0"/>
              <a:t>CDC </a:t>
            </a:r>
            <a:r>
              <a:rPr lang="en-US" sz="2400" dirty="0"/>
              <a:t>MMWR: </a:t>
            </a:r>
            <a:r>
              <a:rPr lang="en-US" sz="2400" dirty="0">
                <a:hlinkClick r:id="rId12"/>
              </a:rPr>
              <a:t>Outbreak of SARS-CoV-2 Infections, including Covid-19 vaccine breakthrough infections, associated with large public gatherings - Barnstable County, MA, July 2021.</a:t>
            </a:r>
            <a:r>
              <a:rPr lang="en-US" sz="2400" dirty="0"/>
              <a:t> (8.6.2021)</a:t>
            </a:r>
            <a:endParaRPr lang="en-US" sz="4400" dirty="0" smtClean="0"/>
          </a:p>
          <a:p>
            <a:pPr marL="241300" indent="-229235">
              <a:spcBef>
                <a:spcPts val="275"/>
              </a:spcBef>
              <a:buClr>
                <a:srgbClr val="F5668F"/>
              </a:buClr>
              <a:buFontTx/>
              <a:buChar char="•"/>
              <a:tabLst>
                <a:tab pos="241300" algn="l"/>
                <a:tab pos="241935" algn="l"/>
                <a:tab pos="5706110" algn="l"/>
              </a:tabLst>
            </a:pPr>
            <a:endParaRPr lang="en-US" sz="2800" dirty="0" smtClean="0"/>
          </a:p>
          <a:p>
            <a:pPr marL="241300" indent="-229235">
              <a:spcBef>
                <a:spcPts val="275"/>
              </a:spcBef>
              <a:buClr>
                <a:srgbClr val="F5668F"/>
              </a:buClr>
              <a:buFontTx/>
              <a:buChar char="•"/>
              <a:tabLst>
                <a:tab pos="241300" algn="l"/>
                <a:tab pos="241935" algn="l"/>
                <a:tab pos="5706110" algn="l"/>
              </a:tabLst>
            </a:pPr>
            <a:endParaRPr lang="en-US" sz="2800" dirty="0" smtClean="0"/>
          </a:p>
          <a:p>
            <a:pPr marL="241300" indent="-229235">
              <a:spcBef>
                <a:spcPts val="275"/>
              </a:spcBef>
              <a:buClr>
                <a:srgbClr val="F5668F"/>
              </a:buClr>
              <a:buFontTx/>
              <a:buChar char="•"/>
              <a:tabLst>
                <a:tab pos="241300" algn="l"/>
                <a:tab pos="241935" algn="l"/>
                <a:tab pos="5706110" algn="l"/>
              </a:tabLst>
            </a:pPr>
            <a:endParaRPr lang="en-US" sz="2800" dirty="0" smtClean="0"/>
          </a:p>
          <a:p>
            <a:pPr marL="241300" indent="-229235">
              <a:spcBef>
                <a:spcPts val="275"/>
              </a:spcBef>
              <a:buClr>
                <a:srgbClr val="F5668F"/>
              </a:buClr>
              <a:buFontTx/>
              <a:buChar char="•"/>
              <a:tabLst>
                <a:tab pos="241300" algn="l"/>
                <a:tab pos="241935" algn="l"/>
                <a:tab pos="5706110" algn="l"/>
              </a:tabLst>
            </a:pPr>
            <a:endParaRPr lang="en-US" sz="2800" dirty="0"/>
          </a:p>
          <a:p>
            <a:pPr marL="241300" indent="-229235">
              <a:lnSpc>
                <a:spcPct val="100000"/>
              </a:lnSpc>
              <a:spcBef>
                <a:spcPts val="275"/>
              </a:spcBef>
              <a:buClr>
                <a:srgbClr val="F5668F"/>
              </a:buClr>
              <a:buChar char="•"/>
              <a:tabLst>
                <a:tab pos="241300" algn="l"/>
                <a:tab pos="241935" algn="l"/>
                <a:tab pos="5706110" algn="l"/>
              </a:tabLst>
            </a:pPr>
            <a:endParaRPr lang="en-US" sz="2000" dirty="0" smtClean="0">
              <a:solidFill>
                <a:srgbClr val="444B54"/>
              </a:solidFill>
              <a:latin typeface="Arial"/>
              <a:cs typeface="Arial"/>
            </a:endParaRPr>
          </a:p>
          <a:p>
            <a:pPr marL="241300" indent="-229235">
              <a:lnSpc>
                <a:spcPct val="100000"/>
              </a:lnSpc>
              <a:spcBef>
                <a:spcPts val="275"/>
              </a:spcBef>
              <a:buClr>
                <a:srgbClr val="F5668F"/>
              </a:buClr>
              <a:buChar char="•"/>
              <a:tabLst>
                <a:tab pos="241300" algn="l"/>
                <a:tab pos="241935" algn="l"/>
                <a:tab pos="5706110" algn="l"/>
              </a:tabLst>
            </a:pPr>
            <a:endParaRPr sz="2000" dirty="0">
              <a:latin typeface="Arial"/>
              <a:cs typeface="Arial"/>
            </a:endParaRPr>
          </a:p>
          <a:p>
            <a:pPr marL="12700">
              <a:lnSpc>
                <a:spcPct val="100000"/>
              </a:lnSpc>
              <a:spcBef>
                <a:spcPts val="1305"/>
              </a:spcBef>
            </a:pPr>
            <a:r>
              <a:rPr sz="600" spc="-5" dirty="0">
                <a:solidFill>
                  <a:srgbClr val="F5668F"/>
                </a:solidFill>
                <a:latin typeface="Arial"/>
                <a:cs typeface="Arial"/>
              </a:rPr>
              <a:t>•</a:t>
            </a:r>
            <a:endParaRPr sz="6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459740" y="292449"/>
            <a:ext cx="4801870" cy="1068070"/>
          </a:xfrm>
          <a:prstGeom prst="rect">
            <a:avLst/>
          </a:prstGeom>
        </p:spPr>
        <p:txBody>
          <a:bodyPr vert="horz" wrap="square" lIns="0" tIns="12700" rIns="0" bIns="0" rtlCol="0">
            <a:spAutoFit/>
          </a:bodyPr>
          <a:lstStyle/>
          <a:p>
            <a:pPr marL="12700">
              <a:lnSpc>
                <a:spcPts val="4105"/>
              </a:lnSpc>
              <a:spcBef>
                <a:spcPts val="100"/>
              </a:spcBef>
            </a:pPr>
            <a:r>
              <a:rPr sz="3600" b="1" spc="-140" dirty="0">
                <a:solidFill>
                  <a:srgbClr val="F58466"/>
                </a:solidFill>
                <a:latin typeface="Arial"/>
                <a:cs typeface="Arial"/>
              </a:rPr>
              <a:t>Housekeeping:</a:t>
            </a:r>
            <a:endParaRPr sz="3600">
              <a:latin typeface="Arial"/>
              <a:cs typeface="Arial"/>
            </a:endParaRPr>
          </a:p>
          <a:p>
            <a:pPr marL="12700">
              <a:lnSpc>
                <a:spcPts val="4105"/>
              </a:lnSpc>
            </a:pPr>
            <a:r>
              <a:rPr sz="3600" b="1" dirty="0">
                <a:solidFill>
                  <a:srgbClr val="F58466"/>
                </a:solidFill>
                <a:latin typeface="Arial"/>
                <a:cs typeface="Arial"/>
              </a:rPr>
              <a:t>We</a:t>
            </a:r>
            <a:r>
              <a:rPr sz="3600" b="1" spc="-15" dirty="0">
                <a:solidFill>
                  <a:srgbClr val="F58466"/>
                </a:solidFill>
                <a:latin typeface="Arial"/>
                <a:cs typeface="Arial"/>
              </a:rPr>
              <a:t> </a:t>
            </a:r>
            <a:r>
              <a:rPr sz="3600" b="1" spc="-135" dirty="0">
                <a:solidFill>
                  <a:srgbClr val="F58466"/>
                </a:solidFill>
                <a:latin typeface="Arial"/>
                <a:cs typeface="Arial"/>
              </a:rPr>
              <a:t>Are</a:t>
            </a:r>
            <a:r>
              <a:rPr sz="3600" b="1" spc="-15" dirty="0">
                <a:solidFill>
                  <a:srgbClr val="F58466"/>
                </a:solidFill>
                <a:latin typeface="Arial"/>
                <a:cs typeface="Arial"/>
              </a:rPr>
              <a:t> </a:t>
            </a:r>
            <a:r>
              <a:rPr sz="3600" b="1" spc="-160" dirty="0">
                <a:solidFill>
                  <a:srgbClr val="F58466"/>
                </a:solidFill>
                <a:latin typeface="Arial"/>
                <a:cs typeface="Arial"/>
              </a:rPr>
              <a:t>Recording</a:t>
            </a:r>
            <a:r>
              <a:rPr sz="3600" b="1" spc="-15" dirty="0">
                <a:solidFill>
                  <a:srgbClr val="F58466"/>
                </a:solidFill>
                <a:latin typeface="Arial"/>
                <a:cs typeface="Arial"/>
              </a:rPr>
              <a:t> </a:t>
            </a:r>
            <a:r>
              <a:rPr sz="3600" b="1" spc="-135" dirty="0">
                <a:solidFill>
                  <a:srgbClr val="F58466"/>
                </a:solidFill>
                <a:latin typeface="Arial"/>
                <a:cs typeface="Arial"/>
              </a:rPr>
              <a:t>Now</a:t>
            </a:r>
            <a:endParaRPr sz="3600">
              <a:latin typeface="Arial"/>
              <a:cs typeface="Arial"/>
            </a:endParaRPr>
          </a:p>
        </p:txBody>
      </p:sp>
      <p:grpSp>
        <p:nvGrpSpPr>
          <p:cNvPr id="9" name="object 9"/>
          <p:cNvGrpSpPr/>
          <p:nvPr/>
        </p:nvGrpSpPr>
        <p:grpSpPr>
          <a:xfrm>
            <a:off x="571499" y="3224783"/>
            <a:ext cx="11341735" cy="1115695"/>
            <a:chOff x="571499" y="3224783"/>
            <a:chExt cx="11341735" cy="1115695"/>
          </a:xfrm>
        </p:grpSpPr>
        <p:pic>
          <p:nvPicPr>
            <p:cNvPr id="10" name="object 10"/>
            <p:cNvPicPr/>
            <p:nvPr/>
          </p:nvPicPr>
          <p:blipFill>
            <a:blip r:embed="rId4" cstate="print"/>
            <a:stretch>
              <a:fillRect/>
            </a:stretch>
          </p:blipFill>
          <p:spPr>
            <a:xfrm>
              <a:off x="571499" y="3224783"/>
              <a:ext cx="11341608" cy="1115567"/>
            </a:xfrm>
            <a:prstGeom prst="rect">
              <a:avLst/>
            </a:prstGeom>
          </p:spPr>
        </p:pic>
        <p:sp>
          <p:nvSpPr>
            <p:cNvPr id="11" name="object 11"/>
            <p:cNvSpPr/>
            <p:nvPr/>
          </p:nvSpPr>
          <p:spPr>
            <a:xfrm>
              <a:off x="9088373" y="3420618"/>
              <a:ext cx="579120" cy="506095"/>
            </a:xfrm>
            <a:custGeom>
              <a:avLst/>
              <a:gdLst/>
              <a:ahLst/>
              <a:cxnLst/>
              <a:rect l="l" t="t" r="r" b="b"/>
              <a:pathLst>
                <a:path w="579120" h="506095">
                  <a:moveTo>
                    <a:pt x="0" y="252984"/>
                  </a:moveTo>
                  <a:lnTo>
                    <a:pt x="4665" y="207508"/>
                  </a:lnTo>
                  <a:lnTo>
                    <a:pt x="18115" y="164707"/>
                  </a:lnTo>
                  <a:lnTo>
                    <a:pt x="39533" y="125295"/>
                  </a:lnTo>
                  <a:lnTo>
                    <a:pt x="68101" y="89987"/>
                  </a:lnTo>
                  <a:lnTo>
                    <a:pt x="103000" y="59496"/>
                  </a:lnTo>
                  <a:lnTo>
                    <a:pt x="143414" y="34538"/>
                  </a:lnTo>
                  <a:lnTo>
                    <a:pt x="188523" y="15826"/>
                  </a:lnTo>
                  <a:lnTo>
                    <a:pt x="237511" y="4075"/>
                  </a:lnTo>
                  <a:lnTo>
                    <a:pt x="289560" y="0"/>
                  </a:lnTo>
                  <a:lnTo>
                    <a:pt x="341608" y="4075"/>
                  </a:lnTo>
                  <a:lnTo>
                    <a:pt x="390596" y="15826"/>
                  </a:lnTo>
                  <a:lnTo>
                    <a:pt x="435705" y="34538"/>
                  </a:lnTo>
                  <a:lnTo>
                    <a:pt x="476119" y="59496"/>
                  </a:lnTo>
                  <a:lnTo>
                    <a:pt x="511018" y="89987"/>
                  </a:lnTo>
                  <a:lnTo>
                    <a:pt x="539586" y="125295"/>
                  </a:lnTo>
                  <a:lnTo>
                    <a:pt x="561004" y="164707"/>
                  </a:lnTo>
                  <a:lnTo>
                    <a:pt x="574454" y="207508"/>
                  </a:lnTo>
                  <a:lnTo>
                    <a:pt x="579120" y="252984"/>
                  </a:lnTo>
                  <a:lnTo>
                    <a:pt x="574454" y="298459"/>
                  </a:lnTo>
                  <a:lnTo>
                    <a:pt x="561004" y="341260"/>
                  </a:lnTo>
                  <a:lnTo>
                    <a:pt x="539586" y="380672"/>
                  </a:lnTo>
                  <a:lnTo>
                    <a:pt x="511018" y="415980"/>
                  </a:lnTo>
                  <a:lnTo>
                    <a:pt x="476119" y="446471"/>
                  </a:lnTo>
                  <a:lnTo>
                    <a:pt x="435705" y="471429"/>
                  </a:lnTo>
                  <a:lnTo>
                    <a:pt x="390596" y="490141"/>
                  </a:lnTo>
                  <a:lnTo>
                    <a:pt x="341608" y="501892"/>
                  </a:lnTo>
                  <a:lnTo>
                    <a:pt x="289560" y="505968"/>
                  </a:lnTo>
                  <a:lnTo>
                    <a:pt x="237511" y="501892"/>
                  </a:lnTo>
                  <a:lnTo>
                    <a:pt x="188523" y="490141"/>
                  </a:lnTo>
                  <a:lnTo>
                    <a:pt x="143414" y="471429"/>
                  </a:lnTo>
                  <a:lnTo>
                    <a:pt x="103000" y="446471"/>
                  </a:lnTo>
                  <a:lnTo>
                    <a:pt x="68101" y="415980"/>
                  </a:lnTo>
                  <a:lnTo>
                    <a:pt x="39533" y="380672"/>
                  </a:lnTo>
                  <a:lnTo>
                    <a:pt x="18115" y="341260"/>
                  </a:lnTo>
                  <a:lnTo>
                    <a:pt x="4665" y="298459"/>
                  </a:lnTo>
                  <a:lnTo>
                    <a:pt x="0" y="252984"/>
                  </a:lnTo>
                  <a:close/>
                </a:path>
              </a:pathLst>
            </a:custGeom>
            <a:ln w="38100">
              <a:solidFill>
                <a:srgbClr val="FF0000"/>
              </a:solidFill>
            </a:ln>
          </p:spPr>
          <p:txBody>
            <a:bodyPr wrap="square" lIns="0" tIns="0" rIns="0" bIns="0" rtlCol="0"/>
            <a:lstStyle/>
            <a:p>
              <a:endParaRPr/>
            </a:p>
          </p:txBody>
        </p:sp>
      </p:grpSp>
      <p:sp>
        <p:nvSpPr>
          <p:cNvPr id="12" name="object 12"/>
          <p:cNvSpPr txBox="1"/>
          <p:nvPr/>
        </p:nvSpPr>
        <p:spPr>
          <a:xfrm>
            <a:off x="11975592" y="6444636"/>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929599"/>
                </a:solidFill>
                <a:latin typeface="Arial"/>
                <a:cs typeface="Arial"/>
              </a:rPr>
              <a:t>3</a:t>
            </a:fld>
            <a:endParaRPr sz="1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a:spLocks noGrp="1"/>
          </p:cNvSpPr>
          <p:nvPr>
            <p:ph type="title"/>
          </p:nvPr>
        </p:nvSpPr>
        <p:spPr>
          <a:xfrm>
            <a:off x="590294" y="1558700"/>
            <a:ext cx="1871980" cy="2598147"/>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21212"/>
                </a:solidFill>
                <a:latin typeface="Arial"/>
                <a:cs typeface="Arial"/>
              </a:rPr>
              <a:t>Delta</a:t>
            </a:r>
            <a:r>
              <a:rPr sz="2400" b="1" spc="-75" dirty="0">
                <a:solidFill>
                  <a:srgbClr val="121212"/>
                </a:solidFill>
                <a:latin typeface="Arial"/>
                <a:cs typeface="Arial"/>
              </a:rPr>
              <a:t> </a:t>
            </a:r>
            <a:r>
              <a:rPr sz="2400" b="1" spc="-25" dirty="0" smtClean="0">
                <a:solidFill>
                  <a:srgbClr val="121212"/>
                </a:solidFill>
                <a:latin typeface="Arial"/>
                <a:cs typeface="Arial"/>
              </a:rPr>
              <a:t>Variant</a:t>
            </a:r>
            <a:r>
              <a:rPr lang="en-US" sz="2400" b="1" spc="-25" dirty="0" smtClean="0">
                <a:solidFill>
                  <a:srgbClr val="121212"/>
                </a:solidFill>
                <a:latin typeface="Arial"/>
                <a:cs typeface="Arial"/>
              </a:rPr>
              <a:t>“</a:t>
            </a:r>
            <a:br>
              <a:rPr lang="en-US" sz="2400" b="1" spc="-25" dirty="0" smtClean="0">
                <a:solidFill>
                  <a:srgbClr val="121212"/>
                </a:solidFill>
                <a:latin typeface="Arial"/>
                <a:cs typeface="Arial"/>
              </a:rPr>
            </a:br>
            <a:r>
              <a:rPr lang="en-US" sz="2400" spc="-25" dirty="0" smtClean="0">
                <a:solidFill>
                  <a:srgbClr val="121212"/>
                </a:solidFill>
              </a:rPr>
              <a:t>fatality rate by number infected by each sick person</a:t>
            </a:r>
            <a:endParaRPr sz="2400" dirty="0"/>
          </a:p>
        </p:txBody>
      </p:sp>
      <p:pic>
        <p:nvPicPr>
          <p:cNvPr id="8" name="object 8"/>
          <p:cNvPicPr/>
          <p:nvPr/>
        </p:nvPicPr>
        <p:blipFill>
          <a:blip r:embed="rId4" cstate="print"/>
          <a:stretch>
            <a:fillRect/>
          </a:stretch>
        </p:blipFill>
        <p:spPr>
          <a:xfrm>
            <a:off x="3067811" y="961644"/>
            <a:ext cx="9124188" cy="5401055"/>
          </a:xfrm>
          <a:prstGeom prst="rect">
            <a:avLst/>
          </a:prstGeom>
        </p:spPr>
      </p:pic>
    </p:spTree>
    <p:extLst>
      <p:ext uri="{BB962C8B-B14F-4D97-AF65-F5344CB8AC3E}">
        <p14:creationId xmlns:p14="http://schemas.microsoft.com/office/powerpoint/2010/main" val="691177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199" y="1146258"/>
            <a:ext cx="1938973" cy="2971798"/>
          </a:xfrm>
        </p:spPr>
        <p:txBody>
          <a:bodyPr/>
          <a:lstStyle/>
          <a:p>
            <a:r>
              <a:rPr lang="en-US" dirty="0" smtClean="0"/>
              <a:t>New CDC Data</a:t>
            </a:r>
          </a:p>
          <a:p>
            <a:r>
              <a:rPr lang="en-US" dirty="0" smtClean="0"/>
              <a:t>7/24/21</a:t>
            </a:r>
            <a:endParaRPr lang="en-US" dirty="0"/>
          </a:p>
        </p:txBody>
      </p:sp>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167" r="8167"/>
          <a:stretch>
            <a:fillRect/>
          </a:stretch>
        </p:blipFill>
        <p:spPr>
          <a:xfrm>
            <a:off x="2396172" y="142240"/>
            <a:ext cx="9325928" cy="6217285"/>
          </a:xfrm>
        </p:spPr>
      </p:pic>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4294967295"/>
          </p:nvPr>
        </p:nvSpPr>
        <p:spPr>
          <a:xfrm>
            <a:off x="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022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Updated Mask Recommendations</a:t>
            </a:r>
            <a:br>
              <a:rPr lang="en-US" dirty="0" smtClean="0"/>
            </a:br>
            <a:r>
              <a:rPr lang="en-US" sz="2800" i="1" dirty="0" smtClean="0"/>
              <a:t>7/27/21 “</a:t>
            </a:r>
            <a:r>
              <a:rPr lang="en-US" sz="2800" i="1" dirty="0"/>
              <a:t>t</a:t>
            </a:r>
            <a:r>
              <a:rPr lang="en-US" sz="2800" i="1" dirty="0" smtClean="0"/>
              <a:t>he war has changed”</a:t>
            </a:r>
            <a:endParaRPr lang="en-US" sz="2800" i="1" dirty="0"/>
          </a:p>
        </p:txBody>
      </p:sp>
      <p:sp>
        <p:nvSpPr>
          <p:cNvPr id="3" name="Content Placeholder 2"/>
          <p:cNvSpPr>
            <a:spLocks noGrp="1"/>
          </p:cNvSpPr>
          <p:nvPr>
            <p:ph idx="1"/>
          </p:nvPr>
        </p:nvSpPr>
        <p:spPr/>
        <p:txBody>
          <a:bodyPr>
            <a:normAutofit fontScale="85000" lnSpcReduction="10000"/>
          </a:bodyPr>
          <a:lstStyle/>
          <a:p>
            <a:r>
              <a:rPr lang="en-US" dirty="0"/>
              <a:t>Updated information for fully vaccinated people given new evidence on the B.1.617.2 (Delta) variant currently circulating in the United States.</a:t>
            </a:r>
          </a:p>
          <a:p>
            <a:r>
              <a:rPr lang="en-US" dirty="0"/>
              <a:t>Added a </a:t>
            </a:r>
            <a:r>
              <a:rPr lang="en-US" b="1" dirty="0"/>
              <a:t>recommendation for fully vaccinated people to wear a mask in public indoor settings in areas of </a:t>
            </a:r>
            <a:r>
              <a:rPr lang="en-US" b="1" u="sng" dirty="0">
                <a:hlinkClick r:id="rId2"/>
              </a:rPr>
              <a:t>substantial or high </a:t>
            </a:r>
            <a:r>
              <a:rPr lang="en-US" b="1" u="sng" dirty="0" smtClean="0">
                <a:hlinkClick r:id="rId2"/>
              </a:rPr>
              <a:t>transmission</a:t>
            </a:r>
            <a:r>
              <a:rPr lang="en-US" b="1" dirty="0"/>
              <a:t> </a:t>
            </a:r>
            <a:r>
              <a:rPr lang="en-US" b="1" dirty="0" smtClean="0"/>
              <a:t>(now 95% of the United States)</a:t>
            </a:r>
            <a:endParaRPr lang="en-US" b="1" dirty="0"/>
          </a:p>
          <a:p>
            <a:r>
              <a:rPr lang="en-US" dirty="0"/>
              <a:t>Added information that fully vaccinated people might choose to </a:t>
            </a:r>
            <a:r>
              <a:rPr lang="en-US" b="1" dirty="0"/>
              <a:t>wear a mask regardless of the level of transmission, particularly if they are immunocompromised or at </a:t>
            </a:r>
            <a:r>
              <a:rPr lang="en-US" b="1" u="sng" dirty="0">
                <a:hlinkClick r:id="rId3"/>
              </a:rPr>
              <a:t>increased risk for severe disease</a:t>
            </a:r>
            <a:r>
              <a:rPr lang="en-US" b="1" dirty="0"/>
              <a:t> from COVID-19, or if they have someone in their household who is immunocompromised, at increased risk of severe disease or not fully vaccinated.</a:t>
            </a:r>
          </a:p>
          <a:p>
            <a:r>
              <a:rPr lang="en-US" dirty="0"/>
              <a:t>Added a recommendation for fully vaccinated people who have come into </a:t>
            </a:r>
            <a:r>
              <a:rPr lang="en-US" u="sng" dirty="0">
                <a:hlinkClick r:id="rId4"/>
              </a:rPr>
              <a:t>close contact</a:t>
            </a:r>
            <a:r>
              <a:rPr lang="en-US" dirty="0"/>
              <a:t> with someone with suspected or confirmed COVID-19 to be tested 3-5 days after exposure, and to wear a mask in public indoor settings for 14 days or until they receive a negative test result.</a:t>
            </a:r>
          </a:p>
          <a:p>
            <a:r>
              <a:rPr lang="en-US" dirty="0"/>
              <a:t>CDC recommends universal indoor masking for all teachers, staff, students, and visitors to schools, regardless of vaccination status.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8391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p:nvPr/>
        </p:nvSpPr>
        <p:spPr>
          <a:xfrm>
            <a:off x="535938" y="1135081"/>
            <a:ext cx="2359662" cy="3542636"/>
          </a:xfrm>
          <a:prstGeom prst="rect">
            <a:avLst/>
          </a:prstGeom>
        </p:spPr>
        <p:txBody>
          <a:bodyPr vert="horz" wrap="square" lIns="0" tIns="53975" rIns="0" bIns="0" rtlCol="0">
            <a:spAutoFit/>
          </a:bodyPr>
          <a:lstStyle/>
          <a:p>
            <a:pPr marL="12700" marR="5080">
              <a:lnSpc>
                <a:spcPts val="2590"/>
              </a:lnSpc>
              <a:spcBef>
                <a:spcPts val="425"/>
              </a:spcBef>
            </a:pPr>
            <a:r>
              <a:rPr lang="en-US" sz="2400" dirty="0" smtClean="0">
                <a:latin typeface="Arial"/>
                <a:cs typeface="Arial"/>
              </a:rPr>
              <a:t>Masks indoors where Substantial or High Spread</a:t>
            </a:r>
          </a:p>
          <a:p>
            <a:pPr marL="12700" marR="5080">
              <a:lnSpc>
                <a:spcPts val="2590"/>
              </a:lnSpc>
              <a:spcBef>
                <a:spcPts val="425"/>
              </a:spcBef>
            </a:pPr>
            <a:endParaRPr lang="en-US" sz="2400" dirty="0" smtClean="0">
              <a:latin typeface="Arial"/>
              <a:cs typeface="Arial"/>
            </a:endParaRPr>
          </a:p>
          <a:p>
            <a:pPr marL="12700" marR="5080">
              <a:lnSpc>
                <a:spcPts val="2590"/>
              </a:lnSpc>
              <a:spcBef>
                <a:spcPts val="425"/>
              </a:spcBef>
            </a:pPr>
            <a:r>
              <a:rPr lang="en-US" sz="2400" dirty="0" smtClean="0">
                <a:latin typeface="Arial"/>
                <a:cs typeface="Arial"/>
              </a:rPr>
              <a:t>Substantial or High Spread &gt; 95% of United States</a:t>
            </a:r>
          </a:p>
          <a:p>
            <a:pPr marL="12700" marR="5080">
              <a:lnSpc>
                <a:spcPts val="2590"/>
              </a:lnSpc>
              <a:spcBef>
                <a:spcPts val="425"/>
              </a:spcBef>
            </a:pPr>
            <a:endParaRPr sz="2400" dirty="0">
              <a:latin typeface="Arial"/>
              <a:cs typeface="Arial"/>
            </a:endParaRPr>
          </a:p>
        </p:txBody>
      </p:sp>
      <p:pic>
        <p:nvPicPr>
          <p:cNvPr id="8" name="object 8"/>
          <p:cNvPicPr/>
          <p:nvPr/>
        </p:nvPicPr>
        <p:blipFill>
          <a:blip r:embed="rId4" cstate="print"/>
          <a:stretch>
            <a:fillRect/>
          </a:stretch>
        </p:blipFill>
        <p:spPr>
          <a:xfrm>
            <a:off x="3076955" y="371856"/>
            <a:ext cx="8576597" cy="6257543"/>
          </a:xfrm>
          <a:prstGeom prst="rect">
            <a:avLst/>
          </a:prstGeom>
        </p:spPr>
      </p:pic>
    </p:spTree>
    <p:extLst>
      <p:ext uri="{BB962C8B-B14F-4D97-AF65-F5344CB8AC3E}">
        <p14:creationId xmlns:p14="http://schemas.microsoft.com/office/powerpoint/2010/main" val="3139458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a:t>
            </a:r>
            <a:endParaRPr lang="en-US" dirty="0"/>
          </a:p>
        </p:txBody>
      </p:sp>
      <p:sp>
        <p:nvSpPr>
          <p:cNvPr id="3" name="Content Placeholder 2"/>
          <p:cNvSpPr>
            <a:spLocks noGrp="1"/>
          </p:cNvSpPr>
          <p:nvPr>
            <p:ph idx="1"/>
          </p:nvPr>
        </p:nvSpPr>
        <p:spPr/>
        <p:txBody>
          <a:bodyPr>
            <a:normAutofit lnSpcReduction="10000"/>
          </a:bodyPr>
          <a:lstStyle/>
          <a:p>
            <a:r>
              <a:rPr lang="en-US" dirty="0"/>
              <a:t>CDC MMWR:  Outbreak of SARS-CoV-2 Infections, including Covid-19 vaccine breakthrough infections, associated with large public gatherings - Barnstable County, MA, July 2021 (released August 6, 2021</a:t>
            </a:r>
            <a:r>
              <a:rPr lang="en-US" dirty="0" smtClean="0"/>
              <a:t>)</a:t>
            </a:r>
          </a:p>
          <a:p>
            <a:r>
              <a:rPr lang="en-US" dirty="0" smtClean="0"/>
              <a:t>Outbreak of 1000 cases from 4</a:t>
            </a:r>
            <a:r>
              <a:rPr lang="en-US" baseline="30000" dirty="0" smtClean="0"/>
              <a:t>th</a:t>
            </a:r>
            <a:r>
              <a:rPr lang="en-US" dirty="0" smtClean="0"/>
              <a:t> of July parties on Cape Cod with high rates of vaccination</a:t>
            </a:r>
          </a:p>
          <a:p>
            <a:r>
              <a:rPr lang="en-US" dirty="0" smtClean="0"/>
              <a:t>469 cases reviewed  by the CDC, 346 (74%) vaccinated, 90% Delta variant,</a:t>
            </a:r>
          </a:p>
          <a:p>
            <a:r>
              <a:rPr lang="en-US" dirty="0" smtClean="0"/>
              <a:t>Similar levels of high viral load between vaccinated / unvaccinated patients means vaccinated persons can spread COVID19</a:t>
            </a:r>
          </a:p>
          <a:p>
            <a:r>
              <a:rPr lang="en-US" dirty="0" smtClean="0"/>
              <a:t>Delta variant is highly transmissible, 1000 x’s higher viral load, than alpha variant</a:t>
            </a:r>
          </a:p>
          <a:p>
            <a:r>
              <a:rPr lang="en-US" dirty="0" smtClean="0"/>
              <a:t>Data behind updated guidelines recommending masks for indoor public spaces regardless of vaccination status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16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20011" y="1184148"/>
            <a:ext cx="9047986" cy="5251703"/>
          </a:xfrm>
          <a:prstGeom prst="rect">
            <a:avLst/>
          </a:prstGeom>
        </p:spPr>
      </p:pic>
      <p:sp>
        <p:nvSpPr>
          <p:cNvPr id="3" name="object 3"/>
          <p:cNvSpPr txBox="1"/>
          <p:nvPr/>
        </p:nvSpPr>
        <p:spPr>
          <a:xfrm>
            <a:off x="11335511" y="6478587"/>
            <a:ext cx="205104" cy="139700"/>
          </a:xfrm>
          <a:prstGeom prst="rect">
            <a:avLst/>
          </a:prstGeom>
        </p:spPr>
        <p:txBody>
          <a:bodyPr vert="horz" wrap="square" lIns="0" tIns="0" rIns="0" bIns="0" rtlCol="0">
            <a:spAutoFit/>
          </a:bodyPr>
          <a:lstStyle/>
          <a:p>
            <a:pPr marL="38100">
              <a:lnSpc>
                <a:spcPts val="955"/>
              </a:lnSpc>
            </a:pPr>
            <a:fld id="{81D60167-4931-47E6-BA6A-407CBD079E47}" type="slidenum">
              <a:rPr sz="900" dirty="0">
                <a:solidFill>
                  <a:srgbClr val="888888"/>
                </a:solidFill>
                <a:latin typeface="Calibri"/>
                <a:cs typeface="Calibri"/>
              </a:rPr>
              <a:t>35</a:t>
            </a:fld>
            <a:endParaRPr sz="9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297815" y="367536"/>
            <a:ext cx="8620125" cy="953135"/>
          </a:xfrm>
          <a:prstGeom prst="rect">
            <a:avLst/>
          </a:prstGeom>
        </p:spPr>
        <p:txBody>
          <a:bodyPr vert="horz" wrap="square" lIns="0" tIns="13335" rIns="0" bIns="0" rtlCol="0">
            <a:spAutoFit/>
          </a:bodyPr>
          <a:lstStyle/>
          <a:p>
            <a:pPr marL="12700">
              <a:lnSpc>
                <a:spcPts val="3650"/>
              </a:lnSpc>
              <a:spcBef>
                <a:spcPts val="105"/>
              </a:spcBef>
            </a:pPr>
            <a:r>
              <a:rPr sz="3200" b="1" spc="-60" dirty="0">
                <a:solidFill>
                  <a:srgbClr val="F58466"/>
                </a:solidFill>
                <a:latin typeface="Arial"/>
                <a:cs typeface="Arial"/>
              </a:rPr>
              <a:t>V-SAFE</a:t>
            </a:r>
            <a:r>
              <a:rPr sz="3200" b="1" spc="-5" dirty="0">
                <a:solidFill>
                  <a:srgbClr val="F58466"/>
                </a:solidFill>
                <a:latin typeface="Arial"/>
                <a:cs typeface="Arial"/>
              </a:rPr>
              <a:t> </a:t>
            </a:r>
            <a:r>
              <a:rPr sz="3200" b="1" spc="-130" dirty="0">
                <a:solidFill>
                  <a:srgbClr val="F58466"/>
                </a:solidFill>
                <a:latin typeface="Arial"/>
                <a:cs typeface="Arial"/>
              </a:rPr>
              <a:t>vaccine</a:t>
            </a:r>
            <a:r>
              <a:rPr sz="3200" b="1" spc="-5" dirty="0">
                <a:solidFill>
                  <a:srgbClr val="F58466"/>
                </a:solidFill>
                <a:latin typeface="Arial"/>
                <a:cs typeface="Arial"/>
              </a:rPr>
              <a:t> </a:t>
            </a:r>
            <a:r>
              <a:rPr sz="3200" b="1" spc="-180" dirty="0">
                <a:solidFill>
                  <a:srgbClr val="F58466"/>
                </a:solidFill>
                <a:latin typeface="Arial"/>
                <a:cs typeface="Arial"/>
              </a:rPr>
              <a:t>monitoring</a:t>
            </a:r>
            <a:endParaRPr sz="3200">
              <a:latin typeface="Arial"/>
              <a:cs typeface="Arial"/>
            </a:endParaRPr>
          </a:p>
          <a:p>
            <a:pPr marL="12700">
              <a:lnSpc>
                <a:spcPts val="3650"/>
              </a:lnSpc>
            </a:pPr>
            <a:r>
              <a:rPr sz="3200" b="1" dirty="0">
                <a:solidFill>
                  <a:srgbClr val="F58466"/>
                </a:solidFill>
                <a:latin typeface="Arial"/>
                <a:cs typeface="Arial"/>
              </a:rPr>
              <a:t>–</a:t>
            </a:r>
            <a:r>
              <a:rPr sz="3200" b="1" spc="-10" dirty="0">
                <a:solidFill>
                  <a:srgbClr val="F58466"/>
                </a:solidFill>
                <a:latin typeface="Arial"/>
                <a:cs typeface="Arial"/>
              </a:rPr>
              <a:t> </a:t>
            </a:r>
            <a:r>
              <a:rPr sz="3200" b="1" spc="-135" dirty="0">
                <a:solidFill>
                  <a:srgbClr val="F58466"/>
                </a:solidFill>
                <a:latin typeface="Arial"/>
                <a:cs typeface="Arial"/>
              </a:rPr>
              <a:t>what</a:t>
            </a:r>
            <a:r>
              <a:rPr sz="3200" b="1" spc="5" dirty="0">
                <a:solidFill>
                  <a:srgbClr val="F58466"/>
                </a:solidFill>
                <a:latin typeface="Arial"/>
                <a:cs typeface="Arial"/>
              </a:rPr>
              <a:t> </a:t>
            </a:r>
            <a:r>
              <a:rPr sz="3200" b="1" spc="-90" dirty="0">
                <a:solidFill>
                  <a:srgbClr val="F58466"/>
                </a:solidFill>
                <a:latin typeface="Arial"/>
                <a:cs typeface="Arial"/>
              </a:rPr>
              <a:t>data</a:t>
            </a:r>
            <a:r>
              <a:rPr sz="3200" b="1" spc="5" dirty="0">
                <a:solidFill>
                  <a:srgbClr val="F58466"/>
                </a:solidFill>
                <a:latin typeface="Arial"/>
                <a:cs typeface="Arial"/>
              </a:rPr>
              <a:t> </a:t>
            </a:r>
            <a:r>
              <a:rPr sz="3200" b="1" spc="-180" dirty="0">
                <a:solidFill>
                  <a:srgbClr val="F58466"/>
                </a:solidFill>
                <a:latin typeface="Arial"/>
                <a:cs typeface="Arial"/>
              </a:rPr>
              <a:t>is</a:t>
            </a:r>
            <a:r>
              <a:rPr sz="3200" b="1" dirty="0">
                <a:solidFill>
                  <a:srgbClr val="F58466"/>
                </a:solidFill>
                <a:latin typeface="Arial"/>
                <a:cs typeface="Arial"/>
              </a:rPr>
              <a:t> </a:t>
            </a:r>
            <a:r>
              <a:rPr sz="3200" b="1" spc="-140" dirty="0">
                <a:solidFill>
                  <a:srgbClr val="F58466"/>
                </a:solidFill>
                <a:latin typeface="Arial"/>
                <a:cs typeface="Arial"/>
              </a:rPr>
              <a:t>being</a:t>
            </a:r>
            <a:r>
              <a:rPr sz="3200" b="1" spc="5" dirty="0">
                <a:solidFill>
                  <a:srgbClr val="F58466"/>
                </a:solidFill>
                <a:latin typeface="Arial"/>
                <a:cs typeface="Arial"/>
              </a:rPr>
              <a:t> </a:t>
            </a:r>
            <a:r>
              <a:rPr sz="3200" b="1" spc="-110" dirty="0">
                <a:solidFill>
                  <a:srgbClr val="F58466"/>
                </a:solidFill>
                <a:latin typeface="Arial"/>
                <a:cs typeface="Arial"/>
              </a:rPr>
              <a:t>gathered</a:t>
            </a:r>
            <a:r>
              <a:rPr sz="3200" b="1" spc="5" dirty="0">
                <a:solidFill>
                  <a:srgbClr val="F58466"/>
                </a:solidFill>
                <a:latin typeface="Arial"/>
                <a:cs typeface="Arial"/>
              </a:rPr>
              <a:t> </a:t>
            </a:r>
            <a:r>
              <a:rPr sz="3200" b="1" spc="-135" dirty="0">
                <a:solidFill>
                  <a:srgbClr val="F58466"/>
                </a:solidFill>
                <a:latin typeface="Arial"/>
                <a:cs typeface="Arial"/>
              </a:rPr>
              <a:t>pregnant</a:t>
            </a:r>
            <a:r>
              <a:rPr sz="3200" b="1" dirty="0">
                <a:solidFill>
                  <a:srgbClr val="F58466"/>
                </a:solidFill>
                <a:latin typeface="Arial"/>
                <a:cs typeface="Arial"/>
              </a:rPr>
              <a:t> </a:t>
            </a:r>
            <a:r>
              <a:rPr sz="3200" b="1" spc="-135" dirty="0">
                <a:solidFill>
                  <a:srgbClr val="F58466"/>
                </a:solidFill>
                <a:latin typeface="Arial"/>
                <a:cs typeface="Arial"/>
              </a:rPr>
              <a:t>patients</a:t>
            </a:r>
            <a:endParaRPr sz="32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36</a:t>
            </a:fld>
            <a:endParaRPr spc="-5" dirty="0">
              <a:solidFill>
                <a:srgbClr val="AEB3B8"/>
              </a:solidFill>
            </a:endParaRPr>
          </a:p>
        </p:txBody>
      </p:sp>
      <p:sp>
        <p:nvSpPr>
          <p:cNvPr id="9" name="object 9"/>
          <p:cNvSpPr txBox="1"/>
          <p:nvPr/>
        </p:nvSpPr>
        <p:spPr>
          <a:xfrm>
            <a:off x="688260" y="1806829"/>
            <a:ext cx="10613390" cy="3853619"/>
          </a:xfrm>
          <a:prstGeom prst="rect">
            <a:avLst/>
          </a:prstGeom>
        </p:spPr>
        <p:txBody>
          <a:bodyPr vert="horz" wrap="square" lIns="0" tIns="59690" rIns="0" bIns="0" rtlCol="0">
            <a:spAutoFit/>
          </a:bodyPr>
          <a:lstStyle/>
          <a:p>
            <a:pPr marL="241300" marR="403225" indent="-228600">
              <a:lnSpc>
                <a:spcPts val="3030"/>
              </a:lnSpc>
              <a:spcBef>
                <a:spcPts val="470"/>
              </a:spcBef>
              <a:buClr>
                <a:srgbClr val="F5668F"/>
              </a:buClr>
              <a:buChar char="•"/>
              <a:tabLst>
                <a:tab pos="241935" algn="l"/>
                <a:tab pos="852169" algn="l"/>
              </a:tabLst>
            </a:pPr>
            <a:r>
              <a:rPr sz="2800" spc="-10" dirty="0">
                <a:solidFill>
                  <a:srgbClr val="444B54"/>
                </a:solidFill>
                <a:latin typeface="Arial"/>
                <a:cs typeface="Arial"/>
              </a:rPr>
              <a:t>As	</a:t>
            </a:r>
            <a:r>
              <a:rPr sz="2800" dirty="0">
                <a:solidFill>
                  <a:srgbClr val="444B54"/>
                </a:solidFill>
                <a:latin typeface="Arial"/>
                <a:cs typeface="Arial"/>
              </a:rPr>
              <a:t>of</a:t>
            </a:r>
            <a:r>
              <a:rPr sz="2800" spc="-15" dirty="0">
                <a:solidFill>
                  <a:srgbClr val="444B54"/>
                </a:solidFill>
                <a:latin typeface="Arial"/>
                <a:cs typeface="Arial"/>
              </a:rPr>
              <a:t> </a:t>
            </a:r>
            <a:r>
              <a:rPr lang="en-US" sz="2800" spc="-5" dirty="0" smtClean="0">
                <a:solidFill>
                  <a:srgbClr val="444B54"/>
                </a:solidFill>
                <a:latin typeface="Arial"/>
                <a:cs typeface="Arial"/>
              </a:rPr>
              <a:t>July 26</a:t>
            </a:r>
            <a:r>
              <a:rPr sz="2800" dirty="0" smtClean="0">
                <a:solidFill>
                  <a:srgbClr val="444B54"/>
                </a:solidFill>
                <a:latin typeface="Arial"/>
                <a:cs typeface="Arial"/>
              </a:rPr>
              <a:t>,</a:t>
            </a:r>
            <a:r>
              <a:rPr sz="2800" spc="-10" dirty="0" smtClean="0">
                <a:solidFill>
                  <a:srgbClr val="444B54"/>
                </a:solidFill>
                <a:latin typeface="Arial"/>
                <a:cs typeface="Arial"/>
              </a:rPr>
              <a:t> </a:t>
            </a:r>
            <a:r>
              <a:rPr sz="2800" dirty="0">
                <a:solidFill>
                  <a:srgbClr val="444B54"/>
                </a:solidFill>
                <a:latin typeface="Arial"/>
                <a:cs typeface="Arial"/>
              </a:rPr>
              <a:t>2021, there</a:t>
            </a:r>
            <a:r>
              <a:rPr sz="2800" spc="5" dirty="0">
                <a:solidFill>
                  <a:srgbClr val="444B54"/>
                </a:solidFill>
                <a:latin typeface="Arial"/>
                <a:cs typeface="Arial"/>
              </a:rPr>
              <a:t> </a:t>
            </a:r>
            <a:r>
              <a:rPr sz="2800" dirty="0">
                <a:solidFill>
                  <a:srgbClr val="444B54"/>
                </a:solidFill>
                <a:latin typeface="Arial"/>
                <a:cs typeface="Arial"/>
              </a:rPr>
              <a:t>have been over</a:t>
            </a:r>
            <a:r>
              <a:rPr sz="2800" spc="5" dirty="0">
                <a:solidFill>
                  <a:srgbClr val="444B54"/>
                </a:solidFill>
                <a:latin typeface="Arial"/>
                <a:cs typeface="Arial"/>
              </a:rPr>
              <a:t> </a:t>
            </a:r>
            <a:r>
              <a:rPr sz="2800" dirty="0" smtClean="0">
                <a:solidFill>
                  <a:srgbClr val="444B54"/>
                </a:solidFill>
                <a:latin typeface="Arial"/>
                <a:cs typeface="Arial"/>
              </a:rPr>
              <a:t>1</a:t>
            </a:r>
            <a:r>
              <a:rPr lang="en-US" sz="2800" dirty="0" smtClean="0">
                <a:solidFill>
                  <a:srgbClr val="444B54"/>
                </a:solidFill>
                <a:latin typeface="Arial"/>
                <a:cs typeface="Arial"/>
              </a:rPr>
              <a:t>39,562</a:t>
            </a:r>
            <a:r>
              <a:rPr sz="2800" dirty="0" smtClean="0">
                <a:solidFill>
                  <a:srgbClr val="444B54"/>
                </a:solidFill>
                <a:latin typeface="Arial"/>
                <a:cs typeface="Arial"/>
              </a:rPr>
              <a:t> </a:t>
            </a:r>
            <a:r>
              <a:rPr sz="2800" dirty="0">
                <a:solidFill>
                  <a:srgbClr val="444B54"/>
                </a:solidFill>
                <a:latin typeface="Arial"/>
                <a:cs typeface="Arial"/>
              </a:rPr>
              <a:t>pregnancies </a:t>
            </a:r>
            <a:r>
              <a:rPr sz="2800" spc="-760" dirty="0">
                <a:solidFill>
                  <a:srgbClr val="444B54"/>
                </a:solidFill>
                <a:latin typeface="Arial"/>
                <a:cs typeface="Arial"/>
              </a:rPr>
              <a:t> </a:t>
            </a:r>
            <a:r>
              <a:rPr sz="2800" dirty="0">
                <a:solidFill>
                  <a:srgbClr val="444B54"/>
                </a:solidFill>
                <a:latin typeface="Arial"/>
                <a:cs typeface="Arial"/>
              </a:rPr>
              <a:t>reported </a:t>
            </a:r>
            <a:r>
              <a:rPr sz="2800" spc="-5" dirty="0">
                <a:solidFill>
                  <a:srgbClr val="444B54"/>
                </a:solidFill>
                <a:latin typeface="Arial"/>
                <a:cs typeface="Arial"/>
              </a:rPr>
              <a:t>in</a:t>
            </a:r>
            <a:r>
              <a:rPr sz="2800" spc="5" dirty="0">
                <a:solidFill>
                  <a:srgbClr val="444B54"/>
                </a:solidFill>
                <a:latin typeface="Arial"/>
                <a:cs typeface="Arial"/>
              </a:rPr>
              <a:t> </a:t>
            </a:r>
            <a:r>
              <a:rPr sz="2800" spc="-15" dirty="0">
                <a:solidFill>
                  <a:srgbClr val="444B54"/>
                </a:solidFill>
                <a:latin typeface="Arial"/>
                <a:cs typeface="Arial"/>
              </a:rPr>
              <a:t>CDC’s</a:t>
            </a:r>
            <a:r>
              <a:rPr sz="2800" spc="25" dirty="0">
                <a:solidFill>
                  <a:srgbClr val="444B54"/>
                </a:solidFill>
                <a:latin typeface="Arial"/>
                <a:cs typeface="Arial"/>
              </a:rPr>
              <a:t> </a:t>
            </a:r>
            <a:r>
              <a:rPr sz="2800" spc="-35" dirty="0">
                <a:solidFill>
                  <a:srgbClr val="444B54"/>
                </a:solidFill>
                <a:latin typeface="Arial"/>
                <a:cs typeface="Arial"/>
              </a:rPr>
              <a:t>V-SAFE</a:t>
            </a:r>
            <a:r>
              <a:rPr sz="2800" spc="5" dirty="0">
                <a:solidFill>
                  <a:srgbClr val="444B54"/>
                </a:solidFill>
                <a:latin typeface="Arial"/>
                <a:cs typeface="Arial"/>
              </a:rPr>
              <a:t> </a:t>
            </a:r>
            <a:r>
              <a:rPr sz="2800" dirty="0">
                <a:solidFill>
                  <a:srgbClr val="444B54"/>
                </a:solidFill>
                <a:latin typeface="Arial"/>
                <a:cs typeface="Arial"/>
              </a:rPr>
              <a:t>post-vaccination</a:t>
            </a:r>
            <a:r>
              <a:rPr sz="2800" spc="-5" dirty="0">
                <a:solidFill>
                  <a:srgbClr val="444B54"/>
                </a:solidFill>
                <a:latin typeface="Arial"/>
                <a:cs typeface="Arial"/>
              </a:rPr>
              <a:t> </a:t>
            </a:r>
            <a:r>
              <a:rPr sz="2800" dirty="0">
                <a:solidFill>
                  <a:srgbClr val="444B54"/>
                </a:solidFill>
                <a:latin typeface="Arial"/>
                <a:cs typeface="Arial"/>
              </a:rPr>
              <a:t>health checker</a:t>
            </a:r>
            <a:endParaRPr sz="2800" dirty="0">
              <a:latin typeface="Arial"/>
              <a:cs typeface="Arial"/>
            </a:endParaRPr>
          </a:p>
          <a:p>
            <a:pPr marL="241300" marR="517525" indent="-229235">
              <a:lnSpc>
                <a:spcPts val="3030"/>
              </a:lnSpc>
              <a:spcBef>
                <a:spcPts val="985"/>
              </a:spcBef>
              <a:buClr>
                <a:srgbClr val="F5668F"/>
              </a:buClr>
              <a:buChar char="•"/>
              <a:tabLst>
                <a:tab pos="241935" algn="l"/>
                <a:tab pos="8422640" algn="l"/>
              </a:tabLst>
            </a:pPr>
            <a:r>
              <a:rPr sz="2800" spc="-10" dirty="0">
                <a:solidFill>
                  <a:srgbClr val="444B54"/>
                </a:solidFill>
                <a:latin typeface="Arial"/>
                <a:cs typeface="Arial"/>
              </a:rPr>
              <a:t>CD</a:t>
            </a:r>
            <a:r>
              <a:rPr sz="2800" spc="-5" dirty="0">
                <a:solidFill>
                  <a:srgbClr val="444B54"/>
                </a:solidFill>
                <a:latin typeface="Arial"/>
                <a:cs typeface="Arial"/>
              </a:rPr>
              <a:t>C</a:t>
            </a:r>
            <a:r>
              <a:rPr sz="2800" spc="20" dirty="0">
                <a:solidFill>
                  <a:srgbClr val="444B54"/>
                </a:solidFill>
                <a:latin typeface="Arial"/>
                <a:cs typeface="Arial"/>
              </a:rPr>
              <a:t> </a:t>
            </a:r>
            <a:r>
              <a:rPr sz="2800" spc="-5" dirty="0">
                <a:solidFill>
                  <a:srgbClr val="444B54"/>
                </a:solidFill>
                <a:latin typeface="Arial"/>
                <a:cs typeface="Arial"/>
              </a:rPr>
              <a:t>is </a:t>
            </a:r>
            <a:r>
              <a:rPr sz="2800" dirty="0">
                <a:solidFill>
                  <a:srgbClr val="444B54"/>
                </a:solidFill>
                <a:latin typeface="Arial"/>
                <a:cs typeface="Arial"/>
              </a:rPr>
              <a:t>curren</a:t>
            </a:r>
            <a:r>
              <a:rPr sz="2800" spc="-5" dirty="0">
                <a:solidFill>
                  <a:srgbClr val="444B54"/>
                </a:solidFill>
                <a:latin typeface="Arial"/>
                <a:cs typeface="Arial"/>
              </a:rPr>
              <a:t>tly</a:t>
            </a:r>
            <a:r>
              <a:rPr sz="2800" spc="5" dirty="0">
                <a:solidFill>
                  <a:srgbClr val="444B54"/>
                </a:solidFill>
                <a:latin typeface="Arial"/>
                <a:cs typeface="Arial"/>
              </a:rPr>
              <a:t> </a:t>
            </a:r>
            <a:r>
              <a:rPr sz="2800" dirty="0">
                <a:solidFill>
                  <a:srgbClr val="444B54"/>
                </a:solidFill>
                <a:latin typeface="Arial"/>
                <a:cs typeface="Arial"/>
              </a:rPr>
              <a:t>enro</a:t>
            </a:r>
            <a:r>
              <a:rPr sz="2800" spc="-5" dirty="0">
                <a:solidFill>
                  <a:srgbClr val="444B54"/>
                </a:solidFill>
                <a:latin typeface="Arial"/>
                <a:cs typeface="Arial"/>
              </a:rPr>
              <a:t>lli</a:t>
            </a:r>
            <a:r>
              <a:rPr sz="2800" dirty="0">
                <a:solidFill>
                  <a:srgbClr val="444B54"/>
                </a:solidFill>
                <a:latin typeface="Arial"/>
                <a:cs typeface="Arial"/>
              </a:rPr>
              <a:t>n</a:t>
            </a:r>
            <a:r>
              <a:rPr sz="2800" spc="-5" dirty="0">
                <a:solidFill>
                  <a:srgbClr val="444B54"/>
                </a:solidFill>
                <a:latin typeface="Arial"/>
                <a:cs typeface="Arial"/>
              </a:rPr>
              <a:t>g</a:t>
            </a:r>
            <a:r>
              <a:rPr sz="2800" spc="15" dirty="0">
                <a:solidFill>
                  <a:srgbClr val="444B54"/>
                </a:solidFill>
                <a:latin typeface="Arial"/>
                <a:cs typeface="Arial"/>
              </a:rPr>
              <a:t> </a:t>
            </a:r>
            <a:r>
              <a:rPr sz="2800" dirty="0">
                <a:solidFill>
                  <a:srgbClr val="444B54"/>
                </a:solidFill>
                <a:latin typeface="Arial"/>
                <a:cs typeface="Arial"/>
              </a:rPr>
              <a:t>pregnan</a:t>
            </a:r>
            <a:r>
              <a:rPr sz="2800" spc="-5" dirty="0">
                <a:solidFill>
                  <a:srgbClr val="444B54"/>
                </a:solidFill>
                <a:latin typeface="Arial"/>
                <a:cs typeface="Arial"/>
              </a:rPr>
              <a:t>t</a:t>
            </a:r>
            <a:r>
              <a:rPr sz="2800" spc="5" dirty="0">
                <a:solidFill>
                  <a:srgbClr val="444B54"/>
                </a:solidFill>
                <a:latin typeface="Arial"/>
                <a:cs typeface="Arial"/>
              </a:rPr>
              <a:t> </a:t>
            </a:r>
            <a:r>
              <a:rPr sz="2800" spc="-5" dirty="0">
                <a:solidFill>
                  <a:srgbClr val="444B54"/>
                </a:solidFill>
                <a:latin typeface="Arial"/>
                <a:cs typeface="Arial"/>
              </a:rPr>
              <a:t>i</a:t>
            </a:r>
            <a:r>
              <a:rPr sz="2800" dirty="0">
                <a:solidFill>
                  <a:srgbClr val="444B54"/>
                </a:solidFill>
                <a:latin typeface="Arial"/>
                <a:cs typeface="Arial"/>
              </a:rPr>
              <a:t>nd</a:t>
            </a:r>
            <a:r>
              <a:rPr sz="2800" spc="-5" dirty="0">
                <a:solidFill>
                  <a:srgbClr val="444B54"/>
                </a:solidFill>
                <a:latin typeface="Arial"/>
                <a:cs typeface="Arial"/>
              </a:rPr>
              <a:t>i</a:t>
            </a:r>
            <a:r>
              <a:rPr sz="2800" dirty="0">
                <a:solidFill>
                  <a:srgbClr val="444B54"/>
                </a:solidFill>
                <a:latin typeface="Arial"/>
                <a:cs typeface="Arial"/>
              </a:rPr>
              <a:t>v</a:t>
            </a:r>
            <a:r>
              <a:rPr sz="2800" spc="-5" dirty="0">
                <a:solidFill>
                  <a:srgbClr val="444B54"/>
                </a:solidFill>
                <a:latin typeface="Arial"/>
                <a:cs typeface="Arial"/>
              </a:rPr>
              <a:t>i</a:t>
            </a:r>
            <a:r>
              <a:rPr sz="2800" dirty="0">
                <a:solidFill>
                  <a:srgbClr val="444B54"/>
                </a:solidFill>
                <a:latin typeface="Arial"/>
                <a:cs typeface="Arial"/>
              </a:rPr>
              <a:t>dua</a:t>
            </a:r>
            <a:r>
              <a:rPr sz="2800" spc="-5" dirty="0">
                <a:solidFill>
                  <a:srgbClr val="444B54"/>
                </a:solidFill>
                <a:latin typeface="Arial"/>
                <a:cs typeface="Arial"/>
              </a:rPr>
              <a:t>ls</a:t>
            </a:r>
            <a:r>
              <a:rPr sz="2800" spc="5" dirty="0">
                <a:solidFill>
                  <a:srgbClr val="444B54"/>
                </a:solidFill>
                <a:latin typeface="Arial"/>
                <a:cs typeface="Arial"/>
              </a:rPr>
              <a:t> </a:t>
            </a:r>
            <a:r>
              <a:rPr sz="2800" spc="-5" dirty="0">
                <a:solidFill>
                  <a:srgbClr val="444B54"/>
                </a:solidFill>
                <a:latin typeface="Arial"/>
                <a:cs typeface="Arial"/>
              </a:rPr>
              <a:t>in</a:t>
            </a:r>
            <a:r>
              <a:rPr sz="2800" spc="5" dirty="0">
                <a:solidFill>
                  <a:srgbClr val="444B54"/>
                </a:solidFill>
                <a:latin typeface="Arial"/>
                <a:cs typeface="Arial"/>
              </a:rPr>
              <a:t> </a:t>
            </a:r>
            <a:r>
              <a:rPr sz="2800" spc="-5" dirty="0">
                <a:solidFill>
                  <a:srgbClr val="444B54"/>
                </a:solidFill>
                <a:latin typeface="Arial"/>
                <a:cs typeface="Arial"/>
              </a:rPr>
              <a:t>a</a:t>
            </a:r>
            <a:r>
              <a:rPr sz="2800" dirty="0">
                <a:solidFill>
                  <a:srgbClr val="444B54"/>
                </a:solidFill>
                <a:latin typeface="Arial"/>
                <a:cs typeface="Arial"/>
              </a:rPr>
              <a:t>	pregnancy  registry</a:t>
            </a:r>
            <a:r>
              <a:rPr sz="2800" spc="-10" dirty="0">
                <a:solidFill>
                  <a:srgbClr val="444B54"/>
                </a:solidFill>
                <a:latin typeface="Arial"/>
                <a:cs typeface="Arial"/>
              </a:rPr>
              <a:t> </a:t>
            </a:r>
            <a:r>
              <a:rPr sz="2800" spc="-5" dirty="0">
                <a:solidFill>
                  <a:srgbClr val="444B54"/>
                </a:solidFill>
                <a:latin typeface="Arial"/>
                <a:cs typeface="Arial"/>
              </a:rPr>
              <a:t>with</a:t>
            </a:r>
            <a:r>
              <a:rPr sz="2800" spc="5" dirty="0">
                <a:solidFill>
                  <a:srgbClr val="444B54"/>
                </a:solidFill>
                <a:latin typeface="Arial"/>
                <a:cs typeface="Arial"/>
              </a:rPr>
              <a:t> </a:t>
            </a:r>
            <a:r>
              <a:rPr sz="2800" dirty="0">
                <a:solidFill>
                  <a:srgbClr val="444B54"/>
                </a:solidFill>
                <a:latin typeface="Arial"/>
                <a:cs typeface="Arial"/>
              </a:rPr>
              <a:t>over</a:t>
            </a:r>
            <a:r>
              <a:rPr sz="2800" spc="5" dirty="0">
                <a:solidFill>
                  <a:srgbClr val="444B54"/>
                </a:solidFill>
                <a:latin typeface="Arial"/>
                <a:cs typeface="Arial"/>
              </a:rPr>
              <a:t> </a:t>
            </a:r>
            <a:r>
              <a:rPr lang="en-US" sz="2800" dirty="0" smtClean="0">
                <a:solidFill>
                  <a:srgbClr val="444B54"/>
                </a:solidFill>
                <a:latin typeface="Arial"/>
                <a:cs typeface="Arial"/>
              </a:rPr>
              <a:t>5,1004</a:t>
            </a:r>
            <a:r>
              <a:rPr sz="2800" spc="5" dirty="0" smtClean="0">
                <a:solidFill>
                  <a:srgbClr val="444B54"/>
                </a:solidFill>
                <a:latin typeface="Arial"/>
                <a:cs typeface="Arial"/>
              </a:rPr>
              <a:t> </a:t>
            </a:r>
            <a:r>
              <a:rPr sz="2800" dirty="0">
                <a:solidFill>
                  <a:srgbClr val="444B54"/>
                </a:solidFill>
                <a:latin typeface="Arial"/>
                <a:cs typeface="Arial"/>
              </a:rPr>
              <a:t>enrolled.</a:t>
            </a:r>
            <a:endParaRPr sz="2800" dirty="0">
              <a:latin typeface="Arial"/>
              <a:cs typeface="Arial"/>
            </a:endParaRPr>
          </a:p>
          <a:p>
            <a:pPr marL="241300" marR="5080" indent="-229235">
              <a:lnSpc>
                <a:spcPts val="3020"/>
              </a:lnSpc>
              <a:spcBef>
                <a:spcPts val="1005"/>
              </a:spcBef>
              <a:buClr>
                <a:srgbClr val="F5668F"/>
              </a:buClr>
              <a:buChar char="•"/>
              <a:tabLst>
                <a:tab pos="241935" algn="l"/>
              </a:tabLst>
            </a:pPr>
            <a:r>
              <a:rPr sz="2800" dirty="0">
                <a:solidFill>
                  <a:srgbClr val="444B54"/>
                </a:solidFill>
                <a:latin typeface="Arial"/>
                <a:cs typeface="Arial"/>
              </a:rPr>
              <a:t>Evidence gathered through these system provide clinicians </a:t>
            </a:r>
            <a:r>
              <a:rPr sz="2800" spc="-5" dirty="0">
                <a:solidFill>
                  <a:srgbClr val="444B54"/>
                </a:solidFill>
                <a:latin typeface="Arial"/>
                <a:cs typeface="Arial"/>
              </a:rPr>
              <a:t>with </a:t>
            </a:r>
            <a:r>
              <a:rPr sz="2800" dirty="0">
                <a:solidFill>
                  <a:srgbClr val="444B54"/>
                </a:solidFill>
                <a:latin typeface="Arial"/>
                <a:cs typeface="Arial"/>
              </a:rPr>
              <a:t> critically</a:t>
            </a:r>
            <a:r>
              <a:rPr sz="2800" spc="-15" dirty="0">
                <a:solidFill>
                  <a:srgbClr val="444B54"/>
                </a:solidFill>
                <a:latin typeface="Arial"/>
                <a:cs typeface="Arial"/>
              </a:rPr>
              <a:t> </a:t>
            </a:r>
            <a:r>
              <a:rPr sz="2800" dirty="0">
                <a:solidFill>
                  <a:srgbClr val="444B54"/>
                </a:solidFill>
                <a:latin typeface="Arial"/>
                <a:cs typeface="Arial"/>
              </a:rPr>
              <a:t>needed</a:t>
            </a:r>
            <a:r>
              <a:rPr sz="2800" spc="10" dirty="0">
                <a:solidFill>
                  <a:srgbClr val="444B54"/>
                </a:solidFill>
                <a:latin typeface="Arial"/>
                <a:cs typeface="Arial"/>
              </a:rPr>
              <a:t> </a:t>
            </a:r>
            <a:r>
              <a:rPr sz="2800" dirty="0">
                <a:solidFill>
                  <a:srgbClr val="444B54"/>
                </a:solidFill>
                <a:latin typeface="Arial"/>
                <a:cs typeface="Arial"/>
              </a:rPr>
              <a:t>data</a:t>
            </a:r>
            <a:r>
              <a:rPr sz="2800" spc="-10" dirty="0">
                <a:solidFill>
                  <a:srgbClr val="444B54"/>
                </a:solidFill>
                <a:latin typeface="Arial"/>
                <a:cs typeface="Arial"/>
              </a:rPr>
              <a:t> </a:t>
            </a:r>
            <a:r>
              <a:rPr sz="2800" spc="-5" dirty="0">
                <a:solidFill>
                  <a:srgbClr val="444B54"/>
                </a:solidFill>
                <a:latin typeface="Arial"/>
                <a:cs typeface="Arial"/>
              </a:rPr>
              <a:t>to </a:t>
            </a:r>
            <a:r>
              <a:rPr sz="2800" dirty="0">
                <a:solidFill>
                  <a:srgbClr val="444B54"/>
                </a:solidFill>
                <a:latin typeface="Arial"/>
                <a:cs typeface="Arial"/>
              </a:rPr>
              <a:t>inform</a:t>
            </a:r>
            <a:r>
              <a:rPr sz="2800" spc="-5" dirty="0">
                <a:solidFill>
                  <a:srgbClr val="444B54"/>
                </a:solidFill>
                <a:latin typeface="Arial"/>
                <a:cs typeface="Arial"/>
              </a:rPr>
              <a:t> </a:t>
            </a:r>
            <a:r>
              <a:rPr sz="2800" dirty="0">
                <a:solidFill>
                  <a:srgbClr val="444B54"/>
                </a:solidFill>
                <a:latin typeface="Arial"/>
                <a:cs typeface="Arial"/>
              </a:rPr>
              <a:t>future recommendations</a:t>
            </a:r>
            <a:r>
              <a:rPr sz="2800" spc="20" dirty="0">
                <a:solidFill>
                  <a:srgbClr val="444B54"/>
                </a:solidFill>
                <a:latin typeface="Arial"/>
                <a:cs typeface="Arial"/>
              </a:rPr>
              <a:t> </a:t>
            </a:r>
            <a:r>
              <a:rPr sz="2800" dirty="0">
                <a:solidFill>
                  <a:srgbClr val="444B54"/>
                </a:solidFill>
                <a:latin typeface="Arial"/>
                <a:cs typeface="Arial"/>
              </a:rPr>
              <a:t>related </a:t>
            </a:r>
            <a:r>
              <a:rPr sz="2800" spc="-5" dirty="0">
                <a:solidFill>
                  <a:srgbClr val="444B54"/>
                </a:solidFill>
                <a:latin typeface="Arial"/>
                <a:cs typeface="Arial"/>
              </a:rPr>
              <a:t>to </a:t>
            </a:r>
            <a:r>
              <a:rPr sz="2800" spc="-765" dirty="0">
                <a:solidFill>
                  <a:srgbClr val="444B54"/>
                </a:solidFill>
                <a:latin typeface="Arial"/>
                <a:cs typeface="Arial"/>
              </a:rPr>
              <a:t> </a:t>
            </a:r>
            <a:r>
              <a:rPr sz="2800" spc="-5" dirty="0">
                <a:solidFill>
                  <a:srgbClr val="444B54"/>
                </a:solidFill>
                <a:latin typeface="Arial"/>
                <a:cs typeface="Arial"/>
              </a:rPr>
              <a:t>COVID-19</a:t>
            </a:r>
            <a:r>
              <a:rPr sz="2800" spc="25" dirty="0">
                <a:solidFill>
                  <a:srgbClr val="444B54"/>
                </a:solidFill>
                <a:latin typeface="Arial"/>
                <a:cs typeface="Arial"/>
              </a:rPr>
              <a:t> </a:t>
            </a:r>
            <a:r>
              <a:rPr sz="2800" dirty="0">
                <a:solidFill>
                  <a:srgbClr val="444B54"/>
                </a:solidFill>
                <a:latin typeface="Arial"/>
                <a:cs typeface="Arial"/>
              </a:rPr>
              <a:t>vaccination</a:t>
            </a:r>
            <a:r>
              <a:rPr sz="2800" spc="-5" dirty="0">
                <a:solidFill>
                  <a:srgbClr val="444B54"/>
                </a:solidFill>
                <a:latin typeface="Arial"/>
                <a:cs typeface="Arial"/>
              </a:rPr>
              <a:t> </a:t>
            </a:r>
            <a:r>
              <a:rPr sz="2800" dirty="0">
                <a:solidFill>
                  <a:srgbClr val="444B54"/>
                </a:solidFill>
                <a:latin typeface="Arial"/>
                <a:cs typeface="Arial"/>
              </a:rPr>
              <a:t>during</a:t>
            </a:r>
            <a:r>
              <a:rPr sz="2800" spc="15" dirty="0">
                <a:solidFill>
                  <a:srgbClr val="444B54"/>
                </a:solidFill>
                <a:latin typeface="Arial"/>
                <a:cs typeface="Arial"/>
              </a:rPr>
              <a:t> </a:t>
            </a:r>
            <a:r>
              <a:rPr sz="2800" dirty="0">
                <a:solidFill>
                  <a:srgbClr val="444B54"/>
                </a:solidFill>
                <a:latin typeface="Arial"/>
                <a:cs typeface="Arial"/>
              </a:rPr>
              <a:t>pregnancy</a:t>
            </a:r>
            <a:endParaRPr sz="2800" dirty="0">
              <a:latin typeface="Arial"/>
              <a:cs typeface="Arial"/>
            </a:endParaRPr>
          </a:p>
          <a:p>
            <a:pPr marL="241300" indent="-229235">
              <a:lnSpc>
                <a:spcPct val="100000"/>
              </a:lnSpc>
              <a:spcBef>
                <a:spcPts val="685"/>
              </a:spcBef>
              <a:buClr>
                <a:srgbClr val="F5668F"/>
              </a:buClr>
              <a:buChar char="•"/>
              <a:tabLst>
                <a:tab pos="241935" algn="l"/>
              </a:tabLst>
            </a:pPr>
            <a:r>
              <a:rPr sz="2400" spc="-5" dirty="0">
                <a:solidFill>
                  <a:srgbClr val="006FC0"/>
                </a:solidFill>
                <a:latin typeface="Arial"/>
                <a:cs typeface="Arial"/>
              </a:rPr>
              <a:t>https://</a:t>
            </a:r>
            <a:r>
              <a:rPr sz="2400" spc="-5" dirty="0">
                <a:solidFill>
                  <a:srgbClr val="006FC0"/>
                </a:solidFill>
                <a:latin typeface="Arial"/>
                <a:cs typeface="Arial"/>
                <a:hlinkClick r:id="rId4"/>
              </a:rPr>
              <a:t>www.cdc.gov/coronavirus/2019-ncov/vaccines/safety/vsafe.html</a:t>
            </a:r>
            <a:endParaRPr sz="2400" dirty="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grpSp>
        <p:nvGrpSpPr>
          <p:cNvPr id="6" name="object 6"/>
          <p:cNvGrpSpPr/>
          <p:nvPr/>
        </p:nvGrpSpPr>
        <p:grpSpPr>
          <a:xfrm>
            <a:off x="609600" y="6316624"/>
            <a:ext cx="10972800" cy="22225"/>
            <a:chOff x="609600" y="6316624"/>
            <a:chExt cx="10972800" cy="22225"/>
          </a:xfrm>
        </p:grpSpPr>
        <p:sp>
          <p:nvSpPr>
            <p:cNvPr id="7" name="object 7"/>
            <p:cNvSpPr/>
            <p:nvPr/>
          </p:nvSpPr>
          <p:spPr>
            <a:xfrm>
              <a:off x="609600" y="6335268"/>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8" name="object 8"/>
            <p:cNvSpPr/>
            <p:nvPr/>
          </p:nvSpPr>
          <p:spPr>
            <a:xfrm>
              <a:off x="1533271" y="6316624"/>
              <a:ext cx="2080260" cy="17145"/>
            </a:xfrm>
            <a:custGeom>
              <a:avLst/>
              <a:gdLst/>
              <a:ahLst/>
              <a:cxnLst/>
              <a:rect l="l" t="t" r="r" b="b"/>
              <a:pathLst>
                <a:path w="2080260" h="17145">
                  <a:moveTo>
                    <a:pt x="746760" y="0"/>
                  </a:moveTo>
                  <a:lnTo>
                    <a:pt x="0" y="0"/>
                  </a:lnTo>
                  <a:lnTo>
                    <a:pt x="0" y="16764"/>
                  </a:lnTo>
                  <a:lnTo>
                    <a:pt x="746760" y="16764"/>
                  </a:lnTo>
                  <a:lnTo>
                    <a:pt x="746760" y="0"/>
                  </a:lnTo>
                  <a:close/>
                </a:path>
                <a:path w="2080260" h="17145">
                  <a:moveTo>
                    <a:pt x="2080260" y="0"/>
                  </a:moveTo>
                  <a:lnTo>
                    <a:pt x="1257300" y="0"/>
                  </a:lnTo>
                  <a:lnTo>
                    <a:pt x="1257300" y="16764"/>
                  </a:lnTo>
                  <a:lnTo>
                    <a:pt x="2080260" y="16764"/>
                  </a:lnTo>
                  <a:lnTo>
                    <a:pt x="2080260" y="0"/>
                  </a:lnTo>
                  <a:close/>
                </a:path>
              </a:pathLst>
            </a:custGeom>
            <a:solidFill>
              <a:srgbClr val="6B94FC"/>
            </a:solidFill>
          </p:spPr>
          <p:txBody>
            <a:bodyPr wrap="square" lIns="0" tIns="0" rIns="0" bIns="0" rtlCol="0"/>
            <a:lstStyle/>
            <a:p>
              <a:endParaRPr/>
            </a:p>
          </p:txBody>
        </p:sp>
      </p:grpSp>
      <p:sp>
        <p:nvSpPr>
          <p:cNvPr id="9" name="object 9"/>
          <p:cNvSpPr txBox="1">
            <a:spLocks noGrp="1"/>
          </p:cNvSpPr>
          <p:nvPr>
            <p:ph type="title"/>
          </p:nvPr>
        </p:nvSpPr>
        <p:spPr>
          <a:xfrm>
            <a:off x="583565" y="353178"/>
            <a:ext cx="5743575" cy="1068070"/>
          </a:xfrm>
          <a:prstGeom prst="rect">
            <a:avLst/>
          </a:prstGeom>
        </p:spPr>
        <p:txBody>
          <a:bodyPr vert="horz" wrap="square" lIns="0" tIns="12700" rIns="0" bIns="0" rtlCol="0">
            <a:spAutoFit/>
          </a:bodyPr>
          <a:lstStyle/>
          <a:p>
            <a:pPr marL="12700">
              <a:lnSpc>
                <a:spcPts val="4105"/>
              </a:lnSpc>
              <a:spcBef>
                <a:spcPts val="100"/>
              </a:spcBef>
            </a:pPr>
            <a:r>
              <a:rPr sz="3600" b="1" dirty="0">
                <a:solidFill>
                  <a:srgbClr val="F58466"/>
                </a:solidFill>
                <a:latin typeface="Arial"/>
                <a:cs typeface="Arial"/>
              </a:rPr>
              <a:t>COVID</a:t>
            </a:r>
            <a:r>
              <a:rPr sz="3600" b="1" spc="-100" dirty="0">
                <a:solidFill>
                  <a:srgbClr val="F58466"/>
                </a:solidFill>
                <a:latin typeface="Arial"/>
                <a:cs typeface="Arial"/>
              </a:rPr>
              <a:t> </a:t>
            </a:r>
            <a:r>
              <a:rPr sz="3600" b="1" spc="-114" dirty="0">
                <a:solidFill>
                  <a:srgbClr val="F58466"/>
                </a:solidFill>
                <a:latin typeface="Arial"/>
                <a:cs typeface="Arial"/>
              </a:rPr>
              <a:t>Vaccine</a:t>
            </a:r>
            <a:endParaRPr sz="3600">
              <a:latin typeface="Arial"/>
              <a:cs typeface="Arial"/>
            </a:endParaRPr>
          </a:p>
          <a:p>
            <a:pPr marL="12700">
              <a:lnSpc>
                <a:spcPts val="4105"/>
              </a:lnSpc>
            </a:pPr>
            <a:r>
              <a:rPr sz="3600" b="1" spc="-114" dirty="0">
                <a:solidFill>
                  <a:srgbClr val="F58466"/>
                </a:solidFill>
                <a:latin typeface="Arial"/>
                <a:cs typeface="Arial"/>
              </a:rPr>
              <a:t>P</a:t>
            </a:r>
            <a:r>
              <a:rPr sz="3600" b="1" u="sng" spc="-114" dirty="0">
                <a:solidFill>
                  <a:srgbClr val="F58466"/>
                </a:solidFill>
                <a:uFill>
                  <a:solidFill>
                    <a:srgbClr val="F58366"/>
                  </a:solidFill>
                </a:uFill>
                <a:latin typeface="Arial"/>
                <a:cs typeface="Arial"/>
              </a:rPr>
              <a:t>atien</a:t>
            </a:r>
            <a:r>
              <a:rPr sz="3600" b="1" spc="-114" dirty="0">
                <a:solidFill>
                  <a:srgbClr val="F58466"/>
                </a:solidFill>
                <a:latin typeface="Arial"/>
                <a:cs typeface="Arial"/>
              </a:rPr>
              <a:t>t</a:t>
            </a:r>
            <a:r>
              <a:rPr sz="3600" b="1" spc="-30" dirty="0">
                <a:solidFill>
                  <a:srgbClr val="F58466"/>
                </a:solidFill>
                <a:latin typeface="Arial"/>
                <a:cs typeface="Arial"/>
              </a:rPr>
              <a:t> </a:t>
            </a:r>
            <a:r>
              <a:rPr sz="3600" b="1" spc="-155" dirty="0">
                <a:solidFill>
                  <a:srgbClr val="F58466"/>
                </a:solidFill>
                <a:latin typeface="Arial"/>
                <a:cs typeface="Arial"/>
              </a:rPr>
              <a:t>Education</a:t>
            </a:r>
            <a:r>
              <a:rPr sz="3600" b="1" spc="-25" dirty="0">
                <a:solidFill>
                  <a:srgbClr val="F58466"/>
                </a:solidFill>
                <a:latin typeface="Arial"/>
                <a:cs typeface="Arial"/>
              </a:rPr>
              <a:t> </a:t>
            </a:r>
            <a:r>
              <a:rPr sz="3600" b="1" spc="-130" dirty="0">
                <a:solidFill>
                  <a:srgbClr val="F58466"/>
                </a:solidFill>
                <a:latin typeface="Arial"/>
                <a:cs typeface="Arial"/>
              </a:rPr>
              <a:t>Examples</a:t>
            </a:r>
            <a:endParaRPr sz="3600">
              <a:latin typeface="Arial"/>
              <a:cs typeface="Arial"/>
            </a:endParaRPr>
          </a:p>
        </p:txBody>
      </p:sp>
      <p:grpSp>
        <p:nvGrpSpPr>
          <p:cNvPr id="10" name="object 10"/>
          <p:cNvGrpSpPr/>
          <p:nvPr/>
        </p:nvGrpSpPr>
        <p:grpSpPr>
          <a:xfrm>
            <a:off x="2787396" y="1431036"/>
            <a:ext cx="2510155" cy="3343910"/>
            <a:chOff x="2787396" y="1431036"/>
            <a:chExt cx="2510155" cy="3343910"/>
          </a:xfrm>
        </p:grpSpPr>
        <p:pic>
          <p:nvPicPr>
            <p:cNvPr id="11" name="object 11"/>
            <p:cNvPicPr/>
            <p:nvPr/>
          </p:nvPicPr>
          <p:blipFill>
            <a:blip r:embed="rId4" cstate="print"/>
            <a:stretch>
              <a:fillRect/>
            </a:stretch>
          </p:blipFill>
          <p:spPr>
            <a:xfrm>
              <a:off x="2852927" y="1431036"/>
              <a:ext cx="1345691" cy="1914143"/>
            </a:xfrm>
            <a:prstGeom prst="rect">
              <a:avLst/>
            </a:prstGeom>
          </p:spPr>
        </p:pic>
        <p:pic>
          <p:nvPicPr>
            <p:cNvPr id="12" name="object 12"/>
            <p:cNvPicPr/>
            <p:nvPr/>
          </p:nvPicPr>
          <p:blipFill>
            <a:blip r:embed="rId5" cstate="print"/>
            <a:stretch>
              <a:fillRect/>
            </a:stretch>
          </p:blipFill>
          <p:spPr>
            <a:xfrm>
              <a:off x="2787396" y="3377184"/>
              <a:ext cx="2510027" cy="1397495"/>
            </a:xfrm>
            <a:prstGeom prst="rect">
              <a:avLst/>
            </a:prstGeom>
          </p:spPr>
        </p:pic>
      </p:grpSp>
      <p:sp>
        <p:nvSpPr>
          <p:cNvPr id="13" name="object 13"/>
          <p:cNvSpPr txBox="1"/>
          <p:nvPr/>
        </p:nvSpPr>
        <p:spPr>
          <a:xfrm>
            <a:off x="5868958" y="1521895"/>
            <a:ext cx="5190490" cy="2464435"/>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444B54"/>
                </a:solidFill>
                <a:latin typeface="Arial"/>
                <a:cs typeface="Arial"/>
              </a:rPr>
              <a:t>University</a:t>
            </a:r>
            <a:r>
              <a:rPr sz="2000" spc="-40" dirty="0">
                <a:solidFill>
                  <a:srgbClr val="444B54"/>
                </a:solidFill>
                <a:latin typeface="Arial"/>
                <a:cs typeface="Arial"/>
              </a:rPr>
              <a:t> </a:t>
            </a:r>
            <a:r>
              <a:rPr sz="2000" dirty="0">
                <a:solidFill>
                  <a:srgbClr val="444B54"/>
                </a:solidFill>
                <a:latin typeface="Arial"/>
                <a:cs typeface="Arial"/>
              </a:rPr>
              <a:t>of</a:t>
            </a:r>
            <a:r>
              <a:rPr sz="2000" spc="-40" dirty="0">
                <a:solidFill>
                  <a:srgbClr val="444B54"/>
                </a:solidFill>
                <a:latin typeface="Arial"/>
                <a:cs typeface="Arial"/>
              </a:rPr>
              <a:t> </a:t>
            </a:r>
            <a:r>
              <a:rPr sz="2000" dirty="0">
                <a:solidFill>
                  <a:srgbClr val="444B54"/>
                </a:solidFill>
                <a:latin typeface="Arial"/>
                <a:cs typeface="Arial"/>
              </a:rPr>
              <a:t>Massachusetts</a:t>
            </a:r>
            <a:r>
              <a:rPr sz="2000" spc="-60" dirty="0">
                <a:solidFill>
                  <a:srgbClr val="444B54"/>
                </a:solidFill>
                <a:latin typeface="Arial"/>
                <a:cs typeface="Arial"/>
              </a:rPr>
              <a:t> </a:t>
            </a:r>
            <a:r>
              <a:rPr sz="2000" dirty="0">
                <a:solidFill>
                  <a:srgbClr val="444B54"/>
                </a:solidFill>
                <a:latin typeface="Arial"/>
                <a:cs typeface="Arial"/>
              </a:rPr>
              <a:t>Medical</a:t>
            </a:r>
            <a:r>
              <a:rPr sz="2000" spc="-35" dirty="0">
                <a:solidFill>
                  <a:srgbClr val="444B54"/>
                </a:solidFill>
                <a:latin typeface="Arial"/>
                <a:cs typeface="Arial"/>
              </a:rPr>
              <a:t> </a:t>
            </a:r>
            <a:r>
              <a:rPr sz="2000" dirty="0">
                <a:solidFill>
                  <a:srgbClr val="444B54"/>
                </a:solidFill>
                <a:latin typeface="Arial"/>
                <a:cs typeface="Arial"/>
              </a:rPr>
              <a:t>School</a:t>
            </a:r>
            <a:r>
              <a:rPr sz="2000" spc="-35" dirty="0">
                <a:solidFill>
                  <a:srgbClr val="444B54"/>
                </a:solidFill>
                <a:latin typeface="Arial"/>
                <a:cs typeface="Arial"/>
              </a:rPr>
              <a:t> </a:t>
            </a:r>
            <a:r>
              <a:rPr sz="2000" dirty="0">
                <a:solidFill>
                  <a:srgbClr val="444B54"/>
                </a:solidFill>
                <a:latin typeface="Arial"/>
                <a:cs typeface="Arial"/>
              </a:rPr>
              <a:t>– </a:t>
            </a:r>
            <a:r>
              <a:rPr sz="2000" spc="-540" dirty="0">
                <a:solidFill>
                  <a:srgbClr val="444B54"/>
                </a:solidFill>
                <a:latin typeface="Arial"/>
                <a:cs typeface="Arial"/>
              </a:rPr>
              <a:t> </a:t>
            </a:r>
            <a:r>
              <a:rPr sz="2000" spc="-5" dirty="0">
                <a:solidFill>
                  <a:srgbClr val="444B54"/>
                </a:solidFill>
                <a:latin typeface="Arial"/>
                <a:cs typeface="Arial"/>
                <a:hlinkClick r:id="rId6"/>
              </a:rPr>
              <a:t>Baystate: </a:t>
            </a:r>
            <a:r>
              <a:rPr sz="2000" u="sng" spc="-5" dirty="0">
                <a:solidFill>
                  <a:srgbClr val="6B94FC"/>
                </a:solidFill>
                <a:uFill>
                  <a:solidFill>
                    <a:srgbClr val="6B94FC"/>
                  </a:solidFill>
                </a:uFill>
                <a:latin typeface="Arial"/>
                <a:cs typeface="Arial"/>
                <a:hlinkClick r:id="rId6"/>
              </a:rPr>
              <a:t>Covid </a:t>
            </a:r>
            <a:r>
              <a:rPr sz="2000" u="sng" spc="-20" dirty="0">
                <a:solidFill>
                  <a:srgbClr val="6B94FC"/>
                </a:solidFill>
                <a:uFill>
                  <a:solidFill>
                    <a:srgbClr val="6B94FC"/>
                  </a:solidFill>
                </a:uFill>
                <a:latin typeface="Arial"/>
                <a:cs typeface="Arial"/>
                <a:hlinkClick r:id="rId6"/>
              </a:rPr>
              <a:t>Vaccine </a:t>
            </a:r>
            <a:r>
              <a:rPr sz="2000" u="sng" spc="-5" dirty="0">
                <a:solidFill>
                  <a:srgbClr val="6B94FC"/>
                </a:solidFill>
                <a:uFill>
                  <a:solidFill>
                    <a:srgbClr val="6B94FC"/>
                  </a:solidFill>
                </a:uFill>
                <a:latin typeface="Arial"/>
                <a:cs typeface="Arial"/>
                <a:hlinkClick r:id="rId6"/>
              </a:rPr>
              <a:t>Info for </a:t>
            </a:r>
            <a:r>
              <a:rPr sz="2000" dirty="0">
                <a:solidFill>
                  <a:srgbClr val="6B94FC"/>
                </a:solidFill>
                <a:latin typeface="Arial"/>
                <a:cs typeface="Arial"/>
                <a:hlinkClick r:id="rId6"/>
              </a:rPr>
              <a:t> </a:t>
            </a:r>
            <a:r>
              <a:rPr sz="2000" u="sng" spc="-5" dirty="0">
                <a:solidFill>
                  <a:srgbClr val="6B94FC"/>
                </a:solidFill>
                <a:uFill>
                  <a:solidFill>
                    <a:srgbClr val="6B94FC"/>
                  </a:solidFill>
                </a:uFill>
                <a:latin typeface="Arial"/>
                <a:cs typeface="Arial"/>
                <a:hlinkClick r:id="rId6"/>
              </a:rPr>
              <a:t>Pregnant/Breastfeeding</a:t>
            </a:r>
            <a:r>
              <a:rPr sz="2000" u="sng" spc="-40" dirty="0">
                <a:solidFill>
                  <a:srgbClr val="6B94FC"/>
                </a:solidFill>
                <a:uFill>
                  <a:solidFill>
                    <a:srgbClr val="6B94FC"/>
                  </a:solidFill>
                </a:uFill>
                <a:latin typeface="Arial"/>
                <a:cs typeface="Arial"/>
                <a:hlinkClick r:id="rId6"/>
              </a:rPr>
              <a:t> </a:t>
            </a:r>
            <a:r>
              <a:rPr sz="2000" u="sng" spc="-5" dirty="0">
                <a:solidFill>
                  <a:srgbClr val="6B94FC"/>
                </a:solidFill>
                <a:uFill>
                  <a:solidFill>
                    <a:srgbClr val="6B94FC"/>
                  </a:solidFill>
                </a:uFill>
                <a:latin typeface="Arial"/>
                <a:cs typeface="Arial"/>
                <a:hlinkClick r:id="rId6"/>
              </a:rPr>
              <a:t>Patients English</a:t>
            </a:r>
            <a:r>
              <a:rPr sz="2000" spc="-5" dirty="0">
                <a:solidFill>
                  <a:srgbClr val="444B54"/>
                </a:solidFill>
                <a:latin typeface="Arial"/>
                <a:cs typeface="Arial"/>
              </a:rPr>
              <a:t>.</a:t>
            </a:r>
            <a:endParaRPr sz="2000">
              <a:latin typeface="Arial"/>
              <a:cs typeface="Arial"/>
            </a:endParaRPr>
          </a:p>
          <a:p>
            <a:pPr>
              <a:lnSpc>
                <a:spcPct val="100000"/>
              </a:lnSpc>
              <a:spcBef>
                <a:spcPts val="40"/>
              </a:spcBef>
            </a:pPr>
            <a:endParaRPr sz="2050">
              <a:latin typeface="Arial"/>
              <a:cs typeface="Arial"/>
            </a:endParaRPr>
          </a:p>
          <a:p>
            <a:pPr marL="12700">
              <a:lnSpc>
                <a:spcPct val="100000"/>
              </a:lnSpc>
            </a:pPr>
            <a:r>
              <a:rPr sz="2000" spc="-10" dirty="0">
                <a:solidFill>
                  <a:srgbClr val="444B54"/>
                </a:solidFill>
                <a:latin typeface="Arial"/>
                <a:cs typeface="Arial"/>
              </a:rPr>
              <a:t>Available</a:t>
            </a:r>
            <a:r>
              <a:rPr sz="2000" spc="-15" dirty="0">
                <a:solidFill>
                  <a:srgbClr val="444B54"/>
                </a:solidFill>
                <a:latin typeface="Arial"/>
                <a:cs typeface="Arial"/>
              </a:rPr>
              <a:t> </a:t>
            </a:r>
            <a:r>
              <a:rPr sz="2000" spc="-5" dirty="0">
                <a:solidFill>
                  <a:srgbClr val="444B54"/>
                </a:solidFill>
                <a:latin typeface="Arial"/>
                <a:cs typeface="Arial"/>
              </a:rPr>
              <a:t>in:</a:t>
            </a:r>
            <a:endParaRPr sz="2000">
              <a:latin typeface="Arial"/>
              <a:cs typeface="Arial"/>
            </a:endParaRPr>
          </a:p>
          <a:p>
            <a:pPr marL="12700" marR="803910" indent="69850">
              <a:lnSpc>
                <a:spcPct val="100000"/>
              </a:lnSpc>
            </a:pPr>
            <a:r>
              <a:rPr sz="2000" u="sng" spc="-5" dirty="0">
                <a:solidFill>
                  <a:srgbClr val="6B94FC"/>
                </a:solidFill>
                <a:uFill>
                  <a:solidFill>
                    <a:srgbClr val="6B94FC"/>
                  </a:solidFill>
                </a:uFill>
                <a:latin typeface="Arial"/>
                <a:cs typeface="Arial"/>
                <a:hlinkClick r:id="rId7"/>
              </a:rPr>
              <a:t>S</a:t>
            </a:r>
            <a:r>
              <a:rPr sz="2000" u="sng" dirty="0">
                <a:solidFill>
                  <a:srgbClr val="6B94FC"/>
                </a:solidFill>
                <a:uFill>
                  <a:solidFill>
                    <a:srgbClr val="6B94FC"/>
                  </a:solidFill>
                </a:uFill>
                <a:latin typeface="Arial"/>
                <a:cs typeface="Arial"/>
                <a:hlinkClick r:id="rId7"/>
              </a:rPr>
              <a:t>pan</a:t>
            </a:r>
            <a:r>
              <a:rPr sz="2000" u="sng" spc="-5" dirty="0">
                <a:solidFill>
                  <a:srgbClr val="6B94FC"/>
                </a:solidFill>
                <a:uFill>
                  <a:solidFill>
                    <a:srgbClr val="6B94FC"/>
                  </a:solidFill>
                </a:uFill>
                <a:latin typeface="Arial"/>
                <a:cs typeface="Arial"/>
                <a:hlinkClick r:id="rId7"/>
              </a:rPr>
              <a:t>i</a:t>
            </a:r>
            <a:r>
              <a:rPr sz="2000" u="sng" spc="5" dirty="0">
                <a:solidFill>
                  <a:srgbClr val="6B94FC"/>
                </a:solidFill>
                <a:uFill>
                  <a:solidFill>
                    <a:srgbClr val="6B94FC"/>
                  </a:solidFill>
                </a:uFill>
                <a:latin typeface="Arial"/>
                <a:cs typeface="Arial"/>
                <a:hlinkClick r:id="rId7"/>
              </a:rPr>
              <a:t>s</a:t>
            </a:r>
            <a:r>
              <a:rPr sz="2000" u="sng" dirty="0">
                <a:solidFill>
                  <a:srgbClr val="6B94FC"/>
                </a:solidFill>
                <a:uFill>
                  <a:solidFill>
                    <a:srgbClr val="6B94FC"/>
                  </a:solidFill>
                </a:uFill>
                <a:latin typeface="Arial"/>
                <a:cs typeface="Arial"/>
                <a:hlinkClick r:id="rId7"/>
              </a:rPr>
              <a:t>h</a:t>
            </a:r>
            <a:r>
              <a:rPr sz="2000" dirty="0">
                <a:solidFill>
                  <a:srgbClr val="444B54"/>
                </a:solidFill>
                <a:latin typeface="Arial"/>
                <a:cs typeface="Arial"/>
              </a:rPr>
              <a:t>,</a:t>
            </a:r>
            <a:r>
              <a:rPr sz="2000" spc="-25" dirty="0">
                <a:solidFill>
                  <a:srgbClr val="444B54"/>
                </a:solidFill>
                <a:latin typeface="Arial"/>
                <a:cs typeface="Arial"/>
              </a:rPr>
              <a:t> </a:t>
            </a:r>
            <a:r>
              <a:rPr sz="2000" u="sng" spc="5" dirty="0">
                <a:solidFill>
                  <a:srgbClr val="6B94FC"/>
                </a:solidFill>
                <a:uFill>
                  <a:solidFill>
                    <a:srgbClr val="6B94FC"/>
                  </a:solidFill>
                </a:uFill>
                <a:latin typeface="Arial"/>
                <a:cs typeface="Arial"/>
                <a:hlinkClick r:id="rId8"/>
              </a:rPr>
              <a:t>N</a:t>
            </a:r>
            <a:r>
              <a:rPr sz="2000" u="sng" dirty="0">
                <a:solidFill>
                  <a:srgbClr val="6B94FC"/>
                </a:solidFill>
                <a:uFill>
                  <a:solidFill>
                    <a:srgbClr val="6B94FC"/>
                  </a:solidFill>
                </a:uFill>
                <a:latin typeface="Arial"/>
                <a:cs typeface="Arial"/>
                <a:hlinkClick r:id="rId8"/>
              </a:rPr>
              <a:t>epa</a:t>
            </a:r>
            <a:r>
              <a:rPr sz="2000" u="sng" spc="-5" dirty="0">
                <a:solidFill>
                  <a:srgbClr val="6B94FC"/>
                </a:solidFill>
                <a:uFill>
                  <a:solidFill>
                    <a:srgbClr val="6B94FC"/>
                  </a:solidFill>
                </a:uFill>
                <a:latin typeface="Arial"/>
                <a:cs typeface="Arial"/>
                <a:hlinkClick r:id="rId8"/>
              </a:rPr>
              <a:t>li</a:t>
            </a:r>
            <a:r>
              <a:rPr sz="2000" dirty="0">
                <a:solidFill>
                  <a:srgbClr val="444B54"/>
                </a:solidFill>
                <a:latin typeface="Arial"/>
                <a:cs typeface="Arial"/>
              </a:rPr>
              <a:t>,</a:t>
            </a:r>
            <a:r>
              <a:rPr sz="2000" spc="-25" dirty="0">
                <a:solidFill>
                  <a:srgbClr val="444B54"/>
                </a:solidFill>
                <a:latin typeface="Arial"/>
                <a:cs typeface="Arial"/>
              </a:rPr>
              <a:t> </a:t>
            </a:r>
            <a:r>
              <a:rPr sz="2000" u="sng" spc="-5" dirty="0">
                <a:solidFill>
                  <a:srgbClr val="6B94FC"/>
                </a:solidFill>
                <a:uFill>
                  <a:solidFill>
                    <a:srgbClr val="6B94FC"/>
                  </a:solidFill>
                </a:uFill>
                <a:latin typeface="Arial"/>
                <a:cs typeface="Arial"/>
                <a:hlinkClick r:id="rId9"/>
              </a:rPr>
              <a:t>P</a:t>
            </a:r>
            <a:r>
              <a:rPr sz="2000" u="sng" dirty="0">
                <a:solidFill>
                  <a:srgbClr val="6B94FC"/>
                </a:solidFill>
                <a:uFill>
                  <a:solidFill>
                    <a:srgbClr val="6B94FC"/>
                  </a:solidFill>
                </a:uFill>
                <a:latin typeface="Arial"/>
                <a:cs typeface="Arial"/>
                <a:hlinkClick r:id="rId9"/>
              </a:rPr>
              <a:t>or</a:t>
            </a:r>
            <a:r>
              <a:rPr sz="2000" u="sng" spc="-10" dirty="0">
                <a:solidFill>
                  <a:srgbClr val="6B94FC"/>
                </a:solidFill>
                <a:uFill>
                  <a:solidFill>
                    <a:srgbClr val="6B94FC"/>
                  </a:solidFill>
                </a:uFill>
                <a:latin typeface="Arial"/>
                <a:cs typeface="Arial"/>
                <a:hlinkClick r:id="rId9"/>
              </a:rPr>
              <a:t>t</a:t>
            </a:r>
            <a:r>
              <a:rPr sz="2000" u="sng" dirty="0">
                <a:solidFill>
                  <a:srgbClr val="6B94FC"/>
                </a:solidFill>
                <a:uFill>
                  <a:solidFill>
                    <a:srgbClr val="6B94FC"/>
                  </a:solidFill>
                </a:uFill>
                <a:latin typeface="Arial"/>
                <a:cs typeface="Arial"/>
                <a:hlinkClick r:id="rId9"/>
              </a:rPr>
              <a:t>ugue</a:t>
            </a:r>
            <a:r>
              <a:rPr sz="2000" u="sng" spc="5" dirty="0">
                <a:solidFill>
                  <a:srgbClr val="6B94FC"/>
                </a:solidFill>
                <a:uFill>
                  <a:solidFill>
                    <a:srgbClr val="6B94FC"/>
                  </a:solidFill>
                </a:uFill>
                <a:latin typeface="Arial"/>
                <a:cs typeface="Arial"/>
                <a:hlinkClick r:id="rId9"/>
              </a:rPr>
              <a:t>s</a:t>
            </a:r>
            <a:r>
              <a:rPr sz="2000" u="sng" dirty="0">
                <a:solidFill>
                  <a:srgbClr val="6B94FC"/>
                </a:solidFill>
                <a:uFill>
                  <a:solidFill>
                    <a:srgbClr val="6B94FC"/>
                  </a:solidFill>
                </a:uFill>
                <a:latin typeface="Arial"/>
                <a:cs typeface="Arial"/>
                <a:hlinkClick r:id="rId9"/>
              </a:rPr>
              <a:t>e</a:t>
            </a:r>
            <a:r>
              <a:rPr sz="2000" dirty="0">
                <a:solidFill>
                  <a:srgbClr val="444B54"/>
                </a:solidFill>
                <a:latin typeface="Arial"/>
                <a:cs typeface="Arial"/>
              </a:rPr>
              <a:t>,</a:t>
            </a:r>
            <a:r>
              <a:rPr sz="2000" spc="-155" dirty="0">
                <a:solidFill>
                  <a:srgbClr val="444B54"/>
                </a:solidFill>
                <a:latin typeface="Arial"/>
                <a:cs typeface="Arial"/>
              </a:rPr>
              <a:t> </a:t>
            </a:r>
            <a:r>
              <a:rPr sz="2000" u="sng" spc="-5" dirty="0">
                <a:solidFill>
                  <a:srgbClr val="6B94FC"/>
                </a:solidFill>
                <a:uFill>
                  <a:solidFill>
                    <a:srgbClr val="6B94FC"/>
                  </a:solidFill>
                </a:uFill>
                <a:latin typeface="Arial"/>
                <a:cs typeface="Arial"/>
                <a:hlinkClick r:id="rId10"/>
              </a:rPr>
              <a:t>A</a:t>
            </a:r>
            <a:r>
              <a:rPr sz="2000" u="sng" dirty="0">
                <a:solidFill>
                  <a:srgbClr val="6B94FC"/>
                </a:solidFill>
                <a:uFill>
                  <a:solidFill>
                    <a:srgbClr val="6B94FC"/>
                  </a:solidFill>
                </a:uFill>
                <a:latin typeface="Arial"/>
                <a:cs typeface="Arial"/>
                <a:hlinkClick r:id="rId10"/>
              </a:rPr>
              <a:t>rab</a:t>
            </a:r>
            <a:r>
              <a:rPr sz="2000" u="sng" spc="-5" dirty="0">
                <a:solidFill>
                  <a:srgbClr val="6B94FC"/>
                </a:solidFill>
                <a:uFill>
                  <a:solidFill>
                    <a:srgbClr val="6B94FC"/>
                  </a:solidFill>
                </a:uFill>
                <a:latin typeface="Arial"/>
                <a:cs typeface="Arial"/>
                <a:hlinkClick r:id="rId10"/>
              </a:rPr>
              <a:t>i</a:t>
            </a:r>
            <a:r>
              <a:rPr sz="2000" u="sng" spc="5" dirty="0">
                <a:solidFill>
                  <a:srgbClr val="6B94FC"/>
                </a:solidFill>
                <a:uFill>
                  <a:solidFill>
                    <a:srgbClr val="6B94FC"/>
                  </a:solidFill>
                </a:uFill>
                <a:latin typeface="Arial"/>
                <a:cs typeface="Arial"/>
                <a:hlinkClick r:id="rId10"/>
              </a:rPr>
              <a:t>c</a:t>
            </a:r>
            <a:r>
              <a:rPr sz="2000" dirty="0">
                <a:solidFill>
                  <a:srgbClr val="444B54"/>
                </a:solidFill>
                <a:latin typeface="Arial"/>
                <a:cs typeface="Arial"/>
              </a:rPr>
              <a:t>,  </a:t>
            </a:r>
            <a:r>
              <a:rPr sz="2000" u="sng" spc="-10" dirty="0">
                <a:solidFill>
                  <a:srgbClr val="6B94FC"/>
                </a:solidFill>
                <a:uFill>
                  <a:solidFill>
                    <a:srgbClr val="6B94FC"/>
                  </a:solidFill>
                </a:uFill>
                <a:latin typeface="Arial"/>
                <a:cs typeface="Arial"/>
                <a:hlinkClick r:id="rId11"/>
              </a:rPr>
              <a:t>Turkish</a:t>
            </a:r>
            <a:r>
              <a:rPr sz="2000" spc="-10" dirty="0">
                <a:solidFill>
                  <a:srgbClr val="444B54"/>
                </a:solidFill>
                <a:latin typeface="Arial"/>
                <a:cs typeface="Arial"/>
              </a:rPr>
              <a:t>, </a:t>
            </a:r>
            <a:r>
              <a:rPr sz="2000" u="sng" spc="-5" dirty="0">
                <a:solidFill>
                  <a:srgbClr val="6B94FC"/>
                </a:solidFill>
                <a:uFill>
                  <a:solidFill>
                    <a:srgbClr val="6B94FC"/>
                  </a:solidFill>
                </a:uFill>
                <a:latin typeface="Arial"/>
                <a:cs typeface="Arial"/>
                <a:hlinkClick r:id="rId12"/>
              </a:rPr>
              <a:t>Somali</a:t>
            </a:r>
            <a:r>
              <a:rPr sz="2000" spc="-5" dirty="0">
                <a:solidFill>
                  <a:srgbClr val="444B54"/>
                </a:solidFill>
                <a:latin typeface="Arial"/>
                <a:cs typeface="Arial"/>
              </a:rPr>
              <a:t>, </a:t>
            </a:r>
            <a:r>
              <a:rPr sz="2000" u="sng" dirty="0">
                <a:solidFill>
                  <a:srgbClr val="6B94FC"/>
                </a:solidFill>
                <a:uFill>
                  <a:solidFill>
                    <a:srgbClr val="6B94FC"/>
                  </a:solidFill>
                </a:uFill>
                <a:latin typeface="Arial"/>
                <a:cs typeface="Arial"/>
                <a:hlinkClick r:id="rId13"/>
              </a:rPr>
              <a:t>Chinese</a:t>
            </a:r>
            <a:r>
              <a:rPr sz="2000" dirty="0">
                <a:solidFill>
                  <a:srgbClr val="444B54"/>
                </a:solidFill>
                <a:latin typeface="Arial"/>
                <a:cs typeface="Arial"/>
              </a:rPr>
              <a:t>, </a:t>
            </a:r>
            <a:r>
              <a:rPr sz="2000" u="sng" spc="-5" dirty="0">
                <a:solidFill>
                  <a:srgbClr val="6B94FC"/>
                </a:solidFill>
                <a:uFill>
                  <a:solidFill>
                    <a:srgbClr val="6B94FC"/>
                  </a:solidFill>
                </a:uFill>
                <a:latin typeface="Arial"/>
                <a:cs typeface="Arial"/>
                <a:hlinkClick r:id="rId14"/>
              </a:rPr>
              <a:t>Vietnamese</a:t>
            </a:r>
            <a:r>
              <a:rPr sz="2000" spc="-5" dirty="0">
                <a:solidFill>
                  <a:srgbClr val="444B54"/>
                </a:solidFill>
                <a:latin typeface="Arial"/>
                <a:cs typeface="Arial"/>
              </a:rPr>
              <a:t>, </a:t>
            </a:r>
            <a:r>
              <a:rPr sz="2000" spc="-545" dirty="0">
                <a:solidFill>
                  <a:srgbClr val="444B54"/>
                </a:solidFill>
                <a:latin typeface="Arial"/>
                <a:cs typeface="Arial"/>
              </a:rPr>
              <a:t> </a:t>
            </a:r>
            <a:r>
              <a:rPr sz="2000" u="sng" dirty="0">
                <a:solidFill>
                  <a:srgbClr val="6B94FC"/>
                </a:solidFill>
                <a:uFill>
                  <a:solidFill>
                    <a:srgbClr val="6B94FC"/>
                  </a:solidFill>
                </a:uFill>
                <a:latin typeface="Arial"/>
                <a:cs typeface="Arial"/>
                <a:hlinkClick r:id="rId15"/>
              </a:rPr>
              <a:t>Russian</a:t>
            </a:r>
            <a:r>
              <a:rPr sz="2000" spc="-35" dirty="0">
                <a:solidFill>
                  <a:srgbClr val="6B94FC"/>
                </a:solidFill>
                <a:latin typeface="Arial"/>
                <a:cs typeface="Arial"/>
                <a:hlinkClick r:id="rId15"/>
              </a:rPr>
              <a:t> </a:t>
            </a:r>
            <a:r>
              <a:rPr sz="2000" dirty="0">
                <a:solidFill>
                  <a:srgbClr val="444B54"/>
                </a:solidFill>
                <a:latin typeface="Arial"/>
                <a:cs typeface="Arial"/>
              </a:rPr>
              <a:t>(3.17.21)</a:t>
            </a:r>
            <a:endParaRPr sz="2000">
              <a:latin typeface="Arial"/>
              <a:cs typeface="Arial"/>
            </a:endParaRPr>
          </a:p>
        </p:txBody>
      </p:sp>
      <p:sp>
        <p:nvSpPr>
          <p:cNvPr id="14" name="object 14"/>
          <p:cNvSpPr txBox="1"/>
          <p:nvPr/>
        </p:nvSpPr>
        <p:spPr>
          <a:xfrm>
            <a:off x="5868956" y="4359719"/>
            <a:ext cx="5276215" cy="635635"/>
          </a:xfrm>
          <a:prstGeom prst="rect">
            <a:avLst/>
          </a:prstGeom>
        </p:spPr>
        <p:txBody>
          <a:bodyPr vert="horz" wrap="square" lIns="0" tIns="12700" rIns="0" bIns="0" rtlCol="0">
            <a:spAutoFit/>
          </a:bodyPr>
          <a:lstStyle/>
          <a:p>
            <a:pPr marL="12700" marR="5080">
              <a:lnSpc>
                <a:spcPct val="100000"/>
              </a:lnSpc>
              <a:spcBef>
                <a:spcPts val="100"/>
              </a:spcBef>
            </a:pPr>
            <a:r>
              <a:rPr sz="2000" b="1" dirty="0">
                <a:solidFill>
                  <a:srgbClr val="444B54"/>
                </a:solidFill>
                <a:latin typeface="Arial"/>
                <a:cs typeface="Arial"/>
              </a:rPr>
              <a:t>SMFM </a:t>
            </a:r>
            <a:r>
              <a:rPr sz="2000" b="1" spc="-5" dirty="0">
                <a:solidFill>
                  <a:srgbClr val="444B54"/>
                </a:solidFill>
                <a:latin typeface="Arial"/>
                <a:cs typeface="Arial"/>
              </a:rPr>
              <a:t>Patient </a:t>
            </a:r>
            <a:r>
              <a:rPr sz="2000" b="1" dirty="0">
                <a:solidFill>
                  <a:srgbClr val="444B54"/>
                </a:solidFill>
                <a:latin typeface="Arial"/>
                <a:cs typeface="Arial"/>
              </a:rPr>
              <a:t>Education </a:t>
            </a:r>
            <a:r>
              <a:rPr sz="2000" b="1" spc="-5" dirty="0">
                <a:solidFill>
                  <a:srgbClr val="444B54"/>
                </a:solidFill>
                <a:latin typeface="Arial"/>
                <a:cs typeface="Arial"/>
              </a:rPr>
              <a:t>(English/Spanish)</a:t>
            </a:r>
            <a:r>
              <a:rPr sz="2000" spc="-5" dirty="0">
                <a:solidFill>
                  <a:srgbClr val="444B54"/>
                </a:solidFill>
                <a:latin typeface="Arial"/>
                <a:cs typeface="Arial"/>
              </a:rPr>
              <a:t>: </a:t>
            </a:r>
            <a:r>
              <a:rPr sz="2000" spc="-545" dirty="0">
                <a:solidFill>
                  <a:srgbClr val="444B54"/>
                </a:solidFill>
                <a:latin typeface="Arial"/>
                <a:cs typeface="Arial"/>
              </a:rPr>
              <a:t> </a:t>
            </a:r>
            <a:r>
              <a:rPr sz="2000" u="sng" dirty="0">
                <a:solidFill>
                  <a:srgbClr val="6B94FC"/>
                </a:solidFill>
                <a:uFill>
                  <a:solidFill>
                    <a:srgbClr val="6B94FC"/>
                  </a:solidFill>
                </a:uFill>
                <a:latin typeface="Arial"/>
                <a:cs typeface="Arial"/>
                <a:hlinkClick r:id="rId16"/>
              </a:rPr>
              <a:t>COVID-19</a:t>
            </a:r>
            <a:r>
              <a:rPr sz="2000" u="sng" spc="-35" dirty="0">
                <a:solidFill>
                  <a:srgbClr val="6B94FC"/>
                </a:solidFill>
                <a:uFill>
                  <a:solidFill>
                    <a:srgbClr val="6B94FC"/>
                  </a:solidFill>
                </a:uFill>
                <a:latin typeface="Arial"/>
                <a:cs typeface="Arial"/>
                <a:hlinkClick r:id="rId16"/>
              </a:rPr>
              <a:t> </a:t>
            </a:r>
            <a:r>
              <a:rPr sz="2000" u="sng" spc="-20" dirty="0">
                <a:solidFill>
                  <a:srgbClr val="6B94FC"/>
                </a:solidFill>
                <a:uFill>
                  <a:solidFill>
                    <a:srgbClr val="6B94FC"/>
                  </a:solidFill>
                </a:uFill>
                <a:latin typeface="Arial"/>
                <a:cs typeface="Arial"/>
                <a:hlinkClick r:id="rId16"/>
              </a:rPr>
              <a:t>Vaccines</a:t>
            </a:r>
            <a:r>
              <a:rPr sz="2000" u="sng" spc="-40" dirty="0">
                <a:solidFill>
                  <a:srgbClr val="6B94FC"/>
                </a:solidFill>
                <a:uFill>
                  <a:solidFill>
                    <a:srgbClr val="6B94FC"/>
                  </a:solidFill>
                </a:uFill>
                <a:latin typeface="Arial"/>
                <a:cs typeface="Arial"/>
                <a:hlinkClick r:id="rId16"/>
              </a:rPr>
              <a:t> </a:t>
            </a:r>
            <a:r>
              <a:rPr sz="2000" u="sng" dirty="0">
                <a:solidFill>
                  <a:srgbClr val="6B94FC"/>
                </a:solidFill>
                <a:uFill>
                  <a:solidFill>
                    <a:srgbClr val="6B94FC"/>
                  </a:solidFill>
                </a:uFill>
                <a:latin typeface="Arial"/>
                <a:cs typeface="Arial"/>
                <a:hlinkClick r:id="rId16"/>
              </a:rPr>
              <a:t>and</a:t>
            </a:r>
            <a:r>
              <a:rPr sz="2000" u="sng" spc="-20" dirty="0">
                <a:solidFill>
                  <a:srgbClr val="6B94FC"/>
                </a:solidFill>
                <a:uFill>
                  <a:solidFill>
                    <a:srgbClr val="6B94FC"/>
                  </a:solidFill>
                </a:uFill>
                <a:latin typeface="Arial"/>
                <a:cs typeface="Arial"/>
                <a:hlinkClick r:id="rId16"/>
              </a:rPr>
              <a:t> </a:t>
            </a:r>
            <a:r>
              <a:rPr sz="2000" u="sng" spc="-15" dirty="0">
                <a:solidFill>
                  <a:srgbClr val="6B94FC"/>
                </a:solidFill>
                <a:uFill>
                  <a:solidFill>
                    <a:srgbClr val="6B94FC"/>
                  </a:solidFill>
                </a:uFill>
                <a:latin typeface="Arial"/>
                <a:cs typeface="Arial"/>
                <a:hlinkClick r:id="rId16"/>
              </a:rPr>
              <a:t>Pregnancy</a:t>
            </a:r>
            <a:r>
              <a:rPr sz="2000" spc="-15" dirty="0">
                <a:solidFill>
                  <a:srgbClr val="444B54"/>
                </a:solidFill>
                <a:latin typeface="Arial"/>
                <a:cs typeface="Arial"/>
              </a:rPr>
              <a:t>.</a:t>
            </a:r>
            <a:r>
              <a:rPr sz="2000" spc="-50" dirty="0">
                <a:solidFill>
                  <a:srgbClr val="444B54"/>
                </a:solidFill>
                <a:latin typeface="Arial"/>
                <a:cs typeface="Arial"/>
              </a:rPr>
              <a:t> </a:t>
            </a:r>
            <a:r>
              <a:rPr sz="2000" dirty="0">
                <a:solidFill>
                  <a:srgbClr val="444B54"/>
                </a:solidFill>
                <a:latin typeface="Arial"/>
                <a:cs typeface="Arial"/>
              </a:rPr>
              <a:t>(3.4.21)</a:t>
            </a:r>
            <a:endParaRPr sz="2000">
              <a:latin typeface="Arial"/>
              <a:cs typeface="Arial"/>
            </a:endParaRPr>
          </a:p>
        </p:txBody>
      </p:sp>
      <p:sp>
        <p:nvSpPr>
          <p:cNvPr id="15" name="object 15"/>
          <p:cNvSpPr txBox="1"/>
          <p:nvPr/>
        </p:nvSpPr>
        <p:spPr>
          <a:xfrm>
            <a:off x="5868996" y="5273978"/>
            <a:ext cx="5382260" cy="941069"/>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444B54"/>
                </a:solidFill>
                <a:latin typeface="Arial"/>
                <a:cs typeface="Arial"/>
                <a:hlinkClick r:id="rId17"/>
              </a:rPr>
              <a:t>CDC:</a:t>
            </a:r>
            <a:r>
              <a:rPr sz="2000" spc="-25" dirty="0">
                <a:solidFill>
                  <a:srgbClr val="444B54"/>
                </a:solidFill>
                <a:latin typeface="Arial"/>
                <a:cs typeface="Arial"/>
                <a:hlinkClick r:id="rId17"/>
              </a:rPr>
              <a:t> </a:t>
            </a:r>
            <a:r>
              <a:rPr sz="2000" u="sng" spc="-5" dirty="0">
                <a:solidFill>
                  <a:srgbClr val="6B94FC"/>
                </a:solidFill>
                <a:uFill>
                  <a:solidFill>
                    <a:srgbClr val="6B94FC"/>
                  </a:solidFill>
                </a:uFill>
                <a:latin typeface="Arial"/>
                <a:cs typeface="Arial"/>
                <a:hlinkClick r:id="rId17"/>
              </a:rPr>
              <a:t>Information</a:t>
            </a:r>
            <a:r>
              <a:rPr sz="2000" u="sng" spc="-35" dirty="0">
                <a:solidFill>
                  <a:srgbClr val="6B94FC"/>
                </a:solidFill>
                <a:uFill>
                  <a:solidFill>
                    <a:srgbClr val="6B94FC"/>
                  </a:solidFill>
                </a:uFill>
                <a:latin typeface="Arial"/>
                <a:cs typeface="Arial"/>
                <a:hlinkClick r:id="rId17"/>
              </a:rPr>
              <a:t> </a:t>
            </a:r>
            <a:r>
              <a:rPr sz="2000" u="sng" dirty="0">
                <a:solidFill>
                  <a:srgbClr val="6B94FC"/>
                </a:solidFill>
                <a:uFill>
                  <a:solidFill>
                    <a:srgbClr val="6B94FC"/>
                  </a:solidFill>
                </a:uFill>
                <a:latin typeface="Arial"/>
                <a:cs typeface="Arial"/>
                <a:hlinkClick r:id="rId17"/>
              </a:rPr>
              <a:t>about</a:t>
            </a:r>
            <a:r>
              <a:rPr sz="2000" u="sng" spc="-20" dirty="0">
                <a:solidFill>
                  <a:srgbClr val="6B94FC"/>
                </a:solidFill>
                <a:uFill>
                  <a:solidFill>
                    <a:srgbClr val="6B94FC"/>
                  </a:solidFill>
                </a:uFill>
                <a:latin typeface="Arial"/>
                <a:cs typeface="Arial"/>
                <a:hlinkClick r:id="rId17"/>
              </a:rPr>
              <a:t> </a:t>
            </a:r>
            <a:r>
              <a:rPr sz="2000" u="sng" dirty="0">
                <a:solidFill>
                  <a:srgbClr val="6B94FC"/>
                </a:solidFill>
                <a:uFill>
                  <a:solidFill>
                    <a:srgbClr val="6B94FC"/>
                  </a:solidFill>
                </a:uFill>
                <a:latin typeface="Arial"/>
                <a:cs typeface="Arial"/>
                <a:hlinkClick r:id="rId17"/>
              </a:rPr>
              <a:t>COVID-19</a:t>
            </a:r>
            <a:r>
              <a:rPr sz="2000" u="sng" spc="-35" dirty="0">
                <a:solidFill>
                  <a:srgbClr val="6B94FC"/>
                </a:solidFill>
                <a:uFill>
                  <a:solidFill>
                    <a:srgbClr val="6B94FC"/>
                  </a:solidFill>
                </a:uFill>
                <a:latin typeface="Arial"/>
                <a:cs typeface="Arial"/>
                <a:hlinkClick r:id="rId17"/>
              </a:rPr>
              <a:t> </a:t>
            </a:r>
            <a:r>
              <a:rPr sz="2000" u="sng" spc="-20" dirty="0">
                <a:solidFill>
                  <a:srgbClr val="6B94FC"/>
                </a:solidFill>
                <a:uFill>
                  <a:solidFill>
                    <a:srgbClr val="6B94FC"/>
                  </a:solidFill>
                </a:uFill>
                <a:latin typeface="Arial"/>
                <a:cs typeface="Arial"/>
                <a:hlinkClick r:id="rId17"/>
              </a:rPr>
              <a:t>Vaccines</a:t>
            </a:r>
            <a:r>
              <a:rPr sz="2000" u="sng" spc="-25" dirty="0">
                <a:solidFill>
                  <a:srgbClr val="6B94FC"/>
                </a:solidFill>
                <a:uFill>
                  <a:solidFill>
                    <a:srgbClr val="6B94FC"/>
                  </a:solidFill>
                </a:uFill>
                <a:latin typeface="Arial"/>
                <a:cs typeface="Arial"/>
                <a:hlinkClick r:id="rId17"/>
              </a:rPr>
              <a:t> </a:t>
            </a:r>
            <a:r>
              <a:rPr sz="2000" u="sng" spc="-5" dirty="0">
                <a:solidFill>
                  <a:srgbClr val="6B94FC"/>
                </a:solidFill>
                <a:uFill>
                  <a:solidFill>
                    <a:srgbClr val="6B94FC"/>
                  </a:solidFill>
                </a:uFill>
                <a:latin typeface="Arial"/>
                <a:cs typeface="Arial"/>
                <a:hlinkClick r:id="rId17"/>
              </a:rPr>
              <a:t>for </a:t>
            </a:r>
            <a:r>
              <a:rPr sz="2000" spc="-540" dirty="0">
                <a:solidFill>
                  <a:srgbClr val="6B94FC"/>
                </a:solidFill>
                <a:latin typeface="Arial"/>
                <a:cs typeface="Arial"/>
                <a:hlinkClick r:id="rId17"/>
              </a:rPr>
              <a:t> </a:t>
            </a:r>
            <a:r>
              <a:rPr sz="2000" u="sng" dirty="0">
                <a:solidFill>
                  <a:srgbClr val="6B94FC"/>
                </a:solidFill>
                <a:uFill>
                  <a:solidFill>
                    <a:srgbClr val="6B94FC"/>
                  </a:solidFill>
                </a:uFill>
                <a:latin typeface="Arial"/>
                <a:cs typeface="Arial"/>
                <a:hlinkClick r:id="rId17"/>
              </a:rPr>
              <a:t>People who Are Pregnant or </a:t>
            </a:r>
            <a:r>
              <a:rPr sz="2000" u="sng" spc="-5" dirty="0">
                <a:solidFill>
                  <a:srgbClr val="6B94FC"/>
                </a:solidFill>
                <a:uFill>
                  <a:solidFill>
                    <a:srgbClr val="6B94FC"/>
                  </a:solidFill>
                </a:uFill>
                <a:latin typeface="Arial"/>
                <a:cs typeface="Arial"/>
                <a:hlinkClick r:id="rId17"/>
              </a:rPr>
              <a:t>Breastfeeding</a:t>
            </a:r>
            <a:r>
              <a:rPr sz="2000" spc="-5" dirty="0">
                <a:solidFill>
                  <a:srgbClr val="444B54"/>
                </a:solidFill>
                <a:latin typeface="Arial"/>
                <a:cs typeface="Arial"/>
                <a:hlinkClick r:id="rId17"/>
              </a:rPr>
              <a:t>. </a:t>
            </a:r>
            <a:r>
              <a:rPr sz="2000" dirty="0">
                <a:solidFill>
                  <a:srgbClr val="444B54"/>
                </a:solidFill>
                <a:latin typeface="Arial"/>
                <a:cs typeface="Arial"/>
              </a:rPr>
              <a:t> </a:t>
            </a:r>
            <a:r>
              <a:rPr sz="2000" spc="-5" dirty="0">
                <a:solidFill>
                  <a:srgbClr val="444B54"/>
                </a:solidFill>
                <a:latin typeface="Arial"/>
                <a:cs typeface="Arial"/>
              </a:rPr>
              <a:t>(3.18.21)</a:t>
            </a:r>
            <a:endParaRPr sz="2000">
              <a:latin typeface="Arial"/>
              <a:cs typeface="Arial"/>
            </a:endParaRPr>
          </a:p>
        </p:txBody>
      </p:sp>
      <p:sp>
        <p:nvSpPr>
          <p:cNvPr id="16" name="object 16"/>
          <p:cNvSpPr txBox="1"/>
          <p:nvPr/>
        </p:nvSpPr>
        <p:spPr>
          <a:xfrm>
            <a:off x="773493" y="4834100"/>
            <a:ext cx="4345940" cy="1517015"/>
          </a:xfrm>
          <a:prstGeom prst="rect">
            <a:avLst/>
          </a:prstGeom>
        </p:spPr>
        <p:txBody>
          <a:bodyPr vert="horz" wrap="square" lIns="0" tIns="12700" rIns="0" bIns="0" rtlCol="0">
            <a:spAutoFit/>
          </a:bodyPr>
          <a:lstStyle/>
          <a:p>
            <a:pPr marL="12700" marR="5080" indent="-635">
              <a:lnSpc>
                <a:spcPct val="100000"/>
              </a:lnSpc>
              <a:spcBef>
                <a:spcPts val="100"/>
              </a:spcBef>
              <a:tabLst>
                <a:tab pos="545465" algn="l"/>
              </a:tabLst>
            </a:pPr>
            <a:r>
              <a:rPr sz="1800" spc="-5" dirty="0">
                <a:solidFill>
                  <a:srgbClr val="444B54"/>
                </a:solidFill>
                <a:latin typeface="Arial"/>
                <a:cs typeface="Arial"/>
                <a:hlinkClick r:id="rId18"/>
              </a:rPr>
              <a:t>CDC: </a:t>
            </a:r>
            <a:r>
              <a:rPr sz="1800" u="sng" spc="-5" dirty="0">
                <a:solidFill>
                  <a:srgbClr val="6B94FC"/>
                </a:solidFill>
                <a:uFill>
                  <a:solidFill>
                    <a:srgbClr val="6B94FC"/>
                  </a:solidFill>
                </a:uFill>
                <a:latin typeface="Arial"/>
                <a:cs typeface="Arial"/>
                <a:hlinkClick r:id="rId18"/>
              </a:rPr>
              <a:t>Safety of</a:t>
            </a:r>
            <a:r>
              <a:rPr sz="1800" u="sng" dirty="0">
                <a:solidFill>
                  <a:srgbClr val="6B94FC"/>
                </a:solidFill>
                <a:uFill>
                  <a:solidFill>
                    <a:srgbClr val="6B94FC"/>
                  </a:solidFill>
                </a:uFill>
                <a:latin typeface="Arial"/>
                <a:cs typeface="Arial"/>
                <a:hlinkClick r:id="rId18"/>
              </a:rPr>
              <a:t> </a:t>
            </a:r>
            <a:r>
              <a:rPr sz="1800" u="sng" spc="-5" dirty="0">
                <a:solidFill>
                  <a:srgbClr val="6B94FC"/>
                </a:solidFill>
                <a:uFill>
                  <a:solidFill>
                    <a:srgbClr val="6B94FC"/>
                  </a:solidFill>
                </a:uFill>
                <a:latin typeface="Arial"/>
                <a:cs typeface="Arial"/>
                <a:hlinkClick r:id="rId18"/>
              </a:rPr>
              <a:t>COVID-19</a:t>
            </a:r>
            <a:r>
              <a:rPr sz="1800" u="sng" spc="-10" dirty="0">
                <a:solidFill>
                  <a:srgbClr val="6B94FC"/>
                </a:solidFill>
                <a:uFill>
                  <a:solidFill>
                    <a:srgbClr val="6B94FC"/>
                  </a:solidFill>
                </a:uFill>
                <a:latin typeface="Arial"/>
                <a:cs typeface="Arial"/>
                <a:hlinkClick r:id="rId18"/>
              </a:rPr>
              <a:t> </a:t>
            </a:r>
            <a:r>
              <a:rPr sz="1800" u="sng" spc="-20" dirty="0">
                <a:solidFill>
                  <a:srgbClr val="6B94FC"/>
                </a:solidFill>
                <a:uFill>
                  <a:solidFill>
                    <a:srgbClr val="6B94FC"/>
                  </a:solidFill>
                </a:uFill>
                <a:latin typeface="Arial"/>
                <a:cs typeface="Arial"/>
                <a:hlinkClick r:id="rId18"/>
              </a:rPr>
              <a:t>Vaccines</a:t>
            </a:r>
            <a:r>
              <a:rPr sz="1800" spc="-20" dirty="0">
                <a:solidFill>
                  <a:srgbClr val="444B54"/>
                </a:solidFill>
                <a:latin typeface="Arial"/>
                <a:cs typeface="Arial"/>
                <a:hlinkClick r:id="rId18"/>
              </a:rPr>
              <a:t>.</a:t>
            </a:r>
            <a:r>
              <a:rPr sz="1800" spc="10" dirty="0">
                <a:solidFill>
                  <a:srgbClr val="444B54"/>
                </a:solidFill>
                <a:latin typeface="Arial"/>
                <a:cs typeface="Arial"/>
                <a:hlinkClick r:id="rId18"/>
              </a:rPr>
              <a:t> </a:t>
            </a:r>
            <a:r>
              <a:rPr sz="1800" u="sng" spc="-20" dirty="0">
                <a:solidFill>
                  <a:srgbClr val="6B94FC"/>
                </a:solidFill>
                <a:uFill>
                  <a:solidFill>
                    <a:srgbClr val="6B94FC"/>
                  </a:solidFill>
                </a:uFill>
                <a:latin typeface="Arial"/>
                <a:cs typeface="Arial"/>
                <a:hlinkClick r:id="rId18"/>
              </a:rPr>
              <a:t>Video </a:t>
            </a:r>
            <a:r>
              <a:rPr sz="1800" spc="-484" dirty="0">
                <a:solidFill>
                  <a:srgbClr val="6B94FC"/>
                </a:solidFill>
                <a:latin typeface="Arial"/>
                <a:cs typeface="Arial"/>
                <a:hlinkClick r:id="rId18"/>
              </a:rPr>
              <a:t> </a:t>
            </a:r>
            <a:r>
              <a:rPr sz="1800" u="sng" spc="-5" dirty="0">
                <a:solidFill>
                  <a:srgbClr val="6B94FC"/>
                </a:solidFill>
                <a:uFill>
                  <a:solidFill>
                    <a:srgbClr val="6B94FC"/>
                  </a:solidFill>
                </a:uFill>
                <a:latin typeface="Arial"/>
                <a:cs typeface="Arial"/>
                <a:hlinkClick r:id="rId18"/>
              </a:rPr>
              <a:t>link</a:t>
            </a:r>
            <a:r>
              <a:rPr sz="1800" spc="-5" dirty="0">
                <a:solidFill>
                  <a:srgbClr val="444B54"/>
                </a:solidFill>
                <a:latin typeface="Arial"/>
                <a:cs typeface="Arial"/>
                <a:hlinkClick r:id="rId18"/>
              </a:rPr>
              <a:t>.	</a:t>
            </a:r>
            <a:r>
              <a:rPr sz="1800" spc="-10" dirty="0">
                <a:solidFill>
                  <a:srgbClr val="444B54"/>
                </a:solidFill>
                <a:latin typeface="Arial"/>
                <a:cs typeface="Arial"/>
                <a:hlinkClick r:id="rId18"/>
              </a:rPr>
              <a:t>(Updated</a:t>
            </a:r>
            <a:r>
              <a:rPr sz="1800" spc="5" dirty="0">
                <a:solidFill>
                  <a:srgbClr val="444B54"/>
                </a:solidFill>
                <a:latin typeface="Arial"/>
                <a:cs typeface="Arial"/>
                <a:hlinkClick r:id="rId18"/>
              </a:rPr>
              <a:t> </a:t>
            </a:r>
            <a:r>
              <a:rPr sz="1800" spc="-5" dirty="0">
                <a:solidFill>
                  <a:srgbClr val="444B54"/>
                </a:solidFill>
                <a:latin typeface="Arial"/>
                <a:cs typeface="Arial"/>
                <a:hlinkClick r:id="rId18"/>
              </a:rPr>
              <a:t>6.8.</a:t>
            </a:r>
            <a:r>
              <a:rPr sz="1800" spc="5" dirty="0">
                <a:solidFill>
                  <a:srgbClr val="444B54"/>
                </a:solidFill>
                <a:latin typeface="Arial"/>
                <a:cs typeface="Arial"/>
                <a:hlinkClick r:id="rId18"/>
              </a:rPr>
              <a:t> </a:t>
            </a:r>
            <a:r>
              <a:rPr sz="1800" spc="-15" dirty="0">
                <a:solidFill>
                  <a:srgbClr val="444B54"/>
                </a:solidFill>
                <a:latin typeface="Arial"/>
                <a:cs typeface="Arial"/>
                <a:hlinkClick r:id="rId18"/>
              </a:rPr>
              <a:t>2021)</a:t>
            </a:r>
            <a:endParaRPr sz="1800">
              <a:latin typeface="Arial"/>
              <a:cs typeface="Arial"/>
            </a:endParaRPr>
          </a:p>
          <a:p>
            <a:pPr marL="187960" marR="607695">
              <a:lnSpc>
                <a:spcPct val="100000"/>
              </a:lnSpc>
              <a:spcBef>
                <a:spcPts val="940"/>
              </a:spcBef>
            </a:pPr>
            <a:r>
              <a:rPr sz="1800" b="1" spc="-5" dirty="0">
                <a:solidFill>
                  <a:srgbClr val="444B54"/>
                </a:solidFill>
                <a:latin typeface="Arial"/>
                <a:cs typeface="Arial"/>
              </a:rPr>
              <a:t>Cook County Health: </a:t>
            </a:r>
            <a:r>
              <a:rPr sz="1800" spc="-10" dirty="0">
                <a:solidFill>
                  <a:srgbClr val="444B54"/>
                </a:solidFill>
                <a:latin typeface="Arial"/>
                <a:cs typeface="Arial"/>
              </a:rPr>
              <a:t>Should </a:t>
            </a:r>
            <a:r>
              <a:rPr sz="1800" dirty="0">
                <a:solidFill>
                  <a:srgbClr val="444B54"/>
                </a:solidFill>
                <a:latin typeface="Arial"/>
                <a:cs typeface="Arial"/>
              </a:rPr>
              <a:t>I </a:t>
            </a:r>
            <a:r>
              <a:rPr sz="1800" spc="-10" dirty="0">
                <a:solidFill>
                  <a:srgbClr val="444B54"/>
                </a:solidFill>
                <a:latin typeface="Arial"/>
                <a:cs typeface="Arial"/>
              </a:rPr>
              <a:t>get </a:t>
            </a:r>
            <a:r>
              <a:rPr sz="1800" spc="-490" dirty="0">
                <a:solidFill>
                  <a:srgbClr val="444B54"/>
                </a:solidFill>
                <a:latin typeface="Arial"/>
                <a:cs typeface="Arial"/>
              </a:rPr>
              <a:t> </a:t>
            </a:r>
            <a:r>
              <a:rPr sz="1800" spc="-5" dirty="0">
                <a:solidFill>
                  <a:srgbClr val="444B54"/>
                </a:solidFill>
                <a:latin typeface="Arial"/>
                <a:cs typeface="Arial"/>
              </a:rPr>
              <a:t>the</a:t>
            </a:r>
            <a:r>
              <a:rPr sz="1800" spc="-10" dirty="0">
                <a:solidFill>
                  <a:srgbClr val="444B54"/>
                </a:solidFill>
                <a:latin typeface="Arial"/>
                <a:cs typeface="Arial"/>
              </a:rPr>
              <a:t> </a:t>
            </a:r>
            <a:r>
              <a:rPr sz="1800" spc="-5" dirty="0">
                <a:solidFill>
                  <a:srgbClr val="444B54"/>
                </a:solidFill>
                <a:latin typeface="Arial"/>
                <a:cs typeface="Arial"/>
              </a:rPr>
              <a:t>COVID-19 </a:t>
            </a:r>
            <a:r>
              <a:rPr sz="1800" spc="-10" dirty="0">
                <a:solidFill>
                  <a:srgbClr val="444B54"/>
                </a:solidFill>
                <a:latin typeface="Arial"/>
                <a:cs typeface="Arial"/>
              </a:rPr>
              <a:t>vaccine?</a:t>
            </a:r>
            <a:endParaRPr sz="1800">
              <a:latin typeface="Arial"/>
              <a:cs typeface="Arial"/>
            </a:endParaRPr>
          </a:p>
          <a:p>
            <a:pPr marL="187960">
              <a:lnSpc>
                <a:spcPct val="100000"/>
              </a:lnSpc>
            </a:pPr>
            <a:r>
              <a:rPr sz="1800" spc="-10" dirty="0">
                <a:solidFill>
                  <a:srgbClr val="444B54"/>
                </a:solidFill>
                <a:latin typeface="Arial"/>
                <a:cs typeface="Arial"/>
              </a:rPr>
              <a:t>Flyer</a:t>
            </a:r>
            <a:r>
              <a:rPr sz="1800" spc="25" dirty="0">
                <a:solidFill>
                  <a:srgbClr val="444B54"/>
                </a:solidFill>
                <a:latin typeface="Arial"/>
                <a:cs typeface="Arial"/>
              </a:rPr>
              <a:t> </a:t>
            </a:r>
            <a:r>
              <a:rPr sz="1800" spc="-10" dirty="0">
                <a:solidFill>
                  <a:srgbClr val="6B94FC"/>
                </a:solidFill>
                <a:latin typeface="Arial"/>
                <a:cs typeface="Arial"/>
                <a:hlinkClick r:id="rId19"/>
              </a:rPr>
              <a:t>English</a:t>
            </a:r>
            <a:r>
              <a:rPr sz="1800" spc="15" dirty="0">
                <a:solidFill>
                  <a:srgbClr val="6B94FC"/>
                </a:solidFill>
                <a:latin typeface="Arial"/>
                <a:cs typeface="Arial"/>
                <a:hlinkClick r:id="rId19"/>
              </a:rPr>
              <a:t> </a:t>
            </a:r>
            <a:r>
              <a:rPr sz="1800" spc="-10" dirty="0">
                <a:solidFill>
                  <a:srgbClr val="444B54"/>
                </a:solidFill>
                <a:latin typeface="Arial"/>
                <a:cs typeface="Arial"/>
              </a:rPr>
              <a:t>and</a:t>
            </a:r>
            <a:r>
              <a:rPr sz="1800" spc="15" dirty="0">
                <a:solidFill>
                  <a:srgbClr val="444B54"/>
                </a:solidFill>
                <a:latin typeface="Arial"/>
                <a:cs typeface="Arial"/>
              </a:rPr>
              <a:t> </a:t>
            </a:r>
            <a:r>
              <a:rPr sz="1800" spc="-10" dirty="0">
                <a:solidFill>
                  <a:srgbClr val="6B94FC"/>
                </a:solidFill>
                <a:latin typeface="Arial"/>
                <a:cs typeface="Arial"/>
                <a:hlinkClick r:id="rId20"/>
              </a:rPr>
              <a:t>Spanish</a:t>
            </a:r>
            <a:r>
              <a:rPr sz="1800" spc="15" dirty="0">
                <a:solidFill>
                  <a:srgbClr val="6B94FC"/>
                </a:solidFill>
                <a:latin typeface="Arial"/>
                <a:cs typeface="Arial"/>
                <a:hlinkClick r:id="rId20"/>
              </a:rPr>
              <a:t> </a:t>
            </a:r>
            <a:r>
              <a:rPr sz="1800" spc="-25" dirty="0">
                <a:solidFill>
                  <a:srgbClr val="444B54"/>
                </a:solidFill>
                <a:latin typeface="Arial"/>
                <a:cs typeface="Arial"/>
              </a:rPr>
              <a:t>(6.11.21)</a:t>
            </a:r>
            <a:endParaRPr sz="1800">
              <a:latin typeface="Arial"/>
              <a:cs typeface="Arial"/>
            </a:endParaRPr>
          </a:p>
        </p:txBody>
      </p:sp>
      <p:pic>
        <p:nvPicPr>
          <p:cNvPr id="17" name="object 17"/>
          <p:cNvPicPr/>
          <p:nvPr/>
        </p:nvPicPr>
        <p:blipFill>
          <a:blip r:embed="rId21" cstate="print"/>
          <a:stretch>
            <a:fillRect/>
          </a:stretch>
        </p:blipFill>
        <p:spPr>
          <a:xfrm>
            <a:off x="594359" y="1548383"/>
            <a:ext cx="2075687" cy="2781299"/>
          </a:xfrm>
          <a:prstGeom prst="rect">
            <a:avLst/>
          </a:prstGeom>
        </p:spPr>
      </p:pic>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solidFill>
                  <a:srgbClr val="AEB3B8"/>
                </a:solidFill>
              </a:rPr>
              <a:t>37</a:t>
            </a:fld>
            <a:endParaRPr spc="-5" dirty="0">
              <a:solidFill>
                <a:srgbClr val="AEB3B8"/>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399" y="923032"/>
            <a:ext cx="184658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FFFFFF"/>
                </a:solidFill>
              </a:rPr>
              <a:t>POSTERS</a:t>
            </a:r>
            <a:endParaRPr sz="3000"/>
          </a:p>
        </p:txBody>
      </p:sp>
      <p:pic>
        <p:nvPicPr>
          <p:cNvPr id="3" name="object 3"/>
          <p:cNvPicPr/>
          <p:nvPr/>
        </p:nvPicPr>
        <p:blipFill>
          <a:blip r:embed="rId2" cstate="print"/>
          <a:stretch>
            <a:fillRect/>
          </a:stretch>
        </p:blipFill>
        <p:spPr>
          <a:xfrm>
            <a:off x="434340" y="1421891"/>
            <a:ext cx="4055351" cy="5385814"/>
          </a:xfrm>
          <a:prstGeom prst="rect">
            <a:avLst/>
          </a:prstGeom>
        </p:spPr>
      </p:pic>
      <p:pic>
        <p:nvPicPr>
          <p:cNvPr id="4" name="object 4"/>
          <p:cNvPicPr/>
          <p:nvPr/>
        </p:nvPicPr>
        <p:blipFill>
          <a:blip r:embed="rId3" cstate="print"/>
          <a:stretch>
            <a:fillRect/>
          </a:stretch>
        </p:blipFill>
        <p:spPr>
          <a:xfrm>
            <a:off x="6239255" y="1395983"/>
            <a:ext cx="4055363" cy="54376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 ACOG  Update </a:t>
            </a:r>
            <a:br>
              <a:rPr lang="en-US" dirty="0" smtClean="0"/>
            </a:br>
            <a:r>
              <a:rPr lang="en-US" sz="3200" i="1" dirty="0" smtClean="0"/>
              <a:t>7.30.21</a:t>
            </a:r>
            <a:endParaRPr lang="en-US" sz="3200" i="1" dirty="0"/>
          </a:p>
        </p:txBody>
      </p:sp>
      <p:sp>
        <p:nvSpPr>
          <p:cNvPr id="5" name="Content Placeholder 4"/>
          <p:cNvSpPr>
            <a:spLocks noGrp="1"/>
          </p:cNvSpPr>
          <p:nvPr>
            <p:ph idx="1"/>
          </p:nvPr>
        </p:nvSpPr>
        <p:spPr/>
        <p:txBody>
          <a:bodyPr/>
          <a:lstStyle/>
          <a:p>
            <a:r>
              <a:rPr lang="en-US" b="1" dirty="0" smtClean="0"/>
              <a:t>ACOG strongly recommends </a:t>
            </a:r>
            <a:r>
              <a:rPr lang="en-US" b="1" dirty="0"/>
              <a:t>that all eligible persons, including pregnant and lactating individuals, receive a COVID-19 vaccine or vaccine </a:t>
            </a:r>
            <a:r>
              <a:rPr lang="en-US" b="1" dirty="0" smtClean="0"/>
              <a:t>series.</a:t>
            </a:r>
          </a:p>
          <a:p>
            <a:r>
              <a:rPr lang="en-US" dirty="0" smtClean="0"/>
              <a:t>Obstetrician-gynecologists </a:t>
            </a:r>
            <a:r>
              <a:rPr lang="en-US" dirty="0"/>
              <a:t>and other women’s health care practitioners should lead by example by being vaccinated and encouraging eligible patients to be vaccinated as well</a:t>
            </a:r>
            <a:r>
              <a:rPr lang="en-US" dirty="0" smtClean="0"/>
              <a:t>.</a:t>
            </a:r>
          </a:p>
          <a:p>
            <a:r>
              <a:rPr lang="en-US" dirty="0"/>
              <a:t>COG recommends that pregnant individuals be vaccinated against COVID-19.</a:t>
            </a:r>
          </a:p>
          <a:p>
            <a:r>
              <a:rPr lang="en-US" dirty="0"/>
              <a:t>ACOG recommends that lactating individuals be vaccinated against COVID-19.</a:t>
            </a:r>
          </a:p>
          <a:p>
            <a:r>
              <a:rPr lang="en-US" dirty="0"/>
              <a:t>While a conversation with a clinician may be helpful, it is not a requirement prior to vaccination, as this may cause unnecessary barriers to access.</a:t>
            </a:r>
          </a:p>
          <a:p>
            <a:endParaRPr lang="en-US" dirty="0"/>
          </a:p>
        </p:txBody>
      </p:sp>
    </p:spTree>
    <p:extLst>
      <p:ext uri="{BB962C8B-B14F-4D97-AF65-F5344CB8AC3E}">
        <p14:creationId xmlns:p14="http://schemas.microsoft.com/office/powerpoint/2010/main" val="352407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701262"/>
            <a:ext cx="5412105" cy="574040"/>
          </a:xfrm>
          <a:prstGeom prst="rect">
            <a:avLst/>
          </a:prstGeom>
        </p:spPr>
        <p:txBody>
          <a:bodyPr vert="horz" wrap="square" lIns="0" tIns="12700" rIns="0" bIns="0" rtlCol="0">
            <a:spAutoFit/>
          </a:bodyPr>
          <a:lstStyle/>
          <a:p>
            <a:pPr marL="12700">
              <a:lnSpc>
                <a:spcPct val="100000"/>
              </a:lnSpc>
              <a:spcBef>
                <a:spcPts val="100"/>
              </a:spcBef>
              <a:tabLst>
                <a:tab pos="2933700" algn="l"/>
              </a:tabLst>
            </a:pPr>
            <a:r>
              <a:rPr sz="3600" b="1" spc="-40" dirty="0">
                <a:solidFill>
                  <a:srgbClr val="F58466"/>
                </a:solidFill>
                <a:latin typeface="Arial"/>
                <a:cs typeface="Arial"/>
              </a:rPr>
              <a:t>ILPQC</a:t>
            </a:r>
            <a:r>
              <a:rPr sz="3600" b="1" spc="195" dirty="0">
                <a:solidFill>
                  <a:srgbClr val="F58466"/>
                </a:solidFill>
                <a:latin typeface="Arial"/>
                <a:cs typeface="Arial"/>
              </a:rPr>
              <a:t> </a:t>
            </a:r>
            <a:r>
              <a:rPr sz="3600" b="1" spc="-160" dirty="0">
                <a:solidFill>
                  <a:srgbClr val="F58466"/>
                </a:solidFill>
                <a:latin typeface="Arial"/>
                <a:cs typeface="Arial"/>
              </a:rPr>
              <a:t>Covid	</a:t>
            </a:r>
            <a:r>
              <a:rPr sz="3600" b="1" spc="-5" dirty="0">
                <a:solidFill>
                  <a:srgbClr val="F58466"/>
                </a:solidFill>
                <a:latin typeface="Arial"/>
                <a:cs typeface="Arial"/>
              </a:rPr>
              <a:t>19</a:t>
            </a:r>
            <a:r>
              <a:rPr sz="3600" b="1" spc="-55" dirty="0">
                <a:solidFill>
                  <a:srgbClr val="F58466"/>
                </a:solidFill>
                <a:latin typeface="Arial"/>
                <a:cs typeface="Arial"/>
              </a:rPr>
              <a:t> </a:t>
            </a:r>
            <a:r>
              <a:rPr sz="3600" b="1" spc="-155" dirty="0">
                <a:solidFill>
                  <a:srgbClr val="F58466"/>
                </a:solidFill>
                <a:latin typeface="Arial"/>
                <a:cs typeface="Arial"/>
              </a:rPr>
              <a:t>webinars</a:t>
            </a:r>
            <a:endParaRPr sz="3600">
              <a:latin typeface="Arial"/>
              <a:cs typeface="Arial"/>
            </a:endParaRPr>
          </a:p>
        </p:txBody>
      </p:sp>
      <p:sp>
        <p:nvSpPr>
          <p:cNvPr id="10" name="object 10"/>
          <p:cNvSpPr txBox="1"/>
          <p:nvPr/>
        </p:nvSpPr>
        <p:spPr>
          <a:xfrm>
            <a:off x="11365992" y="6444636"/>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EB3B8"/>
                </a:solidFill>
                <a:latin typeface="Arial"/>
                <a:cs typeface="Arial"/>
              </a:rPr>
              <a:t>4</a:t>
            </a:fld>
            <a:endParaRPr sz="1200">
              <a:latin typeface="Arial"/>
              <a:cs typeface="Arial"/>
            </a:endParaRPr>
          </a:p>
        </p:txBody>
      </p:sp>
      <p:sp>
        <p:nvSpPr>
          <p:cNvPr id="9" name="object 9"/>
          <p:cNvSpPr txBox="1"/>
          <p:nvPr/>
        </p:nvSpPr>
        <p:spPr>
          <a:xfrm>
            <a:off x="688248" y="2117724"/>
            <a:ext cx="10653395" cy="3778885"/>
          </a:xfrm>
          <a:prstGeom prst="rect">
            <a:avLst/>
          </a:prstGeom>
        </p:spPr>
        <p:txBody>
          <a:bodyPr vert="horz" wrap="square" lIns="0" tIns="112395" rIns="0" bIns="0" rtlCol="0">
            <a:spAutoFit/>
          </a:bodyPr>
          <a:lstStyle/>
          <a:p>
            <a:pPr marL="241300" marR="361950" indent="-228600">
              <a:lnSpc>
                <a:spcPct val="70000"/>
              </a:lnSpc>
              <a:spcBef>
                <a:spcPts val="885"/>
              </a:spcBef>
              <a:buClr>
                <a:srgbClr val="F5668F"/>
              </a:buClr>
              <a:buChar char="•"/>
              <a:tabLst>
                <a:tab pos="241300" algn="l"/>
                <a:tab pos="241935" algn="l"/>
              </a:tabLst>
            </a:pPr>
            <a:r>
              <a:rPr sz="2200" spc="-5" dirty="0">
                <a:solidFill>
                  <a:srgbClr val="444B54"/>
                </a:solidFill>
                <a:latin typeface="Arial"/>
                <a:cs typeface="Arial"/>
              </a:rPr>
              <a:t>The</a:t>
            </a:r>
            <a:r>
              <a:rPr sz="2200" spc="20" dirty="0">
                <a:solidFill>
                  <a:srgbClr val="444B54"/>
                </a:solidFill>
                <a:latin typeface="Arial"/>
                <a:cs typeface="Arial"/>
              </a:rPr>
              <a:t> </a:t>
            </a:r>
            <a:r>
              <a:rPr sz="2200" spc="-5" dirty="0">
                <a:solidFill>
                  <a:srgbClr val="444B54"/>
                </a:solidFill>
                <a:latin typeface="Arial"/>
                <a:cs typeface="Arial"/>
              </a:rPr>
              <a:t>strategies</a:t>
            </a:r>
            <a:r>
              <a:rPr sz="2200" spc="10" dirty="0">
                <a:solidFill>
                  <a:srgbClr val="444B54"/>
                </a:solidFill>
                <a:latin typeface="Arial"/>
                <a:cs typeface="Arial"/>
              </a:rPr>
              <a:t> </a:t>
            </a:r>
            <a:r>
              <a:rPr sz="2200" spc="-5" dirty="0">
                <a:solidFill>
                  <a:srgbClr val="444B54"/>
                </a:solidFill>
                <a:latin typeface="Arial"/>
                <a:cs typeface="Arial"/>
              </a:rPr>
              <a:t>shared</a:t>
            </a:r>
            <a:r>
              <a:rPr sz="2200" spc="10" dirty="0">
                <a:solidFill>
                  <a:srgbClr val="444B54"/>
                </a:solidFill>
                <a:latin typeface="Arial"/>
                <a:cs typeface="Arial"/>
              </a:rPr>
              <a:t> </a:t>
            </a:r>
            <a:r>
              <a:rPr sz="2200" spc="-5" dirty="0">
                <a:solidFill>
                  <a:srgbClr val="444B54"/>
                </a:solidFill>
                <a:latin typeface="Arial"/>
                <a:cs typeface="Arial"/>
              </a:rPr>
              <a:t>today</a:t>
            </a:r>
            <a:r>
              <a:rPr sz="2200" spc="10" dirty="0">
                <a:solidFill>
                  <a:srgbClr val="444B54"/>
                </a:solidFill>
                <a:latin typeface="Arial"/>
                <a:cs typeface="Arial"/>
              </a:rPr>
              <a:t> </a:t>
            </a:r>
            <a:r>
              <a:rPr sz="2200" spc="-5" dirty="0">
                <a:solidFill>
                  <a:srgbClr val="444B54"/>
                </a:solidFill>
                <a:latin typeface="Arial"/>
                <a:cs typeface="Arial"/>
              </a:rPr>
              <a:t>are</a:t>
            </a:r>
            <a:r>
              <a:rPr sz="2200" spc="25" dirty="0">
                <a:solidFill>
                  <a:srgbClr val="444B54"/>
                </a:solidFill>
                <a:latin typeface="Arial"/>
                <a:cs typeface="Arial"/>
              </a:rPr>
              <a:t> </a:t>
            </a:r>
            <a:r>
              <a:rPr sz="2200" spc="-5" dirty="0">
                <a:solidFill>
                  <a:srgbClr val="444B54"/>
                </a:solidFill>
                <a:latin typeface="Arial"/>
                <a:cs typeface="Arial"/>
              </a:rPr>
              <a:t>examples</a:t>
            </a:r>
            <a:r>
              <a:rPr sz="2200" spc="20" dirty="0">
                <a:solidFill>
                  <a:srgbClr val="444B54"/>
                </a:solidFill>
                <a:latin typeface="Arial"/>
                <a:cs typeface="Arial"/>
              </a:rPr>
              <a:t> </a:t>
            </a:r>
            <a:r>
              <a:rPr sz="2200" spc="-5" dirty="0">
                <a:solidFill>
                  <a:srgbClr val="444B54"/>
                </a:solidFill>
                <a:latin typeface="Arial"/>
                <a:cs typeface="Arial"/>
              </a:rPr>
              <a:t>from</a:t>
            </a:r>
            <a:r>
              <a:rPr sz="2200" spc="25" dirty="0">
                <a:solidFill>
                  <a:srgbClr val="444B54"/>
                </a:solidFill>
                <a:latin typeface="Arial"/>
                <a:cs typeface="Arial"/>
              </a:rPr>
              <a:t> </a:t>
            </a:r>
            <a:r>
              <a:rPr sz="2200" spc="-5" dirty="0">
                <a:solidFill>
                  <a:srgbClr val="444B54"/>
                </a:solidFill>
                <a:latin typeface="Arial"/>
                <a:cs typeface="Arial"/>
              </a:rPr>
              <a:t>individual</a:t>
            </a:r>
            <a:r>
              <a:rPr sz="2200" spc="10" dirty="0">
                <a:solidFill>
                  <a:srgbClr val="444B54"/>
                </a:solidFill>
                <a:latin typeface="Arial"/>
                <a:cs typeface="Arial"/>
              </a:rPr>
              <a:t> </a:t>
            </a:r>
            <a:r>
              <a:rPr sz="2200" spc="-5" dirty="0">
                <a:solidFill>
                  <a:srgbClr val="444B54"/>
                </a:solidFill>
                <a:latin typeface="Arial"/>
                <a:cs typeface="Arial"/>
              </a:rPr>
              <a:t>institutions</a:t>
            </a:r>
            <a:r>
              <a:rPr sz="2200" spc="-10" dirty="0">
                <a:solidFill>
                  <a:srgbClr val="444B54"/>
                </a:solidFill>
                <a:latin typeface="Arial"/>
                <a:cs typeface="Arial"/>
              </a:rPr>
              <a:t> </a:t>
            </a:r>
            <a:r>
              <a:rPr sz="2200" spc="-5" dirty="0">
                <a:solidFill>
                  <a:srgbClr val="444B54"/>
                </a:solidFill>
                <a:latin typeface="Arial"/>
                <a:cs typeface="Arial"/>
              </a:rPr>
              <a:t>not</a:t>
            </a:r>
            <a:r>
              <a:rPr sz="2200" spc="15" dirty="0">
                <a:solidFill>
                  <a:srgbClr val="444B54"/>
                </a:solidFill>
                <a:latin typeface="Arial"/>
                <a:cs typeface="Arial"/>
              </a:rPr>
              <a:t> </a:t>
            </a:r>
            <a:r>
              <a:rPr sz="2200" spc="-5" dirty="0">
                <a:solidFill>
                  <a:srgbClr val="444B54"/>
                </a:solidFill>
                <a:latin typeface="Arial"/>
                <a:cs typeface="Arial"/>
              </a:rPr>
              <a:t>IDPH</a:t>
            </a:r>
            <a:r>
              <a:rPr sz="2200" spc="5" dirty="0">
                <a:solidFill>
                  <a:srgbClr val="444B54"/>
                </a:solidFill>
                <a:latin typeface="Arial"/>
                <a:cs typeface="Arial"/>
              </a:rPr>
              <a:t> </a:t>
            </a:r>
            <a:r>
              <a:rPr sz="2200" spc="-5" dirty="0">
                <a:solidFill>
                  <a:srgbClr val="444B54"/>
                </a:solidFill>
                <a:latin typeface="Arial"/>
                <a:cs typeface="Arial"/>
              </a:rPr>
              <a:t>or </a:t>
            </a:r>
            <a:r>
              <a:rPr sz="2200" spc="-600" dirty="0">
                <a:solidFill>
                  <a:srgbClr val="444B54"/>
                </a:solidFill>
                <a:latin typeface="Arial"/>
                <a:cs typeface="Arial"/>
              </a:rPr>
              <a:t> </a:t>
            </a:r>
            <a:r>
              <a:rPr sz="2200" spc="-5" dirty="0">
                <a:solidFill>
                  <a:srgbClr val="444B54"/>
                </a:solidFill>
                <a:latin typeface="Arial"/>
                <a:cs typeface="Arial"/>
              </a:rPr>
              <a:t>ILPQC</a:t>
            </a:r>
            <a:r>
              <a:rPr sz="2200" spc="5" dirty="0">
                <a:solidFill>
                  <a:srgbClr val="444B54"/>
                </a:solidFill>
                <a:latin typeface="Arial"/>
                <a:cs typeface="Arial"/>
              </a:rPr>
              <a:t> </a:t>
            </a:r>
            <a:r>
              <a:rPr sz="2200" spc="-5" dirty="0">
                <a:solidFill>
                  <a:srgbClr val="444B54"/>
                </a:solidFill>
                <a:latin typeface="Arial"/>
                <a:cs typeface="Arial"/>
              </a:rPr>
              <a:t>recommendations.</a:t>
            </a:r>
            <a:endParaRPr sz="2200">
              <a:latin typeface="Arial"/>
              <a:cs typeface="Arial"/>
            </a:endParaRPr>
          </a:p>
          <a:p>
            <a:pPr>
              <a:lnSpc>
                <a:spcPct val="100000"/>
              </a:lnSpc>
              <a:spcBef>
                <a:spcPts val="50"/>
              </a:spcBef>
              <a:buClr>
                <a:srgbClr val="F5668F"/>
              </a:buClr>
              <a:buFont typeface="Arial"/>
              <a:buChar char="•"/>
            </a:pPr>
            <a:endParaRPr sz="2250">
              <a:latin typeface="Arial"/>
              <a:cs typeface="Arial"/>
            </a:endParaRPr>
          </a:p>
          <a:p>
            <a:pPr marL="241300" indent="-229235">
              <a:lnSpc>
                <a:spcPts val="2245"/>
              </a:lnSpc>
              <a:spcBef>
                <a:spcPts val="5"/>
              </a:spcBef>
              <a:buClr>
                <a:srgbClr val="F5668F"/>
              </a:buClr>
              <a:buChar char="•"/>
              <a:tabLst>
                <a:tab pos="241300" algn="l"/>
                <a:tab pos="241935" algn="l"/>
              </a:tabLst>
            </a:pPr>
            <a:r>
              <a:rPr sz="2200" spc="-5" dirty="0">
                <a:solidFill>
                  <a:srgbClr val="444B54"/>
                </a:solidFill>
                <a:latin typeface="Arial"/>
                <a:cs typeface="Arial"/>
              </a:rPr>
              <a:t>This</a:t>
            </a:r>
            <a:r>
              <a:rPr sz="2200" spc="10" dirty="0">
                <a:solidFill>
                  <a:srgbClr val="444B54"/>
                </a:solidFill>
                <a:latin typeface="Arial"/>
                <a:cs typeface="Arial"/>
              </a:rPr>
              <a:t> </a:t>
            </a:r>
            <a:r>
              <a:rPr sz="2200" spc="-5" dirty="0">
                <a:solidFill>
                  <a:srgbClr val="444B54"/>
                </a:solidFill>
                <a:latin typeface="Arial"/>
                <a:cs typeface="Arial"/>
              </a:rPr>
              <a:t>is our</a:t>
            </a:r>
            <a:r>
              <a:rPr sz="2200" spc="20" dirty="0">
                <a:solidFill>
                  <a:srgbClr val="444B54"/>
                </a:solidFill>
                <a:latin typeface="Arial"/>
                <a:cs typeface="Arial"/>
              </a:rPr>
              <a:t> </a:t>
            </a:r>
            <a:r>
              <a:rPr sz="2200" spc="-5" dirty="0">
                <a:solidFill>
                  <a:srgbClr val="444B54"/>
                </a:solidFill>
                <a:latin typeface="Arial"/>
                <a:cs typeface="Arial"/>
              </a:rPr>
              <a:t>23nd</a:t>
            </a:r>
            <a:r>
              <a:rPr sz="2200" spc="10" dirty="0">
                <a:solidFill>
                  <a:srgbClr val="444B54"/>
                </a:solidFill>
                <a:latin typeface="Arial"/>
                <a:cs typeface="Arial"/>
              </a:rPr>
              <a:t> </a:t>
            </a:r>
            <a:r>
              <a:rPr sz="2200" spc="-5" dirty="0">
                <a:solidFill>
                  <a:srgbClr val="444B54"/>
                </a:solidFill>
                <a:latin typeface="Arial"/>
                <a:cs typeface="Arial"/>
              </a:rPr>
              <a:t>COVID-19</a:t>
            </a:r>
            <a:r>
              <a:rPr sz="2200" spc="35" dirty="0">
                <a:solidFill>
                  <a:srgbClr val="444B54"/>
                </a:solidFill>
                <a:latin typeface="Arial"/>
                <a:cs typeface="Arial"/>
              </a:rPr>
              <a:t> </a:t>
            </a:r>
            <a:r>
              <a:rPr sz="2200" spc="-5" dirty="0">
                <a:solidFill>
                  <a:srgbClr val="444B54"/>
                </a:solidFill>
                <a:latin typeface="Arial"/>
                <a:cs typeface="Arial"/>
              </a:rPr>
              <a:t>strategies</a:t>
            </a:r>
            <a:r>
              <a:rPr sz="2200" spc="10" dirty="0">
                <a:solidFill>
                  <a:srgbClr val="444B54"/>
                </a:solidFill>
                <a:latin typeface="Arial"/>
                <a:cs typeface="Arial"/>
              </a:rPr>
              <a:t> </a:t>
            </a:r>
            <a:r>
              <a:rPr sz="2200" spc="-5" dirty="0">
                <a:solidFill>
                  <a:srgbClr val="444B54"/>
                </a:solidFill>
                <a:latin typeface="Arial"/>
                <a:cs typeface="Arial"/>
              </a:rPr>
              <a:t>for</a:t>
            </a:r>
            <a:r>
              <a:rPr sz="2200" spc="15" dirty="0">
                <a:solidFill>
                  <a:srgbClr val="444B54"/>
                </a:solidFill>
                <a:latin typeface="Arial"/>
                <a:cs typeface="Arial"/>
              </a:rPr>
              <a:t> </a:t>
            </a:r>
            <a:r>
              <a:rPr sz="2200" spc="-5" dirty="0">
                <a:solidFill>
                  <a:srgbClr val="444B54"/>
                </a:solidFill>
                <a:latin typeface="Arial"/>
                <a:cs typeface="Arial"/>
              </a:rPr>
              <a:t>OB/Neonatal</a:t>
            </a:r>
            <a:r>
              <a:rPr sz="2200" spc="25" dirty="0">
                <a:solidFill>
                  <a:srgbClr val="444B54"/>
                </a:solidFill>
                <a:latin typeface="Arial"/>
                <a:cs typeface="Arial"/>
              </a:rPr>
              <a:t> </a:t>
            </a:r>
            <a:r>
              <a:rPr sz="2200" spc="-5" dirty="0">
                <a:solidFill>
                  <a:srgbClr val="444B54"/>
                </a:solidFill>
                <a:latin typeface="Arial"/>
                <a:cs typeface="Arial"/>
              </a:rPr>
              <a:t>Units</a:t>
            </a:r>
            <a:r>
              <a:rPr sz="2200" spc="5" dirty="0">
                <a:solidFill>
                  <a:srgbClr val="444B54"/>
                </a:solidFill>
                <a:latin typeface="Arial"/>
                <a:cs typeface="Arial"/>
              </a:rPr>
              <a:t> </a:t>
            </a:r>
            <a:r>
              <a:rPr sz="2200" spc="-5" dirty="0">
                <a:solidFill>
                  <a:srgbClr val="444B54"/>
                </a:solidFill>
                <a:latin typeface="Arial"/>
                <a:cs typeface="Arial"/>
              </a:rPr>
              <a:t>webinar</a:t>
            </a:r>
            <a:r>
              <a:rPr sz="2200" spc="20" dirty="0">
                <a:solidFill>
                  <a:srgbClr val="444B54"/>
                </a:solidFill>
                <a:latin typeface="Arial"/>
                <a:cs typeface="Arial"/>
              </a:rPr>
              <a:t> </a:t>
            </a:r>
            <a:r>
              <a:rPr sz="2200" spc="-5" dirty="0">
                <a:solidFill>
                  <a:srgbClr val="444B54"/>
                </a:solidFill>
                <a:latin typeface="Arial"/>
                <a:cs typeface="Arial"/>
              </a:rPr>
              <a:t>in</a:t>
            </a:r>
            <a:r>
              <a:rPr sz="2200" spc="5" dirty="0">
                <a:solidFill>
                  <a:srgbClr val="444B54"/>
                </a:solidFill>
                <a:latin typeface="Arial"/>
                <a:cs typeface="Arial"/>
              </a:rPr>
              <a:t> </a:t>
            </a:r>
            <a:r>
              <a:rPr sz="2200" spc="-5" dirty="0">
                <a:solidFill>
                  <a:srgbClr val="444B54"/>
                </a:solidFill>
                <a:latin typeface="Arial"/>
                <a:cs typeface="Arial"/>
              </a:rPr>
              <a:t>coordination</a:t>
            </a:r>
            <a:endParaRPr sz="2200">
              <a:latin typeface="Arial"/>
              <a:cs typeface="Arial"/>
            </a:endParaRPr>
          </a:p>
          <a:p>
            <a:pPr marL="240665">
              <a:lnSpc>
                <a:spcPts val="1850"/>
              </a:lnSpc>
              <a:tabLst>
                <a:tab pos="3844925" algn="l"/>
              </a:tabLst>
            </a:pPr>
            <a:r>
              <a:rPr sz="2200" spc="-5" dirty="0">
                <a:solidFill>
                  <a:srgbClr val="444B54"/>
                </a:solidFill>
                <a:latin typeface="Arial"/>
                <a:cs typeface="Arial"/>
              </a:rPr>
              <a:t>with</a:t>
            </a:r>
            <a:r>
              <a:rPr sz="2200" spc="10" dirty="0">
                <a:solidFill>
                  <a:srgbClr val="444B54"/>
                </a:solidFill>
                <a:latin typeface="Arial"/>
                <a:cs typeface="Arial"/>
              </a:rPr>
              <a:t> </a:t>
            </a:r>
            <a:r>
              <a:rPr sz="2200" spc="-10" dirty="0">
                <a:solidFill>
                  <a:srgbClr val="444B54"/>
                </a:solidFill>
                <a:latin typeface="Arial"/>
                <a:cs typeface="Arial"/>
              </a:rPr>
              <a:t>IDPH,</a:t>
            </a:r>
            <a:r>
              <a:rPr sz="2200" spc="25" dirty="0">
                <a:solidFill>
                  <a:srgbClr val="444B54"/>
                </a:solidFill>
                <a:latin typeface="Arial"/>
                <a:cs typeface="Arial"/>
              </a:rPr>
              <a:t> </a:t>
            </a:r>
            <a:r>
              <a:rPr sz="2200" spc="-5" dirty="0">
                <a:solidFill>
                  <a:srgbClr val="444B54"/>
                </a:solidFill>
                <a:latin typeface="Arial"/>
                <a:cs typeface="Arial"/>
              </a:rPr>
              <a:t>since</a:t>
            </a:r>
            <a:r>
              <a:rPr sz="2200" spc="-114" dirty="0">
                <a:solidFill>
                  <a:srgbClr val="444B54"/>
                </a:solidFill>
                <a:latin typeface="Arial"/>
                <a:cs typeface="Arial"/>
              </a:rPr>
              <a:t> </a:t>
            </a:r>
            <a:r>
              <a:rPr sz="2200" spc="-5" dirty="0">
                <a:solidFill>
                  <a:srgbClr val="444B54"/>
                </a:solidFill>
                <a:latin typeface="Arial"/>
                <a:cs typeface="Arial"/>
              </a:rPr>
              <a:t>April</a:t>
            </a:r>
            <a:r>
              <a:rPr sz="2200" spc="5" dirty="0">
                <a:solidFill>
                  <a:srgbClr val="444B54"/>
                </a:solidFill>
                <a:latin typeface="Arial"/>
                <a:cs typeface="Arial"/>
              </a:rPr>
              <a:t> </a:t>
            </a:r>
            <a:r>
              <a:rPr sz="2200" spc="-5" dirty="0">
                <a:solidFill>
                  <a:srgbClr val="444B54"/>
                </a:solidFill>
                <a:latin typeface="Arial"/>
                <a:cs typeface="Arial"/>
              </a:rPr>
              <a:t>2020.	Please</a:t>
            </a:r>
            <a:r>
              <a:rPr sz="2200" dirty="0">
                <a:solidFill>
                  <a:srgbClr val="444B54"/>
                </a:solidFill>
                <a:latin typeface="Arial"/>
                <a:cs typeface="Arial"/>
              </a:rPr>
              <a:t> </a:t>
            </a:r>
            <a:r>
              <a:rPr sz="2200" spc="-5" dirty="0">
                <a:solidFill>
                  <a:srgbClr val="444B54"/>
                </a:solidFill>
                <a:latin typeface="Arial"/>
                <a:cs typeface="Arial"/>
              </a:rPr>
              <a:t>see</a:t>
            </a:r>
            <a:r>
              <a:rPr sz="2200" spc="20" dirty="0">
                <a:solidFill>
                  <a:srgbClr val="444B54"/>
                </a:solidFill>
                <a:latin typeface="Arial"/>
                <a:cs typeface="Arial"/>
              </a:rPr>
              <a:t> </a:t>
            </a:r>
            <a:r>
              <a:rPr sz="2200" u="sng" spc="-5" dirty="0">
                <a:solidFill>
                  <a:srgbClr val="6B94FC"/>
                </a:solidFill>
                <a:uFill>
                  <a:solidFill>
                    <a:srgbClr val="6B94FC"/>
                  </a:solidFill>
                </a:uFill>
                <a:latin typeface="Arial"/>
                <a:cs typeface="Arial"/>
                <a:hlinkClick r:id="rId4"/>
              </a:rPr>
              <a:t>https://ilpqc.org/covid-19-information/</a:t>
            </a:r>
            <a:r>
              <a:rPr sz="2200" spc="55" dirty="0">
                <a:solidFill>
                  <a:srgbClr val="6B94FC"/>
                </a:solidFill>
                <a:latin typeface="Arial"/>
                <a:cs typeface="Arial"/>
                <a:hlinkClick r:id="rId4"/>
              </a:rPr>
              <a:t> </a:t>
            </a:r>
            <a:r>
              <a:rPr sz="2200" spc="-5" dirty="0">
                <a:solidFill>
                  <a:srgbClr val="444B54"/>
                </a:solidFill>
                <a:latin typeface="Arial"/>
                <a:cs typeface="Arial"/>
              </a:rPr>
              <a:t>for</a:t>
            </a:r>
            <a:endParaRPr sz="2200">
              <a:latin typeface="Arial"/>
              <a:cs typeface="Arial"/>
            </a:endParaRPr>
          </a:p>
          <a:p>
            <a:pPr marL="241300" marR="27940">
              <a:lnSpc>
                <a:spcPct val="70000"/>
              </a:lnSpc>
              <a:spcBef>
                <a:spcPts val="395"/>
              </a:spcBef>
            </a:pPr>
            <a:r>
              <a:rPr sz="2200" spc="-5" dirty="0">
                <a:solidFill>
                  <a:srgbClr val="444B54"/>
                </a:solidFill>
                <a:latin typeface="Arial"/>
                <a:cs typeface="Arial"/>
              </a:rPr>
              <a:t>future</a:t>
            </a:r>
            <a:r>
              <a:rPr sz="2200" spc="20" dirty="0">
                <a:solidFill>
                  <a:srgbClr val="444B54"/>
                </a:solidFill>
                <a:latin typeface="Arial"/>
                <a:cs typeface="Arial"/>
              </a:rPr>
              <a:t> </a:t>
            </a:r>
            <a:r>
              <a:rPr sz="2200" spc="-5" dirty="0">
                <a:solidFill>
                  <a:srgbClr val="444B54"/>
                </a:solidFill>
                <a:latin typeface="Arial"/>
                <a:cs typeface="Arial"/>
              </a:rPr>
              <a:t>webinar</a:t>
            </a:r>
            <a:r>
              <a:rPr sz="2200" spc="20" dirty="0">
                <a:solidFill>
                  <a:srgbClr val="444B54"/>
                </a:solidFill>
                <a:latin typeface="Arial"/>
                <a:cs typeface="Arial"/>
              </a:rPr>
              <a:t> </a:t>
            </a:r>
            <a:r>
              <a:rPr sz="2200" spc="-5" dirty="0">
                <a:solidFill>
                  <a:srgbClr val="444B54"/>
                </a:solidFill>
                <a:latin typeface="Arial"/>
                <a:cs typeface="Arial"/>
              </a:rPr>
              <a:t>registration,</a:t>
            </a:r>
            <a:r>
              <a:rPr sz="2200" spc="5" dirty="0">
                <a:solidFill>
                  <a:srgbClr val="444B54"/>
                </a:solidFill>
                <a:latin typeface="Arial"/>
                <a:cs typeface="Arial"/>
              </a:rPr>
              <a:t> </a:t>
            </a:r>
            <a:r>
              <a:rPr sz="2200" spc="-5" dirty="0">
                <a:solidFill>
                  <a:srgbClr val="444B54"/>
                </a:solidFill>
                <a:latin typeface="Arial"/>
                <a:cs typeface="Arial"/>
              </a:rPr>
              <a:t>prior</a:t>
            </a:r>
            <a:r>
              <a:rPr sz="2200" spc="20" dirty="0">
                <a:solidFill>
                  <a:srgbClr val="444B54"/>
                </a:solidFill>
                <a:latin typeface="Arial"/>
                <a:cs typeface="Arial"/>
              </a:rPr>
              <a:t> </a:t>
            </a:r>
            <a:r>
              <a:rPr sz="2200" spc="-5" dirty="0">
                <a:solidFill>
                  <a:srgbClr val="444B54"/>
                </a:solidFill>
                <a:latin typeface="Arial"/>
                <a:cs typeface="Arial"/>
              </a:rPr>
              <a:t>recorded</a:t>
            </a:r>
            <a:r>
              <a:rPr sz="2200" spc="20" dirty="0">
                <a:solidFill>
                  <a:srgbClr val="444B54"/>
                </a:solidFill>
                <a:latin typeface="Arial"/>
                <a:cs typeface="Arial"/>
              </a:rPr>
              <a:t> </a:t>
            </a:r>
            <a:r>
              <a:rPr sz="2200" spc="-5" dirty="0">
                <a:solidFill>
                  <a:srgbClr val="444B54"/>
                </a:solidFill>
                <a:latin typeface="Arial"/>
                <a:cs typeface="Arial"/>
              </a:rPr>
              <a:t>webinars</a:t>
            </a:r>
            <a:r>
              <a:rPr sz="2200" spc="15" dirty="0">
                <a:solidFill>
                  <a:srgbClr val="444B54"/>
                </a:solidFill>
                <a:latin typeface="Arial"/>
                <a:cs typeface="Arial"/>
              </a:rPr>
              <a:t> </a:t>
            </a:r>
            <a:r>
              <a:rPr sz="2200" spc="-5" dirty="0">
                <a:solidFill>
                  <a:srgbClr val="444B54"/>
                </a:solidFill>
                <a:latin typeface="Arial"/>
                <a:cs typeface="Arial"/>
              </a:rPr>
              <a:t>and</a:t>
            </a:r>
            <a:r>
              <a:rPr sz="2200" spc="20" dirty="0">
                <a:solidFill>
                  <a:srgbClr val="444B54"/>
                </a:solidFill>
                <a:latin typeface="Arial"/>
                <a:cs typeface="Arial"/>
              </a:rPr>
              <a:t> </a:t>
            </a:r>
            <a:r>
              <a:rPr sz="2200" spc="-5" dirty="0">
                <a:solidFill>
                  <a:srgbClr val="444B54"/>
                </a:solidFill>
                <a:latin typeface="Arial"/>
                <a:cs typeface="Arial"/>
              </a:rPr>
              <a:t>written</a:t>
            </a:r>
            <a:r>
              <a:rPr sz="2200" spc="10" dirty="0">
                <a:solidFill>
                  <a:srgbClr val="444B54"/>
                </a:solidFill>
                <a:latin typeface="Arial"/>
                <a:cs typeface="Arial"/>
              </a:rPr>
              <a:t> </a:t>
            </a:r>
            <a:r>
              <a:rPr sz="2200" spc="-5" dirty="0">
                <a:solidFill>
                  <a:srgbClr val="444B54"/>
                </a:solidFill>
                <a:latin typeface="Arial"/>
                <a:cs typeface="Arial"/>
              </a:rPr>
              <a:t>out</a:t>
            </a:r>
            <a:r>
              <a:rPr sz="2200" spc="10" dirty="0">
                <a:solidFill>
                  <a:srgbClr val="444B54"/>
                </a:solidFill>
                <a:latin typeface="Arial"/>
                <a:cs typeface="Arial"/>
              </a:rPr>
              <a:t> </a:t>
            </a:r>
            <a:r>
              <a:rPr sz="2200" spc="-45" dirty="0">
                <a:solidFill>
                  <a:srgbClr val="444B54"/>
                </a:solidFill>
                <a:latin typeface="Arial"/>
                <a:cs typeface="Arial"/>
              </a:rPr>
              <a:t>Q/A’s</a:t>
            </a:r>
            <a:r>
              <a:rPr sz="2200" spc="15" dirty="0">
                <a:solidFill>
                  <a:srgbClr val="444B54"/>
                </a:solidFill>
                <a:latin typeface="Arial"/>
                <a:cs typeface="Arial"/>
              </a:rPr>
              <a:t> </a:t>
            </a:r>
            <a:r>
              <a:rPr sz="2200" spc="-5" dirty="0">
                <a:solidFill>
                  <a:srgbClr val="444B54"/>
                </a:solidFill>
                <a:latin typeface="Arial"/>
                <a:cs typeface="Arial"/>
              </a:rPr>
              <a:t>from</a:t>
            </a:r>
            <a:r>
              <a:rPr sz="2200" spc="25" dirty="0">
                <a:solidFill>
                  <a:srgbClr val="444B54"/>
                </a:solidFill>
                <a:latin typeface="Arial"/>
                <a:cs typeface="Arial"/>
              </a:rPr>
              <a:t> </a:t>
            </a:r>
            <a:r>
              <a:rPr sz="2200" spc="-5" dirty="0">
                <a:solidFill>
                  <a:srgbClr val="444B54"/>
                </a:solidFill>
                <a:latin typeface="Arial"/>
                <a:cs typeface="Arial"/>
              </a:rPr>
              <a:t>those </a:t>
            </a:r>
            <a:r>
              <a:rPr sz="2200" spc="-595" dirty="0">
                <a:solidFill>
                  <a:srgbClr val="444B54"/>
                </a:solidFill>
                <a:latin typeface="Arial"/>
                <a:cs typeface="Arial"/>
              </a:rPr>
              <a:t> </a:t>
            </a:r>
            <a:r>
              <a:rPr sz="2200" spc="-5" dirty="0">
                <a:solidFill>
                  <a:srgbClr val="444B54"/>
                </a:solidFill>
                <a:latin typeface="Arial"/>
                <a:cs typeface="Arial"/>
              </a:rPr>
              <a:t>webinars.</a:t>
            </a:r>
            <a:endParaRPr sz="2200">
              <a:latin typeface="Arial"/>
              <a:cs typeface="Arial"/>
            </a:endParaRPr>
          </a:p>
          <a:p>
            <a:pPr>
              <a:lnSpc>
                <a:spcPct val="100000"/>
              </a:lnSpc>
              <a:spcBef>
                <a:spcPts val="25"/>
              </a:spcBef>
            </a:pPr>
            <a:endParaRPr sz="2950">
              <a:latin typeface="Arial"/>
              <a:cs typeface="Arial"/>
            </a:endParaRPr>
          </a:p>
          <a:p>
            <a:pPr marL="241300" marR="90170" indent="-228600">
              <a:lnSpc>
                <a:spcPct val="70000"/>
              </a:lnSpc>
              <a:buClr>
                <a:srgbClr val="F5668F"/>
              </a:buClr>
              <a:buChar char="•"/>
              <a:tabLst>
                <a:tab pos="241300" algn="l"/>
                <a:tab pos="241935" algn="l"/>
              </a:tabLst>
            </a:pPr>
            <a:r>
              <a:rPr sz="2200" spc="-5" dirty="0">
                <a:solidFill>
                  <a:srgbClr val="444B54"/>
                </a:solidFill>
                <a:latin typeface="Arial"/>
                <a:cs typeface="Arial"/>
              </a:rPr>
              <a:t>The</a:t>
            </a:r>
            <a:r>
              <a:rPr sz="2200" spc="10" dirty="0">
                <a:solidFill>
                  <a:srgbClr val="444B54"/>
                </a:solidFill>
                <a:latin typeface="Arial"/>
                <a:cs typeface="Arial"/>
              </a:rPr>
              <a:t> </a:t>
            </a:r>
            <a:r>
              <a:rPr sz="2200" spc="-5" dirty="0">
                <a:solidFill>
                  <a:srgbClr val="444B54"/>
                </a:solidFill>
                <a:latin typeface="Arial"/>
                <a:cs typeface="Arial"/>
              </a:rPr>
              <a:t>next</a:t>
            </a:r>
            <a:r>
              <a:rPr sz="2200" spc="15" dirty="0">
                <a:solidFill>
                  <a:srgbClr val="444B54"/>
                </a:solidFill>
                <a:latin typeface="Arial"/>
                <a:cs typeface="Arial"/>
              </a:rPr>
              <a:t> </a:t>
            </a:r>
            <a:r>
              <a:rPr sz="2200" spc="-5" dirty="0">
                <a:solidFill>
                  <a:srgbClr val="444B54"/>
                </a:solidFill>
                <a:latin typeface="Arial"/>
                <a:cs typeface="Arial"/>
              </a:rPr>
              <a:t>webinar</a:t>
            </a:r>
            <a:r>
              <a:rPr sz="2200" spc="5" dirty="0">
                <a:solidFill>
                  <a:srgbClr val="444B54"/>
                </a:solidFill>
                <a:latin typeface="Arial"/>
                <a:cs typeface="Arial"/>
              </a:rPr>
              <a:t> </a:t>
            </a:r>
            <a:r>
              <a:rPr sz="2200" spc="-5" dirty="0">
                <a:solidFill>
                  <a:srgbClr val="444B54"/>
                </a:solidFill>
                <a:latin typeface="Arial"/>
                <a:cs typeface="Arial"/>
              </a:rPr>
              <a:t>will</a:t>
            </a:r>
            <a:r>
              <a:rPr sz="2200" spc="10" dirty="0">
                <a:solidFill>
                  <a:srgbClr val="444B54"/>
                </a:solidFill>
                <a:latin typeface="Arial"/>
                <a:cs typeface="Arial"/>
              </a:rPr>
              <a:t> </a:t>
            </a:r>
            <a:r>
              <a:rPr sz="2200" spc="-5" dirty="0">
                <a:solidFill>
                  <a:srgbClr val="444B54"/>
                </a:solidFill>
                <a:latin typeface="Arial"/>
                <a:cs typeface="Arial"/>
              </a:rPr>
              <a:t>be</a:t>
            </a:r>
            <a:r>
              <a:rPr sz="2200" spc="5" dirty="0">
                <a:solidFill>
                  <a:srgbClr val="444B54"/>
                </a:solidFill>
                <a:latin typeface="Arial"/>
                <a:cs typeface="Arial"/>
              </a:rPr>
              <a:t> </a:t>
            </a:r>
            <a:r>
              <a:rPr sz="2200" b="1" spc="-30" dirty="0">
                <a:solidFill>
                  <a:srgbClr val="444B54"/>
                </a:solidFill>
                <a:latin typeface="Arial"/>
                <a:cs typeface="Arial"/>
              </a:rPr>
              <a:t>Friday,</a:t>
            </a:r>
            <a:r>
              <a:rPr sz="2200" b="1" spc="40" dirty="0">
                <a:solidFill>
                  <a:srgbClr val="444B54"/>
                </a:solidFill>
                <a:latin typeface="Arial"/>
                <a:cs typeface="Arial"/>
              </a:rPr>
              <a:t> </a:t>
            </a:r>
            <a:r>
              <a:rPr sz="2200" b="1" spc="-5" dirty="0">
                <a:solidFill>
                  <a:srgbClr val="444B54"/>
                </a:solidFill>
                <a:latin typeface="Arial"/>
                <a:cs typeface="Arial"/>
              </a:rPr>
              <a:t>September</a:t>
            </a:r>
            <a:r>
              <a:rPr sz="2200" b="1" spc="10" dirty="0">
                <a:solidFill>
                  <a:srgbClr val="444B54"/>
                </a:solidFill>
                <a:latin typeface="Arial"/>
                <a:cs typeface="Arial"/>
              </a:rPr>
              <a:t> </a:t>
            </a:r>
            <a:r>
              <a:rPr sz="2200" b="1" spc="-5" dirty="0">
                <a:solidFill>
                  <a:srgbClr val="444B54"/>
                </a:solidFill>
                <a:latin typeface="Arial"/>
                <a:cs typeface="Arial"/>
              </a:rPr>
              <a:t>3,</a:t>
            </a:r>
            <a:r>
              <a:rPr sz="2200" b="1" spc="5" dirty="0">
                <a:solidFill>
                  <a:srgbClr val="444B54"/>
                </a:solidFill>
                <a:latin typeface="Arial"/>
                <a:cs typeface="Arial"/>
              </a:rPr>
              <a:t> </a:t>
            </a:r>
            <a:r>
              <a:rPr sz="2200" b="1" spc="-5" dirty="0">
                <a:solidFill>
                  <a:srgbClr val="444B54"/>
                </a:solidFill>
                <a:latin typeface="Arial"/>
                <a:cs typeface="Arial"/>
              </a:rPr>
              <a:t>noon</a:t>
            </a:r>
            <a:r>
              <a:rPr sz="2200" b="1" spc="30" dirty="0">
                <a:solidFill>
                  <a:srgbClr val="444B54"/>
                </a:solidFill>
                <a:latin typeface="Arial"/>
                <a:cs typeface="Arial"/>
              </a:rPr>
              <a:t> </a:t>
            </a:r>
            <a:r>
              <a:rPr sz="2200" b="1" spc="-5" dirty="0">
                <a:solidFill>
                  <a:srgbClr val="444B54"/>
                </a:solidFill>
                <a:latin typeface="Arial"/>
                <a:cs typeface="Arial"/>
              </a:rPr>
              <a:t>to</a:t>
            </a:r>
            <a:r>
              <a:rPr sz="2200" b="1" spc="15" dirty="0">
                <a:solidFill>
                  <a:srgbClr val="444B54"/>
                </a:solidFill>
                <a:latin typeface="Arial"/>
                <a:cs typeface="Arial"/>
              </a:rPr>
              <a:t> </a:t>
            </a:r>
            <a:r>
              <a:rPr sz="2200" b="1" spc="-5" dirty="0">
                <a:solidFill>
                  <a:srgbClr val="444B54"/>
                </a:solidFill>
                <a:latin typeface="Arial"/>
                <a:cs typeface="Arial"/>
              </a:rPr>
              <a:t>1:15pm</a:t>
            </a:r>
            <a:r>
              <a:rPr sz="2200" spc="-5" dirty="0">
                <a:solidFill>
                  <a:srgbClr val="444B54"/>
                </a:solidFill>
                <a:latin typeface="Arial"/>
                <a:cs typeface="Arial"/>
              </a:rPr>
              <a:t>.</a:t>
            </a:r>
            <a:r>
              <a:rPr sz="2200" spc="15" dirty="0">
                <a:solidFill>
                  <a:srgbClr val="444B54"/>
                </a:solidFill>
                <a:latin typeface="Arial"/>
                <a:cs typeface="Arial"/>
              </a:rPr>
              <a:t> </a:t>
            </a:r>
            <a:r>
              <a:rPr sz="2200" spc="-25" dirty="0">
                <a:solidFill>
                  <a:srgbClr val="444B54"/>
                </a:solidFill>
                <a:latin typeface="Arial"/>
                <a:cs typeface="Arial"/>
              </a:rPr>
              <a:t>We</a:t>
            </a:r>
            <a:r>
              <a:rPr sz="2200" spc="5" dirty="0">
                <a:solidFill>
                  <a:srgbClr val="444B54"/>
                </a:solidFill>
                <a:latin typeface="Arial"/>
                <a:cs typeface="Arial"/>
              </a:rPr>
              <a:t> </a:t>
            </a:r>
            <a:r>
              <a:rPr sz="2200" spc="-5" dirty="0">
                <a:solidFill>
                  <a:srgbClr val="444B54"/>
                </a:solidFill>
                <a:latin typeface="Arial"/>
                <a:cs typeface="Arial"/>
              </a:rPr>
              <a:t>are</a:t>
            </a:r>
            <a:r>
              <a:rPr sz="2200" spc="15" dirty="0">
                <a:solidFill>
                  <a:srgbClr val="444B54"/>
                </a:solidFill>
                <a:latin typeface="Arial"/>
                <a:cs typeface="Arial"/>
              </a:rPr>
              <a:t> </a:t>
            </a:r>
            <a:r>
              <a:rPr sz="2200" spc="-10" dirty="0">
                <a:solidFill>
                  <a:srgbClr val="444B54"/>
                </a:solidFill>
                <a:latin typeface="Arial"/>
                <a:cs typeface="Arial"/>
              </a:rPr>
              <a:t>moving</a:t>
            </a:r>
            <a:r>
              <a:rPr sz="2200" spc="10" dirty="0">
                <a:solidFill>
                  <a:srgbClr val="444B54"/>
                </a:solidFill>
                <a:latin typeface="Arial"/>
                <a:cs typeface="Arial"/>
              </a:rPr>
              <a:t> </a:t>
            </a:r>
            <a:r>
              <a:rPr sz="2200" spc="-5" dirty="0">
                <a:solidFill>
                  <a:srgbClr val="444B54"/>
                </a:solidFill>
                <a:latin typeface="Arial"/>
                <a:cs typeface="Arial"/>
              </a:rPr>
              <a:t>to </a:t>
            </a:r>
            <a:r>
              <a:rPr sz="2200" spc="-595" dirty="0">
                <a:solidFill>
                  <a:srgbClr val="444B54"/>
                </a:solidFill>
                <a:latin typeface="Arial"/>
                <a:cs typeface="Arial"/>
              </a:rPr>
              <a:t> </a:t>
            </a:r>
            <a:r>
              <a:rPr sz="2200" spc="-5" dirty="0">
                <a:solidFill>
                  <a:srgbClr val="444B54"/>
                </a:solidFill>
                <a:latin typeface="Arial"/>
                <a:cs typeface="Arial"/>
              </a:rPr>
              <a:t>every</a:t>
            </a:r>
            <a:r>
              <a:rPr sz="2200" spc="15" dirty="0">
                <a:solidFill>
                  <a:srgbClr val="444B54"/>
                </a:solidFill>
                <a:latin typeface="Arial"/>
                <a:cs typeface="Arial"/>
              </a:rPr>
              <a:t> </a:t>
            </a:r>
            <a:r>
              <a:rPr sz="2200" spc="-5" dirty="0">
                <a:solidFill>
                  <a:srgbClr val="444B54"/>
                </a:solidFill>
                <a:latin typeface="Arial"/>
                <a:cs typeface="Arial"/>
              </a:rPr>
              <a:t>other</a:t>
            </a:r>
            <a:r>
              <a:rPr sz="2200" spc="10" dirty="0">
                <a:solidFill>
                  <a:srgbClr val="444B54"/>
                </a:solidFill>
                <a:latin typeface="Arial"/>
                <a:cs typeface="Arial"/>
              </a:rPr>
              <a:t> </a:t>
            </a:r>
            <a:r>
              <a:rPr sz="2200" spc="-5" dirty="0">
                <a:solidFill>
                  <a:srgbClr val="444B54"/>
                </a:solidFill>
                <a:latin typeface="Arial"/>
                <a:cs typeface="Arial"/>
              </a:rPr>
              <a:t>month</a:t>
            </a:r>
            <a:r>
              <a:rPr sz="2200" spc="10" dirty="0">
                <a:solidFill>
                  <a:srgbClr val="444B54"/>
                </a:solidFill>
                <a:latin typeface="Arial"/>
                <a:cs typeface="Arial"/>
              </a:rPr>
              <a:t> </a:t>
            </a:r>
            <a:r>
              <a:rPr sz="2200" spc="-5" dirty="0">
                <a:solidFill>
                  <a:srgbClr val="444B54"/>
                </a:solidFill>
                <a:latin typeface="Arial"/>
                <a:cs typeface="Arial"/>
              </a:rPr>
              <a:t>and</a:t>
            </a:r>
            <a:r>
              <a:rPr sz="2200" spc="15" dirty="0">
                <a:solidFill>
                  <a:srgbClr val="444B54"/>
                </a:solidFill>
                <a:latin typeface="Arial"/>
                <a:cs typeface="Arial"/>
              </a:rPr>
              <a:t> </a:t>
            </a:r>
            <a:r>
              <a:rPr sz="2200" spc="-5" dirty="0">
                <a:solidFill>
                  <a:srgbClr val="444B54"/>
                </a:solidFill>
                <a:latin typeface="Arial"/>
                <a:cs typeface="Arial"/>
              </a:rPr>
              <a:t>determining</a:t>
            </a:r>
            <a:r>
              <a:rPr sz="2200" spc="10" dirty="0">
                <a:solidFill>
                  <a:srgbClr val="444B54"/>
                </a:solidFill>
                <a:latin typeface="Arial"/>
                <a:cs typeface="Arial"/>
              </a:rPr>
              <a:t> </a:t>
            </a:r>
            <a:r>
              <a:rPr sz="2200" spc="-5" dirty="0">
                <a:solidFill>
                  <a:srgbClr val="444B54"/>
                </a:solidFill>
                <a:latin typeface="Arial"/>
                <a:cs typeface="Arial"/>
              </a:rPr>
              <a:t>the</a:t>
            </a:r>
            <a:r>
              <a:rPr sz="2200" dirty="0">
                <a:solidFill>
                  <a:srgbClr val="444B54"/>
                </a:solidFill>
                <a:latin typeface="Arial"/>
                <a:cs typeface="Arial"/>
              </a:rPr>
              <a:t> </a:t>
            </a:r>
            <a:r>
              <a:rPr sz="2200" spc="-5" dirty="0">
                <a:solidFill>
                  <a:srgbClr val="444B54"/>
                </a:solidFill>
                <a:latin typeface="Arial"/>
                <a:cs typeface="Arial"/>
              </a:rPr>
              <a:t>needed</a:t>
            </a:r>
            <a:r>
              <a:rPr sz="2200" spc="10" dirty="0">
                <a:solidFill>
                  <a:srgbClr val="444B54"/>
                </a:solidFill>
                <a:latin typeface="Arial"/>
                <a:cs typeface="Arial"/>
              </a:rPr>
              <a:t> </a:t>
            </a:r>
            <a:r>
              <a:rPr sz="2200" spc="-5" dirty="0">
                <a:solidFill>
                  <a:srgbClr val="444B54"/>
                </a:solidFill>
                <a:latin typeface="Arial"/>
                <a:cs typeface="Arial"/>
              </a:rPr>
              <a:t>frequency</a:t>
            </a:r>
            <a:r>
              <a:rPr sz="2200" spc="10" dirty="0">
                <a:solidFill>
                  <a:srgbClr val="444B54"/>
                </a:solidFill>
                <a:latin typeface="Arial"/>
                <a:cs typeface="Arial"/>
              </a:rPr>
              <a:t> </a:t>
            </a:r>
            <a:r>
              <a:rPr sz="2200" spc="-5" dirty="0">
                <a:solidFill>
                  <a:srgbClr val="444B54"/>
                </a:solidFill>
                <a:latin typeface="Arial"/>
                <a:cs typeface="Arial"/>
              </a:rPr>
              <a:t>going</a:t>
            </a:r>
            <a:r>
              <a:rPr sz="2200" dirty="0">
                <a:solidFill>
                  <a:srgbClr val="444B54"/>
                </a:solidFill>
                <a:latin typeface="Arial"/>
                <a:cs typeface="Arial"/>
              </a:rPr>
              <a:t> </a:t>
            </a:r>
            <a:r>
              <a:rPr sz="2200" spc="-5" dirty="0">
                <a:solidFill>
                  <a:srgbClr val="444B54"/>
                </a:solidFill>
                <a:latin typeface="Arial"/>
                <a:cs typeface="Arial"/>
              </a:rPr>
              <a:t>forward</a:t>
            </a:r>
            <a:endParaRPr sz="2200">
              <a:latin typeface="Arial"/>
              <a:cs typeface="Arial"/>
            </a:endParaRPr>
          </a:p>
          <a:p>
            <a:pPr>
              <a:lnSpc>
                <a:spcPct val="100000"/>
              </a:lnSpc>
              <a:spcBef>
                <a:spcPts val="40"/>
              </a:spcBef>
              <a:buClr>
                <a:srgbClr val="F5668F"/>
              </a:buClr>
              <a:buFont typeface="Arial"/>
              <a:buChar char="•"/>
            </a:pPr>
            <a:endParaRPr sz="2950">
              <a:latin typeface="Arial"/>
              <a:cs typeface="Arial"/>
            </a:endParaRPr>
          </a:p>
          <a:p>
            <a:pPr marL="241300" marR="199390" indent="-229235">
              <a:lnSpc>
                <a:spcPct val="70000"/>
              </a:lnSpc>
              <a:buClr>
                <a:srgbClr val="F5668F"/>
              </a:buClr>
              <a:buChar char="•"/>
              <a:tabLst>
                <a:tab pos="241300" algn="l"/>
                <a:tab pos="241935" algn="l"/>
              </a:tabLst>
            </a:pPr>
            <a:r>
              <a:rPr sz="2200" spc="-5" dirty="0">
                <a:solidFill>
                  <a:srgbClr val="444B54"/>
                </a:solidFill>
                <a:latin typeface="Arial"/>
                <a:cs typeface="Arial"/>
              </a:rPr>
              <a:t>Please</a:t>
            </a:r>
            <a:r>
              <a:rPr sz="2200" spc="-10" dirty="0">
                <a:solidFill>
                  <a:srgbClr val="444B54"/>
                </a:solidFill>
                <a:latin typeface="Arial"/>
                <a:cs typeface="Arial"/>
              </a:rPr>
              <a:t> </a:t>
            </a:r>
            <a:r>
              <a:rPr sz="2200" spc="-5" dirty="0">
                <a:solidFill>
                  <a:srgbClr val="444B54"/>
                </a:solidFill>
                <a:latin typeface="Arial"/>
                <a:cs typeface="Arial"/>
              </a:rPr>
              <a:t>let</a:t>
            </a:r>
            <a:r>
              <a:rPr sz="2200" spc="5" dirty="0">
                <a:solidFill>
                  <a:srgbClr val="444B54"/>
                </a:solidFill>
                <a:latin typeface="Arial"/>
                <a:cs typeface="Arial"/>
              </a:rPr>
              <a:t> </a:t>
            </a:r>
            <a:r>
              <a:rPr sz="2200" spc="-5" dirty="0">
                <a:solidFill>
                  <a:srgbClr val="444B54"/>
                </a:solidFill>
                <a:latin typeface="Arial"/>
                <a:cs typeface="Arial"/>
              </a:rPr>
              <a:t>us</a:t>
            </a:r>
            <a:r>
              <a:rPr sz="2200" spc="10" dirty="0">
                <a:solidFill>
                  <a:srgbClr val="444B54"/>
                </a:solidFill>
                <a:latin typeface="Arial"/>
                <a:cs typeface="Arial"/>
              </a:rPr>
              <a:t> </a:t>
            </a:r>
            <a:r>
              <a:rPr sz="2200" spc="-5" dirty="0">
                <a:solidFill>
                  <a:srgbClr val="444B54"/>
                </a:solidFill>
                <a:latin typeface="Arial"/>
                <a:cs typeface="Arial"/>
              </a:rPr>
              <a:t>know</a:t>
            </a:r>
            <a:r>
              <a:rPr sz="2200" dirty="0">
                <a:solidFill>
                  <a:srgbClr val="444B54"/>
                </a:solidFill>
                <a:latin typeface="Arial"/>
                <a:cs typeface="Arial"/>
              </a:rPr>
              <a:t> </a:t>
            </a:r>
            <a:r>
              <a:rPr sz="2200" spc="-5" dirty="0">
                <a:solidFill>
                  <a:srgbClr val="444B54"/>
                </a:solidFill>
                <a:latin typeface="Arial"/>
                <a:cs typeface="Arial"/>
              </a:rPr>
              <a:t>if</a:t>
            </a:r>
            <a:r>
              <a:rPr sz="2200" spc="5" dirty="0">
                <a:solidFill>
                  <a:srgbClr val="444B54"/>
                </a:solidFill>
                <a:latin typeface="Arial"/>
                <a:cs typeface="Arial"/>
              </a:rPr>
              <a:t> </a:t>
            </a:r>
            <a:r>
              <a:rPr sz="2200" spc="-5" dirty="0">
                <a:solidFill>
                  <a:srgbClr val="444B54"/>
                </a:solidFill>
                <a:latin typeface="Arial"/>
                <a:cs typeface="Arial"/>
              </a:rPr>
              <a:t>your</a:t>
            </a:r>
            <a:r>
              <a:rPr sz="2200" spc="10" dirty="0">
                <a:solidFill>
                  <a:srgbClr val="444B54"/>
                </a:solidFill>
                <a:latin typeface="Arial"/>
                <a:cs typeface="Arial"/>
              </a:rPr>
              <a:t> </a:t>
            </a:r>
            <a:r>
              <a:rPr sz="2200" spc="-5" dirty="0">
                <a:solidFill>
                  <a:srgbClr val="444B54"/>
                </a:solidFill>
                <a:latin typeface="Arial"/>
                <a:cs typeface="Arial"/>
              </a:rPr>
              <a:t>hospital</a:t>
            </a:r>
            <a:r>
              <a:rPr sz="2200" spc="10" dirty="0">
                <a:solidFill>
                  <a:srgbClr val="444B54"/>
                </a:solidFill>
                <a:latin typeface="Arial"/>
                <a:cs typeface="Arial"/>
              </a:rPr>
              <a:t> </a:t>
            </a:r>
            <a:r>
              <a:rPr sz="2200" spc="-5" dirty="0">
                <a:solidFill>
                  <a:srgbClr val="444B54"/>
                </a:solidFill>
                <a:latin typeface="Arial"/>
                <a:cs typeface="Arial"/>
              </a:rPr>
              <a:t>would</a:t>
            </a:r>
            <a:r>
              <a:rPr sz="2200" spc="5" dirty="0">
                <a:solidFill>
                  <a:srgbClr val="444B54"/>
                </a:solidFill>
                <a:latin typeface="Arial"/>
                <a:cs typeface="Arial"/>
              </a:rPr>
              <a:t> </a:t>
            </a:r>
            <a:r>
              <a:rPr sz="2200" spc="-5" dirty="0">
                <a:solidFill>
                  <a:srgbClr val="444B54"/>
                </a:solidFill>
                <a:latin typeface="Arial"/>
                <a:cs typeface="Arial"/>
              </a:rPr>
              <a:t>like to</a:t>
            </a:r>
            <a:r>
              <a:rPr sz="2200" spc="5" dirty="0">
                <a:solidFill>
                  <a:srgbClr val="444B54"/>
                </a:solidFill>
                <a:latin typeface="Arial"/>
                <a:cs typeface="Arial"/>
              </a:rPr>
              <a:t> </a:t>
            </a:r>
            <a:r>
              <a:rPr sz="2200" spc="-5" dirty="0">
                <a:solidFill>
                  <a:srgbClr val="444B54"/>
                </a:solidFill>
                <a:latin typeface="Arial"/>
                <a:cs typeface="Arial"/>
              </a:rPr>
              <a:t>share</a:t>
            </a:r>
            <a:r>
              <a:rPr sz="2200" spc="5" dirty="0">
                <a:solidFill>
                  <a:srgbClr val="444B54"/>
                </a:solidFill>
                <a:latin typeface="Arial"/>
                <a:cs typeface="Arial"/>
              </a:rPr>
              <a:t> </a:t>
            </a:r>
            <a:r>
              <a:rPr sz="2200" spc="-5" dirty="0">
                <a:solidFill>
                  <a:srgbClr val="444B54"/>
                </a:solidFill>
                <a:latin typeface="Arial"/>
                <a:cs typeface="Arial"/>
              </a:rPr>
              <a:t>on</a:t>
            </a:r>
            <a:r>
              <a:rPr sz="2200" spc="10" dirty="0">
                <a:solidFill>
                  <a:srgbClr val="444B54"/>
                </a:solidFill>
                <a:latin typeface="Arial"/>
                <a:cs typeface="Arial"/>
              </a:rPr>
              <a:t> </a:t>
            </a:r>
            <a:r>
              <a:rPr sz="2200" spc="-5" dirty="0">
                <a:solidFill>
                  <a:srgbClr val="444B54"/>
                </a:solidFill>
                <a:latin typeface="Arial"/>
                <a:cs typeface="Arial"/>
              </a:rPr>
              <a:t>an</a:t>
            </a:r>
            <a:r>
              <a:rPr sz="2200" spc="5" dirty="0">
                <a:solidFill>
                  <a:srgbClr val="444B54"/>
                </a:solidFill>
                <a:latin typeface="Arial"/>
                <a:cs typeface="Arial"/>
              </a:rPr>
              <a:t> </a:t>
            </a:r>
            <a:r>
              <a:rPr sz="2200" spc="-5" dirty="0">
                <a:solidFill>
                  <a:srgbClr val="444B54"/>
                </a:solidFill>
                <a:latin typeface="Arial"/>
                <a:cs typeface="Arial"/>
              </a:rPr>
              <a:t>upcoming</a:t>
            </a:r>
            <a:r>
              <a:rPr sz="2200" spc="15" dirty="0">
                <a:solidFill>
                  <a:srgbClr val="444B54"/>
                </a:solidFill>
                <a:latin typeface="Arial"/>
                <a:cs typeface="Arial"/>
              </a:rPr>
              <a:t> </a:t>
            </a:r>
            <a:r>
              <a:rPr sz="2200" spc="-20" dirty="0">
                <a:solidFill>
                  <a:srgbClr val="444B54"/>
                </a:solidFill>
                <a:latin typeface="Arial"/>
                <a:cs typeface="Arial"/>
              </a:rPr>
              <a:t>webinar, </a:t>
            </a:r>
            <a:r>
              <a:rPr sz="2200" spc="-15" dirty="0">
                <a:solidFill>
                  <a:srgbClr val="444B54"/>
                </a:solidFill>
                <a:latin typeface="Arial"/>
                <a:cs typeface="Arial"/>
              </a:rPr>
              <a:t> </a:t>
            </a:r>
            <a:r>
              <a:rPr sz="2200" spc="-5" dirty="0">
                <a:solidFill>
                  <a:srgbClr val="444B54"/>
                </a:solidFill>
                <a:latin typeface="Arial"/>
                <a:cs typeface="Arial"/>
              </a:rPr>
              <a:t>please</a:t>
            </a:r>
            <a:r>
              <a:rPr sz="2200" spc="10" dirty="0">
                <a:solidFill>
                  <a:srgbClr val="444B54"/>
                </a:solidFill>
                <a:latin typeface="Arial"/>
                <a:cs typeface="Arial"/>
              </a:rPr>
              <a:t> </a:t>
            </a:r>
            <a:r>
              <a:rPr sz="2200" spc="-5" dirty="0">
                <a:solidFill>
                  <a:srgbClr val="444B54"/>
                </a:solidFill>
                <a:latin typeface="Arial"/>
                <a:cs typeface="Arial"/>
              </a:rPr>
              <a:t>put</a:t>
            </a:r>
            <a:r>
              <a:rPr sz="2200" spc="10" dirty="0">
                <a:solidFill>
                  <a:srgbClr val="444B54"/>
                </a:solidFill>
                <a:latin typeface="Arial"/>
                <a:cs typeface="Arial"/>
              </a:rPr>
              <a:t> </a:t>
            </a:r>
            <a:r>
              <a:rPr sz="2200" spc="-5" dirty="0">
                <a:solidFill>
                  <a:srgbClr val="444B54"/>
                </a:solidFill>
                <a:latin typeface="Arial"/>
                <a:cs typeface="Arial"/>
              </a:rPr>
              <a:t>questions/comments</a:t>
            </a:r>
            <a:r>
              <a:rPr sz="2200" spc="25" dirty="0">
                <a:solidFill>
                  <a:srgbClr val="444B54"/>
                </a:solidFill>
                <a:latin typeface="Arial"/>
                <a:cs typeface="Arial"/>
              </a:rPr>
              <a:t> </a:t>
            </a:r>
            <a:r>
              <a:rPr sz="2200" spc="-5" dirty="0">
                <a:solidFill>
                  <a:srgbClr val="444B54"/>
                </a:solidFill>
                <a:latin typeface="Arial"/>
                <a:cs typeface="Arial"/>
              </a:rPr>
              <a:t>into</a:t>
            </a:r>
            <a:r>
              <a:rPr sz="2200" spc="15" dirty="0">
                <a:solidFill>
                  <a:srgbClr val="444B54"/>
                </a:solidFill>
                <a:latin typeface="Arial"/>
                <a:cs typeface="Arial"/>
              </a:rPr>
              <a:t> </a:t>
            </a:r>
            <a:r>
              <a:rPr sz="2200" spc="-5" dirty="0">
                <a:solidFill>
                  <a:srgbClr val="444B54"/>
                </a:solidFill>
                <a:latin typeface="Arial"/>
                <a:cs typeface="Arial"/>
              </a:rPr>
              <a:t>the</a:t>
            </a:r>
            <a:r>
              <a:rPr sz="2200" spc="10" dirty="0">
                <a:solidFill>
                  <a:srgbClr val="444B54"/>
                </a:solidFill>
                <a:latin typeface="Arial"/>
                <a:cs typeface="Arial"/>
              </a:rPr>
              <a:t> </a:t>
            </a:r>
            <a:r>
              <a:rPr sz="2200" spc="-5" dirty="0">
                <a:solidFill>
                  <a:srgbClr val="444B54"/>
                </a:solidFill>
                <a:latin typeface="Arial"/>
                <a:cs typeface="Arial"/>
              </a:rPr>
              <a:t>chatbox</a:t>
            </a:r>
            <a:r>
              <a:rPr sz="2200" spc="25" dirty="0">
                <a:solidFill>
                  <a:srgbClr val="444B54"/>
                </a:solidFill>
                <a:latin typeface="Arial"/>
                <a:cs typeface="Arial"/>
              </a:rPr>
              <a:t> </a:t>
            </a:r>
            <a:r>
              <a:rPr sz="2200" spc="-5" dirty="0">
                <a:solidFill>
                  <a:srgbClr val="444B54"/>
                </a:solidFill>
                <a:latin typeface="Arial"/>
                <a:cs typeface="Arial"/>
              </a:rPr>
              <a:t>or</a:t>
            </a:r>
            <a:r>
              <a:rPr sz="2200" spc="25" dirty="0">
                <a:solidFill>
                  <a:srgbClr val="444B54"/>
                </a:solidFill>
                <a:latin typeface="Arial"/>
                <a:cs typeface="Arial"/>
              </a:rPr>
              <a:t> </a:t>
            </a:r>
            <a:r>
              <a:rPr sz="2200" spc="-5" dirty="0">
                <a:solidFill>
                  <a:srgbClr val="444B54"/>
                </a:solidFill>
                <a:latin typeface="Arial"/>
                <a:cs typeface="Arial"/>
              </a:rPr>
              <a:t>email</a:t>
            </a:r>
            <a:r>
              <a:rPr sz="2200" spc="15" dirty="0">
                <a:solidFill>
                  <a:srgbClr val="444B54"/>
                </a:solidFill>
                <a:latin typeface="Arial"/>
                <a:cs typeface="Arial"/>
              </a:rPr>
              <a:t> </a:t>
            </a:r>
            <a:r>
              <a:rPr sz="2200" spc="-5" dirty="0">
                <a:solidFill>
                  <a:srgbClr val="444B54"/>
                </a:solidFill>
                <a:latin typeface="Arial"/>
                <a:cs typeface="Arial"/>
              </a:rPr>
              <a:t>directly</a:t>
            </a:r>
            <a:r>
              <a:rPr sz="2200" spc="15" dirty="0">
                <a:solidFill>
                  <a:srgbClr val="444B54"/>
                </a:solidFill>
                <a:latin typeface="Arial"/>
                <a:cs typeface="Arial"/>
              </a:rPr>
              <a:t> </a:t>
            </a:r>
            <a:r>
              <a:rPr sz="2200" spc="-5" dirty="0">
                <a:solidFill>
                  <a:srgbClr val="444B54"/>
                </a:solidFill>
                <a:latin typeface="Arial"/>
                <a:cs typeface="Arial"/>
              </a:rPr>
              <a:t>to</a:t>
            </a:r>
            <a:r>
              <a:rPr sz="2200" spc="20" dirty="0">
                <a:solidFill>
                  <a:srgbClr val="6B94FC"/>
                </a:solidFill>
                <a:latin typeface="Arial"/>
                <a:cs typeface="Arial"/>
              </a:rPr>
              <a:t> </a:t>
            </a:r>
            <a:r>
              <a:rPr sz="2200" u="sng" spc="-5" dirty="0">
                <a:solidFill>
                  <a:srgbClr val="6B94FC"/>
                </a:solidFill>
                <a:uFill>
                  <a:solidFill>
                    <a:srgbClr val="6B94FC"/>
                  </a:solidFill>
                </a:uFill>
                <a:latin typeface="Arial"/>
                <a:cs typeface="Arial"/>
                <a:hlinkClick r:id="rId5"/>
              </a:rPr>
              <a:t>info@ilpqc.org</a:t>
            </a:r>
            <a:endParaRPr sz="2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ACOG Update 7.30.21</a:t>
            </a:r>
            <a:endParaRPr lang="en-US" dirty="0"/>
          </a:p>
        </p:txBody>
      </p:sp>
      <p:sp>
        <p:nvSpPr>
          <p:cNvPr id="3" name="Content Placeholder 2"/>
          <p:cNvSpPr>
            <a:spLocks noGrp="1"/>
          </p:cNvSpPr>
          <p:nvPr>
            <p:ph idx="1"/>
          </p:nvPr>
        </p:nvSpPr>
        <p:spPr/>
        <p:txBody>
          <a:bodyPr/>
          <a:lstStyle/>
          <a:p>
            <a:r>
              <a:rPr lang="en-US" dirty="0"/>
              <a:t>Claims linking COVID-19 vaccines to infertility are unfounded and have no scientific evidence supporting them. ACOG recommends vaccination for all eligible people who may consider future pregnancy</a:t>
            </a:r>
            <a:r>
              <a:rPr lang="en-US" dirty="0" smtClean="0"/>
              <a:t>.</a:t>
            </a:r>
          </a:p>
          <a:p>
            <a:r>
              <a:rPr lang="en-US" dirty="0"/>
              <a:t>For patients who do not receive the vaccine, the discussion should be documented in the patient’s medical record. During subsequent office visits, obstetrician–gynecologists should address ongoing questions and concerns and offer vaccination again. Clinicians should reinforce the importance of other prevention measures such as hand washing, physical distancing, and wearing a mask.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494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ACOG UPDATE 7.30.21</a:t>
            </a:r>
            <a:endParaRPr lang="en-US" dirty="0"/>
          </a:p>
        </p:txBody>
      </p:sp>
      <p:sp>
        <p:nvSpPr>
          <p:cNvPr id="3" name="Content Placeholder 2"/>
          <p:cNvSpPr>
            <a:spLocks noGrp="1"/>
          </p:cNvSpPr>
          <p:nvPr>
            <p:ph idx="1"/>
          </p:nvPr>
        </p:nvSpPr>
        <p:spPr/>
        <p:txBody>
          <a:bodyPr>
            <a:normAutofit lnSpcReduction="10000"/>
          </a:bodyPr>
          <a:lstStyle/>
          <a:p>
            <a:r>
              <a:rPr lang="en-US" dirty="0"/>
              <a:t>Obstetrician-gynecologists are encouraged to assess and document patients’ COVID-19 vaccination status.</a:t>
            </a:r>
          </a:p>
          <a:p>
            <a:r>
              <a:rPr lang="en-US" dirty="0"/>
              <a:t>COVID-19 vaccines may be administered simultaneously with other vaccines, including within 14 days of receipt of another vaccine. This includes vaccines routinely administered during pregnancy, such as influenza and </a:t>
            </a:r>
            <a:r>
              <a:rPr lang="en-US" dirty="0" err="1"/>
              <a:t>Tdap</a:t>
            </a:r>
            <a:r>
              <a:rPr lang="en-US" dirty="0" smtClean="0"/>
              <a:t>.</a:t>
            </a:r>
          </a:p>
          <a:p>
            <a:r>
              <a:rPr lang="en-US" dirty="0"/>
              <a:t>A prospective cohort study from two academic centers found that vaccinated pregnant and lactating women produced comparable immune responses to non-pregnant controls, and generated higher antibody titers than those observed following SARS-CoV-2 infection in pregnancy. </a:t>
            </a:r>
            <a:endParaRPr lang="en-US" dirty="0" smtClean="0"/>
          </a:p>
          <a:p>
            <a:r>
              <a:rPr lang="en-US" dirty="0" smtClean="0"/>
              <a:t>Further</a:t>
            </a:r>
            <a:r>
              <a:rPr lang="en-US" dirty="0"/>
              <a:t>, vaccine-generated antibodies were present in umbilical cord blood and breastmilk after maternal vaccination (</a:t>
            </a:r>
            <a:r>
              <a:rPr lang="en-US" dirty="0">
                <a:hlinkClick r:id="rId2"/>
              </a:rPr>
              <a:t>Gray 2021</a:t>
            </a:r>
            <a:r>
              <a:rPr lang="en-US" dirty="0"/>
              <a:t>, </a:t>
            </a:r>
            <a:r>
              <a:rPr lang="en-US" dirty="0" err="1">
                <a:hlinkClick r:id="rId3"/>
              </a:rPr>
              <a:t>Prabhu</a:t>
            </a:r>
            <a:r>
              <a:rPr lang="en-US" dirty="0">
                <a:hlinkClick r:id="rId3"/>
              </a:rPr>
              <a:t> 2021</a:t>
            </a:r>
            <a:r>
              <a:rPr lang="en-US" dirty="0"/>
              <a:t>, </a:t>
            </a:r>
            <a:r>
              <a:rPr lang="en-US" dirty="0">
                <a:hlinkClick r:id="rId4"/>
              </a:rPr>
              <a:t>Juncker 2021</a:t>
            </a:r>
            <a:r>
              <a:rPr lang="en-US"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7352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 vaccine safety data</a:t>
            </a:r>
            <a:br>
              <a:rPr lang="en-US" dirty="0" smtClean="0"/>
            </a:br>
            <a:r>
              <a:rPr lang="en-US" dirty="0" smtClean="0"/>
              <a:t>ACOG Updates, 7.30.21</a:t>
            </a:r>
            <a:endParaRPr lang="en-US" dirty="0"/>
          </a:p>
        </p:txBody>
      </p:sp>
      <p:sp>
        <p:nvSpPr>
          <p:cNvPr id="3" name="Content Placeholder 2"/>
          <p:cNvSpPr>
            <a:spLocks noGrp="1"/>
          </p:cNvSpPr>
          <p:nvPr>
            <p:ph idx="1"/>
          </p:nvPr>
        </p:nvSpPr>
        <p:spPr/>
        <p:txBody>
          <a:bodyPr/>
          <a:lstStyle/>
          <a:p>
            <a:r>
              <a:rPr lang="en-US" dirty="0" smtClean="0"/>
              <a:t>CDC </a:t>
            </a:r>
            <a:r>
              <a:rPr lang="en-US" dirty="0"/>
              <a:t>is currently enrolling pregnant individuals in a v-safe pregnancy </a:t>
            </a:r>
            <a:r>
              <a:rPr lang="en-US" dirty="0" smtClean="0"/>
              <a:t>registry.</a:t>
            </a:r>
          </a:p>
          <a:p>
            <a:r>
              <a:rPr lang="en-US" dirty="0" smtClean="0"/>
              <a:t>Data </a:t>
            </a:r>
            <a:r>
              <a:rPr lang="en-US" dirty="0"/>
              <a:t>collected </a:t>
            </a:r>
            <a:r>
              <a:rPr lang="en-US" dirty="0" smtClean="0"/>
              <a:t>from </a:t>
            </a:r>
            <a:r>
              <a:rPr lang="en-US" dirty="0"/>
              <a:t>the v-safe pregnancy registry did not indicate any safety concerns based on the </a:t>
            </a:r>
            <a:r>
              <a:rPr lang="en-US" dirty="0" err="1"/>
              <a:t>reactogenicity</a:t>
            </a:r>
            <a:r>
              <a:rPr lang="en-US" dirty="0"/>
              <a:t> profile and adverse events observed among pregnant individuals. </a:t>
            </a:r>
            <a:endParaRPr lang="en-US" dirty="0" smtClean="0"/>
          </a:p>
          <a:p>
            <a:r>
              <a:rPr lang="en-US" dirty="0" smtClean="0"/>
              <a:t>Additionally</a:t>
            </a:r>
            <a:r>
              <a:rPr lang="en-US" dirty="0"/>
              <a:t>, side effects were similar in pregnant and non-pregnant populations</a:t>
            </a:r>
            <a:r>
              <a:rPr lang="en-US" dirty="0" smtClean="0"/>
              <a:t>. </a:t>
            </a:r>
          </a:p>
          <a:p>
            <a:r>
              <a:rPr lang="en-US" dirty="0" smtClean="0"/>
              <a:t>Further</a:t>
            </a:r>
            <a:r>
              <a:rPr lang="en-US" dirty="0"/>
              <a:t>, no differences have been seen when comparing pregnant individuals participating in the v-safe pregnancy registry with the background rates of adverse pregnancy outcomes.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8211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ACOG Updates 7.30.21</a:t>
            </a:r>
            <a:br>
              <a:rPr lang="en-US" dirty="0" smtClean="0"/>
            </a:br>
            <a:r>
              <a:rPr lang="en-US" dirty="0" smtClean="0"/>
              <a:t>addressing Vaccine hesitancy</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discussing COVID-19 vaccines with an individual who expresses concerns, it is critical to:</a:t>
            </a:r>
          </a:p>
          <a:p>
            <a:pPr lvl="1"/>
            <a:r>
              <a:rPr lang="en-US" dirty="0"/>
              <a:t>Be aware of historical and current injustices perpetuated on communities of color</a:t>
            </a:r>
          </a:p>
          <a:p>
            <a:pPr lvl="1"/>
            <a:r>
              <a:rPr lang="en-US" dirty="0"/>
              <a:t>Actively listen to and validate expressed fears and concerns</a:t>
            </a:r>
          </a:p>
          <a:p>
            <a:pPr lvl="1"/>
            <a:r>
              <a:rPr lang="en-US" dirty="0"/>
              <a:t>Be knowledgeable of the existing avenues for vaccine access in traditionally underserved communities</a:t>
            </a:r>
          </a:p>
          <a:p>
            <a:pPr lvl="1"/>
            <a:r>
              <a:rPr lang="en-US" dirty="0"/>
              <a:t>Continue to support patients who decide not to be vaccinated, share resources, and encourage the continued use of prevention measures</a:t>
            </a:r>
          </a:p>
          <a:p>
            <a:r>
              <a:rPr lang="en-US" dirty="0"/>
              <a:t>If the patient is amenable to further discussion:</a:t>
            </a:r>
          </a:p>
          <a:p>
            <a:pPr lvl="1"/>
            <a:r>
              <a:rPr lang="en-US" dirty="0"/>
              <a:t>Inform about the testing process, existing safety data and continued monitoring of safety and efficacy data on COVID-19 vaccines; there have not been shortcuts with the testing of this vaccine</a:t>
            </a:r>
          </a:p>
          <a:p>
            <a:pPr lvl="1"/>
            <a:r>
              <a:rPr lang="en-US" dirty="0"/>
              <a:t>Discuss the increased incidence of infection and severe illness from COVID-19 in communities of </a:t>
            </a:r>
            <a:r>
              <a:rPr lang="en-US" dirty="0" smtClean="0"/>
              <a:t>color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0911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Vaccine Confidence</a:t>
            </a:r>
            <a:br>
              <a:rPr lang="en-US" dirty="0" smtClean="0"/>
            </a:br>
            <a:r>
              <a:rPr lang="en-US" dirty="0" smtClean="0"/>
              <a:t>ACOG Update 7.30.21</a:t>
            </a:r>
            <a:endParaRPr lang="en-US" dirty="0"/>
          </a:p>
        </p:txBody>
      </p:sp>
      <p:sp>
        <p:nvSpPr>
          <p:cNvPr id="3" name="Content Placeholder 2"/>
          <p:cNvSpPr>
            <a:spLocks noGrp="1"/>
          </p:cNvSpPr>
          <p:nvPr>
            <p:ph idx="1"/>
          </p:nvPr>
        </p:nvSpPr>
        <p:spPr/>
        <p:txBody>
          <a:bodyPr>
            <a:normAutofit fontScale="85000" lnSpcReduction="20000"/>
          </a:bodyPr>
          <a:lstStyle/>
          <a:p>
            <a:r>
              <a:rPr lang="en-US" dirty="0"/>
              <a:t>Vaccine hesitancy, particularly around COVID-19 vaccines, exists among all populations. </a:t>
            </a:r>
            <a:endParaRPr lang="en-US" dirty="0" smtClean="0"/>
          </a:p>
          <a:p>
            <a:r>
              <a:rPr lang="en-US" dirty="0" smtClean="0"/>
              <a:t>When </a:t>
            </a:r>
            <a:r>
              <a:rPr lang="en-US" dirty="0"/>
              <a:t>communicating with patients it is extremely important to underscore the general safety of vaccines and emphasize the fact that no steps were skipped in the development and evaluation of COVID-19 vaccines. </a:t>
            </a:r>
            <a:endParaRPr lang="en-US" dirty="0" smtClean="0"/>
          </a:p>
          <a:p>
            <a:r>
              <a:rPr lang="en-US" dirty="0" smtClean="0"/>
              <a:t>This </a:t>
            </a:r>
            <a:r>
              <a:rPr lang="en-US" dirty="0"/>
              <a:t>can be done by briefly highlighting the safety requirements of vaccines, and ongoing safety monitoring even after vaccines are made available. </a:t>
            </a:r>
            <a:endParaRPr lang="en-US" dirty="0" smtClean="0"/>
          </a:p>
          <a:p>
            <a:r>
              <a:rPr lang="en-US" dirty="0" smtClean="0"/>
              <a:t>The </a:t>
            </a:r>
            <a:r>
              <a:rPr lang="en-US" dirty="0"/>
              <a:t>following are some messages to consider using when discussing COVID-19 vaccines with patients</a:t>
            </a:r>
            <a:r>
              <a:rPr lang="en-US" dirty="0" smtClean="0"/>
              <a:t>:</a:t>
            </a:r>
            <a:endParaRPr lang="en-US" dirty="0"/>
          </a:p>
          <a:p>
            <a:pPr lvl="1"/>
            <a:r>
              <a:rPr lang="en-US" dirty="0"/>
              <a:t>Vaccines are one of the greatest public health achievements of the 20th century. Before the widespread use of vaccines, people routinely died from infectious diseases, several of which have since been eradicated thanks to robust immunization programs</a:t>
            </a:r>
            <a:r>
              <a:rPr lang="en-US" dirty="0" smtClean="0"/>
              <a:t>.</a:t>
            </a:r>
          </a:p>
          <a:p>
            <a:pPr lvl="1"/>
            <a:r>
              <a:rPr lang="en-US" dirty="0"/>
              <a:t>All available COVID-19 vaccines are highly effective. </a:t>
            </a:r>
            <a:endParaRPr lang="en-US" dirty="0" smtClean="0"/>
          </a:p>
          <a:p>
            <a:pPr lvl="1"/>
            <a:r>
              <a:rPr lang="en-US" dirty="0" smtClean="0"/>
              <a:t>Several </a:t>
            </a:r>
            <a:r>
              <a:rPr lang="en-US" dirty="0"/>
              <a:t>vaccines have safely been given to pregnant and lactating individuals for decades.</a:t>
            </a:r>
          </a:p>
          <a:p>
            <a:pPr lvl="1"/>
            <a:r>
              <a:rPr lang="en-US" dirty="0"/>
              <a:t>To date, safety data on COVID-19 vaccines administered during pregnancy do not reveal any safety concerns.</a:t>
            </a:r>
          </a:p>
          <a:p>
            <a:pPr lvl="1"/>
            <a:r>
              <a:rPr lang="en-US" dirty="0"/>
              <a:t>The rigor of COVID-19 vaccine clinical trials with regards to monitoring safety and efficacy meet the same high standards and requirements as with a typical vaccine approval process.</a:t>
            </a:r>
          </a:p>
          <a:p>
            <a:pPr lvl="1"/>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1257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SMFM Update 7/30/21</a:t>
            </a:r>
            <a:endParaRPr lang="en-US" dirty="0"/>
          </a:p>
        </p:txBody>
      </p:sp>
      <p:sp>
        <p:nvSpPr>
          <p:cNvPr id="3" name="Content Placeholder 2"/>
          <p:cNvSpPr>
            <a:spLocks noGrp="1"/>
          </p:cNvSpPr>
          <p:nvPr>
            <p:ph idx="1"/>
          </p:nvPr>
        </p:nvSpPr>
        <p:spPr/>
        <p:txBody>
          <a:bodyPr/>
          <a:lstStyle/>
          <a:p>
            <a:r>
              <a:rPr lang="en-US" i="1" dirty="0"/>
              <a:t>SMFM recommends that pregnant and lactating people be vaccinated against COVID19</a:t>
            </a:r>
            <a:r>
              <a:rPr lang="en-US" i="1" dirty="0" smtClean="0"/>
              <a:t>.</a:t>
            </a:r>
          </a:p>
          <a:p>
            <a:r>
              <a:rPr lang="en-US" i="1" dirty="0"/>
              <a:t>What should be considered when counseling a pregnant person regarding COVID-19 vaccination? </a:t>
            </a:r>
            <a:endParaRPr lang="en-US" i="1" dirty="0" smtClean="0"/>
          </a:p>
          <a:p>
            <a:pPr lvl="1"/>
            <a:r>
              <a:rPr lang="en-US" dirty="0" smtClean="0"/>
              <a:t>SMFM </a:t>
            </a:r>
            <a:r>
              <a:rPr lang="en-US" dirty="0"/>
              <a:t>recommends that pregnant, postpartum, and lactating people and those considering pregnancy receive the COVID-19 vaccination. </a:t>
            </a:r>
            <a:endParaRPr lang="en-US" dirty="0" smtClean="0"/>
          </a:p>
          <a:p>
            <a:pPr lvl="1"/>
            <a:r>
              <a:rPr lang="en-US" dirty="0"/>
              <a:t>V</a:t>
            </a:r>
            <a:r>
              <a:rPr lang="en-US" dirty="0" smtClean="0"/>
              <a:t>accination </a:t>
            </a:r>
            <a:r>
              <a:rPr lang="en-US" dirty="0"/>
              <a:t>is the best method to reduce maternal and fetal complications of SARS-CoV-2 infection</a:t>
            </a:r>
            <a:r>
              <a:rPr lang="en-US" dirty="0" smtClean="0"/>
              <a:t>.</a:t>
            </a:r>
          </a:p>
          <a:p>
            <a:pPr lvl="1"/>
            <a:r>
              <a:rPr lang="en-US" dirty="0" smtClean="0"/>
              <a:t> </a:t>
            </a:r>
            <a:r>
              <a:rPr lang="en-US" dirty="0"/>
              <a:t>Counseling to support the recommendation for vaccination should include available data on vaccine efficacy, as well as data on vaccine safety during pregnancy and </a:t>
            </a:r>
            <a:r>
              <a:rPr lang="en-US" dirty="0" smtClean="0"/>
              <a:t>lactation.</a:t>
            </a:r>
          </a:p>
          <a:p>
            <a:pPr lvl="1"/>
            <a:r>
              <a:rPr lang="en-US" dirty="0" smtClean="0"/>
              <a:t>Provider </a:t>
            </a:r>
            <a:r>
              <a:rPr lang="en-US" dirty="0"/>
              <a:t>counseling has been shown to have a significant positive impact on patient vaccination.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8761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and obstetrical risk of disease</a:t>
            </a:r>
          </a:p>
        </p:txBody>
      </p:sp>
      <p:sp>
        <p:nvSpPr>
          <p:cNvPr id="3" name="Content Placeholder 2"/>
          <p:cNvSpPr>
            <a:spLocks noGrp="1"/>
          </p:cNvSpPr>
          <p:nvPr>
            <p:ph idx="1"/>
          </p:nvPr>
        </p:nvSpPr>
        <p:spPr/>
        <p:txBody>
          <a:bodyPr>
            <a:normAutofit fontScale="85000" lnSpcReduction="10000"/>
          </a:bodyPr>
          <a:lstStyle/>
          <a:p>
            <a:r>
              <a:rPr lang="en-US" b="1" dirty="0" smtClean="0"/>
              <a:t>Data </a:t>
            </a:r>
            <a:r>
              <a:rPr lang="en-US" b="1" dirty="0"/>
              <a:t>indicate that pregnancy is an independent risk factor for severe COVID-19 disease. </a:t>
            </a:r>
            <a:endParaRPr lang="en-US" b="1" dirty="0" smtClean="0"/>
          </a:p>
          <a:p>
            <a:pPr lvl="1"/>
            <a:r>
              <a:rPr lang="en-US" dirty="0" smtClean="0"/>
              <a:t> </a:t>
            </a:r>
            <a:r>
              <a:rPr lang="en-US" b="1" dirty="0" smtClean="0"/>
              <a:t>3-fold </a:t>
            </a:r>
            <a:r>
              <a:rPr lang="en-US" b="1" dirty="0"/>
              <a:t>increased risk for ICU admission, </a:t>
            </a:r>
            <a:endParaRPr lang="en-US" b="1" dirty="0" smtClean="0"/>
          </a:p>
          <a:p>
            <a:pPr lvl="1"/>
            <a:r>
              <a:rPr lang="en-US" b="1" dirty="0" smtClean="0"/>
              <a:t> </a:t>
            </a:r>
            <a:r>
              <a:rPr lang="en-US" b="1" dirty="0"/>
              <a:t>2.4-fold increased risk for needing ECMO, </a:t>
            </a:r>
            <a:endParaRPr lang="en-US" b="1" dirty="0" smtClean="0"/>
          </a:p>
          <a:p>
            <a:pPr lvl="1"/>
            <a:r>
              <a:rPr lang="en-US" b="1" dirty="0" smtClean="0"/>
              <a:t> </a:t>
            </a:r>
            <a:r>
              <a:rPr lang="en-US" b="1" dirty="0"/>
              <a:t>1.7-fold increased risk of death due to COVID-19, </a:t>
            </a:r>
            <a:r>
              <a:rPr lang="en-US" dirty="0"/>
              <a:t>compared with symptomatic </a:t>
            </a:r>
            <a:r>
              <a:rPr lang="en-US" dirty="0" err="1"/>
              <a:t>nonpregnant</a:t>
            </a:r>
            <a:r>
              <a:rPr lang="en-US" dirty="0"/>
              <a:t> patients. </a:t>
            </a:r>
            <a:endParaRPr lang="en-US" dirty="0" smtClean="0"/>
          </a:p>
          <a:p>
            <a:pPr lvl="1"/>
            <a:r>
              <a:rPr lang="en-US" dirty="0" smtClean="0"/>
              <a:t>Pregnant </a:t>
            </a:r>
            <a:r>
              <a:rPr lang="en-US" dirty="0"/>
              <a:t>patients with comorbidities (body mass index greater than 35 kg/m2, diabetes, and heart disorders) and those older than age 35 also appear to have a particularly elevated risk of adverse maternal outcomes. </a:t>
            </a:r>
            <a:endParaRPr lang="en-US" dirty="0" smtClean="0"/>
          </a:p>
          <a:p>
            <a:pPr lvl="1"/>
            <a:r>
              <a:rPr lang="en-US" dirty="0" smtClean="0"/>
              <a:t>Other </a:t>
            </a:r>
            <a:r>
              <a:rPr lang="en-US" dirty="0"/>
              <a:t>conditions the CDC has identified as increasing the risk for severe illness from SARS-CoV-2 infection include cancer, chronic kidney disease, chronic obstructive pulmonary disease, heart conditions, immunocompromised state from organ transplant, sickle cell disease, and smoking. </a:t>
            </a:r>
            <a:endParaRPr lang="en-US" dirty="0" smtClean="0"/>
          </a:p>
          <a:p>
            <a:pPr lvl="1"/>
            <a:r>
              <a:rPr lang="en-US" dirty="0" smtClean="0"/>
              <a:t>Hispanic</a:t>
            </a:r>
            <a:r>
              <a:rPr lang="en-US" dirty="0"/>
              <a:t>, </a:t>
            </a:r>
            <a:r>
              <a:rPr lang="en-US" dirty="0" err="1"/>
              <a:t>Latinx</a:t>
            </a:r>
            <a:r>
              <a:rPr lang="en-US" dirty="0"/>
              <a:t>, and Black patients are disproportionately affected by severe maternal morbidity and mortality and have a disproportionately higher incidence of COVID-19 infection and death. These disparities, caused by social determinants of health that act as barriers to health and well-being, have become more apparent and exaggerated during this </a:t>
            </a:r>
            <a:r>
              <a:rPr lang="en-US" dirty="0" smtClean="0"/>
              <a:t>crisis</a:t>
            </a:r>
          </a:p>
          <a:p>
            <a:pPr lvl="1"/>
            <a:r>
              <a:rPr lang="en-US" dirty="0"/>
              <a:t>Data also indicate an </a:t>
            </a:r>
            <a:r>
              <a:rPr lang="en-US" b="1" dirty="0"/>
              <a:t>increased rate of adverse obstetric outcomes, including cesarean delivery, preterm birth, and possibly stillbirth in pregnant patients with symptomatic SARS-CoV-2 infection.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1550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efficacy</a:t>
            </a:r>
            <a:br>
              <a:rPr lang="en-US" dirty="0" smtClean="0"/>
            </a:br>
            <a:r>
              <a:rPr lang="en-US" dirty="0" smtClean="0"/>
              <a:t>SMFM Update 8.30.21</a:t>
            </a:r>
            <a:endParaRPr lang="en-US" dirty="0"/>
          </a:p>
        </p:txBody>
      </p:sp>
      <p:sp>
        <p:nvSpPr>
          <p:cNvPr id="3" name="Content Placeholder 2"/>
          <p:cNvSpPr>
            <a:spLocks noGrp="1"/>
          </p:cNvSpPr>
          <p:nvPr>
            <p:ph idx="1"/>
          </p:nvPr>
        </p:nvSpPr>
        <p:spPr/>
        <p:txBody>
          <a:bodyPr/>
          <a:lstStyle/>
          <a:p>
            <a:r>
              <a:rPr lang="en-US" dirty="0"/>
              <a:t>Pfizer - 95% after 2nd </a:t>
            </a:r>
            <a:r>
              <a:rPr lang="en-US" dirty="0" smtClean="0"/>
              <a:t>dose (3 weeks apart)</a:t>
            </a:r>
          </a:p>
          <a:p>
            <a:r>
              <a:rPr lang="en-US" dirty="0" err="1" smtClean="0"/>
              <a:t>Moderna</a:t>
            </a:r>
            <a:r>
              <a:rPr lang="en-US" dirty="0"/>
              <a:t> - 94.1% after 2nd </a:t>
            </a:r>
            <a:r>
              <a:rPr lang="en-US" dirty="0" smtClean="0"/>
              <a:t>dose (4 weeks apart)</a:t>
            </a:r>
          </a:p>
          <a:p>
            <a:r>
              <a:rPr lang="en-US" dirty="0"/>
              <a:t>Janssen (J&amp;J) - 72% moderate; 85% severe; 100% </a:t>
            </a:r>
            <a:r>
              <a:rPr lang="en-US" dirty="0" err="1"/>
              <a:t>COVIDrelated</a:t>
            </a:r>
            <a:r>
              <a:rPr lang="en-US" dirty="0"/>
              <a:t> hospitalization and </a:t>
            </a:r>
            <a:r>
              <a:rPr lang="en-US" dirty="0" smtClean="0"/>
              <a:t>death</a:t>
            </a:r>
          </a:p>
          <a:p>
            <a:r>
              <a:rPr lang="en-US" dirty="0"/>
              <a:t>*Female individuals younger than age 50 years, including those who are pregnant, lactating, and postpartum individuals, can receive any FDA-authorized COVID-19 vaccine available to them. However, they should be aware of the rare risk of thrombosis with thrombocytopenia syndrome after receiving the Janssen (J&amp;J) vaccine and be counseled that other FDA-authorized COVID-19 vaccines are available</a:t>
            </a:r>
            <a:r>
              <a:rPr lang="en-US" dirty="0" smtClean="0"/>
              <a:t>. (28 blood clots out of 8.7 million J&amp;J vaccinations)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940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57199" y="1146258"/>
            <a:ext cx="1938973" cy="2971798"/>
          </a:xfrm>
        </p:spPr>
        <p:txBody>
          <a:bodyPr/>
          <a:lstStyle/>
          <a:p>
            <a:r>
              <a:rPr lang="en-US" dirty="0" smtClean="0"/>
              <a:t>New CDC Data</a:t>
            </a:r>
          </a:p>
          <a:p>
            <a:r>
              <a:rPr lang="en-US" dirty="0" smtClean="0"/>
              <a:t>7/24/21</a:t>
            </a:r>
            <a:endParaRPr lang="en-US" dirty="0"/>
          </a:p>
        </p:txBody>
      </p:sp>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167" r="8167"/>
          <a:stretch>
            <a:fillRect/>
          </a:stretch>
        </p:blipFill>
        <p:spPr>
          <a:xfrm>
            <a:off x="2396172" y="142240"/>
            <a:ext cx="9325928" cy="6217285"/>
          </a:xfrm>
        </p:spPr>
      </p:pic>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4294967295"/>
          </p:nvPr>
        </p:nvSpPr>
        <p:spPr>
          <a:xfrm>
            <a:off x="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9376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7315200" cy="1325563"/>
          </a:xfrm>
        </p:spPr>
        <p:txBody>
          <a:bodyPr>
            <a:normAutofit fontScale="90000"/>
          </a:bodyPr>
          <a:lstStyle/>
          <a:p>
            <a:r>
              <a:rPr lang="en-US" dirty="0"/>
              <a:t>What safety data are available about the vaccines and pregnancy?</a:t>
            </a:r>
          </a:p>
        </p:txBody>
      </p:sp>
      <p:sp>
        <p:nvSpPr>
          <p:cNvPr id="3" name="Content Placeholder 2"/>
          <p:cNvSpPr>
            <a:spLocks noGrp="1"/>
          </p:cNvSpPr>
          <p:nvPr>
            <p:ph idx="1"/>
          </p:nvPr>
        </p:nvSpPr>
        <p:spPr/>
        <p:txBody>
          <a:bodyPr>
            <a:normAutofit fontScale="92500" lnSpcReduction="10000"/>
          </a:bodyPr>
          <a:lstStyle/>
          <a:p>
            <a:r>
              <a:rPr lang="en-US" dirty="0"/>
              <a:t>To date, more than 139,000 pregnant people have self-reported within the CDC v-safe program, and the types and frequency of self-reported acute side effects do not appear to differ from those in the general population. </a:t>
            </a:r>
            <a:endParaRPr lang="en-US" dirty="0" smtClean="0"/>
          </a:p>
          <a:p>
            <a:r>
              <a:rPr lang="en-US" dirty="0" smtClean="0"/>
              <a:t>Moreover</a:t>
            </a:r>
            <a:r>
              <a:rPr lang="en-US" dirty="0"/>
              <a:t>, more than </a:t>
            </a:r>
            <a:r>
              <a:rPr lang="en-US" dirty="0" smtClean="0"/>
              <a:t>5,100 </a:t>
            </a:r>
            <a:r>
              <a:rPr lang="en-US" dirty="0"/>
              <a:t>of these individuals have been followed longitudinally in a registry devoted specifically to pregnancy outcomes, such as miscarriage and stillbirth, pregnancy complications, maternal ICU admission, adverse birth complications, neonatal death, infant hospitalizations, and birth defects</a:t>
            </a:r>
            <a:r>
              <a:rPr lang="en-US" dirty="0" smtClean="0"/>
              <a:t>.</a:t>
            </a:r>
          </a:p>
          <a:p>
            <a:r>
              <a:rPr lang="en-US" dirty="0" smtClean="0"/>
              <a:t>A recent </a:t>
            </a:r>
            <a:r>
              <a:rPr lang="en-US" dirty="0"/>
              <a:t>study showed the transfer of vaccine-induced IgG to the neonate, with higher umbilical cord blood titers achieved with longer intervals from vaccination. Boosting following the second vaccine dose resulted in augmented IgG levels in the cord blood. </a:t>
            </a:r>
            <a:endParaRPr lang="en-US" dirty="0" smtClean="0"/>
          </a:p>
          <a:p>
            <a:r>
              <a:rPr lang="en-US" dirty="0" smtClean="0"/>
              <a:t>These </a:t>
            </a:r>
            <a:r>
              <a:rPr lang="en-US" dirty="0"/>
              <a:t>findings point to the ability of maternal mRNA vaccination to induce immunologic protection to neonates through antibody transfer in utero and during lactation.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1665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666210"/>
            <a:ext cx="2140585" cy="635000"/>
          </a:xfrm>
          <a:prstGeom prst="rect">
            <a:avLst/>
          </a:prstGeom>
        </p:spPr>
        <p:txBody>
          <a:bodyPr vert="horz" wrap="square" lIns="0" tIns="12065" rIns="0" bIns="0" rtlCol="0">
            <a:spAutoFit/>
          </a:bodyPr>
          <a:lstStyle/>
          <a:p>
            <a:pPr marL="12700">
              <a:lnSpc>
                <a:spcPct val="100000"/>
              </a:lnSpc>
              <a:spcBef>
                <a:spcPts val="95"/>
              </a:spcBef>
            </a:pPr>
            <a:r>
              <a:rPr sz="4000" b="1" spc="-145" dirty="0">
                <a:solidFill>
                  <a:srgbClr val="F58466"/>
                </a:solidFill>
                <a:latin typeface="Arial"/>
                <a:cs typeface="Arial"/>
              </a:rPr>
              <a:t>Overview</a:t>
            </a:r>
            <a:endParaRPr sz="4000">
              <a:latin typeface="Arial"/>
              <a:cs typeface="Arial"/>
            </a:endParaRPr>
          </a:p>
        </p:txBody>
      </p:sp>
      <p:sp>
        <p:nvSpPr>
          <p:cNvPr id="10" name="object 10"/>
          <p:cNvSpPr txBox="1"/>
          <p:nvPr/>
        </p:nvSpPr>
        <p:spPr>
          <a:xfrm>
            <a:off x="11365992" y="6444636"/>
            <a:ext cx="173990" cy="196215"/>
          </a:xfrm>
          <a:prstGeom prst="rect">
            <a:avLst/>
          </a:prstGeom>
        </p:spPr>
        <p:txBody>
          <a:bodyPr vert="horz" wrap="square" lIns="0" tIns="0" rIns="0" bIns="0" rtlCol="0">
            <a:spAutoFit/>
          </a:bodyPr>
          <a:lstStyle/>
          <a:p>
            <a:pPr marL="38100">
              <a:lnSpc>
                <a:spcPts val="1425"/>
              </a:lnSpc>
            </a:pPr>
            <a:fld id="{81D60167-4931-47E6-BA6A-407CBD079E47}" type="slidenum">
              <a:rPr sz="1200" spc="-5" dirty="0">
                <a:solidFill>
                  <a:srgbClr val="AEB3B8"/>
                </a:solidFill>
                <a:latin typeface="Arial"/>
                <a:cs typeface="Arial"/>
              </a:rPr>
              <a:t>5</a:t>
            </a:fld>
            <a:endParaRPr sz="1200">
              <a:latin typeface="Arial"/>
              <a:cs typeface="Arial"/>
            </a:endParaRPr>
          </a:p>
        </p:txBody>
      </p:sp>
      <p:sp>
        <p:nvSpPr>
          <p:cNvPr id="9" name="object 9"/>
          <p:cNvSpPr txBox="1"/>
          <p:nvPr/>
        </p:nvSpPr>
        <p:spPr>
          <a:xfrm>
            <a:off x="688340" y="1362764"/>
            <a:ext cx="10655935" cy="4192173"/>
          </a:xfrm>
          <a:prstGeom prst="rect">
            <a:avLst/>
          </a:prstGeom>
        </p:spPr>
        <p:txBody>
          <a:bodyPr vert="horz" wrap="square" lIns="0" tIns="110490" rIns="0" bIns="0" rtlCol="0">
            <a:spAutoFit/>
          </a:bodyPr>
          <a:lstStyle/>
          <a:p>
            <a:pPr marL="240665" indent="-228600">
              <a:lnSpc>
                <a:spcPct val="100000"/>
              </a:lnSpc>
              <a:spcBef>
                <a:spcPts val="870"/>
              </a:spcBef>
              <a:buClr>
                <a:srgbClr val="F58466"/>
              </a:buClr>
              <a:buFont typeface="Arial"/>
              <a:buChar char="•"/>
              <a:tabLst>
                <a:tab pos="240665" algn="l"/>
                <a:tab pos="241300" algn="l"/>
              </a:tabLst>
            </a:pPr>
            <a:r>
              <a:rPr sz="1900" b="1" spc="-5" dirty="0" smtClean="0">
                <a:latin typeface="Arial"/>
                <a:cs typeface="Arial"/>
              </a:rPr>
              <a:t>Introduction</a:t>
            </a:r>
            <a:endParaRPr lang="en-US" sz="1900" b="1" spc="-5" dirty="0" smtClean="0">
              <a:latin typeface="Arial"/>
              <a:cs typeface="Arial"/>
            </a:endParaRPr>
          </a:p>
          <a:p>
            <a:pPr marL="240665" indent="-228600">
              <a:lnSpc>
                <a:spcPct val="100000"/>
              </a:lnSpc>
              <a:spcBef>
                <a:spcPts val="870"/>
              </a:spcBef>
              <a:buClr>
                <a:srgbClr val="F58466"/>
              </a:buClr>
              <a:buFont typeface="Arial"/>
              <a:buChar char="•"/>
              <a:tabLst>
                <a:tab pos="240665" algn="l"/>
                <a:tab pos="241300" algn="l"/>
              </a:tabLst>
            </a:pPr>
            <a:r>
              <a:rPr lang="en-US" sz="1900" b="1" spc="-5" dirty="0" smtClean="0">
                <a:latin typeface="Arial"/>
                <a:cs typeface="Arial"/>
              </a:rPr>
              <a:t>Overview of updated data and recommendations:  CDC, ACOG, SMFM</a:t>
            </a:r>
            <a:endParaRPr sz="1900" dirty="0">
              <a:latin typeface="Arial"/>
              <a:cs typeface="Arial"/>
            </a:endParaRPr>
          </a:p>
          <a:p>
            <a:pPr marL="240665" indent="-228600">
              <a:lnSpc>
                <a:spcPct val="100000"/>
              </a:lnSpc>
              <a:spcBef>
                <a:spcPts val="765"/>
              </a:spcBef>
              <a:buClr>
                <a:srgbClr val="F58466"/>
              </a:buClr>
              <a:buFont typeface="Arial"/>
              <a:buChar char="•"/>
              <a:tabLst>
                <a:tab pos="240665" algn="l"/>
                <a:tab pos="241300" algn="l"/>
              </a:tabLst>
            </a:pPr>
            <a:r>
              <a:rPr sz="1900" b="1" spc="-5" dirty="0">
                <a:latin typeface="Arial"/>
                <a:cs typeface="Arial"/>
              </a:rPr>
              <a:t>Discussion</a:t>
            </a:r>
            <a:r>
              <a:rPr sz="1900" b="1" spc="15" dirty="0">
                <a:latin typeface="Arial"/>
                <a:cs typeface="Arial"/>
              </a:rPr>
              <a:t> </a:t>
            </a:r>
            <a:r>
              <a:rPr sz="1900" b="1" dirty="0">
                <a:latin typeface="Arial"/>
                <a:cs typeface="Arial"/>
              </a:rPr>
              <a:t>of</a:t>
            </a:r>
            <a:r>
              <a:rPr sz="1900" b="1" spc="-15" dirty="0">
                <a:latin typeface="Arial"/>
                <a:cs typeface="Arial"/>
              </a:rPr>
              <a:t> </a:t>
            </a:r>
            <a:r>
              <a:rPr sz="1900" b="1" spc="-5" dirty="0">
                <a:latin typeface="Arial"/>
                <a:cs typeface="Arial"/>
              </a:rPr>
              <a:t>OB</a:t>
            </a:r>
            <a:r>
              <a:rPr sz="1900" b="1" spc="5" dirty="0">
                <a:latin typeface="Arial"/>
                <a:cs typeface="Arial"/>
              </a:rPr>
              <a:t> </a:t>
            </a:r>
            <a:r>
              <a:rPr sz="1900" b="1" spc="-5" dirty="0">
                <a:latin typeface="Arial"/>
                <a:cs typeface="Arial"/>
              </a:rPr>
              <a:t>Unit Strategies</a:t>
            </a:r>
            <a:endParaRPr sz="1900" dirty="0">
              <a:latin typeface="Arial"/>
              <a:cs typeface="Arial"/>
            </a:endParaRPr>
          </a:p>
          <a:p>
            <a:pPr marL="469900">
              <a:lnSpc>
                <a:spcPct val="100000"/>
              </a:lnSpc>
              <a:spcBef>
                <a:spcPts val="295"/>
              </a:spcBef>
            </a:pPr>
            <a:r>
              <a:rPr sz="1800" b="1" spc="-5" dirty="0">
                <a:latin typeface="Arial"/>
                <a:cs typeface="Arial"/>
              </a:rPr>
              <a:t>Thaddeus</a:t>
            </a:r>
            <a:r>
              <a:rPr sz="1800" b="1" spc="-10" dirty="0">
                <a:latin typeface="Arial"/>
                <a:cs typeface="Arial"/>
              </a:rPr>
              <a:t> </a:t>
            </a:r>
            <a:r>
              <a:rPr sz="1800" b="1" spc="-20" dirty="0">
                <a:latin typeface="Arial"/>
                <a:cs typeface="Arial"/>
              </a:rPr>
              <a:t>Waters,</a:t>
            </a:r>
            <a:r>
              <a:rPr sz="1800" b="1" spc="25" dirty="0">
                <a:latin typeface="Arial"/>
                <a:cs typeface="Arial"/>
              </a:rPr>
              <a:t> </a:t>
            </a:r>
            <a:r>
              <a:rPr sz="1800" b="1" spc="-5" dirty="0">
                <a:latin typeface="Arial"/>
                <a:cs typeface="Arial"/>
              </a:rPr>
              <a:t>MD</a:t>
            </a:r>
            <a:r>
              <a:rPr sz="1800" b="1" spc="5" dirty="0">
                <a:latin typeface="Arial"/>
                <a:cs typeface="Arial"/>
              </a:rPr>
              <a:t> </a:t>
            </a:r>
            <a:r>
              <a:rPr sz="1800" b="1" dirty="0">
                <a:latin typeface="Arial"/>
                <a:cs typeface="Arial"/>
              </a:rPr>
              <a:t>- </a:t>
            </a:r>
            <a:r>
              <a:rPr sz="1800" spc="-5" dirty="0">
                <a:solidFill>
                  <a:srgbClr val="444B54"/>
                </a:solidFill>
                <a:latin typeface="Arial"/>
                <a:cs typeface="Arial"/>
              </a:rPr>
              <a:t>Director</a:t>
            </a:r>
            <a:r>
              <a:rPr sz="1800" spc="20" dirty="0">
                <a:solidFill>
                  <a:srgbClr val="444B54"/>
                </a:solidFill>
                <a:latin typeface="Arial"/>
                <a:cs typeface="Arial"/>
              </a:rPr>
              <a:t> </a:t>
            </a:r>
            <a:r>
              <a:rPr sz="1800" spc="-5" dirty="0">
                <a:solidFill>
                  <a:srgbClr val="444B54"/>
                </a:solidFill>
                <a:latin typeface="Arial"/>
                <a:cs typeface="Arial"/>
              </a:rPr>
              <a:t>Maternal-Fetal</a:t>
            </a:r>
            <a:r>
              <a:rPr sz="1800" spc="20" dirty="0">
                <a:solidFill>
                  <a:srgbClr val="444B54"/>
                </a:solidFill>
                <a:latin typeface="Arial"/>
                <a:cs typeface="Arial"/>
              </a:rPr>
              <a:t> </a:t>
            </a:r>
            <a:r>
              <a:rPr sz="1800" spc="-10" dirty="0">
                <a:solidFill>
                  <a:srgbClr val="444B54"/>
                </a:solidFill>
                <a:latin typeface="Arial"/>
                <a:cs typeface="Arial"/>
              </a:rPr>
              <a:t>Medicine,</a:t>
            </a:r>
            <a:r>
              <a:rPr sz="1800" spc="35" dirty="0">
                <a:solidFill>
                  <a:srgbClr val="444B54"/>
                </a:solidFill>
                <a:latin typeface="Arial"/>
                <a:cs typeface="Arial"/>
              </a:rPr>
              <a:t> </a:t>
            </a:r>
            <a:r>
              <a:rPr sz="1800" spc="-5" dirty="0">
                <a:solidFill>
                  <a:srgbClr val="444B54"/>
                </a:solidFill>
                <a:latin typeface="Arial"/>
                <a:cs typeface="Arial"/>
              </a:rPr>
              <a:t>Rush</a:t>
            </a:r>
            <a:r>
              <a:rPr sz="1800" spc="5" dirty="0">
                <a:solidFill>
                  <a:srgbClr val="444B54"/>
                </a:solidFill>
                <a:latin typeface="Arial"/>
                <a:cs typeface="Arial"/>
              </a:rPr>
              <a:t> </a:t>
            </a:r>
            <a:r>
              <a:rPr sz="1800" spc="-5" dirty="0">
                <a:solidFill>
                  <a:srgbClr val="444B54"/>
                </a:solidFill>
                <a:latin typeface="Arial"/>
                <a:cs typeface="Arial"/>
              </a:rPr>
              <a:t>University</a:t>
            </a:r>
            <a:r>
              <a:rPr sz="1800" spc="20" dirty="0">
                <a:solidFill>
                  <a:srgbClr val="444B54"/>
                </a:solidFill>
                <a:latin typeface="Arial"/>
                <a:cs typeface="Arial"/>
              </a:rPr>
              <a:t> </a:t>
            </a:r>
            <a:r>
              <a:rPr sz="1800" spc="-10" dirty="0">
                <a:solidFill>
                  <a:srgbClr val="444B54"/>
                </a:solidFill>
                <a:latin typeface="Arial"/>
                <a:cs typeface="Arial"/>
              </a:rPr>
              <a:t>Medical</a:t>
            </a:r>
            <a:r>
              <a:rPr sz="1800" spc="30" dirty="0">
                <a:solidFill>
                  <a:srgbClr val="444B54"/>
                </a:solidFill>
                <a:latin typeface="Arial"/>
                <a:cs typeface="Arial"/>
              </a:rPr>
              <a:t> </a:t>
            </a:r>
            <a:r>
              <a:rPr sz="1800" spc="-20" dirty="0">
                <a:solidFill>
                  <a:srgbClr val="444B54"/>
                </a:solidFill>
                <a:latin typeface="Arial"/>
                <a:cs typeface="Arial"/>
              </a:rPr>
              <a:t>Center,</a:t>
            </a:r>
            <a:r>
              <a:rPr sz="1800" spc="15" dirty="0">
                <a:solidFill>
                  <a:srgbClr val="444B54"/>
                </a:solidFill>
                <a:latin typeface="Arial"/>
                <a:cs typeface="Arial"/>
              </a:rPr>
              <a:t> </a:t>
            </a:r>
            <a:r>
              <a:rPr sz="1800" spc="-10" dirty="0">
                <a:solidFill>
                  <a:srgbClr val="444B54"/>
                </a:solidFill>
                <a:latin typeface="Arial"/>
                <a:cs typeface="Arial"/>
              </a:rPr>
              <a:t>Chicago</a:t>
            </a:r>
            <a:endParaRPr sz="1800" dirty="0">
              <a:latin typeface="Arial"/>
              <a:cs typeface="Arial"/>
            </a:endParaRPr>
          </a:p>
          <a:p>
            <a:pPr marL="469900" marR="602615">
              <a:lnSpc>
                <a:spcPts val="2160"/>
              </a:lnSpc>
              <a:spcBef>
                <a:spcPts val="525"/>
              </a:spcBef>
            </a:pPr>
            <a:r>
              <a:rPr sz="1800" b="1" spc="-5" dirty="0">
                <a:latin typeface="Arial"/>
                <a:cs typeface="Arial"/>
              </a:rPr>
              <a:t>Samantha</a:t>
            </a:r>
            <a:r>
              <a:rPr sz="1800" b="1" dirty="0">
                <a:latin typeface="Arial"/>
                <a:cs typeface="Arial"/>
              </a:rPr>
              <a:t> </a:t>
            </a:r>
            <a:r>
              <a:rPr sz="1800" b="1" spc="-5" dirty="0">
                <a:latin typeface="Arial"/>
                <a:cs typeface="Arial"/>
              </a:rPr>
              <a:t>De</a:t>
            </a:r>
            <a:r>
              <a:rPr sz="1800" b="1" spc="15" dirty="0">
                <a:latin typeface="Arial"/>
                <a:cs typeface="Arial"/>
              </a:rPr>
              <a:t> </a:t>
            </a:r>
            <a:r>
              <a:rPr sz="1800" b="1" dirty="0">
                <a:latin typeface="Arial"/>
                <a:cs typeface="Arial"/>
              </a:rPr>
              <a:t>Los</a:t>
            </a:r>
            <a:r>
              <a:rPr sz="1800" b="1" spc="-5" dirty="0">
                <a:latin typeface="Arial"/>
                <a:cs typeface="Arial"/>
              </a:rPr>
              <a:t> </a:t>
            </a:r>
            <a:r>
              <a:rPr sz="1800" b="1" spc="-10" dirty="0">
                <a:latin typeface="Arial"/>
                <a:cs typeface="Arial"/>
              </a:rPr>
              <a:t>Reyes,</a:t>
            </a:r>
            <a:r>
              <a:rPr sz="1800" b="1" spc="35" dirty="0">
                <a:latin typeface="Arial"/>
                <a:cs typeface="Arial"/>
              </a:rPr>
              <a:t> </a:t>
            </a:r>
            <a:r>
              <a:rPr sz="1800" b="1" spc="-5" dirty="0">
                <a:latin typeface="Arial"/>
                <a:cs typeface="Arial"/>
              </a:rPr>
              <a:t>MD</a:t>
            </a:r>
            <a:r>
              <a:rPr sz="1800" b="1" spc="10" dirty="0">
                <a:latin typeface="Arial"/>
                <a:cs typeface="Arial"/>
              </a:rPr>
              <a:t> </a:t>
            </a:r>
            <a:r>
              <a:rPr sz="1800" b="1" spc="-5" dirty="0">
                <a:latin typeface="Arial"/>
                <a:cs typeface="Arial"/>
              </a:rPr>
              <a:t>–</a:t>
            </a:r>
            <a:r>
              <a:rPr sz="1800" b="1" dirty="0">
                <a:latin typeface="Arial"/>
                <a:cs typeface="Arial"/>
              </a:rPr>
              <a:t> </a:t>
            </a:r>
            <a:r>
              <a:rPr sz="1800" spc="-10" dirty="0">
                <a:latin typeface="Arial"/>
                <a:cs typeface="Arial"/>
              </a:rPr>
              <a:t>Maternal</a:t>
            </a:r>
            <a:r>
              <a:rPr sz="1800" spc="20" dirty="0">
                <a:latin typeface="Arial"/>
                <a:cs typeface="Arial"/>
              </a:rPr>
              <a:t> </a:t>
            </a:r>
            <a:r>
              <a:rPr sz="1800" spc="-5" dirty="0">
                <a:latin typeface="Arial"/>
                <a:cs typeface="Arial"/>
              </a:rPr>
              <a:t>Fetal</a:t>
            </a:r>
            <a:r>
              <a:rPr sz="1800" spc="5" dirty="0">
                <a:latin typeface="Arial"/>
                <a:cs typeface="Arial"/>
              </a:rPr>
              <a:t> </a:t>
            </a:r>
            <a:r>
              <a:rPr sz="1800" spc="-10" dirty="0">
                <a:latin typeface="Arial"/>
                <a:cs typeface="Arial"/>
              </a:rPr>
              <a:t>Medicine</a:t>
            </a:r>
            <a:r>
              <a:rPr sz="1800" b="1" spc="-10" dirty="0">
                <a:latin typeface="Arial"/>
                <a:cs typeface="Arial"/>
              </a:rPr>
              <a:t>,</a:t>
            </a:r>
            <a:r>
              <a:rPr sz="1800" b="1" spc="30" dirty="0">
                <a:latin typeface="Arial"/>
                <a:cs typeface="Arial"/>
              </a:rPr>
              <a:t> </a:t>
            </a:r>
            <a:r>
              <a:rPr sz="2000" dirty="0">
                <a:solidFill>
                  <a:srgbClr val="444B54"/>
                </a:solidFill>
                <a:latin typeface="Arial"/>
                <a:cs typeface="Arial"/>
              </a:rPr>
              <a:t>Rush</a:t>
            </a:r>
            <a:r>
              <a:rPr sz="2000" spc="-5" dirty="0">
                <a:solidFill>
                  <a:srgbClr val="444B54"/>
                </a:solidFill>
                <a:latin typeface="Arial"/>
                <a:cs typeface="Arial"/>
              </a:rPr>
              <a:t> University</a:t>
            </a:r>
            <a:r>
              <a:rPr sz="2000" spc="-20" dirty="0">
                <a:solidFill>
                  <a:srgbClr val="444B54"/>
                </a:solidFill>
                <a:latin typeface="Arial"/>
                <a:cs typeface="Arial"/>
              </a:rPr>
              <a:t> </a:t>
            </a:r>
            <a:r>
              <a:rPr sz="2000" dirty="0">
                <a:solidFill>
                  <a:srgbClr val="444B54"/>
                </a:solidFill>
                <a:latin typeface="Arial"/>
                <a:cs typeface="Arial"/>
              </a:rPr>
              <a:t>Medical</a:t>
            </a:r>
            <a:r>
              <a:rPr sz="2000" spc="-10" dirty="0">
                <a:solidFill>
                  <a:srgbClr val="444B54"/>
                </a:solidFill>
                <a:latin typeface="Arial"/>
                <a:cs typeface="Arial"/>
              </a:rPr>
              <a:t> </a:t>
            </a:r>
            <a:r>
              <a:rPr sz="2000" spc="-15" dirty="0">
                <a:solidFill>
                  <a:srgbClr val="444B54"/>
                </a:solidFill>
                <a:latin typeface="Arial"/>
                <a:cs typeface="Arial"/>
              </a:rPr>
              <a:t>Center, </a:t>
            </a:r>
            <a:r>
              <a:rPr sz="2000" spc="-540" dirty="0">
                <a:solidFill>
                  <a:srgbClr val="444B54"/>
                </a:solidFill>
                <a:latin typeface="Arial"/>
                <a:cs typeface="Arial"/>
              </a:rPr>
              <a:t> </a:t>
            </a:r>
            <a:r>
              <a:rPr sz="2000" dirty="0" smtClean="0">
                <a:solidFill>
                  <a:srgbClr val="444B54"/>
                </a:solidFill>
                <a:latin typeface="Arial"/>
                <a:cs typeface="Arial"/>
              </a:rPr>
              <a:t>Chicago</a:t>
            </a:r>
            <a:endParaRPr lang="en-US" sz="2000" dirty="0" smtClean="0">
              <a:solidFill>
                <a:srgbClr val="444B54"/>
              </a:solidFill>
              <a:latin typeface="Arial"/>
              <a:cs typeface="Arial"/>
            </a:endParaRPr>
          </a:p>
          <a:p>
            <a:pPr marL="469900" marR="602615">
              <a:lnSpc>
                <a:spcPts val="2160"/>
              </a:lnSpc>
              <a:spcBef>
                <a:spcPts val="525"/>
              </a:spcBef>
            </a:pPr>
            <a:r>
              <a:rPr lang="en-US" sz="2000" dirty="0" smtClean="0">
                <a:solidFill>
                  <a:srgbClr val="444B54"/>
                </a:solidFill>
                <a:latin typeface="Arial"/>
                <a:cs typeface="Arial"/>
              </a:rPr>
              <a:t>Open discussion</a:t>
            </a:r>
            <a:endParaRPr sz="2000" dirty="0">
              <a:latin typeface="Arial"/>
              <a:cs typeface="Arial"/>
            </a:endParaRPr>
          </a:p>
          <a:p>
            <a:pPr marL="240665" indent="-228600">
              <a:lnSpc>
                <a:spcPct val="100000"/>
              </a:lnSpc>
              <a:spcBef>
                <a:spcPts val="675"/>
              </a:spcBef>
              <a:buClr>
                <a:srgbClr val="F58466"/>
              </a:buClr>
              <a:buFont typeface="Arial"/>
              <a:buChar char="•"/>
              <a:tabLst>
                <a:tab pos="241300" algn="l"/>
              </a:tabLst>
            </a:pPr>
            <a:r>
              <a:rPr sz="2300" b="1" spc="-5" dirty="0">
                <a:latin typeface="Arial"/>
                <a:cs typeface="Arial"/>
              </a:rPr>
              <a:t>Discussion</a:t>
            </a:r>
            <a:r>
              <a:rPr sz="2300" b="1" spc="-50" dirty="0">
                <a:latin typeface="Arial"/>
                <a:cs typeface="Arial"/>
              </a:rPr>
              <a:t> </a:t>
            </a:r>
            <a:r>
              <a:rPr sz="2300" b="1" spc="-5" dirty="0">
                <a:latin typeface="Arial"/>
                <a:cs typeface="Arial"/>
              </a:rPr>
              <a:t>of</a:t>
            </a:r>
            <a:r>
              <a:rPr sz="2300" b="1" spc="-20" dirty="0">
                <a:latin typeface="Arial"/>
                <a:cs typeface="Arial"/>
              </a:rPr>
              <a:t> </a:t>
            </a:r>
            <a:r>
              <a:rPr sz="2300" b="1" dirty="0">
                <a:latin typeface="Arial"/>
                <a:cs typeface="Arial"/>
              </a:rPr>
              <a:t>NEO</a:t>
            </a:r>
            <a:r>
              <a:rPr sz="2300" b="1" spc="-10" dirty="0">
                <a:latin typeface="Arial"/>
                <a:cs typeface="Arial"/>
              </a:rPr>
              <a:t> </a:t>
            </a:r>
            <a:r>
              <a:rPr sz="2300" b="1" spc="-5" dirty="0">
                <a:latin typeface="Arial"/>
                <a:cs typeface="Arial"/>
              </a:rPr>
              <a:t>Unit</a:t>
            </a:r>
            <a:r>
              <a:rPr sz="2300" b="1" spc="-20" dirty="0">
                <a:latin typeface="Arial"/>
                <a:cs typeface="Arial"/>
              </a:rPr>
              <a:t> </a:t>
            </a:r>
            <a:r>
              <a:rPr sz="2300" b="1" dirty="0">
                <a:latin typeface="Arial"/>
                <a:cs typeface="Arial"/>
              </a:rPr>
              <a:t>Strategies</a:t>
            </a:r>
            <a:endParaRPr sz="2300" dirty="0">
              <a:latin typeface="Arial"/>
              <a:cs typeface="Arial"/>
            </a:endParaRPr>
          </a:p>
          <a:p>
            <a:pPr marL="697865" marR="10795" lvl="1" indent="-228600">
              <a:lnSpc>
                <a:spcPts val="2050"/>
              </a:lnSpc>
              <a:spcBef>
                <a:spcPts val="555"/>
              </a:spcBef>
              <a:buClr>
                <a:srgbClr val="F58466"/>
              </a:buClr>
              <a:buFont typeface="Arial"/>
              <a:buChar char="•"/>
              <a:tabLst>
                <a:tab pos="697865" algn="l"/>
                <a:tab pos="698500" algn="l"/>
              </a:tabLst>
            </a:pPr>
            <a:r>
              <a:rPr sz="1900" b="1" spc="-5" dirty="0">
                <a:latin typeface="Arial"/>
                <a:cs typeface="Arial"/>
              </a:rPr>
              <a:t>Justin</a:t>
            </a:r>
            <a:r>
              <a:rPr sz="1900" b="1" spc="5" dirty="0">
                <a:latin typeface="Arial"/>
                <a:cs typeface="Arial"/>
              </a:rPr>
              <a:t> </a:t>
            </a:r>
            <a:r>
              <a:rPr sz="1900" b="1" spc="-5" dirty="0">
                <a:latin typeface="Arial"/>
                <a:cs typeface="Arial"/>
              </a:rPr>
              <a:t>Josephsen,</a:t>
            </a:r>
            <a:r>
              <a:rPr sz="1900" b="1" spc="25" dirty="0">
                <a:latin typeface="Arial"/>
                <a:cs typeface="Arial"/>
              </a:rPr>
              <a:t> </a:t>
            </a:r>
            <a:r>
              <a:rPr sz="1900" b="1" spc="-5" dirty="0">
                <a:latin typeface="Arial"/>
                <a:cs typeface="Arial"/>
              </a:rPr>
              <a:t>MD</a:t>
            </a:r>
            <a:r>
              <a:rPr sz="1900" b="1" spc="20" dirty="0">
                <a:latin typeface="Arial"/>
                <a:cs typeface="Arial"/>
              </a:rPr>
              <a:t> </a:t>
            </a:r>
            <a:r>
              <a:rPr sz="1900" b="1" spc="-5" dirty="0">
                <a:latin typeface="Arial"/>
                <a:cs typeface="Arial"/>
              </a:rPr>
              <a:t>–</a:t>
            </a:r>
            <a:r>
              <a:rPr sz="1900" b="1" spc="5" dirty="0">
                <a:latin typeface="Arial"/>
                <a:cs typeface="Arial"/>
              </a:rPr>
              <a:t> </a:t>
            </a:r>
            <a:r>
              <a:rPr sz="1900" spc="-5" dirty="0">
                <a:latin typeface="Arial"/>
                <a:cs typeface="Arial"/>
              </a:rPr>
              <a:t>Medical</a:t>
            </a:r>
            <a:r>
              <a:rPr sz="1900" spc="40" dirty="0">
                <a:latin typeface="Arial"/>
                <a:cs typeface="Arial"/>
              </a:rPr>
              <a:t> </a:t>
            </a:r>
            <a:r>
              <a:rPr sz="1900" spc="-15" dirty="0">
                <a:latin typeface="Arial"/>
                <a:cs typeface="Arial"/>
              </a:rPr>
              <a:t>Director,</a:t>
            </a:r>
            <a:r>
              <a:rPr sz="1900" spc="30" dirty="0">
                <a:latin typeface="Arial"/>
                <a:cs typeface="Arial"/>
              </a:rPr>
              <a:t> </a:t>
            </a:r>
            <a:r>
              <a:rPr sz="1900" spc="-5" dirty="0">
                <a:latin typeface="Arial"/>
                <a:cs typeface="Arial"/>
              </a:rPr>
              <a:t>St.</a:t>
            </a:r>
            <a:r>
              <a:rPr sz="1900" spc="-10" dirty="0">
                <a:latin typeface="Arial"/>
                <a:cs typeface="Arial"/>
              </a:rPr>
              <a:t> Mary’s</a:t>
            </a:r>
            <a:r>
              <a:rPr sz="1900" spc="25" dirty="0">
                <a:latin typeface="Arial"/>
                <a:cs typeface="Arial"/>
              </a:rPr>
              <a:t> </a:t>
            </a:r>
            <a:r>
              <a:rPr sz="1900" spc="-5" dirty="0">
                <a:latin typeface="Arial"/>
                <a:cs typeface="Arial"/>
              </a:rPr>
              <a:t>Hospital</a:t>
            </a:r>
            <a:r>
              <a:rPr sz="1900" spc="45" dirty="0">
                <a:latin typeface="Arial"/>
                <a:cs typeface="Arial"/>
              </a:rPr>
              <a:t> </a:t>
            </a:r>
            <a:r>
              <a:rPr sz="1900" spc="-10" dirty="0">
                <a:latin typeface="Arial"/>
                <a:cs typeface="Arial"/>
              </a:rPr>
              <a:t>NICU,</a:t>
            </a:r>
            <a:r>
              <a:rPr sz="1900" spc="15" dirty="0">
                <a:latin typeface="Arial"/>
                <a:cs typeface="Arial"/>
              </a:rPr>
              <a:t> </a:t>
            </a:r>
            <a:r>
              <a:rPr sz="1900" spc="-5" dirty="0">
                <a:latin typeface="Arial"/>
                <a:cs typeface="Arial"/>
              </a:rPr>
              <a:t>Neonatologist</a:t>
            </a:r>
            <a:r>
              <a:rPr sz="1900" spc="55" dirty="0">
                <a:latin typeface="Arial"/>
                <a:cs typeface="Arial"/>
              </a:rPr>
              <a:t> </a:t>
            </a:r>
            <a:r>
              <a:rPr sz="1900" spc="-5" dirty="0">
                <a:latin typeface="Arial"/>
                <a:cs typeface="Arial"/>
              </a:rPr>
              <a:t>Cardinal </a:t>
            </a:r>
            <a:r>
              <a:rPr sz="1900" spc="-515" dirty="0">
                <a:latin typeface="Arial"/>
                <a:cs typeface="Arial"/>
              </a:rPr>
              <a:t> </a:t>
            </a:r>
            <a:r>
              <a:rPr sz="1900" spc="-5" dirty="0">
                <a:latin typeface="Arial"/>
                <a:cs typeface="Arial"/>
              </a:rPr>
              <a:t>Glennon</a:t>
            </a:r>
            <a:r>
              <a:rPr sz="1900" spc="30" dirty="0">
                <a:latin typeface="Arial"/>
                <a:cs typeface="Arial"/>
              </a:rPr>
              <a:t> </a:t>
            </a:r>
            <a:r>
              <a:rPr sz="1900" spc="-10" dirty="0">
                <a:latin typeface="Arial"/>
                <a:cs typeface="Arial"/>
              </a:rPr>
              <a:t>Children’s</a:t>
            </a:r>
            <a:r>
              <a:rPr sz="1900" spc="45" dirty="0">
                <a:latin typeface="Arial"/>
                <a:cs typeface="Arial"/>
              </a:rPr>
              <a:t> </a:t>
            </a:r>
            <a:r>
              <a:rPr sz="1900" spc="-5" dirty="0">
                <a:latin typeface="Arial"/>
                <a:cs typeface="Arial"/>
              </a:rPr>
              <a:t>Hospital,</a:t>
            </a:r>
            <a:r>
              <a:rPr sz="1900" spc="25" dirty="0">
                <a:latin typeface="Arial"/>
                <a:cs typeface="Arial"/>
              </a:rPr>
              <a:t> </a:t>
            </a:r>
            <a:r>
              <a:rPr sz="1900" spc="-5" dirty="0">
                <a:latin typeface="Arial"/>
                <a:cs typeface="Arial"/>
              </a:rPr>
              <a:t>St.</a:t>
            </a:r>
            <a:r>
              <a:rPr sz="1900" dirty="0">
                <a:latin typeface="Arial"/>
                <a:cs typeface="Arial"/>
              </a:rPr>
              <a:t> </a:t>
            </a:r>
            <a:r>
              <a:rPr sz="1900" spc="-5" dirty="0">
                <a:latin typeface="Arial"/>
                <a:cs typeface="Arial"/>
              </a:rPr>
              <a:t>Louis</a:t>
            </a:r>
            <a:endParaRPr sz="1900" dirty="0">
              <a:latin typeface="Arial"/>
              <a:cs typeface="Arial"/>
            </a:endParaRPr>
          </a:p>
          <a:p>
            <a:pPr marL="698500" lvl="1" indent="-228600">
              <a:lnSpc>
                <a:spcPct val="100000"/>
              </a:lnSpc>
              <a:spcBef>
                <a:spcPts val="235"/>
              </a:spcBef>
              <a:buClr>
                <a:srgbClr val="F58466"/>
              </a:buClr>
              <a:buFont typeface="Arial"/>
              <a:buChar char="•"/>
              <a:tabLst>
                <a:tab pos="697865" algn="l"/>
                <a:tab pos="698500" algn="l"/>
                <a:tab pos="3382010" algn="l"/>
              </a:tabLst>
            </a:pPr>
            <a:r>
              <a:rPr sz="1900" b="1" spc="-5" dirty="0">
                <a:latin typeface="Arial"/>
                <a:cs typeface="Arial"/>
              </a:rPr>
              <a:t>Leslie</a:t>
            </a:r>
            <a:r>
              <a:rPr sz="1900" b="1" spc="20" dirty="0">
                <a:latin typeface="Arial"/>
                <a:cs typeface="Arial"/>
              </a:rPr>
              <a:t> </a:t>
            </a:r>
            <a:r>
              <a:rPr sz="1900" b="1" spc="-5" dirty="0">
                <a:latin typeface="Arial"/>
                <a:cs typeface="Arial"/>
              </a:rPr>
              <a:t>Caldarelli,</a:t>
            </a:r>
            <a:r>
              <a:rPr sz="1900" b="1" spc="20" dirty="0">
                <a:latin typeface="Arial"/>
                <a:cs typeface="Arial"/>
              </a:rPr>
              <a:t> </a:t>
            </a:r>
            <a:r>
              <a:rPr sz="1900" b="1" spc="-5" dirty="0">
                <a:latin typeface="Arial"/>
                <a:cs typeface="Arial"/>
              </a:rPr>
              <a:t>MD</a:t>
            </a:r>
            <a:r>
              <a:rPr sz="1900" b="1" spc="5" dirty="0">
                <a:latin typeface="Arial"/>
                <a:cs typeface="Arial"/>
              </a:rPr>
              <a:t> </a:t>
            </a:r>
            <a:r>
              <a:rPr sz="1900" b="1" spc="-5" dirty="0">
                <a:latin typeface="Arial"/>
                <a:cs typeface="Arial"/>
              </a:rPr>
              <a:t>–	</a:t>
            </a:r>
            <a:r>
              <a:rPr sz="1900" spc="-10" dirty="0">
                <a:latin typeface="Arial"/>
                <a:cs typeface="Arial"/>
              </a:rPr>
              <a:t>NICU</a:t>
            </a:r>
            <a:r>
              <a:rPr sz="1900" spc="15" dirty="0">
                <a:latin typeface="Arial"/>
                <a:cs typeface="Arial"/>
              </a:rPr>
              <a:t> </a:t>
            </a:r>
            <a:r>
              <a:rPr sz="1900" spc="-15" dirty="0">
                <a:latin typeface="Arial"/>
                <a:cs typeface="Arial"/>
              </a:rPr>
              <a:t>Director,</a:t>
            </a:r>
            <a:r>
              <a:rPr sz="1900" spc="15" dirty="0">
                <a:latin typeface="Arial"/>
                <a:cs typeface="Arial"/>
              </a:rPr>
              <a:t> </a:t>
            </a:r>
            <a:r>
              <a:rPr sz="1900" spc="-5" dirty="0">
                <a:latin typeface="Arial"/>
                <a:cs typeface="Arial"/>
              </a:rPr>
              <a:t>Prentice</a:t>
            </a:r>
            <a:r>
              <a:rPr sz="1900" spc="20" dirty="0">
                <a:latin typeface="Arial"/>
                <a:cs typeface="Arial"/>
              </a:rPr>
              <a:t> </a:t>
            </a:r>
            <a:r>
              <a:rPr sz="1900" spc="-10" dirty="0">
                <a:latin typeface="Arial"/>
                <a:cs typeface="Arial"/>
              </a:rPr>
              <a:t>Women's</a:t>
            </a:r>
            <a:r>
              <a:rPr sz="1900" spc="15" dirty="0">
                <a:latin typeface="Arial"/>
                <a:cs typeface="Arial"/>
              </a:rPr>
              <a:t> </a:t>
            </a:r>
            <a:r>
              <a:rPr sz="1900" spc="-5" dirty="0">
                <a:latin typeface="Arial"/>
                <a:cs typeface="Arial"/>
              </a:rPr>
              <a:t>Hospital,</a:t>
            </a:r>
            <a:r>
              <a:rPr sz="1900" spc="15" dirty="0">
                <a:latin typeface="Arial"/>
                <a:cs typeface="Arial"/>
              </a:rPr>
              <a:t> </a:t>
            </a:r>
            <a:r>
              <a:rPr sz="1900" spc="-5" dirty="0" smtClean="0">
                <a:latin typeface="Arial"/>
                <a:cs typeface="Arial"/>
              </a:rPr>
              <a:t>Chicago</a:t>
            </a:r>
            <a:endParaRPr lang="en-US" sz="1900" spc="-5" dirty="0" smtClean="0">
              <a:latin typeface="Arial"/>
              <a:cs typeface="Arial"/>
            </a:endParaRPr>
          </a:p>
          <a:p>
            <a:pPr marL="698500" lvl="1" indent="-228600">
              <a:lnSpc>
                <a:spcPct val="100000"/>
              </a:lnSpc>
              <a:spcBef>
                <a:spcPts val="235"/>
              </a:spcBef>
              <a:buClr>
                <a:srgbClr val="F58466"/>
              </a:buClr>
              <a:buFont typeface="Arial"/>
              <a:buChar char="•"/>
              <a:tabLst>
                <a:tab pos="697865" algn="l"/>
                <a:tab pos="698500" algn="l"/>
                <a:tab pos="3382010" algn="l"/>
              </a:tabLst>
            </a:pPr>
            <a:r>
              <a:rPr lang="en-US" sz="1900" spc="-5" dirty="0" smtClean="0">
                <a:latin typeface="Arial"/>
                <a:cs typeface="Arial"/>
              </a:rPr>
              <a:t>Open Discussion</a:t>
            </a:r>
            <a:endParaRPr sz="1900"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701262"/>
            <a:ext cx="4319905" cy="574040"/>
          </a:xfrm>
          <a:prstGeom prst="rect">
            <a:avLst/>
          </a:prstGeom>
        </p:spPr>
        <p:txBody>
          <a:bodyPr vert="horz" wrap="square" lIns="0" tIns="12700" rIns="0" bIns="0" rtlCol="0">
            <a:spAutoFit/>
          </a:bodyPr>
          <a:lstStyle/>
          <a:p>
            <a:pPr marL="12700">
              <a:lnSpc>
                <a:spcPct val="100000"/>
              </a:lnSpc>
              <a:spcBef>
                <a:spcPts val="100"/>
              </a:spcBef>
            </a:pPr>
            <a:r>
              <a:rPr sz="3600" b="1" spc="-100" dirty="0">
                <a:solidFill>
                  <a:srgbClr val="F58466"/>
                </a:solidFill>
                <a:latin typeface="Arial"/>
                <a:cs typeface="Arial"/>
              </a:rPr>
              <a:t>OB</a:t>
            </a:r>
            <a:r>
              <a:rPr sz="3600" b="1" spc="-30" dirty="0">
                <a:solidFill>
                  <a:srgbClr val="F58466"/>
                </a:solidFill>
                <a:latin typeface="Arial"/>
                <a:cs typeface="Arial"/>
              </a:rPr>
              <a:t> </a:t>
            </a:r>
            <a:r>
              <a:rPr sz="3600" b="1" spc="-185" dirty="0">
                <a:solidFill>
                  <a:srgbClr val="F58466"/>
                </a:solidFill>
                <a:latin typeface="Arial"/>
                <a:cs typeface="Arial"/>
              </a:rPr>
              <a:t>Discussion</a:t>
            </a:r>
            <a:r>
              <a:rPr sz="3600" b="1" spc="-25" dirty="0">
                <a:solidFill>
                  <a:srgbClr val="F58466"/>
                </a:solidFill>
                <a:latin typeface="Arial"/>
                <a:cs typeface="Arial"/>
              </a:rPr>
              <a:t> </a:t>
            </a:r>
            <a:r>
              <a:rPr sz="3600" b="1" spc="-80" dirty="0">
                <a:solidFill>
                  <a:srgbClr val="F58466"/>
                </a:solidFill>
                <a:latin typeface="Arial"/>
                <a:cs typeface="Arial"/>
              </a:rPr>
              <a:t>Panel</a:t>
            </a:r>
            <a:endParaRPr sz="3600">
              <a:latin typeface="Arial"/>
              <a:cs typeface="Arial"/>
            </a:endParaRPr>
          </a:p>
        </p:txBody>
      </p:sp>
      <p:sp>
        <p:nvSpPr>
          <p:cNvPr id="9" name="object 9"/>
          <p:cNvSpPr txBox="1">
            <a:spLocks noGrp="1"/>
          </p:cNvSpPr>
          <p:nvPr>
            <p:ph type="body" idx="1"/>
          </p:nvPr>
        </p:nvSpPr>
        <p:spPr>
          <a:xfrm>
            <a:off x="739140" y="1431544"/>
            <a:ext cx="10713719" cy="2351926"/>
          </a:xfrm>
          <a:prstGeom prst="rect">
            <a:avLst/>
          </a:prstGeom>
        </p:spPr>
        <p:txBody>
          <a:bodyPr vert="horz" wrap="square" lIns="0" tIns="53340" rIns="0" bIns="0" rtlCol="0">
            <a:spAutoFit/>
          </a:bodyPr>
          <a:lstStyle/>
          <a:p>
            <a:pPr marL="755650" indent="-285750">
              <a:lnSpc>
                <a:spcPct val="100000"/>
              </a:lnSpc>
              <a:spcBef>
                <a:spcPts val="295"/>
              </a:spcBef>
              <a:buFont typeface="Arial" panose="020B0604020202020204" pitchFamily="34" charset="0"/>
              <a:buChar char="•"/>
            </a:pPr>
            <a:r>
              <a:rPr lang="en-US" sz="1800" b="1" spc="-5" dirty="0" smtClean="0"/>
              <a:t>Thaddeus</a:t>
            </a:r>
            <a:r>
              <a:rPr lang="en-US" sz="1800" b="1" spc="-10" dirty="0" smtClean="0"/>
              <a:t> </a:t>
            </a:r>
            <a:r>
              <a:rPr lang="en-US" sz="1800" b="1" spc="-20" dirty="0"/>
              <a:t>Waters,</a:t>
            </a:r>
            <a:r>
              <a:rPr lang="en-US" sz="1800" b="1" spc="25" dirty="0"/>
              <a:t> </a:t>
            </a:r>
            <a:r>
              <a:rPr lang="en-US" sz="1800" b="1" spc="-5" dirty="0"/>
              <a:t>MD</a:t>
            </a:r>
            <a:r>
              <a:rPr lang="en-US" sz="1800" b="1" spc="5" dirty="0"/>
              <a:t> </a:t>
            </a:r>
            <a:r>
              <a:rPr lang="en-US" sz="1800" b="1" dirty="0"/>
              <a:t>- </a:t>
            </a:r>
            <a:r>
              <a:rPr lang="en-US" sz="1800" spc="-5" dirty="0">
                <a:solidFill>
                  <a:srgbClr val="444B54"/>
                </a:solidFill>
              </a:rPr>
              <a:t>Director</a:t>
            </a:r>
            <a:r>
              <a:rPr lang="en-US" sz="1800" spc="20" dirty="0">
                <a:solidFill>
                  <a:srgbClr val="444B54"/>
                </a:solidFill>
              </a:rPr>
              <a:t> </a:t>
            </a:r>
            <a:r>
              <a:rPr lang="en-US" sz="1800" spc="-5" dirty="0">
                <a:solidFill>
                  <a:srgbClr val="444B54"/>
                </a:solidFill>
              </a:rPr>
              <a:t>Maternal-Fetal</a:t>
            </a:r>
            <a:r>
              <a:rPr lang="en-US" sz="1800" spc="20" dirty="0">
                <a:solidFill>
                  <a:srgbClr val="444B54"/>
                </a:solidFill>
              </a:rPr>
              <a:t> </a:t>
            </a:r>
            <a:r>
              <a:rPr lang="en-US" sz="1800" spc="-10" dirty="0">
                <a:solidFill>
                  <a:srgbClr val="444B54"/>
                </a:solidFill>
              </a:rPr>
              <a:t>Medicine,</a:t>
            </a:r>
            <a:r>
              <a:rPr lang="en-US" sz="1800" spc="35" dirty="0">
                <a:solidFill>
                  <a:srgbClr val="444B54"/>
                </a:solidFill>
              </a:rPr>
              <a:t> </a:t>
            </a:r>
            <a:r>
              <a:rPr lang="en-US" sz="1800" spc="-5" dirty="0">
                <a:solidFill>
                  <a:srgbClr val="444B54"/>
                </a:solidFill>
              </a:rPr>
              <a:t>Rush</a:t>
            </a:r>
            <a:r>
              <a:rPr lang="en-US" sz="1800" spc="5" dirty="0">
                <a:solidFill>
                  <a:srgbClr val="444B54"/>
                </a:solidFill>
              </a:rPr>
              <a:t> </a:t>
            </a:r>
            <a:r>
              <a:rPr lang="en-US" sz="1800" spc="-5" dirty="0">
                <a:solidFill>
                  <a:srgbClr val="444B54"/>
                </a:solidFill>
              </a:rPr>
              <a:t>University</a:t>
            </a:r>
            <a:r>
              <a:rPr lang="en-US" sz="1800" spc="20" dirty="0">
                <a:solidFill>
                  <a:srgbClr val="444B54"/>
                </a:solidFill>
              </a:rPr>
              <a:t> </a:t>
            </a:r>
            <a:r>
              <a:rPr lang="en-US" sz="1800" spc="-10" dirty="0">
                <a:solidFill>
                  <a:srgbClr val="444B54"/>
                </a:solidFill>
              </a:rPr>
              <a:t>Medical</a:t>
            </a:r>
            <a:r>
              <a:rPr lang="en-US" sz="1800" spc="30" dirty="0">
                <a:solidFill>
                  <a:srgbClr val="444B54"/>
                </a:solidFill>
              </a:rPr>
              <a:t> </a:t>
            </a:r>
            <a:r>
              <a:rPr lang="en-US" sz="1800" spc="-20" dirty="0">
                <a:solidFill>
                  <a:srgbClr val="444B54"/>
                </a:solidFill>
              </a:rPr>
              <a:t>Center,</a:t>
            </a:r>
            <a:r>
              <a:rPr lang="en-US" sz="1800" spc="15" dirty="0">
                <a:solidFill>
                  <a:srgbClr val="444B54"/>
                </a:solidFill>
              </a:rPr>
              <a:t> </a:t>
            </a:r>
            <a:r>
              <a:rPr lang="en-US" sz="1800" spc="-10" dirty="0">
                <a:solidFill>
                  <a:srgbClr val="444B54"/>
                </a:solidFill>
              </a:rPr>
              <a:t>Chicago</a:t>
            </a:r>
            <a:endParaRPr lang="en-US" sz="1800" dirty="0"/>
          </a:p>
          <a:p>
            <a:pPr marL="755650" marR="602615" indent="-285750">
              <a:lnSpc>
                <a:spcPts val="2160"/>
              </a:lnSpc>
              <a:spcBef>
                <a:spcPts val="525"/>
              </a:spcBef>
              <a:buFont typeface="Arial" panose="020B0604020202020204" pitchFamily="34" charset="0"/>
              <a:buChar char="•"/>
            </a:pPr>
            <a:r>
              <a:rPr lang="en-US" sz="1800" b="1" spc="-5" dirty="0"/>
              <a:t>Samantha</a:t>
            </a:r>
            <a:r>
              <a:rPr lang="en-US" sz="1800" b="1" dirty="0"/>
              <a:t> </a:t>
            </a:r>
            <a:r>
              <a:rPr lang="en-US" sz="1800" b="1" spc="-5" dirty="0"/>
              <a:t>De</a:t>
            </a:r>
            <a:r>
              <a:rPr lang="en-US" sz="1800" b="1" spc="15" dirty="0"/>
              <a:t> </a:t>
            </a:r>
            <a:r>
              <a:rPr lang="en-US" sz="1800" b="1" dirty="0"/>
              <a:t>Los</a:t>
            </a:r>
            <a:r>
              <a:rPr lang="en-US" sz="1800" b="1" spc="-5" dirty="0"/>
              <a:t> </a:t>
            </a:r>
            <a:r>
              <a:rPr lang="en-US" sz="1800" b="1" spc="-10" dirty="0"/>
              <a:t>Reyes,</a:t>
            </a:r>
            <a:r>
              <a:rPr lang="en-US" sz="1800" b="1" spc="35" dirty="0"/>
              <a:t> </a:t>
            </a:r>
            <a:r>
              <a:rPr lang="en-US" sz="1800" b="1" spc="-5" dirty="0"/>
              <a:t>MD</a:t>
            </a:r>
            <a:r>
              <a:rPr lang="en-US" sz="1800" b="1" spc="10" dirty="0"/>
              <a:t> </a:t>
            </a:r>
            <a:r>
              <a:rPr lang="en-US" sz="1800" b="1" spc="-5" dirty="0"/>
              <a:t>–</a:t>
            </a:r>
            <a:r>
              <a:rPr lang="en-US" sz="1800" b="1" dirty="0"/>
              <a:t> </a:t>
            </a:r>
            <a:r>
              <a:rPr lang="en-US" sz="1800" spc="-10" dirty="0"/>
              <a:t>Maternal</a:t>
            </a:r>
            <a:r>
              <a:rPr lang="en-US" sz="1800" spc="20" dirty="0"/>
              <a:t> </a:t>
            </a:r>
            <a:r>
              <a:rPr lang="en-US" sz="1800" spc="-5" dirty="0"/>
              <a:t>Fetal</a:t>
            </a:r>
            <a:r>
              <a:rPr lang="en-US" sz="1800" spc="5" dirty="0"/>
              <a:t> </a:t>
            </a:r>
            <a:r>
              <a:rPr lang="en-US" sz="1800" spc="-10" dirty="0"/>
              <a:t>Medicine</a:t>
            </a:r>
            <a:r>
              <a:rPr lang="en-US" sz="1800" b="1" spc="-10" dirty="0"/>
              <a:t>,</a:t>
            </a:r>
            <a:r>
              <a:rPr lang="en-US" sz="1800" b="1" spc="30" dirty="0"/>
              <a:t> </a:t>
            </a:r>
            <a:r>
              <a:rPr lang="en-US" sz="2000" dirty="0">
                <a:solidFill>
                  <a:srgbClr val="444B54"/>
                </a:solidFill>
              </a:rPr>
              <a:t>Rush</a:t>
            </a:r>
            <a:r>
              <a:rPr lang="en-US" sz="2000" spc="-5" dirty="0">
                <a:solidFill>
                  <a:srgbClr val="444B54"/>
                </a:solidFill>
              </a:rPr>
              <a:t> University</a:t>
            </a:r>
            <a:r>
              <a:rPr lang="en-US" sz="2000" spc="-20" dirty="0">
                <a:solidFill>
                  <a:srgbClr val="444B54"/>
                </a:solidFill>
              </a:rPr>
              <a:t> </a:t>
            </a:r>
            <a:r>
              <a:rPr lang="en-US" sz="2000" dirty="0">
                <a:solidFill>
                  <a:srgbClr val="444B54"/>
                </a:solidFill>
              </a:rPr>
              <a:t>Medical</a:t>
            </a:r>
            <a:r>
              <a:rPr lang="en-US" sz="2000" spc="-10" dirty="0">
                <a:solidFill>
                  <a:srgbClr val="444B54"/>
                </a:solidFill>
              </a:rPr>
              <a:t> </a:t>
            </a:r>
            <a:r>
              <a:rPr lang="en-US" sz="2000" spc="-15" dirty="0">
                <a:solidFill>
                  <a:srgbClr val="444B54"/>
                </a:solidFill>
              </a:rPr>
              <a:t>Center, </a:t>
            </a:r>
            <a:r>
              <a:rPr lang="en-US" sz="2000" spc="-540" dirty="0">
                <a:solidFill>
                  <a:srgbClr val="444B54"/>
                </a:solidFill>
              </a:rPr>
              <a:t> </a:t>
            </a:r>
            <a:r>
              <a:rPr lang="en-US" sz="2000" dirty="0">
                <a:solidFill>
                  <a:srgbClr val="444B54"/>
                </a:solidFill>
              </a:rPr>
              <a:t>Chicago</a:t>
            </a:r>
            <a:endParaRPr lang="en-US" sz="2000" dirty="0"/>
          </a:p>
          <a:p>
            <a:pPr marL="646430" marR="942975" lvl="1" indent="-228600">
              <a:lnSpc>
                <a:spcPts val="2480"/>
              </a:lnSpc>
              <a:spcBef>
                <a:spcPts val="420"/>
              </a:spcBef>
              <a:buClr>
                <a:srgbClr val="F58466"/>
              </a:buClr>
              <a:buFont typeface="Arial"/>
              <a:buChar char="•"/>
              <a:tabLst>
                <a:tab pos="647700" algn="l"/>
              </a:tabLst>
            </a:pPr>
            <a:endParaRPr lang="en-US" dirty="0" smtClean="0"/>
          </a:p>
          <a:p>
            <a:pPr marL="646430" marR="942975" indent="-228600">
              <a:lnSpc>
                <a:spcPts val="2480"/>
              </a:lnSpc>
              <a:spcBef>
                <a:spcPts val="420"/>
              </a:spcBef>
              <a:buClr>
                <a:srgbClr val="F58466"/>
              </a:buClr>
              <a:buFont typeface="Arial"/>
              <a:buChar char="•"/>
              <a:tabLst>
                <a:tab pos="647700" algn="l"/>
              </a:tabLst>
            </a:pPr>
            <a:endParaRPr lang="en-US" dirty="0"/>
          </a:p>
          <a:p>
            <a:pPr marL="646430" marR="942975" indent="-228600">
              <a:lnSpc>
                <a:spcPts val="2480"/>
              </a:lnSpc>
              <a:spcBef>
                <a:spcPts val="420"/>
              </a:spcBef>
              <a:buClr>
                <a:srgbClr val="F58466"/>
              </a:buClr>
              <a:buFont typeface="Arial"/>
              <a:buChar char="•"/>
              <a:tabLst>
                <a:tab pos="647700" algn="l"/>
              </a:tabLst>
            </a:pPr>
            <a:r>
              <a:rPr lang="en-US" dirty="0" smtClean="0"/>
              <a:t>Open Discussion</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666210"/>
            <a:ext cx="6089650" cy="635000"/>
          </a:xfrm>
          <a:prstGeom prst="rect">
            <a:avLst/>
          </a:prstGeom>
        </p:spPr>
        <p:txBody>
          <a:bodyPr vert="horz" wrap="square" lIns="0" tIns="12065" rIns="0" bIns="0" rtlCol="0">
            <a:spAutoFit/>
          </a:bodyPr>
          <a:lstStyle/>
          <a:p>
            <a:pPr marL="12700">
              <a:lnSpc>
                <a:spcPct val="100000"/>
              </a:lnSpc>
              <a:spcBef>
                <a:spcPts val="95"/>
              </a:spcBef>
            </a:pPr>
            <a:r>
              <a:rPr sz="4000" b="1" spc="-114" dirty="0">
                <a:solidFill>
                  <a:srgbClr val="F58466"/>
                </a:solidFill>
                <a:latin typeface="Arial"/>
                <a:cs typeface="Arial"/>
              </a:rPr>
              <a:t>Neonatal</a:t>
            </a:r>
            <a:r>
              <a:rPr sz="4000" b="1" spc="-25" dirty="0">
                <a:solidFill>
                  <a:srgbClr val="F58466"/>
                </a:solidFill>
                <a:latin typeface="Arial"/>
                <a:cs typeface="Arial"/>
              </a:rPr>
              <a:t> </a:t>
            </a:r>
            <a:r>
              <a:rPr sz="4000" b="1" spc="-204" dirty="0">
                <a:solidFill>
                  <a:srgbClr val="F58466"/>
                </a:solidFill>
                <a:latin typeface="Arial"/>
                <a:cs typeface="Arial"/>
              </a:rPr>
              <a:t>Discussion</a:t>
            </a:r>
            <a:r>
              <a:rPr sz="4000" b="1" spc="-20" dirty="0">
                <a:solidFill>
                  <a:srgbClr val="F58466"/>
                </a:solidFill>
                <a:latin typeface="Arial"/>
                <a:cs typeface="Arial"/>
              </a:rPr>
              <a:t> </a:t>
            </a:r>
            <a:r>
              <a:rPr sz="4000" b="1" spc="-95" dirty="0">
                <a:solidFill>
                  <a:srgbClr val="F58466"/>
                </a:solidFill>
                <a:latin typeface="Arial"/>
                <a:cs typeface="Arial"/>
              </a:rPr>
              <a:t>Panel</a:t>
            </a:r>
            <a:endParaRPr sz="4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51</a:t>
            </a:fld>
            <a:endParaRPr spc="-5" dirty="0"/>
          </a:p>
        </p:txBody>
      </p:sp>
      <p:sp>
        <p:nvSpPr>
          <p:cNvPr id="9" name="object 9"/>
          <p:cNvSpPr txBox="1"/>
          <p:nvPr/>
        </p:nvSpPr>
        <p:spPr>
          <a:xfrm>
            <a:off x="1145460" y="1806829"/>
            <a:ext cx="10252075" cy="2945678"/>
          </a:xfrm>
          <a:prstGeom prst="rect">
            <a:avLst/>
          </a:prstGeom>
        </p:spPr>
        <p:txBody>
          <a:bodyPr vert="horz" wrap="square" lIns="0" tIns="59690" rIns="0" bIns="0" rtlCol="0">
            <a:spAutoFit/>
          </a:bodyPr>
          <a:lstStyle/>
          <a:p>
            <a:pPr marL="241300" marR="133985" indent="-229235" algn="just">
              <a:lnSpc>
                <a:spcPts val="3030"/>
              </a:lnSpc>
              <a:spcBef>
                <a:spcPts val="484"/>
              </a:spcBef>
              <a:buClr>
                <a:srgbClr val="F58466"/>
              </a:buClr>
              <a:buFont typeface="Arial"/>
              <a:buChar char="•"/>
              <a:tabLst>
                <a:tab pos="241935" algn="l"/>
              </a:tabLst>
            </a:pPr>
            <a:r>
              <a:rPr sz="2800" b="1" spc="-5" dirty="0" smtClean="0">
                <a:latin typeface="Arial"/>
                <a:cs typeface="Arial"/>
              </a:rPr>
              <a:t>Justin </a:t>
            </a:r>
            <a:r>
              <a:rPr sz="2800" b="1" spc="-5" dirty="0">
                <a:latin typeface="Arial"/>
                <a:cs typeface="Arial"/>
              </a:rPr>
              <a:t>Josephsen, </a:t>
            </a:r>
            <a:r>
              <a:rPr sz="2800" b="1" spc="-10" dirty="0">
                <a:latin typeface="Arial"/>
                <a:cs typeface="Arial"/>
              </a:rPr>
              <a:t>MD </a:t>
            </a:r>
            <a:r>
              <a:rPr sz="2800" b="1" spc="-5" dirty="0">
                <a:latin typeface="Arial"/>
                <a:cs typeface="Arial"/>
              </a:rPr>
              <a:t>– </a:t>
            </a:r>
            <a:r>
              <a:rPr sz="2800" spc="-5" dirty="0">
                <a:latin typeface="Arial"/>
                <a:cs typeface="Arial"/>
              </a:rPr>
              <a:t>Medical </a:t>
            </a:r>
            <a:r>
              <a:rPr sz="2800" spc="-20" dirty="0">
                <a:latin typeface="Arial"/>
                <a:cs typeface="Arial"/>
              </a:rPr>
              <a:t>Director, </a:t>
            </a:r>
            <a:r>
              <a:rPr sz="2800" spc="-5" dirty="0">
                <a:latin typeface="Arial"/>
                <a:cs typeface="Arial"/>
              </a:rPr>
              <a:t>St. </a:t>
            </a:r>
            <a:r>
              <a:rPr sz="2800" spc="-10" dirty="0">
                <a:latin typeface="Arial"/>
                <a:cs typeface="Arial"/>
              </a:rPr>
              <a:t>Mary’s </a:t>
            </a:r>
            <a:r>
              <a:rPr sz="2800" dirty="0">
                <a:latin typeface="Arial"/>
                <a:cs typeface="Arial"/>
              </a:rPr>
              <a:t>Hospital </a:t>
            </a:r>
            <a:r>
              <a:rPr sz="2800" spc="-765" dirty="0">
                <a:latin typeface="Arial"/>
                <a:cs typeface="Arial"/>
              </a:rPr>
              <a:t> </a:t>
            </a:r>
            <a:r>
              <a:rPr sz="2800" spc="-10" dirty="0">
                <a:latin typeface="Arial"/>
                <a:cs typeface="Arial"/>
              </a:rPr>
              <a:t>NICU, </a:t>
            </a:r>
            <a:r>
              <a:rPr sz="2800" dirty="0">
                <a:latin typeface="Arial"/>
                <a:cs typeface="Arial"/>
              </a:rPr>
              <a:t>Neonatologist Cardinal </a:t>
            </a:r>
            <a:r>
              <a:rPr sz="2800" spc="-5" dirty="0">
                <a:latin typeface="Arial"/>
                <a:cs typeface="Arial"/>
              </a:rPr>
              <a:t>Glennon Children’s Hospital, St. </a:t>
            </a:r>
            <a:r>
              <a:rPr sz="2800" spc="-765" dirty="0">
                <a:latin typeface="Arial"/>
                <a:cs typeface="Arial"/>
              </a:rPr>
              <a:t> </a:t>
            </a:r>
            <a:r>
              <a:rPr sz="2800" dirty="0">
                <a:latin typeface="Arial"/>
                <a:cs typeface="Arial"/>
              </a:rPr>
              <a:t>Louis</a:t>
            </a:r>
          </a:p>
          <a:p>
            <a:pPr marL="241300" marR="785495" indent="-229235" algn="just">
              <a:lnSpc>
                <a:spcPts val="3020"/>
              </a:lnSpc>
              <a:spcBef>
                <a:spcPts val="484"/>
              </a:spcBef>
              <a:buClr>
                <a:srgbClr val="F58466"/>
              </a:buClr>
              <a:buFont typeface="Arial"/>
              <a:buChar char="•"/>
              <a:tabLst>
                <a:tab pos="241935" algn="l"/>
              </a:tabLst>
            </a:pPr>
            <a:r>
              <a:rPr sz="2800" b="1" spc="-5" dirty="0">
                <a:latin typeface="Arial"/>
                <a:cs typeface="Arial"/>
              </a:rPr>
              <a:t>Leslie Caldarelli, </a:t>
            </a:r>
            <a:r>
              <a:rPr sz="2800" b="1" spc="-10" dirty="0">
                <a:latin typeface="Arial"/>
                <a:cs typeface="Arial"/>
              </a:rPr>
              <a:t>MD </a:t>
            </a:r>
            <a:r>
              <a:rPr sz="2800" b="1" spc="-5" dirty="0">
                <a:latin typeface="Arial"/>
                <a:cs typeface="Arial"/>
              </a:rPr>
              <a:t>–</a:t>
            </a:r>
            <a:r>
              <a:rPr sz="2800" b="1" dirty="0">
                <a:latin typeface="Arial"/>
                <a:cs typeface="Arial"/>
              </a:rPr>
              <a:t> </a:t>
            </a:r>
            <a:r>
              <a:rPr sz="2800" spc="-10" dirty="0">
                <a:latin typeface="Arial"/>
                <a:cs typeface="Arial"/>
              </a:rPr>
              <a:t>NICU </a:t>
            </a:r>
            <a:r>
              <a:rPr sz="2800" spc="-20" dirty="0">
                <a:latin typeface="Arial"/>
                <a:cs typeface="Arial"/>
              </a:rPr>
              <a:t>Director, </a:t>
            </a:r>
            <a:r>
              <a:rPr sz="2800" spc="-5" dirty="0">
                <a:latin typeface="Arial"/>
                <a:cs typeface="Arial"/>
              </a:rPr>
              <a:t>Prentice </a:t>
            </a:r>
            <a:r>
              <a:rPr sz="2800" spc="-10" dirty="0">
                <a:latin typeface="Arial"/>
                <a:cs typeface="Arial"/>
              </a:rPr>
              <a:t>Women's </a:t>
            </a:r>
            <a:r>
              <a:rPr sz="2800" spc="-765" dirty="0">
                <a:latin typeface="Arial"/>
                <a:cs typeface="Arial"/>
              </a:rPr>
              <a:t> </a:t>
            </a:r>
            <a:r>
              <a:rPr sz="2800" spc="-5" dirty="0">
                <a:latin typeface="Arial"/>
                <a:cs typeface="Arial"/>
              </a:rPr>
              <a:t>Hospital,</a:t>
            </a:r>
            <a:r>
              <a:rPr sz="2800" dirty="0">
                <a:latin typeface="Arial"/>
                <a:cs typeface="Arial"/>
              </a:rPr>
              <a:t> </a:t>
            </a:r>
            <a:r>
              <a:rPr sz="2800" dirty="0" smtClean="0">
                <a:latin typeface="Arial"/>
                <a:cs typeface="Arial"/>
              </a:rPr>
              <a:t>Chicago</a:t>
            </a:r>
            <a:endParaRPr lang="en-US" sz="2800" dirty="0" smtClean="0">
              <a:latin typeface="Arial"/>
              <a:cs typeface="Arial"/>
            </a:endParaRPr>
          </a:p>
          <a:p>
            <a:pPr marL="241300" marR="785495" indent="-229235" algn="just">
              <a:lnSpc>
                <a:spcPts val="3020"/>
              </a:lnSpc>
              <a:spcBef>
                <a:spcPts val="484"/>
              </a:spcBef>
              <a:buClr>
                <a:srgbClr val="F58466"/>
              </a:buClr>
              <a:buFont typeface="Arial"/>
              <a:buChar char="•"/>
              <a:tabLst>
                <a:tab pos="241935" algn="l"/>
              </a:tabLst>
            </a:pPr>
            <a:endParaRPr lang="en-US" sz="2800" dirty="0">
              <a:latin typeface="Arial"/>
              <a:cs typeface="Arial"/>
            </a:endParaRPr>
          </a:p>
          <a:p>
            <a:pPr marL="241300" marR="785495" indent="-229235" algn="just">
              <a:lnSpc>
                <a:spcPts val="3020"/>
              </a:lnSpc>
              <a:spcBef>
                <a:spcPts val="484"/>
              </a:spcBef>
              <a:buClr>
                <a:srgbClr val="F58466"/>
              </a:buClr>
              <a:buFont typeface="Arial"/>
              <a:buChar char="•"/>
              <a:tabLst>
                <a:tab pos="241935" algn="l"/>
              </a:tabLst>
            </a:pPr>
            <a:r>
              <a:rPr lang="en-US" sz="2800" dirty="0" smtClean="0">
                <a:latin typeface="Arial"/>
                <a:cs typeface="Arial"/>
              </a:rPr>
              <a:t>Open Discussion</a:t>
            </a:r>
            <a:endParaRPr sz="28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2" cstate="print"/>
            <a:stretch>
              <a:fillRect/>
            </a:stretch>
          </p:blipFill>
          <p:spPr>
            <a:xfrm>
              <a:off x="9264396" y="228600"/>
              <a:ext cx="2025383" cy="911351"/>
            </a:xfrm>
            <a:prstGeom prst="rect">
              <a:avLst/>
            </a:prstGeom>
          </p:spPr>
        </p:pic>
        <p:pic>
          <p:nvPicPr>
            <p:cNvPr id="4" name="object 4"/>
            <p:cNvPicPr/>
            <p:nvPr/>
          </p:nvPicPr>
          <p:blipFill>
            <a:blip r:embed="rId3" cstate="print"/>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7" name="object 7"/>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8" name="object 8"/>
          <p:cNvSpPr txBox="1">
            <a:spLocks noGrp="1"/>
          </p:cNvSpPr>
          <p:nvPr>
            <p:ph type="title"/>
          </p:nvPr>
        </p:nvSpPr>
        <p:spPr>
          <a:xfrm>
            <a:off x="688340" y="666210"/>
            <a:ext cx="2479675" cy="635000"/>
          </a:xfrm>
          <a:prstGeom prst="rect">
            <a:avLst/>
          </a:prstGeom>
        </p:spPr>
        <p:txBody>
          <a:bodyPr vert="horz" wrap="square" lIns="0" tIns="12065" rIns="0" bIns="0" rtlCol="0">
            <a:spAutoFit/>
          </a:bodyPr>
          <a:lstStyle/>
          <a:p>
            <a:pPr marL="12700">
              <a:lnSpc>
                <a:spcPct val="100000"/>
              </a:lnSpc>
              <a:spcBef>
                <a:spcPts val="95"/>
              </a:spcBef>
            </a:pPr>
            <a:r>
              <a:rPr sz="4000" b="1" spc="-135" dirty="0">
                <a:solidFill>
                  <a:srgbClr val="F58466"/>
                </a:solidFill>
                <a:latin typeface="Arial"/>
                <a:cs typeface="Arial"/>
              </a:rPr>
              <a:t>Thank</a:t>
            </a:r>
            <a:r>
              <a:rPr sz="4000" b="1" spc="-105" dirty="0">
                <a:solidFill>
                  <a:srgbClr val="F58466"/>
                </a:solidFill>
                <a:latin typeface="Arial"/>
                <a:cs typeface="Arial"/>
              </a:rPr>
              <a:t> </a:t>
            </a:r>
            <a:r>
              <a:rPr sz="4000" b="1" spc="-150" dirty="0">
                <a:solidFill>
                  <a:srgbClr val="F58466"/>
                </a:solidFill>
                <a:latin typeface="Arial"/>
                <a:cs typeface="Arial"/>
              </a:rPr>
              <a:t>You</a:t>
            </a:r>
            <a:endParaRPr sz="4000">
              <a:latin typeface="Arial"/>
              <a:cs typeface="Arial"/>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5" dirty="0"/>
              <a:t>52</a:t>
            </a:fld>
            <a:endParaRPr spc="-5" dirty="0"/>
          </a:p>
        </p:txBody>
      </p:sp>
      <p:sp>
        <p:nvSpPr>
          <p:cNvPr id="9" name="object 9"/>
          <p:cNvSpPr txBox="1"/>
          <p:nvPr/>
        </p:nvSpPr>
        <p:spPr>
          <a:xfrm>
            <a:off x="688340" y="1802257"/>
            <a:ext cx="10678160" cy="4029075"/>
          </a:xfrm>
          <a:prstGeom prst="rect">
            <a:avLst/>
          </a:prstGeom>
        </p:spPr>
        <p:txBody>
          <a:bodyPr vert="horz" wrap="square" lIns="0" tIns="64135" rIns="0" bIns="0" rtlCol="0">
            <a:spAutoFit/>
          </a:bodyPr>
          <a:lstStyle/>
          <a:p>
            <a:pPr marL="241300" marR="5080" indent="-228600">
              <a:lnSpc>
                <a:spcPts val="3240"/>
              </a:lnSpc>
              <a:spcBef>
                <a:spcPts val="505"/>
              </a:spcBef>
              <a:buClr>
                <a:srgbClr val="F5668F"/>
              </a:buClr>
              <a:buChar char="•"/>
              <a:tabLst>
                <a:tab pos="241300" algn="l"/>
              </a:tabLst>
            </a:pPr>
            <a:r>
              <a:rPr sz="3000" spc="-25" dirty="0">
                <a:solidFill>
                  <a:srgbClr val="444B54"/>
                </a:solidFill>
                <a:latin typeface="Arial"/>
                <a:cs typeface="Arial"/>
              </a:rPr>
              <a:t>We</a:t>
            </a:r>
            <a:r>
              <a:rPr sz="3000" spc="-5" dirty="0">
                <a:solidFill>
                  <a:srgbClr val="444B54"/>
                </a:solidFill>
                <a:latin typeface="Arial"/>
                <a:cs typeface="Arial"/>
              </a:rPr>
              <a:t> continue</a:t>
            </a:r>
            <a:r>
              <a:rPr sz="3000" spc="-15" dirty="0">
                <a:solidFill>
                  <a:srgbClr val="444B54"/>
                </a:solidFill>
                <a:latin typeface="Arial"/>
                <a:cs typeface="Arial"/>
              </a:rPr>
              <a:t> </a:t>
            </a:r>
            <a:r>
              <a:rPr sz="3000" spc="-5" dirty="0">
                <a:solidFill>
                  <a:srgbClr val="444B54"/>
                </a:solidFill>
                <a:latin typeface="Arial"/>
                <a:cs typeface="Arial"/>
              </a:rPr>
              <a:t>to</a:t>
            </a:r>
            <a:r>
              <a:rPr sz="3000" spc="10" dirty="0">
                <a:solidFill>
                  <a:srgbClr val="444B54"/>
                </a:solidFill>
                <a:latin typeface="Arial"/>
                <a:cs typeface="Arial"/>
              </a:rPr>
              <a:t> </a:t>
            </a:r>
            <a:r>
              <a:rPr sz="3000" dirty="0">
                <a:solidFill>
                  <a:srgbClr val="444B54"/>
                </a:solidFill>
                <a:latin typeface="Arial"/>
                <a:cs typeface="Arial"/>
              </a:rPr>
              <a:t>give</a:t>
            </a:r>
            <a:r>
              <a:rPr sz="3000" spc="-15" dirty="0">
                <a:solidFill>
                  <a:srgbClr val="444B54"/>
                </a:solidFill>
                <a:latin typeface="Arial"/>
                <a:cs typeface="Arial"/>
              </a:rPr>
              <a:t> </a:t>
            </a:r>
            <a:r>
              <a:rPr sz="3000" spc="-5" dirty="0">
                <a:solidFill>
                  <a:srgbClr val="444B54"/>
                </a:solidFill>
                <a:latin typeface="Arial"/>
                <a:cs typeface="Arial"/>
              </a:rPr>
              <a:t>thanks to</a:t>
            </a:r>
            <a:r>
              <a:rPr sz="3000" spc="10" dirty="0">
                <a:solidFill>
                  <a:srgbClr val="444B54"/>
                </a:solidFill>
                <a:latin typeface="Arial"/>
                <a:cs typeface="Arial"/>
              </a:rPr>
              <a:t> </a:t>
            </a:r>
            <a:r>
              <a:rPr sz="3000" spc="-5" dirty="0">
                <a:solidFill>
                  <a:srgbClr val="444B54"/>
                </a:solidFill>
                <a:latin typeface="Arial"/>
                <a:cs typeface="Arial"/>
              </a:rPr>
              <a:t>the</a:t>
            </a:r>
            <a:r>
              <a:rPr sz="3000" spc="10" dirty="0">
                <a:solidFill>
                  <a:srgbClr val="444B54"/>
                </a:solidFill>
                <a:latin typeface="Arial"/>
                <a:cs typeface="Arial"/>
              </a:rPr>
              <a:t> </a:t>
            </a:r>
            <a:r>
              <a:rPr sz="3000" spc="-5" dirty="0">
                <a:solidFill>
                  <a:srgbClr val="444B54"/>
                </a:solidFill>
                <a:latin typeface="Arial"/>
                <a:cs typeface="Arial"/>
              </a:rPr>
              <a:t>nurses,</a:t>
            </a:r>
            <a:r>
              <a:rPr sz="3000" spc="5" dirty="0">
                <a:solidFill>
                  <a:srgbClr val="444B54"/>
                </a:solidFill>
                <a:latin typeface="Arial"/>
                <a:cs typeface="Arial"/>
              </a:rPr>
              <a:t> </a:t>
            </a:r>
            <a:r>
              <a:rPr sz="3000" spc="-5" dirty="0">
                <a:solidFill>
                  <a:srgbClr val="444B54"/>
                </a:solidFill>
                <a:latin typeface="Arial"/>
                <a:cs typeface="Arial"/>
              </a:rPr>
              <a:t>doctors,</a:t>
            </a:r>
            <a:r>
              <a:rPr sz="3000" spc="5" dirty="0">
                <a:solidFill>
                  <a:srgbClr val="444B54"/>
                </a:solidFill>
                <a:latin typeface="Arial"/>
                <a:cs typeface="Arial"/>
              </a:rPr>
              <a:t> </a:t>
            </a:r>
            <a:r>
              <a:rPr sz="3000" spc="-5" dirty="0">
                <a:solidFill>
                  <a:srgbClr val="444B54"/>
                </a:solidFill>
                <a:latin typeface="Arial"/>
                <a:cs typeface="Arial"/>
              </a:rPr>
              <a:t>health</a:t>
            </a:r>
            <a:r>
              <a:rPr sz="3000" spc="-15" dirty="0">
                <a:solidFill>
                  <a:srgbClr val="444B54"/>
                </a:solidFill>
                <a:latin typeface="Arial"/>
                <a:cs typeface="Arial"/>
              </a:rPr>
              <a:t> </a:t>
            </a:r>
            <a:r>
              <a:rPr sz="3000" spc="-5" dirty="0">
                <a:solidFill>
                  <a:srgbClr val="444B54"/>
                </a:solidFill>
                <a:latin typeface="Arial"/>
                <a:cs typeface="Arial"/>
              </a:rPr>
              <a:t>care </a:t>
            </a:r>
            <a:r>
              <a:rPr sz="3000" spc="-819" dirty="0">
                <a:solidFill>
                  <a:srgbClr val="444B54"/>
                </a:solidFill>
                <a:latin typeface="Arial"/>
                <a:cs typeface="Arial"/>
              </a:rPr>
              <a:t> </a:t>
            </a:r>
            <a:r>
              <a:rPr sz="3000" spc="-5" dirty="0">
                <a:solidFill>
                  <a:srgbClr val="444B54"/>
                </a:solidFill>
                <a:latin typeface="Arial"/>
                <a:cs typeface="Arial"/>
              </a:rPr>
              <a:t>workers, </a:t>
            </a:r>
            <a:r>
              <a:rPr sz="3000" dirty="0">
                <a:solidFill>
                  <a:srgbClr val="444B54"/>
                </a:solidFill>
                <a:latin typeface="Arial"/>
                <a:cs typeface="Arial"/>
              </a:rPr>
              <a:t>public </a:t>
            </a:r>
            <a:r>
              <a:rPr sz="3000" spc="-5" dirty="0">
                <a:solidFill>
                  <a:srgbClr val="444B54"/>
                </a:solidFill>
                <a:latin typeface="Arial"/>
                <a:cs typeface="Arial"/>
              </a:rPr>
              <a:t>health teams and others across our state </a:t>
            </a:r>
            <a:r>
              <a:rPr sz="3000" dirty="0">
                <a:solidFill>
                  <a:srgbClr val="444B54"/>
                </a:solidFill>
                <a:latin typeface="Arial"/>
                <a:cs typeface="Arial"/>
              </a:rPr>
              <a:t>at </a:t>
            </a:r>
            <a:r>
              <a:rPr sz="3000" spc="5" dirty="0">
                <a:solidFill>
                  <a:srgbClr val="444B54"/>
                </a:solidFill>
                <a:latin typeface="Arial"/>
                <a:cs typeface="Arial"/>
              </a:rPr>
              <a:t> </a:t>
            </a:r>
            <a:r>
              <a:rPr sz="3000" spc="-5" dirty="0">
                <a:solidFill>
                  <a:srgbClr val="444B54"/>
                </a:solidFill>
                <a:latin typeface="Arial"/>
                <a:cs typeface="Arial"/>
              </a:rPr>
              <a:t>work</a:t>
            </a:r>
            <a:r>
              <a:rPr sz="3000" spc="-10" dirty="0">
                <a:solidFill>
                  <a:srgbClr val="444B54"/>
                </a:solidFill>
                <a:latin typeface="Arial"/>
                <a:cs typeface="Arial"/>
              </a:rPr>
              <a:t> </a:t>
            </a:r>
            <a:r>
              <a:rPr sz="3000" spc="-5" dirty="0">
                <a:solidFill>
                  <a:srgbClr val="444B54"/>
                </a:solidFill>
                <a:latin typeface="Arial"/>
                <a:cs typeface="Arial"/>
              </a:rPr>
              <a:t>confronting</a:t>
            </a:r>
            <a:r>
              <a:rPr sz="3000" spc="-20" dirty="0">
                <a:solidFill>
                  <a:srgbClr val="444B54"/>
                </a:solidFill>
                <a:latin typeface="Arial"/>
                <a:cs typeface="Arial"/>
              </a:rPr>
              <a:t> </a:t>
            </a:r>
            <a:r>
              <a:rPr sz="3000" spc="-5" dirty="0">
                <a:solidFill>
                  <a:srgbClr val="444B54"/>
                </a:solidFill>
                <a:latin typeface="Arial"/>
                <a:cs typeface="Arial"/>
              </a:rPr>
              <a:t>the</a:t>
            </a:r>
            <a:r>
              <a:rPr sz="3000" spc="5" dirty="0">
                <a:solidFill>
                  <a:srgbClr val="444B54"/>
                </a:solidFill>
                <a:latin typeface="Arial"/>
                <a:cs typeface="Arial"/>
              </a:rPr>
              <a:t> </a:t>
            </a:r>
            <a:r>
              <a:rPr sz="3000" spc="-5" dirty="0">
                <a:solidFill>
                  <a:srgbClr val="444B54"/>
                </a:solidFill>
                <a:latin typeface="Arial"/>
                <a:cs typeface="Arial"/>
              </a:rPr>
              <a:t>COVID-19</a:t>
            </a:r>
            <a:r>
              <a:rPr sz="3000" spc="-10" dirty="0">
                <a:solidFill>
                  <a:srgbClr val="444B54"/>
                </a:solidFill>
                <a:latin typeface="Arial"/>
                <a:cs typeface="Arial"/>
              </a:rPr>
              <a:t> </a:t>
            </a:r>
            <a:r>
              <a:rPr sz="3000" spc="-5" dirty="0">
                <a:solidFill>
                  <a:srgbClr val="444B54"/>
                </a:solidFill>
                <a:latin typeface="Arial"/>
                <a:cs typeface="Arial"/>
              </a:rPr>
              <a:t>pandemic.</a:t>
            </a:r>
            <a:endParaRPr sz="3000">
              <a:latin typeface="Arial"/>
              <a:cs typeface="Arial"/>
            </a:endParaRPr>
          </a:p>
          <a:p>
            <a:pPr marL="241300" marR="657225" indent="-228600" algn="just">
              <a:lnSpc>
                <a:spcPts val="3240"/>
              </a:lnSpc>
              <a:spcBef>
                <a:spcPts val="1000"/>
              </a:spcBef>
              <a:buClr>
                <a:srgbClr val="F5668F"/>
              </a:buClr>
              <a:buChar char="•"/>
              <a:tabLst>
                <a:tab pos="241300" algn="l"/>
              </a:tabLst>
            </a:pPr>
            <a:r>
              <a:rPr sz="3000" dirty="0">
                <a:solidFill>
                  <a:srgbClr val="444B54"/>
                </a:solidFill>
                <a:latin typeface="Arial"/>
                <a:cs typeface="Arial"/>
              </a:rPr>
              <a:t>Please </a:t>
            </a:r>
            <a:r>
              <a:rPr sz="3000" spc="-5" dirty="0">
                <a:solidFill>
                  <a:srgbClr val="444B54"/>
                </a:solidFill>
                <a:latin typeface="Arial"/>
                <a:cs typeface="Arial"/>
              </a:rPr>
              <a:t>send questions, comments and recommendations, </a:t>
            </a:r>
            <a:r>
              <a:rPr sz="3000" spc="-819" dirty="0">
                <a:solidFill>
                  <a:srgbClr val="444B54"/>
                </a:solidFill>
                <a:latin typeface="Arial"/>
                <a:cs typeface="Arial"/>
              </a:rPr>
              <a:t> </a:t>
            </a:r>
            <a:r>
              <a:rPr sz="3000" spc="-5" dirty="0">
                <a:solidFill>
                  <a:srgbClr val="444B54"/>
                </a:solidFill>
                <a:latin typeface="Arial"/>
                <a:cs typeface="Arial"/>
              </a:rPr>
              <a:t>cases </a:t>
            </a:r>
            <a:r>
              <a:rPr sz="3000" dirty="0">
                <a:solidFill>
                  <a:srgbClr val="444B54"/>
                </a:solidFill>
                <a:latin typeface="Arial"/>
                <a:cs typeface="Arial"/>
              </a:rPr>
              <a:t>/ </a:t>
            </a:r>
            <a:r>
              <a:rPr sz="3000" spc="-5" dirty="0">
                <a:solidFill>
                  <a:srgbClr val="444B54"/>
                </a:solidFill>
                <a:latin typeface="Arial"/>
                <a:cs typeface="Arial"/>
              </a:rPr>
              <a:t>willingness to share for</a:t>
            </a:r>
            <a:r>
              <a:rPr sz="3000" dirty="0">
                <a:solidFill>
                  <a:srgbClr val="444B54"/>
                </a:solidFill>
                <a:latin typeface="Arial"/>
                <a:cs typeface="Arial"/>
              </a:rPr>
              <a:t> </a:t>
            </a:r>
            <a:r>
              <a:rPr sz="3000" spc="-5" dirty="0">
                <a:solidFill>
                  <a:srgbClr val="444B54"/>
                </a:solidFill>
                <a:latin typeface="Arial"/>
                <a:cs typeface="Arial"/>
              </a:rPr>
              <a:t>future COVID-19 OB/Neo </a:t>
            </a:r>
            <a:r>
              <a:rPr sz="3000" spc="-819" dirty="0">
                <a:solidFill>
                  <a:srgbClr val="444B54"/>
                </a:solidFill>
                <a:latin typeface="Arial"/>
                <a:cs typeface="Arial"/>
              </a:rPr>
              <a:t> </a:t>
            </a:r>
            <a:r>
              <a:rPr sz="3000" dirty="0">
                <a:solidFill>
                  <a:srgbClr val="444B54"/>
                </a:solidFill>
                <a:latin typeface="Arial"/>
                <a:cs typeface="Arial"/>
              </a:rPr>
              <a:t>discussion</a:t>
            </a:r>
            <a:r>
              <a:rPr sz="3000" spc="-50" dirty="0">
                <a:solidFill>
                  <a:srgbClr val="444B54"/>
                </a:solidFill>
                <a:latin typeface="Arial"/>
                <a:cs typeface="Arial"/>
              </a:rPr>
              <a:t> </a:t>
            </a:r>
            <a:r>
              <a:rPr sz="3000" dirty="0">
                <a:solidFill>
                  <a:srgbClr val="444B54"/>
                </a:solidFill>
                <a:latin typeface="Arial"/>
                <a:cs typeface="Arial"/>
              </a:rPr>
              <a:t>webinars</a:t>
            </a:r>
            <a:r>
              <a:rPr sz="3000" spc="-30" dirty="0">
                <a:solidFill>
                  <a:srgbClr val="444B54"/>
                </a:solidFill>
                <a:latin typeface="Arial"/>
                <a:cs typeface="Arial"/>
              </a:rPr>
              <a:t> </a:t>
            </a:r>
            <a:r>
              <a:rPr sz="3000" spc="-5" dirty="0">
                <a:solidFill>
                  <a:srgbClr val="444B54"/>
                </a:solidFill>
                <a:latin typeface="Arial"/>
                <a:cs typeface="Arial"/>
              </a:rPr>
              <a:t>to</a:t>
            </a:r>
            <a:r>
              <a:rPr sz="3000" spc="5" dirty="0">
                <a:solidFill>
                  <a:srgbClr val="6B94FC"/>
                </a:solidFill>
                <a:latin typeface="Arial"/>
                <a:cs typeface="Arial"/>
              </a:rPr>
              <a:t> </a:t>
            </a:r>
            <a:r>
              <a:rPr sz="3000" u="sng" spc="-5" dirty="0">
                <a:solidFill>
                  <a:srgbClr val="6B94FC"/>
                </a:solidFill>
                <a:uFill>
                  <a:solidFill>
                    <a:srgbClr val="6B94FC"/>
                  </a:solidFill>
                </a:uFill>
                <a:latin typeface="Arial"/>
                <a:cs typeface="Arial"/>
                <a:hlinkClick r:id="rId4"/>
              </a:rPr>
              <a:t>info@ilpqc.org</a:t>
            </a:r>
            <a:endParaRPr sz="3000">
              <a:latin typeface="Arial"/>
              <a:cs typeface="Arial"/>
            </a:endParaRPr>
          </a:p>
          <a:p>
            <a:pPr marL="241300" marR="496570" indent="-228600" algn="just">
              <a:lnSpc>
                <a:spcPts val="3240"/>
              </a:lnSpc>
              <a:spcBef>
                <a:spcPts val="1005"/>
              </a:spcBef>
              <a:buClr>
                <a:srgbClr val="F5668F"/>
              </a:buClr>
              <a:buChar char="•"/>
              <a:tabLst>
                <a:tab pos="241300" algn="l"/>
              </a:tabLst>
            </a:pPr>
            <a:r>
              <a:rPr sz="3000" dirty="0">
                <a:solidFill>
                  <a:srgbClr val="444B54"/>
                </a:solidFill>
                <a:latin typeface="Arial"/>
                <a:cs typeface="Arial"/>
              </a:rPr>
              <a:t>Recording of </a:t>
            </a:r>
            <a:r>
              <a:rPr sz="3000" spc="-5" dirty="0">
                <a:solidFill>
                  <a:srgbClr val="444B54"/>
                </a:solidFill>
                <a:latin typeface="Arial"/>
                <a:cs typeface="Arial"/>
              </a:rPr>
              <a:t>this </a:t>
            </a:r>
            <a:r>
              <a:rPr sz="3000" spc="-25" dirty="0">
                <a:solidFill>
                  <a:srgbClr val="444B54"/>
                </a:solidFill>
                <a:latin typeface="Arial"/>
                <a:cs typeface="Arial"/>
              </a:rPr>
              <a:t>webinar, </a:t>
            </a:r>
            <a:r>
              <a:rPr sz="3000" spc="-10" dirty="0">
                <a:solidFill>
                  <a:srgbClr val="444B54"/>
                </a:solidFill>
                <a:latin typeface="Arial"/>
                <a:cs typeface="Arial"/>
              </a:rPr>
              <a:t>Q/A </a:t>
            </a:r>
            <a:r>
              <a:rPr sz="3000" spc="-5" dirty="0">
                <a:solidFill>
                  <a:srgbClr val="444B54"/>
                </a:solidFill>
                <a:latin typeface="Arial"/>
                <a:cs typeface="Arial"/>
              </a:rPr>
              <a:t>and registration for the </a:t>
            </a:r>
            <a:r>
              <a:rPr sz="3000" b="1" spc="-5" dirty="0">
                <a:solidFill>
                  <a:srgbClr val="444B54"/>
                </a:solidFill>
                <a:latin typeface="Arial"/>
                <a:cs typeface="Arial"/>
              </a:rPr>
              <a:t>next </a:t>
            </a:r>
            <a:r>
              <a:rPr sz="3000" b="1" spc="-819" dirty="0">
                <a:solidFill>
                  <a:srgbClr val="444B54"/>
                </a:solidFill>
                <a:latin typeface="Arial"/>
                <a:cs typeface="Arial"/>
              </a:rPr>
              <a:t> </a:t>
            </a:r>
            <a:r>
              <a:rPr sz="3000" b="1" spc="-5" dirty="0">
                <a:solidFill>
                  <a:srgbClr val="444B54"/>
                </a:solidFill>
                <a:latin typeface="Arial"/>
                <a:cs typeface="Arial"/>
              </a:rPr>
              <a:t>webinar</a:t>
            </a:r>
            <a:r>
              <a:rPr sz="3000" b="1" spc="15" dirty="0">
                <a:solidFill>
                  <a:srgbClr val="444B54"/>
                </a:solidFill>
                <a:latin typeface="Arial"/>
                <a:cs typeface="Arial"/>
              </a:rPr>
              <a:t> </a:t>
            </a:r>
            <a:r>
              <a:rPr sz="3000" b="1" dirty="0">
                <a:solidFill>
                  <a:srgbClr val="444B54"/>
                </a:solidFill>
                <a:latin typeface="Arial"/>
                <a:cs typeface="Arial"/>
              </a:rPr>
              <a:t>on</a:t>
            </a:r>
            <a:r>
              <a:rPr sz="3000" b="1" spc="10" dirty="0">
                <a:solidFill>
                  <a:srgbClr val="444B54"/>
                </a:solidFill>
                <a:latin typeface="Arial"/>
                <a:cs typeface="Arial"/>
              </a:rPr>
              <a:t> </a:t>
            </a:r>
            <a:r>
              <a:rPr sz="3000" b="1" spc="-5" dirty="0">
                <a:solidFill>
                  <a:srgbClr val="444B54"/>
                </a:solidFill>
                <a:latin typeface="Arial"/>
                <a:cs typeface="Arial"/>
              </a:rPr>
              <a:t>Friday</a:t>
            </a:r>
            <a:r>
              <a:rPr sz="3000" b="1" spc="-114" dirty="0">
                <a:solidFill>
                  <a:srgbClr val="444B54"/>
                </a:solidFill>
                <a:latin typeface="Arial"/>
                <a:cs typeface="Arial"/>
              </a:rPr>
              <a:t> </a:t>
            </a:r>
            <a:r>
              <a:rPr sz="3000" b="1" dirty="0">
                <a:solidFill>
                  <a:srgbClr val="444B54"/>
                </a:solidFill>
                <a:latin typeface="Arial"/>
                <a:cs typeface="Arial"/>
              </a:rPr>
              <a:t>August</a:t>
            </a:r>
            <a:r>
              <a:rPr sz="3000" b="1" spc="-10" dirty="0">
                <a:solidFill>
                  <a:srgbClr val="444B54"/>
                </a:solidFill>
                <a:latin typeface="Arial"/>
                <a:cs typeface="Arial"/>
              </a:rPr>
              <a:t> </a:t>
            </a:r>
            <a:r>
              <a:rPr sz="3000" b="1" dirty="0">
                <a:solidFill>
                  <a:srgbClr val="444B54"/>
                </a:solidFill>
                <a:latin typeface="Arial"/>
                <a:cs typeface="Arial"/>
              </a:rPr>
              <a:t>6,</a:t>
            </a:r>
            <a:r>
              <a:rPr sz="3000" b="1" spc="15" dirty="0">
                <a:solidFill>
                  <a:srgbClr val="444B54"/>
                </a:solidFill>
                <a:latin typeface="Arial"/>
                <a:cs typeface="Arial"/>
              </a:rPr>
              <a:t> </a:t>
            </a:r>
            <a:r>
              <a:rPr sz="3000" b="1" spc="-5" dirty="0">
                <a:solidFill>
                  <a:srgbClr val="444B54"/>
                </a:solidFill>
                <a:latin typeface="Arial"/>
                <a:cs typeface="Arial"/>
              </a:rPr>
              <a:t>12-1pm,</a:t>
            </a:r>
            <a:r>
              <a:rPr sz="3000" b="1" spc="10" dirty="0">
                <a:solidFill>
                  <a:srgbClr val="444B54"/>
                </a:solidFill>
                <a:latin typeface="Arial"/>
                <a:cs typeface="Arial"/>
              </a:rPr>
              <a:t> </a:t>
            </a:r>
            <a:r>
              <a:rPr sz="3000" dirty="0">
                <a:solidFill>
                  <a:srgbClr val="444B54"/>
                </a:solidFill>
                <a:latin typeface="Arial"/>
                <a:cs typeface="Arial"/>
              </a:rPr>
              <a:t>will</a:t>
            </a:r>
            <a:r>
              <a:rPr sz="3000" spc="-40" dirty="0">
                <a:solidFill>
                  <a:srgbClr val="444B54"/>
                </a:solidFill>
                <a:latin typeface="Arial"/>
                <a:cs typeface="Arial"/>
              </a:rPr>
              <a:t> </a:t>
            </a:r>
            <a:r>
              <a:rPr sz="3000" spc="-5" dirty="0">
                <a:solidFill>
                  <a:srgbClr val="444B54"/>
                </a:solidFill>
                <a:latin typeface="Arial"/>
                <a:cs typeface="Arial"/>
              </a:rPr>
              <a:t>be available</a:t>
            </a:r>
            <a:r>
              <a:rPr sz="3000" spc="-45" dirty="0">
                <a:solidFill>
                  <a:srgbClr val="444B54"/>
                </a:solidFill>
                <a:latin typeface="Arial"/>
                <a:cs typeface="Arial"/>
              </a:rPr>
              <a:t> </a:t>
            </a:r>
            <a:r>
              <a:rPr sz="3000" dirty="0">
                <a:solidFill>
                  <a:srgbClr val="444B54"/>
                </a:solidFill>
                <a:latin typeface="Arial"/>
                <a:cs typeface="Arial"/>
              </a:rPr>
              <a:t>at </a:t>
            </a:r>
            <a:r>
              <a:rPr sz="3000" spc="-825" dirty="0">
                <a:solidFill>
                  <a:srgbClr val="444B54"/>
                </a:solidFill>
                <a:latin typeface="Arial"/>
                <a:cs typeface="Arial"/>
              </a:rPr>
              <a:t> </a:t>
            </a:r>
            <a:r>
              <a:rPr sz="3000" spc="-15" dirty="0">
                <a:solidFill>
                  <a:srgbClr val="444B54"/>
                </a:solidFill>
                <a:latin typeface="Arial"/>
                <a:cs typeface="Arial"/>
                <a:hlinkClick r:id="rId5"/>
              </a:rPr>
              <a:t>www.ilpqc.org</a:t>
            </a:r>
            <a:endParaRPr sz="30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1030" y="5142738"/>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6419088" cy="1510282"/>
            </a:xfrm>
            <a:prstGeom prst="rect">
              <a:avLst/>
            </a:prstGeom>
          </p:spPr>
        </p:pic>
        <p:sp>
          <p:nvSpPr>
            <p:cNvPr id="6" name="object 6"/>
            <p:cNvSpPr/>
            <p:nvPr/>
          </p:nvSpPr>
          <p:spPr>
            <a:xfrm>
              <a:off x="0" y="0"/>
              <a:ext cx="6243955" cy="1351915"/>
            </a:xfrm>
            <a:custGeom>
              <a:avLst/>
              <a:gdLst/>
              <a:ahLst/>
              <a:cxnLst/>
              <a:rect l="l" t="t" r="r" b="b"/>
              <a:pathLst>
                <a:path w="6243955" h="1351915">
                  <a:moveTo>
                    <a:pt x="6243828" y="0"/>
                  </a:moveTo>
                  <a:lnTo>
                    <a:pt x="0" y="0"/>
                  </a:lnTo>
                  <a:lnTo>
                    <a:pt x="0" y="1315821"/>
                  </a:lnTo>
                  <a:lnTo>
                    <a:pt x="43941" y="1320965"/>
                  </a:lnTo>
                  <a:lnTo>
                    <a:pt x="98320" y="1325452"/>
                  </a:lnTo>
                  <a:lnTo>
                    <a:pt x="152504" y="1329575"/>
                  </a:lnTo>
                  <a:lnTo>
                    <a:pt x="206495" y="1333337"/>
                  </a:lnTo>
                  <a:lnTo>
                    <a:pt x="260297" y="1336740"/>
                  </a:lnTo>
                  <a:lnTo>
                    <a:pt x="313912" y="1339788"/>
                  </a:lnTo>
                  <a:lnTo>
                    <a:pt x="367342" y="1342484"/>
                  </a:lnTo>
                  <a:lnTo>
                    <a:pt x="420590" y="1344831"/>
                  </a:lnTo>
                  <a:lnTo>
                    <a:pt x="473658" y="1346831"/>
                  </a:lnTo>
                  <a:lnTo>
                    <a:pt x="526549" y="1348489"/>
                  </a:lnTo>
                  <a:lnTo>
                    <a:pt x="579265" y="1349808"/>
                  </a:lnTo>
                  <a:lnTo>
                    <a:pt x="631809" y="1350789"/>
                  </a:lnTo>
                  <a:lnTo>
                    <a:pt x="684183" y="1351437"/>
                  </a:lnTo>
                  <a:lnTo>
                    <a:pt x="736391" y="1351754"/>
                  </a:lnTo>
                  <a:lnTo>
                    <a:pt x="788433" y="1351744"/>
                  </a:lnTo>
                  <a:lnTo>
                    <a:pt x="840314" y="1351409"/>
                  </a:lnTo>
                  <a:lnTo>
                    <a:pt x="892035" y="1350754"/>
                  </a:lnTo>
                  <a:lnTo>
                    <a:pt x="943598" y="1349780"/>
                  </a:lnTo>
                  <a:lnTo>
                    <a:pt x="995007" y="1348490"/>
                  </a:lnTo>
                  <a:lnTo>
                    <a:pt x="1046264" y="1346889"/>
                  </a:lnTo>
                  <a:lnTo>
                    <a:pt x="1097371" y="1344979"/>
                  </a:lnTo>
                  <a:lnTo>
                    <a:pt x="1148331" y="1342763"/>
                  </a:lnTo>
                  <a:lnTo>
                    <a:pt x="1199147" y="1340244"/>
                  </a:lnTo>
                  <a:lnTo>
                    <a:pt x="1249820" y="1337426"/>
                  </a:lnTo>
                  <a:lnTo>
                    <a:pt x="1300354" y="1334311"/>
                  </a:lnTo>
                  <a:lnTo>
                    <a:pt x="1350751" y="1330902"/>
                  </a:lnTo>
                  <a:lnTo>
                    <a:pt x="1401013" y="1327203"/>
                  </a:lnTo>
                  <a:lnTo>
                    <a:pt x="1451143" y="1323217"/>
                  </a:lnTo>
                  <a:lnTo>
                    <a:pt x="1501143" y="1318946"/>
                  </a:lnTo>
                  <a:lnTo>
                    <a:pt x="1551017" y="1314394"/>
                  </a:lnTo>
                  <a:lnTo>
                    <a:pt x="1600765" y="1309564"/>
                  </a:lnTo>
                  <a:lnTo>
                    <a:pt x="1650392" y="1304459"/>
                  </a:lnTo>
                  <a:lnTo>
                    <a:pt x="1699899" y="1299082"/>
                  </a:lnTo>
                  <a:lnTo>
                    <a:pt x="1749289" y="1293437"/>
                  </a:lnTo>
                  <a:lnTo>
                    <a:pt x="1798565" y="1287525"/>
                  </a:lnTo>
                  <a:lnTo>
                    <a:pt x="1847728" y="1281351"/>
                  </a:lnTo>
                  <a:lnTo>
                    <a:pt x="1896782" y="1274917"/>
                  </a:lnTo>
                  <a:lnTo>
                    <a:pt x="1945729" y="1268227"/>
                  </a:lnTo>
                  <a:lnTo>
                    <a:pt x="1994571" y="1261284"/>
                  </a:lnTo>
                  <a:lnTo>
                    <a:pt x="2043311" y="1254090"/>
                  </a:lnTo>
                  <a:lnTo>
                    <a:pt x="2091952" y="1246649"/>
                  </a:lnTo>
                  <a:lnTo>
                    <a:pt x="2188945" y="1231037"/>
                  </a:lnTo>
                  <a:lnTo>
                    <a:pt x="2285570" y="1214473"/>
                  </a:lnTo>
                  <a:lnTo>
                    <a:pt x="2381847" y="1196982"/>
                  </a:lnTo>
                  <a:lnTo>
                    <a:pt x="2477796" y="1178589"/>
                  </a:lnTo>
                  <a:lnTo>
                    <a:pt x="2573436" y="1159317"/>
                  </a:lnTo>
                  <a:lnTo>
                    <a:pt x="2668790" y="1139193"/>
                  </a:lnTo>
                  <a:lnTo>
                    <a:pt x="2763875" y="1118239"/>
                  </a:lnTo>
                  <a:lnTo>
                    <a:pt x="2858712" y="1096482"/>
                  </a:lnTo>
                  <a:lnTo>
                    <a:pt x="2953322" y="1073946"/>
                  </a:lnTo>
                  <a:lnTo>
                    <a:pt x="3047723" y="1050655"/>
                  </a:lnTo>
                  <a:lnTo>
                    <a:pt x="3141938" y="1026635"/>
                  </a:lnTo>
                  <a:lnTo>
                    <a:pt x="3235984" y="1001909"/>
                  </a:lnTo>
                  <a:lnTo>
                    <a:pt x="3329883" y="976503"/>
                  </a:lnTo>
                  <a:lnTo>
                    <a:pt x="3423654" y="950442"/>
                  </a:lnTo>
                  <a:lnTo>
                    <a:pt x="3517318" y="923749"/>
                  </a:lnTo>
                  <a:lnTo>
                    <a:pt x="3610894" y="896450"/>
                  </a:lnTo>
                  <a:lnTo>
                    <a:pt x="3704403" y="868569"/>
                  </a:lnTo>
                  <a:lnTo>
                    <a:pt x="3797864" y="840131"/>
                  </a:lnTo>
                  <a:lnTo>
                    <a:pt x="3938011" y="796483"/>
                  </a:lnTo>
                  <a:lnTo>
                    <a:pt x="4078164" y="751722"/>
                  </a:lnTo>
                  <a:lnTo>
                    <a:pt x="4218391" y="705929"/>
                  </a:lnTo>
                  <a:lnTo>
                    <a:pt x="4358759" y="659188"/>
                  </a:lnTo>
                  <a:lnTo>
                    <a:pt x="4546252" y="595537"/>
                  </a:lnTo>
                  <a:lnTo>
                    <a:pt x="4781386" y="514112"/>
                  </a:lnTo>
                  <a:lnTo>
                    <a:pt x="5639587" y="209613"/>
                  </a:lnTo>
                  <a:lnTo>
                    <a:pt x="6243828"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print"/>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697" y="1595238"/>
            <a:ext cx="3756025" cy="1415415"/>
          </a:xfrm>
          <a:prstGeom prst="rect">
            <a:avLst/>
          </a:prstGeom>
        </p:spPr>
        <p:txBody>
          <a:bodyPr vert="horz" wrap="square" lIns="0" tIns="95885" rIns="0" bIns="0" rtlCol="0">
            <a:spAutoFit/>
          </a:bodyPr>
          <a:lstStyle/>
          <a:p>
            <a:pPr marL="760095" marR="5080" indent="-748030">
              <a:lnSpc>
                <a:spcPts val="5180"/>
              </a:lnSpc>
              <a:spcBef>
                <a:spcPts val="755"/>
              </a:spcBef>
            </a:pPr>
            <a:r>
              <a:rPr sz="4800" spc="-5" dirty="0">
                <a:solidFill>
                  <a:srgbClr val="3B4045"/>
                </a:solidFill>
              </a:rPr>
              <a:t>Thanks to </a:t>
            </a:r>
            <a:r>
              <a:rPr sz="4800" spc="-10" dirty="0">
                <a:solidFill>
                  <a:srgbClr val="3B4045"/>
                </a:solidFill>
              </a:rPr>
              <a:t>our </a:t>
            </a:r>
            <a:r>
              <a:rPr sz="4800" spc="-1320" dirty="0">
                <a:solidFill>
                  <a:srgbClr val="3B4045"/>
                </a:solidFill>
              </a:rPr>
              <a:t> </a:t>
            </a:r>
            <a:r>
              <a:rPr sz="4800" spc="-10" dirty="0">
                <a:solidFill>
                  <a:srgbClr val="3B4045"/>
                </a:solidFill>
              </a:rPr>
              <a:t>Funders</a:t>
            </a:r>
            <a:endParaRPr sz="4800"/>
          </a:p>
        </p:txBody>
      </p:sp>
      <p:sp>
        <p:nvSpPr>
          <p:cNvPr id="9" name="object 9"/>
          <p:cNvSpPr txBox="1"/>
          <p:nvPr/>
        </p:nvSpPr>
        <p:spPr>
          <a:xfrm>
            <a:off x="232172" y="5229722"/>
            <a:ext cx="246126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B54"/>
                </a:solidFill>
                <a:latin typeface="Arial"/>
                <a:cs typeface="Arial"/>
              </a:rPr>
              <a:t>In</a:t>
            </a:r>
            <a:r>
              <a:rPr sz="2800" spc="-45" dirty="0">
                <a:solidFill>
                  <a:srgbClr val="444B54"/>
                </a:solidFill>
                <a:latin typeface="Arial"/>
                <a:cs typeface="Arial"/>
              </a:rPr>
              <a:t> </a:t>
            </a:r>
            <a:r>
              <a:rPr sz="2800" dirty="0">
                <a:solidFill>
                  <a:srgbClr val="444B54"/>
                </a:solidFill>
                <a:latin typeface="Arial"/>
                <a:cs typeface="Arial"/>
              </a:rPr>
              <a:t>kind</a:t>
            </a:r>
            <a:r>
              <a:rPr sz="2800" spc="-30" dirty="0">
                <a:solidFill>
                  <a:srgbClr val="444B54"/>
                </a:solidFill>
                <a:latin typeface="Arial"/>
                <a:cs typeface="Arial"/>
              </a:rPr>
              <a:t> </a:t>
            </a:r>
            <a:r>
              <a:rPr sz="2800" dirty="0">
                <a:solidFill>
                  <a:srgbClr val="444B54"/>
                </a:solidFill>
                <a:latin typeface="Arial"/>
                <a:cs typeface="Arial"/>
              </a:rPr>
              <a:t>support:</a:t>
            </a:r>
            <a:endParaRPr sz="280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print"/>
            <a:stretch>
              <a:fillRect/>
            </a:stretch>
          </p:blipFill>
          <p:spPr>
            <a:xfrm>
              <a:off x="2211324" y="5826251"/>
              <a:ext cx="1627631" cy="597407"/>
            </a:xfrm>
            <a:prstGeom prst="rect">
              <a:avLst/>
            </a:prstGeom>
          </p:spPr>
        </p:pic>
        <p:pic>
          <p:nvPicPr>
            <p:cNvPr id="12" name="object 12"/>
            <p:cNvPicPr/>
            <p:nvPr/>
          </p:nvPicPr>
          <p:blipFill>
            <a:blip r:embed="rId6" cstate="print"/>
            <a:stretch>
              <a:fillRect/>
            </a:stretch>
          </p:blipFill>
          <p:spPr>
            <a:xfrm>
              <a:off x="3073907" y="4046220"/>
              <a:ext cx="1155191" cy="871727"/>
            </a:xfrm>
            <a:prstGeom prst="rect">
              <a:avLst/>
            </a:prstGeom>
          </p:spPr>
        </p:pic>
        <p:pic>
          <p:nvPicPr>
            <p:cNvPr id="13" name="object 13"/>
            <p:cNvPicPr/>
            <p:nvPr/>
          </p:nvPicPr>
          <p:blipFill>
            <a:blip r:embed="rId7" cstate="print"/>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print"/>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38" y="76200"/>
            <a:ext cx="11805781" cy="6629400"/>
          </a:xfrm>
          <a:prstGeom prst="rect">
            <a:avLst/>
          </a:prstGeom>
        </p:spPr>
      </p:pic>
      <p:sp>
        <p:nvSpPr>
          <p:cNvPr id="3" name="TextBox 2"/>
          <p:cNvSpPr txBox="1"/>
          <p:nvPr/>
        </p:nvSpPr>
        <p:spPr>
          <a:xfrm>
            <a:off x="838200" y="6248400"/>
            <a:ext cx="5105400" cy="369332"/>
          </a:xfrm>
          <a:prstGeom prst="rect">
            <a:avLst/>
          </a:prstGeom>
          <a:noFill/>
        </p:spPr>
        <p:txBody>
          <a:bodyPr wrap="square" rtlCol="0">
            <a:spAutoFit/>
          </a:bodyPr>
          <a:lstStyle/>
          <a:p>
            <a:pPr algn="ctr"/>
            <a:r>
              <a:rPr lang="en-US" dirty="0" smtClean="0"/>
              <a:t>August 6, 2021</a:t>
            </a:r>
            <a:endParaRPr lang="en-US" dirty="0"/>
          </a:p>
        </p:txBody>
      </p:sp>
    </p:spTree>
    <p:extLst>
      <p:ext uri="{BB962C8B-B14F-4D97-AF65-F5344CB8AC3E}">
        <p14:creationId xmlns:p14="http://schemas.microsoft.com/office/powerpoint/2010/main" val="290346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a:t>
            </a:r>
            <a:r>
              <a:rPr lang="en-US" dirty="0" err="1" smtClean="0"/>
              <a:t>Covid</a:t>
            </a:r>
            <a:r>
              <a:rPr lang="en-US" dirty="0" smtClean="0"/>
              <a:t> Updates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01312940"/>
              </p:ext>
            </p:extLst>
          </p:nvPr>
        </p:nvGraphicFramePr>
        <p:xfrm>
          <a:off x="609600" y="2708434"/>
          <a:ext cx="10972800" cy="2860040"/>
        </p:xfrm>
        <a:graphic>
          <a:graphicData uri="http://schemas.openxmlformats.org/drawingml/2006/table">
            <a:tbl>
              <a:tblPr/>
              <a:tblGrid>
                <a:gridCol w="1828800">
                  <a:extLst>
                    <a:ext uri="{9D8B030D-6E8A-4147-A177-3AD203B41FA5}">
                      <a16:colId xmlns:a16="http://schemas.microsoft.com/office/drawing/2014/main" val="916942361"/>
                    </a:ext>
                  </a:extLst>
                </a:gridCol>
                <a:gridCol w="1828800">
                  <a:extLst>
                    <a:ext uri="{9D8B030D-6E8A-4147-A177-3AD203B41FA5}">
                      <a16:colId xmlns:a16="http://schemas.microsoft.com/office/drawing/2014/main" val="2717258499"/>
                    </a:ext>
                  </a:extLst>
                </a:gridCol>
                <a:gridCol w="1828800">
                  <a:extLst>
                    <a:ext uri="{9D8B030D-6E8A-4147-A177-3AD203B41FA5}">
                      <a16:colId xmlns:a16="http://schemas.microsoft.com/office/drawing/2014/main" val="1790214742"/>
                    </a:ext>
                  </a:extLst>
                </a:gridCol>
                <a:gridCol w="1828800">
                  <a:extLst>
                    <a:ext uri="{9D8B030D-6E8A-4147-A177-3AD203B41FA5}">
                      <a16:colId xmlns:a16="http://schemas.microsoft.com/office/drawing/2014/main" val="4031017077"/>
                    </a:ext>
                  </a:extLst>
                </a:gridCol>
                <a:gridCol w="1828800">
                  <a:extLst>
                    <a:ext uri="{9D8B030D-6E8A-4147-A177-3AD203B41FA5}">
                      <a16:colId xmlns:a16="http://schemas.microsoft.com/office/drawing/2014/main" val="1840418635"/>
                    </a:ext>
                  </a:extLst>
                </a:gridCol>
                <a:gridCol w="1828800">
                  <a:extLst>
                    <a:ext uri="{9D8B030D-6E8A-4147-A177-3AD203B41FA5}">
                      <a16:colId xmlns:a16="http://schemas.microsoft.com/office/drawing/2014/main" val="2988611309"/>
                    </a:ext>
                  </a:extLst>
                </a:gridCol>
              </a:tblGrid>
              <a:tr h="0">
                <a:tc>
                  <a:txBody>
                    <a:bodyPr/>
                    <a:lstStyle/>
                    <a:p>
                      <a:endParaRPr lang="en-US"/>
                    </a:p>
                  </a:txBody>
                  <a:tcPr marL="0" marR="0" marT="0" marB="0" anchor="ctr">
                    <a:lnL>
                      <a:noFill/>
                    </a:lnL>
                    <a:lnR>
                      <a:noFill/>
                    </a:lnR>
                    <a:lnT w="6350" cap="flat" cmpd="sng" algn="ctr">
                      <a:solidFill>
                        <a:srgbClr val="CECECE"/>
                      </a:solidFill>
                      <a:prstDash val="solid"/>
                      <a:round/>
                      <a:headEnd type="none" w="med" len="med"/>
                      <a:tailEnd type="none" w="med" len="med"/>
                    </a:lnT>
                    <a:lnB w="6350" cap="flat" cmpd="sng" algn="ctr">
                      <a:solidFill>
                        <a:srgbClr val="CECECE"/>
                      </a:solidFill>
                      <a:prstDash val="solid"/>
                      <a:round/>
                      <a:headEnd type="none" w="med" len="med"/>
                      <a:tailEnd type="none" w="med" len="med"/>
                    </a:lnB>
                    <a:solidFill>
                      <a:srgbClr val="FFFFFF"/>
                    </a:solidFill>
                  </a:tcPr>
                </a:tc>
                <a:tc>
                  <a:txBody>
                    <a:bodyPr/>
                    <a:lstStyle/>
                    <a:p>
                      <a:endParaRPr lang="en-US"/>
                    </a:p>
                  </a:txBody>
                  <a:tcPr>
                    <a:lnL>
                      <a:noFill/>
                    </a:lnL>
                    <a:lnB w="6350" cap="flat" cmpd="sng" algn="ctr">
                      <a:solidFill>
                        <a:srgbClr val="CECECE"/>
                      </a:solidFill>
                      <a:prstDash val="solid"/>
                      <a:round/>
                      <a:headEnd type="none" w="med" len="med"/>
                      <a:tailEnd type="none" w="med" len="med"/>
                    </a:lnB>
                  </a:tcPr>
                </a:tc>
                <a:tc>
                  <a:txBody>
                    <a:bodyPr/>
                    <a:lstStyle/>
                    <a:p>
                      <a:endParaRPr lang="en-US"/>
                    </a:p>
                  </a:txBody>
                  <a:tcPr>
                    <a:lnB w="6350" cap="flat" cmpd="sng" algn="ctr">
                      <a:solidFill>
                        <a:srgbClr val="CECECE"/>
                      </a:solidFill>
                      <a:prstDash val="solid"/>
                      <a:round/>
                      <a:headEnd type="none" w="med" len="med"/>
                      <a:tailEnd type="none" w="med" len="med"/>
                    </a:lnB>
                  </a:tcPr>
                </a:tc>
                <a:tc>
                  <a:txBody>
                    <a:bodyPr/>
                    <a:lstStyle/>
                    <a:p>
                      <a:endParaRPr lang="en-US"/>
                    </a:p>
                  </a:txBody>
                  <a:tcPr>
                    <a:lnB w="6350" cap="flat" cmpd="sng" algn="ctr">
                      <a:solidFill>
                        <a:srgbClr val="CECECE"/>
                      </a:solidFill>
                      <a:prstDash val="solid"/>
                      <a:round/>
                      <a:headEnd type="none" w="med" len="med"/>
                      <a:tailEnd type="none" w="med" len="med"/>
                    </a:lnB>
                  </a:tcPr>
                </a:tc>
                <a:tc>
                  <a:txBody>
                    <a:bodyPr/>
                    <a:lstStyle/>
                    <a:p>
                      <a:endParaRPr lang="en-US"/>
                    </a:p>
                  </a:txBody>
                  <a:tcPr>
                    <a:lnB w="6350" cap="flat" cmpd="sng" algn="ctr">
                      <a:solidFill>
                        <a:srgbClr val="CECECE"/>
                      </a:solidFill>
                      <a:prstDash val="solid"/>
                      <a:round/>
                      <a:headEnd type="none" w="med" len="med"/>
                      <a:tailEnd type="none" w="med" len="med"/>
                    </a:lnB>
                  </a:tcPr>
                </a:tc>
                <a:tc>
                  <a:txBody>
                    <a:bodyPr/>
                    <a:lstStyle/>
                    <a:p>
                      <a:endParaRPr lang="en-US"/>
                    </a:p>
                  </a:txBody>
                  <a:tcPr/>
                </a:tc>
                <a:extLst>
                  <a:ext uri="{0D108BD9-81ED-4DB2-BD59-A6C34878D82A}">
                    <a16:rowId xmlns:a16="http://schemas.microsoft.com/office/drawing/2014/main" val="1336082330"/>
                  </a:ext>
                </a:extLst>
              </a:tr>
              <a:tr h="0">
                <a:tc>
                  <a:txBody>
                    <a:bodyPr/>
                    <a:lstStyle/>
                    <a:p>
                      <a:pPr algn="r" fontAlgn="b"/>
                      <a:r>
                        <a:rPr lang="en-US" dirty="0">
                          <a:solidFill>
                            <a:srgbClr val="000000"/>
                          </a:solidFill>
                          <a:effectLst/>
                          <a:latin typeface="arial" panose="020B0604020202020204" pitchFamily="34" charset="0"/>
                        </a:rPr>
                        <a:t/>
                      </a:r>
                      <a:br>
                        <a:rPr lang="en-US" dirty="0">
                          <a:solidFill>
                            <a:srgbClr val="000000"/>
                          </a:solidFill>
                          <a:effectLst/>
                          <a:latin typeface="arial" panose="020B0604020202020204" pitchFamily="34" charset="0"/>
                        </a:rPr>
                      </a:br>
                      <a:endParaRPr lang="en-US" dirty="0">
                        <a:solidFill>
                          <a:srgbClr val="000000"/>
                        </a:solidFill>
                        <a:effectLst/>
                        <a:latin typeface="arial" panose="020B0604020202020204" pitchFamily="34" charset="0"/>
                      </a:endParaRPr>
                    </a:p>
                  </a:txBody>
                  <a:tcPr marL="63500" marR="25400" marT="63500" marB="38100" anchor="b">
                    <a:lnL>
                      <a:noFill/>
                    </a:lnL>
                    <a:lnR>
                      <a:noFill/>
                    </a:lnR>
                    <a:lnT w="6350" cap="flat" cmpd="sng" algn="ctr">
                      <a:solidFill>
                        <a:srgbClr val="CECECE"/>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dirty="0" smtClean="0">
                          <a:solidFill>
                            <a:srgbClr val="000000"/>
                          </a:solidFill>
                          <a:effectLst/>
                          <a:latin typeface="arial" panose="020B0604020202020204" pitchFamily="34" charset="0"/>
                        </a:rPr>
                        <a:t>ON AUG. 5</a:t>
                      </a:r>
                    </a:p>
                    <a:p>
                      <a:pPr algn="r" fontAlgn="b"/>
                      <a:endParaRPr lang="en-US" dirty="0">
                        <a:solidFill>
                          <a:srgbClr val="000000"/>
                        </a:solidFill>
                        <a:effectLst/>
                        <a:latin typeface="arial" panose="020B0604020202020204" pitchFamily="34" charset="0"/>
                      </a:endParaRPr>
                    </a:p>
                  </a:txBody>
                  <a:tcPr marL="63500" marR="25400" marT="63500" marB="38100" anchor="b">
                    <a:lnL>
                      <a:noFill/>
                    </a:lnL>
                    <a:lnR>
                      <a:noFill/>
                    </a:lnR>
                    <a:lnT w="6350" cap="flat" cmpd="sng" algn="ctr">
                      <a:solidFill>
                        <a:srgbClr val="CECECE"/>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dirty="0" smtClean="0">
                          <a:solidFill>
                            <a:srgbClr val="000000"/>
                          </a:solidFill>
                          <a:effectLst/>
                          <a:latin typeface="arial" panose="020B0604020202020204" pitchFamily="34" charset="0"/>
                        </a:rPr>
                        <a:t>7-DAY DAILY AVG.</a:t>
                      </a:r>
                    </a:p>
                    <a:p>
                      <a:pPr algn="r" fontAlgn="b"/>
                      <a:endParaRPr lang="en-US" dirty="0">
                        <a:solidFill>
                          <a:srgbClr val="000000"/>
                        </a:solidFill>
                        <a:effectLst/>
                        <a:latin typeface="arial" panose="020B0604020202020204" pitchFamily="34" charset="0"/>
                      </a:endParaRPr>
                    </a:p>
                  </a:txBody>
                  <a:tcPr marL="63500" marR="25400" marT="63500" marB="38100" anchor="b">
                    <a:lnL>
                      <a:noFill/>
                    </a:lnL>
                    <a:lnR>
                      <a:noFill/>
                    </a:lnR>
                    <a:lnT w="6350" cap="flat" cmpd="sng" algn="ctr">
                      <a:solidFill>
                        <a:srgbClr val="CECECE"/>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dirty="0" smtClean="0">
                          <a:solidFill>
                            <a:srgbClr val="000000"/>
                          </a:solidFill>
                          <a:effectLst/>
                          <a:latin typeface="arial" panose="020B0604020202020204" pitchFamily="34" charset="0"/>
                        </a:rPr>
                        <a:t>PER 100,000</a:t>
                      </a:r>
                    </a:p>
                    <a:p>
                      <a:pPr algn="r" fontAlgn="b"/>
                      <a:endParaRPr lang="en-US" dirty="0">
                        <a:solidFill>
                          <a:srgbClr val="000000"/>
                        </a:solidFill>
                        <a:effectLst/>
                        <a:latin typeface="arial" panose="020B0604020202020204" pitchFamily="34" charset="0"/>
                      </a:endParaRPr>
                    </a:p>
                  </a:txBody>
                  <a:tcPr marL="63500" marR="25400" marT="63500" marB="38100" anchor="b">
                    <a:lnL>
                      <a:noFill/>
                    </a:lnL>
                    <a:lnR>
                      <a:noFill/>
                    </a:lnR>
                    <a:lnT w="6350" cap="flat" cmpd="sng" algn="ctr">
                      <a:solidFill>
                        <a:srgbClr val="CECECE"/>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dirty="0" smtClean="0">
                          <a:solidFill>
                            <a:srgbClr val="000000"/>
                          </a:solidFill>
                          <a:effectLst/>
                          <a:latin typeface="arial" panose="020B0604020202020204" pitchFamily="34" charset="0"/>
                        </a:rPr>
                        <a:t>14-DAY CHANGE</a:t>
                      </a:r>
                    </a:p>
                    <a:p>
                      <a:pPr algn="r" fontAlgn="b"/>
                      <a:endParaRPr lang="en-US" dirty="0">
                        <a:solidFill>
                          <a:srgbClr val="000000"/>
                        </a:solidFill>
                        <a:effectLst/>
                        <a:latin typeface="arial" panose="020B0604020202020204" pitchFamily="34" charset="0"/>
                      </a:endParaRPr>
                    </a:p>
                  </a:txBody>
                  <a:tcPr marL="63500" marR="25400" marT="63500" marB="38100" anchor="b">
                    <a:lnL>
                      <a:noFill/>
                    </a:lnL>
                    <a:lnR>
                      <a:noFill/>
                    </a:lnR>
                    <a:lnT w="6350" cap="flat" cmpd="sng" algn="ctr">
                      <a:solidFill>
                        <a:srgbClr val="CECECE"/>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ffectLst/>
                          <a:latin typeface="arial" panose="020B0604020202020204" pitchFamily="34" charset="0"/>
                        </a:rPr>
                        <a:t>TOTAL REPORTED</a:t>
                      </a:r>
                    </a:p>
                    <a:p>
                      <a:endParaRPr lang="en-US" dirty="0"/>
                    </a:p>
                  </a:txBody>
                  <a:tcPr>
                    <a:lnL>
                      <a:noFill/>
                    </a:lnL>
                    <a:lnB w="6350" cap="flat" cmpd="sng" algn="ctr">
                      <a:solidFill>
                        <a:srgbClr val="DCDCDC"/>
                      </a:solidFill>
                      <a:prstDash val="solid"/>
                      <a:round/>
                      <a:headEnd type="none" w="med" len="med"/>
                      <a:tailEnd type="none" w="med" len="med"/>
                    </a:lnB>
                  </a:tcPr>
                </a:tc>
                <a:extLst>
                  <a:ext uri="{0D108BD9-81ED-4DB2-BD59-A6C34878D82A}">
                    <a16:rowId xmlns:a16="http://schemas.microsoft.com/office/drawing/2014/main" val="2510948084"/>
                  </a:ext>
                </a:extLst>
              </a:tr>
              <a:tr h="0">
                <a:tc>
                  <a:txBody>
                    <a:bodyPr/>
                    <a:lstStyle/>
                    <a:p>
                      <a:pPr algn="l"/>
                      <a:r>
                        <a:rPr lang="en-US" b="1">
                          <a:solidFill>
                            <a:srgbClr val="000000"/>
                          </a:solidFill>
                          <a:effectLst/>
                          <a:latin typeface="arial" panose="020B0604020202020204" pitchFamily="34" charset="0"/>
                        </a:rPr>
                        <a:t>Cases</a:t>
                      </a:r>
                    </a:p>
                  </a:txBody>
                  <a:tcPr marL="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127,108</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100,199</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30</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+119%</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35,565,532</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555556540"/>
                  </a:ext>
                </a:extLst>
              </a:tr>
              <a:tr h="0">
                <a:tc>
                  <a:txBody>
                    <a:bodyPr/>
                    <a:lstStyle/>
                    <a:p>
                      <a:pPr algn="l"/>
                      <a:r>
                        <a:rPr lang="en-US" b="1">
                          <a:solidFill>
                            <a:srgbClr val="000000"/>
                          </a:solidFill>
                          <a:effectLst/>
                          <a:latin typeface="arial" panose="020B0604020202020204" pitchFamily="34" charset="0"/>
                        </a:rPr>
                        <a:t>Deaths</a:t>
                      </a:r>
                    </a:p>
                  </a:txBody>
                  <a:tcPr marL="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574</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439</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0.13</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+74%</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615,408</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2637558474"/>
                  </a:ext>
                </a:extLst>
              </a:tr>
              <a:tr h="0">
                <a:tc>
                  <a:txBody>
                    <a:bodyPr/>
                    <a:lstStyle/>
                    <a:p>
                      <a:pPr algn="l"/>
                      <a:r>
                        <a:rPr lang="en-US" b="1">
                          <a:solidFill>
                            <a:srgbClr val="000000"/>
                          </a:solidFill>
                          <a:effectLst/>
                          <a:latin typeface="arial" panose="020B0604020202020204" pitchFamily="34" charset="0"/>
                        </a:rPr>
                        <a:t>Hospitalized</a:t>
                      </a:r>
                    </a:p>
                  </a:txBody>
                  <a:tcPr marL="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52,636</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16</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pPr algn="r"/>
                      <a:r>
                        <a:rPr lang="en-US">
                          <a:solidFill>
                            <a:srgbClr val="000000"/>
                          </a:solidFill>
                          <a:effectLst/>
                          <a:latin typeface="arial" panose="020B0604020202020204" pitchFamily="34" charset="0"/>
                        </a:rPr>
                        <a:t>+82%</a:t>
                      </a: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tc>
                  <a:txBody>
                    <a:bodyPr/>
                    <a:lstStyle/>
                    <a:p>
                      <a:endParaRPr lang="en-US">
                        <a:effectLst/>
                        <a:latin typeface="Roboto"/>
                      </a:endParaRPr>
                    </a:p>
                  </a:txBody>
                  <a:tcPr marL="25400" marR="25400" marT="63500" marB="63500" anchor="ctr">
                    <a:lnL>
                      <a:noFill/>
                    </a:lnL>
                    <a:lnR>
                      <a:noFill/>
                    </a:lnR>
                    <a:lnT w="6350" cap="flat" cmpd="sng" algn="ctr">
                      <a:solidFill>
                        <a:srgbClr val="DCDCDC"/>
                      </a:solidFill>
                      <a:prstDash val="solid"/>
                      <a:round/>
                      <a:headEnd type="none" w="med" len="med"/>
                      <a:tailEnd type="none" w="med" len="med"/>
                    </a:lnT>
                    <a:lnB w="6350" cap="flat" cmpd="sng" algn="ctr">
                      <a:solidFill>
                        <a:srgbClr val="DCDCDC"/>
                      </a:solidFill>
                      <a:prstDash val="solid"/>
                      <a:round/>
                      <a:headEnd type="none" w="med" len="med"/>
                      <a:tailEnd type="none" w="med" len="med"/>
                    </a:lnB>
                    <a:solidFill>
                      <a:srgbClr val="FFFFFF"/>
                    </a:solidFill>
                  </a:tcPr>
                </a:tc>
                <a:extLst>
                  <a:ext uri="{0D108BD9-81ED-4DB2-BD59-A6C34878D82A}">
                    <a16:rowId xmlns:a16="http://schemas.microsoft.com/office/drawing/2014/main" val="3196138531"/>
                  </a:ext>
                </a:extLst>
              </a:tr>
              <a:tr h="0">
                <a:tc>
                  <a:txBody>
                    <a:bodyPr/>
                    <a:lstStyle/>
                    <a:p>
                      <a:endParaRPr lang="en-US"/>
                    </a:p>
                  </a:txBody>
                  <a:tcPr>
                    <a:lnT w="6350" cap="flat" cmpd="sng" algn="ctr">
                      <a:solidFill>
                        <a:srgbClr val="DCDCDC"/>
                      </a:solidFill>
                      <a:prstDash val="solid"/>
                      <a:round/>
                      <a:headEnd type="none" w="med" len="med"/>
                      <a:tailEnd type="none" w="med" len="med"/>
                    </a:lnT>
                  </a:tcPr>
                </a:tc>
                <a:tc>
                  <a:txBody>
                    <a:bodyPr/>
                    <a:lstStyle/>
                    <a:p>
                      <a:endParaRPr lang="en-US"/>
                    </a:p>
                  </a:txBody>
                  <a:tcPr>
                    <a:lnT w="6350" cap="flat" cmpd="sng" algn="ctr">
                      <a:solidFill>
                        <a:srgbClr val="DCDCDC"/>
                      </a:solidFill>
                      <a:prstDash val="solid"/>
                      <a:round/>
                      <a:headEnd type="none" w="med" len="med"/>
                      <a:tailEnd type="none" w="med" len="med"/>
                    </a:lnT>
                  </a:tcPr>
                </a:tc>
                <a:tc>
                  <a:txBody>
                    <a:bodyPr/>
                    <a:lstStyle/>
                    <a:p>
                      <a:endParaRPr lang="en-US"/>
                    </a:p>
                  </a:txBody>
                  <a:tcPr>
                    <a:lnT w="6350" cap="flat" cmpd="sng" algn="ctr">
                      <a:solidFill>
                        <a:srgbClr val="DCDCDC"/>
                      </a:solidFill>
                      <a:prstDash val="solid"/>
                      <a:round/>
                      <a:headEnd type="none" w="med" len="med"/>
                      <a:tailEnd type="none" w="med" len="med"/>
                    </a:lnT>
                  </a:tcPr>
                </a:tc>
                <a:tc>
                  <a:txBody>
                    <a:bodyPr/>
                    <a:lstStyle/>
                    <a:p>
                      <a:endParaRPr lang="en-US"/>
                    </a:p>
                  </a:txBody>
                  <a:tcPr>
                    <a:lnT w="6350" cap="flat" cmpd="sng" algn="ctr">
                      <a:solidFill>
                        <a:srgbClr val="DCDCDC"/>
                      </a:solidFill>
                      <a:prstDash val="solid"/>
                      <a:round/>
                      <a:headEnd type="none" w="med" len="med"/>
                      <a:tailEnd type="none" w="med" len="med"/>
                    </a:lnT>
                  </a:tcPr>
                </a:tc>
                <a:tc>
                  <a:txBody>
                    <a:bodyPr/>
                    <a:lstStyle/>
                    <a:p>
                      <a:endParaRPr lang="en-US"/>
                    </a:p>
                  </a:txBody>
                  <a:tcPr>
                    <a:lnT w="6350" cap="flat" cmpd="sng" algn="ctr">
                      <a:solidFill>
                        <a:srgbClr val="DCDCDC"/>
                      </a:solidFill>
                      <a:prstDash val="solid"/>
                      <a:round/>
                      <a:headEnd type="none" w="med" len="med"/>
                      <a:tailEnd type="none" w="med" len="med"/>
                    </a:lnT>
                  </a:tcPr>
                </a:tc>
                <a:tc>
                  <a:txBody>
                    <a:bodyPr/>
                    <a:lstStyle/>
                    <a:p>
                      <a:endParaRPr lang="en-US" dirty="0"/>
                    </a:p>
                  </a:txBody>
                  <a:tcPr>
                    <a:lnT w="6350" cap="flat" cmpd="sng" algn="ctr">
                      <a:solidFill>
                        <a:srgbClr val="DCDCDC"/>
                      </a:solidFill>
                      <a:prstDash val="solid"/>
                      <a:round/>
                      <a:headEnd type="none" w="med" len="med"/>
                      <a:tailEnd type="none" w="med" len="med"/>
                    </a:lnT>
                  </a:tcPr>
                </a:tc>
                <a:extLst>
                  <a:ext uri="{0D108BD9-81ED-4DB2-BD59-A6C34878D82A}">
                    <a16:rowId xmlns:a16="http://schemas.microsoft.com/office/drawing/2014/main" val="2986777312"/>
                  </a:ext>
                </a:extLst>
              </a:tr>
            </a:tbl>
          </a:graphicData>
        </a:graphic>
      </p:graphicFrame>
      <p:sp>
        <p:nvSpPr>
          <p:cNvPr id="1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346063458"/>
              </p:ext>
            </p:extLst>
          </p:nvPr>
        </p:nvGraphicFramePr>
        <p:xfrm>
          <a:off x="533400" y="1690688"/>
          <a:ext cx="10972800" cy="1211580"/>
        </p:xfrm>
        <a:graphic>
          <a:graphicData uri="http://schemas.openxmlformats.org/drawingml/2006/table">
            <a:tbl>
              <a:tblPr/>
              <a:tblGrid>
                <a:gridCol w="10972800">
                  <a:extLst>
                    <a:ext uri="{9D8B030D-6E8A-4147-A177-3AD203B41FA5}">
                      <a16:colId xmlns:a16="http://schemas.microsoft.com/office/drawing/2014/main" val="304120952"/>
                    </a:ext>
                  </a:extLst>
                </a:gridCol>
              </a:tblGrid>
              <a:tr h="0">
                <a:tc>
                  <a:txBody>
                    <a:bodyPr/>
                    <a:lstStyle/>
                    <a:p>
                      <a:r>
                        <a:rPr lang="en-US" b="1">
                          <a:effectLst/>
                          <a:latin typeface="Arial" panose="020B0604020202020204" pitchFamily="34" charset="0"/>
                        </a:rPr>
                        <a:t>Case details</a:t>
                      </a:r>
                    </a:p>
                  </a:txBody>
                  <a:tcPr marL="0" marR="0" marT="82550" marB="31750" anchor="ctr">
                    <a:lnL>
                      <a:noFill/>
                    </a:lnL>
                    <a:lnR>
                      <a:noFill/>
                    </a:lnR>
                    <a:lnT w="6350" cap="flat" cmpd="sng" algn="ctr">
                      <a:solidFill>
                        <a:srgbClr val="CECECE"/>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45669360"/>
                  </a:ext>
                </a:extLst>
              </a:tr>
              <a:tr h="0">
                <a:tc>
                  <a:txBody>
                    <a:bodyPr/>
                    <a:lstStyle/>
                    <a:p>
                      <a:r>
                        <a:rPr lang="en-US" dirty="0">
                          <a:solidFill>
                            <a:srgbClr val="333333"/>
                          </a:solidFill>
                          <a:effectLst/>
                          <a:latin typeface="arial" panose="020B0604020202020204" pitchFamily="34" charset="0"/>
                        </a:rPr>
                        <a:t>The average number of new cases in the United States reached </a:t>
                      </a:r>
                      <a:r>
                        <a:rPr lang="en-US" b="1" dirty="0">
                          <a:solidFill>
                            <a:srgbClr val="333333"/>
                          </a:solidFill>
                          <a:effectLst/>
                          <a:latin typeface="arial" panose="020B0604020202020204" pitchFamily="34" charset="0"/>
                        </a:rPr>
                        <a:t>100,199</a:t>
                      </a:r>
                      <a:r>
                        <a:rPr lang="en-US" dirty="0">
                          <a:solidFill>
                            <a:srgbClr val="333333"/>
                          </a:solidFill>
                          <a:effectLst/>
                          <a:latin typeface="arial" panose="020B0604020202020204" pitchFamily="34" charset="0"/>
                        </a:rPr>
                        <a:t> yesterday, a </a:t>
                      </a:r>
                      <a:r>
                        <a:rPr lang="en-US" b="1" dirty="0">
                          <a:solidFill>
                            <a:srgbClr val="333333"/>
                          </a:solidFill>
                          <a:effectLst/>
                          <a:latin typeface="arial" panose="020B0604020202020204" pitchFamily="34" charset="0"/>
                        </a:rPr>
                        <a:t>4 percent increase</a:t>
                      </a:r>
                      <a:r>
                        <a:rPr lang="en-US" dirty="0">
                          <a:solidFill>
                            <a:srgbClr val="333333"/>
                          </a:solidFill>
                          <a:effectLst/>
                          <a:latin typeface="arial" panose="020B0604020202020204" pitchFamily="34" charset="0"/>
                        </a:rPr>
                        <a:t> from the day before. Since January of last year, at least </a:t>
                      </a:r>
                      <a:r>
                        <a:rPr lang="en-US" b="1" dirty="0">
                          <a:solidFill>
                            <a:srgbClr val="333333"/>
                          </a:solidFill>
                          <a:effectLst/>
                          <a:latin typeface="arial" panose="020B0604020202020204" pitchFamily="34" charset="0"/>
                        </a:rPr>
                        <a:t>1 in 9</a:t>
                      </a:r>
                      <a:r>
                        <a:rPr lang="en-US" dirty="0">
                          <a:solidFill>
                            <a:srgbClr val="333333"/>
                          </a:solidFill>
                          <a:effectLst/>
                          <a:latin typeface="arial" panose="020B0604020202020204" pitchFamily="34" charset="0"/>
                        </a:rPr>
                        <a:t> people who live in the United States have been infected, and at least </a:t>
                      </a:r>
                      <a:r>
                        <a:rPr lang="en-US" b="1" dirty="0">
                          <a:solidFill>
                            <a:srgbClr val="333333"/>
                          </a:solidFill>
                          <a:effectLst/>
                          <a:latin typeface="arial" panose="020B0604020202020204" pitchFamily="34" charset="0"/>
                        </a:rPr>
                        <a:t>1 in 539</a:t>
                      </a:r>
                      <a:r>
                        <a:rPr lang="en-US" dirty="0">
                          <a:solidFill>
                            <a:srgbClr val="333333"/>
                          </a:solidFill>
                          <a:effectLst/>
                          <a:latin typeface="arial" panose="020B0604020202020204" pitchFamily="34" charset="0"/>
                        </a:rPr>
                        <a:t> people have died.</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23094840"/>
                  </a:ext>
                </a:extLst>
              </a:tr>
            </a:tbl>
          </a:graphicData>
        </a:graphic>
      </p:graphicFrame>
    </p:spTree>
    <p:extLst>
      <p:ext uri="{BB962C8B-B14F-4D97-AF65-F5344CB8AC3E}">
        <p14:creationId xmlns:p14="http://schemas.microsoft.com/office/powerpoint/2010/main" val="191657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1331947"/>
          </a:xfrm>
          <a:prstGeom prst="rect">
            <a:avLst/>
          </a:prstGeom>
        </p:spPr>
      </p:pic>
      <p:sp>
        <p:nvSpPr>
          <p:cNvPr id="3" name="object 3"/>
          <p:cNvSpPr/>
          <p:nvPr/>
        </p:nvSpPr>
        <p:spPr>
          <a:xfrm>
            <a:off x="11311128" y="6446520"/>
            <a:ext cx="0" cy="267970"/>
          </a:xfrm>
          <a:custGeom>
            <a:avLst/>
            <a:gdLst/>
            <a:ahLst/>
            <a:cxnLst/>
            <a:rect l="l" t="t" r="r" b="b"/>
            <a:pathLst>
              <a:path h="267970">
                <a:moveTo>
                  <a:pt x="0" y="0"/>
                </a:moveTo>
                <a:lnTo>
                  <a:pt x="0" y="267881"/>
                </a:lnTo>
              </a:path>
            </a:pathLst>
          </a:custGeom>
          <a:ln w="6096">
            <a:solidFill>
              <a:srgbClr val="7E7E7E"/>
            </a:solidFill>
          </a:ln>
        </p:spPr>
        <p:txBody>
          <a:bodyPr wrap="square" lIns="0" tIns="0" rIns="0" bIns="0" rtlCol="0"/>
          <a:lstStyle/>
          <a:p>
            <a:endParaRPr/>
          </a:p>
        </p:txBody>
      </p:sp>
      <p:pic>
        <p:nvPicPr>
          <p:cNvPr id="4" name="object 4"/>
          <p:cNvPicPr/>
          <p:nvPr/>
        </p:nvPicPr>
        <p:blipFill>
          <a:blip r:embed="rId3" cstate="print"/>
          <a:stretch>
            <a:fillRect/>
          </a:stretch>
        </p:blipFill>
        <p:spPr>
          <a:xfrm>
            <a:off x="9596628" y="6492240"/>
            <a:ext cx="1606283" cy="228599"/>
          </a:xfrm>
          <a:prstGeom prst="rect">
            <a:avLst/>
          </a:prstGeom>
        </p:spPr>
      </p:pic>
      <p:sp>
        <p:nvSpPr>
          <p:cNvPr id="5" name="object 5"/>
          <p:cNvSpPr txBox="1">
            <a:spLocks noGrp="1"/>
          </p:cNvSpPr>
          <p:nvPr>
            <p:ph type="title"/>
          </p:nvPr>
        </p:nvSpPr>
        <p:spPr>
          <a:xfrm>
            <a:off x="383540" y="448439"/>
            <a:ext cx="4133850"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FFFF"/>
                </a:solidFill>
                <a:latin typeface="Arial"/>
                <a:cs typeface="Arial"/>
              </a:rPr>
              <a:t>US</a:t>
            </a:r>
            <a:r>
              <a:rPr sz="3200" b="1" spc="-25" dirty="0">
                <a:solidFill>
                  <a:srgbClr val="FFFFFF"/>
                </a:solidFill>
                <a:latin typeface="Arial"/>
                <a:cs typeface="Arial"/>
              </a:rPr>
              <a:t> </a:t>
            </a:r>
            <a:r>
              <a:rPr sz="3200" b="1" dirty="0">
                <a:solidFill>
                  <a:srgbClr val="FFFFFF"/>
                </a:solidFill>
                <a:latin typeface="Arial"/>
                <a:cs typeface="Arial"/>
              </a:rPr>
              <a:t>COVID</a:t>
            </a:r>
            <a:r>
              <a:rPr sz="3200" b="1" spc="-35" dirty="0">
                <a:solidFill>
                  <a:srgbClr val="FFFFFF"/>
                </a:solidFill>
                <a:latin typeface="Arial"/>
                <a:cs typeface="Arial"/>
              </a:rPr>
              <a:t> </a:t>
            </a:r>
            <a:r>
              <a:rPr sz="3200" b="1" spc="-10" dirty="0">
                <a:solidFill>
                  <a:srgbClr val="FFFFFF"/>
                </a:solidFill>
                <a:latin typeface="Arial"/>
                <a:cs typeface="Arial"/>
              </a:rPr>
              <a:t>case</a:t>
            </a:r>
            <a:r>
              <a:rPr sz="3200" b="1" spc="-40" dirty="0">
                <a:solidFill>
                  <a:srgbClr val="FFFFFF"/>
                </a:solidFill>
                <a:latin typeface="Arial"/>
                <a:cs typeface="Arial"/>
              </a:rPr>
              <a:t> </a:t>
            </a:r>
            <a:r>
              <a:rPr sz="3200" b="1" spc="-5" dirty="0">
                <a:solidFill>
                  <a:srgbClr val="FFFFFF"/>
                </a:solidFill>
                <a:latin typeface="Arial"/>
                <a:cs typeface="Arial"/>
              </a:rPr>
              <a:t>trend</a:t>
            </a:r>
            <a:endParaRPr sz="3200">
              <a:latin typeface="Arial"/>
              <a:cs typeface="Arial"/>
            </a:endParaRPr>
          </a:p>
        </p:txBody>
      </p:sp>
      <p:sp>
        <p:nvSpPr>
          <p:cNvPr id="6" name="object 6"/>
          <p:cNvSpPr txBox="1"/>
          <p:nvPr/>
        </p:nvSpPr>
        <p:spPr>
          <a:xfrm>
            <a:off x="11587659" y="6522172"/>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a:cs typeface="Arial"/>
              </a:rPr>
              <a:t>6</a:t>
            </a:r>
            <a:endParaRPr sz="1000">
              <a:latin typeface="Arial"/>
              <a:cs typeface="Arial"/>
            </a:endParaRPr>
          </a:p>
        </p:txBody>
      </p:sp>
      <p:pic>
        <p:nvPicPr>
          <p:cNvPr id="7" name="object 7"/>
          <p:cNvPicPr/>
          <p:nvPr/>
        </p:nvPicPr>
        <p:blipFill>
          <a:blip r:embed="rId4" cstate="print"/>
          <a:stretch>
            <a:fillRect/>
          </a:stretch>
        </p:blipFill>
        <p:spPr>
          <a:xfrm>
            <a:off x="864825" y="1865253"/>
            <a:ext cx="4096806" cy="184240"/>
          </a:xfrm>
          <a:prstGeom prst="rect">
            <a:avLst/>
          </a:prstGeom>
        </p:spPr>
      </p:pic>
      <p:pic>
        <p:nvPicPr>
          <p:cNvPr id="8" name="object 8"/>
          <p:cNvPicPr/>
          <p:nvPr/>
        </p:nvPicPr>
        <p:blipFill>
          <a:blip r:embed="rId5" cstate="print"/>
          <a:stretch>
            <a:fillRect/>
          </a:stretch>
        </p:blipFill>
        <p:spPr>
          <a:xfrm>
            <a:off x="557784" y="2258567"/>
            <a:ext cx="10191789" cy="39182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948689"/>
            <a:ext cx="2350770" cy="0"/>
          </a:xfrm>
          <a:custGeom>
            <a:avLst/>
            <a:gdLst/>
            <a:ahLst/>
            <a:cxnLst/>
            <a:rect l="l" t="t" r="r" b="b"/>
            <a:pathLst>
              <a:path w="2350770">
                <a:moveTo>
                  <a:pt x="0" y="0"/>
                </a:moveTo>
                <a:lnTo>
                  <a:pt x="2350173" y="0"/>
                </a:lnTo>
              </a:path>
            </a:pathLst>
          </a:custGeom>
          <a:ln w="32004">
            <a:solidFill>
              <a:srgbClr val="F58366"/>
            </a:solidFill>
          </a:ln>
        </p:spPr>
        <p:txBody>
          <a:bodyPr wrap="square" lIns="0" tIns="0" rIns="0" bIns="0" rtlCol="0"/>
          <a:lstStyle/>
          <a:p>
            <a:endParaRPr/>
          </a:p>
        </p:txBody>
      </p:sp>
      <p:grpSp>
        <p:nvGrpSpPr>
          <p:cNvPr id="3" name="object 3"/>
          <p:cNvGrpSpPr/>
          <p:nvPr/>
        </p:nvGrpSpPr>
        <p:grpSpPr>
          <a:xfrm>
            <a:off x="0" y="5379720"/>
            <a:ext cx="2807335" cy="753110"/>
            <a:chOff x="0" y="5379720"/>
            <a:chExt cx="2807335" cy="753110"/>
          </a:xfrm>
        </p:grpSpPr>
        <p:pic>
          <p:nvPicPr>
            <p:cNvPr id="4" name="object 4"/>
            <p:cNvPicPr/>
            <p:nvPr/>
          </p:nvPicPr>
          <p:blipFill>
            <a:blip r:embed="rId2" cstate="print"/>
            <a:stretch>
              <a:fillRect/>
            </a:stretch>
          </p:blipFill>
          <p:spPr>
            <a:xfrm>
              <a:off x="0" y="5532120"/>
              <a:ext cx="2807207" cy="600456"/>
            </a:xfrm>
            <a:prstGeom prst="rect">
              <a:avLst/>
            </a:prstGeom>
          </p:spPr>
        </p:pic>
        <p:sp>
          <p:nvSpPr>
            <p:cNvPr id="5" name="object 5"/>
            <p:cNvSpPr/>
            <p:nvPr/>
          </p:nvSpPr>
          <p:spPr>
            <a:xfrm>
              <a:off x="0" y="5379720"/>
              <a:ext cx="2807335" cy="649605"/>
            </a:xfrm>
            <a:custGeom>
              <a:avLst/>
              <a:gdLst/>
              <a:ahLst/>
              <a:cxnLst/>
              <a:rect l="l" t="t" r="r" b="b"/>
              <a:pathLst>
                <a:path w="2807335" h="649604">
                  <a:moveTo>
                    <a:pt x="0" y="0"/>
                  </a:moveTo>
                  <a:lnTo>
                    <a:pt x="0" y="271678"/>
                  </a:lnTo>
                  <a:lnTo>
                    <a:pt x="105613" y="305612"/>
                  </a:lnTo>
                  <a:lnTo>
                    <a:pt x="152873" y="320107"/>
                  </a:lnTo>
                  <a:lnTo>
                    <a:pt x="247442" y="348458"/>
                  </a:lnTo>
                  <a:lnTo>
                    <a:pt x="342115" y="375909"/>
                  </a:lnTo>
                  <a:lnTo>
                    <a:pt x="436938" y="402402"/>
                  </a:lnTo>
                  <a:lnTo>
                    <a:pt x="484422" y="415270"/>
                  </a:lnTo>
                  <a:lnTo>
                    <a:pt x="531961" y="427876"/>
                  </a:lnTo>
                  <a:lnTo>
                    <a:pt x="579562" y="440214"/>
                  </a:lnTo>
                  <a:lnTo>
                    <a:pt x="627231" y="452275"/>
                  </a:lnTo>
                  <a:lnTo>
                    <a:pt x="674973" y="464052"/>
                  </a:lnTo>
                  <a:lnTo>
                    <a:pt x="722794" y="475538"/>
                  </a:lnTo>
                  <a:lnTo>
                    <a:pt x="770701" y="486726"/>
                  </a:lnTo>
                  <a:lnTo>
                    <a:pt x="818700" y="497608"/>
                  </a:lnTo>
                  <a:lnTo>
                    <a:pt x="866796" y="508177"/>
                  </a:lnTo>
                  <a:lnTo>
                    <a:pt x="914995" y="518426"/>
                  </a:lnTo>
                  <a:lnTo>
                    <a:pt x="963304" y="528347"/>
                  </a:lnTo>
                  <a:lnTo>
                    <a:pt x="1011727" y="537933"/>
                  </a:lnTo>
                  <a:lnTo>
                    <a:pt x="1060273" y="547176"/>
                  </a:lnTo>
                  <a:lnTo>
                    <a:pt x="1108945" y="556070"/>
                  </a:lnTo>
                  <a:lnTo>
                    <a:pt x="1157750" y="564607"/>
                  </a:lnTo>
                  <a:lnTo>
                    <a:pt x="1206695" y="572779"/>
                  </a:lnTo>
                  <a:lnTo>
                    <a:pt x="1255784" y="580580"/>
                  </a:lnTo>
                  <a:lnTo>
                    <a:pt x="1305025" y="588002"/>
                  </a:lnTo>
                  <a:lnTo>
                    <a:pt x="1354422" y="595037"/>
                  </a:lnTo>
                  <a:lnTo>
                    <a:pt x="1403982" y="601678"/>
                  </a:lnTo>
                  <a:lnTo>
                    <a:pt x="1453712" y="607919"/>
                  </a:lnTo>
                  <a:lnTo>
                    <a:pt x="1503616" y="613751"/>
                  </a:lnTo>
                  <a:lnTo>
                    <a:pt x="1553700" y="619167"/>
                  </a:lnTo>
                  <a:lnTo>
                    <a:pt x="1603972" y="624161"/>
                  </a:lnTo>
                  <a:lnTo>
                    <a:pt x="1654436" y="628724"/>
                  </a:lnTo>
                  <a:lnTo>
                    <a:pt x="1705099" y="632849"/>
                  </a:lnTo>
                  <a:lnTo>
                    <a:pt x="1755967" y="636529"/>
                  </a:lnTo>
                  <a:lnTo>
                    <a:pt x="1807045" y="639757"/>
                  </a:lnTo>
                  <a:lnTo>
                    <a:pt x="1858339" y="642525"/>
                  </a:lnTo>
                  <a:lnTo>
                    <a:pt x="1909857" y="644826"/>
                  </a:lnTo>
                  <a:lnTo>
                    <a:pt x="1961602" y="646653"/>
                  </a:lnTo>
                  <a:lnTo>
                    <a:pt x="2013582" y="647998"/>
                  </a:lnTo>
                  <a:lnTo>
                    <a:pt x="2065802" y="648854"/>
                  </a:lnTo>
                  <a:lnTo>
                    <a:pt x="2118269" y="649214"/>
                  </a:lnTo>
                  <a:lnTo>
                    <a:pt x="2170988" y="649070"/>
                  </a:lnTo>
                  <a:lnTo>
                    <a:pt x="2223965" y="648414"/>
                  </a:lnTo>
                  <a:lnTo>
                    <a:pt x="2277206" y="647241"/>
                  </a:lnTo>
                  <a:lnTo>
                    <a:pt x="2330717" y="645542"/>
                  </a:lnTo>
                  <a:lnTo>
                    <a:pt x="2384505" y="643310"/>
                  </a:lnTo>
                  <a:lnTo>
                    <a:pt x="2438574" y="640537"/>
                  </a:lnTo>
                  <a:lnTo>
                    <a:pt x="2492932" y="637217"/>
                  </a:lnTo>
                  <a:lnTo>
                    <a:pt x="2547583" y="633341"/>
                  </a:lnTo>
                  <a:lnTo>
                    <a:pt x="2602534" y="628903"/>
                  </a:lnTo>
                  <a:lnTo>
                    <a:pt x="2807208" y="605015"/>
                  </a:lnTo>
                  <a:lnTo>
                    <a:pt x="2807208" y="67195"/>
                  </a:lnTo>
                  <a:lnTo>
                    <a:pt x="2706319" y="96316"/>
                  </a:lnTo>
                  <a:lnTo>
                    <a:pt x="2657070" y="108134"/>
                  </a:lnTo>
                  <a:lnTo>
                    <a:pt x="2607575" y="119400"/>
                  </a:lnTo>
                  <a:lnTo>
                    <a:pt x="2557848" y="130117"/>
                  </a:lnTo>
                  <a:lnTo>
                    <a:pt x="2507903" y="140287"/>
                  </a:lnTo>
                  <a:lnTo>
                    <a:pt x="2457757" y="149910"/>
                  </a:lnTo>
                  <a:lnTo>
                    <a:pt x="2407425" y="158989"/>
                  </a:lnTo>
                  <a:lnTo>
                    <a:pt x="2356921" y="167525"/>
                  </a:lnTo>
                  <a:lnTo>
                    <a:pt x="2306260" y="175519"/>
                  </a:lnTo>
                  <a:lnTo>
                    <a:pt x="2255459" y="182974"/>
                  </a:lnTo>
                  <a:lnTo>
                    <a:pt x="2204531" y="189891"/>
                  </a:lnTo>
                  <a:lnTo>
                    <a:pt x="2153493" y="196272"/>
                  </a:lnTo>
                  <a:lnTo>
                    <a:pt x="2102358" y="202117"/>
                  </a:lnTo>
                  <a:lnTo>
                    <a:pt x="2051144" y="207430"/>
                  </a:lnTo>
                  <a:lnTo>
                    <a:pt x="1999863" y="212211"/>
                  </a:lnTo>
                  <a:lnTo>
                    <a:pt x="1948532" y="216462"/>
                  </a:lnTo>
                  <a:lnTo>
                    <a:pt x="1897167" y="220184"/>
                  </a:lnTo>
                  <a:lnTo>
                    <a:pt x="1845780" y="223380"/>
                  </a:lnTo>
                  <a:lnTo>
                    <a:pt x="1794389" y="226051"/>
                  </a:lnTo>
                  <a:lnTo>
                    <a:pt x="1743009" y="228198"/>
                  </a:lnTo>
                  <a:lnTo>
                    <a:pt x="1691653" y="229823"/>
                  </a:lnTo>
                  <a:lnTo>
                    <a:pt x="1640338" y="230928"/>
                  </a:lnTo>
                  <a:lnTo>
                    <a:pt x="1589079" y="231514"/>
                  </a:lnTo>
                  <a:lnTo>
                    <a:pt x="1537890" y="231583"/>
                  </a:lnTo>
                  <a:lnTo>
                    <a:pt x="1486787" y="231137"/>
                  </a:lnTo>
                  <a:lnTo>
                    <a:pt x="1435785" y="230177"/>
                  </a:lnTo>
                  <a:lnTo>
                    <a:pt x="1384900" y="228704"/>
                  </a:lnTo>
                  <a:lnTo>
                    <a:pt x="1334145" y="226721"/>
                  </a:lnTo>
                  <a:lnTo>
                    <a:pt x="1283537" y="224228"/>
                  </a:lnTo>
                  <a:lnTo>
                    <a:pt x="1233091" y="221229"/>
                  </a:lnTo>
                  <a:lnTo>
                    <a:pt x="1182821" y="217723"/>
                  </a:lnTo>
                  <a:lnTo>
                    <a:pt x="1132743" y="213713"/>
                  </a:lnTo>
                  <a:lnTo>
                    <a:pt x="1082872" y="209201"/>
                  </a:lnTo>
                  <a:lnTo>
                    <a:pt x="1033223" y="204188"/>
                  </a:lnTo>
                  <a:lnTo>
                    <a:pt x="983811" y="198675"/>
                  </a:lnTo>
                  <a:lnTo>
                    <a:pt x="934652" y="192665"/>
                  </a:lnTo>
                  <a:lnTo>
                    <a:pt x="885760" y="186158"/>
                  </a:lnTo>
                  <a:lnTo>
                    <a:pt x="837151" y="179157"/>
                  </a:lnTo>
                  <a:lnTo>
                    <a:pt x="788840" y="171663"/>
                  </a:lnTo>
                  <a:lnTo>
                    <a:pt x="740841" y="163677"/>
                  </a:lnTo>
                  <a:lnTo>
                    <a:pt x="690114" y="154757"/>
                  </a:lnTo>
                  <a:lnTo>
                    <a:pt x="639337" y="145454"/>
                  </a:lnTo>
                  <a:lnTo>
                    <a:pt x="588512" y="135783"/>
                  </a:lnTo>
                  <a:lnTo>
                    <a:pt x="537642" y="125756"/>
                  </a:lnTo>
                  <a:lnTo>
                    <a:pt x="486728" y="115386"/>
                  </a:lnTo>
                  <a:lnTo>
                    <a:pt x="435771" y="104686"/>
                  </a:lnTo>
                  <a:lnTo>
                    <a:pt x="384774" y="93670"/>
                  </a:lnTo>
                  <a:lnTo>
                    <a:pt x="333737" y="82349"/>
                  </a:lnTo>
                  <a:lnTo>
                    <a:pt x="282663" y="70738"/>
                  </a:lnTo>
                  <a:lnTo>
                    <a:pt x="0" y="0"/>
                  </a:lnTo>
                  <a:close/>
                </a:path>
              </a:pathLst>
            </a:custGeom>
            <a:solidFill>
              <a:srgbClr val="1C488A"/>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513587" y="4386071"/>
            <a:ext cx="2025395" cy="911351"/>
          </a:xfrm>
          <a:prstGeom prst="rect">
            <a:avLst/>
          </a:prstGeom>
        </p:spPr>
      </p:pic>
      <p:sp>
        <p:nvSpPr>
          <p:cNvPr id="7" name="object 7"/>
          <p:cNvSpPr txBox="1"/>
          <p:nvPr/>
        </p:nvSpPr>
        <p:spPr>
          <a:xfrm>
            <a:off x="535938" y="1135081"/>
            <a:ext cx="1854200" cy="1388201"/>
          </a:xfrm>
          <a:prstGeom prst="rect">
            <a:avLst/>
          </a:prstGeom>
        </p:spPr>
        <p:txBody>
          <a:bodyPr vert="horz" wrap="square" lIns="0" tIns="53975" rIns="0" bIns="0" rtlCol="0">
            <a:spAutoFit/>
          </a:bodyPr>
          <a:lstStyle/>
          <a:p>
            <a:pPr marL="12700" marR="5080">
              <a:lnSpc>
                <a:spcPts val="2590"/>
              </a:lnSpc>
              <a:spcBef>
                <a:spcPts val="425"/>
              </a:spcBef>
            </a:pPr>
            <a:r>
              <a:rPr lang="en-US" sz="2400" dirty="0" smtClean="0">
                <a:latin typeface="Arial"/>
                <a:cs typeface="Arial"/>
              </a:rPr>
              <a:t>COVID spreads across the Country </a:t>
            </a:r>
            <a:endParaRPr sz="2400" dirty="0">
              <a:latin typeface="Arial"/>
              <a:cs typeface="Arial"/>
            </a:endParaRPr>
          </a:p>
        </p:txBody>
      </p:sp>
      <p:pic>
        <p:nvPicPr>
          <p:cNvPr id="8" name="object 8"/>
          <p:cNvPicPr/>
          <p:nvPr/>
        </p:nvPicPr>
        <p:blipFill>
          <a:blip r:embed="rId4" cstate="print"/>
          <a:stretch>
            <a:fillRect/>
          </a:stretch>
        </p:blipFill>
        <p:spPr>
          <a:xfrm>
            <a:off x="3076955" y="371856"/>
            <a:ext cx="8576597" cy="6257543"/>
          </a:xfrm>
          <a:prstGeom prst="rect">
            <a:avLst/>
          </a:prstGeom>
        </p:spPr>
      </p:pic>
    </p:spTree>
    <p:extLst>
      <p:ext uri="{BB962C8B-B14F-4D97-AF65-F5344CB8AC3E}">
        <p14:creationId xmlns:p14="http://schemas.microsoft.com/office/powerpoint/2010/main" val="1191240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736</TotalTime>
  <Words>2887</Words>
  <Application>Microsoft Office PowerPoint</Application>
  <PresentationFormat>Widescreen</PresentationFormat>
  <Paragraphs>380</Paragraphs>
  <Slides>53</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53</vt:i4>
      </vt:variant>
    </vt:vector>
  </HeadingPairs>
  <TitlesOfParts>
    <vt:vector size="65" baseType="lpstr">
      <vt:lpstr>Arial</vt:lpstr>
      <vt:lpstr>Arial</vt:lpstr>
      <vt:lpstr>Calibri</vt:lpstr>
      <vt:lpstr>Calibri Light</vt:lpstr>
      <vt:lpstr>Helvetica Neue Medium</vt:lpstr>
      <vt:lpstr>Lato</vt:lpstr>
      <vt:lpstr>Lato Medium</vt:lpstr>
      <vt:lpstr>Roboto</vt:lpstr>
      <vt:lpstr>Times New Roman</vt:lpstr>
      <vt:lpstr>Verdana</vt:lpstr>
      <vt:lpstr>Office Theme</vt:lpstr>
      <vt:lpstr>1_Office Theme</vt:lpstr>
      <vt:lpstr>COVID-19 Strategies  for OB &amp; Neonatal  Units</vt:lpstr>
      <vt:lpstr>Welcome</vt:lpstr>
      <vt:lpstr>Housekeeping: We Are Recording Now</vt:lpstr>
      <vt:lpstr>ILPQC Covid 19 webinars</vt:lpstr>
      <vt:lpstr>Overview</vt:lpstr>
      <vt:lpstr>PowerPoint Presentation</vt:lpstr>
      <vt:lpstr>United States Covid Updates</vt:lpstr>
      <vt:lpstr>US COVID case trend</vt:lpstr>
      <vt:lpstr>PowerPoint Presentation</vt:lpstr>
      <vt:lpstr>Data Update: August 5, 2021 CDC/IDPH: COVID-19 Outbreak</vt:lpstr>
      <vt:lpstr>Illinois Daily Incidence</vt:lpstr>
      <vt:lpstr>Illinois Covid Deaths</vt:lpstr>
      <vt:lpstr>IDPH County Level COVID -19</vt:lpstr>
      <vt:lpstr>Data Update August 5, 2021  IDPH: COVID-19 Outbreak  Race Demographics</vt:lpstr>
      <vt:lpstr>Illinois Population Vaccinated Fully</vt:lpstr>
      <vt:lpstr>Illinois Daily  Reported  Administered  Vaccine Doses</vt:lpstr>
      <vt:lpstr>Vaccine by  Race/Ethnicity  Demographics</vt:lpstr>
      <vt:lpstr>SARS-CoV-2 Variants Circulating in the United  States</vt:lpstr>
      <vt:lpstr>IL Delta variant (B.1617.2), IDPH data, last updated 8/4/21</vt:lpstr>
      <vt:lpstr>CDC MMWR showing Delta breakthrough infections risk: 8/6/21</vt:lpstr>
      <vt:lpstr>Delta Variant“ fatality rate by number infected by each sick person</vt:lpstr>
      <vt:lpstr>Vaccine efficacy and Delta variant</vt:lpstr>
      <vt:lpstr>Delta Variant Sumary</vt:lpstr>
      <vt:lpstr>ILPQC COVID-19 Webpage  www.ilpqc.org</vt:lpstr>
      <vt:lpstr>Updated OB (ACOG/SMFM) Resources</vt:lpstr>
      <vt:lpstr>Updated Neonatal /AAP Resources</vt:lpstr>
      <vt:lpstr>Updated OB/Neo Covid Publications</vt:lpstr>
      <vt:lpstr>NEJM - Breakthrough infections in vaccinated healthcare workers. (7.28.21)  </vt:lpstr>
      <vt:lpstr>IDPH / HFS / CDC</vt:lpstr>
      <vt:lpstr>Delta Variant“ fatality rate by number infected by each sick person</vt:lpstr>
      <vt:lpstr>PowerPoint Presentation</vt:lpstr>
      <vt:lpstr>CDC Updated Mask Recommendations 7/27/21 “the war has changed”</vt:lpstr>
      <vt:lpstr>PowerPoint Presentation</vt:lpstr>
      <vt:lpstr>CDC </vt:lpstr>
      <vt:lpstr>PowerPoint Presentation</vt:lpstr>
      <vt:lpstr>V-SAFE vaccine monitoring – what data is being gathered pregnant patients</vt:lpstr>
      <vt:lpstr>COVID Vaccine Patient Education Examples</vt:lpstr>
      <vt:lpstr>POSTERS</vt:lpstr>
      <vt:lpstr>Summary ACOG  Update  7.30.21</vt:lpstr>
      <vt:lpstr>ACOG Update 7.30.21</vt:lpstr>
      <vt:lpstr>ACOG UPDATE 7.30.21</vt:lpstr>
      <vt:lpstr>Pregnancy vaccine safety data ACOG Updates, 7.30.21</vt:lpstr>
      <vt:lpstr>ACOG Updates 7.30.21 addressing Vaccine hesitancy</vt:lpstr>
      <vt:lpstr>Communicate Vaccine Confidence ACOG Update 7.30.21</vt:lpstr>
      <vt:lpstr>SMFM Update 7/30/21</vt:lpstr>
      <vt:lpstr>Maternal and obstetrical risk of disease</vt:lpstr>
      <vt:lpstr>Vaccine efficacy SMFM Update 8.30.21</vt:lpstr>
      <vt:lpstr>PowerPoint Presentation</vt:lpstr>
      <vt:lpstr>What safety data are available about the vaccines and pregnancy?</vt:lpstr>
      <vt:lpstr>OB Discussion Panel</vt:lpstr>
      <vt:lpstr>Neonatal Discussion Panel</vt:lpstr>
      <vt:lpstr>Thank You</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Hilgert</dc:creator>
  <cp:lastModifiedBy>ABorders Local Account</cp:lastModifiedBy>
  <cp:revision>32</cp:revision>
  <dcterms:created xsi:type="dcterms:W3CDTF">2021-08-05T19:16:44Z</dcterms:created>
  <dcterms:modified xsi:type="dcterms:W3CDTF">2021-08-06T16:37:20Z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2021-08-05T00:00:00Z</vt:filetime>
  </property>
  <property fmtid="{D5CDD505-2E9C-101B-9397-08002B2CF9AE}" pid="3" name="Creator">
    <vt:lpwstr>Acrobat PDFMaker 21 for PowerPoint</vt:lpwstr>
  </property>
  <property fmtid="{D5CDD505-2E9C-101B-9397-08002B2CF9AE}" pid="4" name="LastSaved">
    <vt:filetime>2021-08-05T00:00:00Z</vt:filetime>
  </property>
</Properties>
</file>