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8.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1.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6"/>
    <p:sldMasterId id="2147484138" r:id="rId7"/>
    <p:sldMasterId id="2147484150" r:id="rId8"/>
    <p:sldMasterId id="2147484152" r:id="rId9"/>
    <p:sldMasterId id="2147484154" r:id="rId10"/>
    <p:sldMasterId id="2147484164" r:id="rId11"/>
    <p:sldMasterId id="2147484166" r:id="rId12"/>
    <p:sldMasterId id="2147484169" r:id="rId13"/>
    <p:sldMasterId id="2147484184" r:id="rId14"/>
    <p:sldMasterId id="2147484231" r:id="rId15"/>
    <p:sldMasterId id="2147484260" r:id="rId16"/>
    <p:sldMasterId id="2147484265" r:id="rId17"/>
    <p:sldMasterId id="2147484269" r:id="rId18"/>
    <p:sldMasterId id="2147484286" r:id="rId19"/>
    <p:sldMasterId id="2147484290" r:id="rId20"/>
    <p:sldMasterId id="2147484318" r:id="rId21"/>
    <p:sldMasterId id="2147484356" r:id="rId22"/>
    <p:sldMasterId id="2147484388" r:id="rId23"/>
    <p:sldMasterId id="2147484400" r:id="rId24"/>
    <p:sldMasterId id="2147484413" r:id="rId25"/>
    <p:sldMasterId id="2147484455" r:id="rId26"/>
    <p:sldMasterId id="2147484480" r:id="rId27"/>
    <p:sldMasterId id="2147484493" r:id="rId28"/>
    <p:sldMasterId id="2147484505" r:id="rId29"/>
    <p:sldMasterId id="2147484517" r:id="rId30"/>
    <p:sldMasterId id="2147484530" r:id="rId31"/>
    <p:sldMasterId id="2147484542" r:id="rId32"/>
  </p:sldMasterIdLst>
  <p:notesMasterIdLst>
    <p:notesMasterId r:id="rId108"/>
  </p:notesMasterIdLst>
  <p:handoutMasterIdLst>
    <p:handoutMasterId r:id="rId109"/>
  </p:handoutMasterIdLst>
  <p:sldIdLst>
    <p:sldId id="1450" r:id="rId33"/>
    <p:sldId id="1825" r:id="rId34"/>
    <p:sldId id="1925" r:id="rId35"/>
    <p:sldId id="2154" r:id="rId36"/>
    <p:sldId id="1986" r:id="rId37"/>
    <p:sldId id="2467" r:id="rId38"/>
    <p:sldId id="2548" r:id="rId39"/>
    <p:sldId id="2478" r:id="rId40"/>
    <p:sldId id="2468" r:id="rId41"/>
    <p:sldId id="2547" r:id="rId42"/>
    <p:sldId id="2549" r:id="rId43"/>
    <p:sldId id="2470" r:id="rId44"/>
    <p:sldId id="1975" r:id="rId45"/>
    <p:sldId id="2156" r:id="rId46"/>
    <p:sldId id="2413" r:id="rId47"/>
    <p:sldId id="2212" r:id="rId48"/>
    <p:sldId id="2414" r:id="rId49"/>
    <p:sldId id="2613" r:id="rId50"/>
    <p:sldId id="2649" r:id="rId51"/>
    <p:sldId id="2594" r:id="rId52"/>
    <p:sldId id="2677" r:id="rId53"/>
    <p:sldId id="2678" r:id="rId54"/>
    <p:sldId id="2679" r:id="rId55"/>
    <p:sldId id="2608" r:id="rId56"/>
    <p:sldId id="2669" r:id="rId57"/>
    <p:sldId id="2670" r:id="rId58"/>
    <p:sldId id="2681" r:id="rId59"/>
    <p:sldId id="2672" r:id="rId60"/>
    <p:sldId id="2673" r:id="rId61"/>
    <p:sldId id="2674" r:id="rId62"/>
    <p:sldId id="2680" r:id="rId63"/>
    <p:sldId id="2596" r:id="rId64"/>
    <p:sldId id="2668" r:id="rId65"/>
    <p:sldId id="2605" r:id="rId66"/>
    <p:sldId id="2682" r:id="rId67"/>
    <p:sldId id="2683" r:id="rId68"/>
    <p:sldId id="2684" r:id="rId69"/>
    <p:sldId id="2685" r:id="rId70"/>
    <p:sldId id="2686" r:id="rId71"/>
    <p:sldId id="2687" r:id="rId72"/>
    <p:sldId id="2688" r:id="rId73"/>
    <p:sldId id="2689" r:id="rId74"/>
    <p:sldId id="2690" r:id="rId75"/>
    <p:sldId id="2691" r:id="rId76"/>
    <p:sldId id="2692" r:id="rId77"/>
    <p:sldId id="2693" r:id="rId78"/>
    <p:sldId id="2694" r:id="rId79"/>
    <p:sldId id="2695" r:id="rId80"/>
    <p:sldId id="2696" r:id="rId81"/>
    <p:sldId id="2697" r:id="rId82"/>
    <p:sldId id="2698" r:id="rId83"/>
    <p:sldId id="2699" r:id="rId84"/>
    <p:sldId id="2593" r:id="rId85"/>
    <p:sldId id="2700" r:id="rId86"/>
    <p:sldId id="2701" r:id="rId87"/>
    <p:sldId id="2702" r:id="rId88"/>
    <p:sldId id="2703" r:id="rId89"/>
    <p:sldId id="2704" r:id="rId90"/>
    <p:sldId id="2705" r:id="rId91"/>
    <p:sldId id="2706" r:id="rId92"/>
    <p:sldId id="2604" r:id="rId93"/>
    <p:sldId id="2707" r:id="rId94"/>
    <p:sldId id="2708" r:id="rId95"/>
    <p:sldId id="2709" r:id="rId96"/>
    <p:sldId id="2710" r:id="rId97"/>
    <p:sldId id="2711" r:id="rId98"/>
    <p:sldId id="2712" r:id="rId99"/>
    <p:sldId id="2713" r:id="rId100"/>
    <p:sldId id="2714" r:id="rId101"/>
    <p:sldId id="2715" r:id="rId102"/>
    <p:sldId id="2716" r:id="rId103"/>
    <p:sldId id="2717" r:id="rId104"/>
    <p:sldId id="2718" r:id="rId105"/>
    <p:sldId id="1841" r:id="rId106"/>
    <p:sldId id="2577" r:id="rId107"/>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4" clrIdx="0"/>
  <p:cmAuthor id="2" name="Weiss, Daniel" initials="WD" lastIdx="10" clrIdx="1"/>
  <p:cmAuthor id="3" name="ANNBORDERS"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F7994B"/>
    <a:srgbClr val="F58466"/>
    <a:srgbClr val="FFFFCC"/>
    <a:srgbClr val="6359AD"/>
    <a:srgbClr val="6D5C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85067" autoAdjust="0"/>
  </p:normalViewPr>
  <p:slideViewPr>
    <p:cSldViewPr>
      <p:cViewPr>
        <p:scale>
          <a:sx n="60" d="100"/>
          <a:sy n="60" d="100"/>
        </p:scale>
        <p:origin x="960" y="12"/>
      </p:cViewPr>
      <p:guideLst>
        <p:guide orient="horz" pos="2160"/>
        <p:guide pos="2880"/>
      </p:guideLst>
    </p:cSldViewPr>
  </p:slideViewPr>
  <p:outlineViewPr>
    <p:cViewPr>
      <p:scale>
        <a:sx n="33" d="100"/>
        <a:sy n="33" d="100"/>
      </p:scale>
      <p:origin x="0" y="-11621"/>
    </p:cViewPr>
  </p:outlineViewPr>
  <p:notesTextViewPr>
    <p:cViewPr>
      <p:scale>
        <a:sx n="3" d="2"/>
        <a:sy n="3" d="2"/>
      </p:scale>
      <p:origin x="0" y="0"/>
    </p:cViewPr>
  </p:notesTextViewPr>
  <p:sorterViewPr>
    <p:cViewPr>
      <p:scale>
        <a:sx n="75" d="100"/>
        <a:sy n="75" d="100"/>
      </p:scale>
      <p:origin x="0" y="-5840"/>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1.xml"/><Relationship Id="rId21" Type="http://schemas.openxmlformats.org/officeDocument/2006/relationships/slideMaster" Target="slideMasters/slideMaster16.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1.xml"/><Relationship Id="rId29" Type="http://schemas.openxmlformats.org/officeDocument/2006/relationships/slideMaster" Target="slideMasters/slideMaster24.xml"/><Relationship Id="rId107" Type="http://schemas.openxmlformats.org/officeDocument/2006/relationships/slide" Target="slides/slide75.xml"/><Relationship Id="rId11" Type="http://schemas.openxmlformats.org/officeDocument/2006/relationships/slideMaster" Target="slideMasters/slideMaster6.xml"/><Relationship Id="rId24" Type="http://schemas.openxmlformats.org/officeDocument/2006/relationships/slideMaster" Target="slideMasters/slideMaster19.xml"/><Relationship Id="rId32" Type="http://schemas.openxmlformats.org/officeDocument/2006/relationships/slideMaster" Target="slideMasters/slideMaster27.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slide" Target="slides/slide47.xml"/><Relationship Id="rId87" Type="http://schemas.openxmlformats.org/officeDocument/2006/relationships/slide" Target="slides/slide55.xml"/><Relationship Id="rId102" Type="http://schemas.openxmlformats.org/officeDocument/2006/relationships/slide" Target="slides/slide70.xml"/><Relationship Id="rId110"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slide" Target="slides/slide58.xml"/><Relationship Id="rId95" Type="http://schemas.openxmlformats.org/officeDocument/2006/relationships/slide" Target="slides/slide63.xml"/><Relationship Id="rId19" Type="http://schemas.openxmlformats.org/officeDocument/2006/relationships/slideMaster" Target="slideMasters/slideMaster14.xml"/><Relationship Id="rId14" Type="http://schemas.openxmlformats.org/officeDocument/2006/relationships/slideMaster" Target="slideMasters/slideMaster9.xml"/><Relationship Id="rId22" Type="http://schemas.openxmlformats.org/officeDocument/2006/relationships/slideMaster" Target="slideMasters/slideMaster17.xml"/><Relationship Id="rId27" Type="http://schemas.openxmlformats.org/officeDocument/2006/relationships/slideMaster" Target="slideMasters/slideMaster22.xml"/><Relationship Id="rId30" Type="http://schemas.openxmlformats.org/officeDocument/2006/relationships/slideMaster" Target="slideMasters/slideMaster25.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13" Type="http://schemas.openxmlformats.org/officeDocument/2006/relationships/theme" Target="theme/theme1.xml"/><Relationship Id="rId8" Type="http://schemas.openxmlformats.org/officeDocument/2006/relationships/slideMaster" Target="slideMasters/slideMaster3.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slide" Target="slides/slide61.xml"/><Relationship Id="rId98"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Master" Target="slideMasters/slideMaster20.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slide" Target="slides/slide71.xml"/><Relationship Id="rId108" Type="http://schemas.openxmlformats.org/officeDocument/2006/relationships/notesMaster" Target="notesMasters/notesMaster1.xml"/><Relationship Id="rId20" Type="http://schemas.openxmlformats.org/officeDocument/2006/relationships/slideMaster" Target="slideMasters/slideMaster15.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Master" Target="slideMasters/slideMaster18.xml"/><Relationship Id="rId28" Type="http://schemas.openxmlformats.org/officeDocument/2006/relationships/slideMaster" Target="slideMasters/slideMaster23.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tableStyles" Target="tableStyles.xml"/><Relationship Id="rId10" Type="http://schemas.openxmlformats.org/officeDocument/2006/relationships/slideMaster" Target="slideMasters/slideMaster5.xml"/><Relationship Id="rId31" Type="http://schemas.openxmlformats.org/officeDocument/2006/relationships/slideMaster" Target="slideMasters/slideMaster26.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Master" Target="slideMasters/slideMaster13.xml"/><Relationship Id="rId39" Type="http://schemas.openxmlformats.org/officeDocument/2006/relationships/slide" Target="slides/slide7.xml"/><Relationship Id="rId109" Type="http://schemas.openxmlformats.org/officeDocument/2006/relationships/handoutMaster" Target="handoutMasters/handoutMaster1.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7" Type="http://schemas.openxmlformats.org/officeDocument/2006/relationships/slideMaster" Target="slideMasters/slideMaster2.xml"/><Relationship Id="rId71" Type="http://schemas.openxmlformats.org/officeDocument/2006/relationships/slide" Target="slides/slide39.xml"/><Relationship Id="rId92"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oleObject" Target="file:///\\illinois.gov\DPH\ChiUsers1\Amanda.C.Bennett\Coronavirus%20(CoVID-19)\Pregnancy%20Module%20Data%20Collection\Confirmed%20Pregnant%20COVID-19%20Ca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llinois.gov\DPH\ChiUsers1\Amanda.C.Bennett\Coronavirus%20(CoVID-19)\Pregnancy%20Module%20Data%20Collection\Confirmed%20Pregnant%20COVID-19%20Cas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solidFill>
                <a:schemeClr val="accent1"/>
              </a:solidFill>
              <a:round/>
            </a:ln>
            <a:effectLst/>
          </c:spPr>
          <c:marker>
            <c:symbol val="circle"/>
            <c:size val="10"/>
            <c:spPr>
              <a:solidFill>
                <a:schemeClr val="accent1"/>
              </a:solidFill>
              <a:ln w="38100">
                <a:solidFill>
                  <a:schemeClr val="accent1"/>
                </a:solidFill>
              </a:ln>
              <a:effectLst/>
            </c:spPr>
          </c:marker>
          <c:dLbls>
            <c:dLbl>
              <c:idx val="3"/>
              <c:layout>
                <c:manualLayout>
                  <c:x val="-5.560116882473682E-2"/>
                  <c:y val="3.5782152230971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F2-49A2-81A2-D3AC60FB9BDA}"/>
                </c:ext>
              </c:extLst>
            </c:dLbl>
            <c:dLbl>
              <c:idx val="5"/>
              <c:layout>
                <c:manualLayout>
                  <c:x val="-5.560116882473691E-2"/>
                  <c:y val="4.091035735917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F2-49A2-81A2-D3AC60FB9BDA}"/>
                </c:ext>
              </c:extLst>
            </c:dLbl>
            <c:dLbl>
              <c:idx val="7"/>
              <c:layout>
                <c:manualLayout>
                  <c:x val="-4.2089613565117222E-2"/>
                  <c:y val="3.34488188976376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F2-49A2-81A2-D3AC60FB9BDA}"/>
                </c:ext>
              </c:extLst>
            </c:dLbl>
            <c:dLbl>
              <c:idx val="8"/>
              <c:layout>
                <c:manualLayout>
                  <c:x val="-8.1226532248153474E-2"/>
                  <c:y val="-4.3705027256208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F2-49A2-81A2-D3AC60FB9BD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Prevalence!$A$9:$A$18</c:f>
              <c:numCache>
                <c:formatCode>General</c:formatCode>
                <c:ptCount val="10"/>
                <c:pt idx="0">
                  <c:v>3</c:v>
                </c:pt>
                <c:pt idx="1">
                  <c:v>4</c:v>
                </c:pt>
                <c:pt idx="2">
                  <c:v>5</c:v>
                </c:pt>
                <c:pt idx="3">
                  <c:v>6</c:v>
                </c:pt>
                <c:pt idx="4">
                  <c:v>7</c:v>
                </c:pt>
                <c:pt idx="5">
                  <c:v>8</c:v>
                </c:pt>
                <c:pt idx="6">
                  <c:v>9</c:v>
                </c:pt>
                <c:pt idx="7">
                  <c:v>10</c:v>
                </c:pt>
                <c:pt idx="8">
                  <c:v>11</c:v>
                </c:pt>
                <c:pt idx="9">
                  <c:v>12</c:v>
                </c:pt>
              </c:numCache>
            </c:numRef>
          </c:xVal>
          <c:yVal>
            <c:numRef>
              <c:f>Prevalence!$D$9:$D$18</c:f>
              <c:numCache>
                <c:formatCode>0.0%</c:formatCode>
                <c:ptCount val="10"/>
                <c:pt idx="0">
                  <c:v>3.6995930447650759E-4</c:v>
                </c:pt>
                <c:pt idx="1">
                  <c:v>1.2011439466158246E-2</c:v>
                </c:pt>
                <c:pt idx="2">
                  <c:v>2.6461648489182907E-2</c:v>
                </c:pt>
                <c:pt idx="3">
                  <c:v>2.845640040259859E-2</c:v>
                </c:pt>
                <c:pt idx="4">
                  <c:v>2.8821410190427176E-2</c:v>
                </c:pt>
                <c:pt idx="5">
                  <c:v>3.4036759700476517E-2</c:v>
                </c:pt>
                <c:pt idx="6">
                  <c:v>3.1405107842252505E-2</c:v>
                </c:pt>
                <c:pt idx="7">
                  <c:v>4.6442504179825379E-2</c:v>
                </c:pt>
                <c:pt idx="8">
                  <c:v>8.9076464746772596E-2</c:v>
                </c:pt>
                <c:pt idx="9">
                  <c:v>0.1053578568572571</c:v>
                </c:pt>
              </c:numCache>
            </c:numRef>
          </c:yVal>
          <c:smooth val="0"/>
          <c:extLst>
            <c:ext xmlns:c16="http://schemas.microsoft.com/office/drawing/2014/chart" uri="{C3380CC4-5D6E-409C-BE32-E72D297353CC}">
              <c16:uniqueId val="{00000000-3BD7-43B1-BA8B-2998D04D2B35}"/>
            </c:ext>
          </c:extLst>
        </c:ser>
        <c:dLbls>
          <c:showLegendKey val="0"/>
          <c:showVal val="0"/>
          <c:showCatName val="0"/>
          <c:showSerName val="0"/>
          <c:showPercent val="0"/>
          <c:showBubbleSize val="0"/>
        </c:dLbls>
        <c:axId val="308918568"/>
        <c:axId val="308918896"/>
      </c:scatterChart>
      <c:valAx>
        <c:axId val="308918568"/>
        <c:scaling>
          <c:orientation val="minMax"/>
          <c:max val="12"/>
          <c:min val="1"/>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Month of Delivery (2020)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8918896"/>
        <c:crosses val="autoZero"/>
        <c:crossBetween val="midCat"/>
        <c:majorUnit val="1"/>
      </c:valAx>
      <c:valAx>
        <c:axId val="308918896"/>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 Live Births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8918568"/>
        <c:crosses val="autoZero"/>
        <c:crossBetween val="midCat"/>
        <c:majorUnit val="3.0000000000000006E-2"/>
        <c:minorUnit val="1.0000000000000002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Prevalence!$A$22:$A$43</c:f>
              <c:strCache>
                <c:ptCount val="21"/>
                <c:pt idx="0">
                  <c:v>Non-Hispanic White</c:v>
                </c:pt>
                <c:pt idx="1">
                  <c:v>Non-Hispanic Black</c:v>
                </c:pt>
                <c:pt idx="2">
                  <c:v>Hispanic</c:v>
                </c:pt>
                <c:pt idx="3">
                  <c:v>Non-Hispanic Other</c:v>
                </c:pt>
                <c:pt idx="5">
                  <c:v>&lt;20 years</c:v>
                </c:pt>
                <c:pt idx="6">
                  <c:v>20-24 years</c:v>
                </c:pt>
                <c:pt idx="7">
                  <c:v>25-29 years</c:v>
                </c:pt>
                <c:pt idx="8">
                  <c:v>30-34 years</c:v>
                </c:pt>
                <c:pt idx="9">
                  <c:v>35-39 years</c:v>
                </c:pt>
                <c:pt idx="10">
                  <c:v>40+ years</c:v>
                </c:pt>
                <c:pt idx="12">
                  <c:v>Private Insurance</c:v>
                </c:pt>
                <c:pt idx="13">
                  <c:v>Medicaid</c:v>
                </c:pt>
                <c:pt idx="14">
                  <c:v>Other/Self-Pay/Unknown</c:v>
                </c:pt>
                <c:pt idx="16">
                  <c:v>Chicago</c:v>
                </c:pt>
                <c:pt idx="17">
                  <c:v>Suburban Cook</c:v>
                </c:pt>
                <c:pt idx="18">
                  <c:v>Collar Counties</c:v>
                </c:pt>
                <c:pt idx="19">
                  <c:v>Other Urban Counties</c:v>
                </c:pt>
                <c:pt idx="20">
                  <c:v>Rural Counties</c:v>
                </c:pt>
              </c:strCache>
            </c:strRef>
          </c:cat>
          <c:val>
            <c:numRef>
              <c:f>Prevalence!$D$22:$D$43</c:f>
              <c:numCache>
                <c:formatCode>0.0%</c:formatCode>
                <c:ptCount val="21"/>
                <c:pt idx="0">
                  <c:v>2.509477175801611E-2</c:v>
                </c:pt>
                <c:pt idx="1">
                  <c:v>5.1830395661284355E-2</c:v>
                </c:pt>
                <c:pt idx="2">
                  <c:v>8.5514190932547002E-2</c:v>
                </c:pt>
                <c:pt idx="3">
                  <c:v>2.8170688220610959E-2</c:v>
                </c:pt>
                <c:pt idx="5">
                  <c:v>6.2070719918595779E-2</c:v>
                </c:pt>
                <c:pt idx="6">
                  <c:v>5.3839705977174544E-2</c:v>
                </c:pt>
                <c:pt idx="7">
                  <c:v>4.8459833371550867E-2</c:v>
                </c:pt>
                <c:pt idx="8">
                  <c:v>3.6312760342141245E-2</c:v>
                </c:pt>
                <c:pt idx="9">
                  <c:v>3.5221962616822429E-2</c:v>
                </c:pt>
                <c:pt idx="10">
                  <c:v>4.7008547008547008E-2</c:v>
                </c:pt>
                <c:pt idx="12">
                  <c:v>3.0956618853174189E-2</c:v>
                </c:pt>
                <c:pt idx="13">
                  <c:v>6.2550814340790475E-2</c:v>
                </c:pt>
                <c:pt idx="14">
                  <c:v>4.2506573181419809E-2</c:v>
                </c:pt>
                <c:pt idx="16">
                  <c:v>5.64338948003274E-2</c:v>
                </c:pt>
                <c:pt idx="17">
                  <c:v>4.8026069768684225E-2</c:v>
                </c:pt>
                <c:pt idx="18">
                  <c:v>4.5255784334536191E-2</c:v>
                </c:pt>
                <c:pt idx="19">
                  <c:v>3.3346936395965719E-2</c:v>
                </c:pt>
                <c:pt idx="20">
                  <c:v>2.9078817036932221E-2</c:v>
                </c:pt>
              </c:numCache>
            </c:numRef>
          </c:val>
          <c:extLst>
            <c:ext xmlns:c16="http://schemas.microsoft.com/office/drawing/2014/chart" uri="{C3380CC4-5D6E-409C-BE32-E72D297353CC}">
              <c16:uniqueId val="{00000000-9F21-416C-B033-536763E752B8}"/>
            </c:ext>
          </c:extLst>
        </c:ser>
        <c:dLbls>
          <c:showLegendKey val="0"/>
          <c:showVal val="0"/>
          <c:showCatName val="0"/>
          <c:showSerName val="0"/>
          <c:showPercent val="0"/>
          <c:showBubbleSize val="0"/>
        </c:dLbls>
        <c:gapWidth val="25"/>
        <c:axId val="236432368"/>
        <c:axId val="236432696"/>
      </c:barChart>
      <c:catAx>
        <c:axId val="236432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36432696"/>
        <c:crosses val="autoZero"/>
        <c:auto val="1"/>
        <c:lblAlgn val="ctr"/>
        <c:lblOffset val="100"/>
        <c:noMultiLvlLbl val="0"/>
      </c:catAx>
      <c:valAx>
        <c:axId val="236432696"/>
        <c:scaling>
          <c:orientation val="minMax"/>
        </c:scaling>
        <c:delete val="0"/>
        <c:axPos val="t"/>
        <c:numFmt formatCode="0%" sourceLinked="0"/>
        <c:majorTickMark val="cross"/>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36432368"/>
        <c:crosses val="autoZero"/>
        <c:crossBetween val="between"/>
      </c:valAx>
      <c:spPr>
        <a:solidFill>
          <a:schemeClr val="bg1"/>
        </a:solid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6FE02B9-139B-4A71-A3B0-49BF3BB6CAAD}" type="datetimeFigureOut">
              <a:rPr lang="en-US" smtClean="0"/>
              <a:pPr/>
              <a:t>4/8/2021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CADC3D6-F64F-432F-8CAF-12A8E390EF55}" type="slidenum">
              <a:rPr lang="en-US" smtClean="0"/>
              <a:pPr/>
              <a:t>‹#›</a:t>
            </a:fld>
            <a:endParaRPr lang="en-US"/>
          </a:p>
        </p:txBody>
      </p:sp>
    </p:spTree>
    <p:extLst>
      <p:ext uri="{BB962C8B-B14F-4D97-AF65-F5344CB8AC3E}">
        <p14:creationId xmlns:p14="http://schemas.microsoft.com/office/powerpoint/2010/main" val="4029221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4/8/2021</a:t>
            </a:fld>
            <a:endParaRPr lang="en-US" alt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a:t>
            </a:fld>
            <a:endParaRPr lang="en-US" altLang="en-US" dirty="0">
              <a:latin typeface="Calibri" pitchFamily="34" charset="0"/>
            </a:endParaRPr>
          </a:p>
        </p:txBody>
      </p:sp>
    </p:spTree>
    <p:extLst>
      <p:ext uri="{BB962C8B-B14F-4D97-AF65-F5344CB8AC3E}">
        <p14:creationId xmlns:p14="http://schemas.microsoft.com/office/powerpoint/2010/main" val="105282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Updated 4/8/2021</a:t>
            </a:r>
          </a:p>
          <a:p>
            <a:r>
              <a:rPr lang="en-US" i="1" dirty="0" smtClean="0"/>
              <a:t>https://www.dph.illinois.gov/covid19/covid19-statistics </a:t>
            </a:r>
            <a:endParaRPr lang="en-US" i="1"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11</a:t>
            </a:fld>
            <a:endParaRPr lang="en-US" altLang="en-US"/>
          </a:p>
        </p:txBody>
      </p:sp>
    </p:spTree>
    <p:extLst>
      <p:ext uri="{BB962C8B-B14F-4D97-AF65-F5344CB8AC3E}">
        <p14:creationId xmlns:p14="http://schemas.microsoft.com/office/powerpoint/2010/main" val="81139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4/8/2021</a:t>
            </a:r>
          </a:p>
          <a:p>
            <a:r>
              <a:rPr lang="en-US" dirty="0" smtClean="0"/>
              <a:t>http://www.dph.illinois.gov/covid19/covid19-statistics</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12</a:t>
            </a:fld>
            <a:endParaRPr lang="en-US"/>
          </a:p>
        </p:txBody>
      </p:sp>
    </p:spTree>
    <p:extLst>
      <p:ext uri="{BB962C8B-B14F-4D97-AF65-F5344CB8AC3E}">
        <p14:creationId xmlns:p14="http://schemas.microsoft.com/office/powerpoint/2010/main" val="312360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S PGothic" pitchFamily="34" charset="-128"/>
              <a:cs typeface="MS PGothic" charset="0"/>
            </a:endParaRPr>
          </a:p>
          <a:p>
            <a:r>
              <a:rPr lang="en-US" sz="1200" b="0" i="0" kern="1200" dirty="0" smtClean="0">
                <a:solidFill>
                  <a:schemeClr val="tx1"/>
                </a:solidFill>
                <a:effectLst/>
                <a:latin typeface="+mn-lt"/>
                <a:ea typeface="MS PGothic" pitchFamily="34" charset="-128"/>
                <a:cs typeface="MS PGothic" charset="0"/>
              </a:rPr>
              <a:t/>
            </a:r>
            <a:br>
              <a:rPr lang="en-US" sz="1200" b="0" i="0" kern="1200" dirty="0" smtClean="0">
                <a:solidFill>
                  <a:schemeClr val="tx1"/>
                </a:solidFill>
                <a:effectLst/>
                <a:latin typeface="+mn-lt"/>
                <a:ea typeface="MS PGothic" pitchFamily="34" charset="-128"/>
                <a:cs typeface="MS PGothic" charset="0"/>
              </a:rPr>
            </a:b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14</a:t>
            </a:fld>
            <a:endParaRPr lang="en-US" altLang="en-US"/>
          </a:p>
        </p:txBody>
      </p:sp>
    </p:spTree>
    <p:extLst>
      <p:ext uri="{BB962C8B-B14F-4D97-AF65-F5344CB8AC3E}">
        <p14:creationId xmlns:p14="http://schemas.microsoft.com/office/powerpoint/2010/main" val="364531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15</a:t>
            </a:fld>
            <a:endParaRPr lang="en-US" altLang="en-US"/>
          </a:p>
        </p:txBody>
      </p:sp>
    </p:spTree>
    <p:extLst>
      <p:ext uri="{BB962C8B-B14F-4D97-AF65-F5344CB8AC3E}">
        <p14:creationId xmlns:p14="http://schemas.microsoft.com/office/powerpoint/2010/main" val="317645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16</a:t>
            </a:fld>
            <a:endParaRPr lang="en-US" altLang="en-US"/>
          </a:p>
        </p:txBody>
      </p:sp>
    </p:spTree>
    <p:extLst>
      <p:ext uri="{BB962C8B-B14F-4D97-AF65-F5344CB8AC3E}">
        <p14:creationId xmlns:p14="http://schemas.microsoft.com/office/powerpoint/2010/main" val="1962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S PGothic" pitchFamily="34" charset="-128"/>
                <a:cs typeface="MS PGothic" charset="0"/>
              </a:rPr>
              <a:t>v-safe COVID-19 Vaccine Pregnancy Registry</a:t>
            </a:r>
            <a:r>
              <a:rPr lang="en-US" dirty="0" smtClean="0"/>
              <a:t/>
            </a:r>
            <a:br>
              <a:rPr lang="en-US" dirty="0" smtClean="0"/>
            </a:br>
            <a:r>
              <a:rPr lang="en-US" sz="1200" b="0" i="0" kern="1200" dirty="0" smtClean="0">
                <a:solidFill>
                  <a:schemeClr val="tx1"/>
                </a:solidFill>
                <a:effectLst/>
                <a:latin typeface="+mn-lt"/>
                <a:ea typeface="MS PGothic" pitchFamily="34" charset="-128"/>
                <a:cs typeface="MS PGothic" charset="0"/>
              </a:rPr>
              <a:t>Pregnant people enrolled, United States, as of April 5, 2021</a:t>
            </a:r>
            <a:r>
              <a:rPr lang="en-US" dirty="0" smtClean="0"/>
              <a:t/>
            </a:r>
            <a:br>
              <a:rPr lang="en-US" dirty="0" smtClean="0"/>
            </a:br>
            <a:r>
              <a:rPr lang="en-US" sz="1200" b="0" i="0" kern="1200" dirty="0" smtClean="0">
                <a:solidFill>
                  <a:schemeClr val="tx1"/>
                </a:solidFill>
                <a:effectLst/>
                <a:latin typeface="+mn-lt"/>
                <a:ea typeface="MS PGothic" pitchFamily="34" charset="-128"/>
                <a:cs typeface="MS PGothic" charset="0"/>
              </a:rPr>
              <a:t>4,218*</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24</a:t>
            </a:fld>
            <a:endParaRPr lang="en-US" altLang="en-US"/>
          </a:p>
        </p:txBody>
      </p:sp>
    </p:spTree>
    <p:extLst>
      <p:ext uri="{BB962C8B-B14F-4D97-AF65-F5344CB8AC3E}">
        <p14:creationId xmlns:p14="http://schemas.microsoft.com/office/powerpoint/2010/main" val="190237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BF34A-491B-43A0-BD1D-EBF3EF8F76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96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937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26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66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a:t>
            </a:fld>
            <a:endParaRPr lang="en-US" altLang="en-US"/>
          </a:p>
        </p:txBody>
      </p:sp>
    </p:spTree>
    <p:extLst>
      <p:ext uri="{BB962C8B-B14F-4D97-AF65-F5344CB8AC3E}">
        <p14:creationId xmlns:p14="http://schemas.microsoft.com/office/powerpoint/2010/main" val="303258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lstStyle/>
          <a:p>
            <a:r>
              <a:rPr lang="en-US" dirty="0"/>
              <a:t>Linkages to fetal deaths are excluded from this slide. There were only 23 COVID-19 cases during pregnancy that linked to a fetal death certificate, as opposed to approximately 4200 cases that linked to a birth certificate.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Proportion early in the pandemic might be influenced also by testing availability, variable implementation of universal screening by facility, and variable testing of patients based on symptom status.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21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085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lstStyle/>
          <a:p>
            <a:r>
              <a:rPr lang="en-US" dirty="0"/>
              <a:t>Despite sentinel surveillance at IDPH ending in January, many hospitals are continuing universal testing at labor &amp; delivery. This is likely to continue until the pandemic reaches acceptably low community transmission and/or high vaccination rates among healthcare workers and pregnant women.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46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Rosenblum</a:t>
            </a:r>
            <a:r>
              <a:rPr lang="en-US" baseline="0" dirty="0"/>
              <a:t> performed a </a:t>
            </a:r>
            <a:r>
              <a:rPr lang="en-US" baseline="0" dirty="0" err="1"/>
              <a:t>retrospect.tive</a:t>
            </a:r>
            <a:r>
              <a:rPr lang="en-US" baseline="0" dirty="0"/>
              <a:t> cohort study of 83 </a:t>
            </a:r>
            <a:r>
              <a:rPr lang="en-US" baseline="0" dirty="0" err="1"/>
              <a:t>covid</a:t>
            </a:r>
            <a:r>
              <a:rPr lang="en-US" baseline="0" dirty="0"/>
              <a:t> </a:t>
            </a:r>
            <a:r>
              <a:rPr lang="en-US" baseline="0" dirty="0" err="1"/>
              <a:t>pos</a:t>
            </a:r>
            <a:r>
              <a:rPr lang="en-US" baseline="0" dirty="0"/>
              <a:t> moms and 166 matched controls and found an increased risk of HDP in those with COVID-19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259C2-CB7B-41DC-930D-C7964AB0C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06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988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83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499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599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2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0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a:t>
            </a:fld>
            <a:endParaRPr lang="en-US" altLang="en-US"/>
          </a:p>
        </p:txBody>
      </p:sp>
    </p:spTree>
    <p:extLst>
      <p:ext uri="{BB962C8B-B14F-4D97-AF65-F5344CB8AC3E}">
        <p14:creationId xmlns:p14="http://schemas.microsoft.com/office/powerpoint/2010/main" val="2513157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BFF15-6978-4BA3-8AE2-93C6A99F21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508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74</a:t>
            </a:fld>
            <a:endParaRPr lang="en-US" altLang="en-US"/>
          </a:p>
        </p:txBody>
      </p:sp>
    </p:spTree>
    <p:extLst>
      <p:ext uri="{BB962C8B-B14F-4D97-AF65-F5344CB8AC3E}">
        <p14:creationId xmlns:p14="http://schemas.microsoft.com/office/powerpoint/2010/main" val="3960459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0130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a:t>
            </a:fld>
            <a:endParaRPr lang="en-US" altLang="en-US"/>
          </a:p>
        </p:txBody>
      </p:sp>
    </p:spTree>
    <p:extLst>
      <p:ext uri="{BB962C8B-B14F-4D97-AF65-F5344CB8AC3E}">
        <p14:creationId xmlns:p14="http://schemas.microsoft.com/office/powerpoint/2010/main" val="256586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4/8/2021</a:t>
            </a:r>
          </a:p>
          <a:p>
            <a:r>
              <a:rPr lang="en-US" dirty="0" smtClean="0"/>
              <a:t>https://www.nytimes.com/interactive/2020/us/coronavirus-us-cases.html</a:t>
            </a:r>
            <a:endParaRPr lang="en-US"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6</a:t>
            </a:fld>
            <a:endParaRPr lang="en-US" altLang="en-US"/>
          </a:p>
        </p:txBody>
      </p:sp>
    </p:spTree>
    <p:extLst>
      <p:ext uri="{BB962C8B-B14F-4D97-AF65-F5344CB8AC3E}">
        <p14:creationId xmlns:p14="http://schemas.microsoft.com/office/powerpoint/2010/main" val="54222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4/8/2021</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7</a:t>
            </a:fld>
            <a:endParaRPr lang="en-US"/>
          </a:p>
        </p:txBody>
      </p:sp>
    </p:spTree>
    <p:extLst>
      <p:ext uri="{BB962C8B-B14F-4D97-AF65-F5344CB8AC3E}">
        <p14:creationId xmlns:p14="http://schemas.microsoft.com/office/powerpoint/2010/main" val="107233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Updated 4/8/2021</a:t>
            </a:r>
          </a:p>
          <a:p>
            <a:r>
              <a:rPr lang="en-US" dirty="0" smtClean="0"/>
              <a:t>https://www.dph.illinois.gov/countymetrics?county=Cook</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8</a:t>
            </a:fld>
            <a:endParaRPr lang="en-US" altLang="en-US"/>
          </a:p>
        </p:txBody>
      </p:sp>
    </p:spTree>
    <p:extLst>
      <p:ext uri="{BB962C8B-B14F-4D97-AF65-F5344CB8AC3E}">
        <p14:creationId xmlns:p14="http://schemas.microsoft.com/office/powerpoint/2010/main" val="229275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4/8/2021</a:t>
            </a:r>
          </a:p>
          <a:p>
            <a:r>
              <a:rPr lang="en-US" dirty="0" smtClean="0"/>
              <a:t>http://www.dph.illinois.gov/covid19/covid19-statistics</a:t>
            </a:r>
          </a:p>
          <a:p>
            <a:endParaRPr lang="en-US" dirty="0"/>
          </a:p>
        </p:txBody>
      </p:sp>
      <p:sp>
        <p:nvSpPr>
          <p:cNvPr id="4" name="Slide Number Placeholder 3"/>
          <p:cNvSpPr>
            <a:spLocks noGrp="1"/>
          </p:cNvSpPr>
          <p:nvPr>
            <p:ph type="sldNum" sz="quarter" idx="5"/>
          </p:nvPr>
        </p:nvSpPr>
        <p:spPr/>
        <p:txBody>
          <a:bodyPr/>
          <a:lstStyle/>
          <a:p>
            <a:fld id="{6D67FCAF-CF7A-42D2-803B-E84911D91BD9}" type="slidenum">
              <a:rPr lang="en-US" smtClean="0"/>
              <a:t>9</a:t>
            </a:fld>
            <a:endParaRPr lang="en-US"/>
          </a:p>
        </p:txBody>
      </p:sp>
    </p:spTree>
    <p:extLst>
      <p:ext uri="{BB962C8B-B14F-4D97-AF65-F5344CB8AC3E}">
        <p14:creationId xmlns:p14="http://schemas.microsoft.com/office/powerpoint/2010/main" val="273260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Updated 4/8/2021</a:t>
            </a:r>
          </a:p>
          <a:p>
            <a:r>
              <a:rPr lang="en-US" i="1" dirty="0" smtClean="0"/>
              <a:t>https://www.dph.illinois.gov/covid19/covid19-statistics </a:t>
            </a:r>
            <a:endParaRPr lang="en-US" i="1" dirty="0"/>
          </a:p>
        </p:txBody>
      </p:sp>
      <p:sp>
        <p:nvSpPr>
          <p:cNvPr id="4" name="Slide Number Placeholder 3"/>
          <p:cNvSpPr>
            <a:spLocks noGrp="1"/>
          </p:cNvSpPr>
          <p:nvPr>
            <p:ph type="sldNum" sz="quarter" idx="5"/>
          </p:nvPr>
        </p:nvSpPr>
        <p:spPr/>
        <p:txBody>
          <a:bodyPr/>
          <a:lstStyle/>
          <a:p>
            <a:pPr>
              <a:defRPr/>
            </a:pPr>
            <a:fld id="{799399BA-D265-4DD5-B172-CF7BBEF04538}" type="slidenum">
              <a:rPr lang="en-US" altLang="en-US" smtClean="0"/>
              <a:pPr>
                <a:defRPr/>
              </a:pPr>
              <a:t>10</a:t>
            </a:fld>
            <a:endParaRPr lang="en-US" altLang="en-US"/>
          </a:p>
        </p:txBody>
      </p:sp>
    </p:spTree>
    <p:extLst>
      <p:ext uri="{BB962C8B-B14F-4D97-AF65-F5344CB8AC3E}">
        <p14:creationId xmlns:p14="http://schemas.microsoft.com/office/powerpoint/2010/main" val="328408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2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7.xml"/><Relationship Id="rId1" Type="http://schemas.openxmlformats.org/officeDocument/2006/relationships/tags" Target="../tags/tag3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17.xml"/><Relationship Id="rId1" Type="http://schemas.openxmlformats.org/officeDocument/2006/relationships/tags" Target="../tags/tag3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1.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4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5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18.xml"/><Relationship Id="rId1" Type="http://schemas.openxmlformats.org/officeDocument/2006/relationships/tags" Target="../tags/tag5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gif"/><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1.xml"/><Relationship Id="rId1" Type="http://schemas.openxmlformats.org/officeDocument/2006/relationships/tags" Target="../tags/tag5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1.xml"/><Relationship Id="rId1" Type="http://schemas.openxmlformats.org/officeDocument/2006/relationships/tags" Target="../tags/tag5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Master" Target="../slideMasters/slideMaster21.xml"/><Relationship Id="rId1" Type="http://schemas.openxmlformats.org/officeDocument/2006/relationships/tags" Target="../tags/tag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slideMaster" Target="../slideMasters/slideMaster21.xml"/><Relationship Id="rId1" Type="http://schemas.openxmlformats.org/officeDocument/2006/relationships/tags" Target="../tags/tag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1.wdp"/><Relationship Id="rId2" Type="http://schemas.openxmlformats.org/officeDocument/2006/relationships/slideMaster" Target="../slideMasters/slideMaster21.xml"/><Relationship Id="rId1" Type="http://schemas.openxmlformats.org/officeDocument/2006/relationships/tags" Target="../tags/tag5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2.jpg"/><Relationship Id="rId7" Type="http://schemas.microsoft.com/office/2007/relationships/hdphoto" Target="../media/hdphoto1.wdp"/><Relationship Id="rId2" Type="http://schemas.openxmlformats.org/officeDocument/2006/relationships/slideMaster" Target="../slideMasters/slideMaster21.xml"/><Relationship Id="rId1" Type="http://schemas.openxmlformats.org/officeDocument/2006/relationships/tags" Target="../tags/tag5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5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6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7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1.xml"/><Relationship Id="rId1" Type="http://schemas.openxmlformats.org/officeDocument/2006/relationships/tags" Target="../tags/tag7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1.xml"/><Relationship Id="rId1" Type="http://schemas.openxmlformats.org/officeDocument/2006/relationships/tags" Target="../tags/tag7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1.xml"/><Relationship Id="rId1" Type="http://schemas.openxmlformats.org/officeDocument/2006/relationships/tags" Target="../tags/tag7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1.xml"/><Relationship Id="rId1" Type="http://schemas.openxmlformats.org/officeDocument/2006/relationships/tags" Target="../tags/tag7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1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9.xml"/><Relationship Id="rId1" Type="http://schemas.openxmlformats.org/officeDocument/2006/relationships/tags" Target="../tags/tag2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826934"/>
            <a:ext cx="7633318"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5" name="Text Placeholder 4"/>
          <p:cNvSpPr>
            <a:spLocks noGrp="1"/>
          </p:cNvSpPr>
          <p:nvPr>
            <p:ph type="body" sz="quarter" idx="10" hasCustomPrompt="1"/>
          </p:nvPr>
        </p:nvSpPr>
        <p:spPr>
          <a:xfrm>
            <a:off x="636588" y="1615018"/>
            <a:ext cx="7632700" cy="3812116"/>
          </a:xfrm>
          <a:prstGeom prst="rect">
            <a:avLst/>
          </a:prstGeom>
        </p:spPr>
        <p:txBody>
          <a:bodyPr/>
          <a:lstStyle>
            <a:lvl1pPr>
              <a:defRPr sz="1600" b="1" baseline="0">
                <a:solidFill>
                  <a:srgbClr val="00314C"/>
                </a:solidFill>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19860670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826934"/>
            <a:ext cx="7633318"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4" name="Text Placeholder 3"/>
          <p:cNvSpPr>
            <a:spLocks noGrp="1"/>
          </p:cNvSpPr>
          <p:nvPr>
            <p:ph type="body" sz="quarter" idx="10" hasCustomPrompt="1"/>
          </p:nvPr>
        </p:nvSpPr>
        <p:spPr>
          <a:xfrm>
            <a:off x="637514" y="1614842"/>
            <a:ext cx="7632546" cy="3435349"/>
          </a:xfrm>
          <a:prstGeom prst="rect">
            <a:avLst/>
          </a:prstGeom>
        </p:spPr>
        <p:txBody>
          <a:bodyPr/>
          <a:lstStyle>
            <a:lvl1pPr>
              <a:defRPr sz="1600" b="1" baseline="0">
                <a:solidFill>
                  <a:srgbClr val="00314C"/>
                </a:solidFill>
                <a:latin typeface="Verdana" charset="0"/>
                <a:ea typeface="Verdana" charset="0"/>
                <a:cs typeface="Verdana" charset="0"/>
              </a:defRPr>
            </a:lvl1pPr>
            <a:lvl2pPr>
              <a:defRPr sz="1600" b="1">
                <a:solidFill>
                  <a:srgbClr val="00314C"/>
                </a:solidFill>
                <a:latin typeface="Verdana" charset="0"/>
                <a:ea typeface="Verdana" charset="0"/>
                <a:cs typeface="Verdana" charset="0"/>
              </a:defRPr>
            </a:lvl2pPr>
            <a:lvl3pPr>
              <a:defRPr sz="1600" b="1">
                <a:solidFill>
                  <a:srgbClr val="00314C"/>
                </a:solidFill>
                <a:latin typeface="Verdana" charset="0"/>
                <a:ea typeface="Verdana" charset="0"/>
                <a:cs typeface="Verdana" charset="0"/>
              </a:defRPr>
            </a:lvl3pPr>
            <a:lvl4pPr>
              <a:defRPr sz="1600" b="1">
                <a:solidFill>
                  <a:srgbClr val="00314C"/>
                </a:solidFill>
                <a:latin typeface="Verdana" charset="0"/>
                <a:ea typeface="Verdana" charset="0"/>
                <a:cs typeface="Verdana" charset="0"/>
              </a:defRPr>
            </a:lvl4pPr>
            <a:lvl5pPr>
              <a:defRPr sz="1600"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1952473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sz="half" idx="1" hasCustomPrompt="1"/>
          </p:nvPr>
        </p:nvSpPr>
        <p:spPr>
          <a:xfrm>
            <a:off x="890124" y="1294452"/>
            <a:ext cx="2987502" cy="3788089"/>
          </a:xfrm>
          <a:prstGeom prst="rect">
            <a:avLst/>
          </a:prstGeom>
        </p:spPr>
        <p:txBody>
          <a:bodyPr/>
          <a:lstStyle>
            <a:lvl1pPr marL="0" indent="0">
              <a:buNone/>
              <a:defRPr sz="9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4162047" y="1997127"/>
            <a:ext cx="4099921" cy="3085413"/>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baseline="0">
                <a:solidFill>
                  <a:schemeClr val="tx1"/>
                </a:solidFill>
                <a:latin typeface="Verdana" charset="0"/>
                <a:ea typeface="Verdana" charset="0"/>
                <a:cs typeface="Verdana" charset="0"/>
              </a:defRPr>
            </a:lvl1pPr>
            <a:lvl2pPr>
              <a:defRPr sz="1400" b="0">
                <a:solidFill>
                  <a:srgbClr val="003B5C"/>
                </a:solidFill>
                <a:latin typeface="Verdana" charset="0"/>
                <a:ea typeface="Verdana" charset="0"/>
                <a:cs typeface="Verdana" charset="0"/>
              </a:defRPr>
            </a:lvl2pPr>
            <a:lvl3pPr>
              <a:defRPr sz="1400" b="0">
                <a:solidFill>
                  <a:srgbClr val="003B5C"/>
                </a:solidFill>
                <a:latin typeface="Verdana" charset="0"/>
                <a:ea typeface="Verdana" charset="0"/>
                <a:cs typeface="Verdana" charset="0"/>
              </a:defRPr>
            </a:lvl3pPr>
            <a:lvl4pPr>
              <a:defRPr sz="1400" b="0">
                <a:solidFill>
                  <a:srgbClr val="003B5C"/>
                </a:solidFill>
                <a:latin typeface="Verdana" charset="0"/>
                <a:ea typeface="Verdana" charset="0"/>
                <a:cs typeface="Verdana" charset="0"/>
              </a:defRPr>
            </a:lvl4pPr>
            <a:lvl5pPr>
              <a:defRPr sz="1400" b="0">
                <a:solidFill>
                  <a:srgbClr val="003B5C"/>
                </a:solidFill>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4162047" y="1197615"/>
            <a:ext cx="4099921"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1532187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832850"/>
            <a:ext cx="8075850" cy="590931"/>
          </a:xfrm>
          <a:prstGeom prst="rect">
            <a:avLst/>
          </a:prstGeom>
        </p:spPr>
        <p:txBody>
          <a:bodyPr wrap="square" anchor="t"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3358195" y="2211822"/>
            <a:ext cx="5356927" cy="3646375"/>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639271" y="2211823"/>
            <a:ext cx="2535973" cy="3646376"/>
          </a:xfrm>
          <a:prstGeom prst="rect">
            <a:avLst/>
          </a:prstGeom>
        </p:spPr>
        <p:txBody>
          <a:bodyPr/>
          <a:lstStyle>
            <a:lvl1pPr marL="0" indent="0">
              <a:buNone/>
              <a:defRPr sz="1400" b="1" i="0" baseline="0">
                <a:solidFill>
                  <a:srgbClr val="003B5C"/>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639271" y="1614803"/>
            <a:ext cx="8075851" cy="372533"/>
          </a:xfrm>
          <a:prstGeom prst="rect">
            <a:avLst/>
          </a:prstGeom>
        </p:spPr>
        <p:txBody>
          <a:bodyPr/>
          <a:lstStyle>
            <a:lvl1pPr marL="0" indent="0">
              <a:buNone/>
              <a:defRPr sz="1600" b="0" i="0">
                <a:solidFill>
                  <a:srgbClr val="003B5C"/>
                </a:solidFill>
                <a:latin typeface="Verdana" charset="0"/>
                <a:ea typeface="Verdana" charset="0"/>
                <a:cs typeface="Verdana" charset="0"/>
              </a:defRPr>
            </a:lvl1pPr>
          </a:lstStyle>
          <a:p>
            <a:pPr lvl="0"/>
            <a:r>
              <a:rPr lang="en-US"/>
              <a:t>Subhead</a:t>
            </a:r>
          </a:p>
        </p:txBody>
      </p:sp>
    </p:spTree>
    <p:extLst>
      <p:ext uri="{BB962C8B-B14F-4D97-AF65-F5344CB8AC3E}">
        <p14:creationId xmlns:p14="http://schemas.microsoft.com/office/powerpoint/2010/main" val="5723360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832850"/>
            <a:ext cx="8075851" cy="590931"/>
          </a:xfrm>
          <a:prstGeom prst="rect">
            <a:avLst/>
          </a:prstGeom>
        </p:spPr>
        <p:txBody>
          <a:bodyPr wrap="square" anchor="t"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1893537" y="2600007"/>
            <a:ext cx="5356927" cy="358998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639271" y="1620758"/>
            <a:ext cx="8075851" cy="860701"/>
          </a:xfrm>
          <a:prstGeom prst="rect">
            <a:avLst/>
          </a:prstGeom>
        </p:spPr>
        <p:txBody>
          <a:bodyPr/>
          <a:lstStyle>
            <a:lvl1pPr marL="0" indent="0">
              <a:buNone/>
              <a:defRPr sz="1600" b="0" i="0" baseline="0">
                <a:solidFill>
                  <a:srgbClr val="003B5C"/>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a:t>
            </a:r>
            <a:r>
              <a:rPr lang="en-US"/>
              <a:t>here.</a:t>
            </a:r>
            <a:endParaRPr lang="en-US" dirty="0"/>
          </a:p>
        </p:txBody>
      </p:sp>
    </p:spTree>
    <p:extLst>
      <p:ext uri="{BB962C8B-B14F-4D97-AF65-F5344CB8AC3E}">
        <p14:creationId xmlns:p14="http://schemas.microsoft.com/office/powerpoint/2010/main" val="22677995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924537" y="2101540"/>
            <a:ext cx="3592004" cy="1477328"/>
          </a:xfrm>
          <a:prstGeom prst="rect">
            <a:avLst/>
          </a:prstGeom>
        </p:spPr>
        <p:txBody>
          <a:bodyPr anchor="t" anchorCtr="0">
            <a:spAutoFit/>
          </a:bodyPr>
          <a:lstStyle>
            <a:lvl1pPr marL="0" indent="0">
              <a:buNone/>
              <a:defRPr sz="1600" b="0" i="0" baseline="0">
                <a:latin typeface="Verdana" charset="0"/>
                <a:ea typeface="Verdana" charset="0"/>
                <a:cs typeface="Verdan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Copy goes here. </a:t>
            </a:r>
            <a:r>
              <a:rPr lang="en-US" sz="1400" dirty="0" err="1">
                <a:latin typeface="Verdana" panose="020B0604030504040204" pitchFamily="34" charset="0"/>
                <a:ea typeface="Verdana" panose="020B0604030504040204" pitchFamily="34" charset="0"/>
                <a:cs typeface="Verdana" panose="020B0604030504040204" pitchFamily="34" charset="0"/>
              </a:rPr>
              <a:t>Voloratis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perrum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repuda</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pelignis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nis</a:t>
            </a:r>
            <a:r>
              <a:rPr lang="en-US" sz="1400" dirty="0">
                <a:latin typeface="Verdana" panose="020B0604030504040204" pitchFamily="34" charset="0"/>
                <a:ea typeface="Verdana" panose="020B0604030504040204" pitchFamily="34" charset="0"/>
                <a:cs typeface="Verdana" panose="020B0604030504040204" pitchFamily="34" charset="0"/>
              </a:rPr>
              <a:t> pro </a:t>
            </a:r>
            <a:r>
              <a:rPr lang="en-US" sz="1400" dirty="0" err="1">
                <a:latin typeface="Verdana" panose="020B0604030504040204" pitchFamily="34" charset="0"/>
                <a:ea typeface="Verdana" panose="020B0604030504040204" pitchFamily="34" charset="0"/>
                <a:cs typeface="Verdana" panose="020B0604030504040204" pitchFamily="34" charset="0"/>
              </a:rPr>
              <a:t>consequos</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exped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niendi</a:t>
            </a:r>
            <a:r>
              <a:rPr lang="en-US" sz="1400" dirty="0">
                <a:latin typeface="Verdana" panose="020B0604030504040204" pitchFamily="34" charset="0"/>
                <a:ea typeface="Verdana" panose="020B0604030504040204" pitchFamily="34" charset="0"/>
                <a:cs typeface="Verdana" panose="020B0604030504040204" pitchFamily="34" charset="0"/>
              </a:rPr>
              <a:t> con </a:t>
            </a:r>
            <a:r>
              <a:rPr lang="en-US" sz="1400" dirty="0" err="1">
                <a:latin typeface="Verdana" panose="020B0604030504040204" pitchFamily="34" charset="0"/>
                <a:ea typeface="Verdana" panose="020B0604030504040204" pitchFamily="34" charset="0"/>
                <a:cs typeface="Verdana" panose="020B0604030504040204" pitchFamily="34" charset="0"/>
              </a:rPr>
              <a:t>plibusd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andero</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ex </a:t>
            </a:r>
            <a:r>
              <a:rPr lang="en-US" sz="1400" dirty="0" err="1">
                <a:latin typeface="Verdana" panose="020B0604030504040204" pitchFamily="34" charset="0"/>
                <a:ea typeface="Verdana" panose="020B0604030504040204" pitchFamily="34" charset="0"/>
                <a:cs typeface="Verdana" panose="020B0604030504040204" pitchFamily="34" charset="0"/>
              </a:rPr>
              <a:t>eatus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endus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denisit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soleser</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ovidiorum</a:t>
            </a:r>
            <a:r>
              <a:rPr lang="en-US" sz="1400" dirty="0">
                <a:latin typeface="Verdana" panose="020B0604030504040204" pitchFamily="34" charset="0"/>
                <a:ea typeface="Verdana" panose="020B0604030504040204" pitchFamily="34" charset="0"/>
                <a:cs typeface="Verdana" panose="020B0604030504040204" pitchFamily="34" charset="0"/>
              </a:rPr>
              <a:t> qui </a:t>
            </a:r>
            <a:r>
              <a:rPr lang="en-US" sz="1400" dirty="0" err="1">
                <a:latin typeface="Verdana" panose="020B0604030504040204" pitchFamily="34" charset="0"/>
                <a:ea typeface="Verdana" panose="020B0604030504040204" pitchFamily="34" charset="0"/>
                <a:cs typeface="Verdana" panose="020B0604030504040204" pitchFamily="34" charset="0"/>
              </a:rPr>
              <a:t>oditae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rerit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7" name="Date Placeholder 6"/>
          <p:cNvSpPr>
            <a:spLocks noGrp="1"/>
          </p:cNvSpPr>
          <p:nvPr>
            <p:ph type="dt" sz="half" idx="10"/>
          </p:nvPr>
        </p:nvSpPr>
        <p:spPr/>
        <p:txBody>
          <a:bodyPr/>
          <a:lstStyle/>
          <a:p>
            <a:fld id="{D0199D4A-F6A9-EC46-A2DF-BB7FBC55CD1D}"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485A7-D857-9442-BA4B-B3E6D7DD0F39}" type="slidenum">
              <a:rPr lang="en-US" smtClean="0"/>
              <a:t>‹#›</a:t>
            </a:fld>
            <a:endParaRPr lang="en-US"/>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90661"/>
            <a:ext cx="2521359" cy="278955"/>
          </a:xfrm>
          <a:prstGeom prst="rect">
            <a:avLst/>
          </a:prstGeom>
        </p:spPr>
      </p:pic>
      <p:sp>
        <p:nvSpPr>
          <p:cNvPr id="12" name="TextBox 11">
            <a:extLst>
              <a:ext uri="{FF2B5EF4-FFF2-40B4-BE49-F238E27FC236}">
                <a16:creationId xmlns:a16="http://schemas.microsoft.com/office/drawing/2014/main" id="{68E91340-9F82-1343-84FF-2B876B81CBC9}"/>
              </a:ext>
            </a:extLst>
          </p:cNvPr>
          <p:cNvSpPr txBox="1"/>
          <p:nvPr/>
        </p:nvSpPr>
        <p:spPr>
          <a:xfrm>
            <a:off x="647701" y="2101540"/>
            <a:ext cx="3392063" cy="1477328"/>
          </a:xfrm>
          <a:prstGeom prst="rect">
            <a:avLst/>
          </a:prstGeom>
          <a:noFill/>
        </p:spPr>
        <p:txBody>
          <a:bodyPr wrap="square" rtlCol="0">
            <a:spAutoFit/>
          </a:bodyPr>
          <a:lstStyle/>
          <a:p>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Callout or </a:t>
            </a:r>
            <a:b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br>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Headline goes </a:t>
            </a:r>
            <a:b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br>
            <a:r>
              <a:rPr lang="en-US" sz="3000" b="1" dirty="0">
                <a:solidFill>
                  <a:srgbClr val="003B5C"/>
                </a:solidFill>
                <a:latin typeface="Verdana" panose="020B0604030504040204" pitchFamily="34" charset="0"/>
                <a:ea typeface="Verdana" panose="020B0604030504040204" pitchFamily="34" charset="0"/>
                <a:cs typeface="Verdana" panose="020B0604030504040204" pitchFamily="34" charset="0"/>
              </a:rPr>
              <a:t>in this space.</a:t>
            </a:r>
            <a:endParaRPr lang="en-US" sz="2100" b="1" dirty="0">
              <a:solidFill>
                <a:srgbClr val="003B5C"/>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4544887"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163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7350" y="823154"/>
            <a:ext cx="3276976" cy="1497215"/>
          </a:xfrm>
          <a:prstGeom prst="rect">
            <a:avLst/>
          </a:prstGeom>
        </p:spPr>
        <p:txBody>
          <a:bodyPr anchor="b"/>
          <a:lstStyle>
            <a:lvl1pPr>
              <a:defRPr sz="36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4887589" y="1"/>
            <a:ext cx="4256410" cy="6292393"/>
          </a:xfrm>
          <a:prstGeom prst="rect">
            <a:avLst/>
          </a:prstGeom>
        </p:spPr>
        <p:txBody>
          <a:bodyPr anchor="t"/>
          <a:lstStyle>
            <a:lvl1pPr marL="0" indent="0">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hasCustomPrompt="1"/>
          </p:nvPr>
        </p:nvSpPr>
        <p:spPr>
          <a:xfrm>
            <a:off x="847349" y="2320369"/>
            <a:ext cx="3276977" cy="3437697"/>
          </a:xfrm>
          <a:prstGeom prst="rect">
            <a:avLst/>
          </a:prstGeom>
        </p:spPr>
        <p:txBody>
          <a:bodyPr/>
          <a:lstStyle>
            <a:lvl1pPr marL="0" indent="0">
              <a:buNone/>
              <a:defRPr sz="1400" b="0" i="0" baseline="0">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sp>
        <p:nvSpPr>
          <p:cNvPr id="5" name="Date Placeholder 4"/>
          <p:cNvSpPr>
            <a:spLocks noGrp="1"/>
          </p:cNvSpPr>
          <p:nvPr>
            <p:ph type="dt" sz="half" idx="10"/>
          </p:nvPr>
        </p:nvSpPr>
        <p:spPr/>
        <p:txBody>
          <a:bodyPr/>
          <a:lstStyle/>
          <a:p>
            <a:fld id="{D0199D4A-F6A9-EC46-A2DF-BB7FBC55CD1D}"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485A7-D857-9442-BA4B-B3E6D7DD0F39}" type="slidenum">
              <a:rPr lang="en-US" smtClean="0"/>
              <a:t>‹#›</a:t>
            </a:fld>
            <a:endParaRPr lang="en-US"/>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700626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9143999" cy="6292393"/>
          </a:xfrm>
          <a:prstGeom prst="rect">
            <a:avLst/>
          </a:prstGeom>
        </p:spPr>
        <p:txBody>
          <a:bodyPr anchor="ctr"/>
          <a:lstStyle>
            <a:lvl1pPr marL="0" indent="0" algn="ctr">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689948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2334695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373388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solidFill>
                <a:srgbClr val="00314C"/>
              </a:solidFill>
            </a:endParaRPr>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
        <p:nvSpPr>
          <p:cNvPr id="12" name="Text Placeholder 11"/>
          <p:cNvSpPr>
            <a:spLocks noGrp="1"/>
          </p:cNvSpPr>
          <p:nvPr>
            <p:ph type="body" sz="quarter" idx="10" hasCustomPrompt="1"/>
          </p:nvPr>
        </p:nvSpPr>
        <p:spPr>
          <a:xfrm>
            <a:off x="3105205" y="1682507"/>
            <a:ext cx="5375249" cy="507831"/>
          </a:xfrm>
          <a:prstGeom prst="rect">
            <a:avLst/>
          </a:prstGeom>
        </p:spPr>
        <p:txBody>
          <a:bodyPr wrap="square">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708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
        <p:nvSpPr>
          <p:cNvPr id="12" name="Text Placeholder 11"/>
          <p:cNvSpPr>
            <a:spLocks noGrp="1"/>
          </p:cNvSpPr>
          <p:nvPr>
            <p:ph type="body" sz="quarter" idx="10" hasCustomPrompt="1"/>
          </p:nvPr>
        </p:nvSpPr>
        <p:spPr>
          <a:xfrm>
            <a:off x="3105205" y="1682507"/>
            <a:ext cx="5375249" cy="507831"/>
          </a:xfrm>
          <a:prstGeom prst="rect">
            <a:avLst/>
          </a:prstGeom>
        </p:spPr>
        <p:txBody>
          <a:bodyPr wrap="square">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5648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31260296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889" y="6382303"/>
            <a:ext cx="2468880" cy="273149"/>
          </a:xfrm>
          <a:prstGeom prst="rect">
            <a:avLst/>
          </a:prstGeom>
        </p:spPr>
      </p:pic>
    </p:spTree>
    <p:extLst>
      <p:ext uri="{BB962C8B-B14F-4D97-AF65-F5344CB8AC3E}">
        <p14:creationId xmlns:p14="http://schemas.microsoft.com/office/powerpoint/2010/main" val="2788544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179182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Tree>
    <p:custDataLst>
      <p:tags r:id="rId1"/>
    </p:custDataLst>
    <p:extLst>
      <p:ext uri="{BB962C8B-B14F-4D97-AF65-F5344CB8AC3E}">
        <p14:creationId xmlns:p14="http://schemas.microsoft.com/office/powerpoint/2010/main" val="3928808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098582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3782824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790036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801417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512EA4-96D9-4767-972A-EA334737A015}" type="datetime1">
              <a:rPr lang="en-US" smtClean="0"/>
              <a:t>4/8/2021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44C2F5F-8633-4B5B-A080-9CC210AD30A1}" type="slidenum">
              <a:rPr lang="en-US" smtClean="0"/>
              <a:t>‹#›</a:t>
            </a:fld>
            <a:endParaRPr lang="en-US"/>
          </a:p>
        </p:txBody>
      </p:sp>
    </p:spTree>
    <p:extLst>
      <p:ext uri="{BB962C8B-B14F-4D97-AF65-F5344CB8AC3E}">
        <p14:creationId xmlns:p14="http://schemas.microsoft.com/office/powerpoint/2010/main" val="24705385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0932779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679133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911958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a:p>
        </p:txBody>
      </p:sp>
    </p:spTree>
    <p:custDataLst>
      <p:tags r:id="rId1"/>
    </p:custDataLst>
    <p:extLst>
      <p:ext uri="{BB962C8B-B14F-4D97-AF65-F5344CB8AC3E}">
        <p14:creationId xmlns:p14="http://schemas.microsoft.com/office/powerpoint/2010/main" val="31593970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3913583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3537388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Tree>
    <p:custDataLst>
      <p:tags r:id="rId1"/>
    </p:custDataLst>
    <p:extLst>
      <p:ext uri="{BB962C8B-B14F-4D97-AF65-F5344CB8AC3E}">
        <p14:creationId xmlns:p14="http://schemas.microsoft.com/office/powerpoint/2010/main" val="20285193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2157995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1128191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78805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5006504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9531827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213503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86297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4034344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a:p>
        </p:txBody>
      </p:sp>
    </p:spTree>
    <p:custDataLst>
      <p:tags r:id="rId1"/>
    </p:custDataLst>
    <p:extLst>
      <p:ext uri="{BB962C8B-B14F-4D97-AF65-F5344CB8AC3E}">
        <p14:creationId xmlns:p14="http://schemas.microsoft.com/office/powerpoint/2010/main" val="26328368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041385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Wav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hidden">
          <a:xfrm>
            <a:off x="3175" y="6154738"/>
            <a:ext cx="91408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New NS Logo on WHITE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3463" y="6384925"/>
            <a:ext cx="1473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685800" y="1638300"/>
            <a:ext cx="7772400" cy="1470025"/>
          </a:xfrm>
        </p:spPr>
        <p:txBody>
          <a:bodyPr/>
          <a:lstStyle>
            <a:lvl1pPr>
              <a:defRPr/>
            </a:lvl1pPr>
          </a:lstStyle>
          <a:p>
            <a:pPr lvl="0"/>
            <a:r>
              <a:rPr lang="en-US" altLang="en-US" noProof="0"/>
              <a:t>Click to edit Master title style</a:t>
            </a:r>
          </a:p>
        </p:txBody>
      </p:sp>
      <p:sp>
        <p:nvSpPr>
          <p:cNvPr id="24579" name="Rectangle 3"/>
          <p:cNvSpPr>
            <a:spLocks noGrp="1" noChangeArrowheads="1"/>
          </p:cNvSpPr>
          <p:nvPr>
            <p:ph type="subTitle" idx="1"/>
          </p:nvPr>
        </p:nvSpPr>
        <p:spPr>
          <a:xfrm>
            <a:off x="1371600" y="3394075"/>
            <a:ext cx="6400800" cy="17526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207866382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0249543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409864882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081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081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7457540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1816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47876300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61013822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394513435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236313427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29748117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416286485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52425"/>
            <a:ext cx="1943100" cy="5270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2425"/>
            <a:ext cx="5676900" cy="5270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342972009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52425"/>
            <a:ext cx="7772400" cy="527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
          <p:cNvSpPr>
            <a:spLocks noGrp="1" noChangeArrowheads="1"/>
          </p:cNvSpPr>
          <p:nvPr>
            <p:ph type="sldNum" sz="quarter" idx="10"/>
          </p:nvPr>
        </p:nvSpPr>
        <p:spPr>
          <a:ln/>
        </p:spPr>
        <p:txBody>
          <a:bodyPr/>
          <a:lstStyle>
            <a:lvl1pPr>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00041673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4600120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4287771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7318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6745432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15959289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4/8/2021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6963461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4/8/2021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5702449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4/8/2021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137175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80971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13835974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15520831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6877482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DE817-5E6A-4514-A53F-532FE91A961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99" b="19532"/>
          <a:stretch/>
        </p:blipFill>
        <p:spPr>
          <a:xfrm>
            <a:off x="1900165" y="0"/>
            <a:ext cx="7243835"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0" y="6230112"/>
            <a:ext cx="3080385"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1001" y="515389"/>
            <a:ext cx="205932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258336" y="2997501"/>
            <a:ext cx="4458480" cy="1168110"/>
          </a:xfrm>
          <a:prstGeom prst="rect">
            <a:avLst/>
          </a:prstGeom>
        </p:spPr>
        <p:txBody>
          <a:bodyPr>
            <a:noAutofit/>
          </a:bodyPr>
          <a:lstStyle>
            <a:lvl1pPr>
              <a:defRPr sz="3000">
                <a:solidFill>
                  <a:schemeClr val="bg1"/>
                </a:solidFill>
              </a:defRPr>
            </a:lvl1pPr>
          </a:lstStyle>
          <a:p>
            <a:r>
              <a:rPr lang="en-US" dirty="0"/>
              <a:t>Click to edit Master title style</a:t>
            </a:r>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258336" y="4232821"/>
            <a:ext cx="2805112"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4107318959"/>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45575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VER BLU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r="9881" b="17857"/>
          <a:stretch/>
        </p:blipFill>
        <p:spPr>
          <a:xfrm>
            <a:off x="2612570" y="0"/>
            <a:ext cx="6531429"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0"/>
            <a:ext cx="9144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0" y="6230112"/>
            <a:ext cx="3080385"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1001" y="515389"/>
            <a:ext cx="205932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258336" y="2997501"/>
            <a:ext cx="4458480" cy="1168110"/>
          </a:xfrm>
          <a:prstGeom prst="rect">
            <a:avLst/>
          </a:prstGeom>
        </p:spPr>
        <p:txBody>
          <a:bodyPr>
            <a:noAutofit/>
          </a:bodyPr>
          <a:lstStyle>
            <a:lvl1pPr>
              <a:defRPr sz="3000">
                <a:solidFill>
                  <a:schemeClr val="bg1"/>
                </a:solidFill>
              </a:defRPr>
            </a:lvl1pPr>
          </a:lstStyle>
          <a:p>
            <a:r>
              <a:rPr lang="en-US" dirty="0"/>
              <a:t>Click to edit Master title style</a:t>
            </a:r>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258336" y="4232821"/>
            <a:ext cx="2805112"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403260132"/>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OV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6" y="0"/>
            <a:ext cx="8196943"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0" y="6230112"/>
            <a:ext cx="3080385"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1001" y="515389"/>
            <a:ext cx="205932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258336" y="2997501"/>
            <a:ext cx="4458480" cy="1168110"/>
          </a:xfrm>
          <a:prstGeom prst="rect">
            <a:avLst/>
          </a:prstGeom>
        </p:spPr>
        <p:txBody>
          <a:bodyPr>
            <a:noAutofit/>
          </a:bodyPr>
          <a:lstStyle>
            <a:lvl1pPr>
              <a:defRPr sz="3000">
                <a:solidFill>
                  <a:schemeClr val="bg1"/>
                </a:solidFill>
              </a:defRPr>
            </a:lvl1pPr>
          </a:lstStyle>
          <a:p>
            <a:r>
              <a:rPr lang="en-US" dirty="0"/>
              <a:t>Click to edit Master title style</a:t>
            </a:r>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258336" y="4232821"/>
            <a:ext cx="2805112"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2307221490"/>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srcRect b="5059"/>
          <a:stretch/>
        </p:blipFill>
        <p:spPr>
          <a:xfrm>
            <a:off x="2754227" y="173557"/>
            <a:ext cx="6379285" cy="6056555"/>
          </a:xfrm>
          <a:prstGeom prst="rect">
            <a:avLst/>
          </a:prstGeom>
        </p:spPr>
      </p:pic>
      <p:pic>
        <p:nvPicPr>
          <p:cNvPr id="11" name="Picture 10">
            <a:extLst>
              <a:ext uri="{FF2B5EF4-FFF2-40B4-BE49-F238E27FC236}">
                <a16:creationId xmlns:a16="http://schemas.microsoft.com/office/drawing/2014/main" id="{52B0DAA2-ED34-DD48-9888-1BBD9910AF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8" y="0"/>
            <a:ext cx="9144000" cy="6858000"/>
          </a:xfrm>
          <a:prstGeom prst="rect">
            <a:avLst/>
          </a:prstGeom>
        </p:spPr>
      </p:pic>
      <p:pic>
        <p:nvPicPr>
          <p:cNvPr id="12" name="Picture 11">
            <a:extLst>
              <a:ext uri="{FF2B5EF4-FFF2-40B4-BE49-F238E27FC236}">
                <a16:creationId xmlns:a16="http://schemas.microsoft.com/office/drawing/2014/main" id="{686D2FC9-B51C-8E46-8330-3F5C5735875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850" y="515244"/>
            <a:ext cx="2069847" cy="394514"/>
          </a:xfrm>
          <a:prstGeom prst="rect">
            <a:avLst/>
          </a:prstGeom>
        </p:spPr>
      </p:pic>
      <p:sp>
        <p:nvSpPr>
          <p:cNvPr id="13" name="Title 16">
            <a:extLst>
              <a:ext uri="{FF2B5EF4-FFF2-40B4-BE49-F238E27FC236}">
                <a16:creationId xmlns:a16="http://schemas.microsoft.com/office/drawing/2014/main" id="{A0F429E6-236C-C84C-8DE0-0603B26A51A7}"/>
              </a:ext>
            </a:extLst>
          </p:cNvPr>
          <p:cNvSpPr>
            <a:spLocks noGrp="1"/>
          </p:cNvSpPr>
          <p:nvPr>
            <p:ph type="title"/>
          </p:nvPr>
        </p:nvSpPr>
        <p:spPr>
          <a:xfrm>
            <a:off x="258336" y="3003228"/>
            <a:ext cx="4458480" cy="1168110"/>
          </a:xfrm>
          <a:prstGeom prst="rect">
            <a:avLst/>
          </a:prstGeom>
        </p:spPr>
        <p:txBody>
          <a:bodyPr anchor="t">
            <a:noAutofit/>
          </a:bodyPr>
          <a:lstStyle>
            <a:lvl1pPr>
              <a:defRPr sz="3000">
                <a:solidFill>
                  <a:schemeClr val="bg2">
                    <a:lumMod val="10000"/>
                  </a:schemeClr>
                </a:solidFill>
              </a:defRPr>
            </a:lvl1pPr>
          </a:lstStyle>
          <a:p>
            <a:r>
              <a:rPr lang="en-US" dirty="0"/>
              <a:t>Click to edit Master title style</a:t>
            </a:r>
          </a:p>
        </p:txBody>
      </p:sp>
      <p:sp>
        <p:nvSpPr>
          <p:cNvPr id="14" name="Text Placeholder 19">
            <a:extLst>
              <a:ext uri="{FF2B5EF4-FFF2-40B4-BE49-F238E27FC236}">
                <a16:creationId xmlns:a16="http://schemas.microsoft.com/office/drawing/2014/main" id="{171459F2-521D-8649-BD87-CA1F69DC8F2C}"/>
              </a:ext>
            </a:extLst>
          </p:cNvPr>
          <p:cNvSpPr>
            <a:spLocks noGrp="1"/>
          </p:cNvSpPr>
          <p:nvPr>
            <p:ph type="body" sz="quarter" idx="10" hasCustomPrompt="1"/>
          </p:nvPr>
        </p:nvSpPr>
        <p:spPr>
          <a:xfrm>
            <a:off x="258336" y="4131582"/>
            <a:ext cx="2805112" cy="560388"/>
          </a:xfrm>
        </p:spPr>
        <p:txBody>
          <a:bodyPr anchor="t"/>
          <a:lstStyle>
            <a:lvl1pPr marL="0" indent="0">
              <a:buNone/>
              <a:defRPr>
                <a:solidFill>
                  <a:schemeClr val="bg2">
                    <a:lumMod val="10000"/>
                  </a:schemeClr>
                </a:solidFill>
              </a:defRPr>
            </a:lvl1pPr>
          </a:lstStyle>
          <a:p>
            <a:pPr lvl="0"/>
            <a:r>
              <a:rPr lang="en-US" dirty="0"/>
              <a:t>Sub Title/Date</a:t>
            </a:r>
          </a:p>
        </p:txBody>
      </p:sp>
      <p:pic>
        <p:nvPicPr>
          <p:cNvPr id="15" name="Picture 14">
            <a:extLst>
              <a:ext uri="{FF2B5EF4-FFF2-40B4-BE49-F238E27FC236}">
                <a16:creationId xmlns:a16="http://schemas.microsoft.com/office/drawing/2014/main" id="{1EE528CD-87A3-7F4F-B8C5-8BA0536369B7}"/>
              </a:ext>
            </a:extLst>
          </p:cNvPr>
          <p:cNvPicPr>
            <a:picLocks noChangeAspect="1"/>
          </p:cNvPicPr>
          <p:nvPr userDrawn="1"/>
        </p:nvPicPr>
        <p:blipFill>
          <a:blip r:embed="rId6" cstate="screen">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1001" y="6230112"/>
            <a:ext cx="2763010" cy="287066"/>
          </a:xfrm>
          <a:prstGeom prst="rect">
            <a:avLst/>
          </a:prstGeom>
        </p:spPr>
      </p:pic>
    </p:spTree>
    <p:custDataLst>
      <p:tags r:id="rId1"/>
    </p:custDataLst>
    <p:extLst>
      <p:ext uri="{BB962C8B-B14F-4D97-AF65-F5344CB8AC3E}">
        <p14:creationId xmlns:p14="http://schemas.microsoft.com/office/powerpoint/2010/main" val="4072437668"/>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VER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5045" y="0"/>
            <a:ext cx="4559335" cy="6858000"/>
          </a:xfrm>
          <a:prstGeom prst="rect">
            <a:avLst/>
          </a:prstGeom>
        </p:spPr>
      </p:pic>
      <p:pic>
        <p:nvPicPr>
          <p:cNvPr id="11" name="Picture 10">
            <a:extLst>
              <a:ext uri="{FF2B5EF4-FFF2-40B4-BE49-F238E27FC236}">
                <a16:creationId xmlns:a16="http://schemas.microsoft.com/office/drawing/2014/main" id="{52B0DAA2-ED34-DD48-9888-1BBD9910AF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45" y="0"/>
            <a:ext cx="9144000" cy="6858000"/>
          </a:xfrm>
          <a:prstGeom prst="rect">
            <a:avLst/>
          </a:prstGeom>
        </p:spPr>
      </p:pic>
      <p:pic>
        <p:nvPicPr>
          <p:cNvPr id="12" name="Picture 11">
            <a:extLst>
              <a:ext uri="{FF2B5EF4-FFF2-40B4-BE49-F238E27FC236}">
                <a16:creationId xmlns:a16="http://schemas.microsoft.com/office/drawing/2014/main" id="{686D2FC9-B51C-8E46-8330-3F5C5735875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850" y="515244"/>
            <a:ext cx="2069847" cy="394514"/>
          </a:xfrm>
          <a:prstGeom prst="rect">
            <a:avLst/>
          </a:prstGeom>
        </p:spPr>
      </p:pic>
      <p:sp>
        <p:nvSpPr>
          <p:cNvPr id="13" name="Title 16">
            <a:extLst>
              <a:ext uri="{FF2B5EF4-FFF2-40B4-BE49-F238E27FC236}">
                <a16:creationId xmlns:a16="http://schemas.microsoft.com/office/drawing/2014/main" id="{A0F429E6-236C-C84C-8DE0-0603B26A51A7}"/>
              </a:ext>
            </a:extLst>
          </p:cNvPr>
          <p:cNvSpPr>
            <a:spLocks noGrp="1"/>
          </p:cNvSpPr>
          <p:nvPr>
            <p:ph type="title"/>
          </p:nvPr>
        </p:nvSpPr>
        <p:spPr>
          <a:xfrm>
            <a:off x="258336" y="3003228"/>
            <a:ext cx="4458480" cy="1168110"/>
          </a:xfrm>
          <a:prstGeom prst="rect">
            <a:avLst/>
          </a:prstGeom>
        </p:spPr>
        <p:txBody>
          <a:bodyPr anchor="t">
            <a:noAutofit/>
          </a:bodyPr>
          <a:lstStyle>
            <a:lvl1pPr>
              <a:defRPr sz="3000">
                <a:solidFill>
                  <a:schemeClr val="bg2">
                    <a:lumMod val="10000"/>
                  </a:schemeClr>
                </a:solidFill>
              </a:defRPr>
            </a:lvl1pPr>
          </a:lstStyle>
          <a:p>
            <a:r>
              <a:rPr lang="en-US" dirty="0"/>
              <a:t>Click to edit Master title style</a:t>
            </a:r>
          </a:p>
        </p:txBody>
      </p:sp>
      <p:sp>
        <p:nvSpPr>
          <p:cNvPr id="14" name="Text Placeholder 19">
            <a:extLst>
              <a:ext uri="{FF2B5EF4-FFF2-40B4-BE49-F238E27FC236}">
                <a16:creationId xmlns:a16="http://schemas.microsoft.com/office/drawing/2014/main" id="{171459F2-521D-8649-BD87-CA1F69DC8F2C}"/>
              </a:ext>
            </a:extLst>
          </p:cNvPr>
          <p:cNvSpPr>
            <a:spLocks noGrp="1"/>
          </p:cNvSpPr>
          <p:nvPr>
            <p:ph type="body" sz="quarter" idx="10" hasCustomPrompt="1"/>
          </p:nvPr>
        </p:nvSpPr>
        <p:spPr>
          <a:xfrm>
            <a:off x="258336" y="4131582"/>
            <a:ext cx="2805112" cy="560388"/>
          </a:xfrm>
        </p:spPr>
        <p:txBody>
          <a:bodyPr anchor="t"/>
          <a:lstStyle>
            <a:lvl1pPr marL="0" indent="0">
              <a:buNone/>
              <a:defRPr>
                <a:solidFill>
                  <a:schemeClr val="bg2">
                    <a:lumMod val="10000"/>
                  </a:schemeClr>
                </a:solidFill>
              </a:defRPr>
            </a:lvl1pPr>
          </a:lstStyle>
          <a:p>
            <a:pPr lvl="0"/>
            <a:r>
              <a:rPr lang="en-US" dirty="0"/>
              <a:t>Sub Title/Date</a:t>
            </a:r>
          </a:p>
        </p:txBody>
      </p:sp>
      <p:pic>
        <p:nvPicPr>
          <p:cNvPr id="15" name="Picture 14">
            <a:extLst>
              <a:ext uri="{FF2B5EF4-FFF2-40B4-BE49-F238E27FC236}">
                <a16:creationId xmlns:a16="http://schemas.microsoft.com/office/drawing/2014/main" id="{1EE528CD-87A3-7F4F-B8C5-8BA0536369B7}"/>
              </a:ext>
            </a:extLst>
          </p:cNvPr>
          <p:cNvPicPr>
            <a:picLocks noChangeAspect="1"/>
          </p:cNvPicPr>
          <p:nvPr userDrawn="1"/>
        </p:nvPicPr>
        <p:blipFill>
          <a:blip r:embed="rId6" cstate="screen">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1001" y="6230112"/>
            <a:ext cx="2763010" cy="287066"/>
          </a:xfrm>
          <a:prstGeom prst="rect">
            <a:avLst/>
          </a:prstGeom>
        </p:spPr>
      </p:pic>
    </p:spTree>
    <p:custDataLst>
      <p:tags r:id="rId1"/>
    </p:custDataLst>
    <p:extLst>
      <p:ext uri="{BB962C8B-B14F-4D97-AF65-F5344CB8AC3E}">
        <p14:creationId xmlns:p14="http://schemas.microsoft.com/office/powerpoint/2010/main" val="1895777874"/>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VER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52B0DAA2-ED34-DD48-9888-1BBD9910AF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686D2FC9-B51C-8E46-8330-3F5C5735875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850" y="515244"/>
            <a:ext cx="2069847" cy="394514"/>
          </a:xfrm>
          <a:prstGeom prst="rect">
            <a:avLst/>
          </a:prstGeom>
        </p:spPr>
      </p:pic>
      <p:sp>
        <p:nvSpPr>
          <p:cNvPr id="13" name="Title 16">
            <a:extLst>
              <a:ext uri="{FF2B5EF4-FFF2-40B4-BE49-F238E27FC236}">
                <a16:creationId xmlns:a16="http://schemas.microsoft.com/office/drawing/2014/main" id="{A0F429E6-236C-C84C-8DE0-0603B26A51A7}"/>
              </a:ext>
            </a:extLst>
          </p:cNvPr>
          <p:cNvSpPr>
            <a:spLocks noGrp="1"/>
          </p:cNvSpPr>
          <p:nvPr>
            <p:ph type="title"/>
          </p:nvPr>
        </p:nvSpPr>
        <p:spPr>
          <a:xfrm>
            <a:off x="258336" y="3003228"/>
            <a:ext cx="4458480" cy="1168110"/>
          </a:xfrm>
          <a:prstGeom prst="rect">
            <a:avLst/>
          </a:prstGeom>
        </p:spPr>
        <p:txBody>
          <a:bodyPr anchor="t">
            <a:noAutofit/>
          </a:bodyPr>
          <a:lstStyle>
            <a:lvl1pPr>
              <a:defRPr sz="3000">
                <a:solidFill>
                  <a:schemeClr val="bg2">
                    <a:lumMod val="10000"/>
                  </a:schemeClr>
                </a:solidFill>
              </a:defRPr>
            </a:lvl1pPr>
          </a:lstStyle>
          <a:p>
            <a:r>
              <a:rPr lang="en-US" dirty="0"/>
              <a:t>Click to edit Master title style</a:t>
            </a:r>
          </a:p>
        </p:txBody>
      </p:sp>
      <p:sp>
        <p:nvSpPr>
          <p:cNvPr id="14" name="Text Placeholder 19">
            <a:extLst>
              <a:ext uri="{FF2B5EF4-FFF2-40B4-BE49-F238E27FC236}">
                <a16:creationId xmlns:a16="http://schemas.microsoft.com/office/drawing/2014/main" id="{171459F2-521D-8649-BD87-CA1F69DC8F2C}"/>
              </a:ext>
            </a:extLst>
          </p:cNvPr>
          <p:cNvSpPr>
            <a:spLocks noGrp="1"/>
          </p:cNvSpPr>
          <p:nvPr>
            <p:ph type="body" sz="quarter" idx="10" hasCustomPrompt="1"/>
          </p:nvPr>
        </p:nvSpPr>
        <p:spPr>
          <a:xfrm>
            <a:off x="258336" y="4131582"/>
            <a:ext cx="2805112" cy="560388"/>
          </a:xfrm>
        </p:spPr>
        <p:txBody>
          <a:bodyPr anchor="t"/>
          <a:lstStyle>
            <a:lvl1pPr marL="0" indent="0">
              <a:buNone/>
              <a:defRPr>
                <a:solidFill>
                  <a:schemeClr val="bg2">
                    <a:lumMod val="10000"/>
                  </a:schemeClr>
                </a:solidFill>
              </a:defRPr>
            </a:lvl1pPr>
          </a:lstStyle>
          <a:p>
            <a:pPr lvl="0"/>
            <a:r>
              <a:rPr lang="en-US" dirty="0"/>
              <a:t>Sub Title/Date</a:t>
            </a:r>
          </a:p>
        </p:txBody>
      </p:sp>
      <p:pic>
        <p:nvPicPr>
          <p:cNvPr id="15" name="Picture 14">
            <a:extLst>
              <a:ext uri="{FF2B5EF4-FFF2-40B4-BE49-F238E27FC236}">
                <a16:creationId xmlns:a16="http://schemas.microsoft.com/office/drawing/2014/main" id="{1EE528CD-87A3-7F4F-B8C5-8BA0536369B7}"/>
              </a:ext>
            </a:extLst>
          </p:cNvPr>
          <p:cNvPicPr>
            <a:picLocks noChangeAspect="1"/>
          </p:cNvPicPr>
          <p:nvPr userDrawn="1"/>
        </p:nvPicPr>
        <p:blipFill>
          <a:blip r:embed="rId6" cstate="screen">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1001" y="6230112"/>
            <a:ext cx="2763010" cy="287066"/>
          </a:xfrm>
          <a:prstGeom prst="rect">
            <a:avLst/>
          </a:prstGeom>
        </p:spPr>
      </p:pic>
    </p:spTree>
    <p:custDataLst>
      <p:tags r:id="rId1"/>
    </p:custDataLst>
    <p:extLst>
      <p:ext uri="{BB962C8B-B14F-4D97-AF65-F5344CB8AC3E}">
        <p14:creationId xmlns:p14="http://schemas.microsoft.com/office/powerpoint/2010/main" val="605664605"/>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2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5039138" y="1312663"/>
            <a:ext cx="3782599"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398727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2846619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7809369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576995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9740348"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656788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63915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Everyday with Graphic without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hasCustomPrompt="1"/>
          </p:nvPr>
        </p:nvSpPr>
        <p:spPr>
          <a:xfrm>
            <a:off x="381405" y="1707786"/>
            <a:ext cx="8402748" cy="1367108"/>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7" name="Content Placeholder 2"/>
          <p:cNvSpPr>
            <a:spLocks noGrp="1"/>
          </p:cNvSpPr>
          <p:nvPr>
            <p:ph idx="12"/>
          </p:nvPr>
        </p:nvSpPr>
        <p:spPr>
          <a:xfrm>
            <a:off x="381405" y="3272118"/>
            <a:ext cx="8402748" cy="2938182"/>
          </a:xfrm>
        </p:spPr>
        <p:txBody>
          <a:bodyPr>
            <a:normAutofit/>
          </a:bodyPr>
          <a:lstStyle>
            <a:lvl1pPr marL="0" indent="0">
              <a:buNone/>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endParaRPr lang="en-US" dirty="0"/>
          </a:p>
        </p:txBody>
      </p:sp>
    </p:spTree>
    <p:custDataLst>
      <p:tags r:id="rId1"/>
    </p:custDataLst>
    <p:extLst>
      <p:ext uri="{BB962C8B-B14F-4D97-AF65-F5344CB8AC3E}">
        <p14:creationId xmlns:p14="http://schemas.microsoft.com/office/powerpoint/2010/main" val="27104399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1322026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513195"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4693807"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37360676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239557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grpSp>
        <p:nvGrpSpPr>
          <p:cNvPr id="2" name="Group 1">
            <a:extLst>
              <a:ext uri="{FF2B5EF4-FFF2-40B4-BE49-F238E27FC236}">
                <a16:creationId xmlns:a16="http://schemas.microsoft.com/office/drawing/2014/main" id="{20B8DB71-5DF2-C04E-AF83-DBF86D30767B}"/>
              </a:ext>
            </a:extLst>
          </p:cNvPr>
          <p:cNvGrpSpPr/>
          <p:nvPr userDrawn="1"/>
        </p:nvGrpSpPr>
        <p:grpSpPr>
          <a:xfrm>
            <a:off x="1225953" y="3895712"/>
            <a:ext cx="6692094"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4572000" y="1871353"/>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4572000" y="4313171"/>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468553"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4725592"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0514441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1597493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671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502150"/>
          </a:xfrm>
        </p:spPr>
        <p:txBody>
          <a:bodyPr/>
          <a:lstStyle/>
          <a:p>
            <a:endParaRPr lang="en-US" dirty="0"/>
          </a:p>
        </p:txBody>
      </p:sp>
    </p:spTree>
    <p:custDataLst>
      <p:tags r:id="rId1"/>
    </p:custDataLst>
    <p:extLst>
      <p:ext uri="{BB962C8B-B14F-4D97-AF65-F5344CB8AC3E}">
        <p14:creationId xmlns:p14="http://schemas.microsoft.com/office/powerpoint/2010/main" val="17103888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8854449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9144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2"/>
            <a:ext cx="9143995"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541499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970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3">
            <a:extLst>
              <a:ext uri="{FF2B5EF4-FFF2-40B4-BE49-F238E27FC236}">
                <a16:creationId xmlns:a16="http://schemas.microsoft.com/office/drawing/2014/main" id="{84B7CE0A-478C-934E-B0F2-25D6110333DE}"/>
              </a:ext>
            </a:extLst>
          </p:cNvPr>
          <p:cNvSpPr/>
          <p:nvPr userDrawn="1"/>
        </p:nvSpPr>
        <p:spPr>
          <a:xfrm>
            <a:off x="0" y="0"/>
            <a:ext cx="9144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738063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245740"/>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140592"/>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5" name="Text Placeholder 4">
            <a:extLst>
              <a:ext uri="{FF2B5EF4-FFF2-40B4-BE49-F238E27FC236}">
                <a16:creationId xmlns:a16="http://schemas.microsoft.com/office/drawing/2014/main" id="{5A7097EC-1E36-4C71-9C58-09DB83CC7044}"/>
              </a:ext>
            </a:extLst>
          </p:cNvPr>
          <p:cNvSpPr>
            <a:spLocks noGrp="1"/>
          </p:cNvSpPr>
          <p:nvPr>
            <p:ph type="body" sz="quarter" idx="13"/>
          </p:nvPr>
        </p:nvSpPr>
        <p:spPr>
          <a:xfrm>
            <a:off x="4823127" y="2322513"/>
            <a:ext cx="3954463" cy="3068637"/>
          </a:xfrm>
        </p:spPr>
        <p:txBody>
          <a:bodyPr>
            <a:noAutofit/>
          </a:bodyPr>
          <a:lstStyle>
            <a:lvl1pPr>
              <a:lnSpc>
                <a:spcPct val="120000"/>
              </a:lnSpc>
              <a:spcBef>
                <a:spcPts val="300"/>
              </a:spcBef>
              <a:spcAft>
                <a:spcPts val="600"/>
              </a:spcAft>
              <a:defRPr sz="1200">
                <a:solidFill>
                  <a:schemeClr val="bg1"/>
                </a:solidFill>
              </a:defRPr>
            </a:lvl1pPr>
            <a:lvl2pPr marL="401638" indent="-173038">
              <a:lnSpc>
                <a:spcPct val="120000"/>
              </a:lnSpc>
              <a:spcBef>
                <a:spcPts val="300"/>
              </a:spcBef>
              <a:spcAft>
                <a:spcPts val="300"/>
              </a:spcAft>
              <a:defRPr sz="1200">
                <a:solidFill>
                  <a:schemeClr val="bg1"/>
                </a:solidFill>
              </a:defRPr>
            </a:lvl2pPr>
            <a:lvl3pPr marL="628650" indent="-171450">
              <a:lnSpc>
                <a:spcPct val="120000"/>
              </a:lnSpc>
              <a:spcBef>
                <a:spcPts val="300"/>
              </a:spcBef>
              <a:spcAft>
                <a:spcPts val="0"/>
              </a:spcAft>
              <a:defRPr sz="1200">
                <a:solidFill>
                  <a:schemeClr val="bg1"/>
                </a:solidFill>
              </a:defRPr>
            </a:lvl3pPr>
            <a:lvl4pPr>
              <a:lnSpc>
                <a:spcPct val="120000"/>
              </a:lnSpc>
              <a:spcBef>
                <a:spcPts val="300"/>
              </a:spcBef>
              <a:spcAft>
                <a:spcPts val="300"/>
              </a:spcAft>
              <a:defRPr sz="1200">
                <a:solidFill>
                  <a:schemeClr val="bg1"/>
                </a:solidFill>
              </a:defRPr>
            </a:lvl4pPr>
            <a:lvl5pPr>
              <a:lnSpc>
                <a:spcPct val="120000"/>
              </a:lnSpc>
              <a:spcBef>
                <a:spcPts val="300"/>
              </a:spcBef>
              <a:spcAft>
                <a:spcPts val="300"/>
              </a:spcAft>
              <a:defRPr sz="1200">
                <a:solidFill>
                  <a:schemeClr val="bg1"/>
                </a:solidFill>
              </a:defRPr>
            </a:lvl5pPr>
          </a:lstStyle>
          <a:p>
            <a:pPr lvl="0"/>
            <a:r>
              <a:rPr lang="en-US" dirty="0"/>
              <a:t>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933902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C53AD7-A772-4F83-850B-482C70935EA4}"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DD8331-DEC2-4D1E-95D5-94283CB87E4D}"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909553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E67B97-2A19-4469-BBC1-5124779FD32E}"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37541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A51ED6-1809-467D-BA74-8EA1DF4B6FEF}"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AF8077-2CE4-4A8C-806A-F9B27078C005}"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410188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D7BA54-BB09-45EF-8BE5-86E399F21075}"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B83E2C-C682-4CCB-812E-4FD1E6CD7EF7}"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7083997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7"/>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B19E3F-723A-48F5-86C3-1FB2ADC6C9E9}"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E2229A-B942-495A-807D-33D35310454B}"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608798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BEB86-460D-47CC-9347-A33D2320FEE6}"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616943-E090-48BD-85BF-C3499FDFE60E}"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60721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E8BE47-7B98-409F-8AB7-EBBB77D90BF3}"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C9FB53-311B-43CA-B7CE-1F80A678A235}"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0824029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367D64-CF7F-42F3-8C27-B520EE2453CF}"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C650D0-02D5-42FB-907E-376816E2D544}"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05018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865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179569-1CBE-4B22-934C-222D1AA93EE5}"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6F6CB7-50F3-4CEB-A4DC-7F1C42559A55}"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8477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22490D-0CE4-426E-81CB-E242CE6E39A4}"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1ED56C-8F5E-4BF1-A54B-E96394A138E1}"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038768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E2C6C1-0ABC-4A83-A3E1-9B004532B0F2}"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659B1A-798E-4F1D-851E-F36AC3C874A2}"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751434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9" name="Rectangle 8"/>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0" name="Rectangle 9"/>
          <p:cNvSpPr>
            <a:spLocks noChangeArrowheads="1"/>
          </p:cNvSpPr>
          <p:nvPr userDrawn="1"/>
        </p:nvSpPr>
        <p:spPr bwMode="auto">
          <a:xfrm>
            <a:off x="7280967"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1" name="Rectangle 10"/>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2" name="Rectangle 20"/>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3" name="Rectangle 12"/>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 name="Title 1"/>
          <p:cNvSpPr>
            <a:spLocks noGrp="1"/>
          </p:cNvSpPr>
          <p:nvPr userDrawn="1">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457200" y="1545167"/>
            <a:ext cx="82296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2111394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614614"/>
            <a:ext cx="7772400" cy="1470025"/>
          </a:xfrm>
        </p:spPr>
        <p:txBody>
          <a:bodyPr>
            <a:normAutofit/>
          </a:bodyPr>
          <a:lstStyle>
            <a:lvl1pPr>
              <a:defRPr sz="3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userDrawn="1"/>
        </p:nvSpPr>
        <p:spPr>
          <a:xfrm>
            <a:off x="6858000" y="5867400"/>
            <a:ext cx="2209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userDrawn="1"/>
        </p:nvSpPr>
        <p:spPr>
          <a:xfrm>
            <a:off x="0" y="2209800"/>
            <a:ext cx="9144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7178" y="344421"/>
            <a:ext cx="3929642" cy="1624587"/>
          </a:xfrm>
          <a:prstGeom prst="rect">
            <a:avLst/>
          </a:prstGeom>
        </p:spPr>
      </p:pic>
      <p:sp>
        <p:nvSpPr>
          <p:cNvPr id="3" name="Subtitle 2"/>
          <p:cNvSpPr>
            <a:spLocks noGrp="1"/>
          </p:cNvSpPr>
          <p:nvPr>
            <p:ph type="subTitle" idx="1"/>
          </p:nvPr>
        </p:nvSpPr>
        <p:spPr>
          <a:xfrm>
            <a:off x="1371600" y="4260848"/>
            <a:ext cx="6400800" cy="1911352"/>
          </a:xfrm>
        </p:spPr>
        <p:txBody>
          <a:bodyPr>
            <a:normAutofit/>
          </a:bodyPr>
          <a:lstStyle>
            <a:lvl1pPr marL="0" indent="0" algn="ctr">
              <a:buNone/>
              <a:defRPr sz="2100" b="1">
                <a:solidFill>
                  <a:srgbClr val="6C80A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932036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p:cNvSpPr/>
          <p:nvPr userDrawn="1"/>
        </p:nvSpPr>
        <p:spPr>
          <a:xfrm>
            <a:off x="228600" y="1371600"/>
            <a:ext cx="86868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77746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71213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29608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08336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659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14095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81706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44143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8594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350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B2E7A-0A33-4022-B895-7D595E5D5863}"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75731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8842226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723175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22695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389204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2896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5014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231271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070710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137596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7307326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12469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284496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79227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592827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843986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32712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2247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832008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933179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7569351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753852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682727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282639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8594681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1"/>
          </p:nvPr>
        </p:nvSpPr>
        <p:spPr/>
        <p:txBody>
          <a:bodyPr/>
          <a:lstStyle/>
          <a:p>
            <a:pPr defTabSz="6858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2529747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53BD-228A-C34D-B8F8-2AEE4E618F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2154CF5-4D88-114A-82B1-516EFA1068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71CF72-F7CD-8E41-A125-501DE057008B}"/>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0DEC420C-6AA7-E242-AD66-576D8D50FAD3}"/>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B7960958-27EA-9B4F-B780-8A08FAD4EB5F}"/>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2136985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26F1-CBEF-FC4B-A45B-EB7061C0E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6C3B2-40A4-1642-B8FC-60B637AB8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9FABA-898F-574D-A37D-F7EDCF0E7A9B}"/>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83C55856-4E68-244E-BDF3-144E400E9CD2}"/>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93C58303-4931-CB4B-A2C3-4633584BB520}"/>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97324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660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3DFD-D42C-9143-998C-43C3C4923DC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DF31B8-0DBD-D44B-90D0-6AE37C5A50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F95A5-BBAB-A64E-8BAC-BA42DE657F1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517A47B6-CA95-F94B-BE70-8D34496FEC4F}"/>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2B0A7A8D-EA5D-274B-841F-E874131914F6}"/>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007320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8F2E-EC2B-564A-BB3D-3E2EC3B80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D59AE-AA6E-4041-A6E8-9591D78FC11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8D4CB-9989-CF42-A177-A463F8C507E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36B2D-14A6-5940-88F6-2B5923E8C8E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1A4460B1-214D-044B-A0C3-0589D10D08D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906848C6-EB89-2143-BB50-80E45432AF99}"/>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2968099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D9E0-8E5D-654F-8A4E-2A99D2B629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E711D-DE18-B946-8229-DA6B7CF01F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BE950-2E9C-F24B-9886-91242ECBCA3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11FEA9-D8F0-ED40-9F48-5E6EBBD7EC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093B0E-9377-A249-8C0A-586D7D438BE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59019-B58D-5142-AB61-B98517CEFCEE}"/>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8" name="Footer Placeholder 7">
            <a:extLst>
              <a:ext uri="{FF2B5EF4-FFF2-40B4-BE49-F238E27FC236}">
                <a16:creationId xmlns:a16="http://schemas.microsoft.com/office/drawing/2014/main" id="{EE3C107C-CCC2-3646-97CE-BE563A5663D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9" name="Slide Number Placeholder 8">
            <a:extLst>
              <a:ext uri="{FF2B5EF4-FFF2-40B4-BE49-F238E27FC236}">
                <a16:creationId xmlns:a16="http://schemas.microsoft.com/office/drawing/2014/main" id="{B639EA98-D504-7A43-B550-0BDAD4088D34}"/>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41314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4FC6-ABA3-D749-9FF7-75395DFD4F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2164A3-6497-C247-A64D-0A5B35FCAA0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4" name="Footer Placeholder 3">
            <a:extLst>
              <a:ext uri="{FF2B5EF4-FFF2-40B4-BE49-F238E27FC236}">
                <a16:creationId xmlns:a16="http://schemas.microsoft.com/office/drawing/2014/main" id="{853F6D3D-E9F1-7740-B2F1-3FBB723DA03A}"/>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C1E7A503-08C1-814E-9FA7-9A1968245E1D}"/>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7709125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B219A-77A1-0A40-8E78-E57A20CCF31F}"/>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3" name="Footer Placeholder 2">
            <a:extLst>
              <a:ext uri="{FF2B5EF4-FFF2-40B4-BE49-F238E27FC236}">
                <a16:creationId xmlns:a16="http://schemas.microsoft.com/office/drawing/2014/main" id="{C0255333-A5A9-C144-A5B2-639E976C5197}"/>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4" name="Slide Number Placeholder 3">
            <a:extLst>
              <a:ext uri="{FF2B5EF4-FFF2-40B4-BE49-F238E27FC236}">
                <a16:creationId xmlns:a16="http://schemas.microsoft.com/office/drawing/2014/main" id="{0575A322-13BC-664B-9F37-FC1010C3EFC2}"/>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821393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CFD0-B629-F74E-B8FD-0DFC36941A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BF6912F-65EA-7E42-BF11-4B5C37960E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2FE3DB-D592-CA45-8E1D-334D4D424C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966116-CCF9-9B48-A005-A8074B00B579}"/>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8E47FCDE-DAD8-D147-BF79-002983EDD66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8CD39C1E-2F6F-3648-8B78-16F9A61839C3}"/>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643049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85A-A6C2-E145-A078-2A4537F818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3A3410-3B94-0143-A292-51CB8C3F4D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64FBC5C-1B8C-6346-A530-6009EF71E2F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EF9EE2-603A-8547-A0B3-5E17DB949975}"/>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3EFFF41A-9943-D04F-9318-E991B30F3D77}"/>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ECCD5DC0-6802-B646-87D5-CA1D34027706}"/>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795811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CBD84-F5D7-2E46-9E03-ACE40D08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216385-BCCB-214B-8964-1CCAAD32D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CAA1E-1659-CC40-BFEA-9BB3A0EFDE42}"/>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8462F79D-8819-5A40-8D3A-F2A9FE16C1EB}"/>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C7DA594F-5521-764F-AF92-2D4E64676CC0}"/>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8467497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345AE-D600-1D46-9557-701C906AABF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332839-DA21-6446-8CD7-10C78AC32D9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3F118-B6B5-184C-93AC-9C6ECD7D0A05}"/>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51248E2-7B8C-B348-B0DA-DFC85815BA09}"/>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C094F696-5C8B-0246-BB9C-08B88FED6ECE}"/>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1792773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53BD-228A-C34D-B8F8-2AEE4E618F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2154CF5-4D88-114A-82B1-516EFA1068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71CF72-F7CD-8E41-A125-501DE057008B}"/>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0DEC420C-6AA7-E242-AD66-576D8D50FAD3}"/>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B7960958-27EA-9B4F-B780-8A08FAD4EB5F}"/>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37879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7CE4-44CD-514E-AB06-3E1C57ADD73C}" type="datetimeFigureOut">
              <a:rPr lang="en-US" smtClean="0">
                <a:solidFill>
                  <a:prstClr val="black">
                    <a:tint val="75000"/>
                  </a:prstClr>
                </a:solidFill>
              </a:rPr>
              <a:pPr/>
              <a:t>4/8/2021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81DCD0-FAB9-C540-ACA0-2D3DCEDE7E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75664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26F1-CBEF-FC4B-A45B-EB7061C0E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6C3B2-40A4-1642-B8FC-60B637AB8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9FABA-898F-574D-A37D-F7EDCF0E7A9B}"/>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83C55856-4E68-244E-BDF3-144E400E9CD2}"/>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93C58303-4931-CB4B-A2C3-4633584BB520}"/>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938323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3DFD-D42C-9143-998C-43C3C4923DC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DF31B8-0DBD-D44B-90D0-6AE37C5A50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F95A5-BBAB-A64E-8BAC-BA42DE657F1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517A47B6-CA95-F94B-BE70-8D34496FEC4F}"/>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2B0A7A8D-EA5D-274B-841F-E874131914F6}"/>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8800253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8F2E-EC2B-564A-BB3D-3E2EC3B80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D59AE-AA6E-4041-A6E8-9591D78FC11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8D4CB-9989-CF42-A177-A463F8C507E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36B2D-14A6-5940-88F6-2B5923E8C8E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1A4460B1-214D-044B-A0C3-0589D10D08D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906848C6-EB89-2143-BB50-80E45432AF99}"/>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409889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D9E0-8E5D-654F-8A4E-2A99D2B629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E711D-DE18-B946-8229-DA6B7CF01F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BE950-2E9C-F24B-9886-91242ECBCA3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11FEA9-D8F0-ED40-9F48-5E6EBBD7EC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093B0E-9377-A249-8C0A-586D7D438BE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59019-B58D-5142-AB61-B98517CEFCEE}"/>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8" name="Footer Placeholder 7">
            <a:extLst>
              <a:ext uri="{FF2B5EF4-FFF2-40B4-BE49-F238E27FC236}">
                <a16:creationId xmlns:a16="http://schemas.microsoft.com/office/drawing/2014/main" id="{EE3C107C-CCC2-3646-97CE-BE563A5663D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9" name="Slide Number Placeholder 8">
            <a:extLst>
              <a:ext uri="{FF2B5EF4-FFF2-40B4-BE49-F238E27FC236}">
                <a16:creationId xmlns:a16="http://schemas.microsoft.com/office/drawing/2014/main" id="{B639EA98-D504-7A43-B550-0BDAD4088D34}"/>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751712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4FC6-ABA3-D749-9FF7-75395DFD4F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2164A3-6497-C247-A64D-0A5B35FCAA0C}"/>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4" name="Footer Placeholder 3">
            <a:extLst>
              <a:ext uri="{FF2B5EF4-FFF2-40B4-BE49-F238E27FC236}">
                <a16:creationId xmlns:a16="http://schemas.microsoft.com/office/drawing/2014/main" id="{853F6D3D-E9F1-7740-B2F1-3FBB723DA03A}"/>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C1E7A503-08C1-814E-9FA7-9A1968245E1D}"/>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2737970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B219A-77A1-0A40-8E78-E57A20CCF31F}"/>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3" name="Footer Placeholder 2">
            <a:extLst>
              <a:ext uri="{FF2B5EF4-FFF2-40B4-BE49-F238E27FC236}">
                <a16:creationId xmlns:a16="http://schemas.microsoft.com/office/drawing/2014/main" id="{C0255333-A5A9-C144-A5B2-639E976C5197}"/>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4" name="Slide Number Placeholder 3">
            <a:extLst>
              <a:ext uri="{FF2B5EF4-FFF2-40B4-BE49-F238E27FC236}">
                <a16:creationId xmlns:a16="http://schemas.microsoft.com/office/drawing/2014/main" id="{0575A322-13BC-664B-9F37-FC1010C3EFC2}"/>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7010595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CFD0-B629-F74E-B8FD-0DFC36941A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BF6912F-65EA-7E42-BF11-4B5C37960E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2FE3DB-D592-CA45-8E1D-334D4D424C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966116-CCF9-9B48-A005-A8074B00B579}"/>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8E47FCDE-DAD8-D147-BF79-002983EDD665}"/>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8CD39C1E-2F6F-3648-8B78-16F9A61839C3}"/>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6498103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85A-A6C2-E145-A078-2A4537F818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3A3410-3B94-0143-A292-51CB8C3F4D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64FBC5C-1B8C-6346-A530-6009EF71E2F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EF9EE2-603A-8547-A0B3-5E17DB949975}"/>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6" name="Footer Placeholder 5">
            <a:extLst>
              <a:ext uri="{FF2B5EF4-FFF2-40B4-BE49-F238E27FC236}">
                <a16:creationId xmlns:a16="http://schemas.microsoft.com/office/drawing/2014/main" id="{3EFFF41A-9943-D04F-9318-E991B30F3D77}"/>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ECCD5DC0-6802-B646-87D5-CA1D34027706}"/>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88410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CBD84-F5D7-2E46-9E03-ACE40D08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216385-BCCB-214B-8964-1CCAAD32D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CAA1E-1659-CC40-BFEA-9BB3A0EFDE42}"/>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8462F79D-8819-5A40-8D3A-F2A9FE16C1EB}"/>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C7DA594F-5521-764F-AF92-2D4E64676CC0}"/>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6993514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345AE-D600-1D46-9557-701C906AABF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332839-DA21-6446-8CD7-10C78AC32D9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3F118-B6B5-184C-93AC-9C6ECD7D0A05}"/>
              </a:ext>
            </a:extLst>
          </p:cNvPr>
          <p:cNvSpPr>
            <a:spLocks noGrp="1"/>
          </p:cNvSpPr>
          <p:nvPr>
            <p:ph type="dt" sz="half" idx="10"/>
          </p:nvPr>
        </p:nvSpPr>
        <p:spPr/>
        <p:txBody>
          <a:body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51248E2-7B8C-B348-B0DA-DFC85815BA09}"/>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C094F696-5C8B-0246-BB9C-08B88FED6ECE}"/>
              </a:ext>
            </a:extLst>
          </p:cNvPr>
          <p:cNvSpPr>
            <a:spLocks noGrp="1"/>
          </p:cNvSpPr>
          <p:nvPr>
            <p:ph type="sldNum" sz="quarter" idx="12"/>
          </p:nvPr>
        </p:nvSpPr>
        <p:spPr/>
        <p:txBody>
          <a:body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096352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87509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417C27"/>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731347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2" name="TextBox 11"/>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C6473781-ACAD-C34D-8BB7-628294A1A831}"/>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EC297CBC-A6F5-D848-8FCF-A5A9138984E0}"/>
              </a:ext>
            </a:extLst>
          </p:cNvPr>
          <p:cNvSpPr>
            <a:spLocks noGrp="1"/>
          </p:cNvSpPr>
          <p:nvPr>
            <p:ph type="subTitle" idx="1"/>
          </p:nvPr>
        </p:nvSpPr>
        <p:spPr>
          <a:xfrm>
            <a:off x="2674528" y="3971364"/>
            <a:ext cx="6099105" cy="382907"/>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BDC77142-B9FB-8147-87AA-DD67BC6EB141}"/>
              </a:ext>
            </a:extLst>
          </p:cNvPr>
          <p:cNvSpPr>
            <a:spLocks noGrp="1"/>
          </p:cNvSpPr>
          <p:nvPr>
            <p:ph type="body" sz="quarter" idx="10"/>
          </p:nvPr>
        </p:nvSpPr>
        <p:spPr>
          <a:xfrm>
            <a:off x="2677499" y="4528248"/>
            <a:ext cx="6106767" cy="31166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239875799"/>
      </p:ext>
    </p:extLst>
  </p:cSld>
  <p:clrMapOvr>
    <a:masterClrMapping/>
  </p:clrMapOvr>
  <p:extLst>
    <p:ext uri="{DCECCB84-F9BA-43D5-87BE-67443E8EF086}">
      <p15:sldGuideLst xmlns:p15="http://schemas.microsoft.com/office/powerpoint/2012/main">
        <p15:guide id="1" orient="horz" pos="2160">
          <p15:clr>
            <a:srgbClr val="FBAE40"/>
          </p15:clr>
        </p15:guide>
        <p15:guide id="2" pos="5520">
          <p15:clr>
            <a:srgbClr val="FBAE40"/>
          </p15:clr>
        </p15:guide>
        <p15:guide id="3" orient="horz" pos="3006">
          <p15:clr>
            <a:srgbClr val="FBAE40"/>
          </p15:clr>
        </p15:guide>
        <p15:guide id="4" pos="288">
          <p15:clr>
            <a:srgbClr val="FBAE40"/>
          </p15:clr>
        </p15:guide>
        <p15:guide id="5" orient="horz" pos="1944">
          <p15:clr>
            <a:srgbClr val="FBAE40"/>
          </p15:clr>
        </p15:guide>
        <p15:guide id="6" orient="horz" pos="235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6"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352136"/>
      </p:ext>
    </p:extLst>
  </p:cSld>
  <p:clrMapOvr>
    <a:masterClrMapping/>
  </p:clrMapOvr>
  <p:extLst>
    <p:ext uri="{DCECCB84-F9BA-43D5-87BE-67443E8EF086}">
      <p15:sldGuideLst xmlns:p15="http://schemas.microsoft.com/office/powerpoint/2012/main">
        <p15:guide id="1" orient="horz" pos="324">
          <p15:clr>
            <a:srgbClr val="FBAE40"/>
          </p15:clr>
        </p15:guide>
        <p15:guide id="2" pos="2880">
          <p15:clr>
            <a:srgbClr val="FBAE40"/>
          </p15:clr>
        </p15:guide>
        <p15:guide id="3" pos="288">
          <p15:clr>
            <a:srgbClr val="FBAE40"/>
          </p15:clr>
        </p15:guide>
        <p15:guide id="4" orient="horz" pos="504">
          <p15:clr>
            <a:srgbClr val="FBAE40"/>
          </p15:clr>
        </p15:guide>
        <p15:guide id="5" orient="horz" pos="8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888939"/>
      </p:ext>
    </p:extLst>
  </p:cSld>
  <p:clrMapOvr>
    <a:masterClrMapping/>
  </p:clrMapOvr>
  <p:extLst>
    <p:ext uri="{DCECCB84-F9BA-43D5-87BE-67443E8EF086}">
      <p15:sldGuideLst xmlns:p15="http://schemas.microsoft.com/office/powerpoint/2012/main">
        <p15:guide id="1" orient="horz" pos="1530">
          <p15:clr>
            <a:srgbClr val="FBAE40"/>
          </p15:clr>
        </p15:guide>
        <p15:guide id="2" pos="3792">
          <p15:clr>
            <a:srgbClr val="FBAE40"/>
          </p15:clr>
        </p15:guide>
        <p15:guide id="3" pos="288">
          <p15:clr>
            <a:srgbClr val="FBAE40"/>
          </p15:clr>
        </p15:guide>
        <p15:guide id="4" orient="horz" pos="324">
          <p15:clr>
            <a:srgbClr val="FBAE40"/>
          </p15:clr>
        </p15:guide>
        <p15:guide id="5" orient="horz" pos="684">
          <p15:clr>
            <a:srgbClr val="FBAE40"/>
          </p15:clr>
        </p15:guide>
        <p15:guide id="6" orient="horz" pos="504">
          <p15:clr>
            <a:srgbClr val="FBAE40"/>
          </p15:clr>
        </p15:guide>
        <p15:guide id="7" pos="54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4/8/2021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5" y="2"/>
            <a:ext cx="9135877" cy="6857999"/>
          </a:xfrm>
          <a:prstGeom prst="rect">
            <a:avLst/>
          </a:prstGeom>
        </p:spPr>
      </p:pic>
      <p:sp>
        <p:nvSpPr>
          <p:cNvPr id="4" name="Title 1">
            <a:extLst>
              <a:ext uri="{FF2B5EF4-FFF2-40B4-BE49-F238E27FC236}">
                <a16:creationId xmlns:a16="http://schemas.microsoft.com/office/drawing/2014/main" id="{1BD450F3-B34B-074D-BD6D-B116B7D1C861}"/>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905427911"/>
      </p:ext>
    </p:extLst>
  </p:cSld>
  <p:clrMapOvr>
    <a:masterClrMapping/>
  </p:clrMapOvr>
  <p:extLst>
    <p:ext uri="{DCECCB84-F9BA-43D5-87BE-67443E8EF086}">
      <p15:sldGuideLst xmlns:p15="http://schemas.microsoft.com/office/powerpoint/2012/main">
        <p15:guide id="1" orient="horz" pos="1440">
          <p15:clr>
            <a:srgbClr val="FBAE40"/>
          </p15:clr>
        </p15:guide>
        <p15:guide id="2" pos="2880">
          <p15:clr>
            <a:srgbClr val="FBAE40"/>
          </p15:clr>
        </p15:guide>
        <p15:guide id="3" pos="2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8" name="Content Placeholder 2"/>
          <p:cNvSpPr>
            <a:spLocks noGrp="1"/>
          </p:cNvSpPr>
          <p:nvPr>
            <p:ph idx="1"/>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165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
            <a:ext cx="9144000" cy="6864095"/>
          </a:xfrm>
          <a:prstGeom prst="rect">
            <a:avLst/>
          </a:prstGeom>
        </p:spPr>
      </p:pic>
      <p:sp>
        <p:nvSpPr>
          <p:cNvPr id="18" name="TextBox 17"/>
          <p:cNvSpPr txBox="1"/>
          <p:nvPr userDrawn="1"/>
        </p:nvSpPr>
        <p:spPr>
          <a:xfrm>
            <a:off x="9469755" y="2880361"/>
            <a:ext cx="377026" cy="369332"/>
          </a:xfrm>
          <a:prstGeom prst="rect">
            <a:avLst/>
          </a:prstGeom>
          <a:noFill/>
        </p:spPr>
        <p:txBody>
          <a:bodyPr wrap="none" rtlCol="0">
            <a:spAutoFit/>
          </a:bodyPr>
          <a:lstStyle/>
          <a:p>
            <a:r>
              <a:rPr lang="en-US" sz="1800" dirty="0"/>
              <a:t>   </a:t>
            </a:r>
          </a:p>
        </p:txBody>
      </p:sp>
      <p:sp>
        <p:nvSpPr>
          <p:cNvPr id="7" name="Title 1">
            <a:extLst>
              <a:ext uri="{FF2B5EF4-FFF2-40B4-BE49-F238E27FC236}">
                <a16:creationId xmlns:a16="http://schemas.microsoft.com/office/drawing/2014/main" id="{B2D10ECC-AA90-7944-8C0C-B7C138B59268}"/>
              </a:ext>
            </a:extLst>
          </p:cNvPr>
          <p:cNvSpPr>
            <a:spLocks noGrp="1"/>
          </p:cNvSpPr>
          <p:nvPr>
            <p:ph type="ctrTitle"/>
          </p:nvPr>
        </p:nvSpPr>
        <p:spPr>
          <a:xfrm>
            <a:off x="2663896" y="1474384"/>
            <a:ext cx="6480105" cy="2323003"/>
          </a:xfrm>
          <a:prstGeom prst="rect">
            <a:avLst/>
          </a:prstGeom>
        </p:spPr>
        <p:txBody>
          <a:bodyPr/>
          <a:lstStyle>
            <a:lvl1pPr algn="l">
              <a:defRPr>
                <a:solidFill>
                  <a:schemeClr val="tx1">
                    <a:lumMod val="65000"/>
                    <a:lumOff val="35000"/>
                  </a:schemeClr>
                </a:solidFill>
                <a:latin typeface="+mn-lt"/>
              </a:defRPr>
            </a:lvl1pPr>
          </a:lstStyle>
          <a:p>
            <a:r>
              <a:rPr lang="en-US" sz="5400" dirty="0">
                <a:solidFill>
                  <a:schemeClr val="tx1">
                    <a:lumMod val="65000"/>
                    <a:lumOff val="35000"/>
                  </a:schemeClr>
                </a:solidFill>
              </a:rPr>
              <a:t>Topic of Presentation</a:t>
            </a:r>
            <a:br>
              <a:rPr lang="en-US" sz="5400" dirty="0">
                <a:solidFill>
                  <a:schemeClr val="tx1">
                    <a:lumMod val="65000"/>
                    <a:lumOff val="35000"/>
                  </a:schemeClr>
                </a:solidFill>
              </a:rPr>
            </a:br>
            <a:r>
              <a:rPr lang="en-US" sz="5400" dirty="0">
                <a:solidFill>
                  <a:schemeClr val="tx1">
                    <a:lumMod val="65000"/>
                    <a:lumOff val="35000"/>
                  </a:schemeClr>
                </a:solidFill>
              </a:rPr>
              <a:t>(54 </a:t>
            </a:r>
            <a:r>
              <a:rPr lang="en-US" sz="5400" dirty="0" err="1">
                <a:solidFill>
                  <a:schemeClr val="tx1">
                    <a:lumMod val="65000"/>
                    <a:lumOff val="35000"/>
                  </a:schemeClr>
                </a:solidFill>
              </a:rPr>
              <a:t>pt</a:t>
            </a:r>
            <a:r>
              <a:rPr lang="en-US" sz="5400" dirty="0">
                <a:solidFill>
                  <a:schemeClr val="tx1">
                    <a:lumMod val="65000"/>
                    <a:lumOff val="35000"/>
                  </a:schemeClr>
                </a:solidFill>
              </a:rPr>
              <a:t>)</a:t>
            </a:r>
          </a:p>
        </p:txBody>
      </p:sp>
      <p:sp>
        <p:nvSpPr>
          <p:cNvPr id="8" name="Subtitle 2">
            <a:extLst>
              <a:ext uri="{FF2B5EF4-FFF2-40B4-BE49-F238E27FC236}">
                <a16:creationId xmlns:a16="http://schemas.microsoft.com/office/drawing/2014/main" id="{5AA13960-22BF-4B44-BD30-A372E063D7E3}"/>
              </a:ext>
            </a:extLst>
          </p:cNvPr>
          <p:cNvSpPr>
            <a:spLocks noGrp="1"/>
          </p:cNvSpPr>
          <p:nvPr>
            <p:ph type="subTitle" idx="1"/>
          </p:nvPr>
        </p:nvSpPr>
        <p:spPr>
          <a:xfrm>
            <a:off x="2674528" y="3971362"/>
            <a:ext cx="6099105" cy="556884"/>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2400" dirty="0">
                <a:solidFill>
                  <a:schemeClr val="tx1">
                    <a:lumMod val="65000"/>
                    <a:lumOff val="35000"/>
                  </a:schemeClr>
                </a:solidFill>
              </a:rPr>
              <a:t>Presentation Subhead (24 </a:t>
            </a:r>
            <a:r>
              <a:rPr lang="en-US" sz="2400" dirty="0" err="1">
                <a:solidFill>
                  <a:schemeClr val="tx1">
                    <a:lumMod val="65000"/>
                    <a:lumOff val="35000"/>
                  </a:schemeClr>
                </a:solidFill>
              </a:rPr>
              <a:t>pt</a:t>
            </a:r>
            <a:r>
              <a:rPr lang="en-US" sz="2400" dirty="0">
                <a:solidFill>
                  <a:schemeClr val="tx1">
                    <a:lumMod val="65000"/>
                    <a:lumOff val="35000"/>
                  </a:schemeClr>
                </a:solidFill>
              </a:rPr>
              <a:t>)</a:t>
            </a:r>
          </a:p>
        </p:txBody>
      </p:sp>
      <p:sp>
        <p:nvSpPr>
          <p:cNvPr id="9" name="Text Placeholder 3">
            <a:extLst>
              <a:ext uri="{FF2B5EF4-FFF2-40B4-BE49-F238E27FC236}">
                <a16:creationId xmlns:a16="http://schemas.microsoft.com/office/drawing/2014/main" id="{E4C703ED-D9DC-A64A-807E-BF6A7B0409E1}"/>
              </a:ext>
            </a:extLst>
          </p:cNvPr>
          <p:cNvSpPr>
            <a:spLocks noGrp="1"/>
          </p:cNvSpPr>
          <p:nvPr>
            <p:ph type="body" sz="quarter" idx="10"/>
          </p:nvPr>
        </p:nvSpPr>
        <p:spPr>
          <a:xfrm>
            <a:off x="2677499" y="4528248"/>
            <a:ext cx="6106767" cy="451103"/>
          </a:xfrm>
          <a:prstGeom prst="rect">
            <a:avLst/>
          </a:prstGeom>
        </p:spPr>
        <p:txBody>
          <a:bodyPr>
            <a:noAutofit/>
          </a:bodyPr>
          <a:lstStyle>
            <a:lvl1pPr marL="0" indent="0" algn="l">
              <a:buNone/>
              <a:defRPr>
                <a:solidFill>
                  <a:schemeClr val="tx1">
                    <a:lumMod val="65000"/>
                    <a:lumOff val="35000"/>
                  </a:schemeClr>
                </a:solidFill>
                <a:latin typeface="+mn-lt"/>
              </a:defRPr>
            </a:lvl1pPr>
          </a:lstStyle>
          <a:p>
            <a:r>
              <a:rPr lang="en-US" sz="1600" dirty="0">
                <a:solidFill>
                  <a:schemeClr val="tx1">
                    <a:lumMod val="65000"/>
                    <a:lumOff val="35000"/>
                  </a:schemeClr>
                </a:solidFill>
              </a:rPr>
              <a:t>Date | Presenter Information (16 </a:t>
            </a:r>
            <a:r>
              <a:rPr lang="en-US" sz="1600" dirty="0" err="1">
                <a:solidFill>
                  <a:schemeClr val="tx1">
                    <a:lumMod val="65000"/>
                    <a:lumOff val="35000"/>
                  </a:schemeClr>
                </a:solidFill>
              </a:rPr>
              <a:t>pt</a:t>
            </a:r>
            <a:r>
              <a:rPr lang="en-US" sz="1600" dirty="0">
                <a:solidFill>
                  <a:schemeClr val="tx1">
                    <a:lumMod val="65000"/>
                    <a:lumOff val="35000"/>
                  </a:schemeClr>
                </a:solidFill>
              </a:rPr>
              <a:t>)</a:t>
            </a:r>
          </a:p>
        </p:txBody>
      </p:sp>
    </p:spTree>
    <p:extLst>
      <p:ext uri="{BB962C8B-B14F-4D97-AF65-F5344CB8AC3E}">
        <p14:creationId xmlns:p14="http://schemas.microsoft.com/office/powerpoint/2010/main" val="415589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Picture Placeholder 2"/>
          <p:cNvSpPr>
            <a:spLocks noGrp="1"/>
          </p:cNvSpPr>
          <p:nvPr>
            <p:ph type="pic" idx="1"/>
          </p:nvPr>
        </p:nvSpPr>
        <p:spPr>
          <a:xfrm>
            <a:off x="6034728" y="1452039"/>
            <a:ext cx="2652072" cy="1786463"/>
          </a:xfrm>
          <a:prstGeom prst="rect">
            <a:avLst/>
          </a:prstGeom>
        </p:spPr>
        <p:txBody>
          <a:bodyPr rtlCol="0" anchor="ctr">
            <a:normAutofit/>
          </a:bodyPr>
          <a:lstStyle>
            <a:lvl1pPr marL="0" indent="0" algn="ctr">
              <a:buNone/>
              <a:defRPr sz="900" b="0" i="0">
                <a:latin typeface="Arial"/>
                <a:cs typeface="Aria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Drag picture to placeholder or click icon to add</a:t>
            </a:r>
          </a:p>
        </p:txBody>
      </p:sp>
      <p:sp>
        <p:nvSpPr>
          <p:cNvPr id="6" name="Title 1"/>
          <p:cNvSpPr>
            <a:spLocks noGrp="1"/>
          </p:cNvSpPr>
          <p:nvPr>
            <p:ph type="title"/>
          </p:nvPr>
        </p:nvSpPr>
        <p:spPr>
          <a:xfrm>
            <a:off x="457200" y="409878"/>
            <a:ext cx="8229600" cy="867427"/>
          </a:xfrm>
          <a:prstGeom prst="rect">
            <a:avLst/>
          </a:prstGeom>
        </p:spPr>
        <p:txBody>
          <a:bodyPr anchor="b">
            <a:noAutofit/>
          </a:bodyPr>
          <a:lstStyle>
            <a:lvl1pPr algn="l">
              <a:lnSpc>
                <a:spcPct val="70000"/>
              </a:lnSpc>
              <a:defRPr sz="4800" b="0" i="0">
                <a:solidFill>
                  <a:schemeClr val="tx1">
                    <a:lumMod val="65000"/>
                    <a:lumOff val="35000"/>
                  </a:schemeClr>
                </a:solidFill>
                <a:latin typeface="+mn-lt"/>
                <a:ea typeface="PT Sans" charset="-52"/>
                <a:cs typeface="PT Sans" charset="-52"/>
              </a:defRPr>
            </a:lvl1pPr>
          </a:lstStyle>
          <a:p>
            <a:r>
              <a:rPr lang="en-US" dirty="0"/>
              <a:t>Click to edit Master title style</a:t>
            </a:r>
          </a:p>
        </p:txBody>
      </p:sp>
      <p:sp>
        <p:nvSpPr>
          <p:cNvPr id="7" name="Content Placeholder 2"/>
          <p:cNvSpPr>
            <a:spLocks noGrp="1"/>
          </p:cNvSpPr>
          <p:nvPr>
            <p:ph idx="10"/>
          </p:nvPr>
        </p:nvSpPr>
        <p:spPr>
          <a:xfrm>
            <a:off x="457200" y="1391883"/>
            <a:ext cx="8229600" cy="4478116"/>
          </a:xfrm>
          <a:prstGeom prst="rect">
            <a:avLst/>
          </a:prstGeom>
        </p:spPr>
        <p:txBody>
          <a:bodyPr/>
          <a:lstStyle>
            <a:lvl1pPr>
              <a:defRPr sz="2800" b="0" i="0">
                <a:solidFill>
                  <a:schemeClr val="tx1"/>
                </a:solidFill>
                <a:latin typeface="+mn-lt"/>
                <a:ea typeface="PT Sans" charset="-52"/>
                <a:cs typeface="PT Sans" charset="-52"/>
              </a:defRPr>
            </a:lvl1pPr>
            <a:lvl2pPr>
              <a:defRPr sz="2400" b="0" i="0">
                <a:solidFill>
                  <a:schemeClr val="tx1"/>
                </a:solidFill>
                <a:latin typeface="+mn-lt"/>
                <a:ea typeface="PT Sans" charset="-52"/>
                <a:cs typeface="PT Sans" charset="-52"/>
              </a:defRPr>
            </a:lvl2pPr>
            <a:lvl3pPr>
              <a:defRPr sz="2000" b="0" i="0">
                <a:solidFill>
                  <a:schemeClr val="tx1"/>
                </a:solidFill>
                <a:latin typeface="+mn-lt"/>
                <a:ea typeface="PT Sans" charset="-52"/>
                <a:cs typeface="PT Sans" charset="-52"/>
              </a:defRPr>
            </a:lvl3pPr>
            <a:lvl4pPr>
              <a:defRPr sz="1600" b="0" i="0">
                <a:solidFill>
                  <a:schemeClr val="tx1"/>
                </a:solidFill>
                <a:latin typeface="+mn-lt"/>
                <a:ea typeface="PT Sans" charset="-52"/>
                <a:cs typeface="PT Sans" charset="-52"/>
              </a:defRPr>
            </a:lvl4pPr>
            <a:lvl5pPr>
              <a:defRPr sz="1200" b="0" i="0">
                <a:solidFill>
                  <a:schemeClr val="tx1"/>
                </a:solidFill>
                <a:latin typeface="+mn-lt"/>
                <a:ea typeface="PT Sans" charset="-52"/>
                <a:cs typeface="PT Sans" charset="-5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6351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itle 1"/>
          <p:cNvSpPr txBox="1">
            <a:spLocks/>
          </p:cNvSpPr>
          <p:nvPr userDrawn="1"/>
        </p:nvSpPr>
        <p:spPr bwMode="auto">
          <a:xfrm>
            <a:off x="415561" y="2560323"/>
            <a:ext cx="8013698" cy="13333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defTabSz="457200" rtl="0" eaLnBrk="1" fontAlgn="base" hangingPunct="1">
              <a:lnSpc>
                <a:spcPct val="90000"/>
              </a:lnSpc>
              <a:spcBef>
                <a:spcPct val="0"/>
              </a:spcBef>
              <a:spcAft>
                <a:spcPts val="0"/>
              </a:spcAft>
              <a:defRPr sz="5000" b="0" i="0" strike="noStrike" kern="1200" cap="none">
                <a:solidFill>
                  <a:schemeClr val="tx1"/>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750" dirty="0">
                <a:solidFill>
                  <a:srgbClr val="1D1B5B"/>
                </a:solidFill>
              </a:rPr>
              <a:t>Primary Topic of</a:t>
            </a:r>
            <a:br>
              <a:rPr lang="en-US" sz="3750" dirty="0">
                <a:solidFill>
                  <a:srgbClr val="1D1B5B"/>
                </a:solidFill>
              </a:rPr>
            </a:br>
            <a:r>
              <a:rPr lang="en-US" sz="3750" dirty="0">
                <a:solidFill>
                  <a:srgbClr val="1D1B5B"/>
                </a:solidFill>
              </a:rPr>
              <a:t>Next Section (50 </a:t>
            </a:r>
            <a:r>
              <a:rPr lang="en-US" sz="3750" dirty="0" err="1">
                <a:solidFill>
                  <a:srgbClr val="1D1B5B"/>
                </a:solidFill>
              </a:rPr>
              <a:t>pt</a:t>
            </a:r>
            <a:r>
              <a:rPr lang="en-US" sz="3750" dirty="0">
                <a:solidFill>
                  <a:srgbClr val="1D1B5B"/>
                </a:solidFill>
              </a:rPr>
              <a:t>)</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2"/>
            <a:ext cx="9135879" cy="6857999"/>
          </a:xfrm>
          <a:prstGeom prst="rect">
            <a:avLst/>
          </a:prstGeom>
        </p:spPr>
      </p:pic>
      <p:sp>
        <p:nvSpPr>
          <p:cNvPr id="5" name="Title 1">
            <a:extLst>
              <a:ext uri="{FF2B5EF4-FFF2-40B4-BE49-F238E27FC236}">
                <a16:creationId xmlns:a16="http://schemas.microsoft.com/office/drawing/2014/main" id="{5FC98DA1-2A63-174B-9A71-E03A0C630086}"/>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331522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18" y="0"/>
            <a:ext cx="9135879" cy="6858000"/>
          </a:xfrm>
          <a:prstGeom prst="rect">
            <a:avLst/>
          </a:prstGeom>
        </p:spPr>
      </p:pic>
      <p:sp>
        <p:nvSpPr>
          <p:cNvPr id="5" name="Title 1">
            <a:extLst>
              <a:ext uri="{FF2B5EF4-FFF2-40B4-BE49-F238E27FC236}">
                <a16:creationId xmlns:a16="http://schemas.microsoft.com/office/drawing/2014/main" id="{D002DB8A-4C58-1D45-9AF9-84A265074FAA}"/>
              </a:ext>
            </a:extLst>
          </p:cNvPr>
          <p:cNvSpPr>
            <a:spLocks noGrp="1"/>
          </p:cNvSpPr>
          <p:nvPr>
            <p:ph type="title"/>
          </p:nvPr>
        </p:nvSpPr>
        <p:spPr>
          <a:xfrm>
            <a:off x="415561" y="1928039"/>
            <a:ext cx="8013698" cy="1965617"/>
          </a:xfrm>
          <a:prstGeom prst="rect">
            <a:avLst/>
          </a:prstGeom>
        </p:spPr>
        <p:txBody>
          <a:bodyPr/>
          <a:lstStyle>
            <a:lvl1pPr algn="l">
              <a:defRPr>
                <a:solidFill>
                  <a:schemeClr val="tx1">
                    <a:lumMod val="65000"/>
                    <a:lumOff val="35000"/>
                  </a:schemeClr>
                </a:solidFill>
                <a:latin typeface="+mn-lt"/>
              </a:defRPr>
            </a:lvl1pPr>
          </a:lstStyle>
          <a:p>
            <a:r>
              <a:rPr lang="en-US" sz="4800" dirty="0">
                <a:solidFill>
                  <a:schemeClr val="tx1">
                    <a:lumMod val="65000"/>
                    <a:lumOff val="35000"/>
                  </a:schemeClr>
                </a:solidFill>
              </a:rPr>
              <a:t>Primary Topic of </a:t>
            </a:r>
            <a:br>
              <a:rPr lang="en-US" sz="4800" dirty="0">
                <a:solidFill>
                  <a:schemeClr val="tx1">
                    <a:lumMod val="65000"/>
                    <a:lumOff val="35000"/>
                  </a:schemeClr>
                </a:solidFill>
              </a:rPr>
            </a:br>
            <a:r>
              <a:rPr lang="en-US" sz="4800" dirty="0">
                <a:solidFill>
                  <a:schemeClr val="tx1">
                    <a:lumMod val="65000"/>
                    <a:lumOff val="35000"/>
                  </a:schemeClr>
                </a:solidFill>
              </a:rPr>
              <a:t>Next Section (48 </a:t>
            </a:r>
            <a:r>
              <a:rPr lang="en-US" sz="4800" dirty="0" err="1">
                <a:solidFill>
                  <a:schemeClr val="tx1">
                    <a:lumMod val="65000"/>
                    <a:lumOff val="35000"/>
                  </a:schemeClr>
                </a:solidFill>
              </a:rPr>
              <a:t>pt</a:t>
            </a:r>
            <a:r>
              <a:rPr lang="en-US" sz="4800" dirty="0">
                <a:solidFill>
                  <a:schemeClr val="tx1">
                    <a:lumMod val="65000"/>
                    <a:lumOff val="35000"/>
                  </a:schemeClr>
                </a:solidFill>
              </a:rPr>
              <a:t>)</a:t>
            </a:r>
          </a:p>
        </p:txBody>
      </p:sp>
    </p:spTree>
    <p:extLst>
      <p:ext uri="{BB962C8B-B14F-4D97-AF65-F5344CB8AC3E}">
        <p14:creationId xmlns:p14="http://schemas.microsoft.com/office/powerpoint/2010/main" val="608774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891724" y="1328353"/>
            <a:ext cx="5764856" cy="1470025"/>
          </a:xfrm>
          <a:prstGeom prst="rect">
            <a:avLst/>
          </a:prstGeom>
        </p:spPr>
        <p:txBody>
          <a:bodyPr/>
          <a:lstStyle/>
          <a:p>
            <a:pPr algn="l"/>
            <a:endParaRPr lang="en-US" b="1" dirty="0">
              <a:solidFill>
                <a:srgbClr val="FFFFFF"/>
              </a:solidFill>
            </a:endParaRPr>
          </a:p>
        </p:txBody>
      </p:sp>
      <p:sp>
        <p:nvSpPr>
          <p:cNvPr id="8" name="Subtitle 2"/>
          <p:cNvSpPr>
            <a:spLocks noGrp="1"/>
          </p:cNvSpPr>
          <p:nvPr>
            <p:ph type="subTitle" idx="1"/>
          </p:nvPr>
        </p:nvSpPr>
        <p:spPr>
          <a:xfrm>
            <a:off x="2891724" y="2976618"/>
            <a:ext cx="5764856" cy="900067"/>
          </a:xfrm>
          <a:prstGeom prst="rect">
            <a:avLst/>
          </a:prstGeom>
        </p:spPr>
        <p:txBody>
          <a:bodyPr>
            <a:normAutofit lnSpcReduction="10000"/>
          </a:bodyPr>
          <a:lstStyle/>
          <a:p>
            <a:pPr algn="l">
              <a:lnSpc>
                <a:spcPct val="80000"/>
              </a:lnSpc>
            </a:pPr>
            <a:endParaRPr lang="en-US" dirty="0">
              <a:solidFill>
                <a:schemeClr val="bg1"/>
              </a:solidFill>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94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457200" y="274637"/>
            <a:ext cx="8229600" cy="7168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417C27"/>
              </a:solidFill>
              <a:effectLst/>
              <a:uLnTx/>
              <a:uFillTx/>
              <a:latin typeface="Calibri"/>
              <a:ea typeface="+mj-ea"/>
              <a:cs typeface="+mj-cs"/>
            </a:endParaRPr>
          </a:p>
        </p:txBody>
      </p:sp>
      <p:sp>
        <p:nvSpPr>
          <p:cNvPr id="9" name="Slide Number Placeholder 3"/>
          <p:cNvSpPr>
            <a:spLocks noGrp="1"/>
          </p:cNvSpPr>
          <p:nvPr>
            <p:ph type="sldNum" sz="quarter" idx="12"/>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62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855320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5039138" y="1312663"/>
            <a:ext cx="3782599"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6858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9740348" y="2623930"/>
            <a:ext cx="0" cy="0"/>
          </a:xfrm>
          <a:prstGeom prst="rect">
            <a:avLst/>
          </a:prstGeom>
        </p:spPr>
        <p:txBody>
          <a:bodyPr wrap="none" lIns="121869" tIns="60933" rIns="121869" bIns="60933" rtlCol="0" anchor="t">
            <a:noAutofit/>
          </a:bodyPr>
          <a:lstStyle/>
          <a:p>
            <a:pPr marL="0" indent="0" algn="l">
              <a:spcBef>
                <a:spcPts val="0"/>
              </a:spcBef>
            </a:pPr>
            <a:endParaRPr lang="en-US" sz="1400" dirty="0">
              <a:cs typeface="Calibri"/>
            </a:endParaRPr>
          </a:p>
        </p:txBody>
      </p:sp>
    </p:spTree>
    <p:custDataLst>
      <p:tags r:id="rId1"/>
    </p:custDataLst>
    <p:extLst>
      <p:ext uri="{BB962C8B-B14F-4D97-AF65-F5344CB8AC3E}">
        <p14:creationId xmlns:p14="http://schemas.microsoft.com/office/powerpoint/2010/main" val="1177221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605778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191505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513195"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4693807" y="1746250"/>
            <a:ext cx="3937000"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2629345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75173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225953" y="3895712"/>
            <a:ext cx="6692094"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4572000" y="1871353"/>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4572000" y="4313171"/>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468553"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4725592" y="4422313"/>
            <a:ext cx="3936999"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813012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906322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968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502150"/>
          </a:xfrm>
        </p:spPr>
        <p:txBody>
          <a:bodyPr/>
          <a:lstStyle/>
          <a:p>
            <a:endParaRPr lang="en-US" dirty="0"/>
          </a:p>
        </p:txBody>
      </p:sp>
    </p:spTree>
    <p:custDataLst>
      <p:tags r:id="rId1"/>
    </p:custDataLst>
    <p:extLst>
      <p:ext uri="{BB962C8B-B14F-4D97-AF65-F5344CB8AC3E}">
        <p14:creationId xmlns:p14="http://schemas.microsoft.com/office/powerpoint/2010/main" val="409106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26952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4/8/2021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9144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2"/>
            <a:ext cx="9143995"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708127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381000" y="2067339"/>
            <a:ext cx="4191000" cy="4084983"/>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1948569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274321" y="1312662"/>
            <a:ext cx="1355141"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4846321" y="1271016"/>
            <a:ext cx="3911180"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251127" y="2839212"/>
            <a:ext cx="2852928"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05457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4190595"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1146"/>
            <a:ext cx="85725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977633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725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72584"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3123393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468553" y="2491912"/>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9783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468313" y="1746753"/>
            <a:ext cx="3937000"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4720273" y="1746753"/>
            <a:ext cx="3937000"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9853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55555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4685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472559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468553"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4725592" y="4424555"/>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879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46855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4725592" y="2015787"/>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2602152" y="3941383"/>
            <a:ext cx="3937000"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468553"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4725592" y="2491913"/>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2602152" y="4429200"/>
            <a:ext cx="3936999"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97315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8402748"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24402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4/8/2021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9144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5147732" y="16267"/>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5147732" y="519648"/>
            <a:ext cx="3996267"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707786"/>
            <a:ext cx="3958947"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7113180" y="170056"/>
            <a:ext cx="168792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228600" y="170056"/>
            <a:ext cx="8258032"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249140" y="953345"/>
            <a:ext cx="8535012"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4593152" y="1708150"/>
            <a:ext cx="4191000" cy="4648200"/>
          </a:xfrm>
        </p:spPr>
        <p:txBody>
          <a:bodyPr/>
          <a:lstStyle/>
          <a:p>
            <a:endParaRPr lang="en-US" dirty="0"/>
          </a:p>
        </p:txBody>
      </p:sp>
    </p:spTree>
    <p:custDataLst>
      <p:tags r:id="rId1"/>
    </p:custDataLst>
    <p:extLst>
      <p:ext uri="{BB962C8B-B14F-4D97-AF65-F5344CB8AC3E}">
        <p14:creationId xmlns:p14="http://schemas.microsoft.com/office/powerpoint/2010/main" val="26996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4572000" y="0"/>
            <a:ext cx="457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4572000" y="5564185"/>
            <a:ext cx="4572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1" y="0"/>
            <a:ext cx="4571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4734561" y="502412"/>
            <a:ext cx="1355141"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4823127" y="1888744"/>
            <a:ext cx="395511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4822825" y="2925064"/>
            <a:ext cx="3955415"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8483794" y="6447271"/>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8401946" y="6454532"/>
            <a:ext cx="419778"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Tree>
    <p:custDataLst>
      <p:tags r:id="rId1"/>
    </p:custDataLst>
    <p:extLst>
      <p:ext uri="{BB962C8B-B14F-4D97-AF65-F5344CB8AC3E}">
        <p14:creationId xmlns:p14="http://schemas.microsoft.com/office/powerpoint/2010/main" val="1517516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A0FE-9155-410E-B4DF-1FFF68C87608}"/>
              </a:ext>
            </a:extLst>
          </p:cNvPr>
          <p:cNvSpPr>
            <a:spLocks noGrp="1"/>
          </p:cNvSpPr>
          <p:nvPr>
            <p:ph type="ctrTitle" hasCustomPrompt="1"/>
          </p:nvPr>
        </p:nvSpPr>
        <p:spPr>
          <a:xfrm>
            <a:off x="1143000" y="1885949"/>
            <a:ext cx="6858000" cy="1603772"/>
          </a:xfrm>
        </p:spPr>
        <p:txBody>
          <a:bodyPr lIns="51435" tIns="25718" rIns="51435" bIns="25718" anchor="b"/>
          <a:lstStyle>
            <a:lvl1pPr marL="0" marR="0" indent="0" algn="l">
              <a:spcAft>
                <a:spcPts val="0"/>
              </a:spcAft>
              <a:defRPr sz="3300"/>
            </a:lvl1pPr>
          </a:lstStyle>
          <a:p>
            <a:r>
              <a:rPr lang="en-US" dirty="0"/>
              <a:t>Type Presentation Title Here</a:t>
            </a:r>
          </a:p>
        </p:txBody>
      </p:sp>
      <p:sp>
        <p:nvSpPr>
          <p:cNvPr id="3" name="Subtitle 2">
            <a:extLst>
              <a:ext uri="{FF2B5EF4-FFF2-40B4-BE49-F238E27FC236}">
                <a16:creationId xmlns:a16="http://schemas.microsoft.com/office/drawing/2014/main" id="{A42C5F1A-A191-4128-BF4D-C25FEF72C9F6}"/>
              </a:ext>
            </a:extLst>
          </p:cNvPr>
          <p:cNvSpPr>
            <a:spLocks noGrp="1"/>
          </p:cNvSpPr>
          <p:nvPr>
            <p:ph type="subTitle" idx="1" hasCustomPrompt="1"/>
          </p:nvPr>
        </p:nvSpPr>
        <p:spPr>
          <a:xfrm>
            <a:off x="1143000" y="3558780"/>
            <a:ext cx="6858000" cy="1241821"/>
          </a:xfrm>
        </p:spPr>
        <p:txBody>
          <a:bodyPr lIns="51435" tIns="25718" rIns="51435" bIns="25718">
            <a:normAutofit/>
          </a:bodyPr>
          <a:lstStyle>
            <a:lvl1pPr marL="0" marR="0" indent="0" algn="l">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Speaker Name and Title Here</a:t>
            </a:r>
          </a:p>
        </p:txBody>
      </p:sp>
    </p:spTree>
    <p:extLst>
      <p:ext uri="{BB962C8B-B14F-4D97-AF65-F5344CB8AC3E}">
        <p14:creationId xmlns:p14="http://schemas.microsoft.com/office/powerpoint/2010/main" val="201124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115729" marR="0" indent="-115729">
              <a:spcBef>
                <a:spcPts val="506"/>
              </a:spcBef>
              <a:spcAft>
                <a:spcPts val="0"/>
              </a:spcAft>
              <a:defRPr sz="2100"/>
            </a:lvl1pPr>
            <a:lvl2pPr marL="231457" marR="0" indent="-96441">
              <a:spcBef>
                <a:spcPts val="422"/>
              </a:spcBef>
              <a:spcAft>
                <a:spcPts val="0"/>
              </a:spcAft>
              <a:defRPr sz="2100"/>
            </a:lvl2pPr>
            <a:lvl3pPr marL="327899" marR="0" indent="-77153">
              <a:spcBef>
                <a:spcPts val="338"/>
              </a:spcBef>
              <a:spcAft>
                <a:spcPts val="0"/>
              </a:spcAft>
              <a:defRPr sz="2100"/>
            </a:lvl3pPr>
            <a:lvl4pPr marL="405051" marR="0" indent="-77153">
              <a:spcBef>
                <a:spcPts val="211"/>
              </a:spcBef>
              <a:spcAft>
                <a:spcPts val="0"/>
              </a:spcAft>
              <a:defRPr sz="2100"/>
            </a:lvl4pPr>
            <a:lvl5pPr marL="482204" marR="0" indent="-77153">
              <a:spcBef>
                <a:spcPts val="211"/>
              </a:spcBef>
              <a:spcAft>
                <a:spcPts val="0"/>
              </a:spcAft>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6DEB367-F117-4392-969B-405785BC2545}"/>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1583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0A8E-9FD7-4A3F-80B0-58837A1FFC2B}"/>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125530F-0009-4504-980E-A705D504B20D}"/>
              </a:ext>
            </a:extLst>
          </p:cNvPr>
          <p:cNvSpPr>
            <a:spLocks noGrp="1"/>
          </p:cNvSpPr>
          <p:nvPr>
            <p:ph idx="1"/>
          </p:nvPr>
        </p:nvSpPr>
        <p:spPr>
          <a:xfrm>
            <a:off x="628650" y="2226469"/>
            <a:ext cx="7886700" cy="3263504"/>
          </a:xfrm>
        </p:spPr>
        <p:txBody>
          <a:bodyPr lIns="51435" tIns="25718" rIns="51435" bIns="25718">
            <a:normAutofit/>
          </a:bodyPr>
          <a:lstStyle>
            <a:lvl1pPr marL="0" marR="0" indent="0">
              <a:spcBef>
                <a:spcPts val="506"/>
              </a:spcBef>
              <a:spcAft>
                <a:spcPts val="0"/>
              </a:spcAft>
              <a:buNone/>
              <a:defRPr sz="2100"/>
            </a:lvl1pPr>
            <a:lvl2pPr marL="75947" marR="0" indent="0">
              <a:spcBef>
                <a:spcPts val="178"/>
              </a:spcBef>
              <a:spcAft>
                <a:spcPts val="0"/>
              </a:spcAft>
              <a:buNone/>
              <a:defRPr sz="2100">
                <a:solidFill>
                  <a:schemeClr val="accent1"/>
                </a:solidFill>
              </a:defRPr>
            </a:lvl2pPr>
            <a:lvl3pPr marL="445770" indent="0">
              <a:buNone/>
              <a:defRPr/>
            </a:lvl3pPr>
            <a:lvl4pPr marL="582930" indent="0">
              <a:buNone/>
              <a:defRPr/>
            </a:lvl4pPr>
            <a:lvl5pPr marL="720090" indent="0">
              <a:buNone/>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Slide Number Placeholder 7">
            <a:extLst>
              <a:ext uri="{FF2B5EF4-FFF2-40B4-BE49-F238E27FC236}">
                <a16:creationId xmlns:a16="http://schemas.microsoft.com/office/drawing/2014/main" id="{958AD9D7-4582-4707-8DF8-946A18670AB1}"/>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7718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80F4-856D-4BE0-B4F4-D2ED9EB47541}"/>
              </a:ext>
            </a:extLst>
          </p:cNvPr>
          <p:cNvSpPr>
            <a:spLocks noGrp="1"/>
          </p:cNvSpPr>
          <p:nvPr>
            <p:ph type="title" hasCustomPrompt="1"/>
          </p:nvPr>
        </p:nvSpPr>
        <p:spPr>
          <a:xfrm>
            <a:off x="623888" y="2228850"/>
            <a:ext cx="7886700" cy="2050256"/>
          </a:xfrm>
        </p:spPr>
        <p:txBody>
          <a:bodyPr lIns="51435" tIns="25718" rIns="51435" bIns="25718" anchor="b"/>
          <a:lstStyle>
            <a:lvl1pPr marL="0" marR="0" indent="0">
              <a:spcAft>
                <a:spcPts val="0"/>
              </a:spcAft>
              <a:defRPr sz="4500"/>
            </a:lvl1pPr>
          </a:lstStyle>
          <a:p>
            <a:r>
              <a:rPr lang="en-US" dirty="0"/>
              <a:t>Type Section Title Here</a:t>
            </a:r>
          </a:p>
        </p:txBody>
      </p:sp>
      <p:sp>
        <p:nvSpPr>
          <p:cNvPr id="3" name="Text Placeholder 2">
            <a:extLst>
              <a:ext uri="{FF2B5EF4-FFF2-40B4-BE49-F238E27FC236}">
                <a16:creationId xmlns:a16="http://schemas.microsoft.com/office/drawing/2014/main" id="{642D4273-6E6F-4CBE-970E-5BD491E15E45}"/>
              </a:ext>
            </a:extLst>
          </p:cNvPr>
          <p:cNvSpPr>
            <a:spLocks noGrp="1"/>
          </p:cNvSpPr>
          <p:nvPr>
            <p:ph type="body" idx="1" hasCustomPrompt="1"/>
          </p:nvPr>
        </p:nvSpPr>
        <p:spPr>
          <a:xfrm>
            <a:off x="623888" y="4299347"/>
            <a:ext cx="7886700" cy="1187053"/>
          </a:xfrm>
        </p:spPr>
        <p:txBody>
          <a:bodyPr lIns="51435" tIns="25718" rIns="51435" bIns="25718">
            <a:normAutofit/>
          </a:bodyPr>
          <a:lstStyle>
            <a:lvl1pPr marL="0" marR="0" indent="0">
              <a:spcBef>
                <a:spcPts val="0"/>
              </a:spcBef>
              <a:spcAft>
                <a:spcPts val="0"/>
              </a:spcAft>
              <a:buNone/>
              <a:defRPr sz="1800">
                <a:solidFill>
                  <a:schemeClr val="tx1">
                    <a:lumMod val="90000"/>
                    <a:lumOff val="1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Type subtitle here</a:t>
            </a:r>
          </a:p>
        </p:txBody>
      </p:sp>
      <p:sp>
        <p:nvSpPr>
          <p:cNvPr id="4" name="Slide Number Placeholder 7">
            <a:extLst>
              <a:ext uri="{FF2B5EF4-FFF2-40B4-BE49-F238E27FC236}">
                <a16:creationId xmlns:a16="http://schemas.microsoft.com/office/drawing/2014/main" id="{6CE7919D-9E6E-4585-9850-C140A7964852}"/>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508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6425-9405-4368-82ED-7BF2E55D3399}"/>
              </a:ext>
            </a:extLst>
          </p:cNvPr>
          <p:cNvSpPr>
            <a:spLocks noGrp="1"/>
          </p:cNvSpPr>
          <p:nvPr>
            <p:ph type="title"/>
          </p:nvPr>
        </p:nvSpPr>
        <p:spPr>
          <a:xfrm>
            <a:off x="628650" y="1200149"/>
            <a:ext cx="7886700" cy="686848"/>
          </a:xfrm>
        </p:spPr>
        <p:txBody>
          <a:bodyPr lIns="51435" tIns="25718" rIns="51435" bIns="25718"/>
          <a:lstStyle>
            <a:lvl1pPr marL="0" marR="0" indent="0">
              <a:spcAft>
                <a:spcPts val="0"/>
              </a:spcAft>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A0EF8DB8-453E-4043-B133-F397E94D51DA}"/>
              </a:ext>
            </a:extLst>
          </p:cNvPr>
          <p:cNvSpPr>
            <a:spLocks noGrp="1"/>
          </p:cNvSpPr>
          <p:nvPr>
            <p:ph sz="half" idx="1"/>
          </p:nvPr>
        </p:nvSpPr>
        <p:spPr>
          <a:xfrm>
            <a:off x="6286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334188E-C11B-47AA-BCE6-729A594DD8F9}"/>
              </a:ext>
            </a:extLst>
          </p:cNvPr>
          <p:cNvSpPr>
            <a:spLocks noGrp="1"/>
          </p:cNvSpPr>
          <p:nvPr>
            <p:ph sz="half" idx="2"/>
          </p:nvPr>
        </p:nvSpPr>
        <p:spPr>
          <a:xfrm>
            <a:off x="4629150" y="2226469"/>
            <a:ext cx="3886200" cy="3263504"/>
          </a:xfrm>
        </p:spPr>
        <p:txBody>
          <a:bodyPr lIns="51435" tIns="25718" rIns="51435" bIns="25718">
            <a:normAutofit/>
          </a:bodyPr>
          <a:lstStyle>
            <a:lvl1pPr marL="115729" marR="0" indent="-115729">
              <a:spcBef>
                <a:spcPts val="506"/>
              </a:spcBef>
              <a:spcAft>
                <a:spcPts val="0"/>
              </a:spcAft>
              <a:defRPr sz="1800"/>
            </a:lvl1pPr>
            <a:lvl2pPr marL="231457" marR="0" indent="-96441">
              <a:spcBef>
                <a:spcPts val="422"/>
              </a:spcBef>
              <a:spcAft>
                <a:spcPts val="0"/>
              </a:spcAft>
              <a:defRPr sz="1800"/>
            </a:lvl2pPr>
            <a:lvl3pPr marL="327899" marR="0" indent="-77153">
              <a:spcBef>
                <a:spcPts val="338"/>
              </a:spcBef>
              <a:spcAft>
                <a:spcPts val="0"/>
              </a:spcAft>
              <a:defRPr sz="1800"/>
            </a:lvl3pPr>
            <a:lvl4pPr marL="405051" marR="0" indent="-77153">
              <a:spcBef>
                <a:spcPts val="211"/>
              </a:spcBef>
              <a:spcAft>
                <a:spcPts val="0"/>
              </a:spcAft>
              <a:defRPr sz="1800"/>
            </a:lvl4pPr>
            <a:lvl5pPr marL="482204" marR="0" indent="-77153">
              <a:spcBef>
                <a:spcPts val="211"/>
              </a:spcBef>
              <a:spcAft>
                <a:spcPts val="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6C6E295A-0371-439B-8B56-F67F6BEE00CA}"/>
              </a:ext>
            </a:extLst>
          </p:cNvPr>
          <p:cNvSpPr>
            <a:spLocks noGrp="1"/>
          </p:cNvSpPr>
          <p:nvPr>
            <p:ph type="sldNum" sz="quarter" idx="12"/>
          </p:nvPr>
        </p:nvSpPr>
        <p:spPr>
          <a:xfrm>
            <a:off x="8172450" y="6601840"/>
            <a:ext cx="342900" cy="171450"/>
          </a:xfrm>
        </p:spPr>
        <p:txBody>
          <a:bodyPr lIns="51435" tIns="25718" rIns="51435" bIns="25718"/>
          <a:lstStyle>
            <a:lvl1pPr marL="0" marR="0" indent="0">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0871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648"/>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2895599"/>
            <a:ext cx="7886700" cy="32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45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77415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16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4/8/2021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219200"/>
            <a:ext cx="2949575" cy="10668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219200"/>
            <a:ext cx="4629150" cy="4641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438400"/>
            <a:ext cx="2949575" cy="3430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57217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660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058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575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426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00417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396A7D-7323-4B47-BE8D-7020EEA19F75}" type="datetimeFigureOut">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EF7F84-C96D-49E8-841E-1EC62041735C}" type="slidenum">
              <a:rPr kumimoji="0" lang="en-US" sz="18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03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98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987424"/>
            <a:ext cx="2949575" cy="1069975"/>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17814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HC  Building - Title">
    <p:spTree>
      <p:nvGrpSpPr>
        <p:cNvPr id="1" name=""/>
        <p:cNvGrpSpPr/>
        <p:nvPr/>
      </p:nvGrpSpPr>
      <p:grpSpPr>
        <a:xfrm>
          <a:off x="0" y="0"/>
          <a:ext cx="0" cy="0"/>
          <a:chOff x="0" y="0"/>
          <a:chExt cx="0" cy="0"/>
        </a:xfrm>
      </p:grpSpPr>
      <p:sp>
        <p:nvSpPr>
          <p:cNvPr id="2" name="Title 1"/>
          <p:cNvSpPr>
            <a:spLocks noGrp="1"/>
          </p:cNvSpPr>
          <p:nvPr>
            <p:ph type="title"/>
          </p:nvPr>
        </p:nvSpPr>
        <p:spPr>
          <a:xfrm>
            <a:off x="509953" y="1083491"/>
            <a:ext cx="4040066" cy="1333041"/>
          </a:xfrm>
          <a:prstGeom prst="rect">
            <a:avLst/>
          </a:prstGeom>
        </p:spPr>
        <p:txBody>
          <a:bodyPr/>
          <a:lstStyle>
            <a:lvl1pPr>
              <a:defRPr sz="300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26210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RHC  Building - Title">
    <p:spTree>
      <p:nvGrpSpPr>
        <p:cNvPr id="1" name=""/>
        <p:cNvGrpSpPr/>
        <p:nvPr/>
      </p:nvGrpSpPr>
      <p:grpSpPr>
        <a:xfrm>
          <a:off x="0" y="0"/>
          <a:ext cx="0" cy="0"/>
          <a:chOff x="0" y="0"/>
          <a:chExt cx="0" cy="0"/>
        </a:xfrm>
      </p:grpSpPr>
      <p:sp>
        <p:nvSpPr>
          <p:cNvPr id="3" name="Rectangle 2"/>
          <p:cNvSpPr/>
          <p:nvPr userDrawn="1"/>
        </p:nvSpPr>
        <p:spPr>
          <a:xfrm>
            <a:off x="-6123" y="1"/>
            <a:ext cx="9417503" cy="6988628"/>
          </a:xfrm>
          <a:prstGeom prst="rect">
            <a:avLst/>
          </a:prstGeom>
          <a:gradFill flip="none" rotWithShape="1">
            <a:gsLst>
              <a:gs pos="1000">
                <a:schemeClr val="accent1">
                  <a:lumMod val="5000"/>
                  <a:lumOff val="95000"/>
                  <a:alpha val="86000"/>
                </a:schemeClr>
              </a:gs>
              <a:gs pos="48000">
                <a:schemeClr val="accent1">
                  <a:lumMod val="45000"/>
                  <a:lumOff val="55000"/>
                  <a:alpha val="93000"/>
                </a:schemeClr>
              </a:gs>
              <a:gs pos="76000">
                <a:schemeClr val="accent1">
                  <a:lumMod val="45000"/>
                  <a:lumOff val="55000"/>
                  <a:alpha val="95000"/>
                </a:schemeClr>
              </a:gs>
              <a:gs pos="100000">
                <a:schemeClr val="accent1">
                  <a:lumMod val="30000"/>
                  <a:lumOff val="70000"/>
                  <a:alpha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endParaRPr>
          </a:p>
        </p:txBody>
      </p:sp>
      <p:sp>
        <p:nvSpPr>
          <p:cNvPr id="10" name="Title Placeholder 1"/>
          <p:cNvSpPr>
            <a:spLocks noGrp="1"/>
          </p:cNvSpPr>
          <p:nvPr>
            <p:ph type="title"/>
          </p:nvPr>
        </p:nvSpPr>
        <p:spPr>
          <a:xfrm>
            <a:off x="628650" y="-24340"/>
            <a:ext cx="7886700" cy="1325563"/>
          </a:xfrm>
          <a:prstGeom prst="rect">
            <a:avLst/>
          </a:prstGeom>
        </p:spPr>
        <p:txBody>
          <a:bodyPr vert="horz" lIns="91440" tIns="45720" rIns="91440" bIns="45720" rtlCol="0" anchor="ctr">
            <a:normAutofit/>
          </a:bodyPr>
          <a:lstStyle>
            <a:lvl1pPr>
              <a:defRPr>
                <a:solidFill>
                  <a:srgbClr val="004250"/>
                </a:solidFill>
              </a:defRPr>
            </a:lvl1pPr>
          </a:lstStyle>
          <a:p>
            <a:r>
              <a:rPr lang="en-US"/>
              <a:t>Click to edit Master title style</a:t>
            </a:r>
            <a:endParaRPr lang="en-US" dirty="0"/>
          </a:p>
        </p:txBody>
      </p:sp>
      <p:sp>
        <p:nvSpPr>
          <p:cNvPr id="11"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3373" y="5861958"/>
            <a:ext cx="2953492" cy="873579"/>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4978" y="6015632"/>
            <a:ext cx="1699430" cy="564301"/>
          </a:xfrm>
          <a:prstGeom prst="rect">
            <a:avLst/>
          </a:prstGeom>
        </p:spPr>
      </p:pic>
    </p:spTree>
    <p:extLst>
      <p:ext uri="{BB962C8B-B14F-4D97-AF65-F5344CB8AC3E}">
        <p14:creationId xmlns:p14="http://schemas.microsoft.com/office/powerpoint/2010/main" val="2624795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RHC  Building - Title">
    <p:spTree>
      <p:nvGrpSpPr>
        <p:cNvPr id="1" name=""/>
        <p:cNvGrpSpPr/>
        <p:nvPr/>
      </p:nvGrpSpPr>
      <p:grpSpPr>
        <a:xfrm>
          <a:off x="0" y="0"/>
          <a:ext cx="0" cy="0"/>
          <a:chOff x="0" y="0"/>
          <a:chExt cx="0" cy="0"/>
        </a:xfrm>
      </p:grpSpPr>
      <p:sp>
        <p:nvSpPr>
          <p:cNvPr id="3" name="Rectangle 2"/>
          <p:cNvSpPr/>
          <p:nvPr userDrawn="1"/>
        </p:nvSpPr>
        <p:spPr>
          <a:xfrm>
            <a:off x="1" y="0"/>
            <a:ext cx="9417503" cy="6988628"/>
          </a:xfrm>
          <a:prstGeom prst="rect">
            <a:avLst/>
          </a:prstGeom>
          <a:gradFill flip="none" rotWithShape="1">
            <a:gsLst>
              <a:gs pos="1000">
                <a:schemeClr val="accent1">
                  <a:lumMod val="5000"/>
                  <a:lumOff val="95000"/>
                  <a:alpha val="86000"/>
                </a:schemeClr>
              </a:gs>
              <a:gs pos="48000">
                <a:schemeClr val="accent1">
                  <a:lumMod val="45000"/>
                  <a:lumOff val="55000"/>
                  <a:alpha val="93000"/>
                </a:schemeClr>
              </a:gs>
              <a:gs pos="76000">
                <a:schemeClr val="accent1">
                  <a:lumMod val="45000"/>
                  <a:lumOff val="55000"/>
                  <a:alpha val="95000"/>
                </a:schemeClr>
              </a:gs>
              <a:gs pos="100000">
                <a:schemeClr val="accent1">
                  <a:lumMod val="30000"/>
                  <a:lumOff val="70000"/>
                  <a:alpha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3373" y="5861958"/>
            <a:ext cx="2953492" cy="87357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4978" y="6015632"/>
            <a:ext cx="1699430" cy="564301"/>
          </a:xfrm>
          <a:prstGeom prst="rect">
            <a:avLst/>
          </a:prstGeom>
        </p:spPr>
      </p:pic>
      <p:sp>
        <p:nvSpPr>
          <p:cNvPr id="10" name="Title Placeholder 1"/>
          <p:cNvSpPr>
            <a:spLocks noGrp="1"/>
          </p:cNvSpPr>
          <p:nvPr>
            <p:ph type="title"/>
          </p:nvPr>
        </p:nvSpPr>
        <p:spPr>
          <a:xfrm>
            <a:off x="628650" y="-24340"/>
            <a:ext cx="7886700" cy="1325563"/>
          </a:xfrm>
          <a:prstGeom prst="rect">
            <a:avLst/>
          </a:prstGeom>
        </p:spPr>
        <p:txBody>
          <a:bodyPr vert="horz" lIns="91440" tIns="45720" rIns="91440" bIns="45720" rtlCol="0" anchor="ctr">
            <a:normAutofit/>
          </a:bodyPr>
          <a:lstStyle>
            <a:lvl1pPr>
              <a:defRPr>
                <a:solidFill>
                  <a:srgbClr val="004250"/>
                </a:solidFill>
              </a:defRPr>
            </a:lvl1pPr>
          </a:lstStyle>
          <a:p>
            <a:r>
              <a:rPr lang="en-US"/>
              <a:t>Click to edit Master title style</a:t>
            </a:r>
            <a:endParaRPr lang="en-US" dirty="0"/>
          </a:p>
        </p:txBody>
      </p:sp>
      <p:sp>
        <p:nvSpPr>
          <p:cNvPr id="11" name="Text Placeholder 2"/>
          <p:cNvSpPr>
            <a:spLocks noGrp="1"/>
          </p:cNvSpPr>
          <p:nvPr>
            <p:ph idx="1"/>
          </p:nvPr>
        </p:nvSpPr>
        <p:spPr>
          <a:xfrm>
            <a:off x="628650" y="1825625"/>
            <a:ext cx="3815334"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4702629" y="1825625"/>
            <a:ext cx="3815335" cy="4351338"/>
          </a:xfrm>
          <a:prstGeom prst="rect">
            <a:avLst/>
          </a:prstGeom>
        </p:spPr>
        <p:txBody>
          <a:bodyPr vert="horz" lIns="91440" tIns="45720" rIns="91440" bIns="45720" rtlCol="0">
            <a:normAutofit/>
          </a:bodyPr>
          <a:lstStyle>
            <a:lvl1pPr marL="214313" indent="-214313">
              <a:buClr>
                <a:srgbClr val="0095A6"/>
              </a:buClr>
              <a:buFont typeface="Wingdings 2" panose="05020102010507070707" pitchFamily="18" charset="2"/>
              <a:buChar char="¡"/>
              <a:defRPr>
                <a:solidFill>
                  <a:srgbClr val="004250"/>
                </a:solidFill>
              </a:defRPr>
            </a:lvl1pPr>
            <a:lvl2pPr marL="557213" indent="-214313">
              <a:buClr>
                <a:srgbClr val="0095A6"/>
              </a:buClr>
              <a:buFont typeface="Wingdings 2" panose="05020102010507070707" pitchFamily="18" charset="2"/>
              <a:buChar char="¡"/>
              <a:defRPr>
                <a:solidFill>
                  <a:srgbClr val="004250"/>
                </a:solidFill>
              </a:defRPr>
            </a:lvl2pPr>
            <a:lvl3pPr marL="900113" indent="-214313">
              <a:buClr>
                <a:srgbClr val="0095A6"/>
              </a:buClr>
              <a:buFont typeface="Wingdings 2" panose="05020102010507070707" pitchFamily="18" charset="2"/>
              <a:buChar char="¡"/>
              <a:defRPr>
                <a:solidFill>
                  <a:srgbClr val="004250"/>
                </a:solidFill>
              </a:defRPr>
            </a:lvl3pPr>
            <a:lvl4pPr marL="1243013" indent="-214313">
              <a:buClr>
                <a:srgbClr val="0095A6"/>
              </a:buClr>
              <a:buFont typeface="Wingdings 2" panose="05020102010507070707" pitchFamily="18" charset="2"/>
              <a:buChar char="¡"/>
              <a:defRPr>
                <a:solidFill>
                  <a:srgbClr val="004250"/>
                </a:solidFill>
              </a:defRPr>
            </a:lvl4pPr>
            <a:lvl5pPr marL="1585913" indent="-214313">
              <a:buClr>
                <a:srgbClr val="0095A6"/>
              </a:buClr>
              <a:buFont typeface="Wingdings 2" panose="05020102010507070707" pitchFamily="18" charset="2"/>
              <a:buChar char="¡"/>
              <a:defRPr>
                <a:solidFill>
                  <a:srgbClr val="0042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1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756" y="831049"/>
            <a:ext cx="7396120" cy="2387600"/>
          </a:xfrm>
          <a:prstGeom prst="rect">
            <a:avLst/>
          </a:prstGeom>
        </p:spPr>
        <p:txBody>
          <a:bodyPr anchor="b"/>
          <a:lstStyle>
            <a:lvl1pPr algn="l">
              <a:defRPr sz="4000"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857756" y="3229439"/>
            <a:ext cx="7396120" cy="442759"/>
          </a:xfrm>
          <a:prstGeom prst="rect">
            <a:avLst/>
          </a:prstGeom>
        </p:spPr>
        <p:txBody>
          <a:bodyPr/>
          <a:lstStyle>
            <a:lvl1pPr marL="0" indent="0" algn="l">
              <a:buNone/>
              <a:defRPr sz="2400" baseline="0">
                <a:solidFill>
                  <a:srgbClr val="616364"/>
                </a:solidFill>
                <a:latin typeface="Verdana" charset="0"/>
                <a:ea typeface="Verdana" charset="0"/>
                <a:cs typeface="Verdan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857756" y="3882599"/>
            <a:ext cx="7396120" cy="450419"/>
          </a:xfrm>
          <a:prstGeom prst="rect">
            <a:avLst/>
          </a:prstGeom>
        </p:spPr>
        <p:txBody>
          <a:bodyPr/>
          <a:lstStyle>
            <a:lvl1pPr marL="0" indent="0">
              <a:buNone/>
              <a:defRPr sz="1200" b="0" i="0">
                <a:solidFill>
                  <a:srgbClr val="616364"/>
                </a:solidFill>
                <a:latin typeface="Verdana" charset="0"/>
                <a:ea typeface="Verdana" charset="0"/>
                <a:cs typeface="Verdana" charset="0"/>
              </a:defRPr>
            </a:lvl1pPr>
          </a:lstStyle>
          <a:p>
            <a:pPr marL="0" indent="0">
              <a:buNone/>
            </a:pPr>
            <a:r>
              <a:rPr lang="en-US" sz="1400" dirty="0">
                <a:solidFill>
                  <a:schemeClr val="tx1">
                    <a:lumMod val="65000"/>
                    <a:lumOff val="35000"/>
                  </a:schemeClr>
                </a:solidFill>
                <a:latin typeface="Verdana" charset="0"/>
                <a:ea typeface="Verdana" charset="0"/>
                <a:cs typeface="Verdana" charset="0"/>
              </a:rPr>
              <a:t>Date | Presenter Information (14 </a:t>
            </a:r>
            <a:r>
              <a:rPr lang="en-US" sz="1400" dirty="0" err="1">
                <a:solidFill>
                  <a:schemeClr val="tx1">
                    <a:lumMod val="65000"/>
                    <a:lumOff val="35000"/>
                  </a:schemeClr>
                </a:solidFill>
                <a:latin typeface="Verdana" charset="0"/>
                <a:ea typeface="Verdana" charset="0"/>
                <a:cs typeface="Verdana" charset="0"/>
              </a:rPr>
              <a:t>pt</a:t>
            </a:r>
            <a:r>
              <a:rPr lang="en-US" sz="1400"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21A5FB8-0E3F-3F40-B738-71B227F75D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91000" y="4991129"/>
            <a:ext cx="3296969" cy="1140163"/>
          </a:xfrm>
          <a:prstGeom prst="rect">
            <a:avLst/>
          </a:prstGeom>
        </p:spPr>
      </p:pic>
    </p:spTree>
    <p:extLst>
      <p:ext uri="{BB962C8B-B14F-4D97-AF65-F5344CB8AC3E}">
        <p14:creationId xmlns:p14="http://schemas.microsoft.com/office/powerpoint/2010/main" val="7716330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hasCustomPrompt="1"/>
          </p:nvPr>
        </p:nvSpPr>
        <p:spPr>
          <a:xfrm>
            <a:off x="636742" y="1046922"/>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aseline="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711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143E4-34FA-FC43-AC53-3865BFCCC91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8" y="6364408"/>
            <a:ext cx="3794488" cy="493592"/>
          </a:xfrm>
          <a:prstGeom prst="rect">
            <a:avLst/>
          </a:prstGeom>
        </p:spPr>
      </p:pic>
      <p:sp>
        <p:nvSpPr>
          <p:cNvPr id="2" name="Title 1"/>
          <p:cNvSpPr>
            <a:spLocks noGrp="1"/>
          </p:cNvSpPr>
          <p:nvPr>
            <p:ph type="title" hasCustomPrompt="1"/>
          </p:nvPr>
        </p:nvSpPr>
        <p:spPr>
          <a:xfrm>
            <a:off x="636742" y="1046922"/>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165620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1023911"/>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Text Placeholder 4"/>
          <p:cNvSpPr>
            <a:spLocks noGrp="1"/>
          </p:cNvSpPr>
          <p:nvPr>
            <p:ph type="body" sz="quarter" idx="10" hasCustomPrompt="1"/>
          </p:nvPr>
        </p:nvSpPr>
        <p:spPr>
          <a:xfrm>
            <a:off x="636588" y="1615018"/>
            <a:ext cx="7632700" cy="3812116"/>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en-US" dirty="0"/>
              <a:t>Copy goes here</a:t>
            </a:r>
          </a:p>
          <a:p>
            <a:pPr lvl="0"/>
            <a:endParaRPr lang="en-US" dirty="0"/>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837218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742" y="1023911"/>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4" name="Text Placeholder 3"/>
          <p:cNvSpPr>
            <a:spLocks noGrp="1"/>
          </p:cNvSpPr>
          <p:nvPr>
            <p:ph type="body" sz="quarter" idx="10" hasCustomPrompt="1"/>
          </p:nvPr>
        </p:nvSpPr>
        <p:spPr>
          <a:xfrm>
            <a:off x="637514" y="1614842"/>
            <a:ext cx="7632546" cy="3435349"/>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b="1">
                <a:solidFill>
                  <a:srgbClr val="00314C"/>
                </a:solidFill>
                <a:latin typeface="Verdana" charset="0"/>
                <a:ea typeface="Verdana" charset="0"/>
                <a:cs typeface="Verdana" charset="0"/>
              </a:defRPr>
            </a:lvl2pPr>
            <a:lvl3pPr>
              <a:defRPr sz="1600" b="1">
                <a:solidFill>
                  <a:srgbClr val="00314C"/>
                </a:solidFill>
                <a:latin typeface="Verdana" charset="0"/>
                <a:ea typeface="Verdana" charset="0"/>
                <a:cs typeface="Verdana" charset="0"/>
              </a:defRPr>
            </a:lvl3pPr>
            <a:lvl4pPr>
              <a:defRPr sz="1600" b="1">
                <a:solidFill>
                  <a:srgbClr val="00314C"/>
                </a:solidFill>
                <a:latin typeface="Verdana" charset="0"/>
                <a:ea typeface="Verdana" charset="0"/>
                <a:cs typeface="Verdana" charset="0"/>
              </a:defRPr>
            </a:lvl4pPr>
            <a:lvl5pPr>
              <a:defRPr sz="1600" b="1">
                <a:solidFill>
                  <a:srgbClr val="00314C"/>
                </a:solidFill>
                <a:latin typeface="Verdana" charset="0"/>
                <a:ea typeface="Verdana" charset="0"/>
                <a:cs typeface="Verdana" charset="0"/>
              </a:defRPr>
            </a:lvl5pPr>
          </a:lstStyle>
          <a:p>
            <a:pPr lvl="0"/>
            <a:r>
              <a:rPr lang="en-US" dirty="0"/>
              <a:t>Copy goes here</a:t>
            </a:r>
          </a:p>
        </p:txBody>
      </p:sp>
      <p:pic>
        <p:nvPicPr>
          <p:cNvPr id="5" name="Picture 4">
            <a:extLst>
              <a:ext uri="{FF2B5EF4-FFF2-40B4-BE49-F238E27FC236}">
                <a16:creationId xmlns:a16="http://schemas.microsoft.com/office/drawing/2014/main" id="{9D9F3D96-CC06-D141-AC88-7CBDECC3B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8" y="6364408"/>
            <a:ext cx="3794488" cy="493592"/>
          </a:xfrm>
          <a:prstGeom prst="rect">
            <a:avLst/>
          </a:prstGeom>
        </p:spPr>
      </p:pic>
    </p:spTree>
    <p:extLst>
      <p:ext uri="{BB962C8B-B14F-4D97-AF65-F5344CB8AC3E}">
        <p14:creationId xmlns:p14="http://schemas.microsoft.com/office/powerpoint/2010/main" val="352729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sz="half" idx="1" hasCustomPrompt="1"/>
          </p:nvPr>
        </p:nvSpPr>
        <p:spPr>
          <a:xfrm>
            <a:off x="890124" y="1294452"/>
            <a:ext cx="2987502" cy="3788089"/>
          </a:xfrm>
          <a:prstGeom prst="rect">
            <a:avLst/>
          </a:prstGeom>
        </p:spPr>
        <p:txBody>
          <a:bodyPr/>
          <a:lstStyle>
            <a:lvl1pPr marL="0" indent="0">
              <a:buNone/>
              <a:defRPr sz="9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4162047" y="1997127"/>
            <a:ext cx="4099921" cy="3085413"/>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baseline="0">
                <a:solidFill>
                  <a:schemeClr val="tx1"/>
                </a:solidFill>
                <a:latin typeface="Verdana" charset="0"/>
                <a:ea typeface="Verdana" charset="0"/>
                <a:cs typeface="Verdana" charset="0"/>
              </a:defRPr>
            </a:lvl1pPr>
            <a:lvl2pPr>
              <a:defRPr sz="1400" b="0">
                <a:solidFill>
                  <a:srgbClr val="003B5C"/>
                </a:solidFill>
                <a:latin typeface="Verdana" charset="0"/>
                <a:ea typeface="Verdana" charset="0"/>
                <a:cs typeface="Verdana" charset="0"/>
              </a:defRPr>
            </a:lvl2pPr>
            <a:lvl3pPr>
              <a:defRPr sz="1400" b="0">
                <a:solidFill>
                  <a:srgbClr val="003B5C"/>
                </a:solidFill>
                <a:latin typeface="Verdana" charset="0"/>
                <a:ea typeface="Verdana" charset="0"/>
                <a:cs typeface="Verdana" charset="0"/>
              </a:defRPr>
            </a:lvl3pPr>
            <a:lvl4pPr>
              <a:defRPr sz="1400" b="0">
                <a:solidFill>
                  <a:srgbClr val="003B5C"/>
                </a:solidFill>
                <a:latin typeface="Verdana" charset="0"/>
                <a:ea typeface="Verdana" charset="0"/>
                <a:cs typeface="Verdana" charset="0"/>
              </a:defRPr>
            </a:lvl4pPr>
            <a:lvl5pPr>
              <a:defRPr sz="1400" b="0">
                <a:solidFill>
                  <a:srgbClr val="003B5C"/>
                </a:solidFill>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4162047" y="1394592"/>
            <a:ext cx="409992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3984975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1029827"/>
            <a:ext cx="8075850"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idx="1" hasCustomPrompt="1"/>
          </p:nvPr>
        </p:nvSpPr>
        <p:spPr>
          <a:xfrm>
            <a:off x="3358195" y="2211822"/>
            <a:ext cx="5356927" cy="3646375"/>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639271" y="2211823"/>
            <a:ext cx="2535973" cy="3646376"/>
          </a:xfrm>
          <a:prstGeom prst="rect">
            <a:avLst/>
          </a:prstGeom>
        </p:spPr>
        <p:txBody>
          <a:bodyPr/>
          <a:lstStyle>
            <a:lvl1pPr marL="0" indent="0">
              <a:buNone/>
              <a:defRPr sz="14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639271" y="1614803"/>
            <a:ext cx="8075851" cy="372533"/>
          </a:xfrm>
          <a:prstGeom prst="rect">
            <a:avLst/>
          </a:prstGeom>
        </p:spPr>
        <p:txBody>
          <a:bodyPr/>
          <a:lstStyle>
            <a:lvl1pPr marL="0" indent="0">
              <a:buNone/>
              <a:defRPr sz="1600" b="0" i="0">
                <a:solidFill>
                  <a:srgbClr val="003B5C"/>
                </a:solidFill>
                <a:latin typeface="Verdana" charset="0"/>
                <a:ea typeface="Verdana" charset="0"/>
                <a:cs typeface="Verdana" charset="0"/>
              </a:defRPr>
            </a:lvl1pPr>
          </a:lstStyle>
          <a:p>
            <a:pPr lvl="0"/>
            <a:r>
              <a:rPr lang="en-US"/>
              <a:t>Subhead</a:t>
            </a:r>
          </a:p>
        </p:txBody>
      </p:sp>
      <p:pic>
        <p:nvPicPr>
          <p:cNvPr id="11" name="Picture 10">
            <a:extLst>
              <a:ext uri="{FF2B5EF4-FFF2-40B4-BE49-F238E27FC236}">
                <a16:creationId xmlns:a16="http://schemas.microsoft.com/office/drawing/2014/main" id="{7BC14188-0023-8048-8BA6-FD4360A10F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859945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271" y="1029827"/>
            <a:ext cx="807585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Content Placeholder 2"/>
          <p:cNvSpPr>
            <a:spLocks noGrp="1"/>
          </p:cNvSpPr>
          <p:nvPr>
            <p:ph idx="1" hasCustomPrompt="1"/>
          </p:nvPr>
        </p:nvSpPr>
        <p:spPr>
          <a:xfrm>
            <a:off x="1893537" y="2600007"/>
            <a:ext cx="5356927" cy="358998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639271" y="1620758"/>
            <a:ext cx="8075851" cy="860701"/>
          </a:xfrm>
          <a:prstGeom prst="rect">
            <a:avLst/>
          </a:prstGeom>
        </p:spPr>
        <p:txBody>
          <a:bodyPr/>
          <a:lstStyle>
            <a:lvl1pPr marL="0" indent="0">
              <a:buNone/>
              <a:defRPr sz="16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pic>
        <p:nvPicPr>
          <p:cNvPr id="11" name="Picture 10">
            <a:extLst>
              <a:ext uri="{FF2B5EF4-FFF2-40B4-BE49-F238E27FC236}">
                <a16:creationId xmlns:a16="http://schemas.microsoft.com/office/drawing/2014/main" id="{D5BC61F9-836D-C84C-81A2-FE26D5B9C9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723801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924537" y="2101540"/>
            <a:ext cx="3592004" cy="1477328"/>
          </a:xfrm>
          <a:prstGeom prst="rect">
            <a:avLst/>
          </a:prstGeom>
        </p:spPr>
        <p:txBody>
          <a:bodyPr anchor="t" anchorCtr="0">
            <a:spAutoFit/>
          </a:bodyPr>
          <a:lstStyle>
            <a:lvl1pPr marL="0" indent="0">
              <a:buNone/>
              <a:defRPr sz="1600" b="0" i="0" baseline="0">
                <a:latin typeface="Verdana" charset="0"/>
                <a:ea typeface="Verdana" charset="0"/>
                <a:cs typeface="Verdan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Copy goes here. </a:t>
            </a:r>
            <a:r>
              <a:rPr lang="en-US" sz="1400" dirty="0" err="1">
                <a:latin typeface="Verdana" panose="020B0604030504040204" pitchFamily="34" charset="0"/>
                <a:ea typeface="Verdana" panose="020B0604030504040204" pitchFamily="34" charset="0"/>
                <a:cs typeface="Verdana" panose="020B0604030504040204" pitchFamily="34" charset="0"/>
              </a:rPr>
              <a:t>Voloratis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perrum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repuda</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pelignis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nis</a:t>
            </a:r>
            <a:r>
              <a:rPr lang="en-US" sz="1400" dirty="0">
                <a:latin typeface="Verdana" panose="020B0604030504040204" pitchFamily="34" charset="0"/>
                <a:ea typeface="Verdana" panose="020B0604030504040204" pitchFamily="34" charset="0"/>
                <a:cs typeface="Verdana" panose="020B0604030504040204" pitchFamily="34" charset="0"/>
              </a:rPr>
              <a:t> pro </a:t>
            </a:r>
            <a:r>
              <a:rPr lang="en-US" sz="1400" dirty="0" err="1">
                <a:latin typeface="Verdana" panose="020B0604030504040204" pitchFamily="34" charset="0"/>
                <a:ea typeface="Verdana" panose="020B0604030504040204" pitchFamily="34" charset="0"/>
                <a:cs typeface="Verdana" panose="020B0604030504040204" pitchFamily="34" charset="0"/>
              </a:rPr>
              <a:t>consequos</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exped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niendi</a:t>
            </a:r>
            <a:r>
              <a:rPr lang="en-US" sz="1400" dirty="0">
                <a:latin typeface="Verdana" panose="020B0604030504040204" pitchFamily="34" charset="0"/>
                <a:ea typeface="Verdana" panose="020B0604030504040204" pitchFamily="34" charset="0"/>
                <a:cs typeface="Verdana" panose="020B0604030504040204" pitchFamily="34" charset="0"/>
              </a:rPr>
              <a:t> con </a:t>
            </a:r>
            <a:r>
              <a:rPr lang="en-US" sz="1400" dirty="0" err="1">
                <a:latin typeface="Verdana" panose="020B0604030504040204" pitchFamily="34" charset="0"/>
                <a:ea typeface="Verdana" panose="020B0604030504040204" pitchFamily="34" charset="0"/>
                <a:cs typeface="Verdana" panose="020B0604030504040204" pitchFamily="34" charset="0"/>
              </a:rPr>
              <a:t>plibusd</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andero</a:t>
            </a:r>
            <a:r>
              <a:rPr lang="en-US" sz="1400" dirty="0">
                <a:latin typeface="Verdana" panose="020B0604030504040204" pitchFamily="34" charset="0"/>
                <a:ea typeface="Verdana" panose="020B0604030504040204" pitchFamily="34" charset="0"/>
                <a:cs typeface="Verdana" panose="020B0604030504040204" pitchFamily="34" charset="0"/>
              </a:rPr>
              <a:t> et, </a:t>
            </a:r>
            <a:r>
              <a:rPr lang="en-US" sz="1400" dirty="0" err="1">
                <a:latin typeface="Verdana" panose="020B0604030504040204" pitchFamily="34" charset="0"/>
                <a:ea typeface="Verdana" panose="020B0604030504040204" pitchFamily="34" charset="0"/>
                <a:cs typeface="Verdana" panose="020B0604030504040204" pitchFamily="34" charset="0"/>
              </a:rPr>
              <a:t>es</a:t>
            </a:r>
            <a:r>
              <a:rPr lang="en-US" sz="1400" dirty="0">
                <a:latin typeface="Verdana" panose="020B0604030504040204" pitchFamily="34" charset="0"/>
                <a:ea typeface="Verdana" panose="020B0604030504040204" pitchFamily="34" charset="0"/>
                <a:cs typeface="Verdana" panose="020B0604030504040204" pitchFamily="34" charset="0"/>
              </a:rPr>
              <a:t> ex </a:t>
            </a:r>
            <a:r>
              <a:rPr lang="en-US" sz="1400" dirty="0" err="1">
                <a:latin typeface="Verdana" panose="020B0604030504040204" pitchFamily="34" charset="0"/>
                <a:ea typeface="Verdana" panose="020B0604030504040204" pitchFamily="34" charset="0"/>
                <a:cs typeface="Verdana" panose="020B0604030504040204" pitchFamily="34" charset="0"/>
              </a:rPr>
              <a:t>eatus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endus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doluptis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adi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denisit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dolupis</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soleser</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ovidiorum</a:t>
            </a:r>
            <a:r>
              <a:rPr lang="en-US" sz="1400" dirty="0">
                <a:latin typeface="Verdana" panose="020B0604030504040204" pitchFamily="34" charset="0"/>
                <a:ea typeface="Verdana" panose="020B0604030504040204" pitchFamily="34" charset="0"/>
                <a:cs typeface="Verdana" panose="020B0604030504040204" pitchFamily="34" charset="0"/>
              </a:rPr>
              <a:t> qui </a:t>
            </a:r>
            <a:r>
              <a:rPr lang="en-US" sz="1400" dirty="0" err="1">
                <a:latin typeface="Verdana" panose="020B0604030504040204" pitchFamily="34" charset="0"/>
                <a:ea typeface="Verdana" panose="020B0604030504040204" pitchFamily="34" charset="0"/>
                <a:cs typeface="Verdana" panose="020B0604030504040204" pitchFamily="34" charset="0"/>
              </a:rPr>
              <a:t>oditae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rerit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4544887"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644019" y="2179616"/>
            <a:ext cx="3359363" cy="1338828"/>
          </a:xfrm>
          <a:prstGeom prst="rect">
            <a:avLst/>
          </a:prstGeom>
        </p:spPr>
        <p:txBody>
          <a:bodyPr>
            <a:spAutoFit/>
          </a:bodyPr>
          <a:lstStyle>
            <a:lvl1pPr>
              <a:defRPr sz="3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pic>
        <p:nvPicPr>
          <p:cNvPr id="8" name="Picture 7">
            <a:extLst>
              <a:ext uri="{FF2B5EF4-FFF2-40B4-BE49-F238E27FC236}">
                <a16:creationId xmlns:a16="http://schemas.microsoft.com/office/drawing/2014/main" id="{4C1D65CF-F500-5D44-8766-C8A071C1B3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5876343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7350" y="823154"/>
            <a:ext cx="3276976" cy="1497215"/>
          </a:xfrm>
          <a:prstGeom prst="rect">
            <a:avLst/>
          </a:prstGeom>
        </p:spPr>
        <p:txBody>
          <a:bodyPr anchor="b"/>
          <a:lstStyle>
            <a:lvl1pPr>
              <a:defRPr sz="36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4887589" y="1"/>
            <a:ext cx="4256410" cy="6292393"/>
          </a:xfrm>
          <a:prstGeom prst="rect">
            <a:avLst/>
          </a:prstGeom>
        </p:spPr>
        <p:txBody>
          <a:bodyPr anchor="t"/>
          <a:lstStyle>
            <a:lvl1pPr marL="0" indent="0">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hasCustomPrompt="1"/>
          </p:nvPr>
        </p:nvSpPr>
        <p:spPr>
          <a:xfrm>
            <a:off x="847349" y="2320369"/>
            <a:ext cx="3276977" cy="3437697"/>
          </a:xfrm>
          <a:prstGeom prst="rect">
            <a:avLst/>
          </a:prstGeom>
        </p:spPr>
        <p:txBody>
          <a:bodyPr/>
          <a:lstStyle>
            <a:lvl1pPr marL="0" indent="0">
              <a:buNone/>
              <a:defRPr sz="1400" b="0" i="0" baseline="0">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Copy goes here.</a:t>
            </a:r>
          </a:p>
        </p:txBody>
      </p:sp>
      <p:sp>
        <p:nvSpPr>
          <p:cNvPr id="5" name="Date Placeholder 4"/>
          <p:cNvSpPr>
            <a:spLocks noGrp="1"/>
          </p:cNvSpPr>
          <p:nvPr>
            <p:ph type="dt" sz="half" idx="10"/>
          </p:nvPr>
        </p:nvSpPr>
        <p:spPr/>
        <p:txBody>
          <a:bodyPr/>
          <a:lstStyle/>
          <a:p>
            <a:fld id="{D0199D4A-F6A9-EC46-A2DF-BB7FBC55CD1D}" type="datetimeFigureOut">
              <a:rPr lang="en-US" smtClean="0"/>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0485A7-D857-9442-BA4B-B3E6D7DD0F39}" type="slidenum">
              <a:rPr lang="en-US" smtClean="0"/>
              <a:t>‹#›</a:t>
            </a:fld>
            <a:endParaRPr lang="en-US" dirty="0"/>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07063013-12E5-8B4A-96D3-A30F1D5CCF9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197293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4/8/2021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9143999" cy="6292393"/>
          </a:xfrm>
          <a:prstGeom prst="rect">
            <a:avLst/>
          </a:prstGeom>
        </p:spPr>
        <p:txBody>
          <a:bodyPr anchor="ctr"/>
          <a:lstStyle>
            <a:lvl1pPr marL="0" indent="0" algn="ctr">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6" name="Picture 5">
            <a:extLst>
              <a:ext uri="{FF2B5EF4-FFF2-40B4-BE49-F238E27FC236}">
                <a16:creationId xmlns:a16="http://schemas.microsoft.com/office/drawing/2014/main" id="{15F74D4A-78E7-574E-95FA-3A146CC70A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04" y="6364408"/>
            <a:ext cx="3794496" cy="493592"/>
          </a:xfrm>
          <a:prstGeom prst="rect">
            <a:avLst/>
          </a:prstGeom>
        </p:spPr>
      </p:pic>
    </p:spTree>
    <p:extLst>
      <p:ext uri="{BB962C8B-B14F-4D97-AF65-F5344CB8AC3E}">
        <p14:creationId xmlns:p14="http://schemas.microsoft.com/office/powerpoint/2010/main" val="2390432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10" name="Picture 9">
            <a:extLst>
              <a:ext uri="{FF2B5EF4-FFF2-40B4-BE49-F238E27FC236}">
                <a16:creationId xmlns:a16="http://schemas.microsoft.com/office/drawing/2014/main" id="{27DACED5-B031-BC47-A542-39BC9AF64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258472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628650" y="2739582"/>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dirty="0"/>
              <a:t>Click to add title.</a:t>
            </a:r>
          </a:p>
        </p:txBody>
      </p:sp>
      <p:pic>
        <p:nvPicPr>
          <p:cNvPr id="6" name="Picture 5">
            <a:extLst>
              <a:ext uri="{FF2B5EF4-FFF2-40B4-BE49-F238E27FC236}">
                <a16:creationId xmlns:a16="http://schemas.microsoft.com/office/drawing/2014/main" id="{8934EAF7-0C92-D746-A38F-F2410910C8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3590843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00314C"/>
              </a:solidFill>
            </a:endParaRPr>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sp>
        <p:nvSpPr>
          <p:cNvPr id="12" name="Text Placeholder 11"/>
          <p:cNvSpPr>
            <a:spLocks noGrp="1"/>
          </p:cNvSpPr>
          <p:nvPr>
            <p:ph type="body" sz="quarter" idx="10" hasCustomPrompt="1"/>
          </p:nvPr>
        </p:nvSpPr>
        <p:spPr>
          <a:xfrm>
            <a:off x="3105205" y="1851784"/>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2D6730-D042-9D48-968D-A05788CC33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754562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369309" y="280113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dirty="0"/>
              <a:t>Call out or title option page.</a:t>
            </a:r>
          </a:p>
        </p:txBody>
      </p:sp>
      <p:sp>
        <p:nvSpPr>
          <p:cNvPr id="12" name="Text Placeholder 11"/>
          <p:cNvSpPr>
            <a:spLocks noGrp="1"/>
          </p:cNvSpPr>
          <p:nvPr>
            <p:ph type="body" sz="quarter" idx="10" hasCustomPrompt="1"/>
          </p:nvPr>
        </p:nvSpPr>
        <p:spPr>
          <a:xfrm>
            <a:off x="3105205" y="1851784"/>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3105205" y="2637614"/>
            <a:ext cx="5375249" cy="2046817"/>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1" y="949082"/>
            <a:ext cx="134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DAFF3BC-C33D-EB4D-B0D6-EB906A5921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951350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5" name="Picture 4">
            <a:extLst>
              <a:ext uri="{FF2B5EF4-FFF2-40B4-BE49-F238E27FC236}">
                <a16:creationId xmlns:a16="http://schemas.microsoft.com/office/drawing/2014/main" id="{B3D227AE-B1F8-344D-8012-F84F4D0269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1479388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sp>
        <p:nvSpPr>
          <p:cNvPr id="8" name="Title 7"/>
          <p:cNvSpPr>
            <a:spLocks noGrp="1"/>
          </p:cNvSpPr>
          <p:nvPr>
            <p:ph type="title" hasCustomPrompt="1"/>
          </p:nvPr>
        </p:nvSpPr>
        <p:spPr>
          <a:xfrm>
            <a:off x="1600200" y="2156310"/>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6" name="Picture 5">
            <a:extLst>
              <a:ext uri="{FF2B5EF4-FFF2-40B4-BE49-F238E27FC236}">
                <a16:creationId xmlns:a16="http://schemas.microsoft.com/office/drawing/2014/main" id="{B69E9024-2566-D644-B8F2-87F848C886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03200" y="6258744"/>
            <a:ext cx="3794496" cy="493592"/>
          </a:xfrm>
          <a:prstGeom prst="rect">
            <a:avLst/>
          </a:prstGeom>
        </p:spPr>
      </p:pic>
    </p:spTree>
    <p:extLst>
      <p:ext uri="{BB962C8B-B14F-4D97-AF65-F5344CB8AC3E}">
        <p14:creationId xmlns:p14="http://schemas.microsoft.com/office/powerpoint/2010/main" val="3528868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756" y="831049"/>
            <a:ext cx="7396120" cy="2387600"/>
          </a:xfrm>
          <a:prstGeom prst="rect">
            <a:avLst/>
          </a:prstGeom>
        </p:spPr>
        <p:txBody>
          <a:bodyPr anchor="b"/>
          <a:lstStyle>
            <a:lvl1pPr algn="l">
              <a:defRPr sz="4000"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857756" y="3229439"/>
            <a:ext cx="7396120" cy="442759"/>
          </a:xfrm>
          <a:prstGeom prst="rect">
            <a:avLst/>
          </a:prstGeom>
        </p:spPr>
        <p:txBody>
          <a:bodyPr/>
          <a:lstStyle>
            <a:lvl1pPr marL="0" indent="0" algn="l">
              <a:buNone/>
              <a:defRPr sz="2400" baseline="0">
                <a:solidFill>
                  <a:srgbClr val="616364"/>
                </a:solidFill>
                <a:latin typeface="Verdana" charset="0"/>
                <a:ea typeface="Verdana" charset="0"/>
                <a:cs typeface="Verdan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857756" y="3882599"/>
            <a:ext cx="7396120" cy="450419"/>
          </a:xfrm>
          <a:prstGeom prst="rect">
            <a:avLst/>
          </a:prstGeom>
        </p:spPr>
        <p:txBody>
          <a:bodyPr/>
          <a:lstStyle>
            <a:lvl1pPr marL="0" indent="0">
              <a:buNone/>
              <a:defRPr sz="1200" b="0" i="0">
                <a:solidFill>
                  <a:srgbClr val="616364"/>
                </a:solidFill>
                <a:latin typeface="Verdana" charset="0"/>
                <a:ea typeface="Verdana" charset="0"/>
                <a:cs typeface="Verdana" charset="0"/>
              </a:defRPr>
            </a:lvl1pPr>
          </a:lstStyle>
          <a:p>
            <a:pPr marL="0" indent="0">
              <a:buNone/>
            </a:pPr>
            <a:r>
              <a:rPr lang="en-US" sz="1400" dirty="0">
                <a:solidFill>
                  <a:schemeClr val="tx1">
                    <a:lumMod val="65000"/>
                    <a:lumOff val="35000"/>
                  </a:schemeClr>
                </a:solidFill>
                <a:latin typeface="Verdana" charset="0"/>
                <a:ea typeface="Verdana" charset="0"/>
                <a:cs typeface="Verdana" charset="0"/>
              </a:rPr>
              <a:t>Date | Presenter Information (14 </a:t>
            </a:r>
            <a:r>
              <a:rPr lang="en-US" sz="1400" dirty="0" err="1">
                <a:solidFill>
                  <a:schemeClr val="tx1">
                    <a:lumMod val="65000"/>
                    <a:lumOff val="35000"/>
                  </a:schemeClr>
                </a:solidFill>
                <a:latin typeface="Verdana" charset="0"/>
                <a:ea typeface="Verdana" charset="0"/>
                <a:cs typeface="Verdana" charset="0"/>
              </a:rPr>
              <a:t>pt</a:t>
            </a:r>
            <a:r>
              <a:rPr lang="en-US" sz="1400"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9144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4047067"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0423" y="5481477"/>
            <a:ext cx="4392990" cy="486027"/>
          </a:xfrm>
          <a:prstGeom prst="rect">
            <a:avLst/>
          </a:prstGeom>
        </p:spPr>
      </p:pic>
    </p:spTree>
    <p:extLst>
      <p:ext uri="{BB962C8B-B14F-4D97-AF65-F5344CB8AC3E}">
        <p14:creationId xmlns:p14="http://schemas.microsoft.com/office/powerpoint/2010/main" val="626987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9144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9144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6742" y="849945"/>
            <a:ext cx="7617134"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aseline="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282759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593" y="6480387"/>
            <a:ext cx="2521359" cy="278955"/>
          </a:xfrm>
          <a:prstGeom prst="rect">
            <a:avLst/>
          </a:prstGeom>
        </p:spPr>
      </p:pic>
      <p:sp>
        <p:nvSpPr>
          <p:cNvPr id="2" name="Title 1"/>
          <p:cNvSpPr>
            <a:spLocks noGrp="1"/>
          </p:cNvSpPr>
          <p:nvPr>
            <p:ph type="title" hasCustomPrompt="1"/>
          </p:nvPr>
        </p:nvSpPr>
        <p:spPr>
          <a:xfrm>
            <a:off x="636742" y="849945"/>
            <a:ext cx="7617134" cy="590931"/>
          </a:xfrm>
          <a:prstGeom prst="rect">
            <a:avLst/>
          </a:prstGeom>
        </p:spPr>
        <p:txBody>
          <a:bodyPr wrap="square">
            <a:spAutoFit/>
          </a:bodyPr>
          <a:lstStyle>
            <a:lvl1pPr>
              <a:defRPr sz="36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636742" y="1637853"/>
            <a:ext cx="7617134" cy="411715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78236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4.xml"/><Relationship Id="rId7" Type="http://schemas.openxmlformats.org/officeDocument/2006/relationships/image" Target="../media/image1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3.jpeg"/><Relationship Id="rId5" Type="http://schemas.openxmlformats.org/officeDocument/2006/relationships/theme" Target="../theme/theme1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4.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15.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16.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1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16.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customXml" Target="../../customXml/item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6.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ags" Target="../tags/tag2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customXml" Target="../../customXml/item4.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8.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26.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ags" Target="../tags/tag4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9.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29.jpe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8.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tags" Target="../tags/tag52.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customXml" Target="../../customXml/item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theme" Target="../theme/theme21.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image" Target="../media/image26.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22.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image" Target="../media/image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43.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5.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6.png"/><Relationship Id="rId5" Type="http://schemas.openxmlformats.org/officeDocument/2006/relationships/slideLayout" Target="../slideLayouts/slideLayout31.xml"/><Relationship Id="rId10"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tags" Target="../tags/tag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customXml" Target="../../customXml/item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customXml" Target="../../customXml/item1.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4/8/2021</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68" r:id="rId12"/>
    <p:sldLayoutId id="2147484255"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14D3E-A9C1-4681-A1D3-B081F74EADE9}"/>
              </a:ext>
            </a:extLst>
          </p:cNvPr>
          <p:cNvSpPr>
            <a:spLocks noGrp="1"/>
          </p:cNvSpPr>
          <p:nvPr>
            <p:ph type="title"/>
          </p:nvPr>
        </p:nvSpPr>
        <p:spPr>
          <a:xfrm>
            <a:off x="628650" y="1200149"/>
            <a:ext cx="7886700" cy="686848"/>
          </a:xfrm>
          <a:prstGeom prst="rect">
            <a:avLst/>
          </a:prstGeom>
        </p:spPr>
        <p:txBody>
          <a:bodyPr vert="horz" lIns="68580" tIns="34290" rIns="68580" bIns="3429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03B934-7A02-423F-9A6C-DCEECE49FED9}"/>
              </a:ext>
            </a:extLst>
          </p:cNvPr>
          <p:cNvSpPr>
            <a:spLocks noGrp="1"/>
          </p:cNvSpPr>
          <p:nvPr>
            <p:ph type="body" idx="1"/>
          </p:nvPr>
        </p:nvSpPr>
        <p:spPr>
          <a:xfrm>
            <a:off x="628650" y="2226469"/>
            <a:ext cx="7886700" cy="3263504"/>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F3F1450-26E4-4BEF-B720-3C2B5D3D751C}"/>
              </a:ext>
            </a:extLst>
          </p:cNvPr>
          <p:cNvSpPr>
            <a:spLocks noGrp="1"/>
          </p:cNvSpPr>
          <p:nvPr>
            <p:ph type="dt" sz="half" idx="2"/>
          </p:nvPr>
        </p:nvSpPr>
        <p:spPr>
          <a:xfrm>
            <a:off x="1394460" y="6601840"/>
            <a:ext cx="685800" cy="171450"/>
          </a:xfrm>
          <a:prstGeom prst="rect">
            <a:avLst/>
          </a:prstGeom>
        </p:spPr>
        <p:txBody>
          <a:bodyPr vert="horz" lIns="91440" tIns="45720" rIns="91440" bIns="45720" rtlCol="0" anchor="ctr"/>
          <a:lstStyle>
            <a:lvl1pPr algn="l">
              <a:defRPr sz="7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74550A8-49F8-4A0C-8B15-2A31C178760B}"/>
              </a:ext>
            </a:extLst>
          </p:cNvPr>
          <p:cNvSpPr>
            <a:spLocks noGrp="1"/>
          </p:cNvSpPr>
          <p:nvPr>
            <p:ph type="ftr" sz="quarter" idx="3"/>
          </p:nvPr>
        </p:nvSpPr>
        <p:spPr>
          <a:xfrm>
            <a:off x="3200400" y="6601840"/>
            <a:ext cx="2743200" cy="171450"/>
          </a:xfrm>
          <a:prstGeom prst="rect">
            <a:avLst/>
          </a:prstGeom>
        </p:spPr>
        <p:txBody>
          <a:bodyPr vert="horz" lIns="91440" tIns="45720" rIns="91440" bIns="45720" rtlCol="0" anchor="ctr"/>
          <a:lstStyle>
            <a:lvl1pPr algn="ctr">
              <a:defRPr sz="75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D7A5B92-A3E0-4215-AD16-CED63E7253F5}"/>
              </a:ext>
            </a:extLst>
          </p:cNvPr>
          <p:cNvSpPr>
            <a:spLocks noGrp="1"/>
          </p:cNvSpPr>
          <p:nvPr>
            <p:ph type="sldNum" sz="quarter" idx="4"/>
          </p:nvPr>
        </p:nvSpPr>
        <p:spPr>
          <a:xfrm>
            <a:off x="8172450" y="6601840"/>
            <a:ext cx="342900" cy="171450"/>
          </a:xfrm>
          <a:prstGeom prst="rect">
            <a:avLst/>
          </a:prstGeom>
        </p:spPr>
        <p:txBody>
          <a:bodyPr vert="horz" lIns="68580" tIns="34290" rIns="68580" bIns="34290" rtlCol="0" anchor="ctr"/>
          <a:lstStyle>
            <a:lvl1pPr marL="0" marR="0" indent="0" algn="r">
              <a:spcBef>
                <a:spcPts val="0"/>
              </a:spcBef>
              <a:spcAft>
                <a:spcPts val="0"/>
              </a:spcAft>
              <a:defRPr sz="6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B2000E-EE6D-4A5E-9A78-38D292F722AC}"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2B97F4F-84A7-476B-8B8D-2B57D93F7EC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28605" y="6621842"/>
            <a:ext cx="902965" cy="164176"/>
          </a:xfrm>
          <a:prstGeom prst="rect">
            <a:avLst/>
          </a:prstGeom>
        </p:spPr>
      </p:pic>
    </p:spTree>
    <p:extLst>
      <p:ext uri="{BB962C8B-B14F-4D97-AF65-F5344CB8AC3E}">
        <p14:creationId xmlns:p14="http://schemas.microsoft.com/office/powerpoint/2010/main" val="753116314"/>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Lst>
  <p:hf hdr="0" ftr="0" dt="0"/>
  <p:txStyles>
    <p:titleStyle>
      <a:lvl1pPr marL="0" marR="0" indent="0" algn="l" defTabSz="685800" rtl="0" eaLnBrk="1" latinLnBrk="0" hangingPunct="1">
        <a:lnSpc>
          <a:spcPct val="90000"/>
        </a:lnSpc>
        <a:spcBef>
          <a:spcPct val="0"/>
        </a:spcBef>
        <a:spcAft>
          <a:spcPts val="0"/>
        </a:spcAft>
        <a:buNone/>
        <a:defRPr sz="2400" kern="1200">
          <a:solidFill>
            <a:schemeClr val="tx1"/>
          </a:solidFill>
          <a:latin typeface="+mj-lt"/>
          <a:ea typeface="+mj-ea"/>
          <a:cs typeface="+mj-cs"/>
        </a:defRPr>
      </a:lvl1pPr>
    </p:titleStyle>
    <p:bodyStyle>
      <a:lvl1pPr marL="154305" marR="0" indent="-154305" algn="l" defTabSz="685800" rtl="0" eaLnBrk="1" latinLnBrk="0" hangingPunct="1">
        <a:lnSpc>
          <a:spcPct val="90000"/>
        </a:lnSpc>
        <a:spcBef>
          <a:spcPts val="675"/>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1pPr>
      <a:lvl2pPr marL="308610" marR="0" indent="-128588" algn="l" defTabSz="685800" rtl="0" eaLnBrk="1" latinLnBrk="0" hangingPunct="1">
        <a:lnSpc>
          <a:spcPct val="90000"/>
        </a:lnSpc>
        <a:spcBef>
          <a:spcPts val="563"/>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2pPr>
      <a:lvl3pPr marL="437198" marR="0" indent="-102870" algn="l" defTabSz="685800" rtl="0" eaLnBrk="1" latinLnBrk="0" hangingPunct="1">
        <a:lnSpc>
          <a:spcPct val="90000"/>
        </a:lnSpc>
        <a:spcBef>
          <a:spcPts val="450"/>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3pPr>
      <a:lvl4pPr marL="54006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4pPr>
      <a:lvl5pPr marL="642938" marR="0" indent="-102870" algn="l" defTabSz="685800" rtl="0" eaLnBrk="1" latinLnBrk="0" hangingPunct="1">
        <a:lnSpc>
          <a:spcPct val="90000"/>
        </a:lnSpc>
        <a:spcBef>
          <a:spcPts val="281"/>
        </a:spcBef>
        <a:spcAft>
          <a:spcPts val="0"/>
        </a:spcAft>
        <a:buClrTx/>
        <a:buSzPct val="80000"/>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15:clr>
            <a:srgbClr val="F26B43"/>
          </p15:clr>
        </p15:guide>
        <p15:guide id="4" pos="216">
          <p15:clr>
            <a:srgbClr val="F26B43"/>
          </p15:clr>
        </p15:guide>
        <p15:guide id="5" pos="5760">
          <p15:clr>
            <a:srgbClr val="F26B43"/>
          </p15:clr>
        </p15:guide>
        <p15:guide id="6" pos="5544">
          <p15:clr>
            <a:srgbClr val="F26B43"/>
          </p15:clr>
        </p15:guide>
        <p15:guide id="7" orient="horz">
          <p15:clr>
            <a:srgbClr val="F26B43"/>
          </p15:clr>
        </p15:guide>
        <p15:guide id="8" orient="horz" pos="288">
          <p15:clr>
            <a:srgbClr val="F26B43"/>
          </p15:clr>
        </p15:guide>
        <p15:guide id="9" orient="horz" pos="4320">
          <p15:clr>
            <a:srgbClr val="F26B43"/>
          </p15:clr>
        </p15:guide>
        <p15:guide id="10" orient="horz" pos="4032">
          <p15:clr>
            <a:srgbClr val="F26B43"/>
          </p15:clr>
        </p15:guide>
        <p15:guide id="11" orient="horz" pos="864">
          <p15:clr>
            <a:srgbClr val="F26B43"/>
          </p15:clr>
        </p15:guide>
        <p15:guide id="12" orient="horz" pos="1152">
          <p15:clr>
            <a:srgbClr val="F26B43"/>
          </p15:clr>
        </p15:guide>
        <p15:guide id="13" orient="horz" pos="3888">
          <p15:clr>
            <a:srgbClr val="F26B43"/>
          </p15:clr>
        </p15:guide>
        <p15:guide id="14"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1BA147-A67B-49BF-BDB6-85333233D6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714603-966F-4644-82B5-2BEEA69BB8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2780"/>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736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4991623"/>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5800"/>
            <a:ext cx="7886700" cy="10048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009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2247" y="1"/>
            <a:ext cx="9421638" cy="6962235"/>
          </a:xfrm>
          <a:prstGeom prst="rect">
            <a:avLst/>
          </a:prstGeom>
        </p:spPr>
      </p:pic>
    </p:spTree>
    <p:extLst>
      <p:ext uri="{BB962C8B-B14F-4D97-AF65-F5344CB8AC3E}">
        <p14:creationId xmlns:p14="http://schemas.microsoft.com/office/powerpoint/2010/main" val="970074585"/>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9FA8"/>
        </a:buClr>
        <a:buFont typeface="Wingdings 2" panose="05020102010507070707" pitchFamily="18" charset="2"/>
        <a:buChar char=""/>
        <a:defRPr sz="2100" kern="1200">
          <a:solidFill>
            <a:srgbClr val="004250"/>
          </a:solidFill>
          <a:latin typeface="+mn-lt"/>
          <a:ea typeface="+mn-ea"/>
          <a:cs typeface="+mn-cs"/>
        </a:defRPr>
      </a:lvl1pPr>
      <a:lvl2pPr marL="514350" indent="-171450" algn="l" defTabSz="685800" rtl="0" eaLnBrk="1" latinLnBrk="0" hangingPunct="1">
        <a:lnSpc>
          <a:spcPct val="90000"/>
        </a:lnSpc>
        <a:spcBef>
          <a:spcPts val="375"/>
        </a:spcBef>
        <a:buClr>
          <a:srgbClr val="009FA8"/>
        </a:buClr>
        <a:buFont typeface="Wingdings 2" panose="05020102010507070707" pitchFamily="18" charset="2"/>
        <a:buChar char=""/>
        <a:defRPr sz="1800" kern="1200">
          <a:solidFill>
            <a:srgbClr val="004250"/>
          </a:solidFill>
          <a:latin typeface="+mn-lt"/>
          <a:ea typeface="+mn-ea"/>
          <a:cs typeface="+mn-cs"/>
        </a:defRPr>
      </a:lvl2pPr>
      <a:lvl3pPr marL="857250" indent="-171450" algn="l" defTabSz="685800" rtl="0" eaLnBrk="1" latinLnBrk="0" hangingPunct="1">
        <a:lnSpc>
          <a:spcPct val="90000"/>
        </a:lnSpc>
        <a:spcBef>
          <a:spcPts val="375"/>
        </a:spcBef>
        <a:buClr>
          <a:srgbClr val="009FA8"/>
        </a:buClr>
        <a:buFont typeface="Wingdings 2" panose="05020102010507070707" pitchFamily="18" charset="2"/>
        <a:buChar char=""/>
        <a:defRPr sz="1500" kern="1200">
          <a:solidFill>
            <a:srgbClr val="004250"/>
          </a:solidFill>
          <a:latin typeface="+mn-lt"/>
          <a:ea typeface="+mn-ea"/>
          <a:cs typeface="+mn-cs"/>
        </a:defRPr>
      </a:lvl3pPr>
      <a:lvl4pPr marL="1200150" indent="-171450" algn="l" defTabSz="685800" rtl="0" eaLnBrk="1" latinLnBrk="0" hangingPunct="1">
        <a:lnSpc>
          <a:spcPct val="90000"/>
        </a:lnSpc>
        <a:spcBef>
          <a:spcPts val="375"/>
        </a:spcBef>
        <a:buClr>
          <a:srgbClr val="009FA8"/>
        </a:buClr>
        <a:buFont typeface="Wingdings 2" panose="05020102010507070707" pitchFamily="18" charset="2"/>
        <a:buChar char=""/>
        <a:defRPr sz="1350" kern="1200">
          <a:solidFill>
            <a:srgbClr val="004250"/>
          </a:solidFill>
          <a:latin typeface="+mn-lt"/>
          <a:ea typeface="+mn-ea"/>
          <a:cs typeface="+mn-cs"/>
        </a:defRPr>
      </a:lvl4pPr>
      <a:lvl5pPr marL="1543050" indent="-171450" algn="l" defTabSz="685800" rtl="0" eaLnBrk="1" latinLnBrk="0" hangingPunct="1">
        <a:lnSpc>
          <a:spcPct val="90000"/>
        </a:lnSpc>
        <a:spcBef>
          <a:spcPts val="375"/>
        </a:spcBef>
        <a:buClr>
          <a:srgbClr val="009FA8"/>
        </a:buClr>
        <a:buFont typeface="Wingdings 2" panose="05020102010507070707" pitchFamily="18" charset="2"/>
        <a:buChar char=""/>
        <a:defRPr sz="1350" kern="1200">
          <a:solidFill>
            <a:srgbClr val="00425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99D4A-F6A9-EC46-A2DF-BB7FBC55CD1D}" type="datetimeFigureOut">
              <a:rPr lang="en-US" smtClean="0"/>
              <a:t>4/8/2021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0485A7-D857-9442-BA4B-B3E6D7DD0F39}" type="slidenum">
              <a:rPr lang="en-US" smtClean="0"/>
              <a:t>‹#›</a:t>
            </a:fld>
            <a:endParaRPr lang="en-US" dirty="0"/>
          </a:p>
        </p:txBody>
      </p:sp>
    </p:spTree>
    <p:extLst>
      <p:ext uri="{BB962C8B-B14F-4D97-AF65-F5344CB8AC3E}">
        <p14:creationId xmlns:p14="http://schemas.microsoft.com/office/powerpoint/2010/main" val="3041206519"/>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 id="2147484307"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99D4A-F6A9-EC46-A2DF-BB7FBC55CD1D}" type="datetimeFigureOut">
              <a:rPr lang="en-US" smtClean="0"/>
              <a:t>4/8/2021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0485A7-D857-9442-BA4B-B3E6D7DD0F39}" type="slidenum">
              <a:rPr lang="en-US" smtClean="0"/>
              <a:t>‹#›</a:t>
            </a:fld>
            <a:endParaRPr lang="en-US"/>
          </a:p>
        </p:txBody>
      </p:sp>
    </p:spTree>
    <p:extLst>
      <p:ext uri="{BB962C8B-B14F-4D97-AF65-F5344CB8AC3E}">
        <p14:creationId xmlns:p14="http://schemas.microsoft.com/office/powerpoint/2010/main" val="3092428728"/>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3"/>
      <p:tags r:id="rId14"/>
    </p:custDataLst>
    <p:extLst>
      <p:ext uri="{BB962C8B-B14F-4D97-AF65-F5344CB8AC3E}">
        <p14:creationId xmlns:p14="http://schemas.microsoft.com/office/powerpoint/2010/main" val="1690890147"/>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3"/>
      <p:tags r:id="rId14"/>
    </p:custDataLst>
    <p:extLst>
      <p:ext uri="{BB962C8B-B14F-4D97-AF65-F5344CB8AC3E}">
        <p14:creationId xmlns:p14="http://schemas.microsoft.com/office/powerpoint/2010/main" val="3498387669"/>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059B2"/>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hidden">
          <a:xfrm>
            <a:off x="0" y="0"/>
            <a:ext cx="9144000" cy="3665538"/>
          </a:xfrm>
          <a:prstGeom prst="rect">
            <a:avLst/>
          </a:prstGeom>
          <a:gradFill rotWithShape="1">
            <a:gsLst>
              <a:gs pos="0">
                <a:srgbClr val="0054A8"/>
              </a:gs>
              <a:gs pos="100000">
                <a:srgbClr val="0059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fontAlgn="base">
              <a:spcBef>
                <a:spcPct val="0"/>
              </a:spcBef>
              <a:spcAft>
                <a:spcPct val="0"/>
              </a:spcAft>
              <a:defRPr>
                <a:solidFill>
                  <a:schemeClr val="tx1"/>
                </a:solidFill>
                <a:latin typeface="Arial" pitchFamily="34" charset="0"/>
                <a:ea typeface="ヒラギノ角ゴ Pro W3"/>
                <a:cs typeface="ヒラギノ角ゴ Pro W3"/>
              </a:defRPr>
            </a:lvl6pPr>
            <a:lvl7pPr marL="2971800" indent="-228600" fontAlgn="base">
              <a:spcBef>
                <a:spcPct val="0"/>
              </a:spcBef>
              <a:spcAft>
                <a:spcPct val="0"/>
              </a:spcAft>
              <a:defRPr>
                <a:solidFill>
                  <a:schemeClr val="tx1"/>
                </a:solidFill>
                <a:latin typeface="Arial" pitchFamily="34" charset="0"/>
                <a:ea typeface="ヒラギノ角ゴ Pro W3"/>
                <a:cs typeface="ヒラギノ角ゴ Pro W3"/>
              </a:defRPr>
            </a:lvl7pPr>
            <a:lvl8pPr marL="3429000" indent="-228600" fontAlgn="base">
              <a:spcBef>
                <a:spcPct val="0"/>
              </a:spcBef>
              <a:spcAft>
                <a:spcPct val="0"/>
              </a:spcAft>
              <a:defRPr>
                <a:solidFill>
                  <a:schemeClr val="tx1"/>
                </a:solidFill>
                <a:latin typeface="Arial" pitchFamily="34" charset="0"/>
                <a:ea typeface="ヒラギノ角ゴ Pro W3"/>
                <a:cs typeface="ヒラギノ角ゴ Pro W3"/>
              </a:defRPr>
            </a:lvl8pPr>
            <a:lvl9pPr marL="3886200" indent="-228600" fontAlgn="base">
              <a:spcBef>
                <a:spcPct val="0"/>
              </a:spcBef>
              <a:spcAft>
                <a:spcPct val="0"/>
              </a:spcAft>
              <a:defRPr>
                <a:solidFill>
                  <a:schemeClr val="tx1"/>
                </a:solidFill>
                <a:latin typeface="Arial" pitchFamily="34" charset="0"/>
                <a:ea typeface="ヒラギノ角ゴ Pro W3"/>
                <a:cs typeface="ヒラギノ角ゴ Pro W3"/>
              </a:defRPr>
            </a:lvl9pPr>
          </a:lstStyle>
          <a:p>
            <a:endParaRPr lang="en-US" altLang="en-US"/>
          </a:p>
        </p:txBody>
      </p:sp>
      <p:pic>
        <p:nvPicPr>
          <p:cNvPr id="1027" name="Picture 7" descr="Wave3 cop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hidden">
          <a:xfrm>
            <a:off x="0" y="6153150"/>
            <a:ext cx="9144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352425"/>
            <a:ext cx="7772400"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Rectangle 3"/>
          <p:cNvSpPr>
            <a:spLocks noGrp="1" noChangeArrowheads="1"/>
          </p:cNvSpPr>
          <p:nvPr>
            <p:ph type="body" idx="1"/>
          </p:nvPr>
        </p:nvSpPr>
        <p:spPr bwMode="auto">
          <a:xfrm>
            <a:off x="685800" y="1508125"/>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8" descr="New NS Logo on WHITE SMAL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83463" y="6384925"/>
            <a:ext cx="1473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sldNum" sz="quarter" idx="4"/>
          </p:nvPr>
        </p:nvSpPr>
        <p:spPr bwMode="auto">
          <a:xfrm>
            <a:off x="6864350" y="58658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mn-lt"/>
                <a:ea typeface="+mn-ea"/>
                <a:cs typeface="+mn-cs"/>
              </a:defRPr>
            </a:lvl1pPr>
          </a:lstStyle>
          <a:p>
            <a:fld id="{10F1213E-4BDD-482F-8E98-A1BE0CD7F113}" type="slidenum">
              <a:rPr lang="en-US" smtClean="0"/>
              <a:t>‹#›</a:t>
            </a:fld>
            <a:endParaRPr lang="en-US"/>
          </a:p>
        </p:txBody>
      </p:sp>
    </p:spTree>
    <p:extLst>
      <p:ext uri="{BB962C8B-B14F-4D97-AF65-F5344CB8AC3E}">
        <p14:creationId xmlns:p14="http://schemas.microsoft.com/office/powerpoint/2010/main" val="127425018"/>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ransition spd="med"/>
  <p:txStyles>
    <p:titleStyle>
      <a:lvl1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mj-lt"/>
          <a:ea typeface="+mj-ea"/>
          <a:cs typeface="ヒラギノ角ゴ Pro W3"/>
        </a:defRPr>
      </a:lvl1pPr>
      <a:lvl2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2pPr>
      <a:lvl3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3pPr>
      <a:lvl4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4pPr>
      <a:lvl5pPr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cs typeface="ヒラギノ角ゴ Pro W3"/>
        </a:defRPr>
      </a:lvl5pPr>
      <a:lvl6pPr marL="4572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6pPr>
      <a:lvl7pPr marL="9144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7pPr>
      <a:lvl8pPr marL="13716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8pPr>
      <a:lvl9pPr marL="1828800" algn="ctr" rtl="0" eaLnBrk="1" fontAlgn="base" hangingPunct="1">
        <a:spcBef>
          <a:spcPct val="0"/>
        </a:spcBef>
        <a:spcAft>
          <a:spcPct val="0"/>
        </a:spcAft>
        <a:defRPr sz="3200" b="1">
          <a:solidFill>
            <a:srgbClr val="FFFF00"/>
          </a:solidFill>
          <a:effectLst>
            <a:outerShdw blurRad="38100" dist="38100" dir="2700000" algn="tl">
              <a:srgbClr val="000000"/>
            </a:outerShdw>
          </a:effectLst>
          <a:latin typeface="Arial" charset="0"/>
          <a:ea typeface="ヒラギノ角ゴ Pro W3" pitchFamily="8" charset="-128"/>
        </a:defRPr>
      </a:lvl9pPr>
    </p:titleStyle>
    <p:bodyStyle>
      <a:lvl1pPr marL="342900" indent="-342900" algn="l" rtl="0" eaLnBrk="1" fontAlgn="base" hangingPunct="1">
        <a:spcBef>
          <a:spcPct val="20000"/>
        </a:spcBef>
        <a:spcAft>
          <a:spcPct val="0"/>
        </a:spcAft>
        <a:buClr>
          <a:srgbClr val="FFFF00"/>
        </a:buClr>
        <a:buChar char="•"/>
        <a:defRPr sz="2800">
          <a:solidFill>
            <a:schemeClr val="tx1"/>
          </a:solidFill>
          <a:effectLst>
            <a:outerShdw blurRad="38100" dist="38100" dir="2700000" algn="tl">
              <a:srgbClr val="000000"/>
            </a:outerShdw>
          </a:effectLst>
          <a:latin typeface="+mn-lt"/>
          <a:ea typeface="+mn-ea"/>
          <a:cs typeface="ヒラギノ角ゴ Pro W3"/>
        </a:defRPr>
      </a:lvl1pPr>
      <a:lvl2pPr marL="742950" indent="-285750" algn="l" rtl="0" eaLnBrk="1" fontAlgn="base" hangingPunct="1">
        <a:spcBef>
          <a:spcPct val="20000"/>
        </a:spcBef>
        <a:spcAft>
          <a:spcPct val="0"/>
        </a:spcAft>
        <a:buChar char="–"/>
        <a:defRPr sz="2400">
          <a:solidFill>
            <a:schemeClr val="tx1"/>
          </a:solidFill>
          <a:effectLst>
            <a:outerShdw blurRad="38100" dist="38100" dir="2700000" algn="tl">
              <a:srgbClr val="000000"/>
            </a:outerShdw>
          </a:effectLst>
          <a:latin typeface="+mn-lt"/>
          <a:ea typeface="+mn-ea"/>
          <a:cs typeface="ヒラギノ角ゴ Pro W3"/>
        </a:defRPr>
      </a:lvl2pPr>
      <a:lvl3pPr marL="1143000" indent="-228600" algn="l" rtl="0" eaLnBrk="1" fontAlgn="base" hangingPunct="1">
        <a:spcBef>
          <a:spcPct val="20000"/>
        </a:spcBef>
        <a:spcAft>
          <a:spcPct val="0"/>
        </a:spcAft>
        <a:buClr>
          <a:srgbClr val="FF9933"/>
        </a:buClr>
        <a:buFont typeface="Arial" pitchFamily="34" charset="0"/>
        <a:buChar char="»"/>
        <a:defRPr sz="2000">
          <a:solidFill>
            <a:schemeClr val="tx1"/>
          </a:solidFill>
          <a:effectLst>
            <a:outerShdw blurRad="38100" dist="38100" dir="2700000" algn="tl">
              <a:srgbClr val="000000"/>
            </a:outerShdw>
          </a:effectLst>
          <a:latin typeface="+mn-lt"/>
          <a:ea typeface="+mn-ea"/>
          <a:cs typeface="ヒラギノ角ゴ Pro W3"/>
        </a:defRPr>
      </a:lvl3pPr>
      <a:lvl4pPr marL="16002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cs typeface="ヒラギノ角ゴ Pro W3"/>
        </a:defRPr>
      </a:lvl4pPr>
      <a:lvl5pPr marL="20574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cs typeface="ヒラギノ角ゴ Pro W3"/>
        </a:defRPr>
      </a:lvl5pPr>
      <a:lvl6pPr marL="25146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har char="»"/>
        <a:defRPr>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7007CE4-44CD-514E-AB06-3E1C57ADD73C}" type="datetimeFigureOut">
              <a:rPr lang="en-US" smtClean="0">
                <a:solidFill>
                  <a:prstClr val="black">
                    <a:tint val="75000"/>
                  </a:prstClr>
                </a:solidFill>
                <a:latin typeface="Calibri"/>
                <a:ea typeface="+mn-ea"/>
              </a:rPr>
              <a:pPr defTabSz="457200" eaLnBrk="1" fontAlgn="auto" hangingPunct="1">
                <a:spcBef>
                  <a:spcPts val="0"/>
                </a:spcBef>
                <a:spcAft>
                  <a:spcPts val="0"/>
                </a:spcAft>
              </a:pPr>
              <a:t>4/8/2021</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381DCD0-FAB9-C540-ACA0-2D3DCEDE7E26}"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18741972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4/8/2021</a:t>
            </a:fld>
            <a:endParaRPr lang="en-US" alt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extLst>
      <p:ext uri="{BB962C8B-B14F-4D97-AF65-F5344CB8AC3E}">
        <p14:creationId xmlns:p14="http://schemas.microsoft.com/office/powerpoint/2010/main" val="352331210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25"/>
      <p:tags r:id="rId26"/>
    </p:custDataLst>
    <p:extLst>
      <p:ext uri="{BB962C8B-B14F-4D97-AF65-F5344CB8AC3E}">
        <p14:creationId xmlns:p14="http://schemas.microsoft.com/office/powerpoint/2010/main" val="3336020273"/>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 id="2147484469" r:id="rId14"/>
    <p:sldLayoutId id="2147484470" r:id="rId15"/>
    <p:sldLayoutId id="2147484471" r:id="rId16"/>
    <p:sldLayoutId id="2147484472" r:id="rId17"/>
    <p:sldLayoutId id="2147484473" r:id="rId18"/>
    <p:sldLayoutId id="2147484474" r:id="rId19"/>
    <p:sldLayoutId id="2147484475" r:id="rId20"/>
    <p:sldLayoutId id="2147484476" r:id="rId21"/>
    <p:sldLayoutId id="2147484477" r:id="rId22"/>
    <p:sldLayoutId id="2147484478" r:id="rId23"/>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7"/>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Arial" panose="020B0604020202020204"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218B61-2C44-4426-BE0D-62AFE46C727B}" type="datetime1">
              <a:rPr kumimoji="0" lang="en-US" altLang="ja-JP" sz="9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4/8/2021</a:t>
            </a:fld>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1" y="6356359"/>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215A01-EBC1-45C7-9A9D-8A83BBE998CB}" type="slidenum">
              <a:rPr kumimoji="0" lang="en-US" altLang="en-US" sz="9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90874107"/>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hf hdr="0" ftr="0" dt="0"/>
  <p:txStyles>
    <p:titleStyle>
      <a:lvl1pPr algn="ctr"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S PGothic"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28600" y="6212082"/>
            <a:ext cx="21336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58050" y="6006506"/>
            <a:ext cx="1572768" cy="611841"/>
          </a:xfrm>
          <a:prstGeom prst="rect">
            <a:avLst/>
          </a:prstGeom>
        </p:spPr>
      </p:pic>
    </p:spTree>
    <p:extLst>
      <p:ext uri="{BB962C8B-B14F-4D97-AF65-F5344CB8AC3E}">
        <p14:creationId xmlns:p14="http://schemas.microsoft.com/office/powerpoint/2010/main" val="3242262178"/>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defTabSz="685800" rtl="0" eaLnBrk="1" latinLnBrk="0" hangingPunct="1">
        <a:spcBef>
          <a:spcPct val="0"/>
        </a:spcBef>
        <a:buNone/>
        <a:defRPr sz="3300" b="1" kern="1200">
          <a:solidFill>
            <a:srgbClr val="054F7D"/>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E2525CAA-27AB-447F-BC51-4AB264D61992}"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BDE1CBD5-A9E4-4B90-9C17-813EC5B7C836}"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025414191"/>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eaLnBrk="1" fontAlgn="auto" hangingPunct="1">
              <a:spcBef>
                <a:spcPts val="0"/>
              </a:spcBef>
              <a:spcAft>
                <a:spcPts val="0"/>
              </a:spcAft>
            </a:pPr>
            <a:fld id="{968E204A-8DF9-4BE5-A6AE-4ADE20E85460}" type="datetimeFigureOut">
              <a:rPr lang="en-US" smtClean="0">
                <a:solidFill>
                  <a:prstClr val="black">
                    <a:tint val="75000"/>
                  </a:prstClr>
                </a:solidFill>
                <a:latin typeface="Calibri" panose="020F0502020204030204"/>
                <a:ea typeface="+mn-ea"/>
              </a:rPr>
              <a:pPr defTabSz="342900" eaLnBrk="1" fontAlgn="auto" hangingPunct="1">
                <a:spcBef>
                  <a:spcPts val="0"/>
                </a:spcBef>
                <a:spcAft>
                  <a:spcPts val="0"/>
                </a:spcAft>
              </a:pPr>
              <a:t>4/9/2021</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eaLnBrk="1" fontAlgn="auto" hangingPunct="1">
              <a:spcBef>
                <a:spcPts val="0"/>
              </a:spcBef>
              <a:spcAft>
                <a:spcPts val="0"/>
              </a:spcAft>
            </a:pPr>
            <a:fld id="{D6089A94-B2F9-4053-B385-59D4E37F21CF}" type="slidenum">
              <a:rPr lang="en-US" smtClean="0">
                <a:solidFill>
                  <a:prstClr val="black">
                    <a:tint val="75000"/>
                  </a:prstClr>
                </a:solidFill>
                <a:latin typeface="Calibri" panose="020F0502020204030204"/>
                <a:ea typeface="+mn-ea"/>
              </a:rPr>
              <a:pPr defTabSz="3429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00741568"/>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86B3E-96B8-9745-AEF2-DC1893354E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19306E-DEAE-9649-AA6A-47EE7ECE94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02D6F-127C-4041-8D9E-6F09303E877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5614465-5CB1-9548-9989-D90CC72CCE2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66499A0-B3AB-5B42-BF26-8F7B7E0815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04907791"/>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86B3E-96B8-9745-AEF2-DC1893354E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19306E-DEAE-9649-AA6A-47EE7ECE94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02D6F-127C-4041-8D9E-6F09303E877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3AA37964-B44C-2049-8564-5761F303C75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4/9/2021</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5614465-5CB1-9548-9989-D90CC72CCE2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66499A0-B3AB-5B42-BF26-8F7B7E0815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3E3BA8F2-5376-ED4F-AD0A-83BB927D3579}"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61211178"/>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6543888"/>
      </p:ext>
    </p:extLst>
  </p:cSld>
  <p:clrMap bg1="lt1" tx1="dk1" bg2="lt2" tx2="dk2" accent1="accent1" accent2="accent2" accent3="accent3" accent4="accent4" accent5="accent5" accent6="accent6" hlink="hlink" folHlink="folHlink"/>
  <p:sldLayoutIdLst>
    <p:sldLayoutId id="214748415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fld id="{BAEBC26A-7C5D-1340-BDF4-4A764173B52F}" type="slidenum">
              <a:rPr lang="en-US" smtClean="0"/>
              <a:pPr/>
              <a:t>‹#›</a:t>
            </a:fld>
            <a:endParaRPr lang="en-US" dirty="0"/>
          </a:p>
        </p:txBody>
      </p:sp>
    </p:spTree>
    <p:extLst>
      <p:ext uri="{BB962C8B-B14F-4D97-AF65-F5344CB8AC3E}">
        <p14:creationId xmlns:p14="http://schemas.microsoft.com/office/powerpoint/2010/main" val="3919378497"/>
      </p:ext>
    </p:extLst>
  </p:cSld>
  <p:clrMap bg1="lt1" tx1="dk1" bg2="lt2" tx2="dk2" accent1="accent1" accent2="accent2" accent3="accent3" accent4="accent4" accent5="accent5" accent6="accent6" hlink="hlink" folHlink="folHlink"/>
  <p:sldLayoutIdLst>
    <p:sldLayoutId id="21474841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 y="-2190"/>
            <a:ext cx="9143998" cy="6864095"/>
          </a:xfrm>
          <a:prstGeom prst="rect">
            <a:avLst/>
          </a:prstGeom>
        </p:spPr>
      </p:pic>
    </p:spTree>
    <p:extLst>
      <p:ext uri="{BB962C8B-B14F-4D97-AF65-F5344CB8AC3E}">
        <p14:creationId xmlns:p14="http://schemas.microsoft.com/office/powerpoint/2010/main" val="365251366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Lst>
  <p:txStyles>
    <p:titleStyle>
      <a:lvl1pPr algn="ctr" defTabSz="342892"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892"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783"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675"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566" algn="ctr" defTabSz="342892"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68" indent="-257168" algn="l" defTabSz="34289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199" indent="-214308" algn="l" defTabSz="342892"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28" indent="-171446" algn="l" defTabSz="342892"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20"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12"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3142678"/>
      </p:ext>
    </p:extLst>
  </p:cSld>
  <p:clrMap bg1="lt1" tx1="dk1" bg2="lt2" tx2="dk2" accent1="accent1" accent2="accent2" accent3="accent3" accent4="accent4" accent5="accent5" accent6="accent6" hlink="hlink" folHlink="folHlink"/>
  <p:sldLayoutIdLst>
    <p:sldLayoutId id="214748416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57800"/>
            <a:ext cx="9144000" cy="1600200"/>
          </a:xfrm>
          <a:prstGeom prst="rect">
            <a:avLst/>
          </a:prstGeom>
        </p:spPr>
      </p:pic>
      <p:sp>
        <p:nvSpPr>
          <p:cNvPr id="11" name="Slide Number Placeholder 3"/>
          <p:cNvSpPr>
            <a:spLocks noGrp="1"/>
          </p:cNvSpPr>
          <p:nvPr>
            <p:ph type="sldNum" sz="quarter" idx="4"/>
          </p:nvPr>
        </p:nvSpPr>
        <p:spPr>
          <a:xfrm>
            <a:off x="6553200" y="6356350"/>
            <a:ext cx="2133600" cy="365125"/>
          </a:xfrm>
          <a:prstGeom prst="rect">
            <a:avLst/>
          </a:prstGeom>
        </p:spPr>
        <p:txBody>
          <a:bodyPr/>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EBC26A-7C5D-1340-BDF4-4A764173B5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873573"/>
      </p:ext>
    </p:extLst>
  </p:cSld>
  <p:clrMap bg1="lt1" tx1="dk1" bg2="lt2" tx2="dk2" accent1="accent1" accent2="accent2" accent3="accent3" accent4="accent4" accent5="accent5" accent6="accent6" hlink="hlink" folHlink="folHlink"/>
  <p:sldLayoutIdLst>
    <p:sldLayoutId id="21474841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3652699813"/>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452931"/>
            <a:ext cx="85725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381403" y="1604789"/>
            <a:ext cx="8402749"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8401946" y="6454532"/>
            <a:ext cx="419778"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8483794" y="6447271"/>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197345" y="6492240"/>
            <a:ext cx="1204601"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596348"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3"/>
      <p:tags r:id="rId14"/>
    </p:custDataLst>
    <p:extLst>
      <p:ext uri="{BB962C8B-B14F-4D97-AF65-F5344CB8AC3E}">
        <p14:creationId xmlns:p14="http://schemas.microsoft.com/office/powerpoint/2010/main" val="64449364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urldefense.com/v3/__http:/send.acog.org/link.cfm?r=mMhpFADZGmTMC6WPfkEtng**A&amp;pe=Eb_ghjboBXPdp6Py1gbtXpux7Pi0MysazSLjjfYaJI2s-I6UVgMrpxXfgyymExKjGS3QlrnzOPaQ8baKUmqELg**A&amp;t=Lbpyp3Xf_s9fAJlG9z9ZQg**A__;fn5-fn5-!!Dq0X2DkFhyF93HkjWTBQKhk!FS4p2cjX3uqkD_BJ6EuK2LOAAPPBO0JZ2Y8wE2irpCsMF29jpsMpGc5Jcg9JnUKHaxNSsS1RuQ$" TargetMode="External"/><Relationship Id="rId3" Type="http://schemas.openxmlformats.org/officeDocument/2006/relationships/hyperlink" Target="https://s3.amazonaws.com/cdn.smfm.org/media/2589/COVID19-What_MFMs_need_to_know_revision_11-23-20_final.pdf" TargetMode="External"/><Relationship Id="rId7" Type="http://schemas.openxmlformats.org/officeDocument/2006/relationships/hyperlink" Target="https://www.highriskpregnancyinfo.org/covid-19" TargetMode="External"/><Relationship Id="rId12" Type="http://schemas.openxmlformats.org/officeDocument/2006/relationships/hyperlink" Target="https://s3.amazonaws.com/cdn.smfm.org/media/2858/Provider_Considerations_for_Engaging_in_COVID_Vaccination_Considerations_4-1-21_(final).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acog.org/-/media/project/acog/acogorg/files/pdfs/clinical-guidance/practice-advisory/covid19vaccine-conversationguide-121520-v2.pdf?la=en&amp;hash=439FFEC1991B7DD3925352A5308C7C42" TargetMode="External"/><Relationship Id="rId11" Type="http://schemas.openxmlformats.org/officeDocument/2006/relationships/hyperlink" Target="https://www.acog.org/clinical/clinical-guidance/practice-advisory/articles/2020/12/vaccinating-pregnant-and-lactating-patients-against-covid-19?fbclid=IwAR24h5OG_JHrPN_hRmQZiy8rNa01oqcM0EzimcEuubg8wZKAVyR47DMIAIQ" TargetMode="External"/><Relationship Id="rId5" Type="http://schemas.openxmlformats.org/officeDocument/2006/relationships/hyperlink" Target="https://s3.amazonaws.com/cdn.smfm.org/media/2734/SMFM_COVID_Management_of_COVID_pos_preg_patients_2-2-21_(final).pdf" TargetMode="External"/><Relationship Id="rId10" Type="http://schemas.openxmlformats.org/officeDocument/2006/relationships/hyperlink" Target="https://www.acog.org/clinical-information/physician-faqs/covid-19-faqs-for-ob-gyns-obstetrics" TargetMode="External"/><Relationship Id="rId4" Type="http://schemas.openxmlformats.org/officeDocument/2006/relationships/hyperlink" Target="https://www.acog.org/covid-19/vaccination-site-recommendations-pregnant-individuals" TargetMode="External"/><Relationship Id="rId9" Type="http://schemas.openxmlformats.org/officeDocument/2006/relationships/hyperlink" Target="https://urldefense.com/v3/__http:/send.acog.org/link.cfm?r=mMhpFADZGmTMC6WPfkEtng**A&amp;pe=smCfXA17jI1wFqBRAVeTwQKB1pg5nKAwr50ST-7vFRomigSByvruh0j3qsOOh26Josgfq31kcQadwPnkmHYw5Q**A&amp;t=Lbpyp3Xf_s9fAJlG9z9ZQg**A__;fn5-fn5-!!Dq0X2DkFhyF93HkjWTBQKhk!FS4p2cjX3uqkD_BJ6EuK2LOAAPPBO0JZ2Y8wE2irpCsMF29jpsMpGc5Jcg9JnUKHaxNdr6iDGA$"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ervices.aap.org/en/pages/2019-novel-coronavirus-covid-19-infections/clinical-guidance/interim-guidance-for-covid-19-vaccination-in-children-and-adolescents/" TargetMode="External"/><Relationship Id="rId3" Type="http://schemas.openxmlformats.org/officeDocument/2006/relationships/hyperlink" Target="https://urldefense.com/v3/__https:/services.aap.org/link/33d8ca6e4cf8410b9668ac4ee848f2b5.aspx__;!!Dq0X2DkFhyF93HkjWTBQKhk!Eacv0XEkmyHMw2cPtFMLeFpTJPbQqRt9Ed1Gz3qASWajafkhlvKKfZ9rKAkR3UWbDQ0TflOXdw$" TargetMode="External"/><Relationship Id="rId7" Type="http://schemas.openxmlformats.org/officeDocument/2006/relationships/hyperlink" Target="https://services.aap.org/link/3d512cd874804f928ce8ad1f2fe21d63.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ervices.aap.org/link/fb2d54cf7f884a279ea35039eef1c320.aspx" TargetMode="External"/><Relationship Id="rId5" Type="http://schemas.openxmlformats.org/officeDocument/2006/relationships/hyperlink" Target="https://services.aap.org/link/ffa46678e6374b768595319934cbade3.aspx" TargetMode="External"/><Relationship Id="rId4" Type="http://schemas.openxmlformats.org/officeDocument/2006/relationships/hyperlink" Target="https://services.aap.org/link/0bb1a59281524adf8834a4be404ecb8b.aspx"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lpqc.org/ILPQC%202020+/COVID19/Disease_Severity_and_Perinatal_Outcomes_of.121%20(1).pdf" TargetMode="External"/><Relationship Id="rId13" Type="http://schemas.openxmlformats.org/officeDocument/2006/relationships/hyperlink" Target="https://www.usnews.com/news/health-news/articles/2021-04-06/good-news-on-pregnant-women-and-the-covid-vaccine" TargetMode="External"/><Relationship Id="rId3" Type="http://schemas.openxmlformats.org/officeDocument/2006/relationships/hyperlink" Target="https://ilpqc.org/ILPQC%202020+/COVID19/Extracorporeal%20Life%20Support%20in%20Pregnancy:%20A%20Systematic%20Review.pdf" TargetMode="External"/><Relationship Id="rId7" Type="http://schemas.openxmlformats.org/officeDocument/2006/relationships/hyperlink" Target="https://neoreviews.aappublications.org/content/perinatal-sars-cov-2-infection-and-neonatal-covid-19-2021-update" TargetMode="External"/><Relationship Id="rId12" Type="http://schemas.openxmlformats.org/officeDocument/2006/relationships/hyperlink" Target="https://ilpqc.org/ILPQC%202020%2B/COVID19/s12887-021-02618-y%20BMC%20pediatrics%20breastmilk%20antibodies%20Covid.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ajog.org/article/S0002-9378(21)00033-8/pdf" TargetMode="External"/><Relationship Id="rId11" Type="http://schemas.openxmlformats.org/officeDocument/2006/relationships/hyperlink" Target="https://www.ajog.org/article/S0002-9378(21)00187-3/pdf" TargetMode="External"/><Relationship Id="rId5" Type="http://schemas.openxmlformats.org/officeDocument/2006/relationships/hyperlink" Target="https://jamanetwork.com/journals/jamanetworkopen/fullarticle/2774428" TargetMode="External"/><Relationship Id="rId10" Type="http://schemas.openxmlformats.org/officeDocument/2006/relationships/hyperlink" Target="https://www.medrxiv.org/content/10.1101/2021.02.23.21252328v1" TargetMode="External"/><Relationship Id="rId4" Type="http://schemas.openxmlformats.org/officeDocument/2006/relationships/hyperlink" Target="https://ilpqc.org/ILPQC%202020+/COVID19/Pregnancy%20Outcomes%20Among%20Women%20With%20and%20Without%20Severe%20Acute%20Respiratory%20Syndrome%20Coronavirus%202%20Infection.Nov%202020.pdf" TargetMode="External"/><Relationship Id="rId9" Type="http://schemas.openxmlformats.org/officeDocument/2006/relationships/hyperlink" Target="https://www.youtube.com/watch?v=Elb_hp2_nW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cdc.gov/coronavirus/2019-ncov/vaccines/recommendations/pregnancy.html" TargetMode="External"/><Relationship Id="rId3" Type="http://schemas.openxmlformats.org/officeDocument/2006/relationships/hyperlink" Target="https://www.cdc.gov/mmwr/volumes/69/wr/mm6944e2.htm?s_cid=mm6944e2_w" TargetMode="External"/><Relationship Id="rId7" Type="http://schemas.openxmlformats.org/officeDocument/2006/relationships/hyperlink" Target="https://www.cdc.gov/coronavirus/2019-ncov/communication/toolkits/pregnant-people-and-new-parents.html" TargetMode="External"/><Relationship Id="rId2" Type="http://schemas.openxmlformats.org/officeDocument/2006/relationships/hyperlink" Target="https://www.illinois.gov/hfs/MedicalProviders/notices/Pages/prn200701b.aspx" TargetMode="External"/><Relationship Id="rId1" Type="http://schemas.openxmlformats.org/officeDocument/2006/relationships/slideLayout" Target="../slideLayouts/slideLayout2.xml"/><Relationship Id="rId6" Type="http://schemas.openxmlformats.org/officeDocument/2006/relationships/hyperlink" Target="https://www.cdc.gov/mmwr/volumes/70/wr/mm7009e4.htm?s_cid=mm7009e4_w" TargetMode="External"/><Relationship Id="rId5" Type="http://schemas.openxmlformats.org/officeDocument/2006/relationships/hyperlink" Target="https://www.cdc.gov/mmwr/volumes/70/wr/mm7005a3.htm?s_cid=mm7005a3_w" TargetMode="External"/><Relationship Id="rId4" Type="http://schemas.openxmlformats.org/officeDocument/2006/relationships/hyperlink" Target="https://www.cdc.gov/vaccines/covid-19/info-by-product/clinical-consideration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coronavirus/2019-ncov/downloads/communication/COVID-19_Pregnancy.pdf"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x.doi.org/10.15585/mmwr.mm6944e3" TargetMode="External"/><Relationship Id="rId2" Type="http://schemas.openxmlformats.org/officeDocument/2006/relationships/hyperlink" Target="https://www.bmj.com/content/bmj/370/bmj.m3320.full.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c.gov/coronavirus/2019-ncov/need-extra-precautions/pregnancy-breastfeeding.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ajog.org/article/S0002-9378(21)00187-3/fulltex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8.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3.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8.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3.xml"/></Relationships>
</file>

<file path=ppt/slides/_rels/slide32.xml.rels><?xml version="1.0" encoding="UTF-8" standalone="yes"?>
<Relationships xmlns="http://schemas.openxmlformats.org/package/2006/relationships"><Relationship Id="rId8" Type="http://schemas.openxmlformats.org/officeDocument/2006/relationships/hyperlink" Target="https://foamcast.org/wp-content/uploads/2021/01/Vaccine-Info-for-Pregnant-People-Updated-12.28.2020-Turkish.pdf" TargetMode="External"/><Relationship Id="rId13" Type="http://schemas.openxmlformats.org/officeDocument/2006/relationships/hyperlink" Target="https://www.highriskpregnancyinfo.org/covid-19" TargetMode="External"/><Relationship Id="rId3" Type="http://schemas.openxmlformats.org/officeDocument/2006/relationships/hyperlink" Target="https://foamcast.org/wp-content/uploads/2021/03/English-Decision-Aid.pdf" TargetMode="External"/><Relationship Id="rId7" Type="http://schemas.openxmlformats.org/officeDocument/2006/relationships/hyperlink" Target="https://foamcast.org/wp-content/uploads/2021/01/Vaccine-Info-for-Pregnant-People-Updated-12-28-2020-Arabic.pdf" TargetMode="External"/><Relationship Id="rId12" Type="http://schemas.openxmlformats.org/officeDocument/2006/relationships/hyperlink" Target="https://foamcast.org/wp-content/uploads/2021/01/VaccineInfo0Women12-22-20-Russian.pdf" TargetMode="Externa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hyperlink" Target="https://foamcast.org/wp-content/uploads/2021/01/Vaccine-Info-for-Pregnant-People-Updated-12-28-2020-Portuguese.pdf" TargetMode="External"/><Relationship Id="rId11" Type="http://schemas.openxmlformats.org/officeDocument/2006/relationships/hyperlink" Target="https://foamcast.org/wp-content/uploads/2021/01/Vaccine-Info-for-Pregnant-PERSON-Updated-12-28-2020-Vietnamese.pdf" TargetMode="External"/><Relationship Id="rId5" Type="http://schemas.openxmlformats.org/officeDocument/2006/relationships/hyperlink" Target="https://foamcast.org/wp-content/uploads/2021/01/Vaccine-Info-for-Pregnant-People-_-Updated-12.28.2020-Nepali.pdf" TargetMode="External"/><Relationship Id="rId10" Type="http://schemas.openxmlformats.org/officeDocument/2006/relationships/hyperlink" Target="https://foamcast.org/wp-content/uploads/2021/01/Vaccine-Info-for-Pregnant-Women-Updated-12-28-2020-SimChi-Updated.pdf" TargetMode="External"/><Relationship Id="rId4" Type="http://schemas.openxmlformats.org/officeDocument/2006/relationships/hyperlink" Target="https://foamcast.org/wp-content/uploads/2021/01/VaccineInfoPregnantPeopleUpdated12.28.2020-Spanish-2.pdf" TargetMode="External"/><Relationship Id="rId9" Type="http://schemas.openxmlformats.org/officeDocument/2006/relationships/hyperlink" Target="https://foamcast.org/wp-content/uploads/2021/01/Vaccine-Info-for-Pregnant-Women-Updated-12-28-2020-Somali.pdf" TargetMode="External"/><Relationship Id="rId14" Type="http://schemas.openxmlformats.org/officeDocument/2006/relationships/hyperlink" Target="https://www.cdc.gov/coronavirus/2019-ncov/vaccines/recommendations/pregnancy.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npr.org/sections/health-shots/2021/02/18/967448680/how-to-sign-up-for-a-covid-19-vaccine-in-your-state?utm_medium=social&amp;utm_source=facebook.com&amp;utm_campaign=npr&amp;utm_term=nprnews&amp;fbclid=IwAR2tY4W7wji9faA_pt9Qqmy35ZOQ-_C25EGb70iDy2HnNH03kCIWDqYmfgU" TargetMode="External"/><Relationship Id="rId2" Type="http://schemas.openxmlformats.org/officeDocument/2006/relationships/hyperlink" Target="https://coronavirus.illinois.gov/s/vaccination-loca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3" Type="http://schemas.openxmlformats.org/officeDocument/2006/relationships/hyperlink" Target="https://ilpqc.org/covid-19-inform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info@ilpqc.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95.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4.xml.rels><?xml version="1.0" encoding="UTF-8" standalone="yes"?>
<Relationships xmlns="http://schemas.openxmlformats.org/package/2006/relationships"><Relationship Id="rId2" Type="http://schemas.openxmlformats.org/officeDocument/2006/relationships/hyperlink" Target="https://www.cdc.gov/coronavirus/2019-ncov/cases-updates/special-populations/birth-data-on-covid-19.html" TargetMode="External"/><Relationship Id="rId1" Type="http://schemas.openxmlformats.org/officeDocument/2006/relationships/slideLayout" Target="../slideLayouts/slideLayout1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9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5.xml"/></Relationships>
</file>

<file path=ppt/slides/_rels/slide52.xml.rels><?xml version="1.0" encoding="UTF-8" standalone="yes"?>
<Relationships xmlns="http://schemas.openxmlformats.org/package/2006/relationships"><Relationship Id="rId2" Type="http://schemas.openxmlformats.org/officeDocument/2006/relationships/hyperlink" Target="mailto:Amanda.C.Bennett@illinois.gov" TargetMode="External"/><Relationship Id="rId1" Type="http://schemas.openxmlformats.org/officeDocument/2006/relationships/slideLayout" Target="../slideLayouts/slideLayout19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08.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image" Target="../media/image87.emf"/><Relationship Id="rId3" Type="http://schemas.openxmlformats.org/officeDocument/2006/relationships/image" Target="../media/image77.emf"/><Relationship Id="rId7" Type="http://schemas.openxmlformats.org/officeDocument/2006/relationships/image" Target="../media/image81.emf"/><Relationship Id="rId12" Type="http://schemas.openxmlformats.org/officeDocument/2006/relationships/image" Target="../media/image86.emf"/><Relationship Id="rId2" Type="http://schemas.openxmlformats.org/officeDocument/2006/relationships/image" Target="../media/image76.png"/><Relationship Id="rId1" Type="http://schemas.openxmlformats.org/officeDocument/2006/relationships/slideLayout" Target="../slideLayouts/slideLayout206.xml"/><Relationship Id="rId6" Type="http://schemas.openxmlformats.org/officeDocument/2006/relationships/image" Target="../media/image80.emf"/><Relationship Id="rId11" Type="http://schemas.openxmlformats.org/officeDocument/2006/relationships/image" Target="../media/image85.emf"/><Relationship Id="rId5" Type="http://schemas.openxmlformats.org/officeDocument/2006/relationships/image" Target="../media/image79.emf"/><Relationship Id="rId15" Type="http://schemas.openxmlformats.org/officeDocument/2006/relationships/image" Target="../media/image89.png"/><Relationship Id="rId10" Type="http://schemas.openxmlformats.org/officeDocument/2006/relationships/image" Target="../media/image84.emf"/><Relationship Id="rId4" Type="http://schemas.openxmlformats.org/officeDocument/2006/relationships/image" Target="../media/image78.emf"/><Relationship Id="rId9" Type="http://schemas.openxmlformats.org/officeDocument/2006/relationships/image" Target="../media/image83.emf"/><Relationship Id="rId14" Type="http://schemas.openxmlformats.org/officeDocument/2006/relationships/image" Target="../media/image8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coronavirus/2019-ncov/cases-updates/cases-in-us.html" TargetMode="Externa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dph.illinois.gov/covid19"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9.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240.xml"/><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0.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45.xml"/></Relationships>
</file>

<file path=ppt/slides/_rels/slide74.xml.rels><?xml version="1.0" encoding="UTF-8" standalone="yes"?>
<Relationships xmlns="http://schemas.openxmlformats.org/package/2006/relationships"><Relationship Id="rId3" Type="http://schemas.openxmlformats.org/officeDocument/2006/relationships/hyperlink" Target="mailto:info@ilpqc.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15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emf"/><Relationship Id="rId9"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11549"/>
            <a:ext cx="32146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83744" y="4522551"/>
            <a:ext cx="5410200" cy="1295400"/>
          </a:xfrm>
        </p:spPr>
        <p:txBody>
          <a:bodyPr/>
          <a:lstStyle/>
          <a:p>
            <a:pPr eaLnBrk="1" hangingPunct="1">
              <a:buFont typeface="Wingdings 2" pitchFamily="18" charset="2"/>
              <a:buNone/>
            </a:pPr>
            <a:r>
              <a:rPr lang="en-US" altLang="en-US" sz="2000" dirty="0" smtClean="0">
                <a:solidFill>
                  <a:srgbClr val="898989"/>
                </a:solidFill>
              </a:rPr>
              <a:t>April </a:t>
            </a:r>
            <a:r>
              <a:rPr lang="en-US" altLang="en-US" sz="2000" dirty="0">
                <a:solidFill>
                  <a:srgbClr val="898989"/>
                </a:solidFill>
              </a:rPr>
              <a:t>9</a:t>
            </a:r>
            <a:r>
              <a:rPr lang="en-US" altLang="en-US" sz="2000" dirty="0" smtClean="0">
                <a:solidFill>
                  <a:srgbClr val="898989"/>
                </a:solidFill>
              </a:rPr>
              <a:t>, 2021</a:t>
            </a:r>
            <a:endParaRPr lang="en-US" altLang="en-US" sz="2000" dirty="0">
              <a:solidFill>
                <a:srgbClr val="898989"/>
              </a:solidFill>
            </a:endParaRPr>
          </a:p>
          <a:p>
            <a:pPr eaLnBrk="1" hangingPunct="1">
              <a:buFont typeface="Wingdings 2" pitchFamily="18" charset="2"/>
              <a:buNone/>
            </a:pPr>
            <a:r>
              <a:rPr lang="en-US" altLang="en-US" sz="2000" dirty="0">
                <a:solidFill>
                  <a:srgbClr val="898989"/>
                </a:solidFill>
              </a:rPr>
              <a:t>12:00 – 1:15pm</a:t>
            </a:r>
          </a:p>
        </p:txBody>
      </p:sp>
      <p:sp>
        <p:nvSpPr>
          <p:cNvPr id="15364" name="Title 1"/>
          <p:cNvSpPr>
            <a:spLocks noGrp="1"/>
          </p:cNvSpPr>
          <p:nvPr>
            <p:ph type="ctrTitle"/>
          </p:nvPr>
        </p:nvSpPr>
        <p:spPr>
          <a:xfrm>
            <a:off x="3283744" y="2362200"/>
            <a:ext cx="5638800" cy="2057400"/>
          </a:xfrm>
        </p:spPr>
        <p:txBody>
          <a:bodyPr/>
          <a:lstStyle/>
          <a:p>
            <a:pPr eaLnBrk="1" hangingPunct="1"/>
            <a:r>
              <a:rPr lang="en-US" altLang="en-US" sz="4000" b="1" dirty="0">
                <a:solidFill>
                  <a:srgbClr val="004990"/>
                </a:solidFill>
                <a:latin typeface="Goudy Old Style" panose="02020502050305020303" pitchFamily="18" charset="0"/>
              </a:rPr>
              <a:t>COVID-19 Strategies for OB &amp; Neonatal Units</a:t>
            </a:r>
          </a:p>
        </p:txBody>
      </p:sp>
    </p:spTree>
    <p:extLst>
      <p:ext uri="{BB962C8B-B14F-4D97-AF65-F5344CB8AC3E}">
        <p14:creationId xmlns:p14="http://schemas.microsoft.com/office/powerpoint/2010/main" val="420004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352" y="1685676"/>
            <a:ext cx="8402748" cy="4648568"/>
          </a:xfrm>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Illinois Daily Incidence</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Box 6"/>
          <p:cNvSpPr txBox="1"/>
          <p:nvPr/>
        </p:nvSpPr>
        <p:spPr>
          <a:xfrm>
            <a:off x="209983" y="1394406"/>
            <a:ext cx="3277925" cy="349857"/>
          </a:xfrm>
          <a:prstGeom prst="rect">
            <a:avLst/>
          </a:prstGeom>
        </p:spPr>
        <p:txBody>
          <a:bodyPr wrap="square" lIns="121869" tIns="60933" rIns="121869" bIns="60933" rtlCol="0" anchor="t">
            <a:noAutofit/>
          </a:bodyPr>
          <a:lstStyle/>
          <a:p>
            <a:pPr marL="0" indent="0" algn="l">
              <a:spcBef>
                <a:spcPts val="0"/>
              </a:spcBef>
            </a:pPr>
            <a:r>
              <a:rPr lang="en-US" sz="1400" dirty="0">
                <a:cs typeface="Calibri"/>
              </a:rPr>
              <a:t>IDPH daily data summary</a:t>
            </a:r>
          </a:p>
        </p:txBody>
      </p:sp>
      <p:pic>
        <p:nvPicPr>
          <p:cNvPr id="6" name="Picture 5"/>
          <p:cNvPicPr>
            <a:picLocks noChangeAspect="1"/>
          </p:cNvPicPr>
          <p:nvPr/>
        </p:nvPicPr>
        <p:blipFill>
          <a:blip r:embed="rId3"/>
          <a:stretch>
            <a:fillRect/>
          </a:stretch>
        </p:blipFill>
        <p:spPr>
          <a:xfrm>
            <a:off x="73904" y="1825613"/>
            <a:ext cx="8796337" cy="4549575"/>
          </a:xfrm>
          <a:prstGeom prst="rect">
            <a:avLst/>
          </a:prstGeom>
        </p:spPr>
      </p:pic>
    </p:spTree>
    <p:extLst>
      <p:ext uri="{BB962C8B-B14F-4D97-AF65-F5344CB8AC3E}">
        <p14:creationId xmlns:p14="http://schemas.microsoft.com/office/powerpoint/2010/main" val="313298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352" y="1685676"/>
            <a:ext cx="8402748" cy="4648568"/>
          </a:xfrm>
        </p:spPr>
        <p:txBody>
          <a:bodyPr/>
          <a:lstStyle/>
          <a:p>
            <a:endParaRPr lang="en-US" dirty="0"/>
          </a:p>
          <a:p>
            <a:pPr marL="0" indent="0">
              <a:buNone/>
            </a:pPr>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Illinois </a:t>
            </a:r>
            <a:r>
              <a:rPr lang="en-US" dirty="0" err="1" smtClean="0"/>
              <a:t>Covid</a:t>
            </a:r>
            <a:r>
              <a:rPr lang="en-US" dirty="0" smtClean="0"/>
              <a:t> Deaths</a:t>
            </a: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Box 6"/>
          <p:cNvSpPr txBox="1"/>
          <p:nvPr/>
        </p:nvSpPr>
        <p:spPr>
          <a:xfrm>
            <a:off x="209983" y="1394406"/>
            <a:ext cx="3277925" cy="349857"/>
          </a:xfrm>
          <a:prstGeom prst="rect">
            <a:avLst/>
          </a:prstGeom>
        </p:spPr>
        <p:txBody>
          <a:bodyPr wrap="square" lIns="121869" tIns="60933" rIns="121869" bIns="60933" rtlCol="0" anchor="t">
            <a:noAutofit/>
          </a:bodyPr>
          <a:lstStyle/>
          <a:p>
            <a:pPr marL="0" indent="0" algn="l">
              <a:spcBef>
                <a:spcPts val="0"/>
              </a:spcBef>
            </a:pPr>
            <a:r>
              <a:rPr lang="en-US" sz="1400" dirty="0">
                <a:cs typeface="Calibri"/>
              </a:rPr>
              <a:t>IDPH daily data summary</a:t>
            </a:r>
          </a:p>
        </p:txBody>
      </p:sp>
      <p:pic>
        <p:nvPicPr>
          <p:cNvPr id="6" name="Picture 5"/>
          <p:cNvPicPr>
            <a:picLocks noChangeAspect="1"/>
          </p:cNvPicPr>
          <p:nvPr/>
        </p:nvPicPr>
        <p:blipFill>
          <a:blip r:embed="rId3"/>
          <a:stretch>
            <a:fillRect/>
          </a:stretch>
        </p:blipFill>
        <p:spPr>
          <a:xfrm>
            <a:off x="209983" y="1864551"/>
            <a:ext cx="8705417" cy="4504045"/>
          </a:xfrm>
          <a:prstGeom prst="rect">
            <a:avLst/>
          </a:prstGeom>
        </p:spPr>
      </p:pic>
    </p:spTree>
    <p:extLst>
      <p:ext uri="{BB962C8B-B14F-4D97-AF65-F5344CB8AC3E}">
        <p14:creationId xmlns:p14="http://schemas.microsoft.com/office/powerpoint/2010/main" val="6137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91986"/>
            <a:ext cx="8229600" cy="1143000"/>
          </a:xfrm>
          <a:noFill/>
        </p:spPr>
        <p:txBody>
          <a:bodyPr>
            <a:noAutofit/>
          </a:bodyPr>
          <a:lstStyle/>
          <a:p>
            <a:r>
              <a:rPr lang="en-US" sz="2800" dirty="0"/>
              <a:t>Data Update </a:t>
            </a:r>
            <a:r>
              <a:rPr lang="en-US" sz="2800" b="1" dirty="0" smtClean="0">
                <a:solidFill>
                  <a:srgbClr val="C00000"/>
                </a:solidFill>
              </a:rPr>
              <a:t>April </a:t>
            </a:r>
            <a:r>
              <a:rPr lang="en-US" sz="2800" b="1" dirty="0">
                <a:solidFill>
                  <a:srgbClr val="C00000"/>
                </a:solidFill>
              </a:rPr>
              <a:t>8</a:t>
            </a:r>
            <a:r>
              <a:rPr lang="en-US" sz="2800" b="1" dirty="0" smtClean="0">
                <a:solidFill>
                  <a:srgbClr val="C00000"/>
                </a:solidFill>
              </a:rPr>
              <a:t>, </a:t>
            </a:r>
            <a:r>
              <a:rPr lang="en-US" sz="2800" b="1" dirty="0">
                <a:solidFill>
                  <a:srgbClr val="C00000"/>
                </a:solidFill>
              </a:rPr>
              <a:t>2021</a:t>
            </a:r>
            <a:r>
              <a:rPr lang="en-US" sz="2800" dirty="0"/>
              <a:t/>
            </a:r>
            <a:br>
              <a:rPr lang="en-US" sz="2800" dirty="0"/>
            </a:br>
            <a:r>
              <a:rPr lang="en-US" sz="2800" dirty="0"/>
              <a:t>IDPH: COVID-19 Outbreak </a:t>
            </a:r>
            <a:br>
              <a:rPr lang="en-US" sz="2800" dirty="0"/>
            </a:br>
            <a:r>
              <a:rPr lang="en-US" sz="2800" dirty="0"/>
              <a:t>Race Demographics</a:t>
            </a:r>
          </a:p>
        </p:txBody>
      </p:sp>
      <p:sp>
        <p:nvSpPr>
          <p:cNvPr id="3" name="Slide Number Placeholder 2"/>
          <p:cNvSpPr>
            <a:spLocks noGrp="1"/>
          </p:cNvSpPr>
          <p:nvPr>
            <p:ph type="sldNum" sz="quarter" idx="12"/>
          </p:nvPr>
        </p:nvSpPr>
        <p:spPr/>
        <p:txBody>
          <a:bodyPr/>
          <a:lstStyle/>
          <a:p>
            <a:fld id="{744C2F5F-8633-4B5B-A080-9CC210AD30A1}" type="slidenum">
              <a:rPr lang="en-US" smtClean="0"/>
              <a:t>12</a:t>
            </a:fld>
            <a:endParaRPr lang="en-US"/>
          </a:p>
        </p:txBody>
      </p:sp>
      <p:sp>
        <p:nvSpPr>
          <p:cNvPr id="10" name="Rectangle 9"/>
          <p:cNvSpPr/>
          <p:nvPr/>
        </p:nvSpPr>
        <p:spPr>
          <a:xfrm>
            <a:off x="2462171" y="1252198"/>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1199319" y="1728884"/>
            <a:ext cx="1967205" cy="369332"/>
          </a:xfrm>
          <a:prstGeom prst="rect">
            <a:avLst/>
          </a:prstGeom>
        </p:spPr>
        <p:txBody>
          <a:bodyPr wrap="none">
            <a:spAutoFit/>
          </a:bodyPr>
          <a:lstStyle/>
          <a:p>
            <a:r>
              <a:rPr lang="en-US" dirty="0"/>
              <a:t>Confirmed Cases</a:t>
            </a:r>
          </a:p>
        </p:txBody>
      </p:sp>
      <p:sp>
        <p:nvSpPr>
          <p:cNvPr id="8" name="Rectangle 7"/>
          <p:cNvSpPr/>
          <p:nvPr/>
        </p:nvSpPr>
        <p:spPr>
          <a:xfrm>
            <a:off x="6248400" y="1683813"/>
            <a:ext cx="915635" cy="369332"/>
          </a:xfrm>
          <a:prstGeom prst="rect">
            <a:avLst/>
          </a:prstGeom>
        </p:spPr>
        <p:txBody>
          <a:bodyPr wrap="none">
            <a:spAutoFit/>
          </a:bodyPr>
          <a:lstStyle/>
          <a:p>
            <a:r>
              <a:rPr lang="en-US" dirty="0"/>
              <a:t>Deaths</a:t>
            </a:r>
          </a:p>
        </p:txBody>
      </p:sp>
      <p:pic>
        <p:nvPicPr>
          <p:cNvPr id="2" name="Picture 1"/>
          <p:cNvPicPr>
            <a:picLocks noChangeAspect="1"/>
          </p:cNvPicPr>
          <p:nvPr/>
        </p:nvPicPr>
        <p:blipFill>
          <a:blip r:embed="rId3"/>
          <a:stretch>
            <a:fillRect/>
          </a:stretch>
        </p:blipFill>
        <p:spPr>
          <a:xfrm>
            <a:off x="228600" y="2115428"/>
            <a:ext cx="4343400" cy="4140292"/>
          </a:xfrm>
          <a:prstGeom prst="rect">
            <a:avLst/>
          </a:prstGeom>
        </p:spPr>
      </p:pic>
      <p:pic>
        <p:nvPicPr>
          <p:cNvPr id="5" name="Picture 4"/>
          <p:cNvPicPr>
            <a:picLocks noChangeAspect="1"/>
          </p:cNvPicPr>
          <p:nvPr/>
        </p:nvPicPr>
        <p:blipFill rotWithShape="1">
          <a:blip r:embed="rId4"/>
          <a:srcRect l="9596" t="4717" r="2862"/>
          <a:stretch/>
        </p:blipFill>
        <p:spPr>
          <a:xfrm>
            <a:off x="4876800" y="2204374"/>
            <a:ext cx="4080096" cy="3962400"/>
          </a:xfrm>
          <a:prstGeom prst="rect">
            <a:avLst/>
          </a:prstGeom>
        </p:spPr>
      </p:pic>
    </p:spTree>
    <p:extLst>
      <p:ext uri="{BB962C8B-B14F-4D97-AF65-F5344CB8AC3E}">
        <p14:creationId xmlns:p14="http://schemas.microsoft.com/office/powerpoint/2010/main" val="340452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2" y="50062"/>
            <a:ext cx="7885418" cy="1143000"/>
          </a:xfrm>
          <a:noFill/>
        </p:spPr>
        <p:txBody>
          <a:bodyPr/>
          <a:lstStyle/>
          <a:p>
            <a:pPr algn="l" eaLnBrk="1" hangingPunct="1"/>
            <a:r>
              <a:rPr lang="en-US" sz="4000" b="1" dirty="0">
                <a:solidFill>
                  <a:srgbClr val="F58466"/>
                </a:solidFill>
                <a:latin typeface="Goudy Old Style" pitchFamily="18" charset="0"/>
              </a:rPr>
              <a:t>ILPQC COVID-19 Webpage</a:t>
            </a:r>
            <a:br>
              <a:rPr lang="en-US" sz="4000" b="1" dirty="0">
                <a:solidFill>
                  <a:srgbClr val="F58466"/>
                </a:solidFill>
                <a:latin typeface="Goudy Old Style" pitchFamily="18" charset="0"/>
              </a:rPr>
            </a:br>
            <a:r>
              <a:rPr lang="en-US" sz="4000" b="1" dirty="0">
                <a:solidFill>
                  <a:srgbClr val="F58466"/>
                </a:solidFill>
                <a:latin typeface="Goudy Old Style" pitchFamily="18" charset="0"/>
              </a:rPr>
              <a:t>www.ilpqc.org </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13</a:t>
            </a:fld>
            <a:endParaRPr lang="en-US"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562" y="1410554"/>
            <a:ext cx="8524875" cy="4510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5791200" y="1410554"/>
            <a:ext cx="3200400" cy="4304446"/>
          </a:xfrm>
          <a:solidFill>
            <a:schemeClr val="accent1">
              <a:lumMod val="20000"/>
              <a:lumOff val="80000"/>
            </a:schemeClr>
          </a:solidFill>
        </p:spPr>
        <p:txBody>
          <a:bodyPr/>
          <a:lstStyle/>
          <a:p>
            <a:pPr marL="0" indent="0" algn="ctr">
              <a:buNone/>
            </a:pPr>
            <a:r>
              <a:rPr lang="en-US" sz="2800" dirty="0"/>
              <a:t> ILPQC  posts national guidelines and OB &amp; Neonatal COVID-19 example hospital protocols &amp; resources </a:t>
            </a:r>
          </a:p>
          <a:p>
            <a:pPr marL="0" indent="0" algn="ctr">
              <a:buNone/>
            </a:pPr>
            <a:r>
              <a:rPr lang="en-US" sz="2800" b="1" dirty="0"/>
              <a:t>please note dates as guidelines are changing rapidly</a:t>
            </a:r>
          </a:p>
          <a:p>
            <a:pPr marL="0" indent="0" algn="ctr">
              <a:buNone/>
            </a:pPr>
            <a:endParaRPr lang="en-US" sz="2800" dirty="0"/>
          </a:p>
        </p:txBody>
      </p:sp>
      <p:sp>
        <p:nvSpPr>
          <p:cNvPr id="6" name="Oval 5"/>
          <p:cNvSpPr/>
          <p:nvPr/>
        </p:nvSpPr>
        <p:spPr>
          <a:xfrm>
            <a:off x="4419600" y="1447800"/>
            <a:ext cx="914400" cy="533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 y="5958631"/>
            <a:ext cx="5181600" cy="830997"/>
          </a:xfrm>
          <a:prstGeom prst="rect">
            <a:avLst/>
          </a:prstGeom>
          <a:noFill/>
        </p:spPr>
        <p:txBody>
          <a:bodyPr wrap="square" rtlCol="0">
            <a:spAutoFit/>
          </a:bodyPr>
          <a:lstStyle/>
          <a:p>
            <a:r>
              <a:rPr lang="en-US" sz="2400" dirty="0">
                <a:hlinkClick r:id="rId3"/>
              </a:rPr>
              <a:t>https://ilpqc.org/covid-19-information/</a:t>
            </a:r>
            <a:endParaRPr lang="en-US" sz="2400" dirty="0"/>
          </a:p>
        </p:txBody>
      </p:sp>
    </p:spTree>
    <p:extLst>
      <p:ext uri="{BB962C8B-B14F-4D97-AF65-F5344CB8AC3E}">
        <p14:creationId xmlns:p14="http://schemas.microsoft.com/office/powerpoint/2010/main" val="383348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24400"/>
            <a:ext cx="91440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0756"/>
            <a:ext cx="6705600" cy="641472"/>
          </a:xfrm>
          <a:solidFill>
            <a:schemeClr val="bg1"/>
          </a:solidFill>
        </p:spPr>
        <p:txBody>
          <a:bodyPr/>
          <a:lstStyle/>
          <a:p>
            <a:pPr algn="l"/>
            <a:r>
              <a:rPr lang="en-US" sz="2800" b="1" dirty="0">
                <a:solidFill>
                  <a:srgbClr val="F58466"/>
                </a:solidFill>
                <a:latin typeface="Goudy Old Style" pitchFamily="18" charset="0"/>
              </a:rPr>
              <a:t>Updated </a:t>
            </a:r>
            <a:r>
              <a:rPr lang="en-US" sz="2800" b="1" dirty="0" smtClean="0">
                <a:solidFill>
                  <a:srgbClr val="F58466"/>
                </a:solidFill>
                <a:latin typeface="Goudy Old Style" pitchFamily="18" charset="0"/>
              </a:rPr>
              <a:t>OB (ACOG/SMFM) </a:t>
            </a:r>
            <a:r>
              <a:rPr lang="en-US" sz="2800" b="1" dirty="0">
                <a:solidFill>
                  <a:srgbClr val="F58466"/>
                </a:solidFill>
                <a:latin typeface="Goudy Old Style" pitchFamily="18" charset="0"/>
              </a:rPr>
              <a:t>Resources</a:t>
            </a:r>
            <a:endParaRPr lang="en-US" sz="2800" dirty="0"/>
          </a:p>
        </p:txBody>
      </p:sp>
      <p:sp>
        <p:nvSpPr>
          <p:cNvPr id="3" name="Content Placeholder 2"/>
          <p:cNvSpPr>
            <a:spLocks noGrp="1"/>
          </p:cNvSpPr>
          <p:nvPr>
            <p:ph idx="1"/>
          </p:nvPr>
        </p:nvSpPr>
        <p:spPr>
          <a:xfrm>
            <a:off x="0" y="533400"/>
            <a:ext cx="9144000" cy="4525963"/>
          </a:xfrm>
        </p:spPr>
        <p:txBody>
          <a:bodyPr/>
          <a:lstStyle/>
          <a:p>
            <a:r>
              <a:rPr lang="en-US" sz="2000" b="1" dirty="0" smtClean="0"/>
              <a:t>SMFM</a:t>
            </a:r>
            <a:r>
              <a:rPr lang="en-US" sz="2000" b="1" dirty="0"/>
              <a:t>: </a:t>
            </a:r>
            <a:r>
              <a:rPr lang="en-US" sz="2000" dirty="0"/>
              <a:t> </a:t>
            </a:r>
            <a:r>
              <a:rPr lang="en-US" sz="2000" dirty="0">
                <a:hlinkClick r:id="rId3"/>
              </a:rPr>
              <a:t>Coronavirus (COVID-19) and Pregnancy: What Maternal-Fetal Medicine Subspecialists Need to Know</a:t>
            </a:r>
            <a:r>
              <a:rPr lang="en-US" sz="2000" dirty="0"/>
              <a:t> (11.23.20)</a:t>
            </a:r>
            <a:r>
              <a:rPr lang="en-US" sz="1400" dirty="0"/>
              <a:t> </a:t>
            </a:r>
          </a:p>
          <a:p>
            <a:r>
              <a:rPr lang="en-US" sz="2000" b="1" dirty="0" smtClean="0"/>
              <a:t>ACOG</a:t>
            </a:r>
            <a:r>
              <a:rPr lang="en-US" sz="2000" dirty="0"/>
              <a:t>: </a:t>
            </a:r>
            <a:r>
              <a:rPr lang="en-US" sz="2000" dirty="0">
                <a:hlinkClick r:id="rId4"/>
              </a:rPr>
              <a:t>Vaccinating Pregnant Individuals: Eight Key Recommendations for COVID-19 Vaccination Sites</a:t>
            </a:r>
            <a:r>
              <a:rPr lang="en-US" sz="2000" dirty="0"/>
              <a:t>. (2.3.21</a:t>
            </a:r>
            <a:r>
              <a:rPr lang="en-US" sz="2000" dirty="0" smtClean="0"/>
              <a:t>)</a:t>
            </a:r>
            <a:endParaRPr lang="en-US" sz="2000" dirty="0"/>
          </a:p>
          <a:p>
            <a:r>
              <a:rPr lang="en-US" sz="2000" b="1" dirty="0" smtClean="0"/>
              <a:t>SMFM:</a:t>
            </a:r>
            <a:r>
              <a:rPr lang="en-US" sz="2000" dirty="0"/>
              <a:t> </a:t>
            </a:r>
            <a:r>
              <a:rPr lang="en-US" sz="2000" dirty="0">
                <a:hlinkClick r:id="rId5"/>
              </a:rPr>
              <a:t>Management Considerations for Pregnant Patients With COVID-19</a:t>
            </a:r>
            <a:r>
              <a:rPr lang="en-US" sz="2000" dirty="0"/>
              <a:t> </a:t>
            </a:r>
            <a:r>
              <a:rPr lang="en-US" sz="2000" dirty="0" smtClean="0"/>
              <a:t>(2.2.21) </a:t>
            </a:r>
          </a:p>
          <a:p>
            <a:r>
              <a:rPr lang="en-US" sz="2000" b="1" dirty="0" smtClean="0"/>
              <a:t>ACOG</a:t>
            </a:r>
            <a:r>
              <a:rPr lang="en-US" sz="2000" dirty="0"/>
              <a:t>: </a:t>
            </a:r>
            <a:r>
              <a:rPr lang="en-US" sz="2000" dirty="0">
                <a:hlinkClick r:id="rId6"/>
              </a:rPr>
              <a:t>COVID-19 Vaccines </a:t>
            </a:r>
            <a:r>
              <a:rPr lang="en-US" sz="2000" dirty="0" smtClean="0">
                <a:hlinkClick r:id="rId6"/>
              </a:rPr>
              <a:t>Pregnancy </a:t>
            </a:r>
            <a:r>
              <a:rPr lang="en-US" sz="2000" dirty="0">
                <a:hlinkClick r:id="rId6"/>
              </a:rPr>
              <a:t>-  Conversation Guide for Clinicians</a:t>
            </a:r>
            <a:r>
              <a:rPr lang="en-US" sz="2000" dirty="0"/>
              <a:t>. (3.5.21)</a:t>
            </a:r>
            <a:endParaRPr lang="en-US" sz="2000" dirty="0" smtClean="0"/>
          </a:p>
          <a:p>
            <a:r>
              <a:rPr lang="en-US" sz="2000" b="1" dirty="0" smtClean="0"/>
              <a:t>SMFM Pt Education </a:t>
            </a:r>
            <a:r>
              <a:rPr lang="en-US" sz="2000" b="1" dirty="0"/>
              <a:t>(English/Spanish)</a:t>
            </a:r>
            <a:r>
              <a:rPr lang="en-US" sz="2000" dirty="0"/>
              <a:t>: </a:t>
            </a:r>
            <a:r>
              <a:rPr lang="en-US" sz="2000" dirty="0">
                <a:hlinkClick r:id="rId7"/>
              </a:rPr>
              <a:t>COVID-19 Vaccines and Pregnancy</a:t>
            </a:r>
            <a:r>
              <a:rPr lang="en-US" sz="2000" dirty="0"/>
              <a:t>. (3.4.21) </a:t>
            </a:r>
            <a:endParaRPr lang="en-US" sz="2000" dirty="0" smtClean="0"/>
          </a:p>
          <a:p>
            <a:r>
              <a:rPr lang="en-US" sz="2000" b="1" dirty="0"/>
              <a:t> AGOG:</a:t>
            </a:r>
            <a:r>
              <a:rPr lang="en-US" sz="2000" dirty="0"/>
              <a:t> </a:t>
            </a:r>
            <a:r>
              <a:rPr lang="en-US" sz="2000" dirty="0">
                <a:hlinkClick r:id="rId8"/>
              </a:rPr>
              <a:t>My Vaccine Choice: A Pregnant Ob-Gyn Shares Why She Got a COVID-19 Vaccine </a:t>
            </a:r>
            <a:r>
              <a:rPr lang="en-US" sz="2000" dirty="0"/>
              <a:t>(March 2021)</a:t>
            </a:r>
          </a:p>
          <a:p>
            <a:r>
              <a:rPr lang="en-US" sz="2000" b="1" dirty="0"/>
              <a:t>AGOG</a:t>
            </a:r>
            <a:r>
              <a:rPr lang="en-US" sz="2000" dirty="0"/>
              <a:t>: </a:t>
            </a:r>
            <a:r>
              <a:rPr lang="en-US" sz="2000" dirty="0">
                <a:hlinkClick r:id="rId9"/>
              </a:rPr>
              <a:t>My Vaccine Choice: 4 Questions I Asked Myself About the COVID-19 Vaccines</a:t>
            </a:r>
            <a:r>
              <a:rPr lang="en-US" sz="2000" dirty="0"/>
              <a:t> (March 2021</a:t>
            </a:r>
            <a:r>
              <a:rPr lang="en-US" sz="2000" dirty="0" smtClean="0"/>
              <a:t>)</a:t>
            </a:r>
            <a:endParaRPr lang="en-US" sz="2000" dirty="0"/>
          </a:p>
          <a:p>
            <a:r>
              <a:rPr lang="en-US" sz="2400" b="1" dirty="0" smtClean="0"/>
              <a:t>ACOG</a:t>
            </a:r>
            <a:r>
              <a:rPr lang="en-US" sz="2400" dirty="0" smtClean="0"/>
              <a:t>:</a:t>
            </a:r>
            <a:r>
              <a:rPr lang="en-US" sz="2400" dirty="0" smtClean="0">
                <a:hlinkClick r:id="rId10"/>
              </a:rPr>
              <a:t>COVID-19 </a:t>
            </a:r>
            <a:r>
              <a:rPr lang="en-US" sz="2400" dirty="0">
                <a:hlinkClick r:id="rId10"/>
              </a:rPr>
              <a:t>FAQs for Obstetrician-Gynecologists, Obstetrics</a:t>
            </a:r>
            <a:r>
              <a:rPr lang="en-US" sz="2400" dirty="0"/>
              <a:t> (Updated 3.30.2021</a:t>
            </a:r>
            <a:r>
              <a:rPr lang="en-US" sz="2400" dirty="0" smtClean="0"/>
              <a:t>)</a:t>
            </a:r>
            <a:endParaRPr lang="en-US" sz="2400" b="1" dirty="0" smtClean="0"/>
          </a:p>
          <a:p>
            <a:r>
              <a:rPr lang="en-US" sz="2400" b="1" dirty="0" smtClean="0"/>
              <a:t>ACOG</a:t>
            </a:r>
            <a:r>
              <a:rPr lang="en-US" sz="2400" dirty="0"/>
              <a:t>: </a:t>
            </a:r>
            <a:r>
              <a:rPr lang="en-US" sz="2400" dirty="0">
                <a:hlinkClick r:id="rId11"/>
              </a:rPr>
              <a:t>Practice Advisory: Vaccinating Pregnant and Lactating Patients Against COVID-19</a:t>
            </a:r>
            <a:r>
              <a:rPr lang="en-US" sz="2400" dirty="0"/>
              <a:t>. (Updated 3.24.21)</a:t>
            </a:r>
          </a:p>
          <a:p>
            <a:r>
              <a:rPr lang="en-US" sz="2400" b="1" dirty="0"/>
              <a:t>SMFM:</a:t>
            </a:r>
            <a:r>
              <a:rPr lang="en-US" sz="2400" dirty="0"/>
              <a:t> </a:t>
            </a:r>
            <a:r>
              <a:rPr lang="en-US" sz="2400" dirty="0">
                <a:hlinkClick r:id="rId12"/>
              </a:rPr>
              <a:t>Provider Considerations for Engaging in COVID-19 Vaccine Counseling With Pregnant and Lactating Patients</a:t>
            </a:r>
            <a:r>
              <a:rPr lang="en-US" sz="2400" dirty="0"/>
              <a:t>. (Updated 4.1.21)</a:t>
            </a:r>
            <a:endParaRPr lang="en-US" sz="1600" dirty="0"/>
          </a:p>
          <a:p>
            <a:pPr marL="0" indent="0">
              <a:buNone/>
            </a:pPr>
            <a:r>
              <a:rPr lang="en-US" dirty="0"/>
              <a:t/>
            </a:r>
            <a:br>
              <a:rPr lang="en-US" dirty="0"/>
            </a:br>
            <a:endParaRPr lang="en-US" dirty="0"/>
          </a:p>
          <a:p>
            <a:pPr marL="0" indent="0">
              <a:buNone/>
            </a:pPr>
            <a:endParaRPr lang="en-US" sz="2000" dirty="0"/>
          </a:p>
          <a:p>
            <a:endParaRPr lang="en-US" sz="2000" dirty="0"/>
          </a:p>
          <a:p>
            <a:endParaRPr lang="en-US" sz="2000" dirty="0"/>
          </a:p>
          <a:p>
            <a:endParaRPr lang="en-US" sz="2000" dirty="0"/>
          </a:p>
          <a:p>
            <a:endParaRPr lang="en-US" sz="18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14</a:t>
            </a:fld>
            <a:endParaRPr lang="en-US" altLang="en-US" dirty="0"/>
          </a:p>
        </p:txBody>
      </p:sp>
    </p:spTree>
    <p:extLst>
      <p:ext uri="{BB962C8B-B14F-4D97-AF65-F5344CB8AC3E}">
        <p14:creationId xmlns:p14="http://schemas.microsoft.com/office/powerpoint/2010/main" val="428643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9891"/>
            <a:ext cx="8229600" cy="1143000"/>
          </a:xfrm>
        </p:spPr>
        <p:txBody>
          <a:bodyPr/>
          <a:lstStyle/>
          <a:p>
            <a:pPr algn="l"/>
            <a:r>
              <a:rPr lang="en-US" sz="3200" b="1" dirty="0">
                <a:solidFill>
                  <a:srgbClr val="F58466"/>
                </a:solidFill>
                <a:latin typeface="Goudy Old Style" pitchFamily="18" charset="0"/>
              </a:rPr>
              <a:t>Updated </a:t>
            </a:r>
            <a:r>
              <a:rPr lang="en-US" sz="3200" b="1" dirty="0" smtClean="0">
                <a:solidFill>
                  <a:srgbClr val="F58466"/>
                </a:solidFill>
                <a:latin typeface="Goudy Old Style" pitchFamily="18" charset="0"/>
              </a:rPr>
              <a:t>Neonatal /AAP </a:t>
            </a:r>
            <a:r>
              <a:rPr lang="en-US" sz="3200" b="1" dirty="0">
                <a:solidFill>
                  <a:srgbClr val="F58466"/>
                </a:solidFill>
                <a:latin typeface="Goudy Old Style" pitchFamily="18" charset="0"/>
              </a:rPr>
              <a:t>Resources</a:t>
            </a:r>
          </a:p>
        </p:txBody>
      </p:sp>
      <p:sp>
        <p:nvSpPr>
          <p:cNvPr id="3" name="Content Placeholder 2"/>
          <p:cNvSpPr>
            <a:spLocks noGrp="1"/>
          </p:cNvSpPr>
          <p:nvPr>
            <p:ph idx="1"/>
          </p:nvPr>
        </p:nvSpPr>
        <p:spPr>
          <a:xfrm>
            <a:off x="381000" y="1003109"/>
            <a:ext cx="8229600" cy="4525963"/>
          </a:xfrm>
        </p:spPr>
        <p:txBody>
          <a:bodyPr/>
          <a:lstStyle/>
          <a:p>
            <a:r>
              <a:rPr lang="en-US" sz="1800" dirty="0"/>
              <a:t>AAP: </a:t>
            </a:r>
            <a:r>
              <a:rPr lang="en-US" sz="1800" dirty="0">
                <a:hlinkClick r:id="rId3"/>
              </a:rPr>
              <a:t>COVID-19 Testing Guidance</a:t>
            </a:r>
            <a:r>
              <a:rPr lang="en-US" sz="1800" dirty="0"/>
              <a:t> - Guidance developed to help pediatric practices determine when to test for severe acute respiratory syndrome-coronavirus 2 (SARS-CoV-2) infection in their patient population. (Updated 3.5.21</a:t>
            </a:r>
            <a:r>
              <a:rPr lang="en-US" sz="1800" dirty="0" smtClean="0"/>
              <a:t>)</a:t>
            </a:r>
          </a:p>
          <a:p>
            <a:r>
              <a:rPr lang="en-US" sz="1800" b="1" u="sng" dirty="0" smtClean="0">
                <a:hlinkClick r:id="rId4"/>
              </a:rPr>
              <a:t>FAQs</a:t>
            </a:r>
            <a:r>
              <a:rPr lang="en-US" sz="1800" b="1" u="sng" dirty="0">
                <a:hlinkClick r:id="rId4"/>
              </a:rPr>
              <a:t>: Management of Infants Born to Mothers with Suspected or Confirmed COVID-19:</a:t>
            </a:r>
            <a:r>
              <a:rPr lang="en-US" sz="1800" dirty="0"/>
              <a:t> Includes precautions for birth attendants, rooming-in, breastfeeding, testing, neonatal intensive care, visitation and hospital discharge. (2/11/2021) </a:t>
            </a:r>
          </a:p>
          <a:p>
            <a:r>
              <a:rPr lang="en-US" sz="1800" b="1" u="sng" dirty="0">
                <a:hlinkClick r:id="rId5"/>
              </a:rPr>
              <a:t>Breastfeeding Guidance Post Hospital Discharge for Mothers or Infants with Suspected or Confirmed SARS-Co V-2 Infection:</a:t>
            </a:r>
            <a:r>
              <a:rPr lang="en-US" sz="1800" dirty="0"/>
              <a:t> Guidance developed to support pediatricians providing direct care for breastfeeding families after discharge from the newborn hospital stay. (</a:t>
            </a:r>
            <a:r>
              <a:rPr lang="en-US" sz="1800" i="1" dirty="0"/>
              <a:t>2/11/2021</a:t>
            </a:r>
            <a:r>
              <a:rPr lang="en-US" sz="1800" dirty="0"/>
              <a:t>)</a:t>
            </a:r>
          </a:p>
          <a:p>
            <a:r>
              <a:rPr lang="en-US" sz="1800" b="1" dirty="0" smtClean="0">
                <a:hlinkClick r:id="rId6"/>
              </a:rPr>
              <a:t>Family </a:t>
            </a:r>
            <a:r>
              <a:rPr lang="en-US" sz="1800" b="1" dirty="0">
                <a:hlinkClick r:id="rId6"/>
              </a:rPr>
              <a:t>Presence Policies for Pediatric Inpatient Settings During the COVID-19 Pandemic:</a:t>
            </a:r>
            <a:r>
              <a:rPr lang="en-US" sz="1800" b="1" dirty="0"/>
              <a:t> </a:t>
            </a:r>
            <a:r>
              <a:rPr lang="en-US" sz="1800" dirty="0"/>
              <a:t>(1/25/21)</a:t>
            </a:r>
            <a:r>
              <a:rPr lang="en-US" sz="1800" b="1" u="sng" dirty="0">
                <a:hlinkClick r:id="rId7"/>
              </a:rPr>
              <a:t> </a:t>
            </a:r>
            <a:endParaRPr lang="en-US" sz="1800" dirty="0">
              <a:hlinkClick r:id="rId6"/>
            </a:endParaRPr>
          </a:p>
          <a:p>
            <a:r>
              <a:rPr lang="en-US" sz="1800" b="1" u="sng" dirty="0" smtClean="0">
                <a:hlinkClick r:id="rId7"/>
              </a:rPr>
              <a:t>Multisystem </a:t>
            </a:r>
            <a:r>
              <a:rPr lang="en-US" sz="1800" b="1" u="sng" dirty="0">
                <a:hlinkClick r:id="rId7"/>
              </a:rPr>
              <a:t>Inflammatory Syndrome in Children (MIS-C) Interim Guidance:</a:t>
            </a:r>
            <a:r>
              <a:rPr lang="en-US" sz="1800" dirty="0"/>
              <a:t> Clinical guidance for pediatricians including signs, symptoms, diagnosis and management of this rare but serious complication associated with COVID-19. (Updated </a:t>
            </a:r>
            <a:r>
              <a:rPr lang="en-US" sz="1800" dirty="0" smtClean="0"/>
              <a:t>2/10/2021)</a:t>
            </a:r>
          </a:p>
          <a:p>
            <a:r>
              <a:rPr lang="en-US" sz="2400" dirty="0"/>
              <a:t>AAP:</a:t>
            </a:r>
            <a:r>
              <a:rPr lang="en-US" sz="2400" dirty="0">
                <a:hlinkClick r:id="rId8"/>
              </a:rPr>
              <a:t> Interim Guidance for COVID-19 Vaccination in Children and Adolescents</a:t>
            </a:r>
            <a:r>
              <a:rPr lang="en-US" sz="2400" dirty="0"/>
              <a:t>. (2.2.21) </a:t>
            </a:r>
            <a:endParaRPr lang="en-US" sz="1400" dirty="0"/>
          </a:p>
          <a:p>
            <a:endParaRPr lang="en-US" sz="1800" dirty="0" smtClean="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15</a:t>
            </a:fld>
            <a:endParaRPr lang="en-US" altLang="en-US" dirty="0"/>
          </a:p>
        </p:txBody>
      </p:sp>
    </p:spTree>
    <p:extLst>
      <p:ext uri="{BB962C8B-B14F-4D97-AF65-F5344CB8AC3E}">
        <p14:creationId xmlns:p14="http://schemas.microsoft.com/office/powerpoint/2010/main" val="289284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pPr algn="l"/>
            <a:r>
              <a:rPr lang="en-US" sz="3200" b="1" dirty="0">
                <a:solidFill>
                  <a:srgbClr val="F58466"/>
                </a:solidFill>
                <a:latin typeface="Goudy Old Style" pitchFamily="18" charset="0"/>
              </a:rPr>
              <a:t>Updated OB/Neo </a:t>
            </a:r>
            <a:r>
              <a:rPr lang="en-US" sz="3200" b="1" dirty="0" err="1">
                <a:solidFill>
                  <a:srgbClr val="F58466"/>
                </a:solidFill>
                <a:latin typeface="Goudy Old Style" pitchFamily="18" charset="0"/>
              </a:rPr>
              <a:t>Covid</a:t>
            </a:r>
            <a:r>
              <a:rPr lang="en-US" sz="3200" b="1" dirty="0">
                <a:solidFill>
                  <a:srgbClr val="F58466"/>
                </a:solidFill>
                <a:latin typeface="Goudy Old Style" pitchFamily="18" charset="0"/>
              </a:rPr>
              <a:t> Publications</a:t>
            </a:r>
            <a:endParaRPr lang="en-US" sz="3200" dirty="0"/>
          </a:p>
        </p:txBody>
      </p:sp>
      <p:sp>
        <p:nvSpPr>
          <p:cNvPr id="3" name="Content Placeholder 2"/>
          <p:cNvSpPr>
            <a:spLocks noGrp="1"/>
          </p:cNvSpPr>
          <p:nvPr>
            <p:ph idx="1"/>
          </p:nvPr>
        </p:nvSpPr>
        <p:spPr>
          <a:xfrm>
            <a:off x="11017" y="533400"/>
            <a:ext cx="8773160" cy="4952996"/>
          </a:xfrm>
        </p:spPr>
        <p:txBody>
          <a:bodyPr/>
          <a:lstStyle/>
          <a:p>
            <a:r>
              <a:rPr lang="en-US" sz="1600" dirty="0" smtClean="0"/>
              <a:t>JAHA</a:t>
            </a:r>
            <a:r>
              <a:rPr lang="en-US" sz="1600" dirty="0"/>
              <a:t>: </a:t>
            </a:r>
            <a:r>
              <a:rPr lang="en-US" sz="1600" dirty="0">
                <a:hlinkClick r:id="rId3" tooltip="https://ilpqc.org/ILPQC%202020%2B/COVID19/Extracorporeal%20Life%20Support%20in%20Pregnancy%3A%20A%20Systematic%20Review.pdf&#10;Ctrl+Click or tap to follow the link"/>
              </a:rPr>
              <a:t>Extracorporeal Life Support in Pregnancy: A Systematic Review</a:t>
            </a:r>
            <a:r>
              <a:rPr lang="en-US" sz="1600" dirty="0"/>
              <a:t>. (9.2020)</a:t>
            </a:r>
          </a:p>
          <a:p>
            <a:r>
              <a:rPr lang="en-US" sz="1600" dirty="0" smtClean="0"/>
              <a:t>JAMA</a:t>
            </a:r>
            <a:r>
              <a:rPr lang="en-US" sz="1600" dirty="0"/>
              <a:t>: </a:t>
            </a:r>
            <a:r>
              <a:rPr lang="en-US" sz="1600" dirty="0">
                <a:hlinkClick r:id="rId4"/>
              </a:rPr>
              <a:t>Pregnancy Outcomes Among Women With and Without Severe Acute Respiratory Syndrome Coronavirus 2 Infection.</a:t>
            </a:r>
            <a:r>
              <a:rPr lang="en-US" sz="1600" dirty="0"/>
              <a:t> (11.19.2020)</a:t>
            </a:r>
            <a:r>
              <a:rPr lang="en-US" sz="1600" dirty="0" smtClean="0"/>
              <a:t>​</a:t>
            </a:r>
          </a:p>
          <a:p>
            <a:r>
              <a:rPr lang="en-US" sz="1600" dirty="0" smtClean="0"/>
              <a:t>JAMA</a:t>
            </a:r>
            <a:r>
              <a:rPr lang="en-US" sz="1600" dirty="0"/>
              <a:t>: </a:t>
            </a:r>
            <a:r>
              <a:rPr lang="en-US" sz="1600" dirty="0">
                <a:hlinkClick r:id="rId5"/>
              </a:rPr>
              <a:t>Assessment of Maternal and Neonatal SARS-CoV-2 Viral Load, </a:t>
            </a:r>
            <a:r>
              <a:rPr lang="en-US" sz="1600" dirty="0" err="1">
                <a:hlinkClick r:id="rId5"/>
              </a:rPr>
              <a:t>Transplacental</a:t>
            </a:r>
            <a:r>
              <a:rPr lang="en-US" sz="1600" dirty="0">
                <a:hlinkClick r:id="rId5"/>
              </a:rPr>
              <a:t> Antibody Transfer, and Placental Pathology in Pregnancies During the COVID-19 Pandemic</a:t>
            </a:r>
            <a:r>
              <a:rPr lang="en-US" sz="1600" dirty="0"/>
              <a:t>. (12.22.20</a:t>
            </a:r>
            <a:r>
              <a:rPr lang="en-US" sz="1600" dirty="0" smtClean="0"/>
              <a:t>)</a:t>
            </a:r>
          </a:p>
          <a:p>
            <a:r>
              <a:rPr lang="en-US" sz="1600" dirty="0" smtClean="0"/>
              <a:t>AJOG: </a:t>
            </a:r>
            <a:r>
              <a:rPr lang="en-US" sz="1600" dirty="0">
                <a:hlinkClick r:id="rId6"/>
              </a:rPr>
              <a:t>Disease Severity, Pregnancy Outcomes and Maternal Deaths among Pregnant Patients with SARS-CoV-2 </a:t>
            </a:r>
            <a:r>
              <a:rPr lang="en-US" sz="1600" dirty="0" smtClean="0">
                <a:hlinkClick r:id="rId6"/>
              </a:rPr>
              <a:t>Infection</a:t>
            </a:r>
            <a:r>
              <a:rPr lang="en-US" sz="1600" dirty="0" smtClean="0"/>
              <a:t> (12.30.20)</a:t>
            </a:r>
          </a:p>
          <a:p>
            <a:r>
              <a:rPr lang="en-US" sz="1600" dirty="0" smtClean="0"/>
              <a:t>Neo Reviews: </a:t>
            </a:r>
            <a:r>
              <a:rPr lang="en-US" sz="1600" u="sng" dirty="0" smtClean="0">
                <a:hlinkClick r:id="rId7"/>
              </a:rPr>
              <a:t>Perinatal </a:t>
            </a:r>
            <a:r>
              <a:rPr lang="en-US" sz="1600" u="sng" dirty="0">
                <a:hlinkClick r:id="rId7"/>
              </a:rPr>
              <a:t>SARS-CoV-2 Infection and Neonatal COVID-19: A 2021 </a:t>
            </a:r>
            <a:r>
              <a:rPr lang="en-US" sz="1600" u="sng" dirty="0" smtClean="0">
                <a:hlinkClick r:id="rId7"/>
              </a:rPr>
              <a:t>Update</a:t>
            </a:r>
            <a:r>
              <a:rPr lang="en-US" sz="1600" u="sng" dirty="0" smtClean="0"/>
              <a:t> (2.4.21) </a:t>
            </a:r>
          </a:p>
          <a:p>
            <a:r>
              <a:rPr lang="en-US" sz="1600" b="1" dirty="0"/>
              <a:t>ACOG:</a:t>
            </a:r>
            <a:r>
              <a:rPr lang="en-US" sz="1600" dirty="0"/>
              <a:t> </a:t>
            </a:r>
            <a:r>
              <a:rPr lang="en-US" sz="1600" dirty="0">
                <a:hlinkClick r:id="rId8"/>
              </a:rPr>
              <a:t>Disease Severity and Perinatal Outcomes of Pregnant Patients With Coronavirus Disease 2019 (COVID-19)</a:t>
            </a:r>
            <a:r>
              <a:rPr lang="en-US" sz="1600" dirty="0"/>
              <a:t> (2.21.21</a:t>
            </a:r>
            <a:r>
              <a:rPr lang="en-US" sz="1600" dirty="0" smtClean="0"/>
              <a:t>)</a:t>
            </a:r>
            <a:endParaRPr lang="en-US" sz="2400" dirty="0"/>
          </a:p>
          <a:p>
            <a:pPr eaLnBrk="1" fontAlgn="t" hangingPunct="1"/>
            <a:r>
              <a:rPr lang="en-US" sz="1800" dirty="0"/>
              <a:t>WBEZ: </a:t>
            </a:r>
            <a:r>
              <a:rPr lang="en-US" sz="1800" dirty="0">
                <a:hlinkClick r:id="rId9"/>
              </a:rPr>
              <a:t>YouTube recording of WBEZ Q&amp;A: African Americans and the COVID 19 vaccine</a:t>
            </a:r>
            <a:r>
              <a:rPr lang="en-US" sz="1800" dirty="0"/>
              <a:t>. (3.3.21)</a:t>
            </a:r>
            <a:r>
              <a:rPr lang="en-US" sz="2400" dirty="0"/>
              <a:t> </a:t>
            </a:r>
            <a:endParaRPr lang="en-US" sz="2400" dirty="0" smtClean="0"/>
          </a:p>
          <a:p>
            <a:r>
              <a:rPr lang="en-US" sz="1800" dirty="0" err="1"/>
              <a:t>MedRxiv</a:t>
            </a:r>
            <a:r>
              <a:rPr lang="en-US" sz="1800" dirty="0"/>
              <a:t>:</a:t>
            </a:r>
            <a:r>
              <a:rPr lang="en-US" sz="1800" dirty="0">
                <a:hlinkClick r:id="rId10"/>
              </a:rPr>
              <a:t> SARS-CoV-2 antibodies detected in human breast milk post-vaccination</a:t>
            </a:r>
            <a:r>
              <a:rPr lang="en-US" sz="1800" dirty="0"/>
              <a:t>. (3.02.21</a:t>
            </a:r>
            <a:r>
              <a:rPr lang="en-US" sz="1800" dirty="0" smtClean="0"/>
              <a:t>)</a:t>
            </a:r>
            <a:endParaRPr lang="en-US" sz="1800" dirty="0"/>
          </a:p>
          <a:p>
            <a:r>
              <a:rPr lang="en-US" sz="1800" dirty="0"/>
              <a:t>AJOG:</a:t>
            </a:r>
            <a:r>
              <a:rPr lang="en-US" sz="1800" dirty="0">
                <a:hlinkClick r:id="rId11"/>
              </a:rPr>
              <a:t> COVID-19 vaccine response in pregnant and lactating women: a cohort study</a:t>
            </a:r>
            <a:r>
              <a:rPr lang="en-US" sz="1800" dirty="0"/>
              <a:t>. (3.21.21</a:t>
            </a:r>
            <a:r>
              <a:rPr lang="en-US" sz="1800" dirty="0" smtClean="0"/>
              <a:t>)</a:t>
            </a:r>
            <a:endParaRPr lang="en-US" sz="1800" dirty="0"/>
          </a:p>
          <a:p>
            <a:r>
              <a:rPr lang="en-US" sz="1800" dirty="0"/>
              <a:t>BMC Pediatrics: </a:t>
            </a:r>
            <a:r>
              <a:rPr lang="en-US" sz="1800" dirty="0">
                <a:hlinkClick r:id="rId12"/>
              </a:rPr>
              <a:t>Newborn antibodies to SARS-CoV-2 detected in cord blood after maternal vaccination – a case report</a:t>
            </a:r>
            <a:r>
              <a:rPr lang="en-US" sz="1800" dirty="0"/>
              <a:t>. (3.22.21</a:t>
            </a:r>
            <a:r>
              <a:rPr lang="en-US" sz="1800" dirty="0" smtClean="0"/>
              <a:t>)</a:t>
            </a:r>
          </a:p>
          <a:p>
            <a:r>
              <a:rPr lang="en-US" sz="2000" dirty="0"/>
              <a:t>U.S. News: </a:t>
            </a:r>
            <a:r>
              <a:rPr lang="en-US" sz="2000" dirty="0">
                <a:hlinkClick r:id="rId13"/>
              </a:rPr>
              <a:t>Promising News for Pregnant People Who Want a COVID-19 Vaccine</a:t>
            </a:r>
            <a:r>
              <a:rPr lang="en-US" sz="2000" dirty="0"/>
              <a:t>. (4.6.21)</a:t>
            </a:r>
            <a:endParaRPr lang="en-US" sz="1200" dirty="0"/>
          </a:p>
          <a:p>
            <a:pPr eaLnBrk="1" fontAlgn="t" hangingPunct="1"/>
            <a:endParaRPr lang="en-US" dirty="0"/>
          </a:p>
          <a:p>
            <a:endParaRPr lang="en-US" sz="1100" dirty="0"/>
          </a:p>
          <a:p>
            <a:pPr marL="0" indent="0">
              <a:buNone/>
            </a:pPr>
            <a:r>
              <a:rPr lang="en-US" sz="2000" dirty="0" smtClean="0"/>
              <a:t>​</a:t>
            </a:r>
            <a:endParaRPr lang="en-US" sz="1200" dirty="0" smtClean="0"/>
          </a:p>
          <a:p>
            <a:endParaRPr lang="en-US" sz="1700" dirty="0"/>
          </a:p>
          <a:p>
            <a:endParaRPr lang="en-US" sz="1800" dirty="0"/>
          </a:p>
          <a:p>
            <a:pPr marL="0" indent="0">
              <a:buNone/>
            </a:pPr>
            <a:r>
              <a:rPr lang="en-US" sz="2400" dirty="0"/>
              <a:t/>
            </a:r>
            <a:br>
              <a:rPr lang="en-US" sz="2400" dirty="0"/>
            </a:br>
            <a:endParaRPr lang="en-US" sz="2400" dirty="0"/>
          </a:p>
          <a:p>
            <a:pPr marL="0" indent="0">
              <a:buNone/>
            </a:pPr>
            <a:r>
              <a:rPr lang="en-US" sz="2400" dirty="0"/>
              <a:t/>
            </a:r>
            <a:br>
              <a:rPr lang="en-US" sz="2400" dirty="0"/>
            </a:br>
            <a:endParaRPr lang="en-US" sz="2400" dirty="0"/>
          </a:p>
          <a:p>
            <a:pPr marL="0" indent="0">
              <a:buNone/>
            </a:pPr>
            <a:r>
              <a:rPr lang="en-US" sz="1400" dirty="0"/>
              <a:t/>
            </a:r>
            <a:br>
              <a:rPr lang="en-US" sz="1400" dirty="0"/>
            </a:br>
            <a:endParaRPr lang="en-US" sz="1400" dirty="0"/>
          </a:p>
          <a:p>
            <a:endParaRPr lang="en-US" sz="1600" dirty="0" smtClean="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16</a:t>
            </a:fld>
            <a:endParaRPr lang="en-US" altLang="en-US" dirty="0"/>
          </a:p>
        </p:txBody>
      </p:sp>
    </p:spTree>
    <p:extLst>
      <p:ext uri="{BB962C8B-B14F-4D97-AF65-F5344CB8AC3E}">
        <p14:creationId xmlns:p14="http://schemas.microsoft.com/office/powerpoint/2010/main" val="6463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239000" cy="1143000"/>
          </a:xfrm>
        </p:spPr>
        <p:txBody>
          <a:bodyPr/>
          <a:lstStyle/>
          <a:p>
            <a:pPr algn="l"/>
            <a:r>
              <a:rPr lang="en-US" sz="3600" b="1" dirty="0">
                <a:solidFill>
                  <a:srgbClr val="F58466"/>
                </a:solidFill>
                <a:latin typeface="Goudy Old Style" pitchFamily="18" charset="0"/>
              </a:rPr>
              <a:t>IDPH / </a:t>
            </a:r>
            <a:r>
              <a:rPr lang="en-US" sz="3600" b="1" dirty="0" smtClean="0">
                <a:solidFill>
                  <a:srgbClr val="F58466"/>
                </a:solidFill>
                <a:latin typeface="Goudy Old Style" pitchFamily="18" charset="0"/>
              </a:rPr>
              <a:t>HFS / CDC</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a:xfrm>
            <a:off x="457200" y="762000"/>
            <a:ext cx="8229600" cy="4525963"/>
          </a:xfrm>
        </p:spPr>
        <p:txBody>
          <a:bodyPr/>
          <a:lstStyle/>
          <a:p>
            <a:r>
              <a:rPr lang="en-US" sz="1800" dirty="0" smtClean="0"/>
              <a:t>HFS</a:t>
            </a:r>
            <a:r>
              <a:rPr lang="en-US" sz="1800" dirty="0"/>
              <a:t>:</a:t>
            </a:r>
            <a:r>
              <a:rPr lang="en-US" sz="1800" dirty="0">
                <a:hlinkClick r:id="rId2"/>
              </a:rPr>
              <a:t> Provider Notice Issued Blood Pressure Monitoring Kit</a:t>
            </a:r>
            <a:r>
              <a:rPr lang="en-US" sz="1800" dirty="0"/>
              <a:t> (7.2.2020)</a:t>
            </a:r>
            <a:r>
              <a:rPr lang="en-US" sz="1800" dirty="0" smtClean="0"/>
              <a:t>​ - Medicaid now covers home BP cuffs for all pregnant / postpartum patients</a:t>
            </a:r>
          </a:p>
          <a:p>
            <a:r>
              <a:rPr lang="en-US" sz="2000" dirty="0" smtClean="0"/>
              <a:t>CDC</a:t>
            </a:r>
            <a:r>
              <a:rPr lang="en-US" sz="2000" dirty="0"/>
              <a:t>: </a:t>
            </a:r>
            <a:r>
              <a:rPr lang="en-US" sz="2000" dirty="0">
                <a:hlinkClick r:id="rId3"/>
              </a:rPr>
              <a:t>Birth and Infant Outcomes Following Laboratory-Confirmed SARS-CoV-2 Infection in Pregnancy</a:t>
            </a:r>
            <a:r>
              <a:rPr lang="en-US" sz="2000" dirty="0"/>
              <a:t>. </a:t>
            </a:r>
            <a:r>
              <a:rPr lang="en-US" sz="2000" dirty="0" smtClean="0"/>
              <a:t>(MMWR 11.6.2020)</a:t>
            </a:r>
          </a:p>
          <a:p>
            <a:r>
              <a:rPr lang="en-US" sz="2000" dirty="0" smtClean="0"/>
              <a:t>CDC</a:t>
            </a:r>
            <a:r>
              <a:rPr lang="en-US" sz="2000" dirty="0"/>
              <a:t>:</a:t>
            </a:r>
            <a:r>
              <a:rPr lang="en-US" sz="2000" dirty="0">
                <a:hlinkClick r:id="rId4"/>
              </a:rPr>
              <a:t> Interim Clinical Considerations for Use of mRNA COVID-19 Vaccines Currently Authorized in the United States</a:t>
            </a:r>
            <a:r>
              <a:rPr lang="en-US" sz="2000" dirty="0"/>
              <a:t>. </a:t>
            </a:r>
            <a:r>
              <a:rPr lang="en-US" sz="2000" dirty="0" smtClean="0"/>
              <a:t>(MMWR 1.6.21)</a:t>
            </a:r>
          </a:p>
          <a:p>
            <a:r>
              <a:rPr lang="en-US" sz="2000" u="sng" dirty="0">
                <a:hlinkClick r:id="rId5"/>
              </a:rPr>
              <a:t>Racial and Ethnic Disparities in the Prevalence of Stress and Worry, Mental Health Conditions, and Increased Substance Use Among Adults During the COVID-19 Pandemic </a:t>
            </a:r>
            <a:r>
              <a:rPr lang="en-US" sz="2000" dirty="0" smtClean="0"/>
              <a:t>(MMWR Feb </a:t>
            </a:r>
            <a:r>
              <a:rPr lang="en-US" sz="2000" dirty="0"/>
              <a:t>5, 2021</a:t>
            </a:r>
            <a:r>
              <a:rPr lang="en-US" sz="2000" dirty="0" smtClean="0"/>
              <a:t>)</a:t>
            </a:r>
          </a:p>
          <a:p>
            <a:r>
              <a:rPr lang="en-US" sz="2400" dirty="0"/>
              <a:t>CDC: </a:t>
            </a:r>
            <a:r>
              <a:rPr lang="en-US" sz="2400" dirty="0">
                <a:hlinkClick r:id="rId6"/>
              </a:rPr>
              <a:t>The Advisory Committee on Immunization Practices’ Interim Recommendation for Use of Janssen COVID-19 Vaccine  </a:t>
            </a:r>
            <a:r>
              <a:rPr lang="en-US" sz="2400" dirty="0"/>
              <a:t> </a:t>
            </a:r>
            <a:r>
              <a:rPr lang="en-US" sz="2400" dirty="0" smtClean="0"/>
              <a:t>(MMWR 3.5.21)</a:t>
            </a:r>
            <a:endParaRPr lang="en-US" sz="2400" dirty="0"/>
          </a:p>
          <a:p>
            <a:r>
              <a:rPr lang="en-US" sz="2400" dirty="0" smtClean="0"/>
              <a:t>CDC</a:t>
            </a:r>
            <a:r>
              <a:rPr lang="en-US" sz="2400" dirty="0"/>
              <a:t>: </a:t>
            </a:r>
            <a:r>
              <a:rPr lang="en-US" sz="2400" dirty="0">
                <a:hlinkClick r:id="rId7"/>
              </a:rPr>
              <a:t>Toolkit for Pregnant People and New Parents</a:t>
            </a:r>
            <a:r>
              <a:rPr lang="en-US" sz="2400" dirty="0"/>
              <a:t>. </a:t>
            </a:r>
            <a:r>
              <a:rPr lang="en-US" sz="2400" dirty="0" smtClean="0"/>
              <a:t>(2.2621</a:t>
            </a:r>
            <a:r>
              <a:rPr lang="en-US" sz="2400" dirty="0" smtClean="0"/>
              <a:t>)</a:t>
            </a:r>
          </a:p>
          <a:p>
            <a:r>
              <a:rPr lang="en-US" sz="2800" dirty="0"/>
              <a:t>CDC: </a:t>
            </a:r>
            <a:r>
              <a:rPr lang="en-US" sz="2800" dirty="0">
                <a:hlinkClick r:id="rId8"/>
              </a:rPr>
              <a:t>Information about COVID-19 Vaccines for People who Are Pregnant or Breastfeeding</a:t>
            </a:r>
            <a:r>
              <a:rPr lang="en-US" sz="2800" dirty="0"/>
              <a:t>. (3.18.21) </a:t>
            </a:r>
            <a:endParaRPr lang="en-US" sz="1200" dirty="0"/>
          </a:p>
          <a:p>
            <a:endParaRPr lang="en-US" sz="1800" dirty="0"/>
          </a:p>
          <a:p>
            <a:endParaRPr lang="en-US" sz="1800" dirty="0"/>
          </a:p>
          <a:p>
            <a:endParaRPr lang="en-US" sz="2000" dirty="0"/>
          </a:p>
          <a:p>
            <a:pPr marL="0" indent="0">
              <a:buNone/>
            </a:pPr>
            <a:r>
              <a:rPr lang="en-US" sz="2000" dirty="0"/>
              <a:t/>
            </a:r>
            <a:br>
              <a:rPr lang="en-US" sz="2000" dirty="0"/>
            </a:br>
            <a:endParaRPr lang="en-US" sz="20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17</a:t>
            </a:fld>
            <a:endParaRPr lang="en-US" altLang="en-US" dirty="0"/>
          </a:p>
        </p:txBody>
      </p:sp>
    </p:spTree>
    <p:extLst>
      <p:ext uri="{BB962C8B-B14F-4D97-AF65-F5344CB8AC3E}">
        <p14:creationId xmlns:p14="http://schemas.microsoft.com/office/powerpoint/2010/main" val="241427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51955"/>
            <a:ext cx="7051136" cy="838200"/>
          </a:xfrm>
        </p:spPr>
        <p:txBody>
          <a:bodyPr/>
          <a:lstStyle/>
          <a:p>
            <a:pPr algn="l"/>
            <a:r>
              <a:rPr lang="en-US" b="1" dirty="0">
                <a:solidFill>
                  <a:srgbClr val="F58466"/>
                </a:solidFill>
                <a:latin typeface="Goudy Old Style" pitchFamily="18" charset="0"/>
              </a:rPr>
              <a:t>CDC: Pregnancy Factsheet</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18</a:t>
            </a:fld>
            <a:endParaRPr lang="en-US" altLang="en-US"/>
          </a:p>
        </p:txBody>
      </p:sp>
      <p:pic>
        <p:nvPicPr>
          <p:cNvPr id="5" name="Picture 4"/>
          <p:cNvPicPr>
            <a:picLocks noChangeAspect="1"/>
          </p:cNvPicPr>
          <p:nvPr/>
        </p:nvPicPr>
        <p:blipFill>
          <a:blip r:embed="rId2"/>
          <a:stretch>
            <a:fillRect/>
          </a:stretch>
        </p:blipFill>
        <p:spPr>
          <a:xfrm>
            <a:off x="3678048" y="762000"/>
            <a:ext cx="5278087" cy="6096000"/>
          </a:xfrm>
          <a:prstGeom prst="rect">
            <a:avLst/>
          </a:prstGeom>
        </p:spPr>
      </p:pic>
      <p:sp>
        <p:nvSpPr>
          <p:cNvPr id="6" name="TextBox 5"/>
          <p:cNvSpPr txBox="1"/>
          <p:nvPr/>
        </p:nvSpPr>
        <p:spPr>
          <a:xfrm>
            <a:off x="304800" y="5705832"/>
            <a:ext cx="3200400" cy="1231106"/>
          </a:xfrm>
          <a:prstGeom prst="rect">
            <a:avLst/>
          </a:prstGeom>
          <a:noFill/>
        </p:spPr>
        <p:txBody>
          <a:bodyPr wrap="square" rtlCol="0">
            <a:spAutoFit/>
          </a:bodyPr>
          <a:lstStyle/>
          <a:p>
            <a:r>
              <a:rPr lang="en-US" sz="1400" b="1" dirty="0" smtClean="0"/>
              <a:t>CDC </a:t>
            </a:r>
            <a:r>
              <a:rPr lang="en-US" sz="1400" b="1" dirty="0"/>
              <a:t>Patient Education</a:t>
            </a:r>
            <a:r>
              <a:rPr lang="en-US" sz="1400" dirty="0"/>
              <a:t>: </a:t>
            </a:r>
            <a:r>
              <a:rPr lang="en-US" sz="1400" dirty="0">
                <a:hlinkClick r:id="rId3"/>
              </a:rPr>
              <a:t>Pregnant? Take these steps to protect yourself and your </a:t>
            </a:r>
            <a:r>
              <a:rPr lang="en-US" sz="1400" dirty="0" smtClean="0">
                <a:hlinkClick r:id="rId3"/>
              </a:rPr>
              <a:t>baby from </a:t>
            </a:r>
            <a:r>
              <a:rPr lang="en-US" sz="1400" dirty="0">
                <a:hlinkClick r:id="rId3"/>
              </a:rPr>
              <a:t>COVID-19</a:t>
            </a:r>
            <a:r>
              <a:rPr lang="en-US" sz="1400" dirty="0"/>
              <a:t>. </a:t>
            </a:r>
            <a:r>
              <a:rPr lang="en-US" sz="1400" dirty="0" smtClean="0"/>
              <a:t>(Jan. 2021)</a:t>
            </a:r>
            <a:endParaRPr lang="en-US" sz="1400" dirty="0"/>
          </a:p>
          <a:p>
            <a:endParaRPr lang="en-US" dirty="0"/>
          </a:p>
        </p:txBody>
      </p:sp>
    </p:spTree>
    <p:extLst>
      <p:ext uri="{BB962C8B-B14F-4D97-AF65-F5344CB8AC3E}">
        <p14:creationId xmlns:p14="http://schemas.microsoft.com/office/powerpoint/2010/main" val="160953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sz="3600" b="1" dirty="0">
                <a:solidFill>
                  <a:srgbClr val="F58466"/>
                </a:solidFill>
                <a:latin typeface="Goudy Old Style" pitchFamily="18" charset="0"/>
              </a:rPr>
              <a:t>Covid-19 Vaccines</a:t>
            </a:r>
          </a:p>
        </p:txBody>
      </p:sp>
      <p:sp>
        <p:nvSpPr>
          <p:cNvPr id="3" name="Content Placeholder 2"/>
          <p:cNvSpPr>
            <a:spLocks noGrp="1"/>
          </p:cNvSpPr>
          <p:nvPr>
            <p:ph idx="1"/>
          </p:nvPr>
        </p:nvSpPr>
        <p:spPr>
          <a:xfrm>
            <a:off x="457200" y="1219200"/>
            <a:ext cx="8229600" cy="4525963"/>
          </a:xfrm>
        </p:spPr>
        <p:txBody>
          <a:bodyPr/>
          <a:lstStyle/>
          <a:p>
            <a:r>
              <a:rPr lang="en-US" sz="2800" dirty="0"/>
              <a:t>Currently three vaccines are approved with an FDA Emergency Use Authorization </a:t>
            </a:r>
            <a:endParaRPr lang="en-US" sz="2800" dirty="0" smtClean="0"/>
          </a:p>
          <a:p>
            <a:pPr lvl="1"/>
            <a:r>
              <a:rPr lang="en-US" sz="2400" dirty="0" smtClean="0"/>
              <a:t>Pfizer </a:t>
            </a:r>
          </a:p>
          <a:p>
            <a:pPr lvl="1"/>
            <a:r>
              <a:rPr lang="en-US" sz="2400" dirty="0" err="1" smtClean="0"/>
              <a:t>Moderna</a:t>
            </a:r>
            <a:r>
              <a:rPr lang="en-US" sz="2400" dirty="0" smtClean="0"/>
              <a:t> </a:t>
            </a:r>
          </a:p>
          <a:p>
            <a:pPr lvl="1"/>
            <a:r>
              <a:rPr lang="en-US" sz="2400" dirty="0" smtClean="0"/>
              <a:t>Jansen </a:t>
            </a:r>
            <a:r>
              <a:rPr lang="en-US" sz="2400" dirty="0"/>
              <a:t>(Johnson and Johnson) </a:t>
            </a:r>
            <a:endParaRPr lang="en-US" sz="2400" dirty="0" smtClean="0"/>
          </a:p>
          <a:p>
            <a:r>
              <a:rPr lang="en-US" sz="2800" dirty="0" smtClean="0"/>
              <a:t>Pfizer </a:t>
            </a:r>
            <a:r>
              <a:rPr lang="en-US" sz="2800" dirty="0"/>
              <a:t>and </a:t>
            </a:r>
            <a:r>
              <a:rPr lang="en-US" sz="2800" dirty="0" err="1"/>
              <a:t>Moderna</a:t>
            </a:r>
            <a:r>
              <a:rPr lang="en-US" sz="2800" dirty="0"/>
              <a:t> vaccines are mRNA vaccines Jansen vaccine is an adenovirus vaccine </a:t>
            </a:r>
            <a:endParaRPr lang="en-US" sz="2800" dirty="0" smtClean="0"/>
          </a:p>
          <a:p>
            <a:r>
              <a:rPr lang="en-US" sz="2800" dirty="0" smtClean="0"/>
              <a:t>Both </a:t>
            </a:r>
            <a:r>
              <a:rPr lang="en-US" sz="2800" dirty="0"/>
              <a:t>Pfizer and </a:t>
            </a:r>
            <a:r>
              <a:rPr lang="en-US" sz="2800" dirty="0" err="1"/>
              <a:t>Moderna</a:t>
            </a:r>
            <a:r>
              <a:rPr lang="en-US" sz="2800" dirty="0"/>
              <a:t> vaccines require two doses Pfizer doses are 21 days apart </a:t>
            </a:r>
            <a:r>
              <a:rPr lang="en-US" sz="2800" dirty="0" err="1"/>
              <a:t>Moderna</a:t>
            </a:r>
            <a:r>
              <a:rPr lang="en-US" sz="2800" dirty="0"/>
              <a:t> doses are 28 days apart Jansen vaccine is a single IM injection </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19</a:t>
            </a:fld>
            <a:endParaRPr lang="en-US" altLang="en-US"/>
          </a:p>
        </p:txBody>
      </p:sp>
    </p:spTree>
    <p:extLst>
      <p:ext uri="{BB962C8B-B14F-4D97-AF65-F5344CB8AC3E}">
        <p14:creationId xmlns:p14="http://schemas.microsoft.com/office/powerpoint/2010/main" val="193763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Welcome</a:t>
            </a:r>
          </a:p>
        </p:txBody>
      </p:sp>
      <p:sp>
        <p:nvSpPr>
          <p:cNvPr id="3" name="Slide Number Placeholder 2"/>
          <p:cNvSpPr>
            <a:spLocks noGrp="1"/>
          </p:cNvSpPr>
          <p:nvPr>
            <p:ph type="sldNum" sz="quarter" idx="12"/>
          </p:nvPr>
        </p:nvSpPr>
        <p:spPr/>
        <p:txBody>
          <a:bodyPr/>
          <a:lstStyle/>
          <a:p>
            <a:fld id="{744C2F5F-8633-4B5B-A080-9CC210AD30A1}" type="slidenum">
              <a:rPr lang="en-US" smtClean="0"/>
              <a:t>2</a:t>
            </a:fld>
            <a:endParaRPr lang="en-US"/>
          </a:p>
        </p:txBody>
      </p:sp>
      <p:sp>
        <p:nvSpPr>
          <p:cNvPr id="4" name="Content Placeholder 2"/>
          <p:cNvSpPr txBox="1">
            <a:spLocks/>
          </p:cNvSpPr>
          <p:nvPr/>
        </p:nvSpPr>
        <p:spPr>
          <a:xfrm>
            <a:off x="1222887" y="1348778"/>
            <a:ext cx="6560219" cy="748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Please</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 be certain you are on </a:t>
            </a:r>
            <a:r>
              <a:rPr lang="en-US" sz="1600" i="1" dirty="0">
                <a:solidFill>
                  <a:srgbClr val="C00000"/>
                </a:solidFill>
                <a:latin typeface="Verdana" panose="020B0604030504040204" pitchFamily="34" charset="0"/>
                <a:ea typeface="Verdana" panose="020B0604030504040204" pitchFamily="34" charset="0"/>
                <a:cs typeface="Verdana" panose="020B0604030504040204" pitchFamily="34" charset="0"/>
              </a:rPr>
              <a:t>“mute”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when not speaking </a:t>
            </a:r>
            <a:r>
              <a:rPr lang="en-US" sz="1600" dirty="0">
                <a:latin typeface="Verdana" panose="020B0604030504040204" pitchFamily="34" charset="0"/>
                <a:ea typeface="Verdana" panose="020B0604030504040204" pitchFamily="34" charset="0"/>
                <a:cs typeface="Verdana" panose="020B0604030504040204" pitchFamily="34" charset="0"/>
              </a:rPr>
              <a:t>to avoid background noise.</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Whether you have joined by phone or computer audio, you can mute and unmute yourself by clicking on the </a:t>
            </a:r>
            <a:r>
              <a:rPr 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microphone icon.</a:t>
            </a:r>
          </a:p>
          <a:p>
            <a:endParaRPr lang="en-US" sz="14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949" r="2003" b="12503"/>
          <a:stretch/>
        </p:blipFill>
        <p:spPr>
          <a:xfrm>
            <a:off x="840503" y="2826564"/>
            <a:ext cx="6942603" cy="490923"/>
          </a:xfrm>
          <a:prstGeom prst="rect">
            <a:avLst/>
          </a:prstGeom>
        </p:spPr>
      </p:pic>
      <p:sp>
        <p:nvSpPr>
          <p:cNvPr id="6" name="TextBox 5"/>
          <p:cNvSpPr txBox="1"/>
          <p:nvPr/>
        </p:nvSpPr>
        <p:spPr>
          <a:xfrm>
            <a:off x="1295400" y="3484782"/>
            <a:ext cx="6059118" cy="1512081"/>
          </a:xfrm>
          <a:prstGeom prst="rect">
            <a:avLst/>
          </a:prstGeom>
          <a:noFill/>
        </p:spPr>
        <p:txBody>
          <a:bodyPr wrap="square" rtlCol="0">
            <a:spAutoFit/>
          </a:bodyPr>
          <a:lstStyle/>
          <a:p>
            <a:pPr>
              <a:defRPr/>
            </a:pPr>
            <a:r>
              <a:rPr lang="en-US" b="1" dirty="0">
                <a:solidFill>
                  <a:srgbClr val="7030A0"/>
                </a:solidFill>
                <a:latin typeface="Verdana"/>
              </a:rPr>
              <a:t>The following shortcuts can also be used </a:t>
            </a:r>
          </a:p>
          <a:p>
            <a:pPr>
              <a:defRPr/>
            </a:pPr>
            <a:endParaRPr lang="en-US" sz="450" b="1" dirty="0">
              <a:solidFill>
                <a:prstClr val="black"/>
              </a:solidFill>
              <a:latin typeface="Verdana"/>
            </a:endParaRPr>
          </a:p>
          <a:p>
            <a:pPr>
              <a:defRPr/>
            </a:pPr>
            <a:r>
              <a:rPr lang="en-US" b="1" i="1" dirty="0">
                <a:solidFill>
                  <a:prstClr val="black"/>
                </a:solidFill>
                <a:latin typeface="Verdana"/>
              </a:rPr>
              <a:t>For PC:  </a:t>
            </a:r>
            <a:r>
              <a:rPr lang="en-US" dirty="0">
                <a:solidFill>
                  <a:prstClr val="black"/>
                </a:solidFill>
                <a:latin typeface="Verdana"/>
              </a:rPr>
              <a:t>Alt + A :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Mac:  </a:t>
            </a:r>
            <a:r>
              <a:rPr lang="en-US" dirty="0">
                <a:solidFill>
                  <a:prstClr val="black"/>
                </a:solidFill>
                <a:latin typeface="Verdana"/>
              </a:rPr>
              <a:t>Shift + Command + A: Mute or Unmute</a:t>
            </a:r>
          </a:p>
          <a:p>
            <a:pPr>
              <a:defRPr/>
            </a:pPr>
            <a:endParaRPr lang="en-US" sz="788" dirty="0">
              <a:solidFill>
                <a:prstClr val="black"/>
              </a:solidFill>
              <a:latin typeface="Verdana"/>
            </a:endParaRPr>
          </a:p>
          <a:p>
            <a:pPr>
              <a:defRPr/>
            </a:pPr>
            <a:r>
              <a:rPr lang="en-US" b="1" i="1" dirty="0">
                <a:solidFill>
                  <a:prstClr val="black"/>
                </a:solidFill>
                <a:latin typeface="Verdana"/>
              </a:rPr>
              <a:t>For telephone:</a:t>
            </a:r>
            <a:r>
              <a:rPr lang="en-US" dirty="0">
                <a:solidFill>
                  <a:prstClr val="black"/>
                </a:solidFill>
                <a:latin typeface="Verdana"/>
              </a:rPr>
              <a:t>  *6 : Mute or Unmute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9415" y="5441156"/>
            <a:ext cx="1150619" cy="457200"/>
          </a:xfrm>
          <a:prstGeom prst="rect">
            <a:avLst/>
          </a:prstGeom>
        </p:spPr>
      </p:pic>
    </p:spTree>
    <p:extLst>
      <p:ext uri="{BB962C8B-B14F-4D97-AF65-F5344CB8AC3E}">
        <p14:creationId xmlns:p14="http://schemas.microsoft.com/office/powerpoint/2010/main" val="147675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143000"/>
          </a:xfrm>
        </p:spPr>
        <p:txBody>
          <a:bodyPr/>
          <a:lstStyle/>
          <a:p>
            <a:pPr algn="l"/>
            <a:r>
              <a:rPr lang="en-US" sz="3600" b="1" dirty="0">
                <a:solidFill>
                  <a:srgbClr val="F58466"/>
                </a:solidFill>
                <a:latin typeface="Goudy Old Style" pitchFamily="18" charset="0"/>
              </a:rPr>
              <a:t>ACOG Practice Advisory:</a:t>
            </a:r>
            <a:br>
              <a:rPr lang="en-US" sz="3600" b="1" dirty="0">
                <a:solidFill>
                  <a:srgbClr val="F58466"/>
                </a:solidFill>
                <a:latin typeface="Goudy Old Style" pitchFamily="18" charset="0"/>
              </a:rPr>
            </a:br>
            <a:r>
              <a:rPr lang="en-US" sz="3600" b="1" dirty="0">
                <a:solidFill>
                  <a:srgbClr val="F58466"/>
                </a:solidFill>
                <a:latin typeface="Goudy Old Style" pitchFamily="18" charset="0"/>
              </a:rPr>
              <a:t>Vaccinating Pregnant and Lactating Patients against Covid-19 (</a:t>
            </a:r>
            <a:r>
              <a:rPr lang="en-US" sz="3600" b="1" dirty="0" smtClean="0">
                <a:solidFill>
                  <a:srgbClr val="F58466"/>
                </a:solidFill>
                <a:latin typeface="Goudy Old Style" pitchFamily="18" charset="0"/>
              </a:rPr>
              <a:t>03/24/21</a:t>
            </a:r>
            <a:r>
              <a:rPr lang="en-US" sz="3600" b="1" dirty="0">
                <a:solidFill>
                  <a:srgbClr val="F58466"/>
                </a:solidFill>
                <a:latin typeface="Goudy Old Style" pitchFamily="18" charset="0"/>
              </a:rPr>
              <a:t>)</a:t>
            </a:r>
          </a:p>
        </p:txBody>
      </p:sp>
      <p:sp>
        <p:nvSpPr>
          <p:cNvPr id="3" name="Content Placeholder 2"/>
          <p:cNvSpPr>
            <a:spLocks noGrp="1"/>
          </p:cNvSpPr>
          <p:nvPr>
            <p:ph idx="1"/>
          </p:nvPr>
        </p:nvSpPr>
        <p:spPr>
          <a:xfrm>
            <a:off x="152400" y="1600200"/>
            <a:ext cx="8839200" cy="4525963"/>
          </a:xfrm>
        </p:spPr>
        <p:txBody>
          <a:bodyPr/>
          <a:lstStyle/>
          <a:p>
            <a:r>
              <a:rPr lang="en-US" sz="1800" b="1" dirty="0"/>
              <a:t>ACOG recommends that COVID-19 vaccines should not be withheld from pregnant individuals who meet criteria for vaccination based on ACIP-recommended priority groups.</a:t>
            </a:r>
          </a:p>
          <a:p>
            <a:r>
              <a:rPr lang="en-US" sz="1800" b="1" dirty="0"/>
              <a:t>COVID-19 vaccines should be offered to lactating individuals similar to non-lactating individuals when they meet criteria for receipt of the vaccine based on prioritization groups outlined by the ACIP.</a:t>
            </a:r>
          </a:p>
          <a:p>
            <a:r>
              <a:rPr lang="en-US" sz="1800" dirty="0"/>
              <a:t>Individuals considering a COVID-19 vaccine should have access to available information about the safety and efficacy of the vaccine, including information about data that are not available. A conversation between the patient and their clinical team may assist with decisions regarding the use of vaccines approved under EUA for the prevention of COVID-19 by pregnant patients.  Important considerations include</a:t>
            </a:r>
            <a:r>
              <a:rPr lang="en-US" sz="1800" dirty="0" smtClean="0"/>
              <a:t>:</a:t>
            </a:r>
            <a:endParaRPr lang="en-US" sz="1800" dirty="0"/>
          </a:p>
          <a:p>
            <a:pPr lvl="1"/>
            <a:r>
              <a:rPr lang="en-US" sz="1600" dirty="0"/>
              <a:t>the level of activity of the virus in the community</a:t>
            </a:r>
          </a:p>
          <a:p>
            <a:pPr lvl="1"/>
            <a:r>
              <a:rPr lang="en-US" sz="1600" dirty="0"/>
              <a:t>the potential efficacy of the vaccine</a:t>
            </a:r>
          </a:p>
          <a:p>
            <a:pPr lvl="1"/>
            <a:r>
              <a:rPr lang="en-US" sz="1600" dirty="0"/>
              <a:t>the risk and potential severity of maternal disease, including the effects of disease on the fetus and newborn</a:t>
            </a:r>
          </a:p>
          <a:p>
            <a:pPr lvl="1"/>
            <a:r>
              <a:rPr lang="en-US" sz="1600" dirty="0"/>
              <a:t>the safety of the vaccine for the pregnant patient and the fetus</a:t>
            </a:r>
            <a:r>
              <a:rPr lang="en-US" sz="1600" dirty="0" smtClean="0"/>
              <a:t>.</a:t>
            </a:r>
            <a:endParaRPr lang="en-US" sz="16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20</a:t>
            </a:fld>
            <a:endParaRPr lang="en-US" altLang="en-US"/>
          </a:p>
        </p:txBody>
      </p:sp>
    </p:spTree>
    <p:extLst>
      <p:ext uri="{BB962C8B-B14F-4D97-AF65-F5344CB8AC3E}">
        <p14:creationId xmlns:p14="http://schemas.microsoft.com/office/powerpoint/2010/main" val="1829926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467"/>
            <a:ext cx="8229600" cy="1143000"/>
          </a:xfrm>
        </p:spPr>
        <p:txBody>
          <a:bodyPr/>
          <a:lstStyle/>
          <a:p>
            <a:pPr algn="l"/>
            <a:r>
              <a:rPr lang="en-US" sz="4000" b="1" dirty="0">
                <a:solidFill>
                  <a:srgbClr val="F58466"/>
                </a:solidFill>
                <a:latin typeface="Goudy Old Style" pitchFamily="18" charset="0"/>
              </a:rPr>
              <a:t>Risks of Covid-19 in pregnancy</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81000" y="914400"/>
            <a:ext cx="8229600" cy="4525963"/>
          </a:xfrm>
        </p:spPr>
        <p:txBody>
          <a:bodyPr/>
          <a:lstStyle/>
          <a:p>
            <a:pPr marL="243834" lvl="0" indent="-243834" eaLnBrk="1" hangingPunct="1">
              <a:spcBef>
                <a:spcPts val="800"/>
              </a:spcBef>
              <a:buClr>
                <a:srgbClr val="4983F2"/>
              </a:buClr>
              <a:buSzPct val="100000"/>
              <a:defRPr/>
            </a:pPr>
            <a:r>
              <a:rPr lang="en-US" sz="2400" dirty="0">
                <a:solidFill>
                  <a:srgbClr val="000000"/>
                </a:solidFill>
              </a:rPr>
              <a:t>Fever and cough most common, occurring in about 40% of pregnant people with COVID-19 </a:t>
            </a:r>
          </a:p>
          <a:p>
            <a:pPr marL="243834" lvl="0" indent="-243834" eaLnBrk="1" hangingPunct="1">
              <a:spcBef>
                <a:spcPts val="800"/>
              </a:spcBef>
              <a:buClr>
                <a:srgbClr val="4983F2"/>
              </a:buClr>
              <a:buSzPct val="100000"/>
              <a:defRPr/>
            </a:pPr>
            <a:r>
              <a:rPr lang="en-US" sz="2400" dirty="0">
                <a:solidFill>
                  <a:srgbClr val="000000"/>
                </a:solidFill>
              </a:rPr>
              <a:t>Compared to non-pregnant people, pregnant people are at increased risk of severe illness from COVID-19 and death</a:t>
            </a:r>
          </a:p>
          <a:p>
            <a:pPr marL="243834" lvl="0" indent="-243834" eaLnBrk="1" hangingPunct="1">
              <a:spcBef>
                <a:spcPts val="800"/>
              </a:spcBef>
              <a:buClr>
                <a:srgbClr val="4983F2"/>
              </a:buClr>
              <a:buSzPct val="100000"/>
              <a:defRPr/>
            </a:pPr>
            <a:r>
              <a:rPr lang="en-US" sz="2400" dirty="0">
                <a:solidFill>
                  <a:srgbClr val="000000"/>
                </a:solidFill>
              </a:rPr>
              <a:t>COVID-19 associated with pregnancy complications and maternal death</a:t>
            </a:r>
          </a:p>
          <a:p>
            <a:pPr marL="487668" lvl="1" indent="-243834" eaLnBrk="1" hangingPunct="1">
              <a:spcBef>
                <a:spcPts val="0"/>
              </a:spcBef>
              <a:buClr>
                <a:srgbClr val="4983F2"/>
              </a:buClr>
              <a:buSzPct val="100000"/>
              <a:defRPr/>
            </a:pPr>
            <a:r>
              <a:rPr lang="en-US" sz="2000" dirty="0">
                <a:solidFill>
                  <a:srgbClr val="000000"/>
                </a:solidFill>
              </a:rPr>
              <a:t>Admission to ICU (OR=2.85, 95% CI: 1.08-7.52)</a:t>
            </a:r>
          </a:p>
          <a:p>
            <a:pPr marL="487668" lvl="1" indent="-243834" eaLnBrk="1" hangingPunct="1">
              <a:spcBef>
                <a:spcPts val="0"/>
              </a:spcBef>
              <a:buClr>
                <a:srgbClr val="4983F2"/>
              </a:buClr>
              <a:buSzPct val="100000"/>
              <a:defRPr/>
            </a:pPr>
            <a:r>
              <a:rPr lang="en-US" sz="2000" dirty="0">
                <a:solidFill>
                  <a:srgbClr val="000000"/>
                </a:solidFill>
              </a:rPr>
              <a:t>Preterm birth (OR=1.47, 95% CI: 1.14-1.91)</a:t>
            </a:r>
          </a:p>
          <a:p>
            <a:pPr marL="487668" lvl="1" indent="-243834" eaLnBrk="1" hangingPunct="1">
              <a:spcBef>
                <a:spcPts val="0"/>
              </a:spcBef>
              <a:buClr>
                <a:srgbClr val="4983F2"/>
              </a:buClr>
              <a:buSzPct val="100000"/>
              <a:defRPr/>
            </a:pPr>
            <a:r>
              <a:rPr lang="en-US" sz="2000" dirty="0">
                <a:solidFill>
                  <a:srgbClr val="000000"/>
                </a:solidFill>
              </a:rPr>
              <a:t>Maternal death (OR=2.85, 95% CI: 1.08-7.52)</a:t>
            </a:r>
            <a:endParaRPr lang="en-US" sz="1800" dirty="0">
              <a:solidFill>
                <a:srgbClr val="000000"/>
              </a:solidFill>
            </a:endParaRPr>
          </a:p>
          <a:p>
            <a:pPr marL="243834" lvl="0" indent="-243834" eaLnBrk="1" hangingPunct="1">
              <a:spcBef>
                <a:spcPts val="800"/>
              </a:spcBef>
              <a:buClr>
                <a:srgbClr val="4983F2"/>
              </a:buClr>
              <a:buSzPct val="100000"/>
              <a:defRPr/>
            </a:pPr>
            <a:r>
              <a:rPr lang="en-US" sz="2400" dirty="0">
                <a:solidFill>
                  <a:srgbClr val="000000"/>
                </a:solidFill>
              </a:rPr>
              <a:t>Effects on fetus and neonate </a:t>
            </a:r>
          </a:p>
          <a:p>
            <a:pPr marL="487668" lvl="1" indent="-243834" eaLnBrk="1" hangingPunct="1">
              <a:spcBef>
                <a:spcPts val="0"/>
              </a:spcBef>
              <a:buClr>
                <a:srgbClr val="4983F2"/>
              </a:buClr>
              <a:buSzPct val="100000"/>
              <a:defRPr/>
            </a:pPr>
            <a:r>
              <a:rPr lang="en-US" sz="2000" dirty="0">
                <a:solidFill>
                  <a:srgbClr val="000000"/>
                </a:solidFill>
              </a:rPr>
              <a:t>Stillbirth (OR=2.84, 95% CI: 1.25-6.45)</a:t>
            </a:r>
          </a:p>
          <a:p>
            <a:pPr marL="487668" lvl="1" indent="-243834" eaLnBrk="1" hangingPunct="1">
              <a:spcBef>
                <a:spcPts val="0"/>
              </a:spcBef>
              <a:buClr>
                <a:srgbClr val="4983F2"/>
              </a:buClr>
              <a:buSzPct val="100000"/>
              <a:defRPr/>
            </a:pPr>
            <a:r>
              <a:rPr lang="en-US" sz="2000" dirty="0">
                <a:solidFill>
                  <a:srgbClr val="000000"/>
                </a:solidFill>
              </a:rPr>
              <a:t>Neonatal intensive care unit (OR=4.89,  95% CI: 1.87 to 12.81)</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21</a:t>
            </a:fld>
            <a:endParaRPr lang="en-US" altLang="en-US"/>
          </a:p>
        </p:txBody>
      </p:sp>
      <p:sp>
        <p:nvSpPr>
          <p:cNvPr id="5" name="TextBox 4">
            <a:extLst>
              <a:ext uri="{FF2B5EF4-FFF2-40B4-BE49-F238E27FC236}">
                <a16:creationId xmlns:a16="http://schemas.microsoft.com/office/drawing/2014/main" id="{58566C6C-903F-4094-8EA7-705971368CEA}"/>
              </a:ext>
            </a:extLst>
          </p:cNvPr>
          <p:cNvSpPr txBox="1"/>
          <p:nvPr/>
        </p:nvSpPr>
        <p:spPr>
          <a:xfrm>
            <a:off x="381000" y="5447986"/>
            <a:ext cx="8001000"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B40A5"/>
                </a:solidFill>
                <a:effectLst/>
                <a:uLnTx/>
                <a:uFillTx/>
                <a:latin typeface="Calibri" panose="020F0502020204030204"/>
                <a:ea typeface="+mn-ea"/>
                <a:cs typeface="+mn-cs"/>
              </a:rPr>
              <a:t>Allotey</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J, Stallings E, </a:t>
            </a:r>
            <a:r>
              <a:rPr kumimoji="0" lang="en-US" sz="1000" b="0" i="0" u="none" strike="noStrike" kern="1200" cap="none" spc="0" normalizeH="0" baseline="0" noProof="0" dirty="0" err="1">
                <a:ln>
                  <a:noFill/>
                </a:ln>
                <a:solidFill>
                  <a:srgbClr val="0B40A5"/>
                </a:solidFill>
                <a:effectLst/>
                <a:uLnTx/>
                <a:uFillTx/>
                <a:latin typeface="Calibri" panose="020F0502020204030204"/>
                <a:ea typeface="+mn-ea"/>
                <a:cs typeface="+mn-cs"/>
              </a:rPr>
              <a:t>Bonet</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M et al. Update to living systematic review on covid-19 in pregnancy. BMJ 2021; March 10 </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hlinkClick r:id="rId2"/>
              </a:rPr>
              <a:t>https://www.bmj.com/content/bmj/370/bmj.m3320.full.pdf</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Zambrano LD, Ellington S, </a:t>
            </a:r>
            <a:r>
              <a:rPr kumimoji="0" lang="en-US" sz="1000" b="0" i="0" u="none" strike="noStrike" kern="1200" cap="none" spc="0" normalizeH="0" baseline="0" noProof="0" dirty="0" err="1">
                <a:ln>
                  <a:noFill/>
                </a:ln>
                <a:solidFill>
                  <a:srgbClr val="0B40A5"/>
                </a:solidFill>
                <a:effectLst/>
                <a:uLnTx/>
                <a:uFillTx/>
                <a:latin typeface="Calibri" panose="020F0502020204030204"/>
                <a:ea typeface="+mn-ea"/>
                <a:cs typeface="+mn-cs"/>
              </a:rPr>
              <a:t>Strid</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P, et al. Update: Characteristics of Symptomatic Women of Reproductive Age with Laboratory-Confirmed SARS-CoV-2 Infection by Pregnancy Status — United States, January 22–October 3, 2020. MMWR </a:t>
            </a:r>
            <a:r>
              <a:rPr kumimoji="0" lang="en-US" sz="1000" b="0" i="0" u="none" strike="noStrike" kern="1200" cap="none" spc="0" normalizeH="0" baseline="0" noProof="0" dirty="0" err="1">
                <a:ln>
                  <a:noFill/>
                </a:ln>
                <a:solidFill>
                  <a:srgbClr val="0B40A5"/>
                </a:solidFill>
                <a:effectLst/>
                <a:uLnTx/>
                <a:uFillTx/>
                <a:latin typeface="Calibri" panose="020F0502020204030204"/>
                <a:ea typeface="+mn-ea"/>
                <a:cs typeface="+mn-cs"/>
              </a:rPr>
              <a:t>Morb</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Mortal </a:t>
            </a:r>
            <a:r>
              <a:rPr kumimoji="0" lang="en-US" sz="1000" b="0" i="0" u="none" strike="noStrike" kern="1200" cap="none" spc="0" normalizeH="0" baseline="0" noProof="0" dirty="0" err="1">
                <a:ln>
                  <a:noFill/>
                </a:ln>
                <a:solidFill>
                  <a:srgbClr val="0B40A5"/>
                </a:solidFill>
                <a:effectLst/>
                <a:uLnTx/>
                <a:uFillTx/>
                <a:latin typeface="Calibri" panose="020F0502020204030204"/>
                <a:ea typeface="+mn-ea"/>
                <a:cs typeface="+mn-cs"/>
              </a:rPr>
              <a:t>Wkly</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Rep 2020;69:1641–1647. DOI: </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hlinkClick r:id="rId3"/>
              </a:rPr>
              <a:t>http://dx.doi.org/10.15585/mmwr.mm6944e3</a:t>
            </a:r>
            <a:r>
              <a:rPr kumimoji="0" lang="en-US" sz="1000" b="0" i="0" u="none" strike="noStrike" kern="1200" cap="none" spc="0" normalizeH="0" baseline="0" noProof="0" dirty="0">
                <a:ln>
                  <a:noFill/>
                </a:ln>
                <a:solidFill>
                  <a:srgbClr val="0B40A5"/>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311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lstStyle/>
          <a:p>
            <a:pPr algn="l"/>
            <a:r>
              <a:rPr lang="en-US" sz="4000" b="1" dirty="0">
                <a:solidFill>
                  <a:srgbClr val="F58466"/>
                </a:solidFill>
                <a:latin typeface="Goudy Old Style" pitchFamily="18" charset="0"/>
              </a:rPr>
              <a:t>Limited Safety Data for </a:t>
            </a:r>
            <a:r>
              <a:rPr lang="en-US" sz="4000" b="1" dirty="0" err="1">
                <a:solidFill>
                  <a:srgbClr val="F58466"/>
                </a:solidFill>
                <a:latin typeface="Goudy Old Style" pitchFamily="18" charset="0"/>
              </a:rPr>
              <a:t>Covid</a:t>
            </a:r>
            <a:r>
              <a:rPr lang="en-US" sz="4000" b="1" dirty="0">
                <a:solidFill>
                  <a:srgbClr val="F58466"/>
                </a:solidFill>
                <a:latin typeface="Goudy Old Style" pitchFamily="18" charset="0"/>
              </a:rPr>
              <a:t> Vaccines in Pregnancy</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399653"/>
            <a:ext cx="8229600" cy="4525963"/>
          </a:xfrm>
        </p:spPr>
        <p:txBody>
          <a:bodyPr/>
          <a:lstStyle/>
          <a:p>
            <a:r>
              <a:rPr lang="en-US" sz="2400" dirty="0">
                <a:solidFill>
                  <a:srgbClr val="000000"/>
                </a:solidFill>
              </a:rPr>
              <a:t>No safety concerns in animal developmental and reproductive toxicity (DART) studies on Pfizer-</a:t>
            </a:r>
            <a:r>
              <a:rPr lang="en-US" sz="2400" dirty="0" err="1">
                <a:solidFill>
                  <a:srgbClr val="000000"/>
                </a:solidFill>
              </a:rPr>
              <a:t>BioNTech</a:t>
            </a:r>
            <a:r>
              <a:rPr lang="en-US" sz="2400" dirty="0">
                <a:solidFill>
                  <a:srgbClr val="000000"/>
                </a:solidFill>
              </a:rPr>
              <a:t>, </a:t>
            </a:r>
            <a:r>
              <a:rPr lang="en-US" sz="2400" dirty="0" err="1">
                <a:solidFill>
                  <a:srgbClr val="000000"/>
                </a:solidFill>
              </a:rPr>
              <a:t>Moderna</a:t>
            </a:r>
            <a:r>
              <a:rPr lang="en-US" sz="2400" dirty="0">
                <a:solidFill>
                  <a:srgbClr val="000000"/>
                </a:solidFill>
              </a:rPr>
              <a:t>, or Janssen COVID-19 vaccines</a:t>
            </a:r>
          </a:p>
          <a:p>
            <a:pPr marL="243834" lvl="1" indent="0">
              <a:buNone/>
            </a:pPr>
            <a:endParaRPr lang="en-US" sz="1800" dirty="0">
              <a:solidFill>
                <a:srgbClr val="000000"/>
              </a:solidFill>
            </a:endParaRPr>
          </a:p>
          <a:p>
            <a:pPr>
              <a:spcBef>
                <a:spcPts val="0"/>
              </a:spcBef>
            </a:pPr>
            <a:r>
              <a:rPr lang="en-US" sz="2400" dirty="0">
                <a:solidFill>
                  <a:srgbClr val="000000"/>
                </a:solidFill>
              </a:rPr>
              <a:t>Pregnant persons excluded from Pfizer, </a:t>
            </a:r>
            <a:r>
              <a:rPr lang="en-US" sz="2400" dirty="0" err="1">
                <a:solidFill>
                  <a:srgbClr val="000000"/>
                </a:solidFill>
              </a:rPr>
              <a:t>Moderna</a:t>
            </a:r>
            <a:r>
              <a:rPr lang="en-US" sz="2400" dirty="0">
                <a:solidFill>
                  <a:srgbClr val="000000"/>
                </a:solidFill>
              </a:rPr>
              <a:t>, and Janssen COVID-19 vaccine clinical trials</a:t>
            </a:r>
          </a:p>
          <a:p>
            <a:pPr marL="681038" lvl="1" indent="-398463">
              <a:spcBef>
                <a:spcPts val="0"/>
              </a:spcBef>
            </a:pPr>
            <a:r>
              <a:rPr lang="en-US" sz="1600" dirty="0">
                <a:solidFill>
                  <a:srgbClr val="000000"/>
                </a:solidFill>
              </a:rPr>
              <a:t>No safety concerns noted among those inadvertently </a:t>
            </a:r>
          </a:p>
          <a:p>
            <a:pPr marL="681038" lvl="1" indent="0">
              <a:buNone/>
            </a:pPr>
            <a:r>
              <a:rPr lang="en-US" sz="1600" dirty="0">
                <a:solidFill>
                  <a:srgbClr val="000000"/>
                </a:solidFill>
              </a:rPr>
              <a:t>vaccinated with Pfizer (23), </a:t>
            </a:r>
            <a:r>
              <a:rPr lang="en-US" sz="1600" dirty="0" err="1">
                <a:solidFill>
                  <a:srgbClr val="000000"/>
                </a:solidFill>
              </a:rPr>
              <a:t>Moderna</a:t>
            </a:r>
            <a:r>
              <a:rPr lang="en-US" sz="1600" dirty="0">
                <a:solidFill>
                  <a:srgbClr val="000000"/>
                </a:solidFill>
              </a:rPr>
              <a:t> (13), or Janssen (8) </a:t>
            </a:r>
          </a:p>
          <a:p>
            <a:pPr marL="681038" lvl="1" indent="0">
              <a:buNone/>
            </a:pPr>
            <a:r>
              <a:rPr lang="en-US" sz="1600" dirty="0">
                <a:solidFill>
                  <a:srgbClr val="000000"/>
                </a:solidFill>
              </a:rPr>
              <a:t>COVID-19 </a:t>
            </a:r>
            <a:r>
              <a:rPr lang="en-US" sz="1600" dirty="0" smtClean="0">
                <a:solidFill>
                  <a:srgbClr val="000000"/>
                </a:solidFill>
              </a:rPr>
              <a:t>vaccines</a:t>
            </a:r>
            <a:endParaRPr lang="en-US" sz="1800" dirty="0">
              <a:solidFill>
                <a:srgbClr val="000000"/>
              </a:solidFill>
            </a:endParaRPr>
          </a:p>
          <a:p>
            <a:r>
              <a:rPr lang="en-US" sz="2400" dirty="0">
                <a:solidFill>
                  <a:srgbClr val="000000"/>
                </a:solidFill>
              </a:rPr>
              <a:t>mRNA and Adenovirus vaccines </a:t>
            </a:r>
          </a:p>
          <a:p>
            <a:pPr marL="681038" lvl="1" indent="-398463"/>
            <a:r>
              <a:rPr lang="en-US" sz="1600" dirty="0">
                <a:solidFill>
                  <a:srgbClr val="000000"/>
                </a:solidFill>
              </a:rPr>
              <a:t>mRNA degrades quickly by normal cellular processes </a:t>
            </a:r>
          </a:p>
          <a:p>
            <a:pPr marL="341313" lvl="1" indent="339725">
              <a:buNone/>
            </a:pPr>
            <a:r>
              <a:rPr lang="en-US" sz="1600" dirty="0">
                <a:solidFill>
                  <a:srgbClr val="000000"/>
                </a:solidFill>
              </a:rPr>
              <a:t>and doesn’t enter the nucleus of the cell</a:t>
            </a:r>
          </a:p>
          <a:p>
            <a:pPr marL="631825" lvl="1" indent="-398463"/>
            <a:r>
              <a:rPr lang="en-US" sz="1600" dirty="0">
                <a:solidFill>
                  <a:srgbClr val="000000"/>
                </a:solidFill>
              </a:rPr>
              <a:t>Ebola adenovirus vaccine </a:t>
            </a:r>
            <a:r>
              <a:rPr lang="en-US" sz="1600" dirty="0" smtClean="0">
                <a:solidFill>
                  <a:srgbClr val="000000"/>
                </a:solidFill>
              </a:rPr>
              <a:t>has demonstrated safety data </a:t>
            </a:r>
            <a:r>
              <a:rPr lang="en-US" sz="1600" dirty="0">
                <a:solidFill>
                  <a:srgbClr val="000000"/>
                </a:solidFill>
              </a:rPr>
              <a:t>during pregnancy</a:t>
            </a:r>
            <a:endParaRPr lang="en-US" sz="1600" dirty="0">
              <a:solidFill>
                <a:srgbClr val="000000"/>
              </a:solidFill>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22</a:t>
            </a:fld>
            <a:endParaRPr lang="en-US" altLang="en-US"/>
          </a:p>
        </p:txBody>
      </p:sp>
      <p:sp>
        <p:nvSpPr>
          <p:cNvPr id="6" name="TextBox 5">
            <a:extLst>
              <a:ext uri="{FF2B5EF4-FFF2-40B4-BE49-F238E27FC236}">
                <a16:creationId xmlns:a16="http://schemas.microsoft.com/office/drawing/2014/main" id="{E94D44B2-F1DB-47B8-A4FE-BCE56F77D35D}"/>
              </a:ext>
            </a:extLst>
          </p:cNvPr>
          <p:cNvSpPr txBox="1"/>
          <p:nvPr/>
        </p:nvSpPr>
        <p:spPr>
          <a:xfrm>
            <a:off x="391885" y="5829010"/>
            <a:ext cx="645522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2"/>
              </a:rPr>
              <a:t>https://www.cdc.gov/coronavirus/2019-ncov/need-extra-precautions/pregnancy-breastfeeding.html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1339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3540"/>
            <a:ext cx="6781800" cy="1213884"/>
          </a:xfrm>
        </p:spPr>
        <p:txBody>
          <a:bodyPr/>
          <a:lstStyle/>
          <a:p>
            <a:pPr algn="l"/>
            <a:r>
              <a:rPr lang="en-US" sz="3200" b="1" dirty="0">
                <a:solidFill>
                  <a:srgbClr val="F58466"/>
                </a:solidFill>
                <a:latin typeface="Goudy Old Style" pitchFamily="18" charset="0"/>
              </a:rPr>
              <a:t>Vaccination of </a:t>
            </a:r>
            <a:r>
              <a:rPr lang="en-US" sz="3200" b="1" dirty="0" smtClean="0">
                <a:solidFill>
                  <a:srgbClr val="F58466"/>
                </a:solidFill>
                <a:latin typeface="Goudy Old Style" pitchFamily="18" charset="0"/>
              </a:rPr>
              <a:t>pregnant and breastfeeding women can confer maternal and neonatal immunity</a:t>
            </a:r>
            <a:endParaRPr lang="en-US" sz="32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23</a:t>
            </a:fld>
            <a:endParaRPr lang="en-US" altLang="en-US"/>
          </a:p>
        </p:txBody>
      </p:sp>
      <p:sp>
        <p:nvSpPr>
          <p:cNvPr id="6" name="Text Placeholder 2">
            <a:extLst>
              <a:ext uri="{FF2B5EF4-FFF2-40B4-BE49-F238E27FC236}">
                <a16:creationId xmlns:a16="http://schemas.microsoft.com/office/drawing/2014/main" id="{B9724B02-B886-413E-A3DC-780FD8FC2CC8}"/>
              </a:ext>
            </a:extLst>
          </p:cNvPr>
          <p:cNvSpPr>
            <a:spLocks noGrp="1"/>
          </p:cNvSpPr>
          <p:nvPr>
            <p:ph idx="1"/>
          </p:nvPr>
        </p:nvSpPr>
        <p:spPr>
          <a:xfrm>
            <a:off x="228600" y="1524000"/>
            <a:ext cx="8752367" cy="4525963"/>
          </a:xfrm>
        </p:spPr>
        <p:txBody>
          <a:bodyPr/>
          <a:lstStyle/>
          <a:p>
            <a:r>
              <a:rPr lang="en-US" sz="2000" dirty="0"/>
              <a:t>Prospective cohort: 131 reproductive-age vaccine recipients </a:t>
            </a:r>
          </a:p>
          <a:p>
            <a:pPr lvl="1"/>
            <a:r>
              <a:rPr lang="en-US" sz="1800" dirty="0"/>
              <a:t>Titers of SARS-CoV-2 Spike &amp; RBD IgG, IgA, IgM quantified in sera (n=131) and </a:t>
            </a:r>
          </a:p>
          <a:p>
            <a:pPr marL="608013" lvl="1" indent="369888">
              <a:spcBef>
                <a:spcPts val="0"/>
              </a:spcBef>
              <a:buNone/>
            </a:pPr>
            <a:r>
              <a:rPr lang="en-US" sz="1800" dirty="0"/>
              <a:t>breastmilk (n=31) at baseline, 2</a:t>
            </a:r>
            <a:r>
              <a:rPr lang="en-US" sz="1800" baseline="30000" dirty="0"/>
              <a:t>nd</a:t>
            </a:r>
            <a:r>
              <a:rPr lang="en-US" sz="1800" dirty="0"/>
              <a:t> vaccine dose, 2-6 weeks post 2</a:t>
            </a:r>
            <a:r>
              <a:rPr lang="en-US" sz="1800" baseline="30000" dirty="0"/>
              <a:t>nd</a:t>
            </a:r>
            <a:r>
              <a:rPr lang="en-US" sz="1800" dirty="0"/>
              <a:t> dose, and delivery</a:t>
            </a:r>
          </a:p>
          <a:p>
            <a:pPr lvl="1"/>
            <a:r>
              <a:rPr lang="en-US" sz="1800" dirty="0"/>
              <a:t>Umbilical cord sera (N=10) titers assessed at delivery</a:t>
            </a:r>
          </a:p>
          <a:p>
            <a:pPr lvl="1"/>
            <a:r>
              <a:rPr lang="en-US" sz="1800" dirty="0"/>
              <a:t>Titers compared to those of pregnant women 4-12 weeks from natural infection (N=37)</a:t>
            </a:r>
          </a:p>
          <a:p>
            <a:r>
              <a:rPr lang="en-US" sz="2000" dirty="0"/>
              <a:t>Key Findings</a:t>
            </a:r>
          </a:p>
          <a:p>
            <a:pPr lvl="1"/>
            <a:r>
              <a:rPr lang="en-US" sz="1800" dirty="0"/>
              <a:t>Pregnant and lactating women elicited comparable vaccine-induced humoral immune responses to non-pregnant controls</a:t>
            </a:r>
          </a:p>
          <a:p>
            <a:pPr lvl="1"/>
            <a:r>
              <a:rPr lang="en-US" sz="1800" dirty="0"/>
              <a:t>Vaccination generated higher antibody titers than those observed following SARS-CoV-2 infection in pregnancy</a:t>
            </a:r>
          </a:p>
          <a:p>
            <a:pPr lvl="1"/>
            <a:r>
              <a:rPr lang="en-US" sz="1800" dirty="0"/>
              <a:t>Vaccine-generated antibodies were present in umbilical cord blood and breastmilk after maternal vaccination</a:t>
            </a:r>
          </a:p>
          <a:p>
            <a:endParaRPr lang="en-US" sz="2400" dirty="0"/>
          </a:p>
        </p:txBody>
      </p:sp>
      <p:sp>
        <p:nvSpPr>
          <p:cNvPr id="7" name="TextBox 6"/>
          <p:cNvSpPr txBox="1"/>
          <p:nvPr/>
        </p:nvSpPr>
        <p:spPr>
          <a:xfrm>
            <a:off x="228600" y="5938767"/>
            <a:ext cx="8915400" cy="923330"/>
          </a:xfrm>
          <a:prstGeom prst="rect">
            <a:avLst/>
          </a:prstGeom>
          <a:solidFill>
            <a:schemeClr val="bg1"/>
          </a:solid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Gray et al. COVID-19 vaccine response in pregnant and lactating women: a cohort study. American Journal of Obstetrics and Gynecology. March 2021. </a:t>
            </a:r>
            <a:r>
              <a:rPr lang="en-US" dirty="0">
                <a:latin typeface="Calibri" panose="020F0502020204030204" pitchFamily="34" charset="0"/>
                <a:cs typeface="Calibri" panose="020F0502020204030204" pitchFamily="34" charset="0"/>
                <a:hlinkClick r:id="rId2"/>
              </a:rPr>
              <a:t>https://www.ajog.org/article/S0002-9378(21)00187-3/fulltext</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42148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32416"/>
            <a:ext cx="8229600" cy="1143000"/>
          </a:xfrm>
        </p:spPr>
        <p:txBody>
          <a:bodyPr/>
          <a:lstStyle/>
          <a:p>
            <a:pPr algn="l"/>
            <a:r>
              <a:rPr lang="en-US" sz="3200" b="1" dirty="0">
                <a:solidFill>
                  <a:srgbClr val="F58466"/>
                </a:solidFill>
                <a:latin typeface="Goudy Old Style" pitchFamily="18" charset="0"/>
              </a:rPr>
              <a:t>V-SAFE vaccine </a:t>
            </a:r>
            <a:r>
              <a:rPr lang="en-US" sz="3200" b="1" dirty="0" smtClean="0">
                <a:solidFill>
                  <a:srgbClr val="F58466"/>
                </a:solidFill>
                <a:latin typeface="Goudy Old Style" pitchFamily="18" charset="0"/>
              </a:rPr>
              <a:t>monitoring </a:t>
            </a:r>
            <a:br>
              <a:rPr lang="en-US" sz="3200" b="1" dirty="0" smtClean="0">
                <a:solidFill>
                  <a:srgbClr val="F58466"/>
                </a:solidFill>
                <a:latin typeface="Goudy Old Style" pitchFamily="18" charset="0"/>
              </a:rPr>
            </a:br>
            <a:r>
              <a:rPr lang="en-US" sz="3200" b="1" dirty="0" smtClean="0">
                <a:solidFill>
                  <a:srgbClr val="F58466"/>
                </a:solidFill>
                <a:latin typeface="Goudy Old Style" pitchFamily="18" charset="0"/>
              </a:rPr>
              <a:t>– what data is being gathered pregnant patients?</a:t>
            </a:r>
            <a:endParaRPr lang="en-US" sz="3200" b="1" dirty="0">
              <a:solidFill>
                <a:srgbClr val="F58466"/>
              </a:solidFill>
              <a:latin typeface="Goudy Old Style" pitchFamily="18" charset="0"/>
            </a:endParaRPr>
          </a:p>
        </p:txBody>
      </p:sp>
      <p:sp>
        <p:nvSpPr>
          <p:cNvPr id="3" name="Content Placeholder 2"/>
          <p:cNvSpPr>
            <a:spLocks noGrp="1"/>
          </p:cNvSpPr>
          <p:nvPr>
            <p:ph idx="1"/>
          </p:nvPr>
        </p:nvSpPr>
        <p:spPr/>
        <p:txBody>
          <a:bodyPr/>
          <a:lstStyle/>
          <a:p>
            <a:r>
              <a:rPr lang="en-US" sz="2800" dirty="0"/>
              <a:t>As  of </a:t>
            </a:r>
            <a:r>
              <a:rPr lang="en-US" sz="2800" dirty="0" smtClean="0"/>
              <a:t>April 5</a:t>
            </a:r>
            <a:r>
              <a:rPr lang="en-US" sz="2800" dirty="0" smtClean="0"/>
              <a:t>, </a:t>
            </a:r>
            <a:r>
              <a:rPr lang="en-US" sz="2800" dirty="0"/>
              <a:t>2021, there have been over </a:t>
            </a:r>
            <a:r>
              <a:rPr lang="en-US" sz="2800" dirty="0" smtClean="0"/>
              <a:t>77,960</a:t>
            </a:r>
            <a:r>
              <a:rPr lang="en-US" sz="2800" dirty="0" smtClean="0"/>
              <a:t> </a:t>
            </a:r>
            <a:r>
              <a:rPr lang="en-US" sz="2800" dirty="0"/>
              <a:t>pregnancies reported in CDC’s V-SAFE post-vaccination health checker and CDC is currently enrolling pregnant individuals in a pregnancy registry. Evidence gathered through these systems will provide clinicians with critically needed data to inform future recommendations related to COVID-19 vaccination during </a:t>
            </a:r>
            <a:r>
              <a:rPr lang="en-US" sz="2800" dirty="0" smtClean="0"/>
              <a:t>pregnancy</a:t>
            </a:r>
            <a:endParaRPr lang="en-US" sz="2800" b="1" dirty="0">
              <a:solidFill>
                <a:srgbClr val="F58466"/>
              </a:solidFill>
              <a:latin typeface="Goudy Old Style" pitchFamily="18" charset="0"/>
            </a:endParaRPr>
          </a:p>
          <a:p>
            <a:r>
              <a:rPr lang="en-US" dirty="0">
                <a:solidFill>
                  <a:srgbClr val="0070C0"/>
                </a:solidFill>
              </a:rPr>
              <a:t>https://www.cdc.gov/coronavirus/2019-ncov/vaccines/safety/vsafe.html</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24</a:t>
            </a:fld>
            <a:endParaRPr lang="en-US" altLang="en-US"/>
          </a:p>
        </p:txBody>
      </p:sp>
    </p:spTree>
    <p:extLst>
      <p:ext uri="{BB962C8B-B14F-4D97-AF65-F5344CB8AC3E}">
        <p14:creationId xmlns:p14="http://schemas.microsoft.com/office/powerpoint/2010/main" val="1573854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5" name="Picture 4"/>
          <p:cNvPicPr>
            <a:picLocks noChangeAspect="1"/>
          </p:cNvPicPr>
          <p:nvPr/>
        </p:nvPicPr>
        <p:blipFill rotWithShape="1">
          <a:blip r:embed="rId2"/>
          <a:srcRect t="2235" r="1211" b="2498"/>
          <a:stretch/>
        </p:blipFill>
        <p:spPr>
          <a:xfrm>
            <a:off x="0" y="1236617"/>
            <a:ext cx="9085223" cy="4937760"/>
          </a:xfrm>
          <a:prstGeom prst="rect">
            <a:avLst/>
          </a:prstGeom>
        </p:spPr>
      </p:pic>
    </p:spTree>
    <p:extLst>
      <p:ext uri="{BB962C8B-B14F-4D97-AF65-F5344CB8AC3E}">
        <p14:creationId xmlns:p14="http://schemas.microsoft.com/office/powerpoint/2010/main" val="316896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42517" y="975360"/>
            <a:ext cx="9101483" cy="5128132"/>
          </a:xfrm>
          <a:prstGeom prst="rect">
            <a:avLst/>
          </a:prstGeom>
        </p:spPr>
      </p:pic>
    </p:spTree>
    <p:extLst>
      <p:ext uri="{BB962C8B-B14F-4D97-AF65-F5344CB8AC3E}">
        <p14:creationId xmlns:p14="http://schemas.microsoft.com/office/powerpoint/2010/main" val="1822955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ED24-5954-4C24-88F3-4E4298775533}"/>
              </a:ext>
            </a:extLst>
          </p:cNvPr>
          <p:cNvSpPr>
            <a:spLocks noGrp="1"/>
          </p:cNvSpPr>
          <p:nvPr>
            <p:ph type="title"/>
          </p:nvPr>
        </p:nvSpPr>
        <p:spPr/>
        <p:txBody>
          <a:bodyPr>
            <a:normAutofit/>
          </a:bodyPr>
          <a:lstStyle/>
          <a:p>
            <a:r>
              <a:rPr lang="en-US" sz="2550" dirty="0">
                <a:solidFill>
                  <a:srgbClr val="006666"/>
                </a:solidFill>
              </a:rPr>
              <a:t>Preliminary Findings from v-safe: </a:t>
            </a:r>
            <a:br>
              <a:rPr lang="en-US" sz="2550" dirty="0">
                <a:solidFill>
                  <a:srgbClr val="006666"/>
                </a:solidFill>
              </a:rPr>
            </a:br>
            <a:r>
              <a:rPr lang="en-US" sz="2550" dirty="0">
                <a:solidFill>
                  <a:srgbClr val="006666"/>
                </a:solidFill>
              </a:rPr>
              <a:t>Comparing Pregnant &amp; Non-pregnant Persons</a:t>
            </a:r>
          </a:p>
        </p:txBody>
      </p:sp>
      <p:sp>
        <p:nvSpPr>
          <p:cNvPr id="7" name="Content Placeholder 2">
            <a:extLst>
              <a:ext uri="{FF2B5EF4-FFF2-40B4-BE49-F238E27FC236}">
                <a16:creationId xmlns:a16="http://schemas.microsoft.com/office/drawing/2014/main" id="{26A81C17-FBAF-4113-954B-0D9093C856C6}"/>
              </a:ext>
            </a:extLst>
          </p:cNvPr>
          <p:cNvSpPr txBox="1">
            <a:spLocks/>
          </p:cNvSpPr>
          <p:nvPr/>
        </p:nvSpPr>
        <p:spPr>
          <a:xfrm>
            <a:off x="342899" y="3900995"/>
            <a:ext cx="4229101" cy="1557857"/>
          </a:xfrm>
          <a:prstGeom prst="rect">
            <a:avLst/>
          </a:prstGeom>
        </p:spPr>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pPr marL="0" indent="0" defTabSz="685800">
              <a:spcBef>
                <a:spcPts val="600"/>
              </a:spcBef>
              <a:buClr>
                <a:srgbClr val="4983F2"/>
              </a:buClr>
              <a:buNone/>
              <a:defRPr/>
            </a:pPr>
            <a:r>
              <a:rPr lang="en-US" sz="1800" dirty="0">
                <a:solidFill>
                  <a:srgbClr val="000000"/>
                </a:solidFill>
                <a:latin typeface="Calibri" panose="020F0502020204030204"/>
              </a:rPr>
              <a:t>Preliminary </a:t>
            </a:r>
            <a:r>
              <a:rPr lang="en-US" sz="1800" b="1" dirty="0">
                <a:solidFill>
                  <a:srgbClr val="000000"/>
                </a:solidFill>
                <a:latin typeface="Calibri" panose="020F0502020204030204"/>
              </a:rPr>
              <a:t>v-safe</a:t>
            </a:r>
            <a:r>
              <a:rPr lang="en-US" sz="1800" dirty="0">
                <a:solidFill>
                  <a:srgbClr val="000000"/>
                </a:solidFill>
                <a:latin typeface="Calibri" panose="020F0502020204030204"/>
              </a:rPr>
              <a:t> data from Day 1 check-ins indicate similar rates of:  </a:t>
            </a:r>
          </a:p>
          <a:p>
            <a:pPr marL="365751" lvl="1" indent="-182876" defTabSz="685800">
              <a:buClr>
                <a:srgbClr val="4983F2"/>
              </a:buClr>
              <a:defRPr/>
            </a:pPr>
            <a:r>
              <a:rPr lang="en-US" sz="1650" dirty="0">
                <a:solidFill>
                  <a:srgbClr val="000000"/>
                </a:solidFill>
                <a:latin typeface="Calibri" panose="020F0502020204030204"/>
              </a:rPr>
              <a:t>Health impacts</a:t>
            </a:r>
          </a:p>
          <a:p>
            <a:pPr marL="365751" lvl="1" indent="-182876" defTabSz="685800">
              <a:buClr>
                <a:srgbClr val="4983F2"/>
              </a:buClr>
              <a:defRPr/>
            </a:pPr>
            <a:r>
              <a:rPr lang="en-US" sz="1650" dirty="0">
                <a:solidFill>
                  <a:srgbClr val="000000"/>
                </a:solidFill>
                <a:latin typeface="Calibri" panose="020F0502020204030204"/>
              </a:rPr>
              <a:t>Local reactions</a:t>
            </a:r>
          </a:p>
          <a:p>
            <a:pPr marL="365751" lvl="1" indent="-182876" defTabSz="685800">
              <a:buClr>
                <a:srgbClr val="4983F2"/>
              </a:buClr>
              <a:defRPr/>
            </a:pPr>
            <a:r>
              <a:rPr lang="en-US" sz="1650" dirty="0">
                <a:solidFill>
                  <a:srgbClr val="000000"/>
                </a:solidFill>
                <a:latin typeface="Calibri" panose="020F0502020204030204"/>
              </a:rPr>
              <a:t>Systemic reactions </a:t>
            </a:r>
          </a:p>
          <a:p>
            <a:pPr marL="182876" indent="-182876" defTabSz="685800">
              <a:spcBef>
                <a:spcPts val="600"/>
              </a:spcBef>
              <a:buClr>
                <a:srgbClr val="4983F2"/>
              </a:buClr>
              <a:defRPr/>
            </a:pPr>
            <a:endParaRPr lang="en-US" sz="1800" dirty="0">
              <a:solidFill>
                <a:srgbClr val="000000"/>
              </a:solidFill>
              <a:latin typeface="Calibri" panose="020F0502020204030204"/>
            </a:endParaRPr>
          </a:p>
        </p:txBody>
      </p:sp>
      <p:sp>
        <p:nvSpPr>
          <p:cNvPr id="8" name="TextBox 7">
            <a:extLst>
              <a:ext uri="{FF2B5EF4-FFF2-40B4-BE49-F238E27FC236}">
                <a16:creationId xmlns:a16="http://schemas.microsoft.com/office/drawing/2014/main" id="{DD91A724-1B37-43EB-926B-58036A484E8A}"/>
              </a:ext>
            </a:extLst>
          </p:cNvPr>
          <p:cNvSpPr txBox="1"/>
          <p:nvPr/>
        </p:nvSpPr>
        <p:spPr>
          <a:xfrm>
            <a:off x="457201" y="5638256"/>
            <a:ext cx="3776803" cy="369332"/>
          </a:xfrm>
          <a:prstGeom prst="rect">
            <a:avLst/>
          </a:prstGeom>
          <a:noFill/>
        </p:spPr>
        <p:txBody>
          <a:bodyPr wrap="none" rtlCol="0">
            <a:spAutoFit/>
          </a:bodyPr>
          <a:lstStyle/>
          <a:p>
            <a:pPr defTabSz="685800" eaLnBrk="1" fontAlgn="auto" hangingPunct="1">
              <a:spcBef>
                <a:spcPts val="0"/>
              </a:spcBef>
              <a:spcAft>
                <a:spcPts val="0"/>
              </a:spcAft>
              <a:defRPr/>
            </a:pPr>
            <a:r>
              <a:rPr lang="en-US" dirty="0">
                <a:solidFill>
                  <a:srgbClr val="000000"/>
                </a:solidFill>
                <a:latin typeface="Calibri" panose="020F0502020204030204" pitchFamily="34" charset="0"/>
              </a:rPr>
              <a:t>Publicly available a</a:t>
            </a:r>
            <a:r>
              <a:rPr lang="en-US" sz="1350" dirty="0" err="1">
                <a:solidFill>
                  <a:srgbClr val="000000"/>
                </a:solidFill>
                <a:latin typeface="Calibri" panose="020F0502020204030204" pitchFamily="34" charset="0"/>
                <a:ea typeface="+mn-ea"/>
              </a:rPr>
              <a:t>nalyses</a:t>
            </a:r>
            <a:r>
              <a:rPr lang="en-US" sz="1350" dirty="0">
                <a:solidFill>
                  <a:srgbClr val="000000"/>
                </a:solidFill>
                <a:latin typeface="Calibri" panose="020F0502020204030204" pitchFamily="34" charset="0"/>
                <a:ea typeface="+mn-ea"/>
              </a:rPr>
              <a:t> as of Feb 16, 2021</a:t>
            </a:r>
          </a:p>
        </p:txBody>
      </p:sp>
      <p:graphicFrame>
        <p:nvGraphicFramePr>
          <p:cNvPr id="9" name="Table 8">
            <a:extLst>
              <a:ext uri="{FF2B5EF4-FFF2-40B4-BE49-F238E27FC236}">
                <a16:creationId xmlns:a16="http://schemas.microsoft.com/office/drawing/2014/main" id="{0FEC97B2-F13D-47D4-98AE-55DDCCDE6726}"/>
              </a:ext>
            </a:extLst>
          </p:cNvPr>
          <p:cNvGraphicFramePr>
            <a:graphicFrameLocks noGrp="1"/>
          </p:cNvGraphicFramePr>
          <p:nvPr/>
        </p:nvGraphicFramePr>
        <p:xfrm>
          <a:off x="342900" y="2160272"/>
          <a:ext cx="8343902" cy="1361803"/>
        </p:xfrm>
        <a:graphic>
          <a:graphicData uri="http://schemas.openxmlformats.org/drawingml/2006/table">
            <a:tbl>
              <a:tblPr firstRow="1" firstCol="1" bandRow="1"/>
              <a:tblGrid>
                <a:gridCol w="3158621">
                  <a:extLst>
                    <a:ext uri="{9D8B030D-6E8A-4147-A177-3AD203B41FA5}">
                      <a16:colId xmlns:a16="http://schemas.microsoft.com/office/drawing/2014/main" val="4250673650"/>
                    </a:ext>
                  </a:extLst>
                </a:gridCol>
                <a:gridCol w="1728427">
                  <a:extLst>
                    <a:ext uri="{9D8B030D-6E8A-4147-A177-3AD203B41FA5}">
                      <a16:colId xmlns:a16="http://schemas.microsoft.com/office/drawing/2014/main" val="1555475258"/>
                    </a:ext>
                  </a:extLst>
                </a:gridCol>
                <a:gridCol w="1728427">
                  <a:extLst>
                    <a:ext uri="{9D8B030D-6E8A-4147-A177-3AD203B41FA5}">
                      <a16:colId xmlns:a16="http://schemas.microsoft.com/office/drawing/2014/main" val="4044181533"/>
                    </a:ext>
                  </a:extLst>
                </a:gridCol>
                <a:gridCol w="1728427">
                  <a:extLst>
                    <a:ext uri="{9D8B030D-6E8A-4147-A177-3AD203B41FA5}">
                      <a16:colId xmlns:a16="http://schemas.microsoft.com/office/drawing/2014/main" val="3559014652"/>
                    </a:ext>
                  </a:extLst>
                </a:gridCol>
              </a:tblGrid>
              <a:tr h="671546">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spcBef>
                          <a:spcPts val="0"/>
                        </a:spcBef>
                        <a:spcAft>
                          <a:spcPts val="0"/>
                        </a:spcAft>
                      </a:pPr>
                      <a:endParaRPr lang="en-US" sz="18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576" marR="38576" marT="0" marB="0" anchor="ctr">
                    <a:lnL w="12700" cmpd="sng">
                      <a:solidFill>
                        <a:srgbClr val="FFFFFF"/>
                      </a:solidFill>
                    </a:lnL>
                    <a:lnR w="12700" cap="flat" cmpd="sng" algn="ctr">
                      <a:solidFill>
                        <a:srgbClr val="0B40A5"/>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All Vaccines</a:t>
                      </a:r>
                    </a:p>
                    <a:p>
                      <a:pPr marL="0" marR="0" algn="ctr">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a:t>
                      </a:r>
                    </a:p>
                  </a:txBody>
                  <a:tcPr marL="38576" marR="38576" marT="0" marB="0" anchor="ctr">
                    <a:lnL w="12700" cap="flat" cmpd="sng" algn="ctr">
                      <a:solidFill>
                        <a:srgbClr val="0B40A5"/>
                      </a:solidFill>
                      <a:prstDash val="solid"/>
                      <a:round/>
                      <a:headEnd type="none" w="med" len="med"/>
                      <a:tailEnd type="none" w="med" len="med"/>
                    </a:lnL>
                    <a:lnR w="12700" cap="flat" cmpd="sng" algn="ctr">
                      <a:solidFill>
                        <a:srgbClr val="0B40A5"/>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Pfizer-</a:t>
                      </a:r>
                      <a:r>
                        <a:rPr lang="en-US"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BioNTech</a:t>
                      </a:r>
                      <a:endPar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p>
                  </a:txBody>
                  <a:tcPr marL="38576" marR="38576" marT="0" marB="0" anchor="ctr">
                    <a:lnL w="12700" cap="flat" cmpd="sng" algn="ctr">
                      <a:solidFill>
                        <a:srgbClr val="0B40A5"/>
                      </a:solid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defTabSz="1219170" rtl="0" eaLnBrk="1" latinLnBrk="0" hangingPunct="1">
                        <a:spcBef>
                          <a:spcPts val="0"/>
                        </a:spcBef>
                        <a:spcAft>
                          <a:spcPts val="0"/>
                        </a:spcAft>
                      </a:pPr>
                      <a:r>
                        <a:rPr lang="en-US" sz="1800" b="1" kern="12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Moderna</a:t>
                      </a:r>
                      <a:endParaRPr lang="en-US" sz="18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ctr" defTabSz="1219170" rtl="0" eaLnBrk="1" latinLnBrk="0" hangingPunct="1">
                        <a:spcBef>
                          <a:spcPts val="0"/>
                        </a:spcBef>
                        <a:spcAft>
                          <a:spcPts val="0"/>
                        </a:spcAft>
                      </a:pPr>
                      <a:r>
                        <a:rPr lang="en-US" sz="18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endPar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576" marR="3857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extLst>
                  <a:ext uri="{0D108BD9-81ED-4DB2-BD59-A6C34878D82A}">
                    <a16:rowId xmlns:a16="http://schemas.microsoft.com/office/drawing/2014/main" val="886398060"/>
                  </a:ext>
                </a:extLst>
              </a:tr>
              <a:tr h="690257">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l" defTabSz="1219170" rtl="0" eaLnBrk="1" latinLnBrk="0" hangingPunct="1">
                        <a:spcBef>
                          <a:spcPts val="0"/>
                        </a:spcBef>
                        <a:spcAft>
                          <a:spcPts val="0"/>
                        </a:spcAft>
                      </a:pPr>
                      <a:r>
                        <a:rPr lang="en-US" sz="1800" b="0" kern="1200" dirty="0">
                          <a:solidFill>
                            <a:schemeClr val="bg1"/>
                          </a:solidFill>
                          <a:effectLst/>
                          <a:latin typeface="Calibri" panose="020F0502020204030204" pitchFamily="34" charset="0"/>
                          <a:ea typeface="+mn-ea"/>
                          <a:cs typeface="Calibri" panose="020F0502020204030204" pitchFamily="34" charset="0"/>
                        </a:rPr>
                        <a:t>Pregnancies reported to v-safe</a:t>
                      </a:r>
                    </a:p>
                  </a:txBody>
                  <a:tcPr marL="38576" marR="3857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30,494</a:t>
                      </a:r>
                    </a:p>
                  </a:txBody>
                  <a:tcPr marL="38576" marR="3857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16,039</a:t>
                      </a:r>
                    </a:p>
                  </a:txBody>
                  <a:tcPr marL="38576" marR="3857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14,455</a:t>
                      </a:r>
                    </a:p>
                  </a:txBody>
                  <a:tcPr marL="38576" marR="3857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6615987"/>
                  </a:ext>
                </a:extLst>
              </a:tr>
            </a:tbl>
          </a:graphicData>
        </a:graphic>
      </p:graphicFrame>
      <p:sp>
        <p:nvSpPr>
          <p:cNvPr id="5" name="Speech Bubble: Rectangle 4">
            <a:extLst>
              <a:ext uri="{FF2B5EF4-FFF2-40B4-BE49-F238E27FC236}">
                <a16:creationId xmlns:a16="http://schemas.microsoft.com/office/drawing/2014/main" id="{0FADF3A3-5C51-49D2-913F-ADEF0C7B17FE}"/>
              </a:ext>
            </a:extLst>
          </p:cNvPr>
          <p:cNvSpPr/>
          <p:nvPr/>
        </p:nvSpPr>
        <p:spPr>
          <a:xfrm>
            <a:off x="5411587" y="4097048"/>
            <a:ext cx="3275213" cy="1361804"/>
          </a:xfrm>
          <a:prstGeom prst="wedgeRectCallout">
            <a:avLst>
              <a:gd name="adj1" fmla="val -74513"/>
              <a:gd name="adj2" fmla="val -102314"/>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2"/>
                </a:solidFill>
                <a:latin typeface="Calibri" panose="020F0502020204030204" pitchFamily="34" charset="0"/>
              </a:rPr>
              <a:t>UPDATE: </a:t>
            </a:r>
          </a:p>
          <a:p>
            <a:pPr algn="ctr"/>
            <a:r>
              <a:rPr lang="en-US" sz="2250" b="1" dirty="0" smtClean="0">
                <a:solidFill>
                  <a:schemeClr val="bg2"/>
                </a:solidFill>
                <a:latin typeface="Calibri" panose="020F0502020204030204" pitchFamily="34" charset="0"/>
              </a:rPr>
              <a:t>77,960</a:t>
            </a:r>
            <a:r>
              <a:rPr lang="en-US" sz="1875" dirty="0" smtClean="0">
                <a:solidFill>
                  <a:schemeClr val="bg2"/>
                </a:solidFill>
                <a:latin typeface="Calibri" panose="020F0502020204030204" pitchFamily="34" charset="0"/>
              </a:rPr>
              <a:t> </a:t>
            </a:r>
            <a:r>
              <a:rPr lang="en-US" sz="1875" dirty="0">
                <a:solidFill>
                  <a:schemeClr val="bg2"/>
                </a:solidFill>
                <a:latin typeface="Calibri" panose="020F0502020204030204" pitchFamily="34" charset="0"/>
              </a:rPr>
              <a:t>pregnant people </a:t>
            </a:r>
          </a:p>
          <a:p>
            <a:pPr algn="ctr"/>
            <a:r>
              <a:rPr lang="en-US" dirty="0">
                <a:solidFill>
                  <a:schemeClr val="bg2"/>
                </a:solidFill>
                <a:latin typeface="Calibri" panose="020F0502020204030204" pitchFamily="34" charset="0"/>
              </a:rPr>
              <a:t>reported to v-safe </a:t>
            </a:r>
          </a:p>
          <a:p>
            <a:pPr algn="ctr"/>
            <a:r>
              <a:rPr lang="en-US" dirty="0">
                <a:solidFill>
                  <a:schemeClr val="bg2"/>
                </a:solidFill>
                <a:latin typeface="Calibri" panose="020F0502020204030204" pitchFamily="34" charset="0"/>
              </a:rPr>
              <a:t>(as of </a:t>
            </a:r>
            <a:r>
              <a:rPr lang="en-US" dirty="0" smtClean="0">
                <a:solidFill>
                  <a:schemeClr val="bg2"/>
                </a:solidFill>
                <a:latin typeface="Calibri" panose="020F0502020204030204" pitchFamily="34" charset="0"/>
              </a:rPr>
              <a:t>April 5</a:t>
            </a:r>
            <a:r>
              <a:rPr lang="en-US" dirty="0" smtClean="0">
                <a:solidFill>
                  <a:schemeClr val="bg2"/>
                </a:solidFill>
                <a:latin typeface="Calibri" panose="020F0502020204030204" pitchFamily="34" charset="0"/>
              </a:rPr>
              <a:t>, </a:t>
            </a:r>
            <a:r>
              <a:rPr lang="en-US" dirty="0">
                <a:solidFill>
                  <a:schemeClr val="bg2"/>
                </a:solidFill>
                <a:latin typeface="Calibri" panose="020F0502020204030204" pitchFamily="34" charset="0"/>
              </a:rPr>
              <a:t>2021)</a:t>
            </a:r>
          </a:p>
        </p:txBody>
      </p:sp>
    </p:spTree>
    <p:extLst>
      <p:ext uri="{BB962C8B-B14F-4D97-AF65-F5344CB8AC3E}">
        <p14:creationId xmlns:p14="http://schemas.microsoft.com/office/powerpoint/2010/main" val="7862284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30881" y="1141141"/>
            <a:ext cx="9113119" cy="5215218"/>
          </a:xfrm>
          <a:prstGeom prst="rect">
            <a:avLst/>
          </a:prstGeom>
        </p:spPr>
      </p:pic>
    </p:spTree>
    <p:extLst>
      <p:ext uri="{BB962C8B-B14F-4D97-AF65-F5344CB8AC3E}">
        <p14:creationId xmlns:p14="http://schemas.microsoft.com/office/powerpoint/2010/main" val="1065510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5755" y="1132114"/>
            <a:ext cx="9149755" cy="5162967"/>
          </a:xfrm>
          <a:prstGeom prst="rect">
            <a:avLst/>
          </a:prstGeom>
        </p:spPr>
      </p:pic>
    </p:spTree>
    <p:extLst>
      <p:ext uri="{BB962C8B-B14F-4D97-AF65-F5344CB8AC3E}">
        <p14:creationId xmlns:p14="http://schemas.microsoft.com/office/powerpoint/2010/main" val="55510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b="1" dirty="0">
                <a:solidFill>
                  <a:srgbClr val="F58466"/>
                </a:solidFill>
                <a:latin typeface="Goudy Old Style" pitchFamily="18" charset="0"/>
              </a:rPr>
              <a:t>Housekeeping: </a:t>
            </a:r>
            <a:br>
              <a:rPr lang="en-US" b="1" dirty="0">
                <a:solidFill>
                  <a:srgbClr val="F58466"/>
                </a:solidFill>
                <a:latin typeface="Goudy Old Style" pitchFamily="18" charset="0"/>
              </a:rPr>
            </a:br>
            <a:r>
              <a:rPr lang="en-US" b="1" dirty="0">
                <a:solidFill>
                  <a:srgbClr val="F58466"/>
                </a:solidFill>
                <a:latin typeface="Goudy Old Style" pitchFamily="18" charset="0"/>
              </a:rPr>
              <a:t>We Are Recording Now</a:t>
            </a:r>
          </a:p>
        </p:txBody>
      </p:sp>
      <p:sp>
        <p:nvSpPr>
          <p:cNvPr id="3" name="Slide Number Placeholder 2"/>
          <p:cNvSpPr>
            <a:spLocks noGrp="1"/>
          </p:cNvSpPr>
          <p:nvPr>
            <p:ph type="sldNum" sz="quarter" idx="12"/>
          </p:nvPr>
        </p:nvSpPr>
        <p:spPr/>
        <p:txBody>
          <a:bodyPr/>
          <a:lstStyle/>
          <a:p>
            <a:fld id="{744C2F5F-8633-4B5B-A080-9CC210AD30A1}" type="slidenum">
              <a:rPr lang="en-US" smtClean="0"/>
              <a:t>3</a:t>
            </a:fld>
            <a:endParaRPr lang="en-US"/>
          </a:p>
        </p:txBody>
      </p:sp>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63" y="2971800"/>
            <a:ext cx="6480275" cy="505862"/>
          </a:xfrm>
          <a:prstGeom prst="rect">
            <a:avLst/>
          </a:prstGeom>
        </p:spPr>
      </p:pic>
      <p:sp>
        <p:nvSpPr>
          <p:cNvPr id="10" name="Oval 9"/>
          <p:cNvSpPr/>
          <p:nvPr/>
        </p:nvSpPr>
        <p:spPr>
          <a:xfrm>
            <a:off x="5715000" y="2971800"/>
            <a:ext cx="579550" cy="505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dirty="0">
              <a:solidFill>
                <a:prstClr val="white"/>
              </a:solidFill>
              <a:latin typeface="Verdana"/>
            </a:endParaRPr>
          </a:p>
        </p:txBody>
      </p:sp>
    </p:spTree>
    <p:extLst>
      <p:ext uri="{BB962C8B-B14F-4D97-AF65-F5344CB8AC3E}">
        <p14:creationId xmlns:p14="http://schemas.microsoft.com/office/powerpoint/2010/main" val="140947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9FB53-311B-43CA-B7CE-1F80A678A235}" type="slidenum">
              <a:rPr kumimoji="0" lang="en-US" altLang="en-US" sz="9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9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3" name="Picture 2"/>
          <p:cNvPicPr>
            <a:picLocks noChangeAspect="1"/>
          </p:cNvPicPr>
          <p:nvPr/>
        </p:nvPicPr>
        <p:blipFill rotWithShape="1">
          <a:blip r:embed="rId2"/>
          <a:srcRect t="616" b="1223"/>
          <a:stretch/>
        </p:blipFill>
        <p:spPr>
          <a:xfrm>
            <a:off x="96276" y="1184366"/>
            <a:ext cx="9047724" cy="5251269"/>
          </a:xfrm>
          <a:prstGeom prst="rect">
            <a:avLst/>
          </a:prstGeom>
        </p:spPr>
      </p:pic>
    </p:spTree>
    <p:extLst>
      <p:ext uri="{BB962C8B-B14F-4D97-AF65-F5344CB8AC3E}">
        <p14:creationId xmlns:p14="http://schemas.microsoft.com/office/powerpoint/2010/main" val="149257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063230"/>
            <a:ext cx="8229600" cy="636851"/>
          </a:xfrm>
        </p:spPr>
        <p:txBody>
          <a:bodyPr>
            <a:normAutofit/>
          </a:bodyPr>
          <a:lstStyle/>
          <a:p>
            <a:r>
              <a:rPr lang="en-US" sz="2550" dirty="0">
                <a:solidFill>
                  <a:srgbClr val="006666"/>
                </a:solidFill>
                <a:cs typeface="Calibri" panose="020F0502020204030204" pitchFamily="34" charset="0"/>
              </a:rPr>
              <a:t>v-safe Pregnancy Registry: Preliminary reports</a:t>
            </a:r>
            <a:endParaRPr lang="en-US" sz="2550" dirty="0">
              <a:solidFill>
                <a:srgbClr val="006666"/>
              </a:solidFill>
            </a:endParaRPr>
          </a:p>
        </p:txBody>
      </p:sp>
      <p:sp>
        <p:nvSpPr>
          <p:cNvPr id="3" name="Content Placeholder 2"/>
          <p:cNvSpPr>
            <a:spLocks noGrp="1"/>
          </p:cNvSpPr>
          <p:nvPr>
            <p:ph type="body" sz="quarter" idx="10"/>
          </p:nvPr>
        </p:nvSpPr>
        <p:spPr>
          <a:xfrm>
            <a:off x="457201" y="3783039"/>
            <a:ext cx="5702531" cy="1574774"/>
          </a:xfrm>
        </p:spPr>
        <p:txBody>
          <a:bodyPr/>
          <a:lstStyle/>
          <a:p>
            <a:pPr defTabSz="685783" fontAlgn="auto">
              <a:spcAft>
                <a:spcPts val="0"/>
              </a:spcAft>
              <a:defRPr/>
            </a:pPr>
            <a:r>
              <a:rPr lang="en-US" sz="1800" dirty="0"/>
              <a:t>To date, about 275 completed pregnancies</a:t>
            </a:r>
          </a:p>
          <a:p>
            <a:pPr lvl="1" defTabSz="685783" fontAlgn="auto">
              <a:spcAft>
                <a:spcPts val="0"/>
              </a:spcAft>
              <a:defRPr/>
            </a:pPr>
            <a:r>
              <a:rPr lang="en-US" sz="1800" dirty="0"/>
              <a:t>Most are live births, based on self-report data</a:t>
            </a:r>
          </a:p>
          <a:p>
            <a:pPr lvl="1" defTabSz="685783" fontAlgn="auto">
              <a:spcAft>
                <a:spcPts val="0"/>
              </a:spcAft>
              <a:defRPr/>
            </a:pPr>
            <a:r>
              <a:rPr lang="en-US" sz="1800" dirty="0"/>
              <a:t>No pregnancy or neonatal outcomes above the background rate based on self-reported outcomes</a:t>
            </a:r>
            <a:endParaRPr lang="en-US" sz="1800" b="1" dirty="0"/>
          </a:p>
        </p:txBody>
      </p:sp>
      <p:sp>
        <p:nvSpPr>
          <p:cNvPr id="2" name="Rectangle 1">
            <a:extLst>
              <a:ext uri="{FF2B5EF4-FFF2-40B4-BE49-F238E27FC236}">
                <a16:creationId xmlns:a16="http://schemas.microsoft.com/office/drawing/2014/main" id="{D66121DB-1582-4425-82A3-DDA67262D4A3}"/>
              </a:ext>
            </a:extLst>
          </p:cNvPr>
          <p:cNvSpPr/>
          <p:nvPr/>
        </p:nvSpPr>
        <p:spPr>
          <a:xfrm>
            <a:off x="381700" y="5194607"/>
            <a:ext cx="8305100" cy="600164"/>
          </a:xfrm>
          <a:prstGeom prst="rect">
            <a:avLst/>
          </a:prstGeom>
        </p:spPr>
        <p:txBody>
          <a:bodyPr wrap="square">
            <a:spAutoFit/>
          </a:bodyPr>
          <a:lstStyle/>
          <a:p>
            <a:pPr defTabSz="685766" eaLnBrk="1" fontAlgn="auto" hangingPunct="1">
              <a:spcBef>
                <a:spcPts val="0"/>
              </a:spcBef>
              <a:spcAft>
                <a:spcPts val="0"/>
              </a:spcAft>
              <a:defRPr/>
            </a:pPr>
            <a:r>
              <a:rPr lang="en-US" sz="1100" baseline="30000" dirty="0">
                <a:solidFill>
                  <a:srgbClr val="0B40A5"/>
                </a:solidFill>
                <a:latin typeface="Calibri" panose="020F0502020204030204" pitchFamily="34" charset="0"/>
                <a:ea typeface="+mn-ea"/>
                <a:cs typeface="Calibri" panose="020F0502020204030204" pitchFamily="34" charset="0"/>
              </a:rPr>
              <a:t>a </a:t>
            </a:r>
            <a:r>
              <a:rPr lang="en-US" sz="1100" dirty="0">
                <a:solidFill>
                  <a:srgbClr val="0B40A5"/>
                </a:solidFill>
                <a:latin typeface="Calibri" panose="020F0502020204030204" pitchFamily="34" charset="0"/>
                <a:ea typeface="+mn-ea"/>
                <a:cs typeface="Calibri" panose="020F0502020204030204" pitchFamily="34" charset="0"/>
              </a:rPr>
              <a:t>Eligibility assessment determines whether vaccination was during pregnancy or within 30 days of last menstrual period</a:t>
            </a:r>
          </a:p>
          <a:p>
            <a:pPr defTabSz="685766" eaLnBrk="1" fontAlgn="auto" hangingPunct="1">
              <a:spcBef>
                <a:spcPts val="0"/>
              </a:spcBef>
              <a:spcAft>
                <a:spcPts val="0"/>
              </a:spcAft>
              <a:defRPr/>
            </a:pPr>
            <a:r>
              <a:rPr lang="en-US" sz="1100" baseline="30000" dirty="0">
                <a:solidFill>
                  <a:srgbClr val="0B40A5"/>
                </a:solidFill>
                <a:latin typeface="Calibri" panose="020F0502020204030204" pitchFamily="34" charset="0"/>
                <a:ea typeface="+mn-ea"/>
                <a:cs typeface="Calibri" panose="020F0502020204030204" pitchFamily="34" charset="0"/>
              </a:rPr>
              <a:t>b</a:t>
            </a:r>
            <a:r>
              <a:rPr lang="en-US" sz="1100" dirty="0">
                <a:solidFill>
                  <a:srgbClr val="0B40A5"/>
                </a:solidFill>
                <a:latin typeface="Calibri" panose="020F0502020204030204" pitchFamily="34" charset="0"/>
                <a:ea typeface="+mn-ea"/>
                <a:cs typeface="Calibri" panose="020F0502020204030204" pitchFamily="34" charset="0"/>
              </a:rPr>
              <a:t> Refused indicates those for whom eligibility could not be fully assessed because participant chose not to engage with pregnancy registry team; declined indicates those who were eligible to participate but chose not to enroll</a:t>
            </a:r>
          </a:p>
        </p:txBody>
      </p:sp>
      <p:graphicFrame>
        <p:nvGraphicFramePr>
          <p:cNvPr id="6" name="Content Placeholder 8">
            <a:extLst>
              <a:ext uri="{FF2B5EF4-FFF2-40B4-BE49-F238E27FC236}">
                <a16:creationId xmlns:a16="http://schemas.microsoft.com/office/drawing/2014/main" id="{4316A0F8-F5F9-4FFD-AC0F-1DC959DC9CED}"/>
              </a:ext>
            </a:extLst>
          </p:cNvPr>
          <p:cNvGraphicFramePr>
            <a:graphicFrameLocks/>
          </p:cNvGraphicFramePr>
          <p:nvPr/>
        </p:nvGraphicFramePr>
        <p:xfrm>
          <a:off x="458198" y="2114101"/>
          <a:ext cx="4566848" cy="1574774"/>
        </p:xfrm>
        <a:graphic>
          <a:graphicData uri="http://schemas.openxmlformats.org/drawingml/2006/table">
            <a:tbl>
              <a:tblPr firstRow="1" firstCol="1" bandRow="1"/>
              <a:tblGrid>
                <a:gridCol w="2951668">
                  <a:extLst>
                    <a:ext uri="{9D8B030D-6E8A-4147-A177-3AD203B41FA5}">
                      <a16:colId xmlns:a16="http://schemas.microsoft.com/office/drawing/2014/main" val="4077767217"/>
                    </a:ext>
                  </a:extLst>
                </a:gridCol>
                <a:gridCol w="1615180">
                  <a:extLst>
                    <a:ext uri="{9D8B030D-6E8A-4147-A177-3AD203B41FA5}">
                      <a16:colId xmlns:a16="http://schemas.microsoft.com/office/drawing/2014/main" val="4110468495"/>
                    </a:ext>
                  </a:extLst>
                </a:gridCol>
              </a:tblGrid>
              <a:tr h="60591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spcBef>
                          <a:spcPts val="0"/>
                        </a:spcBef>
                        <a:spcAft>
                          <a:spcPts val="0"/>
                        </a:spcAft>
                      </a:pPr>
                      <a:endParaRPr lang="en-US" sz="18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ctr">
                    <a:lnL w="12700" cmpd="sng">
                      <a:solidFill>
                        <a:srgbClr val="FFFFFF"/>
                      </a:solidFill>
                    </a:lnL>
                    <a:lnR w="12700" cap="flat" cmpd="sng" algn="ctr">
                      <a:solidFill>
                        <a:srgbClr val="0B40A5"/>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0"/>
                        </a:spcAft>
                      </a:pPr>
                      <a:r>
                        <a:rPr lang="en-US" sz="18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All Vaccines</a:t>
                      </a:r>
                    </a:p>
                    <a:p>
                      <a:pPr marL="0" marR="0" algn="ctr">
                        <a:spcBef>
                          <a:spcPts val="0"/>
                        </a:spcBef>
                        <a:spcAft>
                          <a:spcPts val="0"/>
                        </a:spcAft>
                      </a:pPr>
                      <a:r>
                        <a:rPr lang="en-US" sz="18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N</a:t>
                      </a:r>
                    </a:p>
                  </a:txBody>
                  <a:tcPr marL="51435" marR="51435" marT="0" marB="0" anchor="ctr">
                    <a:lnL w="12700" cap="flat" cmpd="sng" algn="ctr">
                      <a:solidFill>
                        <a:srgbClr val="0B40A5"/>
                      </a:solidFill>
                      <a:prstDash val="solid"/>
                      <a:round/>
                      <a:headEnd type="none" w="med" len="med"/>
                      <a:tailEnd type="none" w="med" len="med"/>
                    </a:lnL>
                    <a:lnR w="12700" cap="flat" cmpd="sng" algn="ctr">
                      <a:solidFill>
                        <a:srgbClr val="0B40A5"/>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DAA"/>
                    </a:solidFill>
                  </a:tcPr>
                </a:tc>
                <a:extLst>
                  <a:ext uri="{0D108BD9-81ED-4DB2-BD59-A6C34878D82A}">
                    <a16:rowId xmlns:a16="http://schemas.microsoft.com/office/drawing/2014/main" val="2906559340"/>
                  </a:ext>
                </a:extLst>
              </a:tr>
              <a:tr h="33873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l" rtl="0" eaLnBrk="1" latinLnBrk="0" hangingPunct="1">
                        <a:spcBef>
                          <a:spcPts val="0"/>
                        </a:spcBef>
                        <a:spcAft>
                          <a:spcPts val="0"/>
                        </a:spcAft>
                      </a:pPr>
                      <a:r>
                        <a:rPr lang="en-US" sz="1800" b="0" kern="1200" dirty="0">
                          <a:solidFill>
                            <a:schemeClr val="bg2"/>
                          </a:solidFill>
                          <a:effectLst/>
                          <a:latin typeface="Calibri" panose="020F0502020204030204" pitchFamily="34" charset="0"/>
                          <a:ea typeface="+mn-ea"/>
                          <a:cs typeface="Calibri" panose="020F0502020204030204" pitchFamily="34" charset="0"/>
                        </a:rPr>
                        <a:t>Enrolled</a:t>
                      </a:r>
                    </a:p>
                  </a:txBody>
                  <a:tcPr marL="51435" marR="5143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1,815</a:t>
                      </a:r>
                    </a:p>
                  </a:txBody>
                  <a:tcPr marL="51435" marR="5143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983F2">
                        <a:tint val="40000"/>
                      </a:srgbClr>
                    </a:solidFill>
                  </a:tcPr>
                </a:tc>
                <a:extLst>
                  <a:ext uri="{0D108BD9-81ED-4DB2-BD59-A6C34878D82A}">
                    <a16:rowId xmlns:a16="http://schemas.microsoft.com/office/drawing/2014/main" val="3500744011"/>
                  </a:ext>
                </a:extLst>
              </a:tr>
              <a:tr h="32717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US" sz="1800" b="0" kern="1200" dirty="0">
                          <a:solidFill>
                            <a:schemeClr val="bg2"/>
                          </a:solidFill>
                          <a:effectLst/>
                          <a:latin typeface="Calibri" panose="020F0502020204030204" pitchFamily="34" charset="0"/>
                          <a:ea typeface="+mn-ea"/>
                          <a:cs typeface="Calibri" panose="020F0502020204030204" pitchFamily="34" charset="0"/>
                        </a:rPr>
                        <a:t>Not </a:t>
                      </a:r>
                      <a:r>
                        <a:rPr lang="en-US" sz="1800" b="0" kern="1200" dirty="0" err="1">
                          <a:solidFill>
                            <a:schemeClr val="bg2"/>
                          </a:solidFill>
                          <a:effectLst/>
                          <a:latin typeface="Calibri" panose="020F0502020204030204" pitchFamily="34" charset="0"/>
                          <a:ea typeface="+mn-ea"/>
                          <a:cs typeface="Calibri" panose="020F0502020204030204" pitchFamily="34" charset="0"/>
                        </a:rPr>
                        <a:t>Eligible</a:t>
                      </a:r>
                      <a:r>
                        <a:rPr lang="en-US" sz="1800" b="0" baseline="30000" dirty="0" err="1">
                          <a:solidFill>
                            <a:schemeClr val="bg2"/>
                          </a:solidFill>
                          <a:effectLst/>
                          <a:latin typeface="Calibri" panose="020F0502020204030204" pitchFamily="34" charset="0"/>
                          <a:ea typeface="Calibri" panose="020F0502020204030204" pitchFamily="34" charset="0"/>
                          <a:cs typeface="Calibri" panose="020F0502020204030204" pitchFamily="34" charset="0"/>
                        </a:rPr>
                        <a:t>a</a:t>
                      </a:r>
                      <a:endParaRPr lang="en-US" sz="1800" b="0" kern="1200" dirty="0">
                        <a:solidFill>
                          <a:schemeClr val="bg2"/>
                        </a:solidFill>
                        <a:effectLst/>
                        <a:latin typeface="Calibri" panose="020F0502020204030204" pitchFamily="34" charset="0"/>
                        <a:ea typeface="+mn-ea"/>
                        <a:cs typeface="Calibri" panose="020F0502020204030204" pitchFamily="34" charset="0"/>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103</a:t>
                      </a: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983F2">
                        <a:tint val="20000"/>
                      </a:srgbClr>
                    </a:solidFill>
                  </a:tcPr>
                </a:tc>
                <a:extLst>
                  <a:ext uri="{0D108BD9-81ED-4DB2-BD59-A6C34878D82A}">
                    <a16:rowId xmlns:a16="http://schemas.microsoft.com/office/drawing/2014/main" val="3456337745"/>
                  </a:ext>
                </a:extLst>
              </a:tr>
              <a:tr h="302956">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l" rtl="0" eaLnBrk="1" latinLnBrk="0" hangingPunct="1">
                        <a:spcBef>
                          <a:spcPts val="0"/>
                        </a:spcBef>
                        <a:spcAft>
                          <a:spcPts val="0"/>
                        </a:spcAft>
                      </a:pPr>
                      <a:r>
                        <a:rPr lang="en-US" sz="1800" b="0" kern="1200" dirty="0">
                          <a:solidFill>
                            <a:schemeClr val="bg2"/>
                          </a:solidFill>
                          <a:effectLst/>
                          <a:latin typeface="Calibri" panose="020F0502020204030204" pitchFamily="34" charset="0"/>
                          <a:ea typeface="+mn-ea"/>
                          <a:cs typeface="Calibri" panose="020F0502020204030204" pitchFamily="34" charset="0"/>
                        </a:rPr>
                        <a:t>Refused/</a:t>
                      </a:r>
                      <a:r>
                        <a:rPr lang="en-US" sz="1800" b="0" kern="1200" dirty="0" err="1">
                          <a:solidFill>
                            <a:schemeClr val="bg2"/>
                          </a:solidFill>
                          <a:effectLst/>
                          <a:latin typeface="Calibri" panose="020F0502020204030204" pitchFamily="34" charset="0"/>
                          <a:ea typeface="+mn-ea"/>
                          <a:cs typeface="Calibri" panose="020F0502020204030204" pitchFamily="34" charset="0"/>
                        </a:rPr>
                        <a:t>Declined</a:t>
                      </a:r>
                      <a:r>
                        <a:rPr lang="en-US" sz="1800" b="0" kern="1200" baseline="30000" dirty="0" err="1">
                          <a:solidFill>
                            <a:schemeClr val="bg2"/>
                          </a:solidFill>
                          <a:effectLst/>
                          <a:latin typeface="Calibri" panose="020F0502020204030204" pitchFamily="34" charset="0"/>
                          <a:ea typeface="+mn-ea"/>
                          <a:cs typeface="Calibri" panose="020F0502020204030204" pitchFamily="34" charset="0"/>
                        </a:rPr>
                        <a:t>b</a:t>
                      </a:r>
                      <a:endParaRPr lang="en-US" sz="1800" b="0" kern="1200" baseline="30000" dirty="0">
                        <a:solidFill>
                          <a:schemeClr val="bg2"/>
                        </a:solidFill>
                        <a:effectLst/>
                        <a:latin typeface="Calibri" panose="020F0502020204030204" pitchFamily="34" charset="0"/>
                        <a:ea typeface="+mn-ea"/>
                        <a:cs typeface="Calibri" panose="020F0502020204030204" pitchFamily="34" charset="0"/>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DA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31</a:t>
                      </a: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983F2">
                        <a:tint val="40000"/>
                      </a:srgbClr>
                    </a:solidFill>
                  </a:tcPr>
                </a:tc>
                <a:extLst>
                  <a:ext uri="{0D108BD9-81ED-4DB2-BD59-A6C34878D82A}">
                    <a16:rowId xmlns:a16="http://schemas.microsoft.com/office/drawing/2014/main" val="73317225"/>
                  </a:ext>
                </a:extLst>
              </a:tr>
            </a:tbl>
          </a:graphicData>
        </a:graphic>
      </p:graphicFrame>
      <p:sp>
        <p:nvSpPr>
          <p:cNvPr id="7" name="Speech Bubble: Rectangle 6">
            <a:extLst>
              <a:ext uri="{FF2B5EF4-FFF2-40B4-BE49-F238E27FC236}">
                <a16:creationId xmlns:a16="http://schemas.microsoft.com/office/drawing/2014/main" id="{4614E2F8-2F55-4572-99DA-A27658FEC759}"/>
              </a:ext>
            </a:extLst>
          </p:cNvPr>
          <p:cNvSpPr/>
          <p:nvPr/>
        </p:nvSpPr>
        <p:spPr>
          <a:xfrm>
            <a:off x="5918663" y="3007973"/>
            <a:ext cx="3009206" cy="1361804"/>
          </a:xfrm>
          <a:prstGeom prst="wedgeRectCallout">
            <a:avLst>
              <a:gd name="adj1" fmla="val -79462"/>
              <a:gd name="adj2" fmla="val -5653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2"/>
                </a:solidFill>
                <a:latin typeface="Calibri" panose="020F0502020204030204" pitchFamily="34" charset="0"/>
              </a:rPr>
              <a:t>UPDATE: </a:t>
            </a:r>
          </a:p>
          <a:p>
            <a:pPr algn="ctr"/>
            <a:r>
              <a:rPr lang="en-US" sz="2250" b="1" dirty="0" smtClean="0">
                <a:solidFill>
                  <a:schemeClr val="bg2"/>
                </a:solidFill>
                <a:latin typeface="Calibri" panose="020F0502020204030204" pitchFamily="34" charset="0"/>
              </a:rPr>
              <a:t>4,218</a:t>
            </a:r>
            <a:r>
              <a:rPr lang="en-US" sz="1875" dirty="0" smtClean="0">
                <a:solidFill>
                  <a:schemeClr val="bg2"/>
                </a:solidFill>
                <a:latin typeface="Calibri" panose="020F0502020204030204" pitchFamily="34" charset="0"/>
              </a:rPr>
              <a:t> </a:t>
            </a:r>
            <a:r>
              <a:rPr lang="en-US" sz="1875" dirty="0">
                <a:solidFill>
                  <a:schemeClr val="bg2"/>
                </a:solidFill>
                <a:latin typeface="Calibri" panose="020F0502020204030204" pitchFamily="34" charset="0"/>
              </a:rPr>
              <a:t>pregnant people </a:t>
            </a:r>
          </a:p>
          <a:p>
            <a:pPr algn="ctr"/>
            <a:r>
              <a:rPr lang="en-US" dirty="0">
                <a:solidFill>
                  <a:schemeClr val="bg2"/>
                </a:solidFill>
                <a:latin typeface="Calibri" panose="020F0502020204030204" pitchFamily="34" charset="0"/>
              </a:rPr>
              <a:t>enrolled in v-safe pregnancy registry </a:t>
            </a:r>
          </a:p>
          <a:p>
            <a:pPr algn="ctr"/>
            <a:r>
              <a:rPr lang="en-US" dirty="0">
                <a:solidFill>
                  <a:schemeClr val="bg2"/>
                </a:solidFill>
                <a:latin typeface="Calibri" panose="020F0502020204030204" pitchFamily="34" charset="0"/>
              </a:rPr>
              <a:t>(as of </a:t>
            </a:r>
            <a:r>
              <a:rPr lang="en-US" dirty="0" smtClean="0">
                <a:solidFill>
                  <a:schemeClr val="bg2"/>
                </a:solidFill>
                <a:latin typeface="Calibri" panose="020F0502020204030204" pitchFamily="34" charset="0"/>
              </a:rPr>
              <a:t>April 5</a:t>
            </a:r>
            <a:r>
              <a:rPr lang="en-US" dirty="0" smtClean="0">
                <a:solidFill>
                  <a:schemeClr val="bg2"/>
                </a:solidFill>
                <a:latin typeface="Calibri" panose="020F0502020204030204" pitchFamily="34" charset="0"/>
              </a:rPr>
              <a:t>, </a:t>
            </a:r>
            <a:r>
              <a:rPr lang="en-US" dirty="0">
                <a:solidFill>
                  <a:schemeClr val="bg2"/>
                </a:solidFill>
                <a:latin typeface="Calibri" panose="020F0502020204030204" pitchFamily="34" charset="0"/>
              </a:rPr>
              <a:t>2021)</a:t>
            </a:r>
          </a:p>
        </p:txBody>
      </p:sp>
      <p:sp>
        <p:nvSpPr>
          <p:cNvPr id="8" name="TextBox 7">
            <a:extLst>
              <a:ext uri="{FF2B5EF4-FFF2-40B4-BE49-F238E27FC236}">
                <a16:creationId xmlns:a16="http://schemas.microsoft.com/office/drawing/2014/main" id="{1E3B3AA6-40D5-4367-9103-DA92D2E8701A}"/>
              </a:ext>
            </a:extLst>
          </p:cNvPr>
          <p:cNvSpPr txBox="1"/>
          <p:nvPr/>
        </p:nvSpPr>
        <p:spPr>
          <a:xfrm>
            <a:off x="6049866" y="4804075"/>
            <a:ext cx="2987869" cy="276999"/>
          </a:xfrm>
          <a:prstGeom prst="rect">
            <a:avLst/>
          </a:prstGeom>
          <a:noFill/>
        </p:spPr>
        <p:txBody>
          <a:bodyPr wrap="none" rtlCol="0">
            <a:spAutoFit/>
          </a:bodyPr>
          <a:lstStyle/>
          <a:p>
            <a:pPr defTabSz="685800" eaLnBrk="1" fontAlgn="auto" hangingPunct="1">
              <a:spcBef>
                <a:spcPts val="0"/>
              </a:spcBef>
              <a:spcAft>
                <a:spcPts val="0"/>
              </a:spcAft>
              <a:defRPr/>
            </a:pPr>
            <a:r>
              <a:rPr lang="en-US" sz="1200" dirty="0">
                <a:solidFill>
                  <a:srgbClr val="000000"/>
                </a:solidFill>
                <a:latin typeface="Calibri" panose="020F0502020204030204" pitchFamily="34" charset="0"/>
              </a:rPr>
              <a:t>Publicly available a</a:t>
            </a:r>
            <a:r>
              <a:rPr lang="en-US" sz="1200" dirty="0" err="1">
                <a:solidFill>
                  <a:srgbClr val="000000"/>
                </a:solidFill>
                <a:latin typeface="Calibri" panose="020F0502020204030204" pitchFamily="34" charset="0"/>
                <a:ea typeface="+mn-ea"/>
              </a:rPr>
              <a:t>nalyses</a:t>
            </a:r>
            <a:r>
              <a:rPr lang="en-US" sz="1200" dirty="0">
                <a:solidFill>
                  <a:srgbClr val="000000"/>
                </a:solidFill>
                <a:latin typeface="Calibri" panose="020F0502020204030204" pitchFamily="34" charset="0"/>
                <a:ea typeface="+mn-ea"/>
              </a:rPr>
              <a:t> as of Feb 19, 2021</a:t>
            </a:r>
          </a:p>
        </p:txBody>
      </p:sp>
    </p:spTree>
    <p:extLst>
      <p:ext uri="{BB962C8B-B14F-4D97-AF65-F5344CB8AC3E}">
        <p14:creationId xmlns:p14="http://schemas.microsoft.com/office/powerpoint/2010/main" val="404274682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77000" cy="1143000"/>
          </a:xfrm>
        </p:spPr>
        <p:txBody>
          <a:bodyPr/>
          <a:lstStyle/>
          <a:p>
            <a:pPr algn="l"/>
            <a:r>
              <a:rPr lang="en-US" sz="3600" b="1" dirty="0" smtClean="0">
                <a:solidFill>
                  <a:srgbClr val="F58466"/>
                </a:solidFill>
                <a:latin typeface="Goudy Old Style" pitchFamily="18" charset="0"/>
              </a:rPr>
              <a:t>COVID </a:t>
            </a:r>
            <a:r>
              <a:rPr lang="en-US" sz="3600" b="1" dirty="0">
                <a:solidFill>
                  <a:srgbClr val="F58466"/>
                </a:solidFill>
                <a:latin typeface="Goudy Old Style" pitchFamily="18" charset="0"/>
              </a:rPr>
              <a:t>Vaccine </a:t>
            </a:r>
            <a:r>
              <a:rPr lang="en-US" sz="3600" b="1" dirty="0" smtClean="0">
                <a:solidFill>
                  <a:srgbClr val="F58466"/>
                </a:solidFill>
                <a:latin typeface="Goudy Old Style" pitchFamily="18" charset="0"/>
              </a:rPr>
              <a:t/>
            </a:r>
            <a:br>
              <a:rPr lang="en-US" sz="3600" b="1" dirty="0" smtClean="0">
                <a:solidFill>
                  <a:srgbClr val="F58466"/>
                </a:solidFill>
                <a:latin typeface="Goudy Old Style" pitchFamily="18" charset="0"/>
              </a:rPr>
            </a:br>
            <a:r>
              <a:rPr lang="en-US" sz="3600" b="1" dirty="0" smtClean="0">
                <a:solidFill>
                  <a:srgbClr val="F58466"/>
                </a:solidFill>
                <a:latin typeface="Goudy Old Style" pitchFamily="18" charset="0"/>
              </a:rPr>
              <a:t>Patient Education Examples</a:t>
            </a:r>
            <a:endParaRPr lang="en-US" sz="3600" b="1" dirty="0">
              <a:solidFill>
                <a:srgbClr val="F58466"/>
              </a:solidFill>
              <a:latin typeface="Goudy Old Style" pitchFamily="18"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9712" y="1320188"/>
            <a:ext cx="3936780" cy="5570557"/>
          </a:xfrm>
        </p:spPr>
      </p:pic>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32</a:t>
            </a:fld>
            <a:endParaRPr lang="en-US" altLang="en-US"/>
          </a:p>
        </p:txBody>
      </p:sp>
      <p:sp>
        <p:nvSpPr>
          <p:cNvPr id="5" name="TextBox 4"/>
          <p:cNvSpPr txBox="1"/>
          <p:nvPr/>
        </p:nvSpPr>
        <p:spPr>
          <a:xfrm>
            <a:off x="-609600" y="-55084"/>
            <a:ext cx="45719" cy="369332"/>
          </a:xfrm>
          <a:prstGeom prst="rect">
            <a:avLst/>
          </a:prstGeom>
          <a:noFill/>
        </p:spPr>
        <p:txBody>
          <a:bodyPr wrap="square" rtlCol="0">
            <a:spAutoFit/>
          </a:bodyPr>
          <a:lstStyle/>
          <a:p>
            <a:endParaRPr lang="en-US" dirty="0"/>
          </a:p>
        </p:txBody>
      </p:sp>
      <p:sp>
        <p:nvSpPr>
          <p:cNvPr id="6" name="TextBox 5"/>
          <p:cNvSpPr txBox="1"/>
          <p:nvPr/>
        </p:nvSpPr>
        <p:spPr>
          <a:xfrm>
            <a:off x="4266218" y="1496496"/>
            <a:ext cx="4573964" cy="2308324"/>
          </a:xfrm>
          <a:prstGeom prst="rect">
            <a:avLst/>
          </a:prstGeom>
          <a:noFill/>
        </p:spPr>
        <p:txBody>
          <a:bodyPr wrap="square" rtlCol="0">
            <a:spAutoFit/>
          </a:bodyPr>
          <a:lstStyle/>
          <a:p>
            <a:r>
              <a:rPr lang="en-US" dirty="0"/>
              <a:t>University of Massachusetts Medical School – </a:t>
            </a:r>
            <a:r>
              <a:rPr lang="en-US" dirty="0" err="1"/>
              <a:t>Baystate</a:t>
            </a:r>
            <a:r>
              <a:rPr lang="en-US" dirty="0"/>
              <a:t>: </a:t>
            </a:r>
            <a:r>
              <a:rPr lang="en-US" dirty="0" err="1">
                <a:hlinkClick r:id="rId3"/>
              </a:rPr>
              <a:t>Covid</a:t>
            </a:r>
            <a:r>
              <a:rPr lang="en-US" dirty="0">
                <a:hlinkClick r:id="rId3"/>
              </a:rPr>
              <a:t> Vaccine Info for Pregnant/Breastfeeding Patients English</a:t>
            </a:r>
            <a:r>
              <a:rPr lang="en-US" dirty="0" smtClean="0"/>
              <a:t>.</a:t>
            </a:r>
          </a:p>
          <a:p>
            <a:r>
              <a:rPr lang="en-US" dirty="0" smtClean="0"/>
              <a:t> </a:t>
            </a:r>
          </a:p>
          <a:p>
            <a:r>
              <a:rPr lang="en-US" dirty="0" smtClean="0"/>
              <a:t>Available in:     </a:t>
            </a:r>
          </a:p>
          <a:p>
            <a:r>
              <a:rPr lang="en-US" dirty="0"/>
              <a:t> </a:t>
            </a:r>
            <a:r>
              <a:rPr lang="en-US" dirty="0">
                <a:hlinkClick r:id="rId4"/>
              </a:rPr>
              <a:t>Spanish</a:t>
            </a:r>
            <a:r>
              <a:rPr lang="en-US" dirty="0"/>
              <a:t>, </a:t>
            </a:r>
            <a:r>
              <a:rPr lang="en-US" dirty="0">
                <a:hlinkClick r:id="rId5"/>
              </a:rPr>
              <a:t>Nepali</a:t>
            </a:r>
            <a:r>
              <a:rPr lang="en-US" dirty="0"/>
              <a:t>, </a:t>
            </a:r>
            <a:r>
              <a:rPr lang="en-US" dirty="0">
                <a:hlinkClick r:id="rId6"/>
              </a:rPr>
              <a:t>Portuguese</a:t>
            </a:r>
            <a:r>
              <a:rPr lang="en-US" dirty="0"/>
              <a:t>, </a:t>
            </a:r>
            <a:r>
              <a:rPr lang="en-US" dirty="0">
                <a:hlinkClick r:id="rId7"/>
              </a:rPr>
              <a:t>Arabic</a:t>
            </a:r>
            <a:r>
              <a:rPr lang="en-US" dirty="0"/>
              <a:t>, </a:t>
            </a:r>
            <a:endParaRPr lang="en-US" dirty="0" smtClean="0"/>
          </a:p>
          <a:p>
            <a:r>
              <a:rPr lang="en-US" dirty="0" smtClean="0">
                <a:hlinkClick r:id="rId8"/>
              </a:rPr>
              <a:t>Turkish</a:t>
            </a:r>
            <a:r>
              <a:rPr lang="en-US" dirty="0"/>
              <a:t>, </a:t>
            </a:r>
            <a:r>
              <a:rPr lang="en-US" dirty="0">
                <a:hlinkClick r:id="rId9"/>
              </a:rPr>
              <a:t>Somali</a:t>
            </a:r>
            <a:r>
              <a:rPr lang="en-US" dirty="0"/>
              <a:t>, </a:t>
            </a:r>
            <a:r>
              <a:rPr lang="en-US" dirty="0">
                <a:hlinkClick r:id="rId10"/>
              </a:rPr>
              <a:t>Chinese</a:t>
            </a:r>
            <a:r>
              <a:rPr lang="en-US" dirty="0"/>
              <a:t>, </a:t>
            </a:r>
            <a:r>
              <a:rPr lang="en-US" dirty="0">
                <a:hlinkClick r:id="rId11"/>
              </a:rPr>
              <a:t>Vietnamese</a:t>
            </a:r>
            <a:r>
              <a:rPr lang="en-US" dirty="0"/>
              <a:t>, </a:t>
            </a:r>
            <a:endParaRPr lang="en-US" dirty="0" smtClean="0"/>
          </a:p>
          <a:p>
            <a:r>
              <a:rPr lang="en-US" dirty="0" smtClean="0">
                <a:hlinkClick r:id="rId12"/>
              </a:rPr>
              <a:t>Russian</a:t>
            </a:r>
            <a:r>
              <a:rPr lang="en-US" dirty="0"/>
              <a:t> (3.17.21)</a:t>
            </a:r>
          </a:p>
        </p:txBody>
      </p:sp>
      <p:sp>
        <p:nvSpPr>
          <p:cNvPr id="8" name="TextBox 7"/>
          <p:cNvSpPr txBox="1"/>
          <p:nvPr/>
        </p:nvSpPr>
        <p:spPr>
          <a:xfrm>
            <a:off x="4566492" y="4589650"/>
            <a:ext cx="3733800" cy="646331"/>
          </a:xfrm>
          <a:prstGeom prst="rect">
            <a:avLst/>
          </a:prstGeom>
          <a:noFill/>
        </p:spPr>
        <p:txBody>
          <a:bodyPr wrap="square" rtlCol="0">
            <a:spAutoFit/>
          </a:bodyPr>
          <a:lstStyle/>
          <a:p>
            <a:r>
              <a:rPr lang="en-US" dirty="0"/>
              <a:t/>
            </a:r>
            <a:br>
              <a:rPr lang="en-US" dirty="0"/>
            </a:br>
            <a:endParaRPr lang="en-US" dirty="0"/>
          </a:p>
        </p:txBody>
      </p:sp>
      <p:sp>
        <p:nvSpPr>
          <p:cNvPr id="3" name="TextBox 2"/>
          <p:cNvSpPr txBox="1"/>
          <p:nvPr/>
        </p:nvSpPr>
        <p:spPr>
          <a:xfrm>
            <a:off x="4649182" y="4055121"/>
            <a:ext cx="4191000" cy="2585323"/>
          </a:xfrm>
          <a:prstGeom prst="rect">
            <a:avLst/>
          </a:prstGeom>
          <a:noFill/>
        </p:spPr>
        <p:txBody>
          <a:bodyPr wrap="square" rtlCol="0">
            <a:spAutoFit/>
          </a:bodyPr>
          <a:lstStyle/>
          <a:p>
            <a:r>
              <a:rPr lang="en-US" b="1" dirty="0"/>
              <a:t>SMFM Patient Education (English/Spanish)</a:t>
            </a:r>
            <a:r>
              <a:rPr lang="en-US" dirty="0"/>
              <a:t>: </a:t>
            </a:r>
            <a:r>
              <a:rPr lang="en-US" dirty="0">
                <a:hlinkClick r:id="rId13"/>
              </a:rPr>
              <a:t>COVID-19 Vaccines and Pregnancy</a:t>
            </a:r>
            <a:r>
              <a:rPr lang="en-US" dirty="0"/>
              <a:t>. (</a:t>
            </a:r>
            <a:r>
              <a:rPr lang="en-US" dirty="0" smtClean="0"/>
              <a:t>3.4.21)</a:t>
            </a:r>
          </a:p>
          <a:p>
            <a:endParaRPr lang="en-US" dirty="0"/>
          </a:p>
          <a:p>
            <a:r>
              <a:rPr lang="en-US" dirty="0"/>
              <a:t>CDC: </a:t>
            </a:r>
            <a:r>
              <a:rPr lang="en-US" dirty="0">
                <a:hlinkClick r:id="rId14"/>
              </a:rPr>
              <a:t>Information about COVID-19 Vaccines for People who Are Pregnant or Breastfeeding</a:t>
            </a:r>
            <a:r>
              <a:rPr lang="en-US" dirty="0"/>
              <a:t>. (3.18.21) </a:t>
            </a:r>
            <a:endParaRPr lang="en-US" sz="1000" dirty="0"/>
          </a:p>
          <a:p>
            <a:r>
              <a:rPr lang="en-US" dirty="0"/>
              <a:t> </a:t>
            </a:r>
          </a:p>
          <a:p>
            <a:endParaRPr lang="en-US" dirty="0"/>
          </a:p>
        </p:txBody>
      </p:sp>
    </p:spTree>
    <p:extLst>
      <p:ext uri="{BB962C8B-B14F-4D97-AF65-F5344CB8AC3E}">
        <p14:creationId xmlns:p14="http://schemas.microsoft.com/office/powerpoint/2010/main" val="252127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a:solidFill>
                  <a:srgbClr val="F58466"/>
                </a:solidFill>
                <a:latin typeface="Goudy Old Style" pitchFamily="18" charset="0"/>
              </a:rPr>
              <a:t>Help Finding Vaccines</a:t>
            </a:r>
          </a:p>
        </p:txBody>
      </p:sp>
      <p:sp>
        <p:nvSpPr>
          <p:cNvPr id="5" name="Content Placeholder 4"/>
          <p:cNvSpPr>
            <a:spLocks noGrp="1"/>
          </p:cNvSpPr>
          <p:nvPr>
            <p:ph idx="1"/>
          </p:nvPr>
        </p:nvSpPr>
        <p:spPr/>
        <p:txBody>
          <a:bodyPr/>
          <a:lstStyle/>
          <a:p>
            <a:r>
              <a:rPr lang="en-US" dirty="0">
                <a:solidFill>
                  <a:srgbClr val="000000"/>
                </a:solidFill>
                <a:latin typeface="Times New Roman" panose="02020603050405020304" pitchFamily="18" charset="0"/>
              </a:rPr>
              <a:t>State of Illinois Coronavirus Response: </a:t>
            </a:r>
            <a:r>
              <a:rPr lang="en-US" dirty="0">
                <a:solidFill>
                  <a:srgbClr val="1155CC"/>
                </a:solidFill>
                <a:latin typeface="Times New Roman" panose="02020603050405020304" pitchFamily="18" charset="0"/>
                <a:hlinkClick r:id="rId2"/>
              </a:rPr>
              <a:t>Find IL Vaccine Distribution Locations by </a:t>
            </a:r>
            <a:r>
              <a:rPr lang="en-US" dirty="0" err="1">
                <a:solidFill>
                  <a:srgbClr val="1155CC"/>
                </a:solidFill>
                <a:latin typeface="Times New Roman" panose="02020603050405020304" pitchFamily="18" charset="0"/>
                <a:hlinkClick r:id="rId2"/>
              </a:rPr>
              <a:t>Zipcode</a:t>
            </a:r>
            <a:r>
              <a:rPr lang="en-US" dirty="0">
                <a:solidFill>
                  <a:srgbClr val="1155CC"/>
                </a:solidFill>
                <a:latin typeface="Times New Roman" panose="02020603050405020304" pitchFamily="18" charset="0"/>
                <a:hlinkClick r:id="rId2"/>
              </a:rPr>
              <a:t> or </a:t>
            </a:r>
            <a:r>
              <a:rPr lang="en-US" dirty="0" smtClean="0">
                <a:solidFill>
                  <a:srgbClr val="1155CC"/>
                </a:solidFill>
                <a:latin typeface="Times New Roman" panose="02020603050405020304" pitchFamily="18" charset="0"/>
                <a:hlinkClick r:id="rId2"/>
              </a:rPr>
              <a:t>City</a:t>
            </a:r>
            <a:endParaRPr lang="en-US" dirty="0" smtClean="0">
              <a:solidFill>
                <a:srgbClr val="000000"/>
              </a:solidFill>
              <a:latin typeface="Times New Roman" panose="02020603050405020304" pitchFamily="18" charset="0"/>
            </a:endParaRPr>
          </a:p>
          <a:p>
            <a:r>
              <a:rPr lang="en-US" dirty="0"/>
              <a:t>NPR: </a:t>
            </a:r>
            <a:r>
              <a:rPr lang="en-US" dirty="0">
                <a:hlinkClick r:id="rId3"/>
              </a:rPr>
              <a:t>How to Sign Up for a COVID-19 Vaccine in Your State</a:t>
            </a:r>
            <a:endParaRPr lang="en-US" dirty="0"/>
          </a:p>
        </p:txBody>
      </p:sp>
      <p:sp>
        <p:nvSpPr>
          <p:cNvPr id="3" name="Slide Number Placeholder 2"/>
          <p:cNvSpPr>
            <a:spLocks noGrp="1"/>
          </p:cNvSpPr>
          <p:nvPr>
            <p:ph type="sldNum" sz="quarter" idx="12"/>
          </p:nvPr>
        </p:nvSpPr>
        <p:spPr/>
        <p:txBody>
          <a:bodyPr/>
          <a:lstStyle/>
          <a:p>
            <a:pPr>
              <a:defRPr/>
            </a:pPr>
            <a:fld id="{D5616943-E090-48BD-85BF-C3499FDFE60E}" type="slidenum">
              <a:rPr lang="en-US" altLang="en-US" smtClean="0"/>
              <a:pPr>
                <a:defRPr/>
              </a:pPr>
              <a:t>33</a:t>
            </a:fld>
            <a:endParaRPr lang="en-US" altLang="en-US"/>
          </a:p>
        </p:txBody>
      </p:sp>
    </p:spTree>
    <p:extLst>
      <p:ext uri="{BB962C8B-B14F-4D97-AF65-F5344CB8AC3E}">
        <p14:creationId xmlns:p14="http://schemas.microsoft.com/office/powerpoint/2010/main" val="60448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657350" y="2628900"/>
            <a:ext cx="5829300" cy="2286000"/>
          </a:xfrm>
        </p:spPr>
        <p:txBody>
          <a:bodyPr>
            <a:normAutofit fontScale="90000"/>
          </a:bodyPr>
          <a:lstStyle/>
          <a:p>
            <a:pPr lvl="1"/>
            <a:r>
              <a:rPr lang="en-US" dirty="0" smtClean="0">
                <a:latin typeface="Segoe UI Semibold" pitchFamily="34" charset="0"/>
              </a:rPr>
              <a:t>IDPH Updates</a:t>
            </a:r>
            <a:br>
              <a:rPr lang="en-US" dirty="0" smtClean="0">
                <a:latin typeface="Segoe UI Semibold" pitchFamily="34" charset="0"/>
              </a:rPr>
            </a:br>
            <a:r>
              <a:rPr lang="en-US" sz="2800" b="1" dirty="0" smtClean="0">
                <a:latin typeface="Segoe UI Semibold" pitchFamily="34" charset="0"/>
              </a:rPr>
              <a:t/>
            </a:r>
            <a:br>
              <a:rPr lang="en-US" sz="2800" b="1" dirty="0" smtClean="0">
                <a:latin typeface="Segoe UI Semibold" pitchFamily="34" charset="0"/>
              </a:rPr>
            </a:br>
            <a:r>
              <a:rPr lang="en-US" sz="2700" b="1" dirty="0">
                <a:solidFill>
                  <a:prstClr val="black"/>
                </a:solidFill>
              </a:rPr>
              <a:t>Amanda Bennett, PhD, MPH</a:t>
            </a:r>
            <a:r>
              <a:rPr lang="en-US" sz="2700" dirty="0">
                <a:solidFill>
                  <a:prstClr val="black"/>
                </a:solidFill>
              </a:rPr>
              <a:t> </a:t>
            </a:r>
            <a:r>
              <a:rPr lang="en-US" sz="2700" b="1" dirty="0">
                <a:solidFill>
                  <a:prstClr val="black"/>
                </a:solidFill>
              </a:rPr>
              <a:t/>
            </a:r>
            <a:br>
              <a:rPr lang="en-US" sz="2700" b="1" dirty="0">
                <a:solidFill>
                  <a:prstClr val="black"/>
                </a:solidFill>
              </a:rPr>
            </a:br>
            <a:r>
              <a:rPr lang="en-US" sz="2700" dirty="0" smtClean="0">
                <a:solidFill>
                  <a:prstClr val="black"/>
                </a:solidFill>
              </a:rPr>
              <a:t>CDC </a:t>
            </a:r>
            <a:r>
              <a:rPr lang="en-US" sz="2700" dirty="0">
                <a:solidFill>
                  <a:prstClr val="black"/>
                </a:solidFill>
              </a:rPr>
              <a:t>Field Assignee in Maternal and Child Health Epidemiology, Illinois Department of Public Health</a:t>
            </a:r>
            <a:r>
              <a:rPr lang="en-US" sz="1800" b="1" dirty="0"/>
              <a:t/>
            </a:r>
            <a:br>
              <a:rPr lang="en-US" sz="1800" b="1" dirty="0"/>
            </a:br>
            <a:endParaRPr lang="en-US" sz="2800" b="1" dirty="0">
              <a:latin typeface="Segoe UI Semibold" pitchFamily="34" charset="0"/>
            </a:endParaRPr>
          </a:p>
        </p:txBody>
      </p:sp>
    </p:spTree>
    <p:extLst>
      <p:ext uri="{BB962C8B-B14F-4D97-AF65-F5344CB8AC3E}">
        <p14:creationId xmlns:p14="http://schemas.microsoft.com/office/powerpoint/2010/main" val="170417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914400" y="2628900"/>
            <a:ext cx="7315200" cy="1771650"/>
          </a:xfrm>
        </p:spPr>
        <p:txBody>
          <a:bodyPr>
            <a:normAutofit/>
          </a:bodyPr>
          <a:lstStyle/>
          <a:p>
            <a:r>
              <a:rPr lang="en-US" sz="3600" dirty="0">
                <a:latin typeface="Segoe UI Semibold" pitchFamily="34" charset="0"/>
              </a:rPr>
              <a:t>Perinatal COVID-19 </a:t>
            </a:r>
            <a:br>
              <a:rPr lang="en-US" sz="3600" dirty="0">
                <a:latin typeface="Segoe UI Semibold" pitchFamily="34" charset="0"/>
              </a:rPr>
            </a:br>
            <a:r>
              <a:rPr lang="en-US" sz="3600" dirty="0">
                <a:latin typeface="Segoe UI Semibold" pitchFamily="34" charset="0"/>
              </a:rPr>
              <a:t>Surveillance in Illinois</a:t>
            </a:r>
          </a:p>
        </p:txBody>
      </p:sp>
      <p:sp>
        <p:nvSpPr>
          <p:cNvPr id="3" name="Title 1">
            <a:extLst>
              <a:ext uri="{FF2B5EF4-FFF2-40B4-BE49-F238E27FC236}">
                <a16:creationId xmlns:a16="http://schemas.microsoft.com/office/drawing/2014/main" id="{F9A055ED-6420-4FCA-94A7-8DB9930CEFEF}"/>
              </a:ext>
            </a:extLst>
          </p:cNvPr>
          <p:cNvSpPr txBox="1">
            <a:spLocks/>
          </p:cNvSpPr>
          <p:nvPr/>
        </p:nvSpPr>
        <p:spPr>
          <a:xfrm>
            <a:off x="1143000" y="4724400"/>
            <a:ext cx="6858000" cy="17716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000" b="1" kern="1200">
                <a:solidFill>
                  <a:srgbClr val="054F7D"/>
                </a:solidFill>
                <a:latin typeface="Trajan Pro"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F7D"/>
                </a:solidFill>
                <a:effectLst/>
                <a:uLnTx/>
                <a:uFillTx/>
                <a:latin typeface="Segoe UI Semibold" pitchFamily="34" charset="0"/>
                <a:ea typeface="+mj-ea"/>
                <a:cs typeface="+mj-cs"/>
              </a:rPr>
              <a:t>Amanda Bennett, PhD, MPH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F7D"/>
                </a:solidFill>
                <a:effectLst/>
                <a:uLnTx/>
                <a:uFillTx/>
                <a:latin typeface="Segoe UI Semibold" pitchFamily="34" charset="0"/>
                <a:ea typeface="+mj-ea"/>
                <a:cs typeface="+mj-cs"/>
              </a:rPr>
              <a:t>CDC Maternal and Child Health Epidemiology Field Assignee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F7D"/>
                </a:solidFill>
                <a:effectLst/>
                <a:uLnTx/>
                <a:uFillTx/>
                <a:latin typeface="Segoe UI Semibold" pitchFamily="34" charset="0"/>
                <a:ea typeface="+mj-ea"/>
                <a:cs typeface="+mj-cs"/>
              </a:rPr>
              <a:t>Illinois Department of Public Health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54F7D"/>
                </a:solidFill>
                <a:effectLst/>
                <a:uLnTx/>
                <a:uFillTx/>
                <a:latin typeface="Segoe UI Semibold" pitchFamily="34" charset="0"/>
                <a:ea typeface="+mj-ea"/>
                <a:cs typeface="+mj-cs"/>
              </a:rPr>
              <a:t>April 8, 2021</a:t>
            </a:r>
          </a:p>
        </p:txBody>
      </p:sp>
    </p:spTree>
    <p:extLst>
      <p:ext uri="{BB962C8B-B14F-4D97-AF65-F5344CB8AC3E}">
        <p14:creationId xmlns:p14="http://schemas.microsoft.com/office/powerpoint/2010/main" val="3781807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369F-3E82-4255-BECA-FE9428EE3835}"/>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71348E54-A53B-4AA6-8CBA-92BA86D242A3}"/>
              </a:ext>
            </a:extLst>
          </p:cNvPr>
          <p:cNvSpPr>
            <a:spLocks noGrp="1"/>
          </p:cNvSpPr>
          <p:nvPr>
            <p:ph idx="1"/>
          </p:nvPr>
        </p:nvSpPr>
        <p:spPr/>
        <p:txBody>
          <a:bodyPr>
            <a:normAutofit/>
          </a:bodyPr>
          <a:lstStyle/>
          <a:p>
            <a:r>
              <a:rPr lang="en-US" sz="2100" dirty="0">
                <a:solidFill>
                  <a:schemeClr val="tx2"/>
                </a:solidFill>
                <a:latin typeface="+mj-lt"/>
              </a:rPr>
              <a:t>The findings and conclusions in this report are those of the author(s) and do not necessarily represent the official position of the Centers for Disease Control and Prevention.</a:t>
            </a:r>
          </a:p>
          <a:p>
            <a:endParaRPr lang="en-US" sz="2100" dirty="0">
              <a:solidFill>
                <a:schemeClr val="tx2"/>
              </a:solidFill>
              <a:latin typeface="+mj-lt"/>
            </a:endParaRPr>
          </a:p>
          <a:p>
            <a:r>
              <a:rPr lang="en-US" sz="2100" dirty="0">
                <a:solidFill>
                  <a:schemeClr val="tx2"/>
                </a:solidFill>
                <a:latin typeface="+mj-lt"/>
              </a:rPr>
              <a:t>I have no conflicts of interest to report.</a:t>
            </a:r>
          </a:p>
          <a:p>
            <a:endParaRPr lang="en-US" sz="2100" dirty="0">
              <a:solidFill>
                <a:schemeClr val="tx2"/>
              </a:solidFill>
              <a:latin typeface="+mj-lt"/>
            </a:endParaRPr>
          </a:p>
          <a:p>
            <a:r>
              <a:rPr lang="en-US" sz="2100" dirty="0">
                <a:solidFill>
                  <a:schemeClr val="tx2"/>
                </a:solidFill>
                <a:latin typeface="+mj-lt"/>
              </a:rPr>
              <a:t>This work is supported by the Epidemiology and Laboratory Capacity for Prevention and Control of Emerging Infectious Diseases (ELC) Cooperative Agreement (ELC CK19-1904)</a:t>
            </a:r>
          </a:p>
        </p:txBody>
      </p:sp>
    </p:spTree>
    <p:extLst>
      <p:ext uri="{BB962C8B-B14F-4D97-AF65-F5344CB8AC3E}">
        <p14:creationId xmlns:p14="http://schemas.microsoft.com/office/powerpoint/2010/main" val="23392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E17-F425-4714-BC8C-6E22E38A18DE}"/>
              </a:ext>
            </a:extLst>
          </p:cNvPr>
          <p:cNvSpPr>
            <a:spLocks noGrp="1"/>
          </p:cNvSpPr>
          <p:nvPr>
            <p:ph type="title"/>
          </p:nvPr>
        </p:nvSpPr>
        <p:spPr>
          <a:xfrm>
            <a:off x="722313" y="3037285"/>
            <a:ext cx="7772400" cy="2146697"/>
          </a:xfrm>
        </p:spPr>
        <p:txBody>
          <a:bodyPr>
            <a:noAutofit/>
          </a:bodyPr>
          <a:lstStyle/>
          <a:p>
            <a:r>
              <a:rPr lang="en-US" sz="3750" dirty="0"/>
              <a:t>Routine surveillance:</a:t>
            </a:r>
            <a:br>
              <a:rPr lang="en-US" sz="3750" dirty="0"/>
            </a:br>
            <a:r>
              <a:rPr lang="en-US" sz="3750" dirty="0"/>
              <a:t>SARS-Cov-2 infection</a:t>
            </a:r>
            <a:br>
              <a:rPr lang="en-US" sz="3750" dirty="0"/>
            </a:br>
            <a:r>
              <a:rPr lang="en-US" sz="3750" dirty="0"/>
              <a:t>During pregnancy</a:t>
            </a:r>
          </a:p>
        </p:txBody>
      </p:sp>
    </p:spTree>
    <p:extLst>
      <p:ext uri="{BB962C8B-B14F-4D97-AF65-F5344CB8AC3E}">
        <p14:creationId xmlns:p14="http://schemas.microsoft.com/office/powerpoint/2010/main" val="287922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8E77-6EF0-4759-9ABD-41B4AF297A7C}"/>
              </a:ext>
            </a:extLst>
          </p:cNvPr>
          <p:cNvSpPr>
            <a:spLocks noGrp="1"/>
          </p:cNvSpPr>
          <p:nvPr>
            <p:ph type="title"/>
          </p:nvPr>
        </p:nvSpPr>
        <p:spPr/>
        <p:txBody>
          <a:bodyPr>
            <a:normAutofit/>
          </a:bodyPr>
          <a:lstStyle/>
          <a:p>
            <a:r>
              <a:rPr lang="en-US" dirty="0"/>
              <a:t>Background on COVID-19</a:t>
            </a:r>
            <a:br>
              <a:rPr lang="en-US" dirty="0"/>
            </a:br>
            <a:r>
              <a:rPr lang="en-US" dirty="0"/>
              <a:t>Surveillance and Reporting</a:t>
            </a:r>
          </a:p>
        </p:txBody>
      </p:sp>
      <p:sp>
        <p:nvSpPr>
          <p:cNvPr id="3" name="Content Placeholder 2">
            <a:extLst>
              <a:ext uri="{FF2B5EF4-FFF2-40B4-BE49-F238E27FC236}">
                <a16:creationId xmlns:a16="http://schemas.microsoft.com/office/drawing/2014/main" id="{3D56290F-F639-498B-908C-F4423C566C13}"/>
              </a:ext>
            </a:extLst>
          </p:cNvPr>
          <p:cNvSpPr>
            <a:spLocks noGrp="1"/>
          </p:cNvSpPr>
          <p:nvPr>
            <p:ph idx="1"/>
          </p:nvPr>
        </p:nvSpPr>
        <p:spPr/>
        <p:txBody>
          <a:bodyPr vert="horz" lIns="68580" tIns="34290" rIns="68580" bIns="34290" numCol="2" rtlCol="0" anchor="t">
            <a:normAutofit/>
          </a:bodyPr>
          <a:lstStyle/>
          <a:p>
            <a:r>
              <a:rPr lang="en-US" dirty="0"/>
              <a:t>All cases of COVID-19 are reported to IDPH</a:t>
            </a:r>
          </a:p>
          <a:p>
            <a:pPr lvl="1"/>
            <a:r>
              <a:rPr lang="en-US" dirty="0"/>
              <a:t>Local health departments </a:t>
            </a:r>
          </a:p>
          <a:p>
            <a:pPr lvl="1"/>
            <a:r>
              <a:rPr lang="en-US" dirty="0"/>
              <a:t>Hospital electronic lab reporting</a:t>
            </a:r>
          </a:p>
          <a:p>
            <a:pPr lvl="1"/>
            <a:r>
              <a:rPr lang="en-US" dirty="0"/>
              <a:t>Specimens tested by IDPH state lab</a:t>
            </a:r>
          </a:p>
          <a:p>
            <a:r>
              <a:rPr lang="en-US" dirty="0"/>
              <a:t>Case files are opened in the state’s infectious disease reporting database (I-NEDSS)</a:t>
            </a:r>
          </a:p>
          <a:p>
            <a:endParaRPr lang="en-US" dirty="0"/>
          </a:p>
          <a:p>
            <a:endParaRPr lang="en-US" dirty="0"/>
          </a:p>
          <a:p>
            <a:r>
              <a:rPr lang="en-US" dirty="0"/>
              <a:t>Local health department conduct contact tracing to gather additional information</a:t>
            </a:r>
            <a:endParaRPr lang="en-US" dirty="0">
              <a:cs typeface="Calibri"/>
            </a:endParaRPr>
          </a:p>
          <a:p>
            <a:pPr lvl="1"/>
            <a:r>
              <a:rPr lang="en-US" dirty="0"/>
              <a:t>Patient demographics</a:t>
            </a:r>
          </a:p>
          <a:p>
            <a:pPr lvl="1"/>
            <a:r>
              <a:rPr lang="en-US" dirty="0"/>
              <a:t>Potential source of infection</a:t>
            </a:r>
          </a:p>
          <a:p>
            <a:pPr lvl="1"/>
            <a:r>
              <a:rPr lang="en-US" dirty="0"/>
              <a:t>Symptoms</a:t>
            </a:r>
          </a:p>
          <a:p>
            <a:pPr lvl="1"/>
            <a:r>
              <a:rPr lang="en-US" dirty="0"/>
              <a:t>Pre-existing conditions</a:t>
            </a:r>
          </a:p>
          <a:p>
            <a:pPr lvl="1"/>
            <a:r>
              <a:rPr lang="en-US" dirty="0"/>
              <a:t>Treatment</a:t>
            </a:r>
          </a:p>
          <a:p>
            <a:pPr lvl="1"/>
            <a:r>
              <a:rPr lang="en-US" dirty="0"/>
              <a:t>Complications</a:t>
            </a:r>
          </a:p>
          <a:p>
            <a:pPr lvl="1"/>
            <a:r>
              <a:rPr lang="en-US" dirty="0"/>
              <a:t>Lab results/test details</a:t>
            </a:r>
          </a:p>
        </p:txBody>
      </p:sp>
    </p:spTree>
    <p:extLst>
      <p:ext uri="{BB962C8B-B14F-4D97-AF65-F5344CB8AC3E}">
        <p14:creationId xmlns:p14="http://schemas.microsoft.com/office/powerpoint/2010/main" val="3181203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8E77-6EF0-4759-9ABD-41B4AF297A7C}"/>
              </a:ext>
            </a:extLst>
          </p:cNvPr>
          <p:cNvSpPr>
            <a:spLocks noGrp="1"/>
          </p:cNvSpPr>
          <p:nvPr>
            <p:ph type="title"/>
          </p:nvPr>
        </p:nvSpPr>
        <p:spPr/>
        <p:txBody>
          <a:bodyPr>
            <a:normAutofit/>
          </a:bodyPr>
          <a:lstStyle/>
          <a:p>
            <a:r>
              <a:rPr lang="en-US" dirty="0"/>
              <a:t>Identifying Pregnancy During Contact Tracing</a:t>
            </a:r>
          </a:p>
        </p:txBody>
      </p:sp>
      <p:sp>
        <p:nvSpPr>
          <p:cNvPr id="3" name="Content Placeholder 2">
            <a:extLst>
              <a:ext uri="{FF2B5EF4-FFF2-40B4-BE49-F238E27FC236}">
                <a16:creationId xmlns:a16="http://schemas.microsoft.com/office/drawing/2014/main" id="{3D56290F-F639-498B-908C-F4423C566C13}"/>
              </a:ext>
            </a:extLst>
          </p:cNvPr>
          <p:cNvSpPr>
            <a:spLocks noGrp="1"/>
          </p:cNvSpPr>
          <p:nvPr>
            <p:ph idx="1"/>
          </p:nvPr>
        </p:nvSpPr>
        <p:spPr>
          <a:xfrm>
            <a:off x="457200" y="1676400"/>
            <a:ext cx="8229600" cy="4724400"/>
          </a:xfrm>
        </p:spPr>
        <p:txBody>
          <a:bodyPr numCol="1">
            <a:normAutofit/>
          </a:bodyPr>
          <a:lstStyle/>
          <a:p>
            <a:r>
              <a:rPr lang="en-US" dirty="0"/>
              <a:t>The COVID-19 case reporting form has a field for “pregnancy”</a:t>
            </a:r>
          </a:p>
          <a:p>
            <a:pPr lvl="1"/>
            <a:r>
              <a:rPr lang="en-US" dirty="0"/>
              <a:t>In Illinois, in “General Illness” section of case reporting form</a:t>
            </a:r>
          </a:p>
          <a:p>
            <a:pPr lvl="1"/>
            <a:r>
              <a:rPr lang="en-US" dirty="0"/>
              <a:t>Completed during contact tracing interview</a:t>
            </a:r>
          </a:p>
          <a:p>
            <a:pPr lvl="1"/>
            <a:r>
              <a:rPr lang="en-US" dirty="0"/>
              <a:t>Patient would need to know and disclose pregnancy</a:t>
            </a:r>
          </a:p>
          <a:p>
            <a:pPr lvl="1"/>
            <a:endParaRPr lang="en-US" dirty="0"/>
          </a:p>
          <a:p>
            <a:r>
              <a:rPr lang="en-US" dirty="0"/>
              <a:t>Most records for women of reproductive age have unknown or missing pregnancy status on the case reporting form</a:t>
            </a:r>
          </a:p>
          <a:p>
            <a:pPr lvl="1"/>
            <a:r>
              <a:rPr lang="en-US" dirty="0"/>
              <a:t>Of 235,209 confirmed COVID-19 cases among women ages 15–44 during 2020, 84% had “unknown” pregnancy status</a:t>
            </a:r>
          </a:p>
          <a:p>
            <a:pPr lvl="1"/>
            <a:r>
              <a:rPr lang="en-US" dirty="0"/>
              <a:t>Percent with unknown pregnancy status increased over time</a:t>
            </a:r>
          </a:p>
          <a:p>
            <a:pPr lvl="2"/>
            <a:r>
              <a:rPr lang="en-US" dirty="0"/>
              <a:t>64% missing in March 2020 </a:t>
            </a:r>
            <a:r>
              <a:rPr lang="en-US" dirty="0">
                <a:sym typeface="Wingdings" panose="05000000000000000000" pitchFamily="2" charset="2"/>
              </a:rPr>
              <a:t> 92% missing in November 2020</a:t>
            </a:r>
            <a:endParaRPr lang="en-US" dirty="0"/>
          </a:p>
          <a:p>
            <a:pPr lvl="2"/>
            <a:endParaRPr lang="en-US" dirty="0"/>
          </a:p>
        </p:txBody>
      </p:sp>
    </p:spTree>
    <p:extLst>
      <p:ext uri="{BB962C8B-B14F-4D97-AF65-F5344CB8AC3E}">
        <p14:creationId xmlns:p14="http://schemas.microsoft.com/office/powerpoint/2010/main" val="251535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5A5ED-4066-E144-89F8-5C4DADD49EB1}"/>
              </a:ext>
            </a:extLst>
          </p:cNvPr>
          <p:cNvSpPr>
            <a:spLocks noGrp="1"/>
          </p:cNvSpPr>
          <p:nvPr>
            <p:ph type="title"/>
          </p:nvPr>
        </p:nvSpPr>
        <p:spPr>
          <a:xfrm>
            <a:off x="304800" y="0"/>
            <a:ext cx="8229600" cy="1143000"/>
          </a:xfrm>
        </p:spPr>
        <p:txBody>
          <a:bodyPr/>
          <a:lstStyle/>
          <a:p>
            <a:pPr algn="l" eaLnBrk="1" hangingPunct="1"/>
            <a:r>
              <a:rPr lang="en-US" b="1" dirty="0">
                <a:solidFill>
                  <a:srgbClr val="F58466"/>
                </a:solidFill>
                <a:latin typeface="Goudy Old Style" pitchFamily="18" charset="0"/>
              </a:rPr>
              <a:t>ILPQC </a:t>
            </a:r>
            <a:r>
              <a:rPr lang="en-US" b="1" dirty="0" err="1">
                <a:solidFill>
                  <a:srgbClr val="F58466"/>
                </a:solidFill>
                <a:latin typeface="Goudy Old Style" pitchFamily="18" charset="0"/>
              </a:rPr>
              <a:t>Covid</a:t>
            </a:r>
            <a:r>
              <a:rPr lang="en-US" b="1" dirty="0">
                <a:solidFill>
                  <a:srgbClr val="F58466"/>
                </a:solidFill>
                <a:latin typeface="Goudy Old Style" pitchFamily="18" charset="0"/>
              </a:rPr>
              <a:t> 19 webinars</a:t>
            </a:r>
          </a:p>
        </p:txBody>
      </p:sp>
      <p:sp>
        <p:nvSpPr>
          <p:cNvPr id="7" name="Content Placeholder 6">
            <a:extLst>
              <a:ext uri="{FF2B5EF4-FFF2-40B4-BE49-F238E27FC236}">
                <a16:creationId xmlns:a16="http://schemas.microsoft.com/office/drawing/2014/main" id="{8265C79B-1F0D-7542-9FF5-AA3A4DBC18E5}"/>
              </a:ext>
            </a:extLst>
          </p:cNvPr>
          <p:cNvSpPr>
            <a:spLocks noGrp="1"/>
          </p:cNvSpPr>
          <p:nvPr>
            <p:ph idx="1"/>
          </p:nvPr>
        </p:nvSpPr>
        <p:spPr>
          <a:xfrm>
            <a:off x="335280" y="990600"/>
            <a:ext cx="8229600" cy="5181600"/>
          </a:xfrm>
        </p:spPr>
        <p:txBody>
          <a:bodyPr>
            <a:normAutofit fontScale="77500" lnSpcReduction="20000"/>
          </a:bodyPr>
          <a:lstStyle/>
          <a:p>
            <a:endParaRPr lang="en-US" dirty="0" smtClean="0"/>
          </a:p>
          <a:p>
            <a:r>
              <a:rPr lang="en-US" dirty="0" smtClean="0"/>
              <a:t>The </a:t>
            </a:r>
            <a:r>
              <a:rPr lang="en-US" dirty="0"/>
              <a:t>strategies shared today are examples from individual institutions not IDPH or ILPQC recommendations. </a:t>
            </a:r>
          </a:p>
          <a:p>
            <a:pPr marL="0" indent="0">
              <a:buNone/>
            </a:pPr>
            <a:endParaRPr lang="en-US" sz="1800" dirty="0"/>
          </a:p>
          <a:p>
            <a:r>
              <a:rPr lang="en-US" dirty="0"/>
              <a:t>This is our </a:t>
            </a:r>
            <a:r>
              <a:rPr lang="en-US" dirty="0" smtClean="0"/>
              <a:t>20th </a:t>
            </a:r>
            <a:r>
              <a:rPr lang="en-US" dirty="0"/>
              <a:t>COVID-19 strategies for OB/Neonatal Units </a:t>
            </a:r>
            <a:r>
              <a:rPr lang="en-US" dirty="0" smtClean="0"/>
              <a:t>webinar </a:t>
            </a:r>
            <a:r>
              <a:rPr lang="en-US" dirty="0"/>
              <a:t>in coordination with IDPH, </a:t>
            </a:r>
            <a:r>
              <a:rPr lang="en-US" dirty="0" smtClean="0"/>
              <a:t> </a:t>
            </a:r>
            <a:r>
              <a:rPr lang="en-US" dirty="0"/>
              <a:t>since April 3rd.  Please see </a:t>
            </a:r>
            <a:r>
              <a:rPr lang="en-US" dirty="0">
                <a:hlinkClick r:id="rId3"/>
              </a:rPr>
              <a:t>https://ilpqc.org/covid-19-information/</a:t>
            </a:r>
            <a:r>
              <a:rPr lang="en-US" dirty="0"/>
              <a:t> for future webinar registration, prior recorded webinars and written out Q/A’s from those webinars.</a:t>
            </a:r>
          </a:p>
          <a:p>
            <a:pPr marL="0" indent="0">
              <a:buNone/>
            </a:pPr>
            <a:endParaRPr lang="en-US" sz="1800" dirty="0"/>
          </a:p>
          <a:p>
            <a:r>
              <a:rPr lang="en-US" dirty="0"/>
              <a:t>The next webinar will be </a:t>
            </a:r>
            <a:r>
              <a:rPr lang="en-US" b="1" dirty="0"/>
              <a:t>Friday, </a:t>
            </a:r>
            <a:r>
              <a:rPr lang="en-US" b="1" dirty="0" smtClean="0"/>
              <a:t>May </a:t>
            </a:r>
            <a:r>
              <a:rPr lang="en-US" b="1" dirty="0"/>
              <a:t>7</a:t>
            </a:r>
            <a:r>
              <a:rPr lang="en-US" b="1" dirty="0" smtClean="0"/>
              <a:t>, noon to 1:15pm</a:t>
            </a:r>
            <a:r>
              <a:rPr lang="en-US" dirty="0" smtClean="0"/>
              <a:t>. We are continuing monthly webinars for now. </a:t>
            </a:r>
            <a:endParaRPr lang="en-US" dirty="0"/>
          </a:p>
          <a:p>
            <a:pPr marL="0" indent="0">
              <a:buNone/>
            </a:pPr>
            <a:endParaRPr lang="en-US" sz="1800" dirty="0"/>
          </a:p>
          <a:p>
            <a:r>
              <a:rPr lang="en-US" dirty="0"/>
              <a:t>Please let us know if your hospital would like to share on an upcoming webinar, please put questions/comments into the </a:t>
            </a:r>
            <a:r>
              <a:rPr lang="en-US" dirty="0" err="1"/>
              <a:t>chatbox</a:t>
            </a:r>
            <a:r>
              <a:rPr lang="en-US" dirty="0"/>
              <a:t> or email directly to </a:t>
            </a:r>
            <a:r>
              <a:rPr lang="en-US" dirty="0">
                <a:hlinkClick r:id="rId4"/>
              </a:rPr>
              <a:t>info@ilpqc.org</a:t>
            </a:r>
            <a:endParaRPr lang="en-US" dirty="0"/>
          </a:p>
          <a:p>
            <a:endParaRPr lang="en-US" dirty="0"/>
          </a:p>
        </p:txBody>
      </p:sp>
      <p:sp>
        <p:nvSpPr>
          <p:cNvPr id="3" name="Slide Number Placeholder 2">
            <a:extLst>
              <a:ext uri="{FF2B5EF4-FFF2-40B4-BE49-F238E27FC236}">
                <a16:creationId xmlns:a16="http://schemas.microsoft.com/office/drawing/2014/main" id="{6C121084-7266-034E-8D2B-4415B9D1A9C3}"/>
              </a:ext>
            </a:extLst>
          </p:cNvPr>
          <p:cNvSpPr>
            <a:spLocks noGrp="1"/>
          </p:cNvSpPr>
          <p:nvPr>
            <p:ph type="sldNum" sz="quarter" idx="12"/>
          </p:nvPr>
        </p:nvSpPr>
        <p:spPr/>
        <p:txBody>
          <a:bodyPr/>
          <a:lstStyle/>
          <a:p>
            <a:fld id="{744C2F5F-8633-4B5B-A080-9CC210AD30A1}" type="slidenum">
              <a:rPr lang="en-US" smtClean="0"/>
              <a:t>4</a:t>
            </a:fld>
            <a:endParaRPr lang="en-US"/>
          </a:p>
        </p:txBody>
      </p:sp>
    </p:spTree>
    <p:extLst>
      <p:ext uri="{BB962C8B-B14F-4D97-AF65-F5344CB8AC3E}">
        <p14:creationId xmlns:p14="http://schemas.microsoft.com/office/powerpoint/2010/main" val="244229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009-3B5E-4268-87BF-4678AF7DBF44}"/>
              </a:ext>
            </a:extLst>
          </p:cNvPr>
          <p:cNvSpPr>
            <a:spLocks noGrp="1"/>
          </p:cNvSpPr>
          <p:nvPr>
            <p:ph type="title"/>
          </p:nvPr>
        </p:nvSpPr>
        <p:spPr/>
        <p:txBody>
          <a:bodyPr>
            <a:normAutofit/>
          </a:bodyPr>
          <a:lstStyle/>
          <a:p>
            <a:r>
              <a:rPr lang="en-US" dirty="0"/>
              <a:t>Improving Identification of COVID-19</a:t>
            </a:r>
            <a:br>
              <a:rPr lang="en-US" dirty="0"/>
            </a:br>
            <a:r>
              <a:rPr lang="en-US" dirty="0"/>
              <a:t>During Pregnancy</a:t>
            </a:r>
          </a:p>
        </p:txBody>
      </p:sp>
      <p:sp>
        <p:nvSpPr>
          <p:cNvPr id="3" name="Content Placeholder 2">
            <a:extLst>
              <a:ext uri="{FF2B5EF4-FFF2-40B4-BE49-F238E27FC236}">
                <a16:creationId xmlns:a16="http://schemas.microsoft.com/office/drawing/2014/main" id="{369B0BC6-4412-4D6F-A0F6-8E06D2633537}"/>
              </a:ext>
            </a:extLst>
          </p:cNvPr>
          <p:cNvSpPr>
            <a:spLocks noGrp="1"/>
          </p:cNvSpPr>
          <p:nvPr>
            <p:ph idx="1"/>
          </p:nvPr>
        </p:nvSpPr>
        <p:spPr/>
        <p:txBody>
          <a:bodyPr>
            <a:normAutofit/>
          </a:bodyPr>
          <a:lstStyle/>
          <a:p>
            <a:r>
              <a:rPr lang="en-US" dirty="0"/>
              <a:t>IDPH is matching COVID-19 case reporting forms to birth and fetal death certificates to identify COVID-19 cases who had a delivery outcome since the start of the pandemic</a:t>
            </a:r>
          </a:p>
          <a:p>
            <a:r>
              <a:rPr lang="en-US" dirty="0"/>
              <a:t>Date of COVID-19 specimen is compared to date of delivery to identify cases occurring during pregnancy</a:t>
            </a:r>
          </a:p>
          <a:p>
            <a:pPr lvl="1"/>
            <a:r>
              <a:rPr lang="en-US" dirty="0"/>
              <a:t>Cases with positive specimens up to the date of delivery = “pregnant”</a:t>
            </a:r>
          </a:p>
          <a:p>
            <a:r>
              <a:rPr lang="en-US" dirty="0"/>
              <a:t>IDPH has confirmed over 4,200 pregnant cases with deliveries through December 2020</a:t>
            </a:r>
          </a:p>
          <a:p>
            <a:pPr lvl="1"/>
            <a:r>
              <a:rPr lang="en-US" dirty="0"/>
              <a:t>Only 45% of these confirmed pregnant cases had the pregnancy field marked as “yes” on the COVID-19 case reporting form</a:t>
            </a:r>
          </a:p>
        </p:txBody>
      </p:sp>
    </p:spTree>
    <p:extLst>
      <p:ext uri="{BB962C8B-B14F-4D97-AF65-F5344CB8AC3E}">
        <p14:creationId xmlns:p14="http://schemas.microsoft.com/office/powerpoint/2010/main" val="2703381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396A-3DFA-48CF-876A-3CB9381A56EA}"/>
              </a:ext>
            </a:extLst>
          </p:cNvPr>
          <p:cNvSpPr>
            <a:spLocks noGrp="1"/>
          </p:cNvSpPr>
          <p:nvPr>
            <p:ph type="title"/>
          </p:nvPr>
        </p:nvSpPr>
        <p:spPr/>
        <p:txBody>
          <a:bodyPr>
            <a:noAutofit/>
          </a:bodyPr>
          <a:lstStyle/>
          <a:p>
            <a:r>
              <a:rPr lang="en-US" sz="2400" dirty="0"/>
              <a:t>Percent of Illinois Live Births with Confirmed </a:t>
            </a:r>
            <a:br>
              <a:rPr lang="en-US" sz="2400" dirty="0"/>
            </a:br>
            <a:r>
              <a:rPr lang="en-US" sz="2400" dirty="0"/>
              <a:t>Maternal COVID-19 Infection at Any Time During Pregnancy</a:t>
            </a:r>
            <a:br>
              <a:rPr lang="en-US" sz="2400" dirty="0"/>
            </a:br>
            <a:r>
              <a:rPr lang="en-US" sz="1800" b="0" i="1" dirty="0"/>
              <a:t>(deliveries through 12/31/2020)</a:t>
            </a:r>
          </a:p>
        </p:txBody>
      </p:sp>
      <p:graphicFrame>
        <p:nvGraphicFramePr>
          <p:cNvPr id="11" name="Chart 10">
            <a:extLst>
              <a:ext uri="{FF2B5EF4-FFF2-40B4-BE49-F238E27FC236}">
                <a16:creationId xmlns:a16="http://schemas.microsoft.com/office/drawing/2014/main" id="{1A34DFCA-1391-40D3-9311-7A0B20AE6850}"/>
              </a:ext>
            </a:extLst>
          </p:cNvPr>
          <p:cNvGraphicFramePr>
            <a:graphicFrameLocks/>
          </p:cNvGraphicFramePr>
          <p:nvPr>
            <p:extLst/>
          </p:nvPr>
        </p:nvGraphicFramePr>
        <p:xfrm>
          <a:off x="245070" y="1600200"/>
          <a:ext cx="486033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3">
            <a:extLst>
              <a:ext uri="{FF2B5EF4-FFF2-40B4-BE49-F238E27FC236}">
                <a16:creationId xmlns:a16="http://schemas.microsoft.com/office/drawing/2014/main" id="{F094A428-69DD-43F9-A0C1-B26AF6F0520A}"/>
              </a:ext>
            </a:extLst>
          </p:cNvPr>
          <p:cNvSpPr txBox="1">
            <a:spLocks/>
          </p:cNvSpPr>
          <p:nvPr/>
        </p:nvSpPr>
        <p:spPr>
          <a:xfrm>
            <a:off x="5257800" y="1600200"/>
            <a:ext cx="3429000" cy="385167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 all live births in April–December 2020, 4.4% had confirmed maternal COVID-19 infection during pregnancy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Proportion increased in November-December 2020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Women delivering in Nov/Dec had pregnancies that started in early stages of pandemic, so had opportunity throughout entire pregnancy to become infected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Increase in transmission during those months could have led to higher infection rate in late stages of pregnancy and detected near delivery time</a:t>
            </a:r>
          </a:p>
        </p:txBody>
      </p:sp>
    </p:spTree>
    <p:extLst>
      <p:ext uri="{BB962C8B-B14F-4D97-AF65-F5344CB8AC3E}">
        <p14:creationId xmlns:p14="http://schemas.microsoft.com/office/powerpoint/2010/main" val="4099051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4E063C6-8175-4AAB-B6AA-8C29EF174241}"/>
              </a:ext>
            </a:extLst>
          </p:cNvPr>
          <p:cNvGraphicFramePr>
            <a:graphicFrameLocks/>
          </p:cNvGraphicFramePr>
          <p:nvPr>
            <p:extLst/>
          </p:nvPr>
        </p:nvGraphicFramePr>
        <p:xfrm>
          <a:off x="245068" y="1600200"/>
          <a:ext cx="4707932"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372396A-3DFA-48CF-876A-3CB9381A56EA}"/>
              </a:ext>
            </a:extLst>
          </p:cNvPr>
          <p:cNvSpPr>
            <a:spLocks noGrp="1"/>
          </p:cNvSpPr>
          <p:nvPr>
            <p:ph type="title"/>
          </p:nvPr>
        </p:nvSpPr>
        <p:spPr/>
        <p:txBody>
          <a:bodyPr>
            <a:noAutofit/>
          </a:bodyPr>
          <a:lstStyle/>
          <a:p>
            <a:r>
              <a:rPr lang="en-US" sz="2400"/>
              <a:t>Percent of Illinois Live Births with Confirmed </a:t>
            </a:r>
            <a:br>
              <a:rPr lang="en-US" sz="2400"/>
            </a:br>
            <a:r>
              <a:rPr lang="en-US" sz="2400"/>
              <a:t>Maternal COVID-19 Infection at Any Time During Pregnancy</a:t>
            </a:r>
            <a:br>
              <a:rPr lang="en-US" sz="2400"/>
            </a:br>
            <a:r>
              <a:rPr lang="en-US" sz="1800" b="0" i="1"/>
              <a:t>(deliveries through 12/31/2020)</a:t>
            </a:r>
            <a:endParaRPr lang="en-US" sz="1800" b="0" i="1" dirty="0"/>
          </a:p>
        </p:txBody>
      </p:sp>
      <p:sp>
        <p:nvSpPr>
          <p:cNvPr id="5" name="Content Placeholder 3">
            <a:extLst>
              <a:ext uri="{FF2B5EF4-FFF2-40B4-BE49-F238E27FC236}">
                <a16:creationId xmlns:a16="http://schemas.microsoft.com/office/drawing/2014/main" id="{629E31CE-6080-4A55-97FA-6082D3D333A7}"/>
              </a:ext>
            </a:extLst>
          </p:cNvPr>
          <p:cNvSpPr txBox="1">
            <a:spLocks/>
          </p:cNvSpPr>
          <p:nvPr/>
        </p:nvSpPr>
        <p:spPr>
          <a:xfrm>
            <a:off x="5017438" y="1981200"/>
            <a:ext cx="3881494" cy="3962400"/>
          </a:xfrm>
          <a:prstGeom prst="rect">
            <a:avLst/>
          </a:prstGeom>
        </p:spPr>
        <p:txBody>
          <a:bodyPr lIns="68580" tIns="34290" rIns="68580" bIns="3429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Of all live births in 2020, the groups with the highest prevalence of maternal COVID-19 infection during pregnancy were: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Hispanic women</a:t>
            </a: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Young women (&lt;25</a:t>
            </a:r>
            <a:r>
              <a:rPr kumimoji="0" lang="en-US" sz="1800" b="0" i="0" u="none" strike="noStrike" kern="1200" cap="none" spc="0" normalizeH="0" baseline="0" noProof="0" dirty="0">
                <a:ln>
                  <a:noFill/>
                </a:ln>
                <a:solidFill>
                  <a:srgbClr val="FF000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years)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Women on Medicaid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Women residing in Chicago</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3C1BB69-9E10-47B5-8DC9-C465121A2922}"/>
              </a:ext>
            </a:extLst>
          </p:cNvPr>
          <p:cNvSpPr txBox="1"/>
          <p:nvPr/>
        </p:nvSpPr>
        <p:spPr>
          <a:xfrm>
            <a:off x="5017438" y="5029200"/>
            <a:ext cx="3143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 Racial/ethnic groups are mutually exclusive. Hispanic women are those with Hispanic ethnicity, regardless of race.</a:t>
            </a:r>
          </a:p>
        </p:txBody>
      </p:sp>
      <p:sp>
        <p:nvSpPr>
          <p:cNvPr id="4" name="Rectangle 3">
            <a:extLst>
              <a:ext uri="{FF2B5EF4-FFF2-40B4-BE49-F238E27FC236}">
                <a16:creationId xmlns:a16="http://schemas.microsoft.com/office/drawing/2014/main" id="{9D4666E7-6CC1-4855-84BC-D4F1EBDD1EB1}"/>
              </a:ext>
            </a:extLst>
          </p:cNvPr>
          <p:cNvSpPr/>
          <p:nvPr/>
        </p:nvSpPr>
        <p:spPr>
          <a:xfrm>
            <a:off x="185972" y="2286000"/>
            <a:ext cx="27122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477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009-3B5E-4268-87BF-4678AF7DBF44}"/>
              </a:ext>
            </a:extLst>
          </p:cNvPr>
          <p:cNvSpPr>
            <a:spLocks noGrp="1"/>
          </p:cNvSpPr>
          <p:nvPr>
            <p:ph type="title"/>
          </p:nvPr>
        </p:nvSpPr>
        <p:spPr/>
        <p:txBody>
          <a:bodyPr>
            <a:normAutofit/>
          </a:bodyPr>
          <a:lstStyle/>
          <a:p>
            <a:r>
              <a:rPr lang="en-US" dirty="0"/>
              <a:t>Collecting More Detailed Data </a:t>
            </a:r>
            <a:br>
              <a:rPr lang="en-US" dirty="0"/>
            </a:br>
            <a:r>
              <a:rPr lang="en-US" dirty="0"/>
              <a:t>on COVID-19 During Pregnancy</a:t>
            </a:r>
          </a:p>
        </p:txBody>
      </p:sp>
      <p:sp>
        <p:nvSpPr>
          <p:cNvPr id="3" name="Content Placeholder 2">
            <a:extLst>
              <a:ext uri="{FF2B5EF4-FFF2-40B4-BE49-F238E27FC236}">
                <a16:creationId xmlns:a16="http://schemas.microsoft.com/office/drawing/2014/main" id="{369B0BC6-4412-4D6F-A0F6-8E06D2633537}"/>
              </a:ext>
            </a:extLst>
          </p:cNvPr>
          <p:cNvSpPr>
            <a:spLocks noGrp="1"/>
          </p:cNvSpPr>
          <p:nvPr>
            <p:ph idx="1"/>
          </p:nvPr>
        </p:nvSpPr>
        <p:spPr>
          <a:xfrm>
            <a:off x="457200" y="1600200"/>
            <a:ext cx="8229600" cy="4419600"/>
          </a:xfrm>
        </p:spPr>
        <p:txBody>
          <a:bodyPr numCol="2">
            <a:normAutofit lnSpcReduction="10000"/>
          </a:bodyPr>
          <a:lstStyle/>
          <a:p>
            <a:r>
              <a:rPr lang="en-US" dirty="0"/>
              <a:t>CDC developed a “pregnancy module” to augment the data collected on COVID-19 case reporting forms</a:t>
            </a:r>
          </a:p>
          <a:p>
            <a:pPr lvl="1"/>
            <a:r>
              <a:rPr lang="en-US" dirty="0"/>
              <a:t>Obstetric information</a:t>
            </a:r>
          </a:p>
          <a:p>
            <a:pPr lvl="1"/>
            <a:r>
              <a:rPr lang="en-US" dirty="0"/>
              <a:t>Pre-existing conditions</a:t>
            </a:r>
          </a:p>
          <a:p>
            <a:pPr lvl="1"/>
            <a:r>
              <a:rPr lang="en-US" dirty="0"/>
              <a:t>COVID-19 symptoms, testing, and treatment</a:t>
            </a:r>
          </a:p>
          <a:p>
            <a:pPr lvl="1"/>
            <a:r>
              <a:rPr lang="en-US" dirty="0"/>
              <a:t>Maternal complications</a:t>
            </a:r>
          </a:p>
          <a:p>
            <a:pPr lvl="1"/>
            <a:r>
              <a:rPr lang="en-US" dirty="0"/>
              <a:t>Birth and infant outcomes</a:t>
            </a:r>
          </a:p>
          <a:p>
            <a:pPr marL="342900" lvl="1" indent="0">
              <a:buNone/>
            </a:pPr>
            <a:endParaRPr lang="en-US" dirty="0"/>
          </a:p>
          <a:p>
            <a:pPr marL="342900" lvl="1" indent="0">
              <a:buNone/>
            </a:pPr>
            <a:endParaRPr lang="en-US" dirty="0"/>
          </a:p>
          <a:p>
            <a:r>
              <a:rPr lang="en-US" dirty="0"/>
              <a:t>IDPH &amp; Chicago DPH received CDC cooperative agreement to collect and report detailed data on pregnant women with confirmed COVID-19</a:t>
            </a:r>
          </a:p>
          <a:p>
            <a:pPr lvl="1"/>
            <a:r>
              <a:rPr lang="en-US" dirty="0"/>
              <a:t>Identify all pregnant women with confirmed COVID+ specimen through December 31, 2020</a:t>
            </a:r>
          </a:p>
          <a:p>
            <a:pPr lvl="1"/>
            <a:r>
              <a:rPr lang="en-US" dirty="0"/>
              <a:t>Abstract medical records for both the woman and her infant(s)</a:t>
            </a:r>
          </a:p>
        </p:txBody>
      </p:sp>
    </p:spTree>
    <p:extLst>
      <p:ext uri="{BB962C8B-B14F-4D97-AF65-F5344CB8AC3E}">
        <p14:creationId xmlns:p14="http://schemas.microsoft.com/office/powerpoint/2010/main" val="398619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009-3B5E-4268-87BF-4678AF7DBF44}"/>
              </a:ext>
            </a:extLst>
          </p:cNvPr>
          <p:cNvSpPr>
            <a:spLocks noGrp="1"/>
          </p:cNvSpPr>
          <p:nvPr>
            <p:ph type="title"/>
          </p:nvPr>
        </p:nvSpPr>
        <p:spPr/>
        <p:txBody>
          <a:bodyPr>
            <a:normAutofit/>
          </a:bodyPr>
          <a:lstStyle/>
          <a:p>
            <a:r>
              <a:rPr lang="en-US" dirty="0"/>
              <a:t>IDPH Pregnancy Module Data Collection</a:t>
            </a:r>
          </a:p>
        </p:txBody>
      </p:sp>
      <p:sp>
        <p:nvSpPr>
          <p:cNvPr id="3" name="Content Placeholder 2">
            <a:extLst>
              <a:ext uri="{FF2B5EF4-FFF2-40B4-BE49-F238E27FC236}">
                <a16:creationId xmlns:a16="http://schemas.microsoft.com/office/drawing/2014/main" id="{369B0BC6-4412-4D6F-A0F6-8E06D2633537}"/>
              </a:ext>
            </a:extLst>
          </p:cNvPr>
          <p:cNvSpPr>
            <a:spLocks noGrp="1"/>
          </p:cNvSpPr>
          <p:nvPr>
            <p:ph idx="1"/>
          </p:nvPr>
        </p:nvSpPr>
        <p:spPr/>
        <p:txBody>
          <a:bodyPr>
            <a:normAutofit/>
          </a:bodyPr>
          <a:lstStyle/>
          <a:p>
            <a:r>
              <a:rPr lang="en-US" dirty="0"/>
              <a:t>IDPH &amp; Chicago DPH are coordinating to develop project plans and will submit data jointly to CDC</a:t>
            </a:r>
          </a:p>
          <a:p>
            <a:pPr lvl="1"/>
            <a:r>
              <a:rPr lang="en-US" dirty="0"/>
              <a:t>Cases will be divided by location of delivery hospitalization </a:t>
            </a:r>
          </a:p>
          <a:p>
            <a:r>
              <a:rPr lang="en-US" dirty="0"/>
              <a:t>IDPH Adverse Pregnancy Outcomes Reporting System (APORS) started chart abstraction in January</a:t>
            </a:r>
          </a:p>
          <a:p>
            <a:pPr lvl="1"/>
            <a:r>
              <a:rPr lang="en-US" dirty="0"/>
              <a:t>Process will be very similar to what is already done for birth defects</a:t>
            </a:r>
          </a:p>
          <a:p>
            <a:pPr lvl="1"/>
            <a:r>
              <a:rPr lang="en-US" dirty="0"/>
              <a:t>No additional requirements from hospitals other than continuing to share records with APORS</a:t>
            </a:r>
          </a:p>
          <a:p>
            <a:r>
              <a:rPr lang="en-US" dirty="0"/>
              <a:t>Illinois will begin submitting data to CDC to contribute to multistate population-based studies of pregnancy within the next few months</a:t>
            </a:r>
          </a:p>
        </p:txBody>
      </p:sp>
      <p:sp>
        <p:nvSpPr>
          <p:cNvPr id="4" name="Rectangle 3">
            <a:extLst>
              <a:ext uri="{FF2B5EF4-FFF2-40B4-BE49-F238E27FC236}">
                <a16:creationId xmlns:a16="http://schemas.microsoft.com/office/drawing/2014/main" id="{24AC3B9D-A29A-45AD-96DE-F07E0CD8C106}"/>
              </a:ext>
            </a:extLst>
          </p:cNvPr>
          <p:cNvSpPr/>
          <p:nvPr/>
        </p:nvSpPr>
        <p:spPr>
          <a:xfrm>
            <a:off x="467096" y="6020188"/>
            <a:ext cx="7411346"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Public reporting website for CDC SET-NET: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hlinkClick r:id="rId2"/>
              </a:rPr>
              <a:t>https://www.cdc.gov/coronavirus/2019-ncov/cases-updates/special-populations/birth-data-on-covid-19.html</a:t>
            </a:r>
            <a:endParaRPr kumimoji="0" lang="en-US" sz="105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3367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E17-F425-4714-BC8C-6E22E38A18DE}"/>
              </a:ext>
            </a:extLst>
          </p:cNvPr>
          <p:cNvSpPr>
            <a:spLocks noGrp="1"/>
          </p:cNvSpPr>
          <p:nvPr>
            <p:ph type="title"/>
          </p:nvPr>
        </p:nvSpPr>
        <p:spPr>
          <a:xfrm>
            <a:off x="722313" y="3037285"/>
            <a:ext cx="7772400" cy="2146697"/>
          </a:xfrm>
        </p:spPr>
        <p:txBody>
          <a:bodyPr>
            <a:noAutofit/>
          </a:bodyPr>
          <a:lstStyle/>
          <a:p>
            <a:r>
              <a:rPr lang="en-US" sz="3750" dirty="0"/>
              <a:t>Sentinel surveillance:</a:t>
            </a:r>
            <a:br>
              <a:rPr lang="en-US" sz="3750" dirty="0"/>
            </a:br>
            <a:r>
              <a:rPr lang="en-US" sz="3750" dirty="0"/>
              <a:t>SARS-Cov-2 infection</a:t>
            </a:r>
            <a:br>
              <a:rPr lang="en-US" sz="3750" dirty="0"/>
            </a:br>
            <a:r>
              <a:rPr lang="en-US" sz="3750" dirty="0"/>
              <a:t>At labor &amp; delivery</a:t>
            </a:r>
          </a:p>
        </p:txBody>
      </p:sp>
    </p:spTree>
    <p:extLst>
      <p:ext uri="{BB962C8B-B14F-4D97-AF65-F5344CB8AC3E}">
        <p14:creationId xmlns:p14="http://schemas.microsoft.com/office/powerpoint/2010/main" val="38093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BB4B-6BD9-4FD7-A720-9707F2CD2619}"/>
              </a:ext>
            </a:extLst>
          </p:cNvPr>
          <p:cNvSpPr>
            <a:spLocks noGrp="1"/>
          </p:cNvSpPr>
          <p:nvPr>
            <p:ph type="title"/>
          </p:nvPr>
        </p:nvSpPr>
        <p:spPr>
          <a:xfrm>
            <a:off x="628650" y="228600"/>
            <a:ext cx="7886700" cy="914400"/>
          </a:xfrm>
        </p:spPr>
        <p:txBody>
          <a:bodyPr>
            <a:normAutofit/>
          </a:bodyPr>
          <a:lstStyle/>
          <a:p>
            <a:r>
              <a:rPr lang="en-US" b="1" dirty="0">
                <a:solidFill>
                  <a:schemeClr val="tx2"/>
                </a:solidFill>
              </a:rPr>
              <a:t>Why </a:t>
            </a:r>
            <a:r>
              <a:rPr lang="en-US" b="1" i="1" dirty="0">
                <a:solidFill>
                  <a:schemeClr val="tx2"/>
                </a:solidFill>
              </a:rPr>
              <a:t>Sentinel</a:t>
            </a:r>
            <a:r>
              <a:rPr lang="en-US" b="1" dirty="0">
                <a:solidFill>
                  <a:schemeClr val="tx2"/>
                </a:solidFill>
              </a:rPr>
              <a:t> Surveillance?</a:t>
            </a:r>
          </a:p>
        </p:txBody>
      </p:sp>
      <p:sp>
        <p:nvSpPr>
          <p:cNvPr id="3" name="Content Placeholder 2">
            <a:extLst>
              <a:ext uri="{FF2B5EF4-FFF2-40B4-BE49-F238E27FC236}">
                <a16:creationId xmlns:a16="http://schemas.microsoft.com/office/drawing/2014/main" id="{09B627B8-C60A-4AA4-A9B7-ED37EA48E307}"/>
              </a:ext>
            </a:extLst>
          </p:cNvPr>
          <p:cNvSpPr>
            <a:spLocks noGrp="1"/>
          </p:cNvSpPr>
          <p:nvPr>
            <p:ph idx="1"/>
          </p:nvPr>
        </p:nvSpPr>
        <p:spPr>
          <a:xfrm>
            <a:off x="457200" y="1676400"/>
            <a:ext cx="8229600" cy="4343400"/>
          </a:xfrm>
        </p:spPr>
        <p:txBody>
          <a:bodyPr>
            <a:normAutofit/>
          </a:bodyPr>
          <a:lstStyle/>
          <a:p>
            <a:r>
              <a:rPr lang="en-US" dirty="0"/>
              <a:t>Traditional surveillance measures have limitations for enabling timely estimation of changes in disease transmission</a:t>
            </a:r>
          </a:p>
          <a:p>
            <a:pPr lvl="1"/>
            <a:r>
              <a:rPr lang="en-US" dirty="0"/>
              <a:t>Test positivity rate in general population can be biased because it is dependent on test seeking behaviors</a:t>
            </a:r>
          </a:p>
          <a:p>
            <a:pPr lvl="1"/>
            <a:r>
              <a:rPr lang="en-US" dirty="0"/>
              <a:t>Changes in hospital admissions data “lag” behind transmission changes by several weeks</a:t>
            </a:r>
          </a:p>
          <a:p>
            <a:pPr lvl="2"/>
            <a:r>
              <a:rPr lang="en-US" dirty="0"/>
              <a:t>Less biased, but also less timely for identifying rapid changes</a:t>
            </a:r>
          </a:p>
          <a:p>
            <a:r>
              <a:rPr lang="en-US" dirty="0"/>
              <a:t>Goal of sentinel surveillance is timely identification of changes in population disease occurrence to signal potential need for enhanced mitigation measures</a:t>
            </a:r>
          </a:p>
          <a:p>
            <a:pPr marL="0" indent="0">
              <a:buNone/>
            </a:pPr>
            <a:endParaRPr lang="en-US" dirty="0"/>
          </a:p>
        </p:txBody>
      </p:sp>
    </p:spTree>
    <p:extLst>
      <p:ext uri="{BB962C8B-B14F-4D97-AF65-F5344CB8AC3E}">
        <p14:creationId xmlns:p14="http://schemas.microsoft.com/office/powerpoint/2010/main" val="949379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FCE4-ABE7-4EF6-9630-56CEA41A043E}"/>
              </a:ext>
            </a:extLst>
          </p:cNvPr>
          <p:cNvSpPr>
            <a:spLocks noGrp="1"/>
          </p:cNvSpPr>
          <p:nvPr>
            <p:ph type="title"/>
          </p:nvPr>
        </p:nvSpPr>
        <p:spPr/>
        <p:txBody>
          <a:bodyPr/>
          <a:lstStyle/>
          <a:p>
            <a:r>
              <a:rPr lang="en-US" dirty="0"/>
              <a:t>Perinatal Sentinel Surveillance in Illinois</a:t>
            </a:r>
          </a:p>
        </p:txBody>
      </p:sp>
      <p:sp>
        <p:nvSpPr>
          <p:cNvPr id="3" name="Content Placeholder 2">
            <a:extLst>
              <a:ext uri="{FF2B5EF4-FFF2-40B4-BE49-F238E27FC236}">
                <a16:creationId xmlns:a16="http://schemas.microsoft.com/office/drawing/2014/main" id="{DBC6EE97-0DD9-40EF-82A6-0BBCC5C9F2CD}"/>
              </a:ext>
            </a:extLst>
          </p:cNvPr>
          <p:cNvSpPr>
            <a:spLocks noGrp="1"/>
          </p:cNvSpPr>
          <p:nvPr>
            <p:ph idx="1"/>
          </p:nvPr>
        </p:nvSpPr>
        <p:spPr>
          <a:xfrm>
            <a:off x="457200" y="1600202"/>
            <a:ext cx="8229600" cy="4876798"/>
          </a:xfrm>
        </p:spPr>
        <p:txBody>
          <a:bodyPr vert="horz" lIns="68580" tIns="34290" rIns="68580" bIns="34290" rtlCol="0" anchor="t">
            <a:normAutofit fontScale="92500"/>
          </a:bodyPr>
          <a:lstStyle/>
          <a:p>
            <a:r>
              <a:rPr lang="en-US" dirty="0"/>
              <a:t>Pregnant women delivering at birthing hospitals conducting </a:t>
            </a:r>
            <a:r>
              <a:rPr lang="en-US" i="1" dirty="0"/>
              <a:t>universal COVID-19 testing </a:t>
            </a:r>
            <a:r>
              <a:rPr lang="en-US" dirty="0"/>
              <a:t>are ideal for sentinel surveillance</a:t>
            </a:r>
          </a:p>
          <a:p>
            <a:pPr lvl="1"/>
            <a:r>
              <a:rPr lang="en-US" dirty="0"/>
              <a:t>Relatively stable and healthy population </a:t>
            </a:r>
          </a:p>
          <a:p>
            <a:pPr lvl="1"/>
            <a:r>
              <a:rPr lang="en-US" dirty="0"/>
              <a:t>Continue to seek care and present to hospital even during pandemic</a:t>
            </a:r>
          </a:p>
          <a:p>
            <a:pPr lvl="1"/>
            <a:r>
              <a:rPr lang="en-US" dirty="0"/>
              <a:t>Universal testing prevents bias due to patient testing</a:t>
            </a:r>
            <a:r>
              <a:rPr lang="en-US" dirty="0">
                <a:solidFill>
                  <a:srgbClr val="FF0000"/>
                </a:solidFill>
              </a:rPr>
              <a:t> </a:t>
            </a:r>
            <a:r>
              <a:rPr lang="en-US" dirty="0"/>
              <a:t>behavior</a:t>
            </a:r>
          </a:p>
          <a:p>
            <a:pPr lvl="1"/>
            <a:r>
              <a:rPr lang="en-US" dirty="0"/>
              <a:t>Universal testing identifies asymptomatic infected patients</a:t>
            </a:r>
          </a:p>
          <a:p>
            <a:r>
              <a:rPr lang="en-US" dirty="0"/>
              <a:t>IDPH developed a data collection process to obtain daily, aggregate data on deliveries, testing practices, positivity, and symptom status</a:t>
            </a:r>
          </a:p>
          <a:p>
            <a:pPr lvl="1"/>
            <a:r>
              <a:rPr lang="en-US" dirty="0"/>
              <a:t>Piloted with 8 hospitals for 2 months </a:t>
            </a:r>
          </a:p>
          <a:p>
            <a:pPr lvl="1"/>
            <a:r>
              <a:rPr lang="en-US" dirty="0"/>
              <a:t>Invited all birthing hospitals with universal testing at labor and delivery to voluntarily submit data starting in mid-August 2020</a:t>
            </a:r>
          </a:p>
          <a:p>
            <a:pPr lvl="1"/>
            <a:r>
              <a:rPr lang="en-US" dirty="0"/>
              <a:t>By January 2021, 25 hospitals contributed data to the surveillance system</a:t>
            </a:r>
            <a:endParaRPr lang="en-US" dirty="0">
              <a:cs typeface="Calibri"/>
            </a:endParaRPr>
          </a:p>
          <a:p>
            <a:pPr lvl="2"/>
            <a:r>
              <a:rPr lang="en-US" dirty="0"/>
              <a:t>Represent more than 40% of Illinois’ deliveries</a:t>
            </a:r>
          </a:p>
          <a:p>
            <a:pPr lvl="2"/>
            <a:r>
              <a:rPr lang="en-US" dirty="0"/>
              <a:t>Over 26,000 deliveries in system over project period</a:t>
            </a:r>
          </a:p>
        </p:txBody>
      </p:sp>
    </p:spTree>
    <p:extLst>
      <p:ext uri="{BB962C8B-B14F-4D97-AF65-F5344CB8AC3E}">
        <p14:creationId xmlns:p14="http://schemas.microsoft.com/office/powerpoint/2010/main" val="1024968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F68C-7931-4A63-89A8-844209D83E43}"/>
              </a:ext>
            </a:extLst>
          </p:cNvPr>
          <p:cNvSpPr>
            <a:spLocks noGrp="1"/>
          </p:cNvSpPr>
          <p:nvPr>
            <p:ph type="title"/>
          </p:nvPr>
        </p:nvSpPr>
        <p:spPr/>
        <p:txBody>
          <a:bodyPr>
            <a:normAutofit/>
          </a:bodyPr>
          <a:lstStyle/>
          <a:p>
            <a:r>
              <a:rPr lang="en-US" dirty="0"/>
              <a:t>Perinatal Sentinel Surveillance:</a:t>
            </a:r>
            <a:br>
              <a:rPr lang="en-US" dirty="0"/>
            </a:br>
            <a:r>
              <a:rPr lang="en-US" dirty="0"/>
              <a:t>Testing Volumes</a:t>
            </a:r>
          </a:p>
        </p:txBody>
      </p:sp>
      <p:pic>
        <p:nvPicPr>
          <p:cNvPr id="6" name="image4.png">
            <a:extLst>
              <a:ext uri="{FF2B5EF4-FFF2-40B4-BE49-F238E27FC236}">
                <a16:creationId xmlns:a16="http://schemas.microsoft.com/office/drawing/2014/main" id="{ABB1EEC1-4C1A-48F5-8112-5575A7CED6BD}"/>
              </a:ext>
            </a:extLst>
          </p:cNvPr>
          <p:cNvPicPr/>
          <p:nvPr/>
        </p:nvPicPr>
        <p:blipFill>
          <a:blip r:embed="rId3"/>
          <a:srcRect/>
          <a:stretch>
            <a:fillRect/>
          </a:stretch>
        </p:blipFill>
        <p:spPr>
          <a:xfrm>
            <a:off x="531668" y="1676400"/>
            <a:ext cx="8177893" cy="3868095"/>
          </a:xfrm>
          <a:prstGeom prst="rect">
            <a:avLst/>
          </a:prstGeom>
          <a:ln/>
        </p:spPr>
      </p:pic>
      <p:sp>
        <p:nvSpPr>
          <p:cNvPr id="3" name="TextBox 2">
            <a:extLst>
              <a:ext uri="{FF2B5EF4-FFF2-40B4-BE49-F238E27FC236}">
                <a16:creationId xmlns:a16="http://schemas.microsoft.com/office/drawing/2014/main" id="{392FA343-BBE6-4401-8826-9BADAE797769}"/>
              </a:ext>
            </a:extLst>
          </p:cNvPr>
          <p:cNvSpPr txBox="1"/>
          <p:nvPr/>
        </p:nvSpPr>
        <p:spPr>
          <a:xfrm>
            <a:off x="457200" y="5549341"/>
            <a:ext cx="51435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Dashed line indicates 7-day rolling average in testing volume for all regions combined</a:t>
            </a:r>
          </a:p>
        </p:txBody>
      </p:sp>
      <p:sp>
        <p:nvSpPr>
          <p:cNvPr id="8" name="Content Placeholder 2">
            <a:extLst>
              <a:ext uri="{FF2B5EF4-FFF2-40B4-BE49-F238E27FC236}">
                <a16:creationId xmlns:a16="http://schemas.microsoft.com/office/drawing/2014/main" id="{62508857-626F-459E-9AF7-781C8C8A3C39}"/>
              </a:ext>
            </a:extLst>
          </p:cNvPr>
          <p:cNvSpPr>
            <a:spLocks noGrp="1"/>
          </p:cNvSpPr>
          <p:nvPr>
            <p:ph idx="1"/>
          </p:nvPr>
        </p:nvSpPr>
        <p:spPr>
          <a:xfrm>
            <a:off x="381000" y="5943600"/>
            <a:ext cx="6477000" cy="838200"/>
          </a:xfrm>
        </p:spPr>
        <p:txBody>
          <a:bodyPr>
            <a:normAutofit/>
          </a:bodyPr>
          <a:lstStyle/>
          <a:p>
            <a:r>
              <a:rPr lang="en-US" sz="1800" b="1" dirty="0">
                <a:solidFill>
                  <a:schemeClr val="tx2"/>
                </a:solidFill>
              </a:rPr>
              <a:t>100-150 deliveries per day reported to system</a:t>
            </a:r>
          </a:p>
          <a:p>
            <a:r>
              <a:rPr lang="en-US" sz="1800" b="1" dirty="0">
                <a:solidFill>
                  <a:schemeClr val="tx2"/>
                </a:solidFill>
              </a:rPr>
              <a:t>96.8% (n=25,772) were tested for COVID-19 at delivery</a:t>
            </a:r>
          </a:p>
        </p:txBody>
      </p:sp>
    </p:spTree>
    <p:extLst>
      <p:ext uri="{BB962C8B-B14F-4D97-AF65-F5344CB8AC3E}">
        <p14:creationId xmlns:p14="http://schemas.microsoft.com/office/powerpoint/2010/main" val="3629039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AB07-660E-41DA-996C-1B2E6C65802F}"/>
              </a:ext>
            </a:extLst>
          </p:cNvPr>
          <p:cNvSpPr>
            <a:spLocks noGrp="1"/>
          </p:cNvSpPr>
          <p:nvPr>
            <p:ph type="title"/>
          </p:nvPr>
        </p:nvSpPr>
        <p:spPr/>
        <p:txBody>
          <a:bodyPr>
            <a:normAutofit/>
          </a:bodyPr>
          <a:lstStyle/>
          <a:p>
            <a:r>
              <a:rPr lang="en-US" dirty="0"/>
              <a:t>Perinatal Sentinel Surveillance: </a:t>
            </a:r>
            <a:br>
              <a:rPr lang="en-US" dirty="0"/>
            </a:br>
            <a:r>
              <a:rPr lang="en-US" dirty="0"/>
              <a:t>Test Positivity &amp; Asymptomatic Rates</a:t>
            </a:r>
          </a:p>
        </p:txBody>
      </p:sp>
      <p:sp>
        <p:nvSpPr>
          <p:cNvPr id="3" name="Content Placeholder 2">
            <a:extLst>
              <a:ext uri="{FF2B5EF4-FFF2-40B4-BE49-F238E27FC236}">
                <a16:creationId xmlns:a16="http://schemas.microsoft.com/office/drawing/2014/main" id="{B371C301-234F-4E09-A638-964059D6B794}"/>
              </a:ext>
            </a:extLst>
          </p:cNvPr>
          <p:cNvSpPr>
            <a:spLocks noGrp="1"/>
          </p:cNvSpPr>
          <p:nvPr>
            <p:ph idx="1"/>
          </p:nvPr>
        </p:nvSpPr>
        <p:spPr>
          <a:xfrm>
            <a:off x="285750" y="5440363"/>
            <a:ext cx="6877050" cy="1722437"/>
          </a:xfrm>
        </p:spPr>
        <p:txBody>
          <a:bodyPr>
            <a:normAutofit/>
          </a:bodyPr>
          <a:lstStyle/>
          <a:p>
            <a:r>
              <a:rPr lang="en-US" sz="1800" b="1" dirty="0">
                <a:solidFill>
                  <a:schemeClr val="tx2"/>
                </a:solidFill>
              </a:rPr>
              <a:t>Over full project period, 2.4% test positivity rate at delivery (n=615)</a:t>
            </a:r>
          </a:p>
          <a:p>
            <a:pPr lvl="1"/>
            <a:r>
              <a:rPr lang="en-US" sz="1500" dirty="0">
                <a:solidFill>
                  <a:schemeClr val="tx2"/>
                </a:solidFill>
              </a:rPr>
              <a:t>Ranged from &lt;1% to 5% over time period</a:t>
            </a:r>
          </a:p>
          <a:p>
            <a:r>
              <a:rPr lang="en-US" sz="1800" b="1" dirty="0">
                <a:solidFill>
                  <a:schemeClr val="tx2"/>
                </a:solidFill>
              </a:rPr>
              <a:t>Of persons with positive tests, 78% were asymptomatic at the time of testing (n=478)</a:t>
            </a:r>
          </a:p>
        </p:txBody>
      </p:sp>
      <p:pic>
        <p:nvPicPr>
          <p:cNvPr id="4" name="image1.png">
            <a:extLst>
              <a:ext uri="{FF2B5EF4-FFF2-40B4-BE49-F238E27FC236}">
                <a16:creationId xmlns:a16="http://schemas.microsoft.com/office/drawing/2014/main" id="{9069F6AA-10E2-4DF8-9335-6AFC4A865790}"/>
              </a:ext>
            </a:extLst>
          </p:cNvPr>
          <p:cNvPicPr/>
          <p:nvPr/>
        </p:nvPicPr>
        <p:blipFill>
          <a:blip r:embed="rId2"/>
          <a:srcRect/>
          <a:stretch>
            <a:fillRect/>
          </a:stretch>
        </p:blipFill>
        <p:spPr>
          <a:xfrm>
            <a:off x="533400" y="1676400"/>
            <a:ext cx="8153400" cy="3626775"/>
          </a:xfrm>
          <a:prstGeom prst="rect">
            <a:avLst/>
          </a:prstGeom>
          <a:ln/>
        </p:spPr>
      </p:pic>
    </p:spTree>
    <p:extLst>
      <p:ext uri="{BB962C8B-B14F-4D97-AF65-F5344CB8AC3E}">
        <p14:creationId xmlns:p14="http://schemas.microsoft.com/office/powerpoint/2010/main" val="222950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925"/>
            <a:ext cx="4572001" cy="457200"/>
          </a:xfrm>
          <a:noFill/>
        </p:spPr>
        <p:txBody>
          <a:bodyPr/>
          <a:lstStyle/>
          <a:p>
            <a:pPr algn="l" eaLnBrk="1" hangingPunct="1"/>
            <a:r>
              <a:rPr lang="en-US" sz="4000" b="1" dirty="0">
                <a:solidFill>
                  <a:srgbClr val="F58466"/>
                </a:solidFill>
                <a:latin typeface="Goudy Old Style" pitchFamily="18" charset="0"/>
              </a:rPr>
              <a:t>Overview</a:t>
            </a:r>
          </a:p>
        </p:txBody>
      </p:sp>
      <p:sp>
        <p:nvSpPr>
          <p:cNvPr id="3" name="Content Placeholder 2"/>
          <p:cNvSpPr>
            <a:spLocks noGrp="1"/>
          </p:cNvSpPr>
          <p:nvPr>
            <p:ph idx="1"/>
          </p:nvPr>
        </p:nvSpPr>
        <p:spPr>
          <a:xfrm>
            <a:off x="152400" y="626125"/>
            <a:ext cx="8686800" cy="5746770"/>
          </a:xfrm>
        </p:spPr>
        <p:txBody>
          <a:bodyPr/>
          <a:lstStyle/>
          <a:p>
            <a:pPr>
              <a:buClr>
                <a:srgbClr val="F58466"/>
              </a:buClr>
            </a:pPr>
            <a:r>
              <a:rPr lang="en-US" sz="2000" b="1" dirty="0" smtClean="0"/>
              <a:t>Introduction</a:t>
            </a:r>
            <a:endParaRPr lang="en-US" sz="2000" b="1" dirty="0"/>
          </a:p>
          <a:p>
            <a:pPr>
              <a:buClr>
                <a:srgbClr val="F58466"/>
              </a:buClr>
            </a:pPr>
            <a:r>
              <a:rPr lang="en-US" sz="2000" b="1" dirty="0" smtClean="0"/>
              <a:t>IDPH Updates</a:t>
            </a:r>
          </a:p>
          <a:p>
            <a:pPr marL="742950" lvl="2" indent="-342900">
              <a:buClr>
                <a:srgbClr val="F58466"/>
              </a:buClr>
            </a:pPr>
            <a:r>
              <a:rPr lang="en-US" sz="2000" b="1" dirty="0"/>
              <a:t>Amanda Bennett, PhD, MPH - </a:t>
            </a:r>
            <a:r>
              <a:rPr lang="en-US" sz="2000" dirty="0"/>
              <a:t>CDC Field Assignee in Maternal and Child Health Epidemiology, Illinois Department of </a:t>
            </a:r>
            <a:r>
              <a:rPr lang="en-US" sz="2000" dirty="0" smtClean="0"/>
              <a:t>Public</a:t>
            </a:r>
            <a:endParaRPr lang="en-US" sz="2000" b="1" dirty="0" smtClean="0"/>
          </a:p>
          <a:p>
            <a:pPr>
              <a:buClr>
                <a:srgbClr val="F58466"/>
              </a:buClr>
            </a:pPr>
            <a:r>
              <a:rPr lang="en-US" sz="2000" b="1" dirty="0" smtClean="0"/>
              <a:t>Discussion of OB Unit Strategies </a:t>
            </a:r>
          </a:p>
          <a:p>
            <a:pPr lvl="1">
              <a:buClr>
                <a:srgbClr val="F58466"/>
              </a:buClr>
            </a:pPr>
            <a:r>
              <a:rPr lang="en-US" sz="1900" b="1" dirty="0" smtClean="0">
                <a:solidFill>
                  <a:prstClr val="black"/>
                </a:solidFill>
              </a:rPr>
              <a:t>Jeannie </a:t>
            </a:r>
            <a:r>
              <a:rPr lang="en-US" sz="1900" b="1" dirty="0">
                <a:solidFill>
                  <a:prstClr val="black"/>
                </a:solidFill>
              </a:rPr>
              <a:t>Kelly, </a:t>
            </a:r>
            <a:r>
              <a:rPr lang="en-US" sz="1900" b="1" dirty="0" smtClean="0">
                <a:solidFill>
                  <a:prstClr val="black"/>
                </a:solidFill>
              </a:rPr>
              <a:t>MD, MS </a:t>
            </a:r>
            <a:r>
              <a:rPr lang="en-US" sz="1900" dirty="0">
                <a:solidFill>
                  <a:prstClr val="black"/>
                </a:solidFill>
              </a:rPr>
              <a:t>– Director Maternal Fetal Transport, Maternal Fetal Medicine, Barnes Jewish Hospital, Washington University, St. Louis</a:t>
            </a:r>
          </a:p>
          <a:p>
            <a:pPr lvl="1">
              <a:buClr>
                <a:srgbClr val="F58466"/>
              </a:buClr>
            </a:pPr>
            <a:r>
              <a:rPr lang="en-US" sz="1900" b="1" dirty="0" err="1">
                <a:solidFill>
                  <a:prstClr val="black"/>
                </a:solidFill>
              </a:rPr>
              <a:t>Catalin</a:t>
            </a:r>
            <a:r>
              <a:rPr lang="en-US" sz="1900" b="1" dirty="0">
                <a:solidFill>
                  <a:prstClr val="black"/>
                </a:solidFill>
              </a:rPr>
              <a:t> </a:t>
            </a:r>
            <a:r>
              <a:rPr lang="en-US" sz="1900" b="1" dirty="0" err="1">
                <a:solidFill>
                  <a:prstClr val="black"/>
                </a:solidFill>
              </a:rPr>
              <a:t>Buhimschi</a:t>
            </a:r>
            <a:r>
              <a:rPr lang="en-US" sz="1900" b="1" dirty="0">
                <a:solidFill>
                  <a:prstClr val="black"/>
                </a:solidFill>
              </a:rPr>
              <a:t>, MD, MMS, MBA </a:t>
            </a:r>
            <a:r>
              <a:rPr lang="en-US" sz="1900" dirty="0">
                <a:solidFill>
                  <a:prstClr val="black"/>
                </a:solidFill>
              </a:rPr>
              <a:t>– Director Division of Maternal Fetal Medicine, University of Illinois Hospital, </a:t>
            </a:r>
            <a:r>
              <a:rPr lang="en-US" sz="1900" dirty="0" smtClean="0">
                <a:solidFill>
                  <a:prstClr val="black"/>
                </a:solidFill>
              </a:rPr>
              <a:t>Chicago</a:t>
            </a:r>
            <a:endParaRPr lang="en-US" sz="2000" b="1" dirty="0" smtClean="0">
              <a:solidFill>
                <a:prstClr val="black"/>
              </a:solidFill>
            </a:endParaRPr>
          </a:p>
          <a:p>
            <a:pPr lvl="0">
              <a:buClr>
                <a:srgbClr val="F58466"/>
              </a:buClr>
            </a:pPr>
            <a:r>
              <a:rPr lang="en-US" sz="2000" b="1" dirty="0" smtClean="0">
                <a:solidFill>
                  <a:prstClr val="black"/>
                </a:solidFill>
              </a:rPr>
              <a:t>Discussion </a:t>
            </a:r>
            <a:r>
              <a:rPr lang="en-US" sz="2000" b="1" dirty="0">
                <a:solidFill>
                  <a:prstClr val="black"/>
                </a:solidFill>
              </a:rPr>
              <a:t>of </a:t>
            </a:r>
            <a:r>
              <a:rPr lang="en-US" sz="2000" b="1" dirty="0" smtClean="0">
                <a:solidFill>
                  <a:prstClr val="black"/>
                </a:solidFill>
              </a:rPr>
              <a:t>NEO </a:t>
            </a:r>
            <a:r>
              <a:rPr lang="en-US" sz="2000" b="1" dirty="0">
                <a:solidFill>
                  <a:prstClr val="black"/>
                </a:solidFill>
              </a:rPr>
              <a:t>Unit Strategies </a:t>
            </a:r>
          </a:p>
          <a:p>
            <a:pPr lvl="1">
              <a:buClr>
                <a:srgbClr val="F58466"/>
              </a:buClr>
            </a:pPr>
            <a:r>
              <a:rPr lang="en-US" sz="2000" b="1" dirty="0"/>
              <a:t>Lily J. Lou, MD, </a:t>
            </a:r>
            <a:r>
              <a:rPr lang="en-US" sz="2000" b="1" dirty="0" smtClean="0"/>
              <a:t>FAAP - </a:t>
            </a:r>
            <a:r>
              <a:rPr lang="en-US" sz="2000" dirty="0" smtClean="0"/>
              <a:t>Chair</a:t>
            </a:r>
            <a:r>
              <a:rPr lang="en-US" sz="2000" dirty="0"/>
              <a:t>, AAP-Section on Neonatal-Perinatal </a:t>
            </a:r>
            <a:r>
              <a:rPr lang="en-US" sz="2000" dirty="0" smtClean="0"/>
              <a:t>Medicine,, Assistant </a:t>
            </a:r>
            <a:r>
              <a:rPr lang="en-US" sz="2000" dirty="0"/>
              <a:t>Co-director for Neonatology, UIC-IDPH </a:t>
            </a:r>
            <a:r>
              <a:rPr lang="en-US" sz="2000" dirty="0" smtClean="0"/>
              <a:t>Administrative Perinatal Center, University </a:t>
            </a:r>
            <a:r>
              <a:rPr lang="en-US" sz="2000" dirty="0"/>
              <a:t>of Illinois - Chicago</a:t>
            </a:r>
            <a:endParaRPr lang="en-US" sz="2000" dirty="0" smtClean="0"/>
          </a:p>
          <a:p>
            <a:pPr marL="0" indent="0">
              <a:buClr>
                <a:srgbClr val="F58466"/>
              </a:buClr>
              <a:buNone/>
            </a:pPr>
            <a:endParaRPr lang="en-US" sz="2400" b="1" dirty="0" smtClean="0"/>
          </a:p>
          <a:p>
            <a:pPr lvl="1">
              <a:buClr>
                <a:srgbClr val="F58466"/>
              </a:buClr>
            </a:pPr>
            <a:endParaRPr lang="en-US" sz="1600" dirty="0"/>
          </a:p>
          <a:p>
            <a:pPr lvl="1">
              <a:buClr>
                <a:srgbClr val="F58466"/>
              </a:buClr>
            </a:pPr>
            <a:endParaRPr lang="en-US" sz="1800" b="1" dirty="0"/>
          </a:p>
          <a:p>
            <a:pPr lvl="1">
              <a:buClr>
                <a:srgbClr val="F58466"/>
              </a:buClr>
            </a:pPr>
            <a:endParaRPr lang="en-US" sz="1800" b="1" dirty="0"/>
          </a:p>
          <a:p>
            <a:pPr lvl="1">
              <a:buClr>
                <a:srgbClr val="F58466"/>
              </a:buClr>
            </a:pPr>
            <a:endParaRPr lang="en-US" sz="1800" dirty="0" smtClean="0"/>
          </a:p>
          <a:p>
            <a:pPr marL="0" indent="0">
              <a:buClr>
                <a:srgbClr val="F58466"/>
              </a:buClr>
              <a:buNone/>
            </a:pPr>
            <a:endParaRPr lang="en-US" sz="1800" dirty="0"/>
          </a:p>
          <a:p>
            <a:pPr lvl="1">
              <a:buClr>
                <a:srgbClr val="F58466"/>
              </a:buClr>
            </a:pPr>
            <a:endParaRPr lang="en-US" sz="1800" dirty="0"/>
          </a:p>
          <a:p>
            <a:pPr lvl="1">
              <a:buClr>
                <a:srgbClr val="F58466"/>
              </a:buClr>
            </a:pPr>
            <a:endParaRPr lang="en-US" sz="1800" dirty="0"/>
          </a:p>
          <a:p>
            <a:pPr lvl="1">
              <a:buClr>
                <a:srgbClr val="F58466"/>
              </a:buClr>
            </a:pPr>
            <a:endParaRPr lang="en-US" sz="18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a:t>
            </a:fld>
            <a:endParaRPr lang="en-US" altLang="en-US" dirty="0"/>
          </a:p>
        </p:txBody>
      </p:sp>
    </p:spTree>
    <p:extLst>
      <p:ext uri="{BB962C8B-B14F-4D97-AF65-F5344CB8AC3E}">
        <p14:creationId xmlns:p14="http://schemas.microsoft.com/office/powerpoint/2010/main" val="3048722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DA4C-4EE7-4D41-AE09-4F5E42EF44FA}"/>
              </a:ext>
            </a:extLst>
          </p:cNvPr>
          <p:cNvSpPr>
            <a:spLocks noGrp="1"/>
          </p:cNvSpPr>
          <p:nvPr>
            <p:ph type="title"/>
          </p:nvPr>
        </p:nvSpPr>
        <p:spPr/>
        <p:txBody>
          <a:bodyPr>
            <a:normAutofit/>
          </a:bodyPr>
          <a:lstStyle/>
          <a:p>
            <a:r>
              <a:rPr lang="en-US" dirty="0"/>
              <a:t>Perinatal Sentinel Surveillance: </a:t>
            </a:r>
            <a:br>
              <a:rPr lang="en-US" dirty="0"/>
            </a:br>
            <a:r>
              <a:rPr lang="en-US" dirty="0"/>
              <a:t>Usefulness for Early Signals of Trends</a:t>
            </a:r>
          </a:p>
        </p:txBody>
      </p:sp>
      <p:sp>
        <p:nvSpPr>
          <p:cNvPr id="9" name="TextBox 8">
            <a:extLst>
              <a:ext uri="{FF2B5EF4-FFF2-40B4-BE49-F238E27FC236}">
                <a16:creationId xmlns:a16="http://schemas.microsoft.com/office/drawing/2014/main" id="{36B06AD9-2627-4F5A-B99B-1F0243D129EC}"/>
              </a:ext>
            </a:extLst>
          </p:cNvPr>
          <p:cNvSpPr txBox="1"/>
          <p:nvPr/>
        </p:nvSpPr>
        <p:spPr>
          <a:xfrm>
            <a:off x="228600" y="5651281"/>
            <a:ext cx="6969826" cy="923330"/>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Within Region 11 (Chicago), the test positivity rate among pregnant women at delivery did </a:t>
            </a:r>
            <a:r>
              <a:rPr kumimoji="0" lang="en-US" sz="1800" b="1" i="0" u="sng" strike="noStrike" kern="1200" cap="none" spc="0" normalizeH="0" baseline="0" noProof="0" dirty="0">
                <a:ln>
                  <a:noFill/>
                </a:ln>
                <a:solidFill>
                  <a:srgbClr val="1F497D"/>
                </a:solidFill>
                <a:effectLst/>
                <a:uLnTx/>
                <a:uFillTx/>
                <a:latin typeface="Calibri"/>
                <a:ea typeface="+mn-ea"/>
                <a:cs typeface="+mn-cs"/>
              </a:rPr>
              <a:t>not</a:t>
            </a:r>
            <a:r>
              <a:rPr kumimoji="0" lang="en-US" sz="1800" b="1" i="0" u="none" strike="noStrike" kern="1200" cap="none" spc="0" normalizeH="0" baseline="0" noProof="0" dirty="0">
                <a:ln>
                  <a:noFill/>
                </a:ln>
                <a:solidFill>
                  <a:srgbClr val="1F497D"/>
                </a:solidFill>
                <a:effectLst/>
                <a:uLnTx/>
                <a:uFillTx/>
                <a:latin typeface="Calibri"/>
                <a:ea typeface="+mn-ea"/>
                <a:cs typeface="+mn-cs"/>
              </a:rPr>
              <a:t> provide an early signal of COVID-19 transmission in the overall population</a:t>
            </a:r>
          </a:p>
        </p:txBody>
      </p:sp>
      <p:pic>
        <p:nvPicPr>
          <p:cNvPr id="5" name="image3.png">
            <a:extLst>
              <a:ext uri="{FF2B5EF4-FFF2-40B4-BE49-F238E27FC236}">
                <a16:creationId xmlns:a16="http://schemas.microsoft.com/office/drawing/2014/main" id="{81DE9C5E-371D-42DF-B407-7A420F41F778}"/>
              </a:ext>
            </a:extLst>
          </p:cNvPr>
          <p:cNvPicPr/>
          <p:nvPr/>
        </p:nvPicPr>
        <p:blipFill>
          <a:blip r:embed="rId2"/>
          <a:srcRect/>
          <a:stretch>
            <a:fillRect/>
          </a:stretch>
        </p:blipFill>
        <p:spPr>
          <a:xfrm>
            <a:off x="457200" y="1604594"/>
            <a:ext cx="8229600" cy="3823267"/>
          </a:xfrm>
          <a:prstGeom prst="rect">
            <a:avLst/>
          </a:prstGeom>
          <a:ln/>
        </p:spPr>
      </p:pic>
    </p:spTree>
    <p:extLst>
      <p:ext uri="{BB962C8B-B14F-4D97-AF65-F5344CB8AC3E}">
        <p14:creationId xmlns:p14="http://schemas.microsoft.com/office/powerpoint/2010/main" val="1580791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CDAC-D220-4E4A-BF31-789A3168D8D7}"/>
              </a:ext>
            </a:extLst>
          </p:cNvPr>
          <p:cNvSpPr>
            <a:spLocks noGrp="1"/>
          </p:cNvSpPr>
          <p:nvPr>
            <p:ph type="title"/>
          </p:nvPr>
        </p:nvSpPr>
        <p:spPr/>
        <p:txBody>
          <a:bodyPr/>
          <a:lstStyle/>
          <a:p>
            <a:r>
              <a:rPr lang="en-US" dirty="0">
                <a:solidFill>
                  <a:schemeClr val="tx2"/>
                </a:solidFill>
              </a:rPr>
              <a:t>Sentinel Surveillance: </a:t>
            </a:r>
            <a:r>
              <a:rPr lang="en-US" dirty="0"/>
              <a:t>Lessons Learned</a:t>
            </a:r>
          </a:p>
        </p:txBody>
      </p:sp>
      <p:sp>
        <p:nvSpPr>
          <p:cNvPr id="4" name="Content Placeholder 2">
            <a:extLst>
              <a:ext uri="{FF2B5EF4-FFF2-40B4-BE49-F238E27FC236}">
                <a16:creationId xmlns:a16="http://schemas.microsoft.com/office/drawing/2014/main" id="{A095A6DB-8D89-4C9F-B4C4-0432A120FC98}"/>
              </a:ext>
            </a:extLst>
          </p:cNvPr>
          <p:cNvSpPr>
            <a:spLocks noGrp="1"/>
          </p:cNvSpPr>
          <p:nvPr>
            <p:ph sz="half" idx="1"/>
          </p:nvPr>
        </p:nvSpPr>
        <p:spPr>
          <a:xfrm>
            <a:off x="228600" y="1678157"/>
            <a:ext cx="3895344" cy="4798843"/>
          </a:xfrm>
        </p:spPr>
        <p:txBody>
          <a:bodyPr>
            <a:normAutofit/>
          </a:bodyPr>
          <a:lstStyle/>
          <a:p>
            <a:pPr marL="0" indent="0">
              <a:spcBef>
                <a:spcPts val="0"/>
              </a:spcBef>
              <a:buNone/>
            </a:pPr>
            <a:r>
              <a:rPr lang="en-US" sz="2000" dirty="0"/>
              <a:t>Test positivity rate among pregnant women at delivery was more stable and lower than the general population</a:t>
            </a:r>
          </a:p>
          <a:p>
            <a:pPr>
              <a:spcBef>
                <a:spcPts val="0"/>
              </a:spcBef>
            </a:pPr>
            <a:endParaRPr lang="en-US" sz="2000" dirty="0"/>
          </a:p>
          <a:p>
            <a:pPr marL="0" indent="0">
              <a:spcBef>
                <a:spcPts val="0"/>
              </a:spcBef>
              <a:buNone/>
            </a:pPr>
            <a:r>
              <a:rPr lang="en-US" sz="2000" dirty="0"/>
              <a:t>Most women who were infected with COVID-19 at delivery were asymptomatic at testing</a:t>
            </a:r>
          </a:p>
          <a:p>
            <a:pPr marL="0" indent="0">
              <a:spcBef>
                <a:spcPts val="0"/>
              </a:spcBef>
              <a:buNone/>
            </a:pPr>
            <a:endParaRPr lang="en-US" sz="2000" dirty="0"/>
          </a:p>
          <a:p>
            <a:pPr marL="0" indent="0">
              <a:spcBef>
                <a:spcPts val="0"/>
              </a:spcBef>
              <a:buNone/>
            </a:pPr>
            <a:endParaRPr lang="en-US" sz="2000" dirty="0"/>
          </a:p>
          <a:p>
            <a:pPr marL="0" indent="0">
              <a:spcBef>
                <a:spcPts val="0"/>
              </a:spcBef>
              <a:buNone/>
            </a:pPr>
            <a:r>
              <a:rPr lang="en-US" sz="2000" dirty="0"/>
              <a:t>However, the test positivity rate among pregnant women at delivery did not provide an early warning of transmission in the general population</a:t>
            </a:r>
          </a:p>
        </p:txBody>
      </p:sp>
      <p:sp>
        <p:nvSpPr>
          <p:cNvPr id="5" name="Content Placeholder 3">
            <a:extLst>
              <a:ext uri="{FF2B5EF4-FFF2-40B4-BE49-F238E27FC236}">
                <a16:creationId xmlns:a16="http://schemas.microsoft.com/office/drawing/2014/main" id="{64F35D27-EBF5-4149-B0D1-52B4F500F36D}"/>
              </a:ext>
            </a:extLst>
          </p:cNvPr>
          <p:cNvSpPr txBox="1">
            <a:spLocks/>
          </p:cNvSpPr>
          <p:nvPr/>
        </p:nvSpPr>
        <p:spPr>
          <a:xfrm>
            <a:off x="5029200" y="1678157"/>
            <a:ext cx="3943350" cy="479884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Pregnant women might take more precautions to protect themselves from COVID-19 than the general population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Universal testing valuable for identifying asymptomatic infections, informing clinical decision-making and patient education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Sentinel surveillance among labor &amp; delivery hospitals was discontinued in January 2021. </a:t>
            </a:r>
          </a:p>
        </p:txBody>
      </p:sp>
      <p:sp>
        <p:nvSpPr>
          <p:cNvPr id="6" name="Arrow: Right 5">
            <a:extLst>
              <a:ext uri="{FF2B5EF4-FFF2-40B4-BE49-F238E27FC236}">
                <a16:creationId xmlns:a16="http://schemas.microsoft.com/office/drawing/2014/main" id="{41CC5EB7-5560-4798-809B-2B792968B9AE}"/>
              </a:ext>
            </a:extLst>
          </p:cNvPr>
          <p:cNvSpPr/>
          <p:nvPr/>
        </p:nvSpPr>
        <p:spPr>
          <a:xfrm>
            <a:off x="4250246" y="2074889"/>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08A14AB2-CB2D-418E-85EC-99D1EB0ABEBC}"/>
              </a:ext>
            </a:extLst>
          </p:cNvPr>
          <p:cNvSpPr/>
          <p:nvPr/>
        </p:nvSpPr>
        <p:spPr>
          <a:xfrm>
            <a:off x="4205097" y="3565058"/>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Arrow: Right 7">
            <a:extLst>
              <a:ext uri="{FF2B5EF4-FFF2-40B4-BE49-F238E27FC236}">
                <a16:creationId xmlns:a16="http://schemas.microsoft.com/office/drawing/2014/main" id="{D7C8F1A1-DBED-4D3C-A255-4D4FD0090649}"/>
              </a:ext>
            </a:extLst>
          </p:cNvPr>
          <p:cNvSpPr/>
          <p:nvPr/>
        </p:nvSpPr>
        <p:spPr>
          <a:xfrm>
            <a:off x="4205097" y="5152911"/>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44131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D8F7-A0FF-477F-8C49-699C99A49AE4}"/>
              </a:ext>
            </a:extLst>
          </p:cNvPr>
          <p:cNvSpPr>
            <a:spLocks noGrp="1"/>
          </p:cNvSpPr>
          <p:nvPr>
            <p:ph type="ctrTitle"/>
          </p:nvPr>
        </p:nvSpPr>
        <p:spPr/>
        <p:txBody>
          <a:bodyPr>
            <a:normAutofit/>
          </a:bodyPr>
          <a:lstStyle/>
          <a:p>
            <a:r>
              <a:rPr lang="en-US" dirty="0"/>
              <a:t>Contact Information:</a:t>
            </a:r>
            <a:br>
              <a:rPr lang="en-US" dirty="0"/>
            </a:br>
            <a:r>
              <a:rPr lang="en-US" b="0" dirty="0">
                <a:hlinkClick r:id="rId2"/>
              </a:rPr>
              <a:t>Amanda.C.Bennett@illinois.gov</a:t>
            </a:r>
            <a:endParaRPr lang="en-US" dirty="0"/>
          </a:p>
        </p:txBody>
      </p:sp>
      <p:sp>
        <p:nvSpPr>
          <p:cNvPr id="3" name="Subtitle 2">
            <a:extLst>
              <a:ext uri="{FF2B5EF4-FFF2-40B4-BE49-F238E27FC236}">
                <a16:creationId xmlns:a16="http://schemas.microsoft.com/office/drawing/2014/main" id="{7BEBE029-C2AA-4635-9094-BA85A3D479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916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l"/>
            <a:r>
              <a:rPr lang="en-US" b="1" dirty="0">
                <a:solidFill>
                  <a:srgbClr val="F58466"/>
                </a:solidFill>
                <a:latin typeface="Goudy Old Style" pitchFamily="18" charset="0"/>
              </a:rPr>
              <a:t>OB Discussion Panel</a:t>
            </a:r>
            <a:endParaRPr lang="en-US" sz="4000" dirty="0"/>
          </a:p>
        </p:txBody>
      </p:sp>
      <p:sp>
        <p:nvSpPr>
          <p:cNvPr id="6" name="Content Placeholder 5"/>
          <p:cNvSpPr>
            <a:spLocks noGrp="1"/>
          </p:cNvSpPr>
          <p:nvPr>
            <p:ph idx="1"/>
          </p:nvPr>
        </p:nvSpPr>
        <p:spPr>
          <a:xfrm>
            <a:off x="457200" y="1258106"/>
            <a:ext cx="8229600" cy="5257796"/>
          </a:xfrm>
        </p:spPr>
        <p:txBody>
          <a:bodyPr>
            <a:noAutofit/>
          </a:bodyPr>
          <a:lstStyle/>
          <a:p>
            <a:pPr lvl="1">
              <a:buClr>
                <a:srgbClr val="F58466"/>
              </a:buClr>
            </a:pPr>
            <a:endParaRPr lang="en-US" b="1" dirty="0" smtClean="0">
              <a:solidFill>
                <a:prstClr val="black"/>
              </a:solidFill>
            </a:endParaRPr>
          </a:p>
          <a:p>
            <a:pPr lvl="1">
              <a:buClr>
                <a:srgbClr val="F58466"/>
              </a:buClr>
            </a:pPr>
            <a:r>
              <a:rPr lang="en-US" b="1" dirty="0" smtClean="0">
                <a:solidFill>
                  <a:prstClr val="black"/>
                </a:solidFill>
              </a:rPr>
              <a:t>Jeannie </a:t>
            </a:r>
            <a:r>
              <a:rPr lang="en-US" b="1" dirty="0">
                <a:solidFill>
                  <a:prstClr val="black"/>
                </a:solidFill>
              </a:rPr>
              <a:t>Kelly, MD, MS </a:t>
            </a:r>
            <a:r>
              <a:rPr lang="en-US" dirty="0">
                <a:solidFill>
                  <a:prstClr val="black"/>
                </a:solidFill>
              </a:rPr>
              <a:t>– Director Maternal Fetal Transport, Maternal Fetal Medicine, Barnes Jewish Hospital, Washington University, St. Louis</a:t>
            </a:r>
          </a:p>
          <a:p>
            <a:pPr lvl="1">
              <a:buClr>
                <a:srgbClr val="F58466"/>
              </a:buClr>
            </a:pPr>
            <a:r>
              <a:rPr lang="en-US" b="1" dirty="0" err="1">
                <a:solidFill>
                  <a:prstClr val="black"/>
                </a:solidFill>
              </a:rPr>
              <a:t>Catalin</a:t>
            </a:r>
            <a:r>
              <a:rPr lang="en-US" b="1" dirty="0">
                <a:solidFill>
                  <a:prstClr val="black"/>
                </a:solidFill>
              </a:rPr>
              <a:t> </a:t>
            </a:r>
            <a:r>
              <a:rPr lang="en-US" b="1" dirty="0" err="1">
                <a:solidFill>
                  <a:prstClr val="black"/>
                </a:solidFill>
              </a:rPr>
              <a:t>Buhimschi</a:t>
            </a:r>
            <a:r>
              <a:rPr lang="en-US" b="1" dirty="0">
                <a:solidFill>
                  <a:prstClr val="black"/>
                </a:solidFill>
              </a:rPr>
              <a:t>, MD, MMS, MBA </a:t>
            </a:r>
            <a:r>
              <a:rPr lang="en-US" dirty="0">
                <a:solidFill>
                  <a:prstClr val="black"/>
                </a:solidFill>
              </a:rPr>
              <a:t>– Director Division of Maternal Fetal Medicine, University of Illinois Hospital, Chicago</a:t>
            </a:r>
          </a:p>
          <a:p>
            <a:pPr lvl="1">
              <a:buClr>
                <a:srgbClr val="F58466"/>
              </a:buClr>
              <a:buFont typeface="Arial" panose="020B0604020202020204" pitchFamily="34" charset="0"/>
              <a:buChar char="•"/>
            </a:pPr>
            <a:endParaRPr lang="en-US" sz="25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46167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31" t="24547" r="7266" b="19676"/>
          <a:stretch/>
        </p:blipFill>
        <p:spPr>
          <a:xfrm>
            <a:off x="-44515" y="3119873"/>
            <a:ext cx="6192175" cy="2747283"/>
          </a:xfrm>
          <a:prstGeom prst="rect">
            <a:avLst/>
          </a:prstGeom>
        </p:spPr>
      </p:pic>
      <p:sp>
        <p:nvSpPr>
          <p:cNvPr id="3" name="TextBox 2"/>
          <p:cNvSpPr txBox="1"/>
          <p:nvPr/>
        </p:nvSpPr>
        <p:spPr>
          <a:xfrm>
            <a:off x="113191" y="1103605"/>
            <a:ext cx="8815526" cy="738664"/>
          </a:xfrm>
          <a:prstGeom prst="rect">
            <a:avLst/>
          </a:prstGeom>
          <a:noFill/>
        </p:spPr>
        <p:txBody>
          <a:bodyPr wrap="square" rtlCol="0">
            <a:spAutoFit/>
          </a:bodyPr>
          <a:lstStyle/>
          <a:p>
            <a:pPr algn="ctr" defTabSz="685800" eaLnBrk="1" fontAlgn="auto" hangingPunct="1">
              <a:spcBef>
                <a:spcPts val="0"/>
              </a:spcBef>
              <a:spcAft>
                <a:spcPts val="0"/>
              </a:spcAft>
            </a:pPr>
            <a:r>
              <a:rPr lang="en-US" sz="2100" dirty="0">
                <a:solidFill>
                  <a:prstClr val="black"/>
                </a:solidFill>
                <a:latin typeface="Calibri" panose="020F0502020204030204"/>
                <a:ea typeface="+mn-ea"/>
              </a:rPr>
              <a:t>Barnes-Jewish Hospital affiliated with Washington University Physicians </a:t>
            </a:r>
          </a:p>
          <a:p>
            <a:pPr algn="ctr" defTabSz="685800" eaLnBrk="1" fontAlgn="auto" hangingPunct="1">
              <a:spcBef>
                <a:spcPts val="0"/>
              </a:spcBef>
              <a:spcAft>
                <a:spcPts val="0"/>
              </a:spcAft>
            </a:pPr>
            <a:r>
              <a:rPr lang="en-US" sz="2100" dirty="0">
                <a:solidFill>
                  <a:prstClr val="black"/>
                </a:solidFill>
                <a:latin typeface="Calibri" panose="020F0502020204030204"/>
                <a:ea typeface="+mn-ea"/>
              </a:rPr>
              <a:t>St. Louis, Missouri</a:t>
            </a:r>
          </a:p>
        </p:txBody>
      </p:sp>
      <p:sp>
        <p:nvSpPr>
          <p:cNvPr id="4" name="TextBox 3"/>
          <p:cNvSpPr txBox="1"/>
          <p:nvPr/>
        </p:nvSpPr>
        <p:spPr>
          <a:xfrm>
            <a:off x="291826" y="2102344"/>
            <a:ext cx="1885423" cy="646331"/>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10,125 employees</a:t>
            </a:r>
          </a:p>
          <a:p>
            <a:pPr defTabSz="685800" eaLnBrk="1" fontAlgn="auto" hangingPunct="1">
              <a:spcBef>
                <a:spcPts val="0"/>
              </a:spcBef>
              <a:spcAft>
                <a:spcPts val="0"/>
              </a:spcAft>
            </a:pPr>
            <a:r>
              <a:rPr lang="en-US" dirty="0">
                <a:solidFill>
                  <a:prstClr val="black"/>
                </a:solidFill>
                <a:latin typeface="Calibri" panose="020F0502020204030204"/>
                <a:ea typeface="+mn-ea"/>
              </a:rPr>
              <a:t>1,266 beds</a:t>
            </a:r>
          </a:p>
        </p:txBody>
      </p:sp>
      <p:sp>
        <p:nvSpPr>
          <p:cNvPr id="5" name="TextBox 4"/>
          <p:cNvSpPr txBox="1"/>
          <p:nvPr/>
        </p:nvSpPr>
        <p:spPr>
          <a:xfrm>
            <a:off x="5904412" y="2080799"/>
            <a:ext cx="3130709" cy="3162404"/>
          </a:xfrm>
          <a:prstGeom prst="rect">
            <a:avLst/>
          </a:prstGeom>
          <a:noFill/>
        </p:spPr>
        <p:txBody>
          <a:bodyPr wrap="square" rtlCol="0">
            <a:spAutoFit/>
          </a:bodyPr>
          <a:lstStyle/>
          <a:p>
            <a:pPr marL="342900" lvl="1" defTabSz="685800" eaLnBrk="1" fontAlgn="auto" hangingPunct="1">
              <a:spcBef>
                <a:spcPts val="0"/>
              </a:spcBef>
              <a:spcAft>
                <a:spcPts val="0"/>
              </a:spcAft>
            </a:pPr>
            <a:r>
              <a:rPr lang="en-US" sz="1650" dirty="0">
                <a:solidFill>
                  <a:prstClr val="black"/>
                </a:solidFill>
                <a:latin typeface="Calibri" panose="020F0502020204030204"/>
                <a:ea typeface="+mn-ea"/>
              </a:rPr>
              <a:t>       </a:t>
            </a:r>
            <a:r>
              <a:rPr lang="en-US" u="sng" dirty="0">
                <a:solidFill>
                  <a:prstClr val="black"/>
                </a:solidFill>
                <a:latin typeface="Calibri" panose="020F0502020204030204"/>
                <a:ea typeface="+mn-ea"/>
              </a:rPr>
              <a:t>Women and Infants</a:t>
            </a:r>
          </a:p>
          <a:p>
            <a:pPr marL="342900" lvl="1" defTabSz="685800" eaLnBrk="1" fontAlgn="auto" hangingPunct="1">
              <a:spcBef>
                <a:spcPts val="0"/>
              </a:spcBef>
              <a:spcAft>
                <a:spcPts val="0"/>
              </a:spcAft>
            </a:pPr>
            <a:endParaRPr lang="en-US" sz="1650" u="sng" dirty="0">
              <a:solidFill>
                <a:prstClr val="black"/>
              </a:solidFill>
              <a:latin typeface="Calibri" panose="020F0502020204030204"/>
              <a:ea typeface="+mn-ea"/>
            </a:endParaRP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18 Labor rooms</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12 Triage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18 Antepartum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34 Postpartum bed unit</a:t>
            </a:r>
          </a:p>
          <a:p>
            <a:pPr marL="942975" lvl="2"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3 OR’s</a:t>
            </a:r>
          </a:p>
          <a:p>
            <a:pPr marL="1285875" lvl="3" indent="-257175" defTabSz="685800" eaLnBrk="1" fontAlgn="auto" hangingPunct="1">
              <a:spcBef>
                <a:spcPts val="0"/>
              </a:spcBef>
              <a:spcAft>
                <a:spcPts val="0"/>
              </a:spcAft>
              <a:buFont typeface="Arial" panose="020B0604020202020204" pitchFamily="34" charset="0"/>
              <a:buChar char="•"/>
            </a:pPr>
            <a:r>
              <a:rPr lang="en-US" sz="1650" dirty="0">
                <a:solidFill>
                  <a:prstClr val="black"/>
                </a:solidFill>
                <a:latin typeface="Calibri" panose="020F0502020204030204"/>
                <a:ea typeface="+mn-ea"/>
              </a:rPr>
              <a:t>1 for Fetal Surgery</a:t>
            </a:r>
          </a:p>
          <a:p>
            <a:pPr marL="342900" lvl="1" defTabSz="685800" eaLnBrk="1" fontAlgn="auto" hangingPunct="1">
              <a:spcBef>
                <a:spcPts val="0"/>
              </a:spcBef>
              <a:spcAft>
                <a:spcPts val="0"/>
              </a:spcAft>
            </a:pPr>
            <a:r>
              <a:rPr lang="en-US" sz="1650" dirty="0">
                <a:solidFill>
                  <a:prstClr val="black"/>
                </a:solidFill>
                <a:latin typeface="Calibri" panose="020F0502020204030204"/>
                <a:ea typeface="+mn-ea"/>
              </a:rPr>
              <a:t>	       </a:t>
            </a:r>
          </a:p>
          <a:p>
            <a:pPr defTabSz="685800" eaLnBrk="1" fontAlgn="auto" hangingPunct="1">
              <a:spcBef>
                <a:spcPts val="0"/>
              </a:spcBef>
              <a:spcAft>
                <a:spcPts val="0"/>
              </a:spcAft>
            </a:pPr>
            <a:r>
              <a:rPr lang="en-US" sz="1650" dirty="0">
                <a:solidFill>
                  <a:prstClr val="black"/>
                </a:solidFill>
                <a:latin typeface="Calibri" panose="020F0502020204030204"/>
                <a:ea typeface="+mn-ea"/>
              </a:rPr>
              <a:t>  </a:t>
            </a:r>
          </a:p>
        </p:txBody>
      </p:sp>
      <p:sp>
        <p:nvSpPr>
          <p:cNvPr id="6" name="TextBox 5"/>
          <p:cNvSpPr txBox="1"/>
          <p:nvPr/>
        </p:nvSpPr>
        <p:spPr>
          <a:xfrm>
            <a:off x="6258693" y="4274413"/>
            <a:ext cx="2885308" cy="1615827"/>
          </a:xfrm>
          <a:prstGeom prst="rect">
            <a:avLst/>
          </a:prstGeom>
          <a:noFill/>
        </p:spPr>
        <p:txBody>
          <a:bodyPr wrap="square" rtlCol="0">
            <a:spAutoFit/>
          </a:bodyPr>
          <a:lstStyle/>
          <a:p>
            <a:pPr defTabSz="685800" eaLnBrk="1" fontAlgn="auto" hangingPunct="1">
              <a:spcBef>
                <a:spcPts val="0"/>
              </a:spcBef>
              <a:spcAft>
                <a:spcPts val="0"/>
              </a:spcAft>
            </a:pPr>
            <a:r>
              <a:rPr lang="en-US" sz="1650" dirty="0">
                <a:solidFill>
                  <a:prstClr val="black"/>
                </a:solidFill>
                <a:latin typeface="Calibri" panose="020F0502020204030204"/>
                <a:ea typeface="+mn-ea"/>
              </a:rPr>
              <a:t>3,665 Deliveries</a:t>
            </a:r>
          </a:p>
          <a:p>
            <a:pPr defTabSz="685800" eaLnBrk="1" fontAlgn="auto" hangingPunct="1">
              <a:spcBef>
                <a:spcPts val="0"/>
              </a:spcBef>
              <a:spcAft>
                <a:spcPts val="0"/>
              </a:spcAft>
            </a:pPr>
            <a:r>
              <a:rPr lang="en-US" sz="1650" dirty="0">
                <a:solidFill>
                  <a:prstClr val="black"/>
                </a:solidFill>
                <a:latin typeface="Calibri" panose="020F0502020204030204"/>
                <a:ea typeface="+mn-ea"/>
              </a:rPr>
              <a:t>545 Inbound Maternal Transfers</a:t>
            </a:r>
          </a:p>
          <a:p>
            <a:pPr defTabSz="685800" eaLnBrk="1" fontAlgn="auto" hangingPunct="1">
              <a:spcBef>
                <a:spcPts val="0"/>
              </a:spcBef>
              <a:spcAft>
                <a:spcPts val="0"/>
              </a:spcAft>
            </a:pPr>
            <a:r>
              <a:rPr lang="en-US" sz="1650" dirty="0">
                <a:solidFill>
                  <a:prstClr val="black"/>
                </a:solidFill>
                <a:latin typeface="Calibri" panose="020F0502020204030204"/>
                <a:ea typeface="+mn-ea"/>
              </a:rPr>
              <a:t>150 Bed NICU St. Louis 	Children’s Hospital  	(August 2020)</a:t>
            </a:r>
          </a:p>
        </p:txBody>
      </p:sp>
      <p:sp>
        <p:nvSpPr>
          <p:cNvPr id="7" name="TextBox 6"/>
          <p:cNvSpPr txBox="1"/>
          <p:nvPr/>
        </p:nvSpPr>
        <p:spPr>
          <a:xfrm>
            <a:off x="3215048" y="2104515"/>
            <a:ext cx="2932612" cy="646331"/>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Parkview Tower</a:t>
            </a:r>
          </a:p>
          <a:p>
            <a:pPr defTabSz="685800" eaLnBrk="1" fontAlgn="auto" hangingPunct="1">
              <a:spcBef>
                <a:spcPts val="0"/>
              </a:spcBef>
              <a:spcAft>
                <a:spcPts val="0"/>
              </a:spcAft>
            </a:pPr>
            <a:r>
              <a:rPr lang="en-US" dirty="0">
                <a:solidFill>
                  <a:prstClr val="black"/>
                </a:solidFill>
                <a:latin typeface="Calibri" panose="020F0502020204030204"/>
                <a:ea typeface="+mn-ea"/>
              </a:rPr>
              <a:t>Opened Feb. 2018</a:t>
            </a:r>
          </a:p>
        </p:txBody>
      </p:sp>
    </p:spTree>
    <p:extLst>
      <p:ext uri="{BB962C8B-B14F-4D97-AF65-F5344CB8AC3E}">
        <p14:creationId xmlns:p14="http://schemas.microsoft.com/office/powerpoint/2010/main" val="326942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B2-0BBC-6B49-9B70-624746A2D8B8}"/>
              </a:ext>
            </a:extLst>
          </p:cNvPr>
          <p:cNvSpPr>
            <a:spLocks noGrp="1"/>
          </p:cNvSpPr>
          <p:nvPr>
            <p:ph type="title"/>
          </p:nvPr>
        </p:nvSpPr>
        <p:spPr/>
        <p:txBody>
          <a:bodyPr/>
          <a:lstStyle/>
          <a:p>
            <a:r>
              <a:rPr lang="en-US" dirty="0"/>
              <a:t>Today’s Update</a:t>
            </a:r>
          </a:p>
        </p:txBody>
      </p:sp>
      <p:sp>
        <p:nvSpPr>
          <p:cNvPr id="3" name="Content Placeholder 2">
            <a:extLst>
              <a:ext uri="{FF2B5EF4-FFF2-40B4-BE49-F238E27FC236}">
                <a16:creationId xmlns:a16="http://schemas.microsoft.com/office/drawing/2014/main" id="{3681A62C-72A2-9941-BF76-1EECCD51A795}"/>
              </a:ext>
            </a:extLst>
          </p:cNvPr>
          <p:cNvSpPr>
            <a:spLocks noGrp="1"/>
          </p:cNvSpPr>
          <p:nvPr>
            <p:ph idx="1"/>
          </p:nvPr>
        </p:nvSpPr>
        <p:spPr/>
        <p:txBody>
          <a:bodyPr/>
          <a:lstStyle/>
          <a:p>
            <a:r>
              <a:rPr lang="en-US" dirty="0"/>
              <a:t>1 case</a:t>
            </a:r>
          </a:p>
          <a:p>
            <a:r>
              <a:rPr lang="en-US" dirty="0"/>
              <a:t>2 publications</a:t>
            </a:r>
          </a:p>
        </p:txBody>
      </p:sp>
    </p:spTree>
    <p:extLst>
      <p:ext uri="{BB962C8B-B14F-4D97-AF65-F5344CB8AC3E}">
        <p14:creationId xmlns:p14="http://schemas.microsoft.com/office/powerpoint/2010/main" val="422179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AEB8-EFC6-F943-82E2-AF431B7EE9C6}"/>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E33D1E8B-BF56-6A46-9F6E-9FB1C8AF82FA}"/>
              </a:ext>
            </a:extLst>
          </p:cNvPr>
          <p:cNvSpPr>
            <a:spLocks noGrp="1"/>
          </p:cNvSpPr>
          <p:nvPr>
            <p:ph idx="1"/>
          </p:nvPr>
        </p:nvSpPr>
        <p:spPr/>
        <p:txBody>
          <a:bodyPr/>
          <a:lstStyle/>
          <a:p>
            <a:r>
              <a:rPr lang="en-US" dirty="0"/>
              <a:t>TF is a 34 </a:t>
            </a:r>
            <a:r>
              <a:rPr lang="en-US" dirty="0" err="1"/>
              <a:t>yo</a:t>
            </a:r>
            <a:r>
              <a:rPr lang="en-US" dirty="0"/>
              <a:t> G1 transferred at 36 weeks with worsening COVID-19 PNA</a:t>
            </a:r>
          </a:p>
          <a:p>
            <a:pPr lvl="1"/>
            <a:r>
              <a:rPr lang="en-US" dirty="0"/>
              <a:t>Ruled in for preeclampsia, induction started at OSH</a:t>
            </a:r>
          </a:p>
          <a:p>
            <a:pPr lvl="1"/>
            <a:r>
              <a:rPr lang="en-US" dirty="0"/>
              <a:t>To our Labor unit: 2L NC, bilateral patchy infiltrates on CXR</a:t>
            </a:r>
          </a:p>
          <a:p>
            <a:pPr lvl="1"/>
            <a:r>
              <a:rPr lang="en-US" dirty="0"/>
              <a:t>Induction continued x24 hours without progress &gt;5cm</a:t>
            </a:r>
          </a:p>
          <a:p>
            <a:pPr lvl="2"/>
            <a:r>
              <a:rPr lang="en-US" dirty="0"/>
              <a:t>Worsening respiratory status requiring 4-6L NC</a:t>
            </a:r>
          </a:p>
          <a:p>
            <a:pPr lvl="2"/>
            <a:r>
              <a:rPr lang="en-US" dirty="0"/>
              <a:t>Cat 2 tracing</a:t>
            </a:r>
          </a:p>
          <a:p>
            <a:pPr lvl="2"/>
            <a:r>
              <a:rPr lang="en-US" dirty="0"/>
              <a:t>Cesarean delivery</a:t>
            </a:r>
          </a:p>
          <a:p>
            <a:pPr lvl="2"/>
            <a:r>
              <a:rPr lang="en-US" dirty="0"/>
              <a:t>To COVID ICU</a:t>
            </a:r>
          </a:p>
        </p:txBody>
      </p:sp>
    </p:spTree>
    <p:extLst>
      <p:ext uri="{BB962C8B-B14F-4D97-AF65-F5344CB8AC3E}">
        <p14:creationId xmlns:p14="http://schemas.microsoft.com/office/powerpoint/2010/main" val="2776256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611B-9A3F-8948-B24E-4A7A380F2336}"/>
              </a:ext>
            </a:extLst>
          </p:cNvPr>
          <p:cNvSpPr>
            <a:spLocks noGrp="1"/>
          </p:cNvSpPr>
          <p:nvPr>
            <p:ph type="title"/>
          </p:nvPr>
        </p:nvSpPr>
        <p:spPr/>
        <p:txBody>
          <a:bodyPr/>
          <a:lstStyle/>
          <a:p>
            <a:r>
              <a:rPr lang="en-US" dirty="0"/>
              <a:t>ICU course</a:t>
            </a:r>
          </a:p>
        </p:txBody>
      </p:sp>
      <p:sp>
        <p:nvSpPr>
          <p:cNvPr id="3" name="Content Placeholder 2">
            <a:extLst>
              <a:ext uri="{FF2B5EF4-FFF2-40B4-BE49-F238E27FC236}">
                <a16:creationId xmlns:a16="http://schemas.microsoft.com/office/drawing/2014/main" id="{B3DD9E1B-8478-834C-8BDA-75EA3ED4088A}"/>
              </a:ext>
            </a:extLst>
          </p:cNvPr>
          <p:cNvSpPr>
            <a:spLocks noGrp="1"/>
          </p:cNvSpPr>
          <p:nvPr>
            <p:ph idx="1"/>
          </p:nvPr>
        </p:nvSpPr>
        <p:spPr/>
        <p:txBody>
          <a:bodyPr/>
          <a:lstStyle/>
          <a:p>
            <a:r>
              <a:rPr lang="en-US" dirty="0" err="1"/>
              <a:t>Uptitrated</a:t>
            </a:r>
            <a:r>
              <a:rPr lang="en-US" dirty="0"/>
              <a:t> quickly to </a:t>
            </a:r>
            <a:r>
              <a:rPr lang="en-US" dirty="0" err="1"/>
              <a:t>Optiflow</a:t>
            </a:r>
            <a:r>
              <a:rPr lang="en-US" dirty="0"/>
              <a:t> --&gt; BiPAP </a:t>
            </a:r>
            <a:r>
              <a:rPr lang="en-US" dirty="0">
                <a:sym typeface="Wingdings" pitchFamily="2" charset="2"/>
              </a:rPr>
              <a:t> Intubation  ECMO HD#7 (POD#5)</a:t>
            </a:r>
          </a:p>
          <a:p>
            <a:pPr lvl="1"/>
            <a:r>
              <a:rPr lang="en-US" dirty="0">
                <a:sym typeface="Wingdings" pitchFamily="2" charset="2"/>
              </a:rPr>
              <a:t>RV perforation  PEA HD#18  RV patch repair</a:t>
            </a:r>
          </a:p>
          <a:p>
            <a:pPr lvl="1"/>
            <a:r>
              <a:rPr lang="en-US" dirty="0">
                <a:sym typeface="Wingdings" pitchFamily="2" charset="2"/>
              </a:rPr>
              <a:t>Trach performed HD #28</a:t>
            </a:r>
          </a:p>
          <a:p>
            <a:pPr lvl="1"/>
            <a:r>
              <a:rPr lang="en-US" dirty="0">
                <a:sym typeface="Wingdings" pitchFamily="2" charset="2"/>
              </a:rPr>
              <a:t>ECMO decannulated HD#31 </a:t>
            </a:r>
          </a:p>
          <a:p>
            <a:pPr lvl="1"/>
            <a:r>
              <a:rPr lang="en-US" dirty="0">
                <a:sym typeface="Wingdings" pitchFamily="2" charset="2"/>
              </a:rPr>
              <a:t>Course also c/b bilateral DVTs</a:t>
            </a:r>
          </a:p>
          <a:p>
            <a:pPr lvl="1"/>
            <a:endParaRPr lang="en-US" dirty="0">
              <a:sym typeface="Wingdings" pitchFamily="2" charset="2"/>
            </a:endParaRPr>
          </a:p>
          <a:p>
            <a:pPr lvl="1"/>
            <a:r>
              <a:rPr lang="en-US" dirty="0">
                <a:sym typeface="Wingdings" pitchFamily="2" charset="2"/>
              </a:rPr>
              <a:t>Discharged to rehab HD#58</a:t>
            </a:r>
          </a:p>
          <a:p>
            <a:pPr lvl="1"/>
            <a:endParaRPr lang="en-US" dirty="0"/>
          </a:p>
        </p:txBody>
      </p:sp>
    </p:spTree>
    <p:extLst>
      <p:ext uri="{BB962C8B-B14F-4D97-AF65-F5344CB8AC3E}">
        <p14:creationId xmlns:p14="http://schemas.microsoft.com/office/powerpoint/2010/main" val="3861897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AF93-F0FE-2C44-89ED-CE7F19066EEC}"/>
              </a:ext>
            </a:extLst>
          </p:cNvPr>
          <p:cNvSpPr>
            <a:spLocks noGrp="1"/>
          </p:cNvSpPr>
          <p:nvPr>
            <p:ph type="title"/>
          </p:nvPr>
        </p:nvSpPr>
        <p:spPr/>
        <p:txBody>
          <a:bodyPr/>
          <a:lstStyle/>
          <a:p>
            <a:r>
              <a:rPr lang="en-US" dirty="0"/>
              <a:t>Co-</a:t>
            </a:r>
            <a:r>
              <a:rPr lang="en-US" dirty="0" err="1"/>
              <a:t>morbidites</a:t>
            </a:r>
            <a:endParaRPr lang="en-US" dirty="0"/>
          </a:p>
        </p:txBody>
      </p:sp>
      <p:sp>
        <p:nvSpPr>
          <p:cNvPr id="3" name="Content Placeholder 2">
            <a:extLst>
              <a:ext uri="{FF2B5EF4-FFF2-40B4-BE49-F238E27FC236}">
                <a16:creationId xmlns:a16="http://schemas.microsoft.com/office/drawing/2014/main" id="{855C7CD4-E54C-5942-A168-AFAF3C8F9683}"/>
              </a:ext>
            </a:extLst>
          </p:cNvPr>
          <p:cNvSpPr>
            <a:spLocks noGrp="1"/>
          </p:cNvSpPr>
          <p:nvPr>
            <p:ph idx="1"/>
          </p:nvPr>
        </p:nvSpPr>
        <p:spPr/>
        <p:txBody>
          <a:bodyPr/>
          <a:lstStyle/>
          <a:p>
            <a:r>
              <a:rPr lang="en-US" dirty="0"/>
              <a:t>BMI 35</a:t>
            </a:r>
          </a:p>
          <a:p>
            <a:r>
              <a:rPr lang="en-US"/>
              <a:t>Primary hyperparathyroidism</a:t>
            </a:r>
            <a:endParaRPr lang="en-US" dirty="0"/>
          </a:p>
          <a:p>
            <a:r>
              <a:rPr lang="en-US" dirty="0"/>
              <a:t>No prior HTN diagnosis</a:t>
            </a:r>
          </a:p>
          <a:p>
            <a:endParaRPr lang="en-US" dirty="0"/>
          </a:p>
        </p:txBody>
      </p:sp>
    </p:spTree>
    <p:extLst>
      <p:ext uri="{BB962C8B-B14F-4D97-AF65-F5344CB8AC3E}">
        <p14:creationId xmlns:p14="http://schemas.microsoft.com/office/powerpoint/2010/main" val="2329540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4008" y="5180512"/>
            <a:ext cx="731126" cy="731126"/>
          </a:xfrm>
        </p:spPr>
      </p:pic>
      <p:sp>
        <p:nvSpPr>
          <p:cNvPr id="3" name="Content Placeholder 2"/>
          <p:cNvSpPr>
            <a:spLocks noGrp="1"/>
          </p:cNvSpPr>
          <p:nvPr>
            <p:ph sz="half" idx="2"/>
          </p:nvPr>
        </p:nvSpPr>
        <p:spPr>
          <a:xfrm>
            <a:off x="429571" y="3028835"/>
            <a:ext cx="3596798" cy="2289518"/>
          </a:xfrm>
        </p:spPr>
        <p:txBody>
          <a:bodyPr>
            <a:normAutofit/>
          </a:bodyPr>
          <a:lstStyle/>
          <a:p>
            <a:r>
              <a:rPr lang="en-US" sz="1500" dirty="0"/>
              <a:t> Patients with COVID-19 infection had almost a two-fold risk of HDP (HR 1.93 (95%CI 1.13, 3.31)</a:t>
            </a:r>
          </a:p>
          <a:p>
            <a:endParaRPr lang="en-US" sz="1500" dirty="0"/>
          </a:p>
          <a:p>
            <a:r>
              <a:rPr lang="en-US" sz="1500" dirty="0"/>
              <a:t>Early (&lt;32 </a:t>
            </a:r>
            <a:r>
              <a:rPr lang="en-US" sz="1500" dirty="0" err="1"/>
              <a:t>wks</a:t>
            </a:r>
            <a:r>
              <a:rPr lang="en-US" sz="1500" dirty="0"/>
              <a:t>) COVID-19 infection higher risk (HR 2.17 95% CI, 1.11, 4.24) than late (HR 1.68 95% CI 0.79,3.57).</a:t>
            </a:r>
          </a:p>
        </p:txBody>
      </p:sp>
      <p:pic>
        <p:nvPicPr>
          <p:cNvPr id="5" name="Picture 4">
            <a:extLst>
              <a:ext uri="{FF2B5EF4-FFF2-40B4-BE49-F238E27FC236}">
                <a16:creationId xmlns:a16="http://schemas.microsoft.com/office/drawing/2014/main" id="{C9B8DB58-95B1-7940-9CE3-A2C4AEB93606}"/>
              </a:ext>
            </a:extLst>
          </p:cNvPr>
          <p:cNvPicPr>
            <a:picLocks noChangeAspect="1"/>
          </p:cNvPicPr>
          <p:nvPr/>
        </p:nvPicPr>
        <p:blipFill rotWithShape="1">
          <a:blip r:embed="rId4"/>
          <a:srcRect b="11754"/>
          <a:stretch/>
        </p:blipFill>
        <p:spPr>
          <a:xfrm>
            <a:off x="0" y="857250"/>
            <a:ext cx="4324796" cy="1764792"/>
          </a:xfrm>
          <a:prstGeom prst="rect">
            <a:avLst/>
          </a:prstGeom>
        </p:spPr>
      </p:pic>
      <p:pic>
        <p:nvPicPr>
          <p:cNvPr id="7" name="Picture 6">
            <a:extLst>
              <a:ext uri="{FF2B5EF4-FFF2-40B4-BE49-F238E27FC236}">
                <a16:creationId xmlns:a16="http://schemas.microsoft.com/office/drawing/2014/main" id="{B9AFA012-F363-4244-98EC-B1E29AC1565F}"/>
              </a:ext>
            </a:extLst>
          </p:cNvPr>
          <p:cNvPicPr>
            <a:picLocks noChangeAspect="1"/>
          </p:cNvPicPr>
          <p:nvPr/>
        </p:nvPicPr>
        <p:blipFill>
          <a:blip r:embed="rId5"/>
          <a:stretch>
            <a:fillRect/>
          </a:stretch>
        </p:blipFill>
        <p:spPr>
          <a:xfrm>
            <a:off x="4324796" y="1028060"/>
            <a:ext cx="4800600" cy="4756638"/>
          </a:xfrm>
          <a:prstGeom prst="rect">
            <a:avLst/>
          </a:prstGeom>
        </p:spPr>
      </p:pic>
    </p:spTree>
    <p:extLst>
      <p:ext uri="{BB962C8B-B14F-4D97-AF65-F5344CB8AC3E}">
        <p14:creationId xmlns:p14="http://schemas.microsoft.com/office/powerpoint/2010/main" val="17450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COVID case trend</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Content Placeholder 8" descr="A close up of a map&#10;&#10;Description automatically generated">
            <a:extLst>
              <a:ext uri="{FF2B5EF4-FFF2-40B4-BE49-F238E27FC236}">
                <a16:creationId xmlns:a16="http://schemas.microsoft.com/office/drawing/2014/main" id="{849B15FD-7ED1-4323-A132-664A40D6CE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8263"/>
          <a:stretch/>
        </p:blipFill>
        <p:spPr>
          <a:xfrm>
            <a:off x="31173" y="1645177"/>
            <a:ext cx="7307954" cy="457200"/>
          </a:xfrm>
        </p:spPr>
      </p:pic>
      <p:pic>
        <p:nvPicPr>
          <p:cNvPr id="2" name="Picture 1"/>
          <p:cNvPicPr>
            <a:picLocks noChangeAspect="1"/>
          </p:cNvPicPr>
          <p:nvPr/>
        </p:nvPicPr>
        <p:blipFill rotWithShape="1">
          <a:blip r:embed="rId4"/>
          <a:srcRect l="4833" t="16974" r="3075" b="2864"/>
          <a:stretch/>
        </p:blipFill>
        <p:spPr>
          <a:xfrm>
            <a:off x="27709" y="2590800"/>
            <a:ext cx="9067800" cy="3668652"/>
          </a:xfrm>
          <a:prstGeom prst="rect">
            <a:avLst/>
          </a:prstGeom>
        </p:spPr>
      </p:pic>
    </p:spTree>
    <p:extLst>
      <p:ext uri="{BB962C8B-B14F-4D97-AF65-F5344CB8AC3E}">
        <p14:creationId xmlns:p14="http://schemas.microsoft.com/office/powerpoint/2010/main" val="158656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BC7A7-2F53-6D4F-80BF-58B5EA513D7E}"/>
              </a:ext>
            </a:extLst>
          </p:cNvPr>
          <p:cNvPicPr>
            <a:picLocks noChangeAspect="1"/>
          </p:cNvPicPr>
          <p:nvPr/>
        </p:nvPicPr>
        <p:blipFill>
          <a:blip r:embed="rId2"/>
          <a:stretch>
            <a:fillRect/>
          </a:stretch>
        </p:blipFill>
        <p:spPr>
          <a:xfrm>
            <a:off x="289553" y="883647"/>
            <a:ext cx="3940364" cy="1742603"/>
          </a:xfrm>
          <a:prstGeom prst="rect">
            <a:avLst/>
          </a:prstGeom>
        </p:spPr>
      </p:pic>
      <p:grpSp>
        <p:nvGrpSpPr>
          <p:cNvPr id="5" name="Group 4">
            <a:extLst>
              <a:ext uri="{FF2B5EF4-FFF2-40B4-BE49-F238E27FC236}">
                <a16:creationId xmlns:a16="http://schemas.microsoft.com/office/drawing/2014/main" id="{2C579153-83AA-2041-AEAB-5A6577C24963}"/>
              </a:ext>
            </a:extLst>
          </p:cNvPr>
          <p:cNvGrpSpPr/>
          <p:nvPr/>
        </p:nvGrpSpPr>
        <p:grpSpPr>
          <a:xfrm>
            <a:off x="6597997" y="3924482"/>
            <a:ext cx="2441507" cy="1861937"/>
            <a:chOff x="3810051" y="5833187"/>
            <a:chExt cx="3255343" cy="2482583"/>
          </a:xfrm>
        </p:grpSpPr>
        <p:pic>
          <p:nvPicPr>
            <p:cNvPr id="6" name="Picture 5">
              <a:extLst>
                <a:ext uri="{FF2B5EF4-FFF2-40B4-BE49-F238E27FC236}">
                  <a16:creationId xmlns:a16="http://schemas.microsoft.com/office/drawing/2014/main" id="{274F601B-C297-7E46-AF27-0EF6EDE2D694}"/>
                </a:ext>
              </a:extLst>
            </p:cNvPr>
            <p:cNvPicPr>
              <a:picLocks noChangeAspect="1"/>
            </p:cNvPicPr>
            <p:nvPr/>
          </p:nvPicPr>
          <p:blipFill>
            <a:blip r:embed="rId3"/>
            <a:stretch>
              <a:fillRect/>
            </a:stretch>
          </p:blipFill>
          <p:spPr>
            <a:xfrm>
              <a:off x="5409999" y="5833187"/>
              <a:ext cx="1133856" cy="1210914"/>
            </a:xfrm>
            <a:prstGeom prst="rect">
              <a:avLst/>
            </a:prstGeom>
          </p:spPr>
        </p:pic>
        <p:pic>
          <p:nvPicPr>
            <p:cNvPr id="7" name="Picture 6">
              <a:extLst>
                <a:ext uri="{FF2B5EF4-FFF2-40B4-BE49-F238E27FC236}">
                  <a16:creationId xmlns:a16="http://schemas.microsoft.com/office/drawing/2014/main" id="{7BC52C02-0EC9-B448-BFEC-D0FDB722BCB1}"/>
                </a:ext>
              </a:extLst>
            </p:cNvPr>
            <p:cNvPicPr>
              <a:picLocks noChangeAspect="1"/>
            </p:cNvPicPr>
            <p:nvPr/>
          </p:nvPicPr>
          <p:blipFill>
            <a:blip r:embed="rId4"/>
            <a:stretch>
              <a:fillRect/>
            </a:stretch>
          </p:blipFill>
          <p:spPr>
            <a:xfrm>
              <a:off x="3810051" y="7104856"/>
              <a:ext cx="1133856" cy="1205064"/>
            </a:xfrm>
            <a:prstGeom prst="rect">
              <a:avLst/>
            </a:prstGeom>
          </p:spPr>
        </p:pic>
        <p:pic>
          <p:nvPicPr>
            <p:cNvPr id="8" name="Picture 7">
              <a:extLst>
                <a:ext uri="{FF2B5EF4-FFF2-40B4-BE49-F238E27FC236}">
                  <a16:creationId xmlns:a16="http://schemas.microsoft.com/office/drawing/2014/main" id="{37FBAB99-5489-5347-A4CC-F1F762CC95B0}"/>
                </a:ext>
              </a:extLst>
            </p:cNvPr>
            <p:cNvPicPr>
              <a:picLocks noChangeAspect="1"/>
            </p:cNvPicPr>
            <p:nvPr/>
          </p:nvPicPr>
          <p:blipFill>
            <a:blip r:embed="rId5"/>
            <a:stretch>
              <a:fillRect/>
            </a:stretch>
          </p:blipFill>
          <p:spPr>
            <a:xfrm>
              <a:off x="4866641" y="7104856"/>
              <a:ext cx="1133856" cy="1210914"/>
            </a:xfrm>
            <a:prstGeom prst="rect">
              <a:avLst/>
            </a:prstGeom>
          </p:spPr>
        </p:pic>
        <p:pic>
          <p:nvPicPr>
            <p:cNvPr id="9" name="Picture 8">
              <a:extLst>
                <a:ext uri="{FF2B5EF4-FFF2-40B4-BE49-F238E27FC236}">
                  <a16:creationId xmlns:a16="http://schemas.microsoft.com/office/drawing/2014/main" id="{8629B113-AB8F-D647-8871-51EC990D0E60}"/>
                </a:ext>
              </a:extLst>
            </p:cNvPr>
            <p:cNvPicPr>
              <a:picLocks noChangeAspect="1"/>
            </p:cNvPicPr>
            <p:nvPr/>
          </p:nvPicPr>
          <p:blipFill>
            <a:blip r:embed="rId6"/>
            <a:stretch>
              <a:fillRect/>
            </a:stretch>
          </p:blipFill>
          <p:spPr>
            <a:xfrm>
              <a:off x="5931538" y="7104856"/>
              <a:ext cx="1133856" cy="1210914"/>
            </a:xfrm>
            <a:prstGeom prst="rect">
              <a:avLst/>
            </a:prstGeom>
          </p:spPr>
        </p:pic>
        <p:pic>
          <p:nvPicPr>
            <p:cNvPr id="10" name="Picture 9">
              <a:extLst>
                <a:ext uri="{FF2B5EF4-FFF2-40B4-BE49-F238E27FC236}">
                  <a16:creationId xmlns:a16="http://schemas.microsoft.com/office/drawing/2014/main" id="{0E40E59E-D286-FF47-9F06-CBE21F2396A7}"/>
                </a:ext>
              </a:extLst>
            </p:cNvPr>
            <p:cNvPicPr>
              <a:picLocks noChangeAspect="1"/>
            </p:cNvPicPr>
            <p:nvPr/>
          </p:nvPicPr>
          <p:blipFill>
            <a:blip r:embed="rId7"/>
            <a:stretch>
              <a:fillRect/>
            </a:stretch>
          </p:blipFill>
          <p:spPr>
            <a:xfrm>
              <a:off x="4330489" y="5833187"/>
              <a:ext cx="1133856" cy="1210914"/>
            </a:xfrm>
            <a:prstGeom prst="rect">
              <a:avLst/>
            </a:prstGeom>
          </p:spPr>
        </p:pic>
      </p:grpSp>
      <p:grpSp>
        <p:nvGrpSpPr>
          <p:cNvPr id="11" name="Group 10">
            <a:extLst>
              <a:ext uri="{FF2B5EF4-FFF2-40B4-BE49-F238E27FC236}">
                <a16:creationId xmlns:a16="http://schemas.microsoft.com/office/drawing/2014/main" id="{DF99766C-E446-E245-8F27-1D065318B255}"/>
              </a:ext>
            </a:extLst>
          </p:cNvPr>
          <p:cNvGrpSpPr/>
          <p:nvPr/>
        </p:nvGrpSpPr>
        <p:grpSpPr>
          <a:xfrm>
            <a:off x="1877736" y="3796954"/>
            <a:ext cx="2441507" cy="1879121"/>
            <a:chOff x="3810051" y="2823231"/>
            <a:chExt cx="3255343" cy="2505495"/>
          </a:xfrm>
        </p:grpSpPr>
        <p:grpSp>
          <p:nvGrpSpPr>
            <p:cNvPr id="12" name="Group 11">
              <a:extLst>
                <a:ext uri="{FF2B5EF4-FFF2-40B4-BE49-F238E27FC236}">
                  <a16:creationId xmlns:a16="http://schemas.microsoft.com/office/drawing/2014/main" id="{8B77A8D8-B691-4D43-83F1-A61A63135CA3}"/>
                </a:ext>
              </a:extLst>
            </p:cNvPr>
            <p:cNvGrpSpPr/>
            <p:nvPr/>
          </p:nvGrpSpPr>
          <p:grpSpPr>
            <a:xfrm>
              <a:off x="4330489" y="2823231"/>
              <a:ext cx="2213366" cy="1211407"/>
              <a:chOff x="4300864" y="2821023"/>
              <a:chExt cx="2213366" cy="1211407"/>
            </a:xfrm>
          </p:grpSpPr>
          <p:pic>
            <p:nvPicPr>
              <p:cNvPr id="16" name="Picture 15">
                <a:extLst>
                  <a:ext uri="{FF2B5EF4-FFF2-40B4-BE49-F238E27FC236}">
                    <a16:creationId xmlns:a16="http://schemas.microsoft.com/office/drawing/2014/main" id="{9AA8A19D-B872-0E43-BB9B-849BE75151C8}"/>
                  </a:ext>
                </a:extLst>
              </p:cNvPr>
              <p:cNvPicPr>
                <a:picLocks noChangeAspect="1"/>
              </p:cNvPicPr>
              <p:nvPr/>
            </p:nvPicPr>
            <p:blipFill>
              <a:blip r:embed="rId8"/>
              <a:stretch>
                <a:fillRect/>
              </a:stretch>
            </p:blipFill>
            <p:spPr>
              <a:xfrm>
                <a:off x="4300864" y="2827366"/>
                <a:ext cx="1133856" cy="1205064"/>
              </a:xfrm>
              <a:prstGeom prst="rect">
                <a:avLst/>
              </a:prstGeom>
            </p:spPr>
          </p:pic>
          <p:pic>
            <p:nvPicPr>
              <p:cNvPr id="17" name="Picture 16">
                <a:extLst>
                  <a:ext uri="{FF2B5EF4-FFF2-40B4-BE49-F238E27FC236}">
                    <a16:creationId xmlns:a16="http://schemas.microsoft.com/office/drawing/2014/main" id="{65525E54-6E9B-5749-8BB5-791CF9C600F4}"/>
                  </a:ext>
                </a:extLst>
              </p:cNvPr>
              <p:cNvPicPr>
                <a:picLocks noChangeAspect="1"/>
              </p:cNvPicPr>
              <p:nvPr/>
            </p:nvPicPr>
            <p:blipFill>
              <a:blip r:embed="rId9"/>
              <a:stretch>
                <a:fillRect/>
              </a:stretch>
            </p:blipFill>
            <p:spPr>
              <a:xfrm>
                <a:off x="5380374" y="2821023"/>
                <a:ext cx="1133856" cy="1210914"/>
              </a:xfrm>
              <a:prstGeom prst="rect">
                <a:avLst/>
              </a:prstGeom>
            </p:spPr>
          </p:pic>
        </p:grpSp>
        <p:pic>
          <p:nvPicPr>
            <p:cNvPr id="13" name="Picture 12">
              <a:extLst>
                <a:ext uri="{FF2B5EF4-FFF2-40B4-BE49-F238E27FC236}">
                  <a16:creationId xmlns:a16="http://schemas.microsoft.com/office/drawing/2014/main" id="{E85822EB-9E24-9E4A-AE72-8575179359AF}"/>
                </a:ext>
              </a:extLst>
            </p:cNvPr>
            <p:cNvPicPr>
              <a:picLocks noChangeAspect="1"/>
            </p:cNvPicPr>
            <p:nvPr/>
          </p:nvPicPr>
          <p:blipFill>
            <a:blip r:embed="rId10"/>
            <a:stretch>
              <a:fillRect/>
            </a:stretch>
          </p:blipFill>
          <p:spPr>
            <a:xfrm>
              <a:off x="3810051" y="4106803"/>
              <a:ext cx="1133856" cy="1210914"/>
            </a:xfrm>
            <a:prstGeom prst="rect">
              <a:avLst/>
            </a:prstGeom>
          </p:spPr>
        </p:pic>
        <p:pic>
          <p:nvPicPr>
            <p:cNvPr id="14" name="Picture 13">
              <a:extLst>
                <a:ext uri="{FF2B5EF4-FFF2-40B4-BE49-F238E27FC236}">
                  <a16:creationId xmlns:a16="http://schemas.microsoft.com/office/drawing/2014/main" id="{E452A497-5AE0-A54D-9EC0-042E85799469}"/>
                </a:ext>
              </a:extLst>
            </p:cNvPr>
            <p:cNvPicPr>
              <a:picLocks noChangeAspect="1"/>
            </p:cNvPicPr>
            <p:nvPr/>
          </p:nvPicPr>
          <p:blipFill>
            <a:blip r:embed="rId11"/>
            <a:stretch>
              <a:fillRect/>
            </a:stretch>
          </p:blipFill>
          <p:spPr>
            <a:xfrm>
              <a:off x="4870795" y="4106803"/>
              <a:ext cx="1133856" cy="1210914"/>
            </a:xfrm>
            <a:prstGeom prst="rect">
              <a:avLst/>
            </a:prstGeom>
          </p:spPr>
        </p:pic>
        <p:pic>
          <p:nvPicPr>
            <p:cNvPr id="15" name="Picture 14">
              <a:extLst>
                <a:ext uri="{FF2B5EF4-FFF2-40B4-BE49-F238E27FC236}">
                  <a16:creationId xmlns:a16="http://schemas.microsoft.com/office/drawing/2014/main" id="{247FEC7B-C143-A849-B013-8CA5A1C64B1B}"/>
                </a:ext>
              </a:extLst>
            </p:cNvPr>
            <p:cNvPicPr>
              <a:picLocks noChangeAspect="1"/>
            </p:cNvPicPr>
            <p:nvPr/>
          </p:nvPicPr>
          <p:blipFill>
            <a:blip r:embed="rId12"/>
            <a:stretch>
              <a:fillRect/>
            </a:stretch>
          </p:blipFill>
          <p:spPr>
            <a:xfrm>
              <a:off x="5931538" y="4106803"/>
              <a:ext cx="1133856" cy="1221923"/>
            </a:xfrm>
            <a:prstGeom prst="rect">
              <a:avLst/>
            </a:prstGeom>
          </p:spPr>
        </p:pic>
      </p:grpSp>
      <p:pic>
        <p:nvPicPr>
          <p:cNvPr id="18" name="Picture 17">
            <a:extLst>
              <a:ext uri="{FF2B5EF4-FFF2-40B4-BE49-F238E27FC236}">
                <a16:creationId xmlns:a16="http://schemas.microsoft.com/office/drawing/2014/main" id="{6E51934B-5EAF-E547-9017-8FA421AA2F62}"/>
              </a:ext>
            </a:extLst>
          </p:cNvPr>
          <p:cNvPicPr>
            <a:picLocks noChangeAspect="1"/>
          </p:cNvPicPr>
          <p:nvPr/>
        </p:nvPicPr>
        <p:blipFill rotWithShape="1">
          <a:blip r:embed="rId13"/>
          <a:srcRect t="11534"/>
          <a:stretch/>
        </p:blipFill>
        <p:spPr>
          <a:xfrm>
            <a:off x="4793285" y="3203094"/>
            <a:ext cx="2160270" cy="1291448"/>
          </a:xfrm>
          <a:prstGeom prst="rect">
            <a:avLst/>
          </a:prstGeom>
        </p:spPr>
      </p:pic>
      <p:pic>
        <p:nvPicPr>
          <p:cNvPr id="19" name="Picture 18">
            <a:extLst>
              <a:ext uri="{FF2B5EF4-FFF2-40B4-BE49-F238E27FC236}">
                <a16:creationId xmlns:a16="http://schemas.microsoft.com/office/drawing/2014/main" id="{8830E8D5-77A3-8C4C-913A-DA31FCF5896F}"/>
              </a:ext>
            </a:extLst>
          </p:cNvPr>
          <p:cNvPicPr>
            <a:picLocks noChangeAspect="1"/>
          </p:cNvPicPr>
          <p:nvPr/>
        </p:nvPicPr>
        <p:blipFill rotWithShape="1">
          <a:blip r:embed="rId14"/>
          <a:srcRect t="11018"/>
          <a:stretch/>
        </p:blipFill>
        <p:spPr>
          <a:xfrm>
            <a:off x="0" y="3277903"/>
            <a:ext cx="2160270" cy="1293158"/>
          </a:xfrm>
          <a:prstGeom prst="rect">
            <a:avLst/>
          </a:prstGeom>
        </p:spPr>
      </p:pic>
      <p:sp>
        <p:nvSpPr>
          <p:cNvPr id="20" name="TextBox 19">
            <a:extLst>
              <a:ext uri="{FF2B5EF4-FFF2-40B4-BE49-F238E27FC236}">
                <a16:creationId xmlns:a16="http://schemas.microsoft.com/office/drawing/2014/main" id="{0DD36D38-F1C3-AA4A-8F07-2D9093D1DD26}"/>
              </a:ext>
            </a:extLst>
          </p:cNvPr>
          <p:cNvSpPr txBox="1"/>
          <p:nvPr/>
        </p:nvSpPr>
        <p:spPr>
          <a:xfrm>
            <a:off x="-654915" y="2927784"/>
            <a:ext cx="5829300" cy="207749"/>
          </a:xfrm>
          <a:prstGeom prst="rect">
            <a:avLst/>
          </a:prstGeom>
          <a:noFill/>
        </p:spPr>
        <p:txBody>
          <a:bodyPr wrap="square" rtlCol="0">
            <a:spAutoFit/>
          </a:bodyPr>
          <a:lstStyle/>
          <a:p>
            <a:pPr algn="ctr" defTabSz="685800" eaLnBrk="1" fontAlgn="auto" hangingPunct="1">
              <a:spcBef>
                <a:spcPts val="0"/>
              </a:spcBef>
              <a:spcAft>
                <a:spcPts val="0"/>
              </a:spcAft>
            </a:pPr>
            <a:r>
              <a:rPr lang="en-US" sz="750" dirty="0">
                <a:solidFill>
                  <a:prstClr val="black"/>
                </a:solidFill>
                <a:ea typeface="+mn-ea"/>
                <a:cs typeface="Arial" panose="020B0604020202020204" pitchFamily="34" charset="0"/>
              </a:rPr>
              <a:t>Human Milk SARS-CoV-2 Anti-Spike Protein IgG</a:t>
            </a:r>
          </a:p>
        </p:txBody>
      </p:sp>
      <p:sp>
        <p:nvSpPr>
          <p:cNvPr id="21" name="TextBox 20">
            <a:extLst>
              <a:ext uri="{FF2B5EF4-FFF2-40B4-BE49-F238E27FC236}">
                <a16:creationId xmlns:a16="http://schemas.microsoft.com/office/drawing/2014/main" id="{454645F1-E347-A045-B096-1C561DC22714}"/>
              </a:ext>
            </a:extLst>
          </p:cNvPr>
          <p:cNvSpPr txBox="1"/>
          <p:nvPr/>
        </p:nvSpPr>
        <p:spPr>
          <a:xfrm>
            <a:off x="3894047" y="2923396"/>
            <a:ext cx="5829300" cy="207749"/>
          </a:xfrm>
          <a:prstGeom prst="rect">
            <a:avLst/>
          </a:prstGeom>
          <a:noFill/>
        </p:spPr>
        <p:txBody>
          <a:bodyPr wrap="square" rtlCol="0">
            <a:spAutoFit/>
          </a:bodyPr>
          <a:lstStyle/>
          <a:p>
            <a:pPr algn="ctr" defTabSz="685800" eaLnBrk="1" fontAlgn="auto" hangingPunct="1">
              <a:spcBef>
                <a:spcPts val="0"/>
              </a:spcBef>
              <a:spcAft>
                <a:spcPts val="0"/>
              </a:spcAft>
            </a:pPr>
            <a:r>
              <a:rPr lang="en-US" sz="750" dirty="0">
                <a:solidFill>
                  <a:prstClr val="black"/>
                </a:solidFill>
                <a:ea typeface="+mn-ea"/>
                <a:cs typeface="Arial" panose="020B0604020202020204" pitchFamily="34" charset="0"/>
              </a:rPr>
              <a:t>Human Milk SARS-CoV-2 Anti-Spike Protein IgA</a:t>
            </a:r>
          </a:p>
        </p:txBody>
      </p:sp>
      <p:pic>
        <p:nvPicPr>
          <p:cNvPr id="22" name="Picture 21">
            <a:extLst>
              <a:ext uri="{FF2B5EF4-FFF2-40B4-BE49-F238E27FC236}">
                <a16:creationId xmlns:a16="http://schemas.microsoft.com/office/drawing/2014/main" id="{BB0E9997-2C8E-EB40-A306-A7E78832263C}"/>
              </a:ext>
            </a:extLst>
          </p:cNvPr>
          <p:cNvPicPr>
            <a:picLocks noChangeAspect="1"/>
          </p:cNvPicPr>
          <p:nvPr/>
        </p:nvPicPr>
        <p:blipFill rotWithShape="1">
          <a:blip r:embed="rId15"/>
          <a:srcRect l="6541" b="7468"/>
          <a:stretch/>
        </p:blipFill>
        <p:spPr>
          <a:xfrm>
            <a:off x="7909560" y="1045237"/>
            <a:ext cx="1012238" cy="982445"/>
          </a:xfrm>
          <a:prstGeom prst="rect">
            <a:avLst/>
          </a:prstGeom>
        </p:spPr>
      </p:pic>
    </p:spTree>
    <p:extLst>
      <p:ext uri="{BB962C8B-B14F-4D97-AF65-F5344CB8AC3E}">
        <p14:creationId xmlns:p14="http://schemas.microsoft.com/office/powerpoint/2010/main" val="1001961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l"/>
            <a:r>
              <a:rPr lang="en-US" sz="4000" b="1" dirty="0">
                <a:solidFill>
                  <a:srgbClr val="F58466"/>
                </a:solidFill>
                <a:latin typeface="Goudy Old Style" pitchFamily="18" charset="0"/>
              </a:rPr>
              <a:t>Neonatal Discussion Panel</a:t>
            </a:r>
            <a:endParaRPr lang="en-US" sz="4000" dirty="0"/>
          </a:p>
        </p:txBody>
      </p:sp>
      <p:sp>
        <p:nvSpPr>
          <p:cNvPr id="6" name="Content Placeholder 5"/>
          <p:cNvSpPr>
            <a:spLocks noGrp="1"/>
          </p:cNvSpPr>
          <p:nvPr>
            <p:ph idx="1"/>
          </p:nvPr>
        </p:nvSpPr>
        <p:spPr/>
        <p:txBody>
          <a:bodyPr/>
          <a:lstStyle/>
          <a:p>
            <a:pPr lvl="1">
              <a:buClr>
                <a:srgbClr val="F58466"/>
              </a:buClr>
            </a:pPr>
            <a:r>
              <a:rPr lang="en-US" sz="2400" b="1" dirty="0"/>
              <a:t>Lily J. Lou, MD, FAAP - </a:t>
            </a:r>
            <a:r>
              <a:rPr lang="en-US" sz="2400" dirty="0"/>
              <a:t>Chair, AAP-Section on Neonatal-Perinatal Medicine,, Assistant Co-director for Neonatology, UIC-IDPH Administrative Perinatal Center, University of Illinois - Chicago</a:t>
            </a:r>
          </a:p>
          <a:p>
            <a:pPr>
              <a:buClr>
                <a:srgbClr val="F58466"/>
              </a:buClr>
            </a:pPr>
            <a:endParaRPr lang="en-US" sz="2400" b="1" dirty="0"/>
          </a:p>
          <a:p>
            <a:pPr>
              <a:buClr>
                <a:srgbClr val="F58466"/>
              </a:buClr>
            </a:pPr>
            <a:endParaRPr lang="en-US" sz="26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287057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8808" y="1881481"/>
            <a:ext cx="7050308" cy="2569868"/>
          </a:xfrm>
        </p:spPr>
        <p:txBody>
          <a:bodyPr>
            <a:normAutofit fontScale="90000"/>
          </a:bodyPr>
          <a:lstStyle/>
          <a:p>
            <a:pPr algn="l"/>
            <a:r>
              <a:rPr lang="en-US" sz="2475" dirty="0">
                <a:solidFill>
                  <a:schemeClr val="bg1"/>
                </a:solidFill>
                <a:effectLst>
                  <a:outerShdw blurRad="50800" dist="38100" dir="2700000" algn="tl" rotWithShape="0">
                    <a:prstClr val="black">
                      <a:alpha val="40000"/>
                    </a:prstClr>
                  </a:outerShdw>
                </a:effectLst>
                <a:latin typeface="Eras Light ITC" panose="020B0402030504020804" pitchFamily="34" charset="0"/>
              </a:rPr>
              <a:t/>
            </a:r>
            <a:br>
              <a:rPr lang="en-US" sz="2475" dirty="0">
                <a:solidFill>
                  <a:schemeClr val="bg1"/>
                </a:solidFill>
                <a:effectLst>
                  <a:outerShdw blurRad="50800" dist="38100" dir="2700000" algn="tl" rotWithShape="0">
                    <a:prstClr val="black">
                      <a:alpha val="40000"/>
                    </a:prstClr>
                  </a:outerShdw>
                </a:effectLst>
                <a:latin typeface="Eras Light ITC" panose="020B0402030504020804" pitchFamily="34" charset="0"/>
              </a:rPr>
            </a:br>
            <a:r>
              <a:rPr lang="en-US" sz="2475"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
            </a:r>
            <a:br>
              <a:rPr lang="en-US" sz="2475"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sz="27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STATE-OF-THE-ART </a:t>
            </a:r>
            <a:r>
              <a:rPr lang="en-US" sz="27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
            </a:r>
            <a:br>
              <a:rPr lang="en-US" sz="27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sz="27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PERINATAL CARE DURING THE </a:t>
            </a:r>
            <a:r>
              <a:rPr lang="en-US" sz="33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
            </a:r>
            <a:br>
              <a:rPr lang="en-US" sz="33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COVID-19 </a:t>
            </a:r>
            <a:r>
              <a:rPr lang="en-US" dirty="0" smtClean="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PANDEMIC</a:t>
            </a:r>
            <a:br>
              <a:rPr lang="en-US" dirty="0" smtClean="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sz="3300" i="1"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sharing key takeaways</a:t>
            </a:r>
            <a:r>
              <a:rPr lang="en-US" dirty="0" smtClean="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
            </a:r>
            <a:br>
              <a:rPr lang="en-US" dirty="0" smtClean="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
            </a:r>
            <a:br>
              <a:rPr lang="en-US"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br>
            <a:r>
              <a:rPr lang="en-US" sz="3000" dirty="0">
                <a:solidFill>
                  <a:schemeClr val="bg1"/>
                </a:solidFill>
                <a:effectLst>
                  <a:outerShdw blurRad="50800" dist="38100" dir="2700000" algn="tl" rotWithShape="0">
                    <a:prstClr val="black">
                      <a:alpha val="40000"/>
                    </a:prstClr>
                  </a:outerShdw>
                </a:effectLst>
                <a:latin typeface="Segoe UI Semilight" panose="020B0402040204020203" pitchFamily="34" charset="0"/>
                <a:cs typeface="Segoe UI Semilight" panose="020B0402040204020203" pitchFamily="34" charset="0"/>
              </a:rPr>
              <a:t>March 26, 2021</a:t>
            </a:r>
          </a:p>
        </p:txBody>
      </p:sp>
      <p:sp>
        <p:nvSpPr>
          <p:cNvPr id="3" name="Subtitle 2"/>
          <p:cNvSpPr>
            <a:spLocks noGrp="1"/>
          </p:cNvSpPr>
          <p:nvPr>
            <p:ph type="subTitle" idx="1"/>
          </p:nvPr>
        </p:nvSpPr>
        <p:spPr>
          <a:xfrm>
            <a:off x="439948" y="3558778"/>
            <a:ext cx="6308066" cy="1241822"/>
          </a:xfrm>
        </p:spPr>
        <p:txBody>
          <a:bodyPr/>
          <a:lstStyle/>
          <a:p>
            <a:endParaRPr lang="en-US" dirty="0"/>
          </a:p>
          <a:p>
            <a:endParaRPr lang="en-US" dirty="0"/>
          </a:p>
        </p:txBody>
      </p:sp>
      <p:sp>
        <p:nvSpPr>
          <p:cNvPr id="5" name="Rectangle 4"/>
          <p:cNvSpPr/>
          <p:nvPr/>
        </p:nvSpPr>
        <p:spPr>
          <a:xfrm>
            <a:off x="1" y="5230843"/>
            <a:ext cx="5751662" cy="769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Calibri"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07" y="5407176"/>
            <a:ext cx="613333" cy="417241"/>
          </a:xfrm>
          <a:prstGeom prst="rect">
            <a:avLst/>
          </a:prstGeom>
        </p:spPr>
      </p:pic>
      <p:sp>
        <p:nvSpPr>
          <p:cNvPr id="7" name="TextBox 6"/>
          <p:cNvSpPr txBox="1"/>
          <p:nvPr/>
        </p:nvSpPr>
        <p:spPr>
          <a:xfrm>
            <a:off x="1086928" y="5373421"/>
            <a:ext cx="3577806" cy="507831"/>
          </a:xfrm>
          <a:prstGeom prst="rect">
            <a:avLst/>
          </a:prstGeom>
          <a:noFill/>
        </p:spPr>
        <p:txBody>
          <a:bodyPr wrap="square" rtlCol="0">
            <a:spAutoFit/>
          </a:bodyPr>
          <a:lstStyle/>
          <a:p>
            <a:pPr defTabSz="342900" eaLnBrk="1" fontAlgn="auto" hangingPunct="1">
              <a:spcBef>
                <a:spcPts val="0"/>
              </a:spcBef>
              <a:spcAft>
                <a:spcPts val="0"/>
              </a:spcAft>
            </a:pPr>
            <a:r>
              <a:rPr lang="en-US" sz="1350" dirty="0">
                <a:solidFill>
                  <a:prstClr val="white"/>
                </a:solidFill>
                <a:latin typeface="Segoe UI Light" panose="020B0502040204020203" pitchFamily="34" charset="0"/>
                <a:ea typeface="+mn-ea"/>
                <a:cs typeface="Segoe UI Light" panose="020B0502040204020203" pitchFamily="34" charset="0"/>
              </a:rPr>
              <a:t>University of Illinois at Chicago</a:t>
            </a:r>
          </a:p>
          <a:p>
            <a:pPr defTabSz="342900" eaLnBrk="1" fontAlgn="auto" hangingPunct="1">
              <a:spcBef>
                <a:spcPts val="0"/>
              </a:spcBef>
              <a:spcAft>
                <a:spcPts val="0"/>
              </a:spcAft>
            </a:pPr>
            <a:r>
              <a:rPr lang="en-US" sz="1350" dirty="0">
                <a:solidFill>
                  <a:prstClr val="white"/>
                </a:solidFill>
                <a:latin typeface="Segoe UI Light" panose="020B0502040204020203" pitchFamily="34" charset="0"/>
                <a:ea typeface="+mn-ea"/>
                <a:cs typeface="Segoe UI Light" panose="020B0502040204020203" pitchFamily="34" charset="0"/>
              </a:rPr>
              <a:t>IDPH Administrative Perinatal Center</a:t>
            </a:r>
          </a:p>
        </p:txBody>
      </p:sp>
    </p:spTree>
    <p:extLst>
      <p:ext uri="{BB962C8B-B14F-4D97-AF65-F5344CB8AC3E}">
        <p14:creationId xmlns:p14="http://schemas.microsoft.com/office/powerpoint/2010/main" val="2818934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543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628650" y="1080435"/>
            <a:ext cx="7886700" cy="531699"/>
          </a:xfrm>
        </p:spPr>
        <p:txBody>
          <a:bodyPr>
            <a:normAutofit fontScale="90000"/>
          </a:bodyPr>
          <a:lstStyle/>
          <a:p>
            <a:r>
              <a:rPr lang="en-US" dirty="0">
                <a:solidFill>
                  <a:schemeClr val="bg1"/>
                </a:solidFill>
              </a:rPr>
              <a:t>What was covered</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507030" y="1612135"/>
            <a:ext cx="8323730" cy="4064111"/>
          </a:xfrm>
        </p:spPr>
        <p:txBody>
          <a:bodyPr>
            <a:normAutofit/>
          </a:bodyPr>
          <a:lstStyle/>
          <a:p>
            <a:pPr lvl="0">
              <a:lnSpc>
                <a:spcPct val="100000"/>
              </a:lnSpc>
            </a:pPr>
            <a:r>
              <a:rPr lang="en-US" sz="1950" dirty="0">
                <a:solidFill>
                  <a:schemeClr val="bg1"/>
                </a:solidFill>
              </a:rPr>
              <a:t>Study strategies over the past year &amp; how evidence has informed practice</a:t>
            </a:r>
          </a:p>
          <a:p>
            <a:pPr lvl="1">
              <a:lnSpc>
                <a:spcPct val="100000"/>
              </a:lnSpc>
            </a:pPr>
            <a:r>
              <a:rPr lang="en-US" sz="1650" dirty="0">
                <a:solidFill>
                  <a:schemeClr val="bg1"/>
                </a:solidFill>
              </a:rPr>
              <a:t>Perinatal COVID Registry (&gt;8000, positive 14d prior to 3d after birth)</a:t>
            </a:r>
          </a:p>
          <a:p>
            <a:pPr lvl="1">
              <a:lnSpc>
                <a:spcPct val="100000"/>
              </a:lnSpc>
            </a:pPr>
            <a:r>
              <a:rPr lang="en-US" sz="1650" dirty="0">
                <a:solidFill>
                  <a:schemeClr val="bg1"/>
                </a:solidFill>
              </a:rPr>
              <a:t>CDC data (400K women of childbearing age; &gt;30K pregnant women)</a:t>
            </a:r>
          </a:p>
          <a:p>
            <a:pPr lvl="1">
              <a:lnSpc>
                <a:spcPct val="100000"/>
              </a:lnSpc>
            </a:pPr>
            <a:r>
              <a:rPr lang="en-US" sz="1650" dirty="0">
                <a:solidFill>
                  <a:schemeClr val="bg1"/>
                </a:solidFill>
              </a:rPr>
              <a:t>VON Impact Audit (logistical &amp; qualitative data)</a:t>
            </a:r>
          </a:p>
          <a:p>
            <a:pPr lvl="1">
              <a:lnSpc>
                <a:spcPct val="100000"/>
              </a:lnSpc>
            </a:pPr>
            <a:r>
              <a:rPr lang="en-US" sz="1650" dirty="0">
                <a:solidFill>
                  <a:schemeClr val="bg1"/>
                </a:solidFill>
              </a:rPr>
              <a:t>IL state data</a:t>
            </a:r>
            <a:endParaRPr lang="en-US" sz="1950" dirty="0">
              <a:solidFill>
                <a:schemeClr val="bg1"/>
              </a:solidFill>
            </a:endParaRPr>
          </a:p>
          <a:p>
            <a:pPr marL="342900" lvl="1" indent="0">
              <a:lnSpc>
                <a:spcPct val="100000"/>
              </a:lnSpc>
              <a:buNone/>
            </a:pPr>
            <a:endParaRPr lang="en-US" sz="1650" dirty="0">
              <a:solidFill>
                <a:schemeClr val="bg1"/>
              </a:solidFill>
            </a:endParaRPr>
          </a:p>
          <a:p>
            <a:pPr lvl="1">
              <a:lnSpc>
                <a:spcPct val="100000"/>
              </a:lnSpc>
            </a:pPr>
            <a:endParaRPr lang="en-US" sz="1650" dirty="0">
              <a:solidFill>
                <a:schemeClr val="bg1"/>
              </a:solidFill>
            </a:endParaRPr>
          </a:p>
        </p:txBody>
      </p:sp>
    </p:spTree>
    <p:extLst>
      <p:ext uri="{BB962C8B-B14F-4D97-AF65-F5344CB8AC3E}">
        <p14:creationId xmlns:p14="http://schemas.microsoft.com/office/powerpoint/2010/main" val="19655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3" presetClass="emph" presetSubtype="2" fill="hold" grpId="1"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B4A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628650" y="1080435"/>
            <a:ext cx="7886700" cy="531699"/>
          </a:xfrm>
        </p:spPr>
        <p:txBody>
          <a:bodyPr>
            <a:normAutofit fontScale="90000"/>
          </a:bodyPr>
          <a:lstStyle/>
          <a:p>
            <a:r>
              <a:rPr lang="en-US" dirty="0">
                <a:solidFill>
                  <a:schemeClr val="bg1"/>
                </a:solidFill>
              </a:rPr>
              <a:t>Summary of the Evidence</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507030" y="1700893"/>
            <a:ext cx="8323730" cy="4064111"/>
          </a:xfrm>
        </p:spPr>
        <p:txBody>
          <a:bodyPr>
            <a:normAutofit/>
          </a:bodyPr>
          <a:lstStyle/>
          <a:p>
            <a:pPr lvl="0">
              <a:lnSpc>
                <a:spcPct val="100000"/>
              </a:lnSpc>
            </a:pPr>
            <a:r>
              <a:rPr lang="en-US" sz="1950" dirty="0">
                <a:solidFill>
                  <a:schemeClr val="bg1"/>
                </a:solidFill>
              </a:rPr>
              <a:t>Pregnant women are at increased risk of serious illness and mortality with COVID-19 compared to non-pregnant peers</a:t>
            </a:r>
          </a:p>
          <a:p>
            <a:pPr lvl="0">
              <a:lnSpc>
                <a:spcPct val="100000"/>
              </a:lnSpc>
            </a:pPr>
            <a:r>
              <a:rPr lang="en-US" sz="1950" dirty="0">
                <a:solidFill>
                  <a:schemeClr val="bg1"/>
                </a:solidFill>
              </a:rPr>
              <a:t>COVID-19 may impact pregnant women with prolonged recovery and persistent side effects (cognition, chronic pulmonary and cardiovascular)</a:t>
            </a:r>
          </a:p>
          <a:p>
            <a:pPr lvl="0">
              <a:lnSpc>
                <a:spcPct val="100000"/>
              </a:lnSpc>
            </a:pPr>
            <a:r>
              <a:rPr lang="en-US" sz="1950" dirty="0">
                <a:solidFill>
                  <a:schemeClr val="bg1"/>
                </a:solidFill>
              </a:rPr>
              <a:t>COVID-19 may increase the risk for stillbirth and infant mortality</a:t>
            </a:r>
          </a:p>
          <a:p>
            <a:pPr>
              <a:lnSpc>
                <a:spcPct val="100000"/>
              </a:lnSpc>
            </a:pPr>
            <a:r>
              <a:rPr lang="en-US" dirty="0">
                <a:solidFill>
                  <a:schemeClr val="bg1"/>
                </a:solidFill>
              </a:rPr>
              <a:t>Perinatal transmission is greatest for women who become COVID-19 positive near the time of delivery (&lt;8 days prior to delivery)</a:t>
            </a:r>
          </a:p>
          <a:p>
            <a:pPr lvl="0">
              <a:lnSpc>
                <a:spcPct val="100000"/>
              </a:lnSpc>
            </a:pPr>
            <a:r>
              <a:rPr lang="en-US" sz="1950" dirty="0">
                <a:solidFill>
                  <a:schemeClr val="bg1"/>
                </a:solidFill>
              </a:rPr>
              <a:t>Perinatal vertical transmission appears to be very low—horizontal transmission from mother to baby occurs largely via respiratory droplet exposure</a:t>
            </a:r>
          </a:p>
          <a:p>
            <a:pPr lvl="0">
              <a:lnSpc>
                <a:spcPct val="100000"/>
              </a:lnSpc>
            </a:pPr>
            <a:r>
              <a:rPr lang="en-US" sz="1950" dirty="0">
                <a:solidFill>
                  <a:schemeClr val="bg1"/>
                </a:solidFill>
              </a:rPr>
              <a:t>Both mothers and children are at risk for long term complications of COVID-19</a:t>
            </a:r>
          </a:p>
          <a:p>
            <a:pPr lvl="0">
              <a:lnSpc>
                <a:spcPct val="100000"/>
              </a:lnSpc>
            </a:pPr>
            <a:r>
              <a:rPr lang="en-US" sz="1950" dirty="0">
                <a:solidFill>
                  <a:schemeClr val="bg1"/>
                </a:solidFill>
              </a:rPr>
              <a:t>The pandemic poses non-infectious risks, especially to children</a:t>
            </a:r>
          </a:p>
        </p:txBody>
      </p:sp>
    </p:spTree>
    <p:extLst>
      <p:ext uri="{BB962C8B-B14F-4D97-AF65-F5344CB8AC3E}">
        <p14:creationId xmlns:p14="http://schemas.microsoft.com/office/powerpoint/2010/main" val="365249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3" presetClass="emph" presetSubtype="2" fill="hold" grpId="1"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3" presetClass="emph" presetSubtype="2" fill="hold" grpId="1" nodeType="withEffect">
                                  <p:stCondLst>
                                    <p:cond delay="0"/>
                                  </p:stCondLst>
                                  <p:childTnLst>
                                    <p:animClr clrSpc="rgb" dir="cw">
                                      <p:cBhvr override="childStyle">
                                        <p:cTn id="16" dur="500" fill="hold"/>
                                        <p:tgtEl>
                                          <p:spTgt spid="3">
                                            <p:txEl>
                                              <p:pRg st="1" end="1"/>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3">
                                            <p:txEl>
                                              <p:pRg st="2" end="2"/>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3">
                                            <p:txEl>
                                              <p:pRg st="3" end="3"/>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3" presetClass="emph" presetSubtype="2" fill="hold" grpId="1" nodeType="withEffect">
                                  <p:stCondLst>
                                    <p:cond delay="0"/>
                                  </p:stCondLst>
                                  <p:childTnLst>
                                    <p:animClr clrSpc="rgb" dir="cw">
                                      <p:cBhvr override="childStyle">
                                        <p:cTn id="37" dur="500" fill="hold"/>
                                        <p:tgtEl>
                                          <p:spTgt spid="3">
                                            <p:txEl>
                                              <p:pRg st="4" end="4"/>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3" presetClass="emph" presetSubtype="2" fill="hold" grpId="1" nodeType="withEffect">
                                  <p:stCondLst>
                                    <p:cond delay="0"/>
                                  </p:stCondLst>
                                  <p:childTnLst>
                                    <p:animClr clrSpc="rgb" dir="cw">
                                      <p:cBhvr override="childStyle">
                                        <p:cTn id="44" dur="500" fill="hold"/>
                                        <p:tgtEl>
                                          <p:spTgt spid="3">
                                            <p:txEl>
                                              <p:pRg st="5" end="5"/>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3" presetClass="emph" presetSubtype="2" fill="hold" grpId="1" nodeType="withEffect">
                                  <p:stCondLst>
                                    <p:cond delay="0"/>
                                  </p:stCondLst>
                                  <p:childTnLst>
                                    <p:animClr clrSpc="rgb" dir="cw">
                                      <p:cBhvr override="childStyle">
                                        <p:cTn id="51" dur="500" fill="hold"/>
                                        <p:tgtEl>
                                          <p:spTgt spid="3">
                                            <p:txEl>
                                              <p:pRg st="6" end="6"/>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B4A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510409" y="1131095"/>
            <a:ext cx="7886700" cy="531699"/>
          </a:xfrm>
        </p:spPr>
        <p:txBody>
          <a:bodyPr>
            <a:normAutofit fontScale="90000"/>
          </a:bodyPr>
          <a:lstStyle/>
          <a:p>
            <a:r>
              <a:rPr lang="en-US" dirty="0">
                <a:solidFill>
                  <a:schemeClr val="bg1"/>
                </a:solidFill>
              </a:rPr>
              <a:t>PRACTICE RECOMMENDATIONS - Obstetrics</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410135" y="1662794"/>
            <a:ext cx="8323730" cy="4064112"/>
          </a:xfrm>
        </p:spPr>
        <p:txBody>
          <a:bodyPr>
            <a:noAutofit/>
          </a:bodyPr>
          <a:lstStyle/>
          <a:p>
            <a:pPr lvl="0">
              <a:lnSpc>
                <a:spcPct val="100000"/>
              </a:lnSpc>
            </a:pPr>
            <a:r>
              <a:rPr lang="en-US" sz="1650" dirty="0">
                <a:solidFill>
                  <a:schemeClr val="bg1"/>
                </a:solidFill>
              </a:rPr>
              <a:t>Pregnant women with COVID-19 can be managed in the outpatient setting but should transition to inpatient expeditiously if they develop shortness of breath, altered mental status</a:t>
            </a:r>
          </a:p>
          <a:p>
            <a:pPr lvl="0">
              <a:lnSpc>
                <a:spcPct val="100000"/>
              </a:lnSpc>
            </a:pPr>
            <a:r>
              <a:rPr lang="en-US" sz="1650" dirty="0">
                <a:solidFill>
                  <a:schemeClr val="bg1"/>
                </a:solidFill>
              </a:rPr>
              <a:t>Asymptomatic mothers who are COVID-19 positive do not need to be separated from their babies in the hospital.  </a:t>
            </a:r>
            <a:r>
              <a:rPr lang="en-US" sz="1650" i="1" dirty="0">
                <a:solidFill>
                  <a:schemeClr val="bg1"/>
                </a:solidFill>
              </a:rPr>
              <a:t>Visitation policies may depend on physical facilities limitations.</a:t>
            </a:r>
          </a:p>
          <a:p>
            <a:pPr lvl="0">
              <a:lnSpc>
                <a:spcPct val="100000"/>
              </a:lnSpc>
            </a:pPr>
            <a:r>
              <a:rPr lang="en-US" sz="1650" dirty="0">
                <a:solidFill>
                  <a:schemeClr val="bg1"/>
                </a:solidFill>
              </a:rPr>
              <a:t>All mothers should be encouraged to establish lactation if they so choose.</a:t>
            </a:r>
          </a:p>
          <a:p>
            <a:pPr lvl="0">
              <a:lnSpc>
                <a:spcPct val="100000"/>
              </a:lnSpc>
            </a:pPr>
            <a:r>
              <a:rPr lang="en-US" sz="1650" dirty="0">
                <a:solidFill>
                  <a:schemeClr val="bg1"/>
                </a:solidFill>
              </a:rPr>
              <a:t>Direct nursing by asymptomatic COVID-19 positive mothers should be supported.</a:t>
            </a:r>
          </a:p>
          <a:p>
            <a:pPr lvl="0">
              <a:lnSpc>
                <a:spcPct val="100000"/>
              </a:lnSpc>
            </a:pPr>
            <a:r>
              <a:rPr lang="en-US" sz="1650" dirty="0">
                <a:solidFill>
                  <a:schemeClr val="bg1"/>
                </a:solidFill>
              </a:rPr>
              <a:t>Symptomatic COVID-19 positive mothers should be encouraged to pump breastmilk for their infants until they are well enough to nurse directly.</a:t>
            </a:r>
          </a:p>
          <a:p>
            <a:pPr>
              <a:lnSpc>
                <a:spcPct val="100000"/>
              </a:lnSpc>
            </a:pPr>
            <a:r>
              <a:rPr lang="en-US" sz="1650" dirty="0">
                <a:solidFill>
                  <a:schemeClr val="bg1"/>
                </a:solidFill>
              </a:rPr>
              <a:t>Symptomatic mothers should wear masks, practice good hand hygiene and try to maintain physical distancing until 10 days have passed since the onset of symptoms.  </a:t>
            </a:r>
          </a:p>
          <a:p>
            <a:pPr lvl="0">
              <a:lnSpc>
                <a:spcPct val="100000"/>
              </a:lnSpc>
            </a:pPr>
            <a:r>
              <a:rPr lang="en-US" sz="1650" dirty="0">
                <a:solidFill>
                  <a:schemeClr val="bg1"/>
                </a:solidFill>
              </a:rPr>
              <a:t>A low threshold for further evaluation should be maintained for delivered mothers who develop tachycardia, shortness of breath or other cardiac symptoms.</a:t>
            </a:r>
          </a:p>
          <a:p>
            <a:pPr>
              <a:lnSpc>
                <a:spcPct val="100000"/>
              </a:lnSpc>
            </a:pPr>
            <a:r>
              <a:rPr lang="en-US" sz="1650" dirty="0">
                <a:solidFill>
                  <a:prstClr val="white"/>
                </a:solidFill>
              </a:rPr>
              <a:t>Pregnant women should get vaccinated against COVID-19.</a:t>
            </a:r>
          </a:p>
          <a:p>
            <a:pPr lvl="0">
              <a:lnSpc>
                <a:spcPct val="100000"/>
              </a:lnSpc>
            </a:pPr>
            <a:endParaRPr lang="en-US" sz="1650" dirty="0">
              <a:solidFill>
                <a:schemeClr val="bg1"/>
              </a:solidFill>
            </a:endParaRPr>
          </a:p>
        </p:txBody>
      </p:sp>
    </p:spTree>
    <p:extLst>
      <p:ext uri="{BB962C8B-B14F-4D97-AF65-F5344CB8AC3E}">
        <p14:creationId xmlns:p14="http://schemas.microsoft.com/office/powerpoint/2010/main" val="257721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3" presetClass="emph" presetSubtype="2" fill="hold" grpId="0" nodeType="withEffect">
                                  <p:stCondLst>
                                    <p:cond delay="0"/>
                                  </p:stCondLst>
                                  <p:childTnLst>
                                    <p:animClr clrSpc="rgb" dir="cw">
                                      <p:cBhvr override="childStyle">
                                        <p:cTn id="16" dur="500" fill="hold"/>
                                        <p:tgtEl>
                                          <p:spTgt spid="3">
                                            <p:txEl>
                                              <p:pRg st="1" end="1"/>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3" presetClass="emph" presetSubtype="2" fill="hold" grpId="0" nodeType="withEffect">
                                  <p:stCondLst>
                                    <p:cond delay="0"/>
                                  </p:stCondLst>
                                  <p:childTnLst>
                                    <p:animClr clrSpc="rgb" dir="cw">
                                      <p:cBhvr override="childStyle">
                                        <p:cTn id="23" dur="500" fill="hold"/>
                                        <p:tgtEl>
                                          <p:spTgt spid="3">
                                            <p:txEl>
                                              <p:pRg st="2" end="2"/>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3" presetClass="emph" presetSubtype="2" fill="hold" grpId="0" nodeType="withEffect">
                                  <p:stCondLst>
                                    <p:cond delay="0"/>
                                  </p:stCondLst>
                                  <p:childTnLst>
                                    <p:animClr clrSpc="rgb" dir="cw">
                                      <p:cBhvr override="childStyle">
                                        <p:cTn id="30" dur="500" fill="hold"/>
                                        <p:tgtEl>
                                          <p:spTgt spid="3">
                                            <p:txEl>
                                              <p:pRg st="3" end="3"/>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3" presetClass="emph" presetSubtype="2" fill="hold" grpId="0" nodeType="withEffect">
                                  <p:stCondLst>
                                    <p:cond delay="0"/>
                                  </p:stCondLst>
                                  <p:childTnLst>
                                    <p:animClr clrSpc="rgb" dir="cw">
                                      <p:cBhvr override="childStyle">
                                        <p:cTn id="37" dur="500" fill="hold"/>
                                        <p:tgtEl>
                                          <p:spTgt spid="3">
                                            <p:txEl>
                                              <p:pRg st="4" end="4"/>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3" presetClass="emph" presetSubtype="2" fill="hold" grpId="0" nodeType="withEffect">
                                  <p:stCondLst>
                                    <p:cond delay="0"/>
                                  </p:stCondLst>
                                  <p:childTnLst>
                                    <p:animClr clrSpc="rgb" dir="cw">
                                      <p:cBhvr override="childStyle">
                                        <p:cTn id="44" dur="500" fill="hold"/>
                                        <p:tgtEl>
                                          <p:spTgt spid="3">
                                            <p:txEl>
                                              <p:pRg st="5" end="5"/>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3" presetClass="emph" presetSubtype="2" fill="hold" grpId="0" nodeType="withEffect">
                                  <p:stCondLst>
                                    <p:cond delay="0"/>
                                  </p:stCondLst>
                                  <p:childTnLst>
                                    <p:animClr clrSpc="rgb" dir="cw">
                                      <p:cBhvr override="childStyle">
                                        <p:cTn id="51" dur="500" fill="hold"/>
                                        <p:tgtEl>
                                          <p:spTgt spid="3">
                                            <p:txEl>
                                              <p:pRg st="6" end="6"/>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par>
                                <p:cTn id="57" presetID="3" presetClass="emph" presetSubtype="2" fill="hold" grpId="0" nodeType="withEffect">
                                  <p:stCondLst>
                                    <p:cond delay="0"/>
                                  </p:stCondLst>
                                  <p:childTnLst>
                                    <p:animClr clrSpc="rgb" dir="cw">
                                      <p:cBhvr override="childStyle">
                                        <p:cTn id="58" dur="500" fill="hold"/>
                                        <p:tgtEl>
                                          <p:spTgt spid="3">
                                            <p:txEl>
                                              <p:pRg st="7" end="7"/>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B4A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513558" y="1131970"/>
            <a:ext cx="7503646" cy="531699"/>
          </a:xfrm>
        </p:spPr>
        <p:txBody>
          <a:bodyPr>
            <a:noAutofit/>
          </a:bodyPr>
          <a:lstStyle/>
          <a:p>
            <a:r>
              <a:rPr lang="en-US" dirty="0">
                <a:solidFill>
                  <a:schemeClr val="bg1"/>
                </a:solidFill>
              </a:rPr>
              <a:t>PRACTICE RECOMMENDATIONS-Neonates</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436726" y="1700834"/>
            <a:ext cx="8323730" cy="4013372"/>
          </a:xfrm>
        </p:spPr>
        <p:txBody>
          <a:bodyPr>
            <a:noAutofit/>
          </a:bodyPr>
          <a:lstStyle/>
          <a:p>
            <a:pPr lvl="0">
              <a:lnSpc>
                <a:spcPct val="100000"/>
              </a:lnSpc>
            </a:pPr>
            <a:r>
              <a:rPr lang="en-US" sz="1500" dirty="0">
                <a:solidFill>
                  <a:schemeClr val="bg1"/>
                </a:solidFill>
              </a:rPr>
              <a:t>Neonates do not need to be isolated from asymptomatic COVID-19 positive mothers.</a:t>
            </a:r>
          </a:p>
          <a:p>
            <a:pPr lvl="0">
              <a:lnSpc>
                <a:spcPct val="100000"/>
              </a:lnSpc>
            </a:pPr>
            <a:r>
              <a:rPr lang="en-US" sz="1500" dirty="0">
                <a:solidFill>
                  <a:schemeClr val="bg1"/>
                </a:solidFill>
              </a:rPr>
              <a:t>Testing (at 24 &amp; 48 hours of age) of neonates born to COVID-19 positive mothers is still recommended because they may be at risk via horizontal transmission.</a:t>
            </a:r>
          </a:p>
          <a:p>
            <a:pPr lvl="0">
              <a:lnSpc>
                <a:spcPct val="100000"/>
              </a:lnSpc>
            </a:pPr>
            <a:r>
              <a:rPr lang="en-US" sz="1500" dirty="0">
                <a:solidFill>
                  <a:schemeClr val="bg1"/>
                </a:solidFill>
              </a:rPr>
              <a:t>Breastfeeding and skin-to-skin care should be supported for newborns of asymptomatic COVID-19 positive mothers.  </a:t>
            </a:r>
            <a:r>
              <a:rPr lang="en-US" sz="1500" i="1" dirty="0">
                <a:solidFill>
                  <a:schemeClr val="bg1"/>
                </a:solidFill>
              </a:rPr>
              <a:t>Breastfeeding may confer protection through breast milk antibodies. Contact with healthy parents’ flora is important for development of a normal microbiome.</a:t>
            </a:r>
          </a:p>
          <a:p>
            <a:pPr lvl="0">
              <a:lnSpc>
                <a:spcPct val="100000"/>
              </a:lnSpc>
            </a:pPr>
            <a:r>
              <a:rPr lang="en-US" sz="1500" dirty="0">
                <a:solidFill>
                  <a:schemeClr val="bg1"/>
                </a:solidFill>
              </a:rPr>
              <a:t>Duration of the birth hospitalization should not be curtailed due to COVID-19.  The risk to the newborn is increased by early hospital discharge.</a:t>
            </a:r>
            <a:endParaRPr lang="en-US" sz="1500" i="1" dirty="0">
              <a:solidFill>
                <a:schemeClr val="bg1"/>
              </a:solidFill>
            </a:endParaRPr>
          </a:p>
          <a:p>
            <a:pPr lvl="0">
              <a:lnSpc>
                <a:spcPct val="100000"/>
              </a:lnSpc>
            </a:pPr>
            <a:r>
              <a:rPr lang="en-US" sz="1500" dirty="0">
                <a:solidFill>
                  <a:schemeClr val="bg1"/>
                </a:solidFill>
              </a:rPr>
              <a:t>Symptomatic mothers should wear masks, practice good hand hygiene and try to maintain physical distancing until 10 days have passed since onset of symptoms.  They should be encouraged to pump breastmilk for their infants until they are well enough to nurse directly.   </a:t>
            </a:r>
          </a:p>
          <a:p>
            <a:pPr lvl="0">
              <a:lnSpc>
                <a:spcPct val="100000"/>
              </a:lnSpc>
            </a:pPr>
            <a:r>
              <a:rPr lang="en-US" sz="1500" dirty="0">
                <a:solidFill>
                  <a:schemeClr val="bg1"/>
                </a:solidFill>
              </a:rPr>
              <a:t>It is safe for newborns to follow up in person with their pediatrician.  Children should continue routine pediatric care—including routine immunizations—during the pandemic.</a:t>
            </a:r>
          </a:p>
          <a:p>
            <a:pPr lvl="0">
              <a:lnSpc>
                <a:spcPct val="100000"/>
              </a:lnSpc>
            </a:pPr>
            <a:r>
              <a:rPr lang="en-US" sz="1500" dirty="0">
                <a:solidFill>
                  <a:schemeClr val="bg1"/>
                </a:solidFill>
              </a:rPr>
              <a:t>A low threshold for evaluation should be maintained for infants who contract COVID-19 as newborns. </a:t>
            </a:r>
            <a:r>
              <a:rPr lang="en-US" sz="1500" i="1" dirty="0">
                <a:solidFill>
                  <a:schemeClr val="bg1"/>
                </a:solidFill>
              </a:rPr>
              <a:t>They may be at risk for MIS-C or other long-term cardiac complications</a:t>
            </a:r>
            <a:r>
              <a:rPr lang="en-US" sz="1650" i="1" dirty="0">
                <a:solidFill>
                  <a:schemeClr val="bg1"/>
                </a:solidFill>
              </a:rPr>
              <a:t>.</a:t>
            </a:r>
            <a:endParaRPr lang="en-US" sz="1350" i="1" dirty="0">
              <a:solidFill>
                <a:schemeClr val="bg1"/>
              </a:solidFill>
            </a:endParaRPr>
          </a:p>
        </p:txBody>
      </p:sp>
    </p:spTree>
    <p:extLst>
      <p:ext uri="{BB962C8B-B14F-4D97-AF65-F5344CB8AC3E}">
        <p14:creationId xmlns:p14="http://schemas.microsoft.com/office/powerpoint/2010/main" val="38450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3" presetClass="emph" presetSubtype="2" fill="hold" grpId="0" nodeType="withEffect">
                                  <p:stCondLst>
                                    <p:cond delay="0"/>
                                  </p:stCondLst>
                                  <p:childTnLst>
                                    <p:animClr clrSpc="rgb" dir="cw">
                                      <p:cBhvr override="childStyle">
                                        <p:cTn id="16" dur="500" fill="hold"/>
                                        <p:tgtEl>
                                          <p:spTgt spid="3">
                                            <p:txEl>
                                              <p:pRg st="1" end="1"/>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3" presetClass="emph" presetSubtype="2" fill="hold" grpId="0" nodeType="withEffect">
                                  <p:stCondLst>
                                    <p:cond delay="0"/>
                                  </p:stCondLst>
                                  <p:childTnLst>
                                    <p:animClr clrSpc="rgb" dir="cw">
                                      <p:cBhvr override="childStyle">
                                        <p:cTn id="23" dur="500" fill="hold"/>
                                        <p:tgtEl>
                                          <p:spTgt spid="3">
                                            <p:txEl>
                                              <p:pRg st="2" end="2"/>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3" presetClass="emph" presetSubtype="2" fill="hold" grpId="0" nodeType="withEffect">
                                  <p:stCondLst>
                                    <p:cond delay="0"/>
                                  </p:stCondLst>
                                  <p:childTnLst>
                                    <p:animClr clrSpc="rgb" dir="cw">
                                      <p:cBhvr override="childStyle">
                                        <p:cTn id="30" dur="500" fill="hold"/>
                                        <p:tgtEl>
                                          <p:spTgt spid="3">
                                            <p:txEl>
                                              <p:pRg st="3" end="3"/>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3" presetClass="emph" presetSubtype="2" fill="hold" grpId="0" nodeType="withEffect">
                                  <p:stCondLst>
                                    <p:cond delay="0"/>
                                  </p:stCondLst>
                                  <p:childTnLst>
                                    <p:animClr clrSpc="rgb" dir="cw">
                                      <p:cBhvr override="childStyle">
                                        <p:cTn id="37" dur="500" fill="hold"/>
                                        <p:tgtEl>
                                          <p:spTgt spid="3">
                                            <p:txEl>
                                              <p:pRg st="4" end="4"/>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3" presetClass="emph" presetSubtype="2" fill="hold" grpId="0" nodeType="withEffect">
                                  <p:stCondLst>
                                    <p:cond delay="0"/>
                                  </p:stCondLst>
                                  <p:childTnLst>
                                    <p:animClr clrSpc="rgb" dir="cw">
                                      <p:cBhvr override="childStyle">
                                        <p:cTn id="44" dur="500" fill="hold"/>
                                        <p:tgtEl>
                                          <p:spTgt spid="3">
                                            <p:txEl>
                                              <p:pRg st="5" end="5"/>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3" presetClass="emph" presetSubtype="2" fill="hold" grpId="0" nodeType="withEffect">
                                  <p:stCondLst>
                                    <p:cond delay="0"/>
                                  </p:stCondLst>
                                  <p:childTnLst>
                                    <p:animClr clrSpc="rgb" dir="cw">
                                      <p:cBhvr override="childStyle">
                                        <p:cTn id="51" dur="500" fill="hold"/>
                                        <p:tgtEl>
                                          <p:spTgt spid="3">
                                            <p:txEl>
                                              <p:pRg st="6" end="6"/>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B4A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460375" y="1143794"/>
            <a:ext cx="8223250" cy="531699"/>
          </a:xfrm>
        </p:spPr>
        <p:txBody>
          <a:bodyPr>
            <a:noAutofit/>
          </a:bodyPr>
          <a:lstStyle/>
          <a:p>
            <a:r>
              <a:rPr lang="en-US" sz="2850" dirty="0">
                <a:solidFill>
                  <a:schemeClr val="bg1"/>
                </a:solidFill>
              </a:rPr>
              <a:t>Questions for Ongoing Studies</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460375" y="1890020"/>
            <a:ext cx="8323730" cy="3824186"/>
          </a:xfrm>
        </p:spPr>
        <p:txBody>
          <a:bodyPr>
            <a:noAutofit/>
          </a:bodyPr>
          <a:lstStyle/>
          <a:p>
            <a:pPr lvl="0">
              <a:lnSpc>
                <a:spcPct val="100000"/>
              </a:lnSpc>
            </a:pPr>
            <a:r>
              <a:rPr lang="en-US" sz="1650" dirty="0">
                <a:solidFill>
                  <a:schemeClr val="bg1"/>
                </a:solidFill>
              </a:rPr>
              <a:t>Better understand how COVID-19 impacts stillbirth and prematurity</a:t>
            </a:r>
          </a:p>
          <a:p>
            <a:pPr lvl="0">
              <a:lnSpc>
                <a:spcPct val="100000"/>
              </a:lnSpc>
            </a:pPr>
            <a:r>
              <a:rPr lang="en-US" sz="1650" dirty="0">
                <a:solidFill>
                  <a:schemeClr val="bg1"/>
                </a:solidFill>
              </a:rPr>
              <a:t>Learn more about COVID-19 infection during various phases of pregnancy</a:t>
            </a:r>
          </a:p>
          <a:p>
            <a:pPr lvl="0">
              <a:lnSpc>
                <a:spcPct val="100000"/>
              </a:lnSpc>
            </a:pPr>
            <a:r>
              <a:rPr lang="en-US" sz="1650" dirty="0">
                <a:solidFill>
                  <a:schemeClr val="bg1"/>
                </a:solidFill>
              </a:rPr>
              <a:t>Follow up on long term effects of COVID-19 acquired during pregnancy-for women &amp; infants</a:t>
            </a:r>
          </a:p>
          <a:p>
            <a:pPr lvl="0">
              <a:lnSpc>
                <a:spcPct val="100000"/>
              </a:lnSpc>
            </a:pPr>
            <a:r>
              <a:rPr lang="en-US" sz="1650" dirty="0">
                <a:solidFill>
                  <a:schemeClr val="bg1"/>
                </a:solidFill>
              </a:rPr>
              <a:t>Learn whether in utero exposure to SARS-CoV-2 has later impacts in infants who do not become ill in the immediate newborn period</a:t>
            </a:r>
          </a:p>
          <a:p>
            <a:pPr lvl="0">
              <a:lnSpc>
                <a:spcPct val="100000"/>
              </a:lnSpc>
            </a:pPr>
            <a:r>
              <a:rPr lang="en-US" sz="1650" dirty="0">
                <a:solidFill>
                  <a:schemeClr val="bg1"/>
                </a:solidFill>
              </a:rPr>
              <a:t>Learn more about the natural history of COVID-19 infection in children</a:t>
            </a:r>
          </a:p>
          <a:p>
            <a:pPr lvl="0">
              <a:lnSpc>
                <a:spcPct val="100000"/>
              </a:lnSpc>
            </a:pPr>
            <a:r>
              <a:rPr lang="en-US" sz="1650" dirty="0">
                <a:solidFill>
                  <a:schemeClr val="bg1"/>
                </a:solidFill>
              </a:rPr>
              <a:t>Gain a fuller understanding of vaccination safety and efficacy during pregnancy &amp; in children</a:t>
            </a:r>
          </a:p>
          <a:p>
            <a:pPr lvl="0">
              <a:lnSpc>
                <a:spcPct val="100000"/>
              </a:lnSpc>
            </a:pPr>
            <a:r>
              <a:rPr lang="en-US" sz="1650" dirty="0">
                <a:solidFill>
                  <a:schemeClr val="bg1"/>
                </a:solidFill>
              </a:rPr>
              <a:t>Understand epidemiology of SARS-CoV-2 in a vaccinated population</a:t>
            </a:r>
          </a:p>
          <a:p>
            <a:pPr>
              <a:lnSpc>
                <a:spcPct val="100000"/>
              </a:lnSpc>
            </a:pPr>
            <a:r>
              <a:rPr lang="en-US" sz="1650" dirty="0">
                <a:solidFill>
                  <a:schemeClr val="bg1"/>
                </a:solidFill>
              </a:rPr>
              <a:t>Understand how COVID-19 infection (or vaccination) during pregnancy might or might not confer immunity to infants – how long would that last?</a:t>
            </a:r>
          </a:p>
          <a:p>
            <a:pPr lvl="0">
              <a:lnSpc>
                <a:spcPct val="100000"/>
              </a:lnSpc>
            </a:pPr>
            <a:r>
              <a:rPr lang="en-US" sz="1650" dirty="0">
                <a:solidFill>
                  <a:schemeClr val="bg1"/>
                </a:solidFill>
              </a:rPr>
              <a:t>Continue to monitor SARS-CoV-2 variants and vaccine effectiveness </a:t>
            </a:r>
          </a:p>
        </p:txBody>
      </p:sp>
    </p:spTree>
    <p:extLst>
      <p:ext uri="{BB962C8B-B14F-4D97-AF65-F5344CB8AC3E}">
        <p14:creationId xmlns:p14="http://schemas.microsoft.com/office/powerpoint/2010/main" val="5668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3" presetClass="emph" presetSubtype="2" fill="hold" grpId="0" nodeType="withEffect">
                                  <p:stCondLst>
                                    <p:cond delay="0"/>
                                  </p:stCondLst>
                                  <p:childTnLst>
                                    <p:animClr clrSpc="rgb" dir="cw">
                                      <p:cBhvr override="childStyle">
                                        <p:cTn id="16" dur="500" fill="hold"/>
                                        <p:tgtEl>
                                          <p:spTgt spid="3">
                                            <p:txEl>
                                              <p:pRg st="1" end="1"/>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3" presetClass="emph" presetSubtype="2" fill="hold" grpId="0" nodeType="withEffect">
                                  <p:stCondLst>
                                    <p:cond delay="0"/>
                                  </p:stCondLst>
                                  <p:childTnLst>
                                    <p:animClr clrSpc="rgb" dir="cw">
                                      <p:cBhvr override="childStyle">
                                        <p:cTn id="23" dur="500" fill="hold"/>
                                        <p:tgtEl>
                                          <p:spTgt spid="3">
                                            <p:txEl>
                                              <p:pRg st="2" end="2"/>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3" presetClass="emph" presetSubtype="2" fill="hold" grpId="0" nodeType="withEffect">
                                  <p:stCondLst>
                                    <p:cond delay="0"/>
                                  </p:stCondLst>
                                  <p:childTnLst>
                                    <p:animClr clrSpc="rgb" dir="cw">
                                      <p:cBhvr override="childStyle">
                                        <p:cTn id="30" dur="500" fill="hold"/>
                                        <p:tgtEl>
                                          <p:spTgt spid="3">
                                            <p:txEl>
                                              <p:pRg st="3" end="3"/>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3" presetClass="emph" presetSubtype="2" fill="hold" grpId="0" nodeType="withEffect">
                                  <p:stCondLst>
                                    <p:cond delay="0"/>
                                  </p:stCondLst>
                                  <p:childTnLst>
                                    <p:animClr clrSpc="rgb" dir="cw">
                                      <p:cBhvr override="childStyle">
                                        <p:cTn id="37" dur="500" fill="hold"/>
                                        <p:tgtEl>
                                          <p:spTgt spid="3">
                                            <p:txEl>
                                              <p:pRg st="4" end="4"/>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3" presetClass="emph" presetSubtype="2" fill="hold" grpId="0" nodeType="withEffect">
                                  <p:stCondLst>
                                    <p:cond delay="0"/>
                                  </p:stCondLst>
                                  <p:childTnLst>
                                    <p:animClr clrSpc="rgb" dir="cw">
                                      <p:cBhvr override="childStyle">
                                        <p:cTn id="44" dur="500" fill="hold"/>
                                        <p:tgtEl>
                                          <p:spTgt spid="3">
                                            <p:txEl>
                                              <p:pRg st="5" end="5"/>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3" presetClass="emph" presetSubtype="2" fill="hold" grpId="0" nodeType="withEffect">
                                  <p:stCondLst>
                                    <p:cond delay="0"/>
                                  </p:stCondLst>
                                  <p:childTnLst>
                                    <p:animClr clrSpc="rgb" dir="cw">
                                      <p:cBhvr override="childStyle">
                                        <p:cTn id="51" dur="500" fill="hold"/>
                                        <p:tgtEl>
                                          <p:spTgt spid="3">
                                            <p:txEl>
                                              <p:pRg st="6" end="6"/>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par>
                                <p:cTn id="57" presetID="3" presetClass="emph" presetSubtype="2" fill="hold" grpId="0" nodeType="withEffect">
                                  <p:stCondLst>
                                    <p:cond delay="0"/>
                                  </p:stCondLst>
                                  <p:childTnLst>
                                    <p:animClr clrSpc="rgb" dir="cw">
                                      <p:cBhvr override="childStyle">
                                        <p:cTn id="58" dur="500" fill="hold"/>
                                        <p:tgtEl>
                                          <p:spTgt spid="3">
                                            <p:txEl>
                                              <p:pRg st="7" end="7"/>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childTnLst>
                                </p:cTn>
                              </p:par>
                              <p:par>
                                <p:cTn id="64" presetID="3" presetClass="emph" presetSubtype="2" fill="hold" grpId="0" nodeType="withEffect">
                                  <p:stCondLst>
                                    <p:cond delay="0"/>
                                  </p:stCondLst>
                                  <p:childTnLst>
                                    <p:animClr clrSpc="rgb" dir="cw">
                                      <p:cBhvr override="childStyle">
                                        <p:cTn id="65" dur="500" fill="hold"/>
                                        <p:tgtEl>
                                          <p:spTgt spid="3">
                                            <p:txEl>
                                              <p:pRg st="8" end="8"/>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8" end="8"/>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543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628650" y="1080435"/>
            <a:ext cx="7886700" cy="531699"/>
          </a:xfrm>
        </p:spPr>
        <p:txBody>
          <a:bodyPr>
            <a:normAutofit fontScale="90000"/>
          </a:bodyPr>
          <a:lstStyle/>
          <a:p>
            <a:r>
              <a:rPr lang="en-US" dirty="0">
                <a:solidFill>
                  <a:schemeClr val="bg1"/>
                </a:solidFill>
              </a:rPr>
              <a:t>What was covered</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507030" y="1612135"/>
            <a:ext cx="8323730" cy="4064111"/>
          </a:xfrm>
        </p:spPr>
        <p:txBody>
          <a:bodyPr>
            <a:normAutofit/>
          </a:bodyPr>
          <a:lstStyle/>
          <a:p>
            <a:pPr lvl="0">
              <a:lnSpc>
                <a:spcPct val="100000"/>
              </a:lnSpc>
            </a:pPr>
            <a:r>
              <a:rPr lang="en-US" sz="1950" dirty="0">
                <a:solidFill>
                  <a:schemeClr val="bg1"/>
                </a:solidFill>
              </a:rPr>
              <a:t>Study strategies over the past year &amp; how evidence has informed practice</a:t>
            </a:r>
          </a:p>
          <a:p>
            <a:pPr lvl="1">
              <a:lnSpc>
                <a:spcPct val="100000"/>
              </a:lnSpc>
            </a:pPr>
            <a:r>
              <a:rPr lang="en-US" sz="1650" dirty="0">
                <a:solidFill>
                  <a:schemeClr val="bg1"/>
                </a:solidFill>
              </a:rPr>
              <a:t>Perinatal COVID Registry (&gt;8000, positive 14d prior to 3d after birth)</a:t>
            </a:r>
          </a:p>
          <a:p>
            <a:pPr lvl="1">
              <a:lnSpc>
                <a:spcPct val="100000"/>
              </a:lnSpc>
            </a:pPr>
            <a:r>
              <a:rPr lang="en-US" sz="1650" dirty="0">
                <a:solidFill>
                  <a:schemeClr val="bg1"/>
                </a:solidFill>
              </a:rPr>
              <a:t>CDC data (400K women of childbearing age; &gt;30K pregnant women)</a:t>
            </a:r>
          </a:p>
          <a:p>
            <a:pPr lvl="1">
              <a:lnSpc>
                <a:spcPct val="100000"/>
              </a:lnSpc>
            </a:pPr>
            <a:r>
              <a:rPr lang="en-US" sz="1650" dirty="0">
                <a:solidFill>
                  <a:schemeClr val="bg1"/>
                </a:solidFill>
              </a:rPr>
              <a:t>VON Impact Audit (logistical &amp; qualitative data)</a:t>
            </a:r>
          </a:p>
          <a:p>
            <a:pPr lvl="1">
              <a:lnSpc>
                <a:spcPct val="100000"/>
              </a:lnSpc>
            </a:pPr>
            <a:r>
              <a:rPr lang="en-US" sz="1650" dirty="0">
                <a:solidFill>
                  <a:schemeClr val="bg1"/>
                </a:solidFill>
              </a:rPr>
              <a:t>IL state data</a:t>
            </a:r>
            <a:endParaRPr lang="en-US" sz="1950" dirty="0">
              <a:solidFill>
                <a:schemeClr val="bg1"/>
              </a:solidFill>
            </a:endParaRPr>
          </a:p>
          <a:p>
            <a:pPr lvl="0">
              <a:lnSpc>
                <a:spcPct val="100000"/>
              </a:lnSpc>
            </a:pPr>
            <a:r>
              <a:rPr lang="en-US" sz="1950" dirty="0">
                <a:solidFill>
                  <a:schemeClr val="bg1"/>
                </a:solidFill>
              </a:rPr>
              <a:t>Mental health in the pandemic</a:t>
            </a:r>
          </a:p>
          <a:p>
            <a:pPr marL="342900" lvl="1" indent="0">
              <a:lnSpc>
                <a:spcPct val="100000"/>
              </a:lnSpc>
              <a:buNone/>
            </a:pPr>
            <a:endParaRPr lang="en-US" sz="1650" dirty="0">
              <a:solidFill>
                <a:schemeClr val="bg1"/>
              </a:solidFill>
            </a:endParaRPr>
          </a:p>
          <a:p>
            <a:pPr lvl="1">
              <a:lnSpc>
                <a:spcPct val="100000"/>
              </a:lnSpc>
            </a:pPr>
            <a:endParaRPr lang="en-US" sz="1650" dirty="0">
              <a:solidFill>
                <a:schemeClr val="bg1"/>
              </a:solidFill>
            </a:endParaRPr>
          </a:p>
        </p:txBody>
      </p:sp>
    </p:spTree>
    <p:extLst>
      <p:ext uri="{BB962C8B-B14F-4D97-AF65-F5344CB8AC3E}">
        <p14:creationId xmlns:p14="http://schemas.microsoft.com/office/powerpoint/2010/main" val="2553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3" presetClass="emph" presetSubtype="2" fill="hold" grpId="1" nodeType="withEffect">
                                  <p:stCondLst>
                                    <p:cond delay="0"/>
                                  </p:stCondLst>
                                  <p:childTnLst>
                                    <p:animClr clrSpc="rgb" dir="cw">
                                      <p:cBhvr override="childStyle">
                                        <p:cTn id="9" dur="500" fill="hold"/>
                                        <p:tgtEl>
                                          <p:spTgt spid="3">
                                            <p:txEl>
                                              <p:pRg st="5" end="5"/>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E190-E4EB-DD4D-A9A6-B5BD0D66D6D7}"/>
              </a:ext>
            </a:extLst>
          </p:cNvPr>
          <p:cNvSpPr>
            <a:spLocks noGrp="1"/>
          </p:cNvSpPr>
          <p:nvPr>
            <p:ph type="title"/>
          </p:nvPr>
        </p:nvSpPr>
        <p:spPr/>
        <p:txBody>
          <a:bodyPr/>
          <a:lstStyle/>
          <a:p>
            <a:r>
              <a:rPr lang="en-US" dirty="0"/>
              <a:t>Mental Health Resources – Jo Kim</a:t>
            </a:r>
          </a:p>
        </p:txBody>
      </p:sp>
      <p:sp>
        <p:nvSpPr>
          <p:cNvPr id="3" name="Content Placeholder 2">
            <a:extLst>
              <a:ext uri="{FF2B5EF4-FFF2-40B4-BE49-F238E27FC236}">
                <a16:creationId xmlns:a16="http://schemas.microsoft.com/office/drawing/2014/main" id="{5CC3AC9F-8F51-B143-9549-5539B354B6FD}"/>
              </a:ext>
            </a:extLst>
          </p:cNvPr>
          <p:cNvSpPr>
            <a:spLocks noGrp="1"/>
          </p:cNvSpPr>
          <p:nvPr>
            <p:ph idx="1"/>
          </p:nvPr>
        </p:nvSpPr>
        <p:spPr>
          <a:xfrm>
            <a:off x="844550" y="2353469"/>
            <a:ext cx="6800850" cy="3063082"/>
          </a:xfrm>
        </p:spPr>
        <p:txBody>
          <a:bodyPr/>
          <a:lstStyle/>
          <a:p>
            <a:r>
              <a:rPr lang="en-US" dirty="0"/>
              <a:t>Articles – including specific COVID-19 resources</a:t>
            </a:r>
          </a:p>
          <a:p>
            <a:r>
              <a:rPr lang="en-US" dirty="0"/>
              <a:t>Resources clearinghouses</a:t>
            </a:r>
          </a:p>
          <a:p>
            <a:r>
              <a:rPr lang="en-US" dirty="0"/>
              <a:t>Grief resources</a:t>
            </a:r>
          </a:p>
          <a:p>
            <a:r>
              <a:rPr lang="en-US" dirty="0"/>
              <a:t>Condition specific resources (anxiety, psychosis, OCD)</a:t>
            </a:r>
          </a:p>
          <a:p>
            <a:r>
              <a:rPr lang="en-US" dirty="0"/>
              <a:t>Resources for kids</a:t>
            </a:r>
          </a:p>
          <a:p>
            <a:r>
              <a:rPr lang="en-US" dirty="0"/>
              <a:t>Resources for patients</a:t>
            </a:r>
          </a:p>
          <a:p>
            <a:r>
              <a:rPr lang="en-US" dirty="0"/>
              <a:t>Resources for providers</a:t>
            </a:r>
          </a:p>
        </p:txBody>
      </p:sp>
    </p:spTree>
    <p:extLst>
      <p:ext uri="{BB962C8B-B14F-4D97-AF65-F5344CB8AC3E}">
        <p14:creationId xmlns:p14="http://schemas.microsoft.com/office/powerpoint/2010/main" val="195112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 y="75951"/>
            <a:ext cx="8229600" cy="1143000"/>
          </a:xfrm>
          <a:noFill/>
        </p:spPr>
        <p:txBody>
          <a:bodyPr>
            <a:noAutofit/>
          </a:bodyPr>
          <a:lstStyle/>
          <a:p>
            <a:pPr algn="ctr"/>
            <a:r>
              <a:rPr lang="en-US" sz="2800" dirty="0"/>
              <a:t>Data </a:t>
            </a:r>
            <a:r>
              <a:rPr lang="en-US" sz="2800" dirty="0" smtClean="0"/>
              <a:t>Update: </a:t>
            </a:r>
            <a:r>
              <a:rPr lang="en-US" sz="2800" b="1" dirty="0" smtClean="0">
                <a:solidFill>
                  <a:srgbClr val="C00000"/>
                </a:solidFill>
              </a:rPr>
              <a:t>April </a:t>
            </a:r>
            <a:r>
              <a:rPr lang="en-US" sz="2800" b="1" dirty="0">
                <a:solidFill>
                  <a:srgbClr val="C00000"/>
                </a:solidFill>
              </a:rPr>
              <a:t>8</a:t>
            </a:r>
            <a:r>
              <a:rPr lang="en-US" sz="2800" dirty="0" smtClean="0">
                <a:solidFill>
                  <a:srgbClr val="C00000"/>
                </a:solidFill>
              </a:rPr>
              <a:t>, </a:t>
            </a:r>
            <a:r>
              <a:rPr lang="en-US" sz="2800" b="1" dirty="0" smtClean="0">
                <a:solidFill>
                  <a:srgbClr val="C00000"/>
                </a:solidFill>
              </a:rPr>
              <a:t>2021</a:t>
            </a:r>
            <a:r>
              <a:rPr lang="en-US" sz="2800" dirty="0"/>
              <a:t/>
            </a:r>
            <a:br>
              <a:rPr lang="en-US" sz="2800" dirty="0"/>
            </a:br>
            <a:r>
              <a:rPr lang="en-US" sz="2800" dirty="0"/>
              <a:t>CDC/IDPH: COVID-19 Outbreak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4161590"/>
              </p:ext>
            </p:extLst>
          </p:nvPr>
        </p:nvGraphicFramePr>
        <p:xfrm>
          <a:off x="-20782" y="1375967"/>
          <a:ext cx="9144000" cy="5516669"/>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3906134990"/>
                    </a:ext>
                  </a:extLst>
                </a:gridCol>
                <a:gridCol w="4038600">
                  <a:extLst>
                    <a:ext uri="{9D8B030D-6E8A-4147-A177-3AD203B41FA5}">
                      <a16:colId xmlns:a16="http://schemas.microsoft.com/office/drawing/2014/main" val="2796142017"/>
                    </a:ext>
                  </a:extLst>
                </a:gridCol>
              </a:tblGrid>
              <a:tr h="861271">
                <a:tc>
                  <a:txBody>
                    <a:bodyPr/>
                    <a:lstStyle/>
                    <a:p>
                      <a:pPr algn="ctr"/>
                      <a:r>
                        <a:rPr lang="en-US" sz="1800" dirty="0"/>
                        <a:t>CDC </a:t>
                      </a:r>
                    </a:p>
                    <a:p>
                      <a:pPr algn="ctr"/>
                      <a:r>
                        <a:rPr lang="en-US" sz="1800" dirty="0">
                          <a:hlinkClick r:id="rId3"/>
                        </a:rPr>
                        <a:t>https://www.cdc.gov/coronavirus/2019-ncov/cases-updates/cases-in-us.html</a:t>
                      </a:r>
                      <a:endParaRPr lang="en-US" sz="1800" dirty="0"/>
                    </a:p>
                  </a:txBody>
                  <a:tcPr marL="68580" marR="68580" marT="34290" marB="34290"/>
                </a:tc>
                <a:tc>
                  <a:txBody>
                    <a:bodyPr/>
                    <a:lstStyle/>
                    <a:p>
                      <a:pPr algn="ctr"/>
                      <a:r>
                        <a:rPr lang="en-US" sz="1800" dirty="0"/>
                        <a:t>IDPH</a:t>
                      </a:r>
                    </a:p>
                    <a:p>
                      <a:pPr algn="ctr"/>
                      <a:r>
                        <a:rPr lang="en-US" sz="1800" dirty="0">
                          <a:hlinkClick r:id="rId4"/>
                        </a:rPr>
                        <a:t>https://www.dph.illinois.gov/covid19</a:t>
                      </a:r>
                      <a:r>
                        <a:rPr lang="en-US" sz="1800" dirty="0"/>
                        <a:t> </a:t>
                      </a:r>
                    </a:p>
                  </a:txBody>
                  <a:tcPr marL="68580" marR="68580" marT="34290" marB="34290"/>
                </a:tc>
                <a:extLst>
                  <a:ext uri="{0D108BD9-81ED-4DB2-BD59-A6C34878D82A}">
                    <a16:rowId xmlns:a16="http://schemas.microsoft.com/office/drawing/2014/main" val="1493270207"/>
                  </a:ext>
                </a:extLst>
              </a:tr>
              <a:tr h="4625129">
                <a:tc>
                  <a:txBody>
                    <a:bodyPr/>
                    <a:lstStyle/>
                    <a:p>
                      <a:pPr marL="285750" indent="-285750">
                        <a:buFont typeface="Arial" panose="020B0604020202020204" pitchFamily="34" charset="0"/>
                        <a:buChar char="•"/>
                      </a:pPr>
                      <a:r>
                        <a:rPr lang="en-US" sz="1800" dirty="0"/>
                        <a:t>Total </a:t>
                      </a:r>
                      <a:r>
                        <a:rPr lang="en-US" sz="1800" dirty="0" smtClean="0"/>
                        <a:t>cases: </a:t>
                      </a:r>
                      <a:r>
                        <a:rPr lang="en-US" sz="1800" b="1" baseline="0" dirty="0" smtClean="0"/>
                        <a:t>30,662,171</a:t>
                      </a:r>
                      <a:r>
                        <a:rPr lang="en-US" sz="1800" dirty="0" smtClean="0"/>
                        <a:t> </a:t>
                      </a:r>
                      <a:r>
                        <a:rPr lang="en-US" sz="1800" b="1" baseline="0" dirty="0" smtClean="0">
                          <a:solidFill>
                            <a:schemeClr val="tx1"/>
                          </a:solidFill>
                        </a:rPr>
                        <a:t>confirmed</a:t>
                      </a:r>
                      <a:endParaRPr lang="en-US" sz="1800" b="1" dirty="0">
                        <a:solidFill>
                          <a:schemeClr val="tx1"/>
                        </a:solidFill>
                      </a:endParaRPr>
                    </a:p>
                    <a:p>
                      <a:pPr marL="285750" indent="-285750">
                        <a:buFont typeface="Arial" panose="020B0604020202020204" pitchFamily="34" charset="0"/>
                        <a:buChar char="•"/>
                      </a:pPr>
                      <a:r>
                        <a:rPr lang="en-US" sz="1800" b="0" dirty="0">
                          <a:solidFill>
                            <a:schemeClr val="tx1"/>
                          </a:solidFill>
                        </a:rPr>
                        <a:t>Total deaths: </a:t>
                      </a:r>
                      <a:r>
                        <a:rPr lang="en-US" sz="1800" b="1" dirty="0" smtClean="0">
                          <a:solidFill>
                            <a:schemeClr val="tx1"/>
                          </a:solidFill>
                        </a:rPr>
                        <a:t>555,231 </a:t>
                      </a:r>
                      <a:r>
                        <a:rPr lang="en-US" sz="1800" b="1" dirty="0">
                          <a:solidFill>
                            <a:schemeClr val="tx1"/>
                          </a:solidFill>
                        </a:rPr>
                        <a:t>confirmed</a:t>
                      </a:r>
                    </a:p>
                  </a:txBody>
                  <a:tcPr marL="68580" marR="68580" marT="34290" marB="34290"/>
                </a:tc>
                <a:tc>
                  <a:txBody>
                    <a:bodyPr/>
                    <a:lstStyle/>
                    <a:p>
                      <a:pPr marL="285750" indent="-285750">
                        <a:buFont typeface="Arial" panose="020B0604020202020204" pitchFamily="34" charset="0"/>
                        <a:buChar char="•"/>
                      </a:pPr>
                      <a:r>
                        <a:rPr lang="en-US" sz="1900" b="1" dirty="0" smtClean="0"/>
                        <a:t>1,265,457</a:t>
                      </a:r>
                      <a:r>
                        <a:rPr lang="en-US" sz="1900" dirty="0" smtClean="0"/>
                        <a:t> </a:t>
                      </a:r>
                      <a:r>
                        <a:rPr lang="en-US" sz="1900" dirty="0"/>
                        <a:t>Confirmed Positive Cases</a:t>
                      </a:r>
                    </a:p>
                    <a:p>
                      <a:pPr marL="285750" indent="-285750">
                        <a:buFont typeface="Arial" panose="020B0604020202020204" pitchFamily="34" charset="0"/>
                        <a:buChar char="•"/>
                      </a:pPr>
                      <a:r>
                        <a:rPr lang="en-US" sz="1900" b="1" dirty="0" smtClean="0"/>
                        <a:t>21,423 </a:t>
                      </a:r>
                      <a:r>
                        <a:rPr lang="en-US" sz="1900" dirty="0" smtClean="0"/>
                        <a:t>Deaths </a:t>
                      </a:r>
                      <a:endParaRPr lang="en-US" sz="1900" dirty="0"/>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1400" dirty="0"/>
                    </a:p>
                  </a:txBody>
                  <a:tcPr marL="68580" marR="68580" marT="34290" marB="34290"/>
                </a:tc>
                <a:extLst>
                  <a:ext uri="{0D108BD9-81ED-4DB2-BD59-A6C34878D82A}">
                    <a16:rowId xmlns:a16="http://schemas.microsoft.com/office/drawing/2014/main" val="2270015956"/>
                  </a:ext>
                </a:extLst>
              </a:tr>
            </a:tbl>
          </a:graphicData>
        </a:graphic>
      </p:graphicFrame>
      <p:sp>
        <p:nvSpPr>
          <p:cNvPr id="3" name="Slide Number Placeholder 2"/>
          <p:cNvSpPr>
            <a:spLocks noGrp="1"/>
          </p:cNvSpPr>
          <p:nvPr>
            <p:ph type="sldNum" sz="quarter" idx="12"/>
          </p:nvPr>
        </p:nvSpPr>
        <p:spPr/>
        <p:txBody>
          <a:bodyPr/>
          <a:lstStyle/>
          <a:p>
            <a:fld id="{744C2F5F-8633-4B5B-A080-9CC210AD30A1}" type="slidenum">
              <a:rPr lang="en-US" smtClean="0"/>
              <a:t>7</a:t>
            </a:fld>
            <a:endParaRPr lang="en-US"/>
          </a:p>
        </p:txBody>
      </p:sp>
      <p:pic>
        <p:nvPicPr>
          <p:cNvPr id="2" name="Picture 1"/>
          <p:cNvPicPr>
            <a:picLocks noChangeAspect="1"/>
          </p:cNvPicPr>
          <p:nvPr/>
        </p:nvPicPr>
        <p:blipFill>
          <a:blip r:embed="rId5"/>
          <a:stretch>
            <a:fillRect/>
          </a:stretch>
        </p:blipFill>
        <p:spPr>
          <a:xfrm>
            <a:off x="30480" y="2917534"/>
            <a:ext cx="4995257" cy="3088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a:srcRect l="3808" r="1129" b="3095"/>
          <a:stretch/>
        </p:blipFill>
        <p:spPr>
          <a:xfrm>
            <a:off x="30480" y="6005940"/>
            <a:ext cx="5019502" cy="890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5410200" y="2917534"/>
            <a:ext cx="3505199" cy="3896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296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543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9C5-7CC9-8B46-9AF5-A784D7DDC311}"/>
              </a:ext>
            </a:extLst>
          </p:cNvPr>
          <p:cNvSpPr>
            <a:spLocks noGrp="1"/>
          </p:cNvSpPr>
          <p:nvPr>
            <p:ph type="title"/>
          </p:nvPr>
        </p:nvSpPr>
        <p:spPr>
          <a:xfrm>
            <a:off x="628650" y="1080435"/>
            <a:ext cx="7886700" cy="531699"/>
          </a:xfrm>
        </p:spPr>
        <p:txBody>
          <a:bodyPr>
            <a:normAutofit fontScale="90000"/>
          </a:bodyPr>
          <a:lstStyle/>
          <a:p>
            <a:r>
              <a:rPr lang="en-US" dirty="0">
                <a:solidFill>
                  <a:schemeClr val="bg1"/>
                </a:solidFill>
              </a:rPr>
              <a:t>What was covered</a:t>
            </a:r>
          </a:p>
        </p:txBody>
      </p:sp>
      <p:sp>
        <p:nvSpPr>
          <p:cNvPr id="3" name="Content Placeholder 2">
            <a:extLst>
              <a:ext uri="{FF2B5EF4-FFF2-40B4-BE49-F238E27FC236}">
                <a16:creationId xmlns:a16="http://schemas.microsoft.com/office/drawing/2014/main" id="{E13233C8-014E-784A-85B9-C1CD0C33844C}"/>
              </a:ext>
            </a:extLst>
          </p:cNvPr>
          <p:cNvSpPr>
            <a:spLocks noGrp="1"/>
          </p:cNvSpPr>
          <p:nvPr>
            <p:ph idx="1"/>
          </p:nvPr>
        </p:nvSpPr>
        <p:spPr>
          <a:xfrm>
            <a:off x="507030" y="1612135"/>
            <a:ext cx="8323730" cy="4064111"/>
          </a:xfrm>
        </p:spPr>
        <p:txBody>
          <a:bodyPr>
            <a:normAutofit lnSpcReduction="10000"/>
          </a:bodyPr>
          <a:lstStyle/>
          <a:p>
            <a:pPr lvl="0">
              <a:lnSpc>
                <a:spcPct val="100000"/>
              </a:lnSpc>
            </a:pPr>
            <a:r>
              <a:rPr lang="en-US" sz="1950" dirty="0">
                <a:solidFill>
                  <a:schemeClr val="bg1"/>
                </a:solidFill>
              </a:rPr>
              <a:t>Study strategies over the past year &amp; how evidence has informed practice</a:t>
            </a:r>
          </a:p>
          <a:p>
            <a:pPr lvl="1">
              <a:lnSpc>
                <a:spcPct val="100000"/>
              </a:lnSpc>
            </a:pPr>
            <a:r>
              <a:rPr lang="en-US" sz="1650" dirty="0">
                <a:solidFill>
                  <a:schemeClr val="bg1"/>
                </a:solidFill>
              </a:rPr>
              <a:t>Perinatal COVID Registry (&gt;8000, positive 14d prior to 3d after birth)</a:t>
            </a:r>
          </a:p>
          <a:p>
            <a:pPr lvl="1">
              <a:lnSpc>
                <a:spcPct val="100000"/>
              </a:lnSpc>
            </a:pPr>
            <a:r>
              <a:rPr lang="en-US" sz="1650" dirty="0">
                <a:solidFill>
                  <a:schemeClr val="bg1"/>
                </a:solidFill>
              </a:rPr>
              <a:t>CDC data (400K women of childbearing age; &gt;30K pregnant women)</a:t>
            </a:r>
          </a:p>
          <a:p>
            <a:pPr lvl="1">
              <a:lnSpc>
                <a:spcPct val="100000"/>
              </a:lnSpc>
            </a:pPr>
            <a:r>
              <a:rPr lang="en-US" sz="1650" dirty="0">
                <a:solidFill>
                  <a:schemeClr val="bg1"/>
                </a:solidFill>
              </a:rPr>
              <a:t>VON Impact Audit (logistical &amp; qualitative data)</a:t>
            </a:r>
          </a:p>
          <a:p>
            <a:pPr lvl="1">
              <a:lnSpc>
                <a:spcPct val="100000"/>
              </a:lnSpc>
            </a:pPr>
            <a:r>
              <a:rPr lang="en-US" sz="1650" dirty="0">
                <a:solidFill>
                  <a:schemeClr val="bg1"/>
                </a:solidFill>
              </a:rPr>
              <a:t>IL state data</a:t>
            </a:r>
            <a:endParaRPr lang="en-US" sz="1950" dirty="0">
              <a:solidFill>
                <a:schemeClr val="bg1"/>
              </a:solidFill>
            </a:endParaRPr>
          </a:p>
          <a:p>
            <a:pPr lvl="0">
              <a:lnSpc>
                <a:spcPct val="100000"/>
              </a:lnSpc>
            </a:pPr>
            <a:r>
              <a:rPr lang="en-US" sz="1950" dirty="0">
                <a:solidFill>
                  <a:schemeClr val="bg1"/>
                </a:solidFill>
              </a:rPr>
              <a:t>Mental health in the pandemic</a:t>
            </a:r>
          </a:p>
          <a:p>
            <a:pPr lvl="0">
              <a:lnSpc>
                <a:spcPct val="100000"/>
              </a:lnSpc>
            </a:pPr>
            <a:r>
              <a:rPr lang="en-US" sz="1950" dirty="0">
                <a:solidFill>
                  <a:schemeClr val="bg1"/>
                </a:solidFill>
              </a:rPr>
              <a:t>Health disparities and the impact of the pandemic – concrete ways to address</a:t>
            </a:r>
          </a:p>
          <a:p>
            <a:pPr lvl="0">
              <a:lnSpc>
                <a:spcPct val="100000"/>
              </a:lnSpc>
            </a:pPr>
            <a:r>
              <a:rPr lang="en-US" sz="1950" dirty="0">
                <a:solidFill>
                  <a:schemeClr val="bg1"/>
                </a:solidFill>
              </a:rPr>
              <a:t>Ethics of allocation of life support resources across the lifespan in a disaster</a:t>
            </a:r>
          </a:p>
          <a:p>
            <a:pPr lvl="0">
              <a:lnSpc>
                <a:spcPct val="100000"/>
              </a:lnSpc>
            </a:pPr>
            <a:r>
              <a:rPr lang="en-US" sz="1950" dirty="0">
                <a:solidFill>
                  <a:schemeClr val="bg1"/>
                </a:solidFill>
              </a:rPr>
              <a:t>State university response: vaccine trials, vaccine distribution</a:t>
            </a:r>
          </a:p>
          <a:p>
            <a:pPr lvl="0">
              <a:lnSpc>
                <a:spcPct val="100000"/>
              </a:lnSpc>
            </a:pPr>
            <a:r>
              <a:rPr lang="en-US" sz="1950" dirty="0">
                <a:solidFill>
                  <a:schemeClr val="bg1"/>
                </a:solidFill>
              </a:rPr>
              <a:t>CDC update on COVID vaccination in pregnancy</a:t>
            </a:r>
          </a:p>
          <a:p>
            <a:pPr lvl="0">
              <a:lnSpc>
                <a:spcPct val="100000"/>
              </a:lnSpc>
            </a:pPr>
            <a:r>
              <a:rPr lang="en-US" sz="1950" dirty="0">
                <a:solidFill>
                  <a:schemeClr val="bg1"/>
                </a:solidFill>
              </a:rPr>
              <a:t>Breakouts: visitation – telehealth – lactation support – long term effects</a:t>
            </a:r>
          </a:p>
          <a:p>
            <a:pPr lvl="0">
              <a:lnSpc>
                <a:spcPct val="100000"/>
              </a:lnSpc>
            </a:pPr>
            <a:r>
              <a:rPr lang="en-US" sz="1950" dirty="0">
                <a:solidFill>
                  <a:schemeClr val="bg1"/>
                </a:solidFill>
              </a:rPr>
              <a:t>ILPQC COVID-19 resources</a:t>
            </a:r>
          </a:p>
          <a:p>
            <a:pPr marL="342900" lvl="1" indent="0">
              <a:lnSpc>
                <a:spcPct val="100000"/>
              </a:lnSpc>
              <a:buNone/>
            </a:pPr>
            <a:endParaRPr lang="en-US" sz="1650" dirty="0">
              <a:solidFill>
                <a:schemeClr val="bg1"/>
              </a:solidFill>
            </a:endParaRPr>
          </a:p>
          <a:p>
            <a:pPr lvl="1">
              <a:lnSpc>
                <a:spcPct val="100000"/>
              </a:lnSpc>
            </a:pPr>
            <a:endParaRPr lang="en-US" sz="1650" dirty="0">
              <a:solidFill>
                <a:schemeClr val="bg1"/>
              </a:solidFill>
            </a:endParaRPr>
          </a:p>
        </p:txBody>
      </p:sp>
    </p:spTree>
    <p:extLst>
      <p:ext uri="{BB962C8B-B14F-4D97-AF65-F5344CB8AC3E}">
        <p14:creationId xmlns:p14="http://schemas.microsoft.com/office/powerpoint/2010/main" val="7355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3" presetClass="emph" presetSubtype="2" fill="hold" grpId="1" nodeType="withEffect">
                                  <p:stCondLst>
                                    <p:cond delay="0"/>
                                  </p:stCondLst>
                                  <p:childTnLst>
                                    <p:animClr clrSpc="rgb" dir="cw">
                                      <p:cBhvr override="childStyle">
                                        <p:cTn id="9" dur="500" fill="hold"/>
                                        <p:tgtEl>
                                          <p:spTgt spid="3">
                                            <p:txEl>
                                              <p:pRg st="6" end="6"/>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500"/>
                                        <p:tgtEl>
                                          <p:spTgt spid="3">
                                            <p:txEl>
                                              <p:pRg st="7" end="7"/>
                                            </p:txEl>
                                          </p:spTgt>
                                        </p:tgtEl>
                                      </p:cBhvr>
                                    </p:animEffect>
                                  </p:childTnLst>
                                </p:cTn>
                              </p:par>
                              <p:par>
                                <p:cTn id="15" presetID="3" presetClass="emph" presetSubtype="2" fill="hold" grpId="1" nodeType="withEffect">
                                  <p:stCondLst>
                                    <p:cond delay="0"/>
                                  </p:stCondLst>
                                  <p:childTnLst>
                                    <p:animClr clrSpc="rgb" dir="cw">
                                      <p:cBhvr override="childStyle">
                                        <p:cTn id="16" dur="500" fill="hold"/>
                                        <p:tgtEl>
                                          <p:spTgt spid="3">
                                            <p:txEl>
                                              <p:pRg st="7" end="7"/>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3">
                                            <p:txEl>
                                              <p:pRg st="8" end="8"/>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8" end="8"/>
                                            </p:txEl>
                                          </p:spTgt>
                                        </p:tgtEl>
                                        <p:attrNameLst>
                                          <p:attrName>ppt_c</p:attrName>
                                        </p:attrNameLst>
                                      </p:cBhvr>
                                      <p:to>
                                        <a:schemeClr val="bg1"/>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3">
                                            <p:txEl>
                                              <p:pRg st="9" end="9"/>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9" end="9"/>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3" presetClass="emph" presetSubtype="2" fill="hold" grpId="1" nodeType="withEffect">
                                  <p:stCondLst>
                                    <p:cond delay="0"/>
                                  </p:stCondLst>
                                  <p:childTnLst>
                                    <p:animClr clrSpc="rgb" dir="cw">
                                      <p:cBhvr override="childStyle">
                                        <p:cTn id="37" dur="500" fill="hold"/>
                                        <p:tgtEl>
                                          <p:spTgt spid="3">
                                            <p:txEl>
                                              <p:pRg st="10" end="10"/>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0" end="10"/>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3" presetClass="emph" presetSubtype="2" fill="hold" grpId="1" nodeType="withEffect">
                                  <p:stCondLst>
                                    <p:cond delay="0"/>
                                  </p:stCondLst>
                                  <p:childTnLst>
                                    <p:animClr clrSpc="rgb" dir="cw">
                                      <p:cBhvr override="childStyle">
                                        <p:cTn id="44" dur="500" fill="hold"/>
                                        <p:tgtEl>
                                          <p:spTgt spid="3">
                                            <p:txEl>
                                              <p:pRg st="11" end="11"/>
                                            </p:txEl>
                                          </p:spTgt>
                                        </p:tgtEl>
                                        <p:attrNameLst>
                                          <p:attrName>style.color</p:attrName>
                                        </p:attrNameLst>
                                      </p:cBhvr>
                                      <p:to>
                                        <a:srgbClr val="FFFC00"/>
                                      </p:to>
                                    </p:animClr>
                                  </p:childTnLst>
                                  <p:subTnLst>
                                    <p:animClr clrSpc="rgb" dir="cw">
                                      <p:cBhvr override="childStyle">
                                        <p:cTn dur="1" fill="hold" display="0" masterRel="nextClick" afterEffect="1"/>
                                        <p:tgtEl>
                                          <p:spTgt spid="3">
                                            <p:txEl>
                                              <p:pRg st="11" end="1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0FE7F-286E-B743-B6C6-6629F6A0B265}"/>
              </a:ext>
            </a:extLst>
          </p:cNvPr>
          <p:cNvSpPr/>
          <p:nvPr/>
        </p:nvSpPr>
        <p:spPr>
          <a:xfrm>
            <a:off x="889635" y="2257426"/>
            <a:ext cx="7477125" cy="3287999"/>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56AAA656-72FA-3542-A544-49AA40D6ED60}"/>
              </a:ext>
            </a:extLst>
          </p:cNvPr>
          <p:cNvSpPr/>
          <p:nvPr/>
        </p:nvSpPr>
        <p:spPr>
          <a:xfrm>
            <a:off x="0" y="857250"/>
            <a:ext cx="9144000" cy="850900"/>
          </a:xfrm>
          <a:prstGeom prst="rect">
            <a:avLst/>
          </a:prstGeom>
          <a:solidFill>
            <a:srgbClr val="1B4A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ln>
                <a:solidFill>
                  <a:srgbClr val="2B7D84"/>
                </a:solidFill>
              </a:ln>
              <a:solidFill>
                <a:prstClr val="white"/>
              </a:solidFill>
              <a:latin typeface="Calibri" panose="020F0502020204030204"/>
            </a:endParaRPr>
          </a:p>
        </p:txBody>
      </p:sp>
      <p:pic>
        <p:nvPicPr>
          <p:cNvPr id="6" name="Picture 5">
            <a:extLst>
              <a:ext uri="{FF2B5EF4-FFF2-40B4-BE49-F238E27FC236}">
                <a16:creationId xmlns:a16="http://schemas.microsoft.com/office/drawing/2014/main" id="{91E54495-1A90-DB43-B9BE-0F90DE4DA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222" t="81713" r="2148" b="1963"/>
          <a:stretch/>
        </p:blipFill>
        <p:spPr>
          <a:xfrm>
            <a:off x="4397088" y="3016386"/>
            <a:ext cx="3857277" cy="1770079"/>
          </a:xfrm>
          <a:prstGeom prst="rect">
            <a:avLst/>
          </a:prstGeom>
          <a:effectLst/>
        </p:spPr>
      </p:pic>
      <p:grpSp>
        <p:nvGrpSpPr>
          <p:cNvPr id="7" name="Group 6">
            <a:extLst>
              <a:ext uri="{FF2B5EF4-FFF2-40B4-BE49-F238E27FC236}">
                <a16:creationId xmlns:a16="http://schemas.microsoft.com/office/drawing/2014/main" id="{0DBA681A-55AC-E14E-BD22-378DDD13DB7E}"/>
              </a:ext>
            </a:extLst>
          </p:cNvPr>
          <p:cNvGrpSpPr/>
          <p:nvPr/>
        </p:nvGrpSpPr>
        <p:grpSpPr>
          <a:xfrm>
            <a:off x="619669" y="1922930"/>
            <a:ext cx="2977821" cy="3748372"/>
            <a:chOff x="1097280" y="2247440"/>
            <a:chExt cx="3240601" cy="3994430"/>
          </a:xfrm>
        </p:grpSpPr>
        <p:pic>
          <p:nvPicPr>
            <p:cNvPr id="8" name="Picture 7">
              <a:extLst>
                <a:ext uri="{FF2B5EF4-FFF2-40B4-BE49-F238E27FC236}">
                  <a16:creationId xmlns:a16="http://schemas.microsoft.com/office/drawing/2014/main" id="{DAB7433D-931D-1847-84C9-1B2E905F84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242"/>
            <a:stretch/>
          </p:blipFill>
          <p:spPr>
            <a:xfrm>
              <a:off x="1097280" y="2247440"/>
              <a:ext cx="3240601" cy="3994429"/>
            </a:xfrm>
            <a:prstGeom prst="rect">
              <a:avLst/>
            </a:prstGeom>
          </p:spPr>
        </p:pic>
        <p:pic>
          <p:nvPicPr>
            <p:cNvPr id="9" name="Picture 8">
              <a:extLst>
                <a:ext uri="{FF2B5EF4-FFF2-40B4-BE49-F238E27FC236}">
                  <a16:creationId xmlns:a16="http://schemas.microsoft.com/office/drawing/2014/main" id="{237EED1C-CF6B-4547-AC92-A23AE0837F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39" r="63597"/>
            <a:stretch/>
          </p:blipFill>
          <p:spPr>
            <a:xfrm>
              <a:off x="1097280" y="5969494"/>
              <a:ext cx="758252" cy="272376"/>
            </a:xfrm>
            <a:prstGeom prst="rect">
              <a:avLst/>
            </a:prstGeom>
          </p:spPr>
        </p:pic>
      </p:grpSp>
      <p:sp>
        <p:nvSpPr>
          <p:cNvPr id="11" name="Title 1">
            <a:extLst>
              <a:ext uri="{FF2B5EF4-FFF2-40B4-BE49-F238E27FC236}">
                <a16:creationId xmlns:a16="http://schemas.microsoft.com/office/drawing/2014/main" id="{8F1063D1-A328-5545-A4D9-B7221DB5F678}"/>
              </a:ext>
            </a:extLst>
          </p:cNvPr>
          <p:cNvSpPr txBox="1">
            <a:spLocks/>
          </p:cNvSpPr>
          <p:nvPr/>
        </p:nvSpPr>
        <p:spPr>
          <a:xfrm>
            <a:off x="619669" y="996951"/>
            <a:ext cx="7904662" cy="660400"/>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3000">
                <a:solidFill>
                  <a:prstClr val="white"/>
                </a:solidFill>
                <a:latin typeface="Calibri Light" panose="020F0302020204030204"/>
              </a:rPr>
              <a:t>Upcoming UIC Perinatal Center Courses and Conferences</a:t>
            </a:r>
            <a:br>
              <a:rPr lang="en-US" sz="3000">
                <a:solidFill>
                  <a:prstClr val="white"/>
                </a:solidFill>
                <a:latin typeface="Calibri Light" panose="020F0302020204030204"/>
              </a:rPr>
            </a:br>
            <a:r>
              <a:rPr lang="en-US" sz="2325">
                <a:solidFill>
                  <a:prstClr val="white"/>
                </a:solidFill>
                <a:latin typeface="Calibri Light" panose="020F0302020204030204"/>
              </a:rPr>
              <a:t>https://calendars.Illinois.edu/list/5460</a:t>
            </a:r>
            <a:endParaRPr lang="en-US" sz="1650" dirty="0">
              <a:solidFill>
                <a:srgbClr val="FFFF00"/>
              </a:solidFill>
              <a:latin typeface="Calibri Light" panose="020F0302020204030204"/>
            </a:endParaRPr>
          </a:p>
        </p:txBody>
      </p:sp>
    </p:spTree>
    <p:extLst>
      <p:ext uri="{BB962C8B-B14F-4D97-AF65-F5344CB8AC3E}">
        <p14:creationId xmlns:p14="http://schemas.microsoft.com/office/powerpoint/2010/main" val="457536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 Conference Highlights</a:t>
            </a:r>
          </a:p>
        </p:txBody>
      </p:sp>
      <p:sp>
        <p:nvSpPr>
          <p:cNvPr id="5" name="Content Placeholder 4">
            <a:extLst>
              <a:ext uri="{FF2B5EF4-FFF2-40B4-BE49-F238E27FC236}">
                <a16:creationId xmlns:a16="http://schemas.microsoft.com/office/drawing/2014/main" id="{D9FB8B0D-2D2D-B643-A03B-5F97BF9A59FC}"/>
              </a:ext>
            </a:extLst>
          </p:cNvPr>
          <p:cNvSpPr>
            <a:spLocks noGrp="1"/>
          </p:cNvSpPr>
          <p:nvPr>
            <p:ph idx="1"/>
          </p:nvPr>
        </p:nvSpPr>
        <p:spPr>
          <a:xfrm>
            <a:off x="628650" y="2251868"/>
            <a:ext cx="8096251" cy="3263504"/>
          </a:xfrm>
        </p:spPr>
        <p:txBody>
          <a:bodyPr/>
          <a:lstStyle/>
          <a:p>
            <a:r>
              <a:rPr lang="en-US" dirty="0"/>
              <a:t>Story of Burnout &amp; Recovery – Howard Hast</a:t>
            </a:r>
          </a:p>
          <a:p>
            <a:r>
              <a:rPr lang="en-US" dirty="0"/>
              <a:t>National Approach to Physician Burnout – Nisha Mehta</a:t>
            </a:r>
          </a:p>
          <a:p>
            <a:r>
              <a:rPr lang="en-US" dirty="0"/>
              <a:t>Stress as a Precursor to Burnout: Why One Size Does Not Fit All – Aarti Raghavan</a:t>
            </a:r>
          </a:p>
          <a:p>
            <a:r>
              <a:rPr lang="en-US" dirty="0"/>
              <a:t>Breakout Sessions:</a:t>
            </a:r>
          </a:p>
          <a:p>
            <a:pPr lvl="1"/>
            <a:r>
              <a:rPr lang="en-US" dirty="0"/>
              <a:t>Preventing Burnout: Building your Personal Toolkit – Dena Hubbard</a:t>
            </a:r>
          </a:p>
          <a:p>
            <a:pPr lvl="1"/>
            <a:r>
              <a:rPr lang="en-US" dirty="0"/>
              <a:t>Building Organizational Culture to Prevent &amp; Overcome Burnout – Quint Studer</a:t>
            </a:r>
          </a:p>
          <a:p>
            <a:pPr lvl="1"/>
            <a:r>
              <a:rPr lang="en-US" dirty="0"/>
              <a:t>Power of Writing – David </a:t>
            </a:r>
            <a:r>
              <a:rPr lang="en-US" dirty="0" err="1"/>
              <a:t>Thoele</a:t>
            </a:r>
            <a:endParaRPr lang="en-US" dirty="0"/>
          </a:p>
          <a:p>
            <a:pPr lvl="1"/>
            <a:r>
              <a:rPr lang="en-US" dirty="0"/>
              <a:t>Developing Peer Support Programs – Jo Shapiro</a:t>
            </a:r>
          </a:p>
        </p:txBody>
      </p:sp>
    </p:spTree>
    <p:extLst>
      <p:ext uri="{BB962C8B-B14F-4D97-AF65-F5344CB8AC3E}">
        <p14:creationId xmlns:p14="http://schemas.microsoft.com/office/powerpoint/2010/main" val="2597009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9AF49ADE-88FA-7F4B-9EE9-451AF5467D5E}"/>
              </a:ext>
            </a:extLst>
          </p:cNvPr>
          <p:cNvPicPr>
            <a:picLocks noChangeAspect="1"/>
          </p:cNvPicPr>
          <p:nvPr/>
        </p:nvPicPr>
        <p:blipFill>
          <a:blip r:embed="rId3"/>
          <a:stretch>
            <a:fillRect/>
          </a:stretch>
        </p:blipFill>
        <p:spPr>
          <a:xfrm>
            <a:off x="1271678" y="2133318"/>
            <a:ext cx="6600645" cy="2591365"/>
          </a:xfrm>
          <a:prstGeom prst="rect">
            <a:avLst/>
          </a:prstGeom>
        </p:spPr>
      </p:pic>
    </p:spTree>
    <p:extLst>
      <p:ext uri="{BB962C8B-B14F-4D97-AF65-F5344CB8AC3E}">
        <p14:creationId xmlns:p14="http://schemas.microsoft.com/office/powerpoint/2010/main" val="4182213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82" y="0"/>
            <a:ext cx="6132818" cy="1143000"/>
          </a:xfrm>
          <a:noFill/>
        </p:spPr>
        <p:txBody>
          <a:bodyPr/>
          <a:lstStyle/>
          <a:p>
            <a:pPr algn="l" eaLnBrk="1" hangingPunct="1"/>
            <a:r>
              <a:rPr lang="en-US" sz="4000" b="1" dirty="0">
                <a:solidFill>
                  <a:srgbClr val="F58466"/>
                </a:solidFill>
                <a:latin typeface="Goudy Old Style" pitchFamily="18" charset="0"/>
              </a:rPr>
              <a:t>Thank You</a:t>
            </a:r>
            <a:endParaRPr lang="en-US" sz="28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74</a:t>
            </a:fld>
            <a:endParaRPr lang="en-US" altLang="en-US"/>
          </a:p>
        </p:txBody>
      </p:sp>
      <p:sp>
        <p:nvSpPr>
          <p:cNvPr id="3" name="Content Placeholder 2"/>
          <p:cNvSpPr>
            <a:spLocks noGrp="1"/>
          </p:cNvSpPr>
          <p:nvPr>
            <p:ph idx="1"/>
          </p:nvPr>
        </p:nvSpPr>
        <p:spPr>
          <a:xfrm>
            <a:off x="405693" y="914400"/>
            <a:ext cx="8414807" cy="5441970"/>
          </a:xfrm>
        </p:spPr>
        <p:txBody>
          <a:bodyPr/>
          <a:lstStyle/>
          <a:p>
            <a:r>
              <a:rPr lang="en-US" sz="3000" dirty="0"/>
              <a:t>We continue to give thanks to the nurses, doctors, health care workers, public health teams and others across our state at work confronting the COVID-19 pandemic. </a:t>
            </a:r>
          </a:p>
          <a:p>
            <a:r>
              <a:rPr lang="en-US" sz="3000" dirty="0"/>
              <a:t>Please send questions, comments and recommendations, cases / willingness to share for  future COVID-19 OB/Neo discussion webinars to </a:t>
            </a:r>
            <a:r>
              <a:rPr lang="en-US" sz="3000" dirty="0">
                <a:hlinkClick r:id="rId3"/>
              </a:rPr>
              <a:t>info@ilpqc.org</a:t>
            </a:r>
            <a:endParaRPr lang="en-US" sz="3000" dirty="0"/>
          </a:p>
          <a:p>
            <a:r>
              <a:rPr lang="en-US" sz="3000" dirty="0"/>
              <a:t>Recording of this webinar, Q/A and registration for the </a:t>
            </a:r>
            <a:r>
              <a:rPr lang="en-US" sz="3000" b="1" dirty="0"/>
              <a:t>next webinar on Friday, </a:t>
            </a:r>
            <a:r>
              <a:rPr lang="en-US" sz="3000" b="1" dirty="0" smtClean="0"/>
              <a:t>5/7/21 </a:t>
            </a:r>
            <a:r>
              <a:rPr lang="en-US" sz="3000" dirty="0"/>
              <a:t>will be available at www.ilpqc.org</a:t>
            </a:r>
          </a:p>
          <a:p>
            <a:endParaRPr lang="en-US" dirty="0"/>
          </a:p>
          <a:p>
            <a:pPr marL="0" indent="0">
              <a:buNone/>
            </a:pPr>
            <a:endParaRPr lang="en-US" dirty="0"/>
          </a:p>
        </p:txBody>
      </p:sp>
    </p:spTree>
    <p:extLst>
      <p:ext uri="{BB962C8B-B14F-4D97-AF65-F5344CB8AC3E}">
        <p14:creationId xmlns:p14="http://schemas.microsoft.com/office/powerpoint/2010/main" val="1930805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9144000" cy="3886200"/>
          </a:xfrm>
          <a:prstGeom prst="rect">
            <a:avLst/>
          </a:prstGeom>
        </p:spPr>
      </p:pic>
      <p:sp>
        <p:nvSpPr>
          <p:cNvPr id="2" name="Curved Up Ribbon 1"/>
          <p:cNvSpPr/>
          <p:nvPr/>
        </p:nvSpPr>
        <p:spPr>
          <a:xfrm>
            <a:off x="76200" y="3261695"/>
            <a:ext cx="9067800" cy="1295400"/>
          </a:xfrm>
          <a:prstGeom prst="ellipseRibbon2">
            <a:avLst>
              <a:gd name="adj1" fmla="val 50077"/>
              <a:gd name="adj2" fmla="val 55689"/>
              <a:gd name="adj3" fmla="val 30688"/>
            </a:avLst>
          </a:prstGeom>
          <a:solidFill>
            <a:srgbClr val="F584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895600" y="3324620"/>
            <a:ext cx="40386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THANKS TO OUR</a:t>
            </a:r>
          </a:p>
        </p:txBody>
      </p:sp>
      <p:sp>
        <p:nvSpPr>
          <p:cNvPr id="5" name="Rectangle 4"/>
          <p:cNvSpPr/>
          <p:nvPr/>
        </p:nvSpPr>
        <p:spPr>
          <a:xfrm>
            <a:off x="3678451" y="3932099"/>
            <a:ext cx="1846980"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FUNDERS</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810" y="4868670"/>
            <a:ext cx="1710591" cy="491459"/>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48704" y="4635600"/>
            <a:ext cx="1695296" cy="828812"/>
          </a:xfrm>
          <a:prstGeom prst="rect">
            <a:avLst/>
          </a:prstGeom>
        </p:spPr>
      </p:pic>
      <p:pic>
        <p:nvPicPr>
          <p:cNvPr id="1026" name="Picture 2" descr="Image result for cdc"/>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738411" y="4668461"/>
            <a:ext cx="1302206" cy="989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660849-8156-6B4A-A350-5E2C25816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6401" y="4843270"/>
            <a:ext cx="1209745" cy="491459"/>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2E7A8B6F-7EBD-1E42-8C6D-D17E7895FB3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82729" y="4777401"/>
            <a:ext cx="1231900" cy="64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EB07D00-1109-AB41-8F98-8E8C6004CC7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780225" y="4748691"/>
            <a:ext cx="1668479" cy="676410"/>
          </a:xfrm>
          <a:prstGeom prst="rect">
            <a:avLst/>
          </a:prstGeom>
        </p:spPr>
      </p:pic>
      <p:sp>
        <p:nvSpPr>
          <p:cNvPr id="3" name="Rectangle 2">
            <a:extLst>
              <a:ext uri="{FF2B5EF4-FFF2-40B4-BE49-F238E27FC236}">
                <a16:creationId xmlns:a16="http://schemas.microsoft.com/office/drawing/2014/main" id="{B943F45A-3913-DE49-8B72-13A64566A987}"/>
              </a:ext>
            </a:extLst>
          </p:cNvPr>
          <p:cNvSpPr/>
          <p:nvPr/>
        </p:nvSpPr>
        <p:spPr>
          <a:xfrm>
            <a:off x="0" y="5736676"/>
            <a:ext cx="9144000" cy="112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56694AD-6D76-8949-9614-60021FA353C6}"/>
              </a:ext>
            </a:extLst>
          </p:cNvPr>
          <p:cNvSpPr txBox="1"/>
          <p:nvPr/>
        </p:nvSpPr>
        <p:spPr>
          <a:xfrm>
            <a:off x="3331161" y="5615910"/>
            <a:ext cx="25908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990"/>
                </a:solidFill>
                <a:effectLst/>
                <a:uLnTx/>
                <a:uFillTx/>
                <a:latin typeface="Goudy Old Style" panose="02020502050305020303" pitchFamily="18" charset="0"/>
                <a:ea typeface="MS PGothic" pitchFamily="34" charset="-128"/>
                <a:cs typeface="+mn-cs"/>
              </a:rPr>
              <a:t>In Kind Support </a:t>
            </a:r>
            <a:endParaRPr kumimoji="0" lang="en-US" sz="24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pic>
        <p:nvPicPr>
          <p:cNvPr id="15" name="Picture 14" descr="Logo, company name&#10;&#10;Description automatically generated">
            <a:extLst>
              <a:ext uri="{FF2B5EF4-FFF2-40B4-BE49-F238E27FC236}">
                <a16:creationId xmlns:a16="http://schemas.microsoft.com/office/drawing/2014/main" id="{FB174B93-78C5-EB49-9A38-A791A16CB1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602908" y="6267009"/>
            <a:ext cx="2196729" cy="498011"/>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2F18E6A4-44D9-FB41-AB48-46475D9D831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914900" y="6127623"/>
            <a:ext cx="2500182" cy="637397"/>
          </a:xfrm>
          <a:prstGeom prst="rect">
            <a:avLst/>
          </a:prstGeom>
        </p:spPr>
      </p:pic>
      <p:pic>
        <p:nvPicPr>
          <p:cNvPr id="11" name="Picture 2" descr="Feinberg School of Medicin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7646" y="6335827"/>
            <a:ext cx="2514600" cy="359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Downloads : SL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98851" y="6135176"/>
            <a:ext cx="1436536" cy="6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3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7059"/>
            <a:ext cx="6400800" cy="1143000"/>
          </a:xfrm>
        </p:spPr>
        <p:txBody>
          <a:bodyPr/>
          <a:lstStyle/>
          <a:p>
            <a:pPr algn="l" defTabSz="685800" eaLnBrk="1" hangingPunct="1">
              <a:lnSpc>
                <a:spcPct val="90000"/>
              </a:lnSpc>
            </a:pPr>
            <a:r>
              <a:rPr lang="en-US" sz="4000" b="1" dirty="0">
                <a:solidFill>
                  <a:srgbClr val="F58466"/>
                </a:solidFill>
                <a:latin typeface="Goudy Old Style" pitchFamily="18" charset="0"/>
                <a:ea typeface="+mj-ea"/>
                <a:cs typeface="+mj-cs"/>
              </a:rPr>
              <a:t>IDPH County Level COVID-19 Risk Metrics</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8</a:t>
            </a:fld>
            <a:endParaRPr lang="en-US" altLang="en-US"/>
          </a:p>
        </p:txBody>
      </p:sp>
      <p:sp>
        <p:nvSpPr>
          <p:cNvPr id="6" name="TextBox 5"/>
          <p:cNvSpPr txBox="1"/>
          <p:nvPr/>
        </p:nvSpPr>
        <p:spPr>
          <a:xfrm>
            <a:off x="6096000" y="2294930"/>
            <a:ext cx="2590800" cy="3816429"/>
          </a:xfrm>
          <a:prstGeom prst="rect">
            <a:avLst/>
          </a:prstGeom>
          <a:noFill/>
        </p:spPr>
        <p:txBody>
          <a:bodyPr wrap="square" rtlCol="0">
            <a:spAutoFit/>
          </a:bodyPr>
          <a:lstStyle/>
          <a:p>
            <a:r>
              <a:rPr lang="en-US" sz="2000" dirty="0">
                <a:solidFill>
                  <a:srgbClr val="004990"/>
                </a:solidFill>
              </a:rPr>
              <a:t>Blue indicates that the </a:t>
            </a:r>
            <a:r>
              <a:rPr lang="en-US" sz="2400" dirty="0">
                <a:solidFill>
                  <a:srgbClr val="004990"/>
                </a:solidFill>
              </a:rPr>
              <a:t>county</a:t>
            </a:r>
            <a:r>
              <a:rPr lang="en-US" sz="2000" dirty="0">
                <a:solidFill>
                  <a:srgbClr val="004990"/>
                </a:solidFill>
              </a:rPr>
              <a:t> is experiencing overall stable COVID-19 metrics.</a:t>
            </a:r>
            <a:r>
              <a:rPr lang="en-US" sz="2000" dirty="0"/>
              <a:t>  </a:t>
            </a:r>
            <a:endParaRPr lang="en-US" sz="2000" dirty="0" smtClean="0"/>
          </a:p>
          <a:p>
            <a:endParaRPr lang="en-US" sz="2000" dirty="0"/>
          </a:p>
          <a:p>
            <a:r>
              <a:rPr lang="en-US" sz="2000" dirty="0">
                <a:solidFill>
                  <a:srgbClr val="F7994B"/>
                </a:solidFill>
              </a:rPr>
              <a:t>Orange indicates there are warning signs of increased COVID-19 risk in the county.</a:t>
            </a:r>
            <a:r>
              <a:rPr lang="en-US" sz="2000" dirty="0"/>
              <a:t> </a:t>
            </a:r>
          </a:p>
          <a:p>
            <a:endParaRPr lang="en-US" sz="2000" dirty="0"/>
          </a:p>
        </p:txBody>
      </p:sp>
      <p:sp>
        <p:nvSpPr>
          <p:cNvPr id="7" name="TextBox 6"/>
          <p:cNvSpPr txBox="1"/>
          <p:nvPr/>
        </p:nvSpPr>
        <p:spPr>
          <a:xfrm>
            <a:off x="6096000" y="1371600"/>
            <a:ext cx="2819400" cy="707886"/>
          </a:xfrm>
          <a:prstGeom prst="rect">
            <a:avLst/>
          </a:prstGeom>
          <a:noFill/>
        </p:spPr>
        <p:txBody>
          <a:bodyPr wrap="square" rtlCol="0">
            <a:spAutoFit/>
          </a:bodyPr>
          <a:lstStyle/>
          <a:p>
            <a:r>
              <a:rPr lang="en-US" sz="2000" b="1" dirty="0"/>
              <a:t>Week 12: 3/21/2021 Through 3/27/2021</a:t>
            </a:r>
            <a:endParaRPr lang="en-US" dirty="0"/>
          </a:p>
        </p:txBody>
      </p:sp>
      <p:pic>
        <p:nvPicPr>
          <p:cNvPr id="8" name="Picture 7"/>
          <p:cNvPicPr>
            <a:picLocks noChangeAspect="1"/>
          </p:cNvPicPr>
          <p:nvPr/>
        </p:nvPicPr>
        <p:blipFill>
          <a:blip r:embed="rId3"/>
          <a:stretch>
            <a:fillRect/>
          </a:stretch>
        </p:blipFill>
        <p:spPr>
          <a:xfrm>
            <a:off x="1143000" y="1236349"/>
            <a:ext cx="4469606" cy="5621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43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5" y="64462"/>
            <a:ext cx="8229600" cy="1143000"/>
          </a:xfrm>
          <a:noFill/>
        </p:spPr>
        <p:txBody>
          <a:bodyPr>
            <a:noAutofit/>
          </a:bodyPr>
          <a:lstStyle/>
          <a:p>
            <a:r>
              <a:rPr lang="en-US" sz="2800" dirty="0"/>
              <a:t>Data Update </a:t>
            </a:r>
            <a:r>
              <a:rPr lang="en-US" sz="2800" b="1" dirty="0" smtClean="0">
                <a:solidFill>
                  <a:srgbClr val="C00000"/>
                </a:solidFill>
              </a:rPr>
              <a:t>April </a:t>
            </a:r>
            <a:r>
              <a:rPr lang="en-US" sz="2800" b="1" dirty="0">
                <a:solidFill>
                  <a:srgbClr val="C00000"/>
                </a:solidFill>
              </a:rPr>
              <a:t>8</a:t>
            </a:r>
            <a:r>
              <a:rPr lang="en-US" sz="2800" b="1" dirty="0" smtClean="0">
                <a:solidFill>
                  <a:srgbClr val="C00000"/>
                </a:solidFill>
              </a:rPr>
              <a:t>, </a:t>
            </a:r>
            <a:r>
              <a:rPr lang="en-US" sz="2800" b="1" dirty="0">
                <a:solidFill>
                  <a:srgbClr val="C00000"/>
                </a:solidFill>
              </a:rPr>
              <a:t>2021</a:t>
            </a:r>
            <a:r>
              <a:rPr lang="en-US" sz="2800" dirty="0"/>
              <a:t/>
            </a:r>
            <a:br>
              <a:rPr lang="en-US" sz="2800" dirty="0"/>
            </a:br>
            <a:r>
              <a:rPr lang="en-US" sz="2800" dirty="0"/>
              <a:t>IDPH: COVID-19 Outbreak </a:t>
            </a:r>
          </a:p>
        </p:txBody>
      </p:sp>
      <p:sp>
        <p:nvSpPr>
          <p:cNvPr id="3" name="Slide Number Placeholder 2"/>
          <p:cNvSpPr>
            <a:spLocks noGrp="1"/>
          </p:cNvSpPr>
          <p:nvPr>
            <p:ph type="sldNum" sz="quarter" idx="12"/>
          </p:nvPr>
        </p:nvSpPr>
        <p:spPr/>
        <p:txBody>
          <a:bodyPr/>
          <a:lstStyle/>
          <a:p>
            <a:fld id="{744C2F5F-8633-4B5B-A080-9CC210AD30A1}" type="slidenum">
              <a:rPr lang="en-US" smtClean="0"/>
              <a:t>9</a:t>
            </a:fld>
            <a:endParaRPr lang="en-US"/>
          </a:p>
        </p:txBody>
      </p:sp>
      <p:sp>
        <p:nvSpPr>
          <p:cNvPr id="10" name="Rectangle 9"/>
          <p:cNvSpPr/>
          <p:nvPr/>
        </p:nvSpPr>
        <p:spPr>
          <a:xfrm>
            <a:off x="2324100" y="980682"/>
            <a:ext cx="3801105" cy="369332"/>
          </a:xfrm>
          <a:prstGeom prst="rect">
            <a:avLst/>
          </a:prstGeom>
        </p:spPr>
        <p:txBody>
          <a:bodyPr wrap="none">
            <a:spAutoFit/>
          </a:bodyPr>
          <a:lstStyle/>
          <a:p>
            <a:r>
              <a:rPr lang="en-US" dirty="0"/>
              <a:t>https://www.dph.illinois.gov/covid19</a:t>
            </a:r>
          </a:p>
        </p:txBody>
      </p:sp>
      <p:sp>
        <p:nvSpPr>
          <p:cNvPr id="7" name="Rectangle 6"/>
          <p:cNvSpPr/>
          <p:nvPr/>
        </p:nvSpPr>
        <p:spPr>
          <a:xfrm>
            <a:off x="780504" y="1573749"/>
            <a:ext cx="3087192" cy="369332"/>
          </a:xfrm>
          <a:prstGeom prst="rect">
            <a:avLst/>
          </a:prstGeom>
        </p:spPr>
        <p:txBody>
          <a:bodyPr wrap="none">
            <a:spAutoFit/>
          </a:bodyPr>
          <a:lstStyle/>
          <a:p>
            <a:r>
              <a:rPr lang="en-US" dirty="0"/>
              <a:t>IL Positive Cases Over Time</a:t>
            </a:r>
          </a:p>
        </p:txBody>
      </p:sp>
      <p:sp>
        <p:nvSpPr>
          <p:cNvPr id="8" name="Rectangle 7"/>
          <p:cNvSpPr/>
          <p:nvPr/>
        </p:nvSpPr>
        <p:spPr>
          <a:xfrm>
            <a:off x="5940081" y="1552182"/>
            <a:ext cx="2292102" cy="369332"/>
          </a:xfrm>
          <a:prstGeom prst="rect">
            <a:avLst/>
          </a:prstGeom>
        </p:spPr>
        <p:txBody>
          <a:bodyPr wrap="none">
            <a:spAutoFit/>
          </a:bodyPr>
          <a:lstStyle/>
          <a:p>
            <a:r>
              <a:rPr lang="en-US" dirty="0"/>
              <a:t>IL Deaths Over Time</a:t>
            </a:r>
          </a:p>
        </p:txBody>
      </p:sp>
      <p:sp>
        <p:nvSpPr>
          <p:cNvPr id="17" name="Rectangle 16"/>
          <p:cNvSpPr/>
          <p:nvPr/>
        </p:nvSpPr>
        <p:spPr>
          <a:xfrm>
            <a:off x="360983" y="1919612"/>
            <a:ext cx="4572000" cy="369332"/>
          </a:xfrm>
          <a:prstGeom prst="rect">
            <a:avLst/>
          </a:prstGeom>
        </p:spPr>
        <p:txBody>
          <a:bodyPr>
            <a:spAutoFit/>
          </a:bodyPr>
          <a:lstStyle/>
          <a:p>
            <a:r>
              <a:rPr lang="en-US" b="1" dirty="0"/>
              <a:t>Total: 1,265,457 </a:t>
            </a:r>
            <a:r>
              <a:rPr lang="en-US" dirty="0"/>
              <a:t>Confirmed Positive Cases</a:t>
            </a:r>
          </a:p>
        </p:txBody>
      </p:sp>
      <p:sp>
        <p:nvSpPr>
          <p:cNvPr id="18" name="Rectangle 17"/>
          <p:cNvSpPr/>
          <p:nvPr/>
        </p:nvSpPr>
        <p:spPr>
          <a:xfrm>
            <a:off x="5934557" y="1919612"/>
            <a:ext cx="2424574" cy="369332"/>
          </a:xfrm>
          <a:prstGeom prst="rect">
            <a:avLst/>
          </a:prstGeom>
        </p:spPr>
        <p:txBody>
          <a:bodyPr wrap="none">
            <a:spAutoFit/>
          </a:bodyPr>
          <a:lstStyle/>
          <a:p>
            <a:r>
              <a:rPr lang="en-US" b="1" dirty="0"/>
              <a:t>Total: 21,423 </a:t>
            </a:r>
            <a:r>
              <a:rPr lang="en-US" dirty="0" smtClean="0"/>
              <a:t>Deaths </a:t>
            </a:r>
            <a:endParaRPr lang="en-US" dirty="0"/>
          </a:p>
        </p:txBody>
      </p:sp>
      <p:pic>
        <p:nvPicPr>
          <p:cNvPr id="6" name="Picture 5"/>
          <p:cNvPicPr>
            <a:picLocks noChangeAspect="1"/>
          </p:cNvPicPr>
          <p:nvPr/>
        </p:nvPicPr>
        <p:blipFill>
          <a:blip r:embed="rId3"/>
          <a:stretch>
            <a:fillRect/>
          </a:stretch>
        </p:blipFill>
        <p:spPr>
          <a:xfrm>
            <a:off x="76201" y="2304395"/>
            <a:ext cx="4495800" cy="4417099"/>
          </a:xfrm>
          <a:prstGeom prst="rect">
            <a:avLst/>
          </a:prstGeom>
        </p:spPr>
      </p:pic>
      <p:pic>
        <p:nvPicPr>
          <p:cNvPr id="9" name="Picture 8"/>
          <p:cNvPicPr>
            <a:picLocks noChangeAspect="1"/>
          </p:cNvPicPr>
          <p:nvPr/>
        </p:nvPicPr>
        <p:blipFill>
          <a:blip r:embed="rId4"/>
          <a:stretch>
            <a:fillRect/>
          </a:stretch>
        </p:blipFill>
        <p:spPr>
          <a:xfrm>
            <a:off x="4572001" y="2304396"/>
            <a:ext cx="4571999" cy="4392854"/>
          </a:xfrm>
          <a:prstGeom prst="rect">
            <a:avLst/>
          </a:prstGeom>
        </p:spPr>
      </p:pic>
    </p:spTree>
    <p:extLst>
      <p:ext uri="{BB962C8B-B14F-4D97-AF65-F5344CB8AC3E}">
        <p14:creationId xmlns:p14="http://schemas.microsoft.com/office/powerpoint/2010/main" val="422237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SM Health Theme">
  <a:themeElements>
    <a:clrScheme name="SSM Health">
      <a:dk1>
        <a:srgbClr val="282B25"/>
      </a:dk1>
      <a:lt1>
        <a:srgbClr val="FFFFFF"/>
      </a:lt1>
      <a:dk2>
        <a:srgbClr val="000000"/>
      </a:dk2>
      <a:lt2>
        <a:srgbClr val="D8D8D8"/>
      </a:lt2>
      <a:accent1>
        <a:srgbClr val="001F5F"/>
      </a:accent1>
      <a:accent2>
        <a:srgbClr val="ED5615"/>
      </a:accent2>
      <a:accent3>
        <a:srgbClr val="00839B"/>
      </a:accent3>
      <a:accent4>
        <a:srgbClr val="71798F"/>
      </a:accent4>
      <a:accent5>
        <a:srgbClr val="FDB714"/>
      </a:accent5>
      <a:accent6>
        <a:srgbClr val="2D3043"/>
      </a:accent6>
      <a:hlink>
        <a:srgbClr val="00839B"/>
      </a:hlink>
      <a:folHlink>
        <a:srgbClr val="9495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Custom 2">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Custom Design">
  <a:themeElements>
    <a:clrScheme name="Custom 5">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HC Building full colo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ria">
      <a:majorFont>
        <a:latin typeface="Verdana"/>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HC Building Full color" id="{B3D79659-4C9F-452F-BE12-FE9E5C8EF526}" vid="{3C005542-D422-4279-AD11-51AD152D49BC}"/>
    </a:ext>
  </a:extLst>
</a:theme>
</file>

<file path=ppt/theme/theme15.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16.xml><?xml version="1.0" encoding="utf-8"?>
<a:theme xmlns:a="http://schemas.openxmlformats.org/drawingml/2006/main" name="1_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17.xml><?xml version="1.0" encoding="utf-8"?>
<a:theme xmlns:a="http://schemas.openxmlformats.org/drawingml/2006/main" name="1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8.xml><?xml version="1.0" encoding="utf-8"?>
<a:theme xmlns:a="http://schemas.openxmlformats.org/drawingml/2006/main" name="2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9.xml><?xml version="1.0" encoding="utf-8"?>
<a:theme xmlns:a="http://schemas.openxmlformats.org/drawingml/2006/main" name="Blank Presentation">
  <a:themeElements>
    <a:clrScheme name="Blank Presentation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 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AHC PPT Template">
  <a:themeElements>
    <a:clrScheme name="AHC">
      <a:dk1>
        <a:srgbClr val="000000"/>
      </a:dk1>
      <a:lt1>
        <a:srgbClr val="FFFFFF"/>
      </a:lt1>
      <a:dk2>
        <a:srgbClr val="4C4D4C"/>
      </a:dk2>
      <a:lt2>
        <a:srgbClr val="FFFFFE"/>
      </a:lt2>
      <a:accent1>
        <a:srgbClr val="66528E"/>
      </a:accent1>
      <a:accent2>
        <a:srgbClr val="1D1B5B"/>
      </a:accent2>
      <a:accent3>
        <a:srgbClr val="C1CF23"/>
      </a:accent3>
      <a:accent4>
        <a:srgbClr val="435E9B"/>
      </a:accent4>
      <a:accent5>
        <a:srgbClr val="790A24"/>
      </a:accent5>
      <a:accent6>
        <a:srgbClr val="479D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ain Page/Transitio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9.xml><?xml version="1.0" encoding="utf-8"?>
<a:theme xmlns:a="http://schemas.openxmlformats.org/drawingml/2006/main" name="12_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ustomer_x0020_Name xmlns="77c31a17-6afb-46f8-bbc0-94bb9c504c40" xsi:nil="true"/>
    <IconOverlay xmlns="http://schemas.microsoft.com/sharepoint/v4"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5.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292C52B-4780-40E0-BA3D-D7011A94DE9A}">
  <ds:schemaRefs>
    <ds:schemaRef ds:uri="http://schemas.microsoft.com/office/2006/metadata/properties"/>
    <ds:schemaRef ds:uri="http://schemas.microsoft.com/office/infopath/2007/PartnerControls"/>
    <ds:schemaRef ds:uri="77c31a17-6afb-46f8-bbc0-94bb9c504c40"/>
    <ds:schemaRef ds:uri="http://schemas.microsoft.com/sharepoint/v4"/>
  </ds:schemaRefs>
</ds:datastoreItem>
</file>

<file path=customXml/itemProps2.xml><?xml version="1.0" encoding="utf-8"?>
<ds:datastoreItem xmlns:ds="http://schemas.openxmlformats.org/officeDocument/2006/customXml" ds:itemID="{B7C62C7B-0FA7-4687-9118-8AF8A14FA911}">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63F49201-9937-4E6B-92EF-F0EC7CEF075E}">
  <ds:schemaRefs>
    <ds:schemaRef ds:uri="http://schemas.microsoft.com/office/2006/metadata/properties"/>
    <ds:schemaRef ds:uri="http://schemas.microsoft.com/office/infopath/2007/PartnerControls"/>
    <ds:schemaRef ds:uri="http://schemas.microsoft.com/sharepoint/v3"/>
  </ds:schemaRefs>
</ds:datastoreItem>
</file>

<file path=customXml/itemProps4.xml><?xml version="1.0" encoding="utf-8"?>
<ds:datastoreItem xmlns:ds="http://schemas.openxmlformats.org/officeDocument/2006/customXml" ds:itemID="{CE52ADD7-FD60-4314-95DC-8E075D180A55}">
  <ds:schemaRefs>
    <ds:schemaRef ds:uri="http://schemas.microsoft.com/office/2006/metadata/properties"/>
    <ds:schemaRef ds:uri="http://schemas.microsoft.com/office/infopath/2007/PartnerControls"/>
    <ds:schemaRef ds:uri="http://schemas.microsoft.com/sharepoint/v3"/>
  </ds:schemaRefs>
</ds:datastoreItem>
</file>

<file path=customXml/itemProps5.xml><?xml version="1.0" encoding="utf-8"?>
<ds:datastoreItem xmlns:ds="http://schemas.openxmlformats.org/officeDocument/2006/customXml" ds:itemID="{1125AEB3-748C-4390-B087-DB9C5C80D519}">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140536</TotalTime>
  <Words>4032</Words>
  <Application>Microsoft Office PowerPoint</Application>
  <PresentationFormat>On-screen Show (4:3)</PresentationFormat>
  <Paragraphs>595</Paragraphs>
  <Slides>75</Slides>
  <Notes>32</Notes>
  <HiddenSlides>0</HiddenSlides>
  <MMClips>0</MMClips>
  <ScaleCrop>false</ScaleCrop>
  <HeadingPairs>
    <vt:vector size="6" baseType="variant">
      <vt:variant>
        <vt:lpstr>Fonts Used</vt:lpstr>
      </vt:variant>
      <vt:variant>
        <vt:i4>21</vt:i4>
      </vt:variant>
      <vt:variant>
        <vt:lpstr>Theme</vt:lpstr>
      </vt:variant>
      <vt:variant>
        <vt:i4>27</vt:i4>
      </vt:variant>
      <vt:variant>
        <vt:lpstr>Slide Titles</vt:lpstr>
      </vt:variant>
      <vt:variant>
        <vt:i4>75</vt:i4>
      </vt:variant>
    </vt:vector>
  </HeadingPairs>
  <TitlesOfParts>
    <vt:vector size="123" baseType="lpstr">
      <vt:lpstr>MS PGothic</vt:lpstr>
      <vt:lpstr>MS PGothic</vt:lpstr>
      <vt:lpstr>Arial</vt:lpstr>
      <vt:lpstr>Arial Black</vt:lpstr>
      <vt:lpstr>Arial Narrow</vt:lpstr>
      <vt:lpstr>Calibri</vt:lpstr>
      <vt:lpstr>Calibri Light</vt:lpstr>
      <vt:lpstr>Eras Light ITC</vt:lpstr>
      <vt:lpstr>Goudy Old Style</vt:lpstr>
      <vt:lpstr>Helvetica Neue Medium</vt:lpstr>
      <vt:lpstr>PT Sans</vt:lpstr>
      <vt:lpstr>Segoe UI</vt:lpstr>
      <vt:lpstr>Segoe UI Light</vt:lpstr>
      <vt:lpstr>Segoe UI Semibold</vt:lpstr>
      <vt:lpstr>Segoe UI Semilight</vt:lpstr>
      <vt:lpstr>Times New Roman</vt:lpstr>
      <vt:lpstr>Trajan Pro</vt:lpstr>
      <vt:lpstr>Verdana</vt:lpstr>
      <vt:lpstr>Wingdings</vt:lpstr>
      <vt:lpstr>Wingdings 2</vt:lpstr>
      <vt:lpstr>ヒラギノ角ゴ Pro W3</vt:lpstr>
      <vt:lpstr>Office Theme</vt:lpstr>
      <vt:lpstr>Power point</vt:lpstr>
      <vt:lpstr>Main Page/Transition Page</vt:lpstr>
      <vt:lpstr>Content Pages</vt:lpstr>
      <vt:lpstr>4_AHC PPT Template</vt:lpstr>
      <vt:lpstr>1_Main Page/Transition Page</vt:lpstr>
      <vt:lpstr>1_Content Pages</vt:lpstr>
      <vt:lpstr>Vision</vt:lpstr>
      <vt:lpstr>12_Vision</vt:lpstr>
      <vt:lpstr>SSM Health Theme</vt:lpstr>
      <vt:lpstr>5_Custom Design</vt:lpstr>
      <vt:lpstr>2_Custom Design</vt:lpstr>
      <vt:lpstr>3_Custom Design</vt:lpstr>
      <vt:lpstr>RHC Building full color</vt:lpstr>
      <vt:lpstr>AAH Theme</vt:lpstr>
      <vt:lpstr>1_AAH Theme</vt:lpstr>
      <vt:lpstr>1_Vision</vt:lpstr>
      <vt:lpstr>2_Vision</vt:lpstr>
      <vt:lpstr>Blank Presentation</vt:lpstr>
      <vt:lpstr>2_Office Theme</vt:lpstr>
      <vt:lpstr>3_Vision</vt:lpstr>
      <vt:lpstr>1_Office Theme</vt:lpstr>
      <vt:lpstr>3_Office Theme</vt:lpstr>
      <vt:lpstr>4_Office Theme</vt:lpstr>
      <vt:lpstr>5_Office Theme</vt:lpstr>
      <vt:lpstr>6_Office Theme</vt:lpstr>
      <vt:lpstr>7_Office Theme</vt:lpstr>
      <vt:lpstr>COVID-19 Strategies for OB &amp; Neonatal Units</vt:lpstr>
      <vt:lpstr>Welcome</vt:lpstr>
      <vt:lpstr>Housekeeping:  We Are Recording Now</vt:lpstr>
      <vt:lpstr>ILPQC Covid 19 webinars</vt:lpstr>
      <vt:lpstr>Overview</vt:lpstr>
      <vt:lpstr>US COVID case trend</vt:lpstr>
      <vt:lpstr>Data Update: April 8, 2021 CDC/IDPH: COVID-19 Outbreak </vt:lpstr>
      <vt:lpstr>IDPH County Level COVID-19 Risk Metrics</vt:lpstr>
      <vt:lpstr>Data Update April 8, 2021 IDPH: COVID-19 Outbreak </vt:lpstr>
      <vt:lpstr>Illinois Daily Incidence</vt:lpstr>
      <vt:lpstr>Illinois Covid Deaths</vt:lpstr>
      <vt:lpstr>Data Update April 8, 2021 IDPH: COVID-19 Outbreak  Race Demographics</vt:lpstr>
      <vt:lpstr>ILPQC COVID-19 Webpage www.ilpqc.org </vt:lpstr>
      <vt:lpstr>Updated OB (ACOG/SMFM) Resources</vt:lpstr>
      <vt:lpstr>Updated Neonatal /AAP Resources</vt:lpstr>
      <vt:lpstr>Updated OB/Neo Covid Publications</vt:lpstr>
      <vt:lpstr>IDPH / HFS / CDC</vt:lpstr>
      <vt:lpstr>CDC: Pregnancy Factsheet</vt:lpstr>
      <vt:lpstr>Covid-19 Vaccines</vt:lpstr>
      <vt:lpstr>ACOG Practice Advisory: Vaccinating Pregnant and Lactating Patients against Covid-19 (03/24/21)</vt:lpstr>
      <vt:lpstr>Risks of Covid-19 in pregnancy</vt:lpstr>
      <vt:lpstr>Limited Safety Data for Covid Vaccines in Pregnancy</vt:lpstr>
      <vt:lpstr>Vaccination of pregnant and breastfeeding women can confer maternal and neonatal immunity</vt:lpstr>
      <vt:lpstr>V-SAFE vaccine monitoring  – what data is being gathered pregnant patients?</vt:lpstr>
      <vt:lpstr>PowerPoint Presentation</vt:lpstr>
      <vt:lpstr>PowerPoint Presentation</vt:lpstr>
      <vt:lpstr>Preliminary Findings from v-safe:  Comparing Pregnant &amp; Non-pregnant Persons</vt:lpstr>
      <vt:lpstr>PowerPoint Presentation</vt:lpstr>
      <vt:lpstr>PowerPoint Presentation</vt:lpstr>
      <vt:lpstr>PowerPoint Presentation</vt:lpstr>
      <vt:lpstr>v-safe Pregnancy Registry: Preliminary reports</vt:lpstr>
      <vt:lpstr>COVID Vaccine  Patient Education Examples</vt:lpstr>
      <vt:lpstr>Help Finding Vaccines</vt:lpstr>
      <vt:lpstr>IDPH Updates  Amanda Bennett, PhD, MPH  CDC Field Assignee in Maternal and Child Health Epidemiology, Illinois Department of Public Health </vt:lpstr>
      <vt:lpstr>Perinatal COVID-19  Surveillance in Illinois</vt:lpstr>
      <vt:lpstr>Disclaimers</vt:lpstr>
      <vt:lpstr>Routine surveillance: SARS-Cov-2 infection During pregnancy</vt:lpstr>
      <vt:lpstr>Background on COVID-19 Surveillance and Reporting</vt:lpstr>
      <vt:lpstr>Identifying Pregnancy During Contact Tracing</vt:lpstr>
      <vt:lpstr>Improving Identification of COVID-19 During Pregnancy</vt:lpstr>
      <vt:lpstr>Percent of Illinois Live Births with Confirmed  Maternal COVID-19 Infection at Any Time During Pregnancy (deliveries through 12/31/2020)</vt:lpstr>
      <vt:lpstr>Percent of Illinois Live Births with Confirmed  Maternal COVID-19 Infection at Any Time During Pregnancy (deliveries through 12/31/2020)</vt:lpstr>
      <vt:lpstr>Collecting More Detailed Data  on COVID-19 During Pregnancy</vt:lpstr>
      <vt:lpstr>IDPH Pregnancy Module Data Collection</vt:lpstr>
      <vt:lpstr>Sentinel surveillance: SARS-Cov-2 infection At labor &amp; delivery</vt:lpstr>
      <vt:lpstr>Why Sentinel Surveillance?</vt:lpstr>
      <vt:lpstr>Perinatal Sentinel Surveillance in Illinois</vt:lpstr>
      <vt:lpstr>Perinatal Sentinel Surveillance: Testing Volumes</vt:lpstr>
      <vt:lpstr>Perinatal Sentinel Surveillance:  Test Positivity &amp; Asymptomatic Rates</vt:lpstr>
      <vt:lpstr>Perinatal Sentinel Surveillance:  Usefulness for Early Signals of Trends</vt:lpstr>
      <vt:lpstr>Sentinel Surveillance: Lessons Learned</vt:lpstr>
      <vt:lpstr>Contact Information: Amanda.C.Bennett@illinois.gov</vt:lpstr>
      <vt:lpstr>OB Discussion Panel</vt:lpstr>
      <vt:lpstr>PowerPoint Presentation</vt:lpstr>
      <vt:lpstr>Today’s Update</vt:lpstr>
      <vt:lpstr>Case</vt:lpstr>
      <vt:lpstr>ICU course</vt:lpstr>
      <vt:lpstr>Co-morbidites</vt:lpstr>
      <vt:lpstr>PowerPoint Presentation</vt:lpstr>
      <vt:lpstr>PowerPoint Presentation</vt:lpstr>
      <vt:lpstr>Neonatal Discussion Panel</vt:lpstr>
      <vt:lpstr>  STATE-OF-THE-ART  PERINATAL CARE DURING THE  COVID-19 PANDEMIC sharing key takeaways  March 26, 2021</vt:lpstr>
      <vt:lpstr>What was covered</vt:lpstr>
      <vt:lpstr>Summary of the Evidence</vt:lpstr>
      <vt:lpstr>PRACTICE RECOMMENDATIONS - Obstetrics</vt:lpstr>
      <vt:lpstr>PRACTICE RECOMMENDATIONS-Neonates</vt:lpstr>
      <vt:lpstr>Questions for Ongoing Studies</vt:lpstr>
      <vt:lpstr>What was covered</vt:lpstr>
      <vt:lpstr>Mental Health Resources – Jo Kim</vt:lpstr>
      <vt:lpstr>What was covered</vt:lpstr>
      <vt:lpstr>PowerPoint Presentation</vt:lpstr>
      <vt:lpstr>Burnout Conference Highlights</vt:lpstr>
      <vt:lpstr>PowerPoint Presentation</vt:lpstr>
      <vt:lpstr>Thank You</vt:lpstr>
      <vt:lpstr>PowerPoint Presentation</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ABorders Local Account</cp:lastModifiedBy>
  <cp:revision>2594</cp:revision>
  <cp:lastPrinted>2018-07-12T17:33:39Z</cp:lastPrinted>
  <dcterms:created xsi:type="dcterms:W3CDTF">2013-06-07T18:46:59Z</dcterms:created>
  <dcterms:modified xsi:type="dcterms:W3CDTF">2021-04-09T16:37:19Z</dcterms:modified>
</cp:coreProperties>
</file>