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Lst>
  <p:sldSz cx="16256000" cy="12192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9F1"/>
    <a:srgbClr val="E3EC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7019" autoAdjust="0"/>
    <p:restoredTop sz="94660"/>
  </p:normalViewPr>
  <p:slideViewPr>
    <p:cSldViewPr snapToGrid="0">
      <p:cViewPr varScale="1">
        <p:scale>
          <a:sx n="39" d="100"/>
          <a:sy n="39" d="100"/>
        </p:scale>
        <p:origin x="82" y="307"/>
      </p:cViewPr>
      <p:guideLst>
        <p:guide orient="horz" pos="384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en-US" smtClean="0"/>
              <a:t>Click to edit Master title style</a:t>
            </a:r>
            <a:endParaRPr lang="en-US" dirty="0"/>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C6E7BD-066B-4853-9BBB-7F76D73FAD36}"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345110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6E7BD-066B-4853-9BBB-7F76D73FAD36}"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326826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6E7BD-066B-4853-9BBB-7F76D73FAD36}"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34620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C6E7BD-066B-4853-9BBB-7F76D73FAD36}"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46798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en-US" smtClean="0"/>
              <a:t>Click to edit Master title style</a:t>
            </a:r>
            <a:endParaRPr lang="en-US" dirty="0"/>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C6E7BD-066B-4853-9BBB-7F76D73FAD36}"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37560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17600" y="3245556"/>
            <a:ext cx="690880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29600" y="3245556"/>
            <a:ext cx="6908800"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C6E7BD-066B-4853-9BBB-7F76D73FAD36}"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382832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smtClean="0"/>
              <a:t>Edit Master text styles</a:t>
            </a:r>
          </a:p>
        </p:txBody>
      </p:sp>
      <p:sp>
        <p:nvSpPr>
          <p:cNvPr id="4" name="Content Placeholder 3"/>
          <p:cNvSpPr>
            <a:spLocks noGrp="1"/>
          </p:cNvSpPr>
          <p:nvPr>
            <p:ph sz="half" idx="2"/>
          </p:nvPr>
        </p:nvSpPr>
        <p:spPr>
          <a:xfrm>
            <a:off x="1119719" y="4453467"/>
            <a:ext cx="6877049"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smtClean="0"/>
              <a:t>Edit Master text styles</a:t>
            </a:r>
          </a:p>
        </p:txBody>
      </p:sp>
      <p:sp>
        <p:nvSpPr>
          <p:cNvPr id="6" name="Content Placeholder 5"/>
          <p:cNvSpPr>
            <a:spLocks noGrp="1"/>
          </p:cNvSpPr>
          <p:nvPr>
            <p:ph sz="quarter" idx="4"/>
          </p:nvPr>
        </p:nvSpPr>
        <p:spPr>
          <a:xfrm>
            <a:off x="8229601" y="4453467"/>
            <a:ext cx="6910917"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C6E7BD-066B-4853-9BBB-7F76D73FAD36}"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1436861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C6E7BD-066B-4853-9BBB-7F76D73FAD36}" type="datetimeFigureOut">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261636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6E7BD-066B-4853-9BBB-7F76D73FAD36}" type="datetimeFigureOut">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65787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BDC6E7BD-066B-4853-9BBB-7F76D73FAD36}"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58069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en-US" smtClean="0"/>
              <a:t>Click icon to add picture</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BDC6E7BD-066B-4853-9BBB-7F76D73FAD36}"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30077-D9C0-4A3C-927B-82B212AB4DBA}" type="slidenum">
              <a:rPr lang="en-US" smtClean="0"/>
              <a:t>‹#›</a:t>
            </a:fld>
            <a:endParaRPr lang="en-US"/>
          </a:p>
        </p:txBody>
      </p:sp>
    </p:spTree>
    <p:extLst>
      <p:ext uri="{BB962C8B-B14F-4D97-AF65-F5344CB8AC3E}">
        <p14:creationId xmlns:p14="http://schemas.microsoft.com/office/powerpoint/2010/main" val="130841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BDC6E7BD-066B-4853-9BBB-7F76D73FAD36}" type="datetimeFigureOut">
              <a:rPr lang="en-US" smtClean="0"/>
              <a:t>4/20/2021</a:t>
            </a:fld>
            <a:endParaRPr lang="en-US"/>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A4430077-D9C0-4A3C-927B-82B212AB4DBA}" type="slidenum">
              <a:rPr lang="en-US" smtClean="0"/>
              <a:t>‹#›</a:t>
            </a:fld>
            <a:endParaRPr lang="en-US"/>
          </a:p>
        </p:txBody>
      </p:sp>
    </p:spTree>
    <p:extLst>
      <p:ext uri="{BB962C8B-B14F-4D97-AF65-F5344CB8AC3E}">
        <p14:creationId xmlns:p14="http://schemas.microsoft.com/office/powerpoint/2010/main" val="14481581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625620"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620" rtl="0" eaLnBrk="1" latinLnBrk="0" hangingPunct="1">
        <a:defRPr sz="3200" kern="1200">
          <a:solidFill>
            <a:schemeClr val="tx1"/>
          </a:solidFill>
          <a:latin typeface="+mn-lt"/>
          <a:ea typeface="+mn-ea"/>
          <a:cs typeface="+mn-cs"/>
        </a:defRPr>
      </a:lvl1pPr>
      <a:lvl2pPr marL="812810" algn="l" defTabSz="1625620" rtl="0" eaLnBrk="1" latinLnBrk="0" hangingPunct="1">
        <a:defRPr sz="3200" kern="1200">
          <a:solidFill>
            <a:schemeClr val="tx1"/>
          </a:solidFill>
          <a:latin typeface="+mn-lt"/>
          <a:ea typeface="+mn-ea"/>
          <a:cs typeface="+mn-cs"/>
        </a:defRPr>
      </a:lvl2pPr>
      <a:lvl3pPr marL="1625620" algn="l" defTabSz="1625620" rtl="0" eaLnBrk="1" latinLnBrk="0" hangingPunct="1">
        <a:defRPr sz="3200" kern="1200">
          <a:solidFill>
            <a:schemeClr val="tx1"/>
          </a:solidFill>
          <a:latin typeface="+mn-lt"/>
          <a:ea typeface="+mn-ea"/>
          <a:cs typeface="+mn-cs"/>
        </a:defRPr>
      </a:lvl3pPr>
      <a:lvl4pPr marL="2438430" algn="l" defTabSz="1625620" rtl="0" eaLnBrk="1" latinLnBrk="0" hangingPunct="1">
        <a:defRPr sz="3200" kern="1200">
          <a:solidFill>
            <a:schemeClr val="tx1"/>
          </a:solidFill>
          <a:latin typeface="+mn-lt"/>
          <a:ea typeface="+mn-ea"/>
          <a:cs typeface="+mn-cs"/>
        </a:defRPr>
      </a:lvl4pPr>
      <a:lvl5pPr marL="3251241" algn="l" defTabSz="1625620" rtl="0" eaLnBrk="1" latinLnBrk="0" hangingPunct="1">
        <a:defRPr sz="3200" kern="1200">
          <a:solidFill>
            <a:schemeClr val="tx1"/>
          </a:solidFill>
          <a:latin typeface="+mn-lt"/>
          <a:ea typeface="+mn-ea"/>
          <a:cs typeface="+mn-cs"/>
        </a:defRPr>
      </a:lvl5pPr>
      <a:lvl6pPr marL="4064051" algn="l" defTabSz="1625620" rtl="0" eaLnBrk="1" latinLnBrk="0" hangingPunct="1">
        <a:defRPr sz="3200" kern="1200">
          <a:solidFill>
            <a:schemeClr val="tx1"/>
          </a:solidFill>
          <a:latin typeface="+mn-lt"/>
          <a:ea typeface="+mn-ea"/>
          <a:cs typeface="+mn-cs"/>
        </a:defRPr>
      </a:lvl6pPr>
      <a:lvl7pPr marL="4876861" algn="l" defTabSz="1625620" rtl="0" eaLnBrk="1" latinLnBrk="0" hangingPunct="1">
        <a:defRPr sz="3200" kern="1200">
          <a:solidFill>
            <a:schemeClr val="tx1"/>
          </a:solidFill>
          <a:latin typeface="+mn-lt"/>
          <a:ea typeface="+mn-ea"/>
          <a:cs typeface="+mn-cs"/>
        </a:defRPr>
      </a:lvl7pPr>
      <a:lvl8pPr marL="5689671" algn="l" defTabSz="1625620" rtl="0" eaLnBrk="1" latinLnBrk="0" hangingPunct="1">
        <a:defRPr sz="3200" kern="1200">
          <a:solidFill>
            <a:schemeClr val="tx1"/>
          </a:solidFill>
          <a:latin typeface="+mn-lt"/>
          <a:ea typeface="+mn-ea"/>
          <a:cs typeface="+mn-cs"/>
        </a:defRPr>
      </a:lvl8pPr>
      <a:lvl9pPr marL="6502481" algn="l" defTabSz="162562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ounded Rectangle 98"/>
          <p:cNvSpPr/>
          <p:nvPr/>
        </p:nvSpPr>
        <p:spPr>
          <a:xfrm>
            <a:off x="1651000" y="472674"/>
            <a:ext cx="9966310" cy="1584726"/>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4000" b="1" dirty="0" smtClean="0">
                <a:solidFill>
                  <a:schemeClr val="tx1"/>
                </a:solidFill>
              </a:rPr>
              <a:t>*Sample </a:t>
            </a:r>
            <a:r>
              <a:rPr lang="en-US" sz="4000" b="1" dirty="0">
                <a:solidFill>
                  <a:schemeClr val="tx1"/>
                </a:solidFill>
              </a:rPr>
              <a:t>Language to Request Patient Race and Ethnicity Data</a:t>
            </a:r>
            <a:endParaRPr lang="en-US" sz="4000" b="1" dirty="0">
              <a:solidFill>
                <a:schemeClr val="tx1"/>
              </a:solidFill>
            </a:endParaRPr>
          </a:p>
        </p:txBody>
      </p:sp>
      <p:pic>
        <p:nvPicPr>
          <p:cNvPr id="55" name="Picture 54"/>
          <p:cNvPicPr/>
          <p:nvPr/>
        </p:nvPicPr>
        <p:blipFill>
          <a:blip r:embed="rId2" cstate="print">
            <a:extLst>
              <a:ext uri="{28A0092B-C50C-407E-A947-70E740481C1C}">
                <a14:useLocalDpi xmlns:a14="http://schemas.microsoft.com/office/drawing/2010/main" val="0"/>
              </a:ext>
            </a:extLst>
          </a:blip>
          <a:stretch>
            <a:fillRect/>
          </a:stretch>
        </p:blipFill>
        <p:spPr>
          <a:xfrm>
            <a:off x="12742606" y="619432"/>
            <a:ext cx="3111185" cy="1350946"/>
          </a:xfrm>
          <a:prstGeom prst="rect">
            <a:avLst/>
          </a:prstGeom>
        </p:spPr>
      </p:pic>
      <p:sp>
        <p:nvSpPr>
          <p:cNvPr id="2" name="TextBox 1"/>
          <p:cNvSpPr txBox="1"/>
          <p:nvPr/>
        </p:nvSpPr>
        <p:spPr>
          <a:xfrm>
            <a:off x="811161" y="11617544"/>
            <a:ext cx="3496092" cy="369332"/>
          </a:xfrm>
          <a:prstGeom prst="rect">
            <a:avLst/>
          </a:prstGeom>
          <a:noFill/>
        </p:spPr>
        <p:txBody>
          <a:bodyPr wrap="square" rtlCol="0">
            <a:spAutoFit/>
          </a:bodyPr>
          <a:lstStyle/>
          <a:p>
            <a:r>
              <a:rPr lang="en-US" dirty="0" smtClean="0"/>
              <a:t>DRAFT 3.10.2021</a:t>
            </a:r>
            <a:endParaRPr lang="en-US" dirty="0"/>
          </a:p>
        </p:txBody>
      </p:sp>
      <p:cxnSp>
        <p:nvCxnSpPr>
          <p:cNvPr id="30" name="Straight Arrow Connector 29"/>
          <p:cNvCxnSpPr/>
          <p:nvPr/>
        </p:nvCxnSpPr>
        <p:spPr>
          <a:xfrm>
            <a:off x="2251497" y="3540466"/>
            <a:ext cx="4641" cy="1077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1651000" y="2743200"/>
            <a:ext cx="5854149" cy="7085108"/>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r>
              <a:rPr lang="en-US" sz="2400" kern="0" dirty="0" smtClean="0">
                <a:solidFill>
                  <a:prstClr val="black"/>
                </a:solidFill>
                <a:latin typeface="Calibri"/>
              </a:rPr>
              <a:t>Sample </a:t>
            </a:r>
            <a:r>
              <a:rPr lang="en-US" sz="2400" kern="0" dirty="0">
                <a:solidFill>
                  <a:prstClr val="black"/>
                </a:solidFill>
                <a:latin typeface="Calibri"/>
              </a:rPr>
              <a:t>1:</a:t>
            </a:r>
          </a:p>
          <a:p>
            <a:pPr algn="ctr" defTabSz="914400" eaLnBrk="0" fontAlgn="base" hangingPunct="0">
              <a:spcBef>
                <a:spcPct val="0"/>
              </a:spcBef>
              <a:spcAft>
                <a:spcPct val="0"/>
              </a:spcAft>
            </a:pPr>
            <a:endParaRPr lang="en-US" sz="2400" kern="0" dirty="0" smtClean="0">
              <a:solidFill>
                <a:prstClr val="black"/>
              </a:solidFill>
              <a:latin typeface="Calibri"/>
            </a:endParaRP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r>
              <a:rPr lang="en-US" sz="2400" kern="0" dirty="0">
                <a:solidFill>
                  <a:prstClr val="black"/>
                </a:solidFill>
                <a:latin typeface="Calibri"/>
              </a:rPr>
              <a:t>“We want to make sure all patients are getting the best care possible, can you tell us what you consider your race, ethnicity, and your preferred language”</a:t>
            </a:r>
          </a:p>
          <a:p>
            <a:pPr algn="ctr" defTabSz="914400" eaLnBrk="0" fontAlgn="base" hangingPunct="0">
              <a:spcBef>
                <a:spcPct val="0"/>
              </a:spcBef>
              <a:spcAft>
                <a:spcPct val="0"/>
              </a:spcAft>
            </a:pPr>
            <a:r>
              <a:rPr lang="en-US" sz="2400" kern="0" dirty="0">
                <a:solidFill>
                  <a:prstClr val="black"/>
                </a:solidFill>
                <a:latin typeface="Calibri"/>
              </a:rPr>
              <a:t> </a:t>
            </a: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r>
              <a:rPr lang="en-US" sz="2400" kern="0" dirty="0">
                <a:solidFill>
                  <a:prstClr val="black"/>
                </a:solidFill>
                <a:latin typeface="Calibri"/>
              </a:rPr>
              <a:t>(ILPQC Focus Groups)</a:t>
            </a:r>
          </a:p>
          <a:p>
            <a:pPr algn="ctr" defTabSz="914400" eaLnBrk="0" fontAlgn="base" hangingPunct="0">
              <a:spcBef>
                <a:spcPct val="0"/>
              </a:spcBef>
              <a:spcAft>
                <a:spcPct val="0"/>
              </a:spcAft>
            </a:pPr>
            <a:endParaRPr lang="en-US" sz="2400" kern="0" dirty="0">
              <a:solidFill>
                <a:prstClr val="black"/>
              </a:solidFill>
              <a:latin typeface="Calibri"/>
            </a:endParaRPr>
          </a:p>
        </p:txBody>
      </p:sp>
      <p:sp>
        <p:nvSpPr>
          <p:cNvPr id="27" name="Rounded Rectangle 26"/>
          <p:cNvSpPr/>
          <p:nvPr/>
        </p:nvSpPr>
        <p:spPr>
          <a:xfrm>
            <a:off x="8128000" y="2743200"/>
            <a:ext cx="5925930" cy="7085108"/>
          </a:xfrm>
          <a:prstGeom prst="roundRect">
            <a:avLst/>
          </a:prstGeom>
          <a:solidFill>
            <a:srgbClr val="E3ECD0"/>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defTabSz="914400" eaLnBrk="0" fontAlgn="base" hangingPunct="0">
              <a:spcBef>
                <a:spcPct val="0"/>
              </a:spcBef>
              <a:spcAft>
                <a:spcPct val="0"/>
              </a:spcAft>
            </a:pPr>
            <a:r>
              <a:rPr lang="en-US" sz="2400" kern="0" dirty="0" smtClean="0">
                <a:solidFill>
                  <a:prstClr val="black"/>
                </a:solidFill>
                <a:latin typeface="Calibri"/>
              </a:rPr>
              <a:t>Sample </a:t>
            </a:r>
            <a:r>
              <a:rPr lang="en-US" sz="2400" kern="0" dirty="0">
                <a:solidFill>
                  <a:prstClr val="black"/>
                </a:solidFill>
                <a:latin typeface="Calibri"/>
              </a:rPr>
              <a:t>2:</a:t>
            </a:r>
          </a:p>
          <a:p>
            <a:pPr algn="ctr" defTabSz="914400" eaLnBrk="0" fontAlgn="base" hangingPunct="0">
              <a:spcBef>
                <a:spcPct val="0"/>
              </a:spcBef>
              <a:spcAft>
                <a:spcPct val="0"/>
              </a:spcAft>
            </a:pPr>
            <a:endParaRPr lang="en-US" sz="2400" kern="0" dirty="0" smtClean="0">
              <a:solidFill>
                <a:prstClr val="black"/>
              </a:solidFill>
              <a:latin typeface="Calibri"/>
            </a:endParaRPr>
          </a:p>
          <a:p>
            <a:pPr algn="ctr" defTabSz="914400" eaLnBrk="0" fontAlgn="base" hangingPunct="0">
              <a:spcBef>
                <a:spcPct val="0"/>
              </a:spcBef>
              <a:spcAft>
                <a:spcPct val="0"/>
              </a:spcAft>
            </a:pPr>
            <a:endParaRPr lang="en-US" sz="2400" kern="0" dirty="0">
              <a:solidFill>
                <a:prstClr val="black"/>
              </a:solidFill>
              <a:latin typeface="Calibri"/>
            </a:endParaRPr>
          </a:p>
          <a:p>
            <a:pPr algn="ctr" defTabSz="914400" eaLnBrk="0" fontAlgn="base" hangingPunct="0">
              <a:spcBef>
                <a:spcPct val="0"/>
              </a:spcBef>
              <a:spcAft>
                <a:spcPct val="0"/>
              </a:spcAft>
            </a:pPr>
            <a:r>
              <a:rPr lang="en-US" sz="2400" kern="0" dirty="0" smtClean="0">
                <a:solidFill>
                  <a:prstClr val="black"/>
                </a:solidFill>
                <a:latin typeface="Calibri"/>
              </a:rPr>
              <a:t>“&lt;</a:t>
            </a:r>
            <a:r>
              <a:rPr lang="en-US" sz="2400" kern="0" dirty="0">
                <a:solidFill>
                  <a:prstClr val="black"/>
                </a:solidFill>
                <a:latin typeface="Calibri"/>
              </a:rPr>
              <a:t>Insert hospital name&gt; is committed to giving you and all of our patients the best care possible. In order to do this we ask you to tell us how you would describe your race, your ethnicity and your preferred language. If you would like to tell us your country of origin, we would be interested in that, too.”  You would probably want to test out a few versions to find the best one.”</a:t>
            </a:r>
          </a:p>
          <a:p>
            <a:pPr algn="ctr" defTabSz="914400" eaLnBrk="0" fontAlgn="base" hangingPunct="0">
              <a:spcBef>
                <a:spcPct val="0"/>
              </a:spcBef>
              <a:spcAft>
                <a:spcPct val="0"/>
              </a:spcAft>
            </a:pPr>
            <a:endParaRPr lang="en-US" sz="2400" kern="0" dirty="0" smtClean="0">
              <a:solidFill>
                <a:prstClr val="black"/>
              </a:solidFill>
              <a:latin typeface="Calibri"/>
            </a:endParaRPr>
          </a:p>
          <a:p>
            <a:pPr algn="ctr" defTabSz="914400" eaLnBrk="0" fontAlgn="base" hangingPunct="0">
              <a:spcBef>
                <a:spcPct val="0"/>
              </a:spcBef>
              <a:spcAft>
                <a:spcPct val="0"/>
              </a:spcAft>
            </a:pPr>
            <a:r>
              <a:rPr lang="en-US" sz="2400" kern="0" dirty="0" smtClean="0">
                <a:solidFill>
                  <a:prstClr val="black"/>
                </a:solidFill>
                <a:latin typeface="Calibri"/>
              </a:rPr>
              <a:t>(</a:t>
            </a:r>
            <a:r>
              <a:rPr lang="en-US" sz="2400" kern="0" dirty="0">
                <a:solidFill>
                  <a:prstClr val="black"/>
                </a:solidFill>
                <a:latin typeface="Calibri"/>
              </a:rPr>
              <a:t>Health Partners)</a:t>
            </a:r>
          </a:p>
          <a:p>
            <a:pPr algn="ctr" defTabSz="914400" eaLnBrk="0" fontAlgn="base" hangingPunct="0">
              <a:spcBef>
                <a:spcPct val="0"/>
              </a:spcBef>
              <a:spcAft>
                <a:spcPct val="0"/>
              </a:spcAft>
            </a:pPr>
            <a:endParaRPr lang="en-US" sz="2400" kern="0" dirty="0">
              <a:solidFill>
                <a:prstClr val="black"/>
              </a:solidFill>
              <a:latin typeface="Calibri"/>
            </a:endParaRPr>
          </a:p>
        </p:txBody>
      </p:sp>
    </p:spTree>
    <p:extLst>
      <p:ext uri="{BB962C8B-B14F-4D97-AF65-F5344CB8AC3E}">
        <p14:creationId xmlns:p14="http://schemas.microsoft.com/office/powerpoint/2010/main" val="2000753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8242</TotalTime>
  <Words>142</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NorthShore University Healthsystem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Autumn M. Perrault</dc:creator>
  <cp:lastModifiedBy>Patricia Ann Lee King</cp:lastModifiedBy>
  <cp:revision>63</cp:revision>
  <dcterms:created xsi:type="dcterms:W3CDTF">2020-12-04T17:36:14Z</dcterms:created>
  <dcterms:modified xsi:type="dcterms:W3CDTF">2021-04-20T22:02:33Z</dcterms:modified>
</cp:coreProperties>
</file>