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>
        <p:scale>
          <a:sx n="63" d="100"/>
          <a:sy n="63" d="100"/>
        </p:scale>
        <p:origin x="38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9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6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7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9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5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0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6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2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2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E732-FBA1-4F34-96EB-82D9D833A6C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E64F4-3596-446C-947C-B1356A56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8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754" y="729803"/>
            <a:ext cx="3111185" cy="1350946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130358" y="1084241"/>
            <a:ext cx="6811338" cy="1490509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chemeClr val="tx1"/>
                </a:solidFill>
              </a:rPr>
              <a:t>Process Flow for Collecting Data on Patient Race &amp; Ethnicity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2051335" y="5715515"/>
            <a:ext cx="2574969" cy="1899348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reports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race &amp; ethnicity data?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>
            <a:stCxn id="23" idx="2"/>
            <a:endCxn id="6" idx="0"/>
          </p:cNvCxnSpPr>
          <p:nvPr/>
        </p:nvCxnSpPr>
        <p:spPr>
          <a:xfrm>
            <a:off x="3325171" y="4282701"/>
            <a:ext cx="13649" cy="1432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  <a:endCxn id="15" idx="0"/>
          </p:cNvCxnSpPr>
          <p:nvPr/>
        </p:nvCxnSpPr>
        <p:spPr>
          <a:xfrm>
            <a:off x="3338820" y="7614863"/>
            <a:ext cx="94" cy="1225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  <a:endCxn id="13" idx="1"/>
          </p:cNvCxnSpPr>
          <p:nvPr/>
        </p:nvCxnSpPr>
        <p:spPr>
          <a:xfrm>
            <a:off x="4626304" y="6665189"/>
            <a:ext cx="824994" cy="2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67038" y="7590888"/>
            <a:ext cx="864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Patient declines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57064" y="6396348"/>
            <a:ext cx="445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13" name="Diamond 12"/>
          <p:cNvSpPr/>
          <p:nvPr/>
        </p:nvSpPr>
        <p:spPr>
          <a:xfrm>
            <a:off x="5451298" y="5718419"/>
            <a:ext cx="2574969" cy="1899348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Staff can accurately document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in provided  categories?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7866" y="7652810"/>
            <a:ext cx="445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617118" y="8840416"/>
            <a:ext cx="3443591" cy="651704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Respect patient’s hesitancy and document </a:t>
            </a:r>
            <a:r>
              <a:rPr lang="en-US" sz="1600" kern="0" dirty="0">
                <a:solidFill>
                  <a:prstClr val="black"/>
                </a:solidFill>
                <a:latin typeface="Calibri"/>
              </a:rPr>
              <a:t>“Declined” in the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record</a:t>
            </a:r>
            <a:endParaRPr lang="en-US" sz="16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41696" y="6337347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Unsure</a:t>
            </a:r>
            <a:endParaRPr lang="en-US" sz="1400" dirty="0"/>
          </a:p>
        </p:txBody>
      </p:sp>
      <p:cxnSp>
        <p:nvCxnSpPr>
          <p:cNvPr id="22" name="Straight Arrow Connector 21"/>
          <p:cNvCxnSpPr>
            <a:stCxn id="15" idx="2"/>
            <a:endCxn id="30" idx="0"/>
          </p:cNvCxnSpPr>
          <p:nvPr/>
        </p:nvCxnSpPr>
        <p:spPr>
          <a:xfrm>
            <a:off x="3338914" y="9492120"/>
            <a:ext cx="0" cy="98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130358" y="2993718"/>
            <a:ext cx="4389625" cy="1288983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kern="0" dirty="0">
                <a:solidFill>
                  <a:prstClr val="black"/>
                </a:solidFill>
              </a:rPr>
              <a:t>Using institution’s </a:t>
            </a:r>
            <a:r>
              <a:rPr lang="en-US" sz="1600" kern="0" smtClean="0">
                <a:solidFill>
                  <a:prstClr val="black"/>
                </a:solidFill>
              </a:rPr>
              <a:t>/ sample </a:t>
            </a:r>
            <a:r>
              <a:rPr lang="en-US" sz="1600" kern="0" smtClean="0"/>
              <a:t>language </a:t>
            </a:r>
            <a:r>
              <a:rPr lang="en-US" sz="1600" kern="0" dirty="0"/>
              <a:t>to collect race and ethnicity data (see Slide 2) , </a:t>
            </a:r>
            <a:r>
              <a:rPr lang="en-US" sz="1600" kern="0" dirty="0">
                <a:solidFill>
                  <a:prstClr val="black"/>
                </a:solidFill>
              </a:rPr>
              <a:t>L&amp;D Staff or admission staff obtain patient reported race &amp; ethnicity data*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617118" y="10477418"/>
            <a:ext cx="3443591" cy="2133116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Clinical staff should…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prstClr val="black"/>
                </a:solidFill>
                <a:latin typeface="Calibri"/>
              </a:rPr>
              <a:t>C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ontinue </a:t>
            </a:r>
            <a:r>
              <a:rPr lang="en-US" sz="1600" kern="0" dirty="0">
                <a:solidFill>
                  <a:prstClr val="black"/>
                </a:solidFill>
                <a:latin typeface="Calibri"/>
              </a:rPr>
              <a:t>to build trust and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rapport with patient </a:t>
            </a:r>
            <a:endParaRPr lang="en-US" sz="1600" kern="0" dirty="0">
              <a:solidFill>
                <a:prstClr val="black"/>
              </a:solidFill>
              <a:latin typeface="Calibri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Offer an </a:t>
            </a:r>
            <a:r>
              <a:rPr lang="en-US" sz="1600" kern="0" dirty="0">
                <a:solidFill>
                  <a:prstClr val="black"/>
                </a:solidFill>
                <a:latin typeface="Calibri"/>
              </a:rPr>
              <a:t>additional opportunity for patient to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self report </a:t>
            </a:r>
            <a:r>
              <a:rPr lang="en-US" sz="1600" kern="0" dirty="0">
                <a:solidFill>
                  <a:prstClr val="black"/>
                </a:solidFill>
                <a:latin typeface="Calibri"/>
              </a:rPr>
              <a:t>race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and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ethnicity </a:t>
            </a:r>
            <a:r>
              <a:rPr lang="en-US" sz="1600" kern="0" dirty="0">
                <a:solidFill>
                  <a:prstClr val="black"/>
                </a:solidFill>
                <a:latin typeface="Calibri"/>
              </a:rPr>
              <a:t>once relationship is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established and as appropriate for patient </a:t>
            </a:r>
            <a:endParaRPr lang="en-US" sz="1600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9" name="Elbow Connector 48"/>
          <p:cNvCxnSpPr>
            <a:stCxn id="30" idx="2"/>
          </p:cNvCxnSpPr>
          <p:nvPr/>
        </p:nvCxnSpPr>
        <p:spPr>
          <a:xfrm rot="5400000" flipH="1">
            <a:off x="-2000410" y="7271210"/>
            <a:ext cx="8483740" cy="2194908"/>
          </a:xfrm>
          <a:prstGeom prst="bentConnector4">
            <a:avLst>
              <a:gd name="adj1" fmla="val -5591"/>
              <a:gd name="adj2" fmla="val 1166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5400042" y="12866999"/>
            <a:ext cx="2677480" cy="969297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R="0" lvl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Document patient’s self reported data into the EMR</a:t>
            </a:r>
          </a:p>
        </p:txBody>
      </p:sp>
      <p:sp>
        <p:nvSpPr>
          <p:cNvPr id="60" name="Rectangle 59"/>
          <p:cNvSpPr/>
          <p:nvPr/>
        </p:nvSpPr>
        <p:spPr>
          <a:xfrm>
            <a:off x="9257250" y="3706368"/>
            <a:ext cx="2518829" cy="5974080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Staff clarifies terms describing  rac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e/ethnicity as needed:</a:t>
            </a:r>
            <a:endParaRPr lang="en-US" sz="1600" kern="0" dirty="0" smtClean="0">
              <a:solidFill>
                <a:prstClr val="black"/>
              </a:solidFill>
              <a:latin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 smtClean="0">
                <a:ea typeface="Times New Roman" panose="02020603050405020304" pitchFamily="18" charset="0"/>
              </a:rPr>
              <a:t>People </a:t>
            </a:r>
            <a:r>
              <a:rPr lang="en-US" sz="1600" dirty="0">
                <a:ea typeface="Times New Roman" panose="02020603050405020304" pitchFamily="18" charset="0"/>
              </a:rPr>
              <a:t>of African descent have varying ways of identifying themselves, including Black or African American. </a:t>
            </a:r>
            <a:endParaRPr lang="en-US" sz="1600" dirty="0" smtClean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 smtClean="0">
                <a:ea typeface="Times New Roman" panose="02020603050405020304" pitchFamily="18" charset="0"/>
              </a:rPr>
              <a:t>People </a:t>
            </a:r>
            <a:r>
              <a:rPr lang="en-US" sz="1600" dirty="0">
                <a:ea typeface="Times New Roman" panose="02020603050405020304" pitchFamily="18" charset="0"/>
              </a:rPr>
              <a:t>who identify as American </a:t>
            </a:r>
            <a:r>
              <a:rPr lang="en-US" sz="1600" dirty="0" smtClean="0">
                <a:ea typeface="Times New Roman" panose="02020603050405020304" pitchFamily="18" charset="0"/>
              </a:rPr>
              <a:t>Indian, </a:t>
            </a:r>
            <a:r>
              <a:rPr lang="en-US" sz="1600" dirty="0">
                <a:ea typeface="Times New Roman" panose="02020603050405020304" pitchFamily="18" charset="0"/>
              </a:rPr>
              <a:t>Alaska </a:t>
            </a:r>
            <a:r>
              <a:rPr lang="en-US" sz="1600" dirty="0" smtClean="0">
                <a:ea typeface="Times New Roman" panose="02020603050405020304" pitchFamily="18" charset="0"/>
              </a:rPr>
              <a:t>Native, or Indigenous  </a:t>
            </a:r>
            <a:r>
              <a:rPr lang="en-US" sz="1600" dirty="0">
                <a:ea typeface="Times New Roman" panose="02020603050405020304" pitchFamily="18" charset="0"/>
              </a:rPr>
              <a:t>have varying preferences regarding terminology, and tribal affiliation should be used wherever possible.</a:t>
            </a:r>
            <a:endParaRPr lang="en-US" sz="1600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 smtClean="0">
                <a:ea typeface="Times New Roman" panose="02020603050405020304" pitchFamily="18" charset="0"/>
              </a:rPr>
              <a:t>People may identify themselves as “Hispanic</a:t>
            </a:r>
            <a:r>
              <a:rPr lang="en-US" sz="1600" dirty="0">
                <a:ea typeface="Times New Roman" panose="02020603050405020304" pitchFamily="18" charset="0"/>
              </a:rPr>
              <a:t>,” </a:t>
            </a:r>
            <a:r>
              <a:rPr lang="en-US" sz="1600" dirty="0" smtClean="0">
                <a:ea typeface="Times New Roman" panose="02020603050405020304" pitchFamily="18" charset="0"/>
              </a:rPr>
              <a:t>while others may </a:t>
            </a:r>
            <a:r>
              <a:rPr lang="en-US" sz="1600" dirty="0">
                <a:ea typeface="Times New Roman" panose="02020603050405020304" pitchFamily="18" charset="0"/>
              </a:rPr>
              <a:t>prefer “</a:t>
            </a:r>
            <a:r>
              <a:rPr lang="en-US" sz="1600" dirty="0" err="1">
                <a:ea typeface="Times New Roman" panose="02020603050405020304" pitchFamily="18" charset="0"/>
              </a:rPr>
              <a:t>Latinx</a:t>
            </a:r>
            <a:r>
              <a:rPr lang="en-US" sz="1600" dirty="0">
                <a:ea typeface="Times New Roman" panose="02020603050405020304" pitchFamily="18" charset="0"/>
              </a:rPr>
              <a:t>,” “Latino/a,” or other terms.</a:t>
            </a:r>
          </a:p>
        </p:txBody>
      </p:sp>
      <p:cxnSp>
        <p:nvCxnSpPr>
          <p:cNvPr id="74" name="Straight Arrow Connector 73"/>
          <p:cNvCxnSpPr>
            <a:stCxn id="13" idx="2"/>
            <a:endCxn id="51" idx="0"/>
          </p:cNvCxnSpPr>
          <p:nvPr/>
        </p:nvCxnSpPr>
        <p:spPr>
          <a:xfrm flipH="1">
            <a:off x="6738782" y="7617767"/>
            <a:ext cx="1" cy="5249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3" idx="3"/>
            <a:endCxn id="60" idx="1"/>
          </p:cNvCxnSpPr>
          <p:nvPr/>
        </p:nvCxnSpPr>
        <p:spPr>
          <a:xfrm>
            <a:off x="8026267" y="6668093"/>
            <a:ext cx="1230983" cy="25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60" idx="0"/>
            <a:endCxn id="13" idx="0"/>
          </p:cNvCxnSpPr>
          <p:nvPr/>
        </p:nvCxnSpPr>
        <p:spPr>
          <a:xfrm rot="16200000" flipH="1" flipV="1">
            <a:off x="7621698" y="2823452"/>
            <a:ext cx="2012051" cy="3777882"/>
          </a:xfrm>
          <a:prstGeom prst="bentConnector3">
            <a:avLst>
              <a:gd name="adj1" fmla="val -1136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20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187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>NorthShore University Healthsystem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Perrault, Autumn</dc:creator>
  <cp:lastModifiedBy>Patricia Ann Lee King</cp:lastModifiedBy>
  <cp:revision>8</cp:revision>
  <dcterms:created xsi:type="dcterms:W3CDTF">2021-04-20T02:19:43Z</dcterms:created>
  <dcterms:modified xsi:type="dcterms:W3CDTF">2021-04-20T22:02:55Z</dcterms:modified>
</cp:coreProperties>
</file>