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58" r:id="rId4"/>
    <p:sldId id="300" r:id="rId5"/>
    <p:sldId id="301" r:id="rId6"/>
    <p:sldId id="302" r:id="rId7"/>
    <p:sldId id="263" r:id="rId8"/>
    <p:sldId id="264" r:id="rId9"/>
    <p:sldId id="265" r:id="rId10"/>
    <p:sldId id="266"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Lst>
  <p:sldSz cx="9144000" cy="6858000" type="screen4x3"/>
  <p:notesSz cx="7023100" cy="9309100"/>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formation Technology" initials="I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F8FA"/>
    <a:srgbClr val="D0E5E8"/>
    <a:srgbClr val="6E6E6E"/>
    <a:srgbClr val="1AA2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40" autoAdjust="0"/>
    <p:restoredTop sz="86439" autoAdjust="0"/>
  </p:normalViewPr>
  <p:slideViewPr>
    <p:cSldViewPr>
      <p:cViewPr>
        <p:scale>
          <a:sx n="90" d="100"/>
          <a:sy n="90" d="100"/>
        </p:scale>
        <p:origin x="-1458" y="-11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552" y="-4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900EB2C-215F-4C2E-BE5F-F33C0FD07B92}" type="datetimeFigureOut">
              <a:rPr lang="en-US" smtClean="0"/>
              <a:pPr/>
              <a:t>5/20/2013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5492750"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FD8467A-F093-4DCA-A111-21C684D846B8}" type="slidenum">
              <a:rPr lang="en-US" smtClean="0"/>
              <a:pPr/>
              <a:t>‹#›</a:t>
            </a:fld>
            <a:endParaRPr lang="en-US" dirty="0"/>
          </a:p>
        </p:txBody>
      </p:sp>
    </p:spTree>
    <p:extLst>
      <p:ext uri="{BB962C8B-B14F-4D97-AF65-F5344CB8AC3E}">
        <p14:creationId xmlns:p14="http://schemas.microsoft.com/office/powerpoint/2010/main" val="2090013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p:txBody>
          <a:bodyPr wrap="square" numCol="1" anchor="t" anchorCtr="0" compatLnSpc="1">
            <a:prstTxWarp prst="textNoShape">
              <a:avLst/>
            </a:prstTxWarp>
            <a:normAutofit/>
          </a:bodyPr>
          <a:lstStyle/>
          <a:p>
            <a:pPr>
              <a:buFont typeface="Arial" pitchFamily="34" charset="0"/>
              <a:buChar char="•"/>
              <a:defRPr/>
            </a:pPr>
            <a:r>
              <a:rPr lang="en-US" sz="1000" i="1" dirty="0" smtClean="0">
                <a:latin typeface="Arial" pitchFamily="34" charset="0"/>
              </a:rPr>
              <a:t>As people enter the room:</a:t>
            </a:r>
          </a:p>
          <a:p>
            <a:pPr lvl="1">
              <a:buFont typeface="Arial" pitchFamily="34" charset="0"/>
              <a:buChar char="•"/>
              <a:defRPr/>
            </a:pPr>
            <a:r>
              <a:rPr lang="en-US" sz="1000" i="1" dirty="0" smtClean="0">
                <a:latin typeface="Arial" pitchFamily="34" charset="0"/>
              </a:rPr>
              <a:t> Ask people to sign in (it is helpful to have a sign-in sheet that includes contact information to keep track of attendees).</a:t>
            </a:r>
          </a:p>
          <a:p>
            <a:pPr lvl="1">
              <a:buFont typeface="Arial" pitchFamily="34" charset="0"/>
              <a:buChar char="•"/>
              <a:defRPr/>
            </a:pPr>
            <a:r>
              <a:rPr lang="en-US" sz="1000" i="1" dirty="0" smtClean="0">
                <a:latin typeface="Arial" pitchFamily="34" charset="0"/>
              </a:rPr>
              <a:t>Introduce yourself, ask their name</a:t>
            </a:r>
            <a:r>
              <a:rPr lang="en-US" sz="1000" i="1" dirty="0" smtClean="0">
                <a:solidFill>
                  <a:srgbClr val="4F81BD"/>
                </a:solidFill>
                <a:latin typeface="Arial" pitchFamily="34" charset="0"/>
              </a:rPr>
              <a:t>,</a:t>
            </a:r>
            <a:r>
              <a:rPr lang="en-US" sz="1000" i="1" dirty="0" smtClean="0">
                <a:latin typeface="Arial" pitchFamily="34" charset="0"/>
              </a:rPr>
              <a:t> and ask them to fill out and put on a name tag. </a:t>
            </a:r>
          </a:p>
          <a:p>
            <a:pPr lvl="1">
              <a:buFont typeface="Arial" pitchFamily="34" charset="0"/>
              <a:buChar char="•"/>
              <a:defRPr/>
            </a:pPr>
            <a:r>
              <a:rPr lang="en-US" sz="1000" i="1" dirty="0" smtClean="0">
                <a:latin typeface="Arial" pitchFamily="34" charset="0"/>
              </a:rPr>
              <a:t>Give each attendee a copy of the session handouts (see below).</a:t>
            </a:r>
          </a:p>
          <a:p>
            <a:pPr>
              <a:buFontTx/>
              <a:buAutoNum type="arabicPeriod"/>
              <a:defRPr/>
            </a:pPr>
            <a:endParaRPr lang="en-US" sz="1000" dirty="0" smtClean="0">
              <a:latin typeface="Arial" pitchFamily="34" charset="0"/>
            </a:endParaRPr>
          </a:p>
          <a:p>
            <a:pPr>
              <a:buFont typeface="Arial" pitchFamily="34" charset="0"/>
              <a:buChar char="•"/>
              <a:defRPr/>
            </a:pPr>
            <a:r>
              <a:rPr lang="en-US" sz="1000" i="1" dirty="0" smtClean="0">
                <a:latin typeface="Arial" pitchFamily="34" charset="0"/>
              </a:rPr>
              <a:t>Open the session by welcoming people.</a:t>
            </a:r>
          </a:p>
          <a:p>
            <a:pPr>
              <a:buFont typeface="Arial" pitchFamily="34" charset="0"/>
              <a:buChar char="•"/>
              <a:defRPr/>
            </a:pPr>
            <a:r>
              <a:rPr lang="en-US" sz="1000" i="1" dirty="0" smtClean="0">
                <a:latin typeface="Arial" pitchFamily="34" charset="0"/>
              </a:rPr>
              <a:t>Introduce yourself and copresenters: name, position or title, and role related to advisor work. Thank patient and family advisors for participating in this session.</a:t>
            </a:r>
          </a:p>
          <a:p>
            <a:pPr>
              <a:buFont typeface="Arial" pitchFamily="34" charset="0"/>
              <a:buChar char="•"/>
              <a:defRPr/>
            </a:pPr>
            <a:r>
              <a:rPr lang="en-US" sz="1000" i="1" dirty="0" smtClean="0">
                <a:latin typeface="Arial" pitchFamily="34" charset="0"/>
              </a:rPr>
              <a:t>Depending on the number of attendees, ask people to go around the room and very briefly (no more than 30 seconds) introduce themselves and share:</a:t>
            </a:r>
          </a:p>
          <a:p>
            <a:pPr marL="714282" lvl="1" indent="-238094">
              <a:buFont typeface="Arial" pitchFamily="34" charset="0"/>
              <a:buChar char="•"/>
              <a:defRPr/>
            </a:pPr>
            <a:r>
              <a:rPr lang="en-US" sz="1000" i="1" dirty="0" smtClean="0">
                <a:latin typeface="Arial" pitchFamily="34" charset="0"/>
              </a:rPr>
              <a:t>Their name.</a:t>
            </a:r>
          </a:p>
          <a:p>
            <a:pPr marL="714282" lvl="1" indent="-238094">
              <a:buFont typeface="Arial" pitchFamily="34" charset="0"/>
              <a:buChar char="•"/>
              <a:defRPr/>
            </a:pPr>
            <a:r>
              <a:rPr lang="en-US" sz="1000" i="1" dirty="0" smtClean="0">
                <a:latin typeface="Arial" pitchFamily="34" charset="0"/>
              </a:rPr>
              <a:t>Any experience they have working with patients and families as advisors.</a:t>
            </a:r>
          </a:p>
          <a:p>
            <a:pPr marL="714282" lvl="1" indent="-238094">
              <a:buFont typeface="Arial" pitchFamily="34" charset="0"/>
              <a:buChar char="•"/>
              <a:defRPr/>
            </a:pPr>
            <a:endParaRPr lang="en-US" sz="1000" dirty="0" smtClean="0">
              <a:latin typeface="Arial" pitchFamily="34" charset="0"/>
            </a:endParaRPr>
          </a:p>
          <a:p>
            <a:pPr>
              <a:defRPr/>
            </a:pPr>
            <a:r>
              <a:rPr lang="en-US" sz="1000" i="1" dirty="0" smtClean="0">
                <a:latin typeface="Arial" pitchFamily="34" charset="0"/>
              </a:rPr>
              <a:t>Handouts that accompany this presentation:</a:t>
            </a:r>
          </a:p>
          <a:p>
            <a:pPr marL="233289" indent="-233289">
              <a:buFont typeface="Arial" pitchFamily="34" charset="0"/>
              <a:buChar char="•"/>
              <a:defRPr/>
            </a:pPr>
            <a:r>
              <a:rPr lang="en-US" sz="1000" i="1" dirty="0" smtClean="0">
                <a:solidFill>
                  <a:prstClr val="black"/>
                </a:solidFill>
                <a:latin typeface="Arial" pitchFamily="34" charset="0"/>
              </a:rPr>
              <a:t>Tool 12: Working With Patient and Family Advisors: Handout</a:t>
            </a:r>
          </a:p>
          <a:p>
            <a:pPr marL="233289" indent="-233289">
              <a:buFont typeface="Arial" pitchFamily="34" charset="0"/>
              <a:buChar char="•"/>
              <a:defRPr/>
            </a:pPr>
            <a:r>
              <a:rPr lang="en-US" sz="1000" i="1" dirty="0" smtClean="0">
                <a:solidFill>
                  <a:prstClr val="black"/>
                </a:solidFill>
                <a:latin typeface="Arial" pitchFamily="34" charset="0"/>
              </a:rPr>
              <a:t>Tool 13: Working With Patient and Family Advisors on Short-Term Projects</a:t>
            </a:r>
          </a:p>
          <a:p>
            <a:pPr marL="233289" indent="-233289">
              <a:buFont typeface="Arial" pitchFamily="34" charset="0"/>
              <a:buChar char="•"/>
              <a:defRPr/>
            </a:pPr>
            <a:r>
              <a:rPr lang="en-US" sz="1000" i="1" dirty="0" smtClean="0">
                <a:solidFill>
                  <a:prstClr val="black"/>
                </a:solidFill>
                <a:latin typeface="Arial" pitchFamily="34" charset="0"/>
              </a:rPr>
              <a:t>Tool 14: Readiness to Partner with Patients and Families</a:t>
            </a:r>
          </a:p>
          <a:p>
            <a:pPr marL="233289" indent="-233289">
              <a:buFont typeface="Arial" pitchFamily="34" charset="0"/>
              <a:buChar char="•"/>
              <a:defRPr/>
            </a:pPr>
            <a:r>
              <a:rPr lang="en-US" sz="1000" i="1" dirty="0" smtClean="0">
                <a:solidFill>
                  <a:prstClr val="black"/>
                </a:solidFill>
                <a:latin typeface="Arial" pitchFamily="34" charset="0"/>
              </a:rPr>
              <a:t>Copies of patient and family advisor recruitment materials (Tools 1 and 2)</a:t>
            </a:r>
          </a:p>
          <a:p>
            <a:pPr marL="233289" indent="-233289">
              <a:buFont typeface="Arial" pitchFamily="34" charset="0"/>
              <a:buChar char="•"/>
              <a:defRPr/>
            </a:pPr>
            <a:endParaRPr lang="en-US" i="1" dirty="0" smtClean="0">
              <a:latin typeface="Arial" pitchFamily="34" charset="0"/>
            </a:endParaRPr>
          </a:p>
        </p:txBody>
      </p:sp>
      <p:sp>
        <p:nvSpPr>
          <p:cNvPr id="51204" name="Slide Number Placeholder 3"/>
          <p:cNvSpPr>
            <a:spLocks noGrp="1"/>
          </p:cNvSpPr>
          <p:nvPr>
            <p:ph type="sldNum" sz="quarter" idx="5"/>
          </p:nvPr>
        </p:nvSpPr>
        <p:spPr bwMode="auto">
          <a:noFill/>
          <a:ln>
            <a:miter lim="800000"/>
            <a:headEnd/>
            <a:tailEnd/>
          </a:ln>
        </p:spPr>
        <p:txBody>
          <a:bodyPr/>
          <a:lstStyle/>
          <a:p>
            <a:fld id="{DE7379B1-971B-4020-AD39-541C48F12BBC}" type="slidenum">
              <a:rPr lang="en-US" smtClean="0">
                <a:latin typeface="Arial" charset="0"/>
                <a:ea typeface="ＭＳ Ｐゴシック" pitchFamily="34" charset="-128"/>
              </a:rPr>
              <a:pPr/>
              <a:t>1</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864350" cy="465455"/>
          </a:xfrm>
        </p:spPr>
        <p:txBody>
          <a:bodyPr/>
          <a:lstStyle/>
          <a:p>
            <a:pPr>
              <a:defRPr/>
            </a:pPr>
            <a:r>
              <a:rPr lang="en-US" dirty="0"/>
              <a:t>Strategy 1: Working With Patients and Families as Advisors </a:t>
            </a:r>
            <a:r>
              <a:rPr lang="en-US" dirty="0" smtClean="0"/>
              <a:t>Health Care Professional Training (Tool </a:t>
            </a:r>
            <a:r>
              <a:rPr lang="en-US" dirty="0"/>
              <a:t>11</a:t>
            </a:r>
            <a:r>
              <a:rPr lang="en-US" dirty="0" smtClean="0"/>
              <a:t>)</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p:txBody>
      </p:sp>
      <p:sp>
        <p:nvSpPr>
          <p:cNvPr id="61444" name="Slide Number Placeholder 3"/>
          <p:cNvSpPr>
            <a:spLocks noGrp="1"/>
          </p:cNvSpPr>
          <p:nvPr>
            <p:ph type="sldNum" sz="quarter" idx="5"/>
          </p:nvPr>
        </p:nvSpPr>
        <p:spPr bwMode="auto">
          <a:noFill/>
          <a:ln>
            <a:miter lim="800000"/>
            <a:headEnd/>
            <a:tailEnd/>
          </a:ln>
        </p:spPr>
        <p:txBody>
          <a:bodyPr/>
          <a:lstStyle/>
          <a:p>
            <a:fld id="{4979B097-6FE9-49C3-8DEE-CED45AA08C9A}" type="slidenum">
              <a:rPr lang="en-US" smtClean="0">
                <a:latin typeface="Arial" charset="0"/>
                <a:ea typeface="ＭＳ Ｐゴシック" pitchFamily="34" charset="-128"/>
              </a:rPr>
              <a:pPr/>
              <a:t>10</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Working with patient and family advisors helps us understand patient and family needs by talking with and learning from our patients and their families – individuals who have “been there.” Patient and family advisors help us understand patient and family perspectives and needs from their perspective, rather than ours.</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Patient and family advisors can help us identify what we are doing well, allowing us to build on our strengths. And they also help us identify areas where we have room to improve. Advisors also help us move beyond the “what is wrong” stage to “how do we fix it.”</a:t>
            </a:r>
          </a:p>
          <a:p>
            <a:endParaRPr lang="en-US" dirty="0" smtClean="0">
              <a:latin typeface="Arial" charset="0"/>
              <a:ea typeface="ＭＳ Ｐゴシック" pitchFamily="34" charset="-128"/>
            </a:endParaRPr>
          </a:p>
          <a:p>
            <a:endParaRPr lang="en-US" dirty="0" smtClean="0">
              <a:latin typeface="Arial" charset="0"/>
              <a:ea typeface="ＭＳ Ｐゴシック" pitchFamily="34" charset="-128"/>
            </a:endParaRPr>
          </a:p>
        </p:txBody>
      </p:sp>
      <p:sp>
        <p:nvSpPr>
          <p:cNvPr id="63492" name="Slide Number Placeholder 3"/>
          <p:cNvSpPr>
            <a:spLocks noGrp="1"/>
          </p:cNvSpPr>
          <p:nvPr>
            <p:ph type="sldNum" sz="quarter" idx="5"/>
          </p:nvPr>
        </p:nvSpPr>
        <p:spPr bwMode="auto">
          <a:noFill/>
          <a:ln>
            <a:miter lim="800000"/>
            <a:headEnd/>
            <a:tailEnd/>
          </a:ln>
        </p:spPr>
        <p:txBody>
          <a:bodyPr/>
          <a:lstStyle/>
          <a:p>
            <a:fld id="{20125B19-B2CA-40B9-A4C2-1B7CC613B947}" type="slidenum">
              <a:rPr lang="en-US" smtClean="0">
                <a:latin typeface="Arial" charset="0"/>
                <a:ea typeface="ＭＳ Ｐゴシック" pitchFamily="34" charset="-128"/>
              </a:rPr>
              <a:pPr/>
              <a:t>11</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p:txBody>
          <a:bodyPr wrap="square" numCol="1" anchor="t" anchorCtr="0" compatLnSpc="1">
            <a:prstTxWarp prst="textNoShape">
              <a:avLst/>
            </a:prstTxWarp>
            <a:normAutofit/>
          </a:bodyPr>
          <a:lstStyle/>
          <a:p>
            <a:pPr>
              <a:defRPr/>
            </a:pPr>
            <a:r>
              <a:rPr lang="en-US" sz="1000" dirty="0" smtClean="0">
                <a:latin typeface="Arial" charset="0"/>
                <a:ea typeface="ＭＳ Ｐゴシック" pitchFamily="34" charset="-128"/>
              </a:rPr>
              <a:t>The long-term benefits of working with advisors include improvements in our overall systems and processes of care. By making sure our changes represent true improvements for patients and family members, we can work towards long-term outcomes that include:</a:t>
            </a:r>
          </a:p>
          <a:p>
            <a:pPr>
              <a:defRPr/>
            </a:pPr>
            <a:endParaRPr lang="en-US" sz="1000" dirty="0" smtClean="0">
              <a:latin typeface="Arial" charset="0"/>
              <a:ea typeface="ＭＳ Ｐゴシック" pitchFamily="34" charset="-128"/>
            </a:endParaRPr>
          </a:p>
          <a:p>
            <a:pPr>
              <a:defRPr/>
            </a:pPr>
            <a:r>
              <a:rPr lang="en-US" sz="1000" dirty="0" smtClean="0">
                <a:latin typeface="Arial" charset="0"/>
                <a:ea typeface="ＭＳ Ｐゴシック" pitchFamily="34" charset="-128"/>
              </a:rPr>
              <a:t>Better health outcomes</a:t>
            </a:r>
          </a:p>
          <a:p>
            <a:pPr lvl="1">
              <a:buFontTx/>
              <a:buChar char="•"/>
              <a:defRPr/>
            </a:pPr>
            <a:r>
              <a:rPr lang="en-US" sz="1000" dirty="0" smtClean="0">
                <a:latin typeface="Arial" charset="0"/>
                <a:ea typeface="ＭＳ Ｐゴシック" pitchFamily="34" charset="-128"/>
              </a:rPr>
              <a:t> Patients following through on care and treatment plans</a:t>
            </a:r>
          </a:p>
          <a:p>
            <a:pPr lvl="1">
              <a:buFontTx/>
              <a:buChar char="•"/>
              <a:defRPr/>
            </a:pPr>
            <a:r>
              <a:rPr lang="en-US" sz="1000" dirty="0" smtClean="0">
                <a:latin typeface="Arial" charset="0"/>
                <a:ea typeface="ＭＳ Ｐゴシック" pitchFamily="34" charset="-128"/>
              </a:rPr>
              <a:t> Reduced errors and adverse events</a:t>
            </a:r>
          </a:p>
          <a:p>
            <a:pPr lvl="1">
              <a:buFontTx/>
              <a:buChar char="•"/>
              <a:defRPr/>
            </a:pPr>
            <a:r>
              <a:rPr lang="en-US" sz="1000" dirty="0" smtClean="0">
                <a:latin typeface="Arial" charset="0"/>
                <a:ea typeface="ＭＳ Ｐゴシック" pitchFamily="34" charset="-128"/>
              </a:rPr>
              <a:t> Improved clinical outcomes</a:t>
            </a:r>
          </a:p>
          <a:p>
            <a:pPr>
              <a:defRPr/>
            </a:pPr>
            <a:endParaRPr lang="en-US" sz="1000" dirty="0" smtClean="0">
              <a:latin typeface="Arial" charset="0"/>
              <a:ea typeface="ＭＳ Ｐゴシック" pitchFamily="34" charset="-128"/>
            </a:endParaRPr>
          </a:p>
          <a:p>
            <a:pPr>
              <a:defRPr/>
            </a:pPr>
            <a:r>
              <a:rPr lang="en-US" sz="1000" dirty="0" smtClean="0">
                <a:latin typeface="Arial" charset="0"/>
                <a:ea typeface="ＭＳ Ｐゴシック" pitchFamily="34" charset="-128"/>
              </a:rPr>
              <a:t>Better business outcomes</a:t>
            </a:r>
          </a:p>
          <a:p>
            <a:pPr lvl="1">
              <a:buFontTx/>
              <a:buChar char="•"/>
              <a:defRPr/>
            </a:pPr>
            <a:r>
              <a:rPr lang="en-US" sz="1000" dirty="0" smtClean="0">
                <a:latin typeface="Arial" charset="0"/>
                <a:ea typeface="ＭＳ Ｐゴシック" pitchFamily="34" charset="-128"/>
              </a:rPr>
              <a:t> Patient loyalty</a:t>
            </a:r>
          </a:p>
          <a:p>
            <a:pPr lvl="1">
              <a:buFontTx/>
              <a:buChar char="•"/>
              <a:defRPr/>
            </a:pPr>
            <a:r>
              <a:rPr lang="en-US" sz="1000" dirty="0" smtClean="0">
                <a:latin typeface="Arial" charset="0"/>
                <a:ea typeface="ＭＳ Ｐゴシック" pitchFamily="34" charset="-128"/>
              </a:rPr>
              <a:t> Malpractice risk reduction</a:t>
            </a:r>
          </a:p>
          <a:p>
            <a:pPr lvl="1">
              <a:buFontTx/>
              <a:buChar char="•"/>
              <a:defRPr/>
            </a:pPr>
            <a:r>
              <a:rPr lang="en-US" sz="1000" dirty="0" smtClean="0">
                <a:latin typeface="Arial" charset="0"/>
                <a:ea typeface="ＭＳ Ｐゴシック" pitchFamily="34" charset="-128"/>
              </a:rPr>
              <a:t> Employee satisfaction</a:t>
            </a:r>
          </a:p>
          <a:p>
            <a:pPr lvl="1">
              <a:buFontTx/>
              <a:buChar char="•"/>
              <a:defRPr/>
            </a:pPr>
            <a:r>
              <a:rPr lang="en-US" sz="1000" dirty="0" smtClean="0">
                <a:latin typeface="Arial" charset="0"/>
                <a:ea typeface="ＭＳ Ｐゴシック" pitchFamily="34" charset="-128"/>
              </a:rPr>
              <a:t> Financial performance</a:t>
            </a:r>
          </a:p>
          <a:p>
            <a:pPr>
              <a:defRPr/>
            </a:pPr>
            <a:endParaRPr lang="en-US" sz="1000" dirty="0" smtClean="0">
              <a:latin typeface="Arial" charset="0"/>
              <a:ea typeface="ＭＳ Ｐゴシック" pitchFamily="34" charset="-128"/>
            </a:endParaRPr>
          </a:p>
          <a:p>
            <a:pPr>
              <a:defRPr/>
            </a:pPr>
            <a:r>
              <a:rPr lang="en-US" sz="1000" dirty="0" smtClean="0">
                <a:latin typeface="Arial" charset="0"/>
                <a:ea typeface="ＭＳ Ｐゴシック" pitchFamily="34" charset="-128"/>
              </a:rPr>
              <a:t>Reference: Charmel, PA, Frampton, SB. Building the business case for patient-centered care. Healthc Financ Manage. 2008;62(3):80-5.</a:t>
            </a:r>
          </a:p>
          <a:p>
            <a:pPr>
              <a:defRPr/>
            </a:pPr>
            <a:r>
              <a:rPr lang="en-US" sz="1000" dirty="0" smtClean="0">
                <a:latin typeface="Arial" charset="0"/>
                <a:ea typeface="ＭＳ Ｐゴシック" pitchFamily="34" charset="-128"/>
              </a:rPr>
              <a:t>Edgman-Levitan, S., Shaller, D., et al. The CAHPS Improvement Guide. Boston: Harvard Medical School: 2003.</a:t>
            </a:r>
          </a:p>
        </p:txBody>
      </p:sp>
      <p:sp>
        <p:nvSpPr>
          <p:cNvPr id="64516" name="Slide Number Placeholder 3"/>
          <p:cNvSpPr>
            <a:spLocks noGrp="1"/>
          </p:cNvSpPr>
          <p:nvPr>
            <p:ph type="sldNum" sz="quarter" idx="5"/>
          </p:nvPr>
        </p:nvSpPr>
        <p:spPr bwMode="auto">
          <a:noFill/>
          <a:ln>
            <a:miter lim="800000"/>
            <a:headEnd/>
            <a:tailEnd/>
          </a:ln>
        </p:spPr>
        <p:txBody>
          <a:bodyPr/>
          <a:lstStyle/>
          <a:p>
            <a:fld id="{A3290551-8D76-4B69-90FF-99CD46E47192}" type="slidenum">
              <a:rPr lang="en-US" smtClean="0">
                <a:latin typeface="Arial" charset="0"/>
                <a:ea typeface="ＭＳ Ｐゴシック" pitchFamily="34" charset="-128"/>
              </a:rPr>
              <a:pPr/>
              <a:t>12</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702310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p:txBody>
          <a:bodyPr wrap="square" numCol="1" anchor="t" anchorCtr="0" compatLnSpc="1">
            <a:prstTxWarp prst="textNoShape">
              <a:avLst/>
            </a:prstTxWarp>
            <a:normAutofit/>
          </a:bodyPr>
          <a:lstStyle/>
          <a:p>
            <a:pPr>
              <a:defRPr/>
            </a:pPr>
            <a:r>
              <a:rPr lang="en-US" sz="1000" dirty="0" smtClean="0">
                <a:latin typeface="Arial" charset="0"/>
              </a:rPr>
              <a:t>Working with patient and family advisors is a critical component of patient and family engagement and provides a framework for improving the experience of care and enhancing quality, safety, and efficiency. </a:t>
            </a:r>
          </a:p>
          <a:p>
            <a:pPr>
              <a:defRPr/>
            </a:pPr>
            <a:endParaRPr lang="en-US" sz="1000" dirty="0" smtClean="0">
              <a:latin typeface="Arial" charset="0"/>
            </a:endParaRPr>
          </a:p>
          <a:p>
            <a:pPr>
              <a:defRPr/>
            </a:pPr>
            <a:r>
              <a:rPr lang="en-US" sz="1000" dirty="0" smtClean="0">
                <a:latin typeface="Arial" charset="0"/>
              </a:rPr>
              <a:t>Working with patient and family advisors is consistent with our strategic priorities, including [NOTE: </a:t>
            </a:r>
            <a:r>
              <a:rPr lang="en-US" sz="1000" dirty="0" smtClean="0">
                <a:solidFill>
                  <a:srgbClr val="FF0000"/>
                </a:solidFill>
                <a:latin typeface="Arial" charset="0"/>
              </a:rPr>
              <a:t>Add or delete items according to your hospital’s strategic priorities</a:t>
            </a:r>
            <a:r>
              <a:rPr lang="en-US" sz="1000" dirty="0" smtClean="0">
                <a:latin typeface="Arial" charset="0"/>
              </a:rPr>
              <a:t>]: </a:t>
            </a:r>
          </a:p>
          <a:p>
            <a:pPr>
              <a:buFontTx/>
              <a:buChar char="•"/>
              <a:defRPr/>
            </a:pPr>
            <a:r>
              <a:rPr lang="en-US" sz="1000" dirty="0" smtClean="0">
                <a:latin typeface="Arial" charset="0"/>
              </a:rPr>
              <a:t>Excelling on standardized surveys of patient experience such as the CAHPS® Hospital Survey (HCAHPS)</a:t>
            </a:r>
          </a:p>
          <a:p>
            <a:pPr>
              <a:buFontTx/>
              <a:buChar char="•"/>
              <a:defRPr/>
            </a:pPr>
            <a:r>
              <a:rPr lang="en-US" sz="1000" dirty="0" smtClean="0">
                <a:latin typeface="Arial" charset="0"/>
              </a:rPr>
              <a:t>Meeting and exceeding the Joint Commission standards</a:t>
            </a:r>
          </a:p>
          <a:p>
            <a:pPr>
              <a:buFontTx/>
              <a:buChar char="•"/>
              <a:defRPr/>
            </a:pPr>
            <a:r>
              <a:rPr lang="en-US" sz="1000" dirty="0" smtClean="0">
                <a:latin typeface="Arial" charset="0"/>
              </a:rPr>
              <a:t>Enhancing our reputation with our key internal constituencies and with the community we serve </a:t>
            </a:r>
          </a:p>
          <a:p>
            <a:pPr>
              <a:buFontTx/>
              <a:buChar char="•"/>
              <a:defRPr/>
            </a:pPr>
            <a:r>
              <a:rPr lang="en-US" sz="1000" dirty="0" smtClean="0">
                <a:latin typeface="Arial" charset="0"/>
              </a:rPr>
              <a:t>Demonstrating our commitment to patient- and family-centered care</a:t>
            </a:r>
          </a:p>
          <a:p>
            <a:pPr>
              <a:defRPr/>
            </a:pPr>
            <a:endParaRPr lang="en-US" sz="1000" dirty="0" smtClean="0">
              <a:latin typeface="Arial" charset="0"/>
            </a:endParaRPr>
          </a:p>
          <a:p>
            <a:pPr>
              <a:defRPr/>
            </a:pPr>
            <a:r>
              <a:rPr lang="en-US" sz="1000" dirty="0" smtClean="0">
                <a:latin typeface="Arial" charset="0"/>
              </a:rPr>
              <a:t>There is also growing recognition that partnering with patient and family advisors is an important and necessary strategy. For example, the state of Massachusetts passed legislation mandating that all hospitals in the state create a patient and family advisory council.</a:t>
            </a:r>
          </a:p>
        </p:txBody>
      </p:sp>
      <p:sp>
        <p:nvSpPr>
          <p:cNvPr id="65540" name="Slide Number Placeholder 3"/>
          <p:cNvSpPr>
            <a:spLocks noGrp="1"/>
          </p:cNvSpPr>
          <p:nvPr>
            <p:ph type="sldNum" sz="quarter" idx="5"/>
          </p:nvPr>
        </p:nvSpPr>
        <p:spPr bwMode="auto">
          <a:noFill/>
          <a:ln>
            <a:miter lim="800000"/>
            <a:headEnd/>
            <a:tailEnd/>
          </a:ln>
        </p:spPr>
        <p:txBody>
          <a:bodyPr/>
          <a:lstStyle/>
          <a:p>
            <a:fld id="{9FDA8EEF-A0E7-49DD-B745-CC107D67DE7A}" type="slidenum">
              <a:rPr lang="en-US" smtClean="0">
                <a:latin typeface="Arial" charset="0"/>
                <a:ea typeface="ＭＳ Ｐゴシック" pitchFamily="34" charset="-128"/>
              </a:rPr>
              <a:pPr/>
              <a:t>13</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702310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i="1" dirty="0" smtClean="0">
                <a:latin typeface="Arial" charset="0"/>
                <a:ea typeface="ＭＳ Ｐゴシック" pitchFamily="34" charset="-128"/>
              </a:rPr>
              <a:t>Note: This video is optional. If you have time, you may choose to show a video that was jointly produced by American Hospital Association and the Institute for Patient- and Family-Centered Care. It showcases the patient engagement journeys of two hospitals: </a:t>
            </a:r>
            <a:r>
              <a:rPr lang="en-US" sz="1000" i="1" dirty="0" err="1" smtClean="0">
                <a:latin typeface="Arial" charset="0"/>
                <a:ea typeface="ＭＳ Ｐゴシック" pitchFamily="34" charset="-128"/>
              </a:rPr>
              <a:t>MCGHealth</a:t>
            </a:r>
            <a:r>
              <a:rPr lang="en-US" sz="1000" i="1" dirty="0" smtClean="0">
                <a:latin typeface="Arial" charset="0"/>
                <a:ea typeface="ＭＳ Ｐゴシック" pitchFamily="34" charset="-128"/>
              </a:rPr>
              <a:t> (now</a:t>
            </a:r>
            <a:r>
              <a:rPr lang="en-US" sz="1000" i="1" baseline="0" dirty="0" smtClean="0">
                <a:latin typeface="Arial" charset="0"/>
                <a:ea typeface="ＭＳ Ｐゴシック" pitchFamily="34" charset="-128"/>
              </a:rPr>
              <a:t> known as Georgia Health Sciences Health System) i</a:t>
            </a:r>
            <a:r>
              <a:rPr lang="en-US" sz="1000" i="1" dirty="0" smtClean="0">
                <a:latin typeface="Arial" charset="0"/>
                <a:ea typeface="ＭＳ Ｐゴシック" pitchFamily="34" charset="-128"/>
              </a:rPr>
              <a:t>n Augusta GA and Dana Farber Cancer Institute in Boston MA. In the video, clinical staff, patients, families, and administrators share their insights on transforming their hospitals by working with patient and family advisors in the design, implementation, and evaluation of care improvement processes. </a:t>
            </a:r>
          </a:p>
          <a:p>
            <a:endParaRPr lang="en-US" sz="1000" dirty="0" smtClean="0">
              <a:latin typeface="Arial" charset="0"/>
              <a:ea typeface="ＭＳ Ｐゴシック" pitchFamily="34" charset="-128"/>
            </a:endParaRPr>
          </a:p>
          <a:p>
            <a:r>
              <a:rPr lang="en-US" sz="1000" i="1" dirty="0" smtClean="0">
                <a:latin typeface="Arial" charset="0"/>
                <a:ea typeface="ＭＳ Ｐゴシック" pitchFamily="34" charset="-128"/>
              </a:rPr>
              <a:t>Video available at: http://www.aha.org/aha/issues/Quality-and-Patient-Safety/strategies-patientcentered.html  </a:t>
            </a:r>
          </a:p>
          <a:p>
            <a:r>
              <a:rPr lang="en-US" sz="1000" i="1" dirty="0" smtClean="0">
                <a:latin typeface="Arial" charset="0"/>
                <a:ea typeface="ＭＳ Ｐゴシック" pitchFamily="34" charset="-128"/>
              </a:rPr>
              <a:t>13 minute run-time</a:t>
            </a:r>
          </a:p>
        </p:txBody>
      </p:sp>
      <p:sp>
        <p:nvSpPr>
          <p:cNvPr id="66564" name="Slide Number Placeholder 3"/>
          <p:cNvSpPr>
            <a:spLocks noGrp="1"/>
          </p:cNvSpPr>
          <p:nvPr>
            <p:ph type="sldNum" sz="quarter" idx="5"/>
          </p:nvPr>
        </p:nvSpPr>
        <p:spPr bwMode="auto">
          <a:noFill/>
          <a:ln>
            <a:miter lim="800000"/>
            <a:headEnd/>
            <a:tailEnd/>
          </a:ln>
        </p:spPr>
        <p:txBody>
          <a:bodyPr/>
          <a:lstStyle/>
          <a:p>
            <a:fld id="{6DB98083-698B-44A6-B3EE-8F877320F22A}" type="slidenum">
              <a:rPr lang="en-US" smtClean="0">
                <a:latin typeface="Arial" charset="0"/>
                <a:ea typeface="ＭＳ Ｐゴシック" pitchFamily="34" charset="-128"/>
              </a:rPr>
              <a:pPr/>
              <a:t>14</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p:txBody>
      </p:sp>
      <p:sp>
        <p:nvSpPr>
          <p:cNvPr id="68612" name="Slide Number Placeholder 3"/>
          <p:cNvSpPr>
            <a:spLocks noGrp="1"/>
          </p:cNvSpPr>
          <p:nvPr>
            <p:ph type="sldNum" sz="quarter" idx="5"/>
          </p:nvPr>
        </p:nvSpPr>
        <p:spPr bwMode="auto">
          <a:noFill/>
          <a:ln>
            <a:miter lim="800000"/>
            <a:headEnd/>
            <a:tailEnd/>
          </a:ln>
        </p:spPr>
        <p:txBody>
          <a:bodyPr/>
          <a:lstStyle/>
          <a:p>
            <a:fld id="{A20DF62D-2813-4063-B643-2CF93E7CFDD2}" type="slidenum">
              <a:rPr lang="en-US" smtClean="0">
                <a:latin typeface="Arial" charset="0"/>
                <a:ea typeface="ＭＳ Ｐゴシック" pitchFamily="34" charset="-128"/>
              </a:rPr>
              <a:pPr/>
              <a:t>15</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defTabSz="933237">
              <a:defRPr/>
            </a:pPr>
            <a:r>
              <a:rPr lang="en-US" sz="1000" i="1" dirty="0" smtClean="0">
                <a:latin typeface="Arial" pitchFamily="34" charset="0"/>
                <a:ea typeface="ＭＳ Ｐゴシック" pitchFamily="34" charset="-128"/>
              </a:rPr>
              <a:t>Adapt the following slides as needed to meet your hospital’s needs and to describe the opportunities available for advisors in your hospital.</a:t>
            </a:r>
          </a:p>
          <a:p>
            <a:endParaRPr lang="en-US" dirty="0" smtClean="0">
              <a:latin typeface="Arial" charset="0"/>
              <a:ea typeface="ＭＳ Ｐゴシック" pitchFamily="34" charset="-128"/>
            </a:endParaRPr>
          </a:p>
        </p:txBody>
      </p:sp>
      <p:sp>
        <p:nvSpPr>
          <p:cNvPr id="69636" name="Slide Number Placeholder 3"/>
          <p:cNvSpPr>
            <a:spLocks noGrp="1"/>
          </p:cNvSpPr>
          <p:nvPr>
            <p:ph type="sldNum" sz="quarter" idx="5"/>
          </p:nvPr>
        </p:nvSpPr>
        <p:spPr bwMode="auto">
          <a:noFill/>
          <a:ln>
            <a:miter lim="800000"/>
            <a:headEnd/>
            <a:tailEnd/>
          </a:ln>
        </p:spPr>
        <p:txBody>
          <a:bodyPr/>
          <a:lstStyle/>
          <a:p>
            <a:fld id="{382BE933-5519-42C2-8D4A-E869D7FFAA4A}" type="slidenum">
              <a:rPr lang="en-US" smtClean="0">
                <a:latin typeface="Arial" charset="0"/>
                <a:ea typeface="ＭＳ Ｐゴシック" pitchFamily="34" charset="-128"/>
              </a:rPr>
              <a:pPr/>
              <a:t>16</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8643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Note: If possible, give one or two examples of types of projects to which advisors have already or could potentially contribute.</a:t>
            </a:r>
            <a:r>
              <a:rPr lang="en-US" sz="1000" dirty="0" smtClean="0">
                <a:latin typeface="Arial" charset="0"/>
                <a:ea typeface="ＭＳ Ｐゴシック" pitchFamily="34" charset="-128"/>
              </a:rPr>
              <a:t>] </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Advisors might be asked to participate in short-term projects such as: </a:t>
            </a:r>
          </a:p>
          <a:p>
            <a:pPr>
              <a:buFontTx/>
              <a:buChar char="•"/>
            </a:pPr>
            <a:r>
              <a:rPr lang="en-US" sz="1000" dirty="0" smtClean="0">
                <a:latin typeface="Arial" charset="0"/>
                <a:ea typeface="ＭＳ Ｐゴシック" pitchFamily="34" charset="-128"/>
              </a:rPr>
              <a:t>Participating in a discussion group to give feedback about what their hospital stay was like and tell us things that went well and things that we could have done better. </a:t>
            </a:r>
          </a:p>
          <a:p>
            <a:pPr>
              <a:buFontTx/>
              <a:buChar char="•"/>
            </a:pPr>
            <a:r>
              <a:rPr lang="en-US" sz="1000" dirty="0" smtClean="0">
                <a:latin typeface="Arial" charset="0"/>
                <a:ea typeface="ＭＳ Ｐゴシック" pitchFamily="34" charset="-128"/>
              </a:rPr>
              <a:t>Participate in a discussion group to provide input on specific care practices or policies.</a:t>
            </a:r>
          </a:p>
          <a:p>
            <a:pPr>
              <a:buFontTx/>
              <a:buChar char="•"/>
            </a:pPr>
            <a:r>
              <a:rPr lang="en-US" sz="1000" dirty="0" smtClean="0">
                <a:latin typeface="Arial" charset="0"/>
                <a:ea typeface="ＭＳ Ｐゴシック" pitchFamily="34" charset="-128"/>
              </a:rPr>
              <a:t>Review materials for patients and families and help us change them to make them easier to understand and more helpful.</a:t>
            </a:r>
          </a:p>
          <a:p>
            <a:pPr>
              <a:buFontTx/>
              <a:buChar char="•"/>
            </a:pPr>
            <a:r>
              <a:rPr lang="en-US" sz="1000" dirty="0" smtClean="0">
                <a:latin typeface="Arial" charset="0"/>
                <a:ea typeface="ＭＳ Ｐゴシック" pitchFamily="34" charset="-128"/>
              </a:rPr>
              <a:t>Share their story about what their hospital experience was like with hospital leaders or in a training session for nurses, doctors, and other staff. </a:t>
            </a:r>
          </a:p>
          <a:p>
            <a:endParaRPr lang="en-US" dirty="0" smtClean="0">
              <a:latin typeface="Arial" charset="0"/>
              <a:ea typeface="ＭＳ Ｐゴシック" pitchFamily="34" charset="-128"/>
            </a:endParaRPr>
          </a:p>
        </p:txBody>
      </p:sp>
      <p:sp>
        <p:nvSpPr>
          <p:cNvPr id="70660" name="Slide Number Placeholder 3"/>
          <p:cNvSpPr>
            <a:spLocks noGrp="1"/>
          </p:cNvSpPr>
          <p:nvPr>
            <p:ph type="sldNum" sz="quarter" idx="5"/>
          </p:nvPr>
        </p:nvSpPr>
        <p:spPr bwMode="auto">
          <a:noFill/>
          <a:ln>
            <a:miter lim="800000"/>
            <a:headEnd/>
            <a:tailEnd/>
          </a:ln>
        </p:spPr>
        <p:txBody>
          <a:bodyPr/>
          <a:lstStyle/>
          <a:p>
            <a:fld id="{1174767C-DFA6-41A9-9302-47A470477106}" type="slidenum">
              <a:rPr lang="en-US" smtClean="0">
                <a:latin typeface="Arial" charset="0"/>
                <a:ea typeface="ＭＳ Ｐゴシック" pitchFamily="34" charset="-128"/>
              </a:rPr>
              <a:pPr/>
              <a:t>17</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p:txBody>
      </p:sp>
      <p:sp>
        <p:nvSpPr>
          <p:cNvPr id="71684" name="Slide Number Placeholder 3"/>
          <p:cNvSpPr>
            <a:spLocks noGrp="1"/>
          </p:cNvSpPr>
          <p:nvPr>
            <p:ph type="sldNum" sz="quarter" idx="5"/>
          </p:nvPr>
        </p:nvSpPr>
        <p:spPr bwMode="auto">
          <a:noFill/>
          <a:ln>
            <a:miter lim="800000"/>
            <a:headEnd/>
            <a:tailEnd/>
          </a:ln>
        </p:spPr>
        <p:txBody>
          <a:bodyPr/>
          <a:lstStyle/>
          <a:p>
            <a:fld id="{80959420-279F-4AD2-A4DB-DE8125C215B1}" type="slidenum">
              <a:rPr lang="en-US" smtClean="0">
                <a:latin typeface="Arial" charset="0"/>
                <a:ea typeface="ＭＳ Ｐゴシック" pitchFamily="34" charset="-128"/>
              </a:rPr>
              <a:pPr/>
              <a:t>18</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8643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p:txBody>
          <a:bodyPr wrap="square" numCol="1" anchor="t" anchorCtr="0" compatLnSpc="1">
            <a:prstTxWarp prst="textNoShape">
              <a:avLst/>
            </a:prstTxWarp>
            <a:normAutofit/>
          </a:bodyPr>
          <a:lstStyle/>
          <a:p>
            <a:pPr eaLnBrk="1" hangingPunct="1">
              <a:defRPr/>
            </a:pPr>
            <a:r>
              <a:rPr lang="en-US" sz="1000" dirty="0" smtClean="0">
                <a:latin typeface="Arial" charset="0"/>
              </a:rPr>
              <a:t>Patient and family advisory councils offer a forum for dialogue based on mutual respect between patient and family advisors, staff, and clinicians. They are an effective structure for patient and family advisor involvement.</a:t>
            </a:r>
          </a:p>
          <a:p>
            <a:pPr eaLnBrk="1" hangingPunct="1">
              <a:defRPr/>
            </a:pPr>
            <a:endParaRPr lang="en-US" sz="1000" dirty="0" smtClean="0">
              <a:latin typeface="Arial" charset="0"/>
            </a:endParaRPr>
          </a:p>
          <a:p>
            <a:pPr eaLnBrk="1" hangingPunct="1">
              <a:defRPr/>
            </a:pPr>
            <a:r>
              <a:rPr lang="en-US" sz="1000" dirty="0" smtClean="0">
                <a:latin typeface="Arial" charset="0"/>
              </a:rPr>
              <a:t>Advisory councils meet regularly to:</a:t>
            </a:r>
          </a:p>
          <a:p>
            <a:pPr eaLnBrk="1" hangingPunct="1">
              <a:buFontTx/>
              <a:buChar char="•"/>
              <a:defRPr/>
            </a:pPr>
            <a:r>
              <a:rPr lang="en-US" sz="1000" dirty="0" smtClean="0">
                <a:latin typeface="Arial" charset="0"/>
              </a:rPr>
              <a:t>Identify and design ways of improving the care experience</a:t>
            </a:r>
          </a:p>
          <a:p>
            <a:pPr eaLnBrk="1" hangingPunct="1">
              <a:buFontTx/>
              <a:buChar char="•"/>
              <a:defRPr/>
            </a:pPr>
            <a:r>
              <a:rPr lang="en-US" sz="1000" dirty="0" smtClean="0">
                <a:latin typeface="Arial" charset="0"/>
              </a:rPr>
              <a:t>Inform policy and program design and decisions</a:t>
            </a:r>
          </a:p>
          <a:p>
            <a:pPr>
              <a:defRPr/>
            </a:pPr>
            <a:endParaRPr lang="en-US" sz="1000" dirty="0" smtClean="0">
              <a:latin typeface="Arial" charset="0"/>
            </a:endParaRPr>
          </a:p>
          <a:p>
            <a:pPr>
              <a:defRPr/>
            </a:pPr>
            <a:r>
              <a:rPr lang="en-US" sz="1000" dirty="0" smtClean="0">
                <a:latin typeface="Arial" charset="0"/>
              </a:rPr>
              <a:t>What they are NOT:</a:t>
            </a:r>
          </a:p>
          <a:p>
            <a:pPr>
              <a:buFontTx/>
              <a:buChar char="•"/>
              <a:defRPr/>
            </a:pPr>
            <a:r>
              <a:rPr lang="en-US" sz="1000" dirty="0" smtClean="0">
                <a:latin typeface="Arial" charset="0"/>
              </a:rPr>
              <a:t>A support group</a:t>
            </a:r>
          </a:p>
          <a:p>
            <a:pPr>
              <a:buFontTx/>
              <a:buChar char="•"/>
              <a:defRPr/>
            </a:pPr>
            <a:r>
              <a:rPr lang="en-US" sz="1000" dirty="0" smtClean="0">
                <a:latin typeface="Arial" charset="0"/>
              </a:rPr>
              <a:t>A grievance committee</a:t>
            </a:r>
          </a:p>
          <a:p>
            <a:pPr>
              <a:buFontTx/>
              <a:buChar char="•"/>
              <a:defRPr/>
            </a:pPr>
            <a:r>
              <a:rPr lang="en-US" sz="1000" dirty="0" smtClean="0">
                <a:latin typeface="Arial" charset="0"/>
              </a:rPr>
              <a:t>A staff meeting</a:t>
            </a:r>
          </a:p>
          <a:p>
            <a:pPr>
              <a:buFontTx/>
              <a:buChar char="•"/>
              <a:defRPr/>
            </a:pPr>
            <a:r>
              <a:rPr lang="en-US" sz="1000" dirty="0" smtClean="0">
                <a:latin typeface="Arial" charset="0"/>
              </a:rPr>
              <a:t>A “show and tell” presentation forum</a:t>
            </a:r>
          </a:p>
          <a:p>
            <a:pPr>
              <a:defRPr/>
            </a:pPr>
            <a:endParaRPr lang="en-US" sz="1000" dirty="0" smtClean="0">
              <a:latin typeface="Arial" charset="0"/>
            </a:endParaRPr>
          </a:p>
          <a:p>
            <a:pPr>
              <a:defRPr/>
            </a:pPr>
            <a:r>
              <a:rPr lang="en-US" sz="1000" dirty="0" smtClean="0">
                <a:latin typeface="Arial" charset="0"/>
              </a:rPr>
              <a:t>Several staff members are members of the advisory council to insure that there is a strong connection between the advisory council and the hospital.</a:t>
            </a:r>
          </a:p>
          <a:p>
            <a:pPr>
              <a:defRPr/>
            </a:pPr>
            <a:endParaRPr lang="en-US" sz="1000" dirty="0" smtClean="0">
              <a:latin typeface="Arial" charset="0"/>
            </a:endParaRPr>
          </a:p>
          <a:p>
            <a:pPr eaLnBrk="1" hangingPunct="1">
              <a:defRPr/>
            </a:pPr>
            <a:r>
              <a:rPr lang="en-US" sz="1000" dirty="0" smtClean="0">
                <a:latin typeface="Arial" charset="0"/>
              </a:rPr>
              <a:t>Our advisory council</a:t>
            </a:r>
          </a:p>
          <a:p>
            <a:pPr lvl="1" eaLnBrk="1" hangingPunct="1">
              <a:defRPr/>
            </a:pPr>
            <a:r>
              <a:rPr lang="en-US" sz="1000" dirty="0" smtClean="0">
                <a:latin typeface="Arial" charset="0"/>
              </a:rPr>
              <a:t>[</a:t>
            </a:r>
            <a:r>
              <a:rPr lang="en-US" sz="1000" i="1" dirty="0" smtClean="0">
                <a:latin typeface="Arial" charset="0"/>
              </a:rPr>
              <a:t>Insert purpose statement, goals and other information about patient and family advisory councils at your hospital (either in existence or planned)</a:t>
            </a:r>
            <a:r>
              <a:rPr lang="en-US" sz="1000" dirty="0" smtClean="0">
                <a:latin typeface="Arial" charset="0"/>
              </a:rPr>
              <a:t>]</a:t>
            </a:r>
          </a:p>
          <a:p>
            <a:pPr>
              <a:defRPr/>
            </a:pPr>
            <a:endParaRPr lang="en-US" dirty="0" smtClean="0">
              <a:latin typeface="Arial" charset="0"/>
            </a:endParaRPr>
          </a:p>
        </p:txBody>
      </p:sp>
      <p:sp>
        <p:nvSpPr>
          <p:cNvPr id="72708" name="Slide Number Placeholder 3"/>
          <p:cNvSpPr>
            <a:spLocks noGrp="1"/>
          </p:cNvSpPr>
          <p:nvPr>
            <p:ph type="sldNum" sz="quarter" idx="5"/>
          </p:nvPr>
        </p:nvSpPr>
        <p:spPr bwMode="auto">
          <a:noFill/>
          <a:ln>
            <a:miter lim="800000"/>
            <a:headEnd/>
            <a:tailEnd/>
          </a:ln>
        </p:spPr>
        <p:txBody>
          <a:bodyPr/>
          <a:lstStyle/>
          <a:p>
            <a:fld id="{72F4DFF2-8FDE-444D-9101-3D02264B8C4B}" type="slidenum">
              <a:rPr lang="en-US" smtClean="0">
                <a:latin typeface="Arial" charset="0"/>
                <a:ea typeface="ＭＳ Ｐゴシック" pitchFamily="34" charset="-128"/>
              </a:rPr>
              <a:pPr/>
              <a:t>19</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rPr>
              <a:t>We will begin today by talking about how engaging patients and family members helps us improve the quality and safety of care we provide.</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Then we will talk about who patient and family advisors are and what they can do.</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We’ll also talk about the benefits of working with patient and family advisors – benefits that extend to the hospital, clinicians, hospital staff, and the patients and families we serve.</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Finally, we’ll talk about ideas for ways in which our hospital can work with patient and family advisors and how you can help.</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And, I’ve asked [</a:t>
            </a:r>
            <a:r>
              <a:rPr lang="en-US" sz="1000" i="1" dirty="0" smtClean="0">
                <a:latin typeface="Arial" charset="0"/>
                <a:ea typeface="ＭＳ Ｐゴシック" pitchFamily="34" charset="-128"/>
              </a:rPr>
              <a:t>insert patient/family member advisor name</a:t>
            </a:r>
            <a:r>
              <a:rPr lang="en-US" sz="1000" dirty="0" smtClean="0">
                <a:latin typeface="Arial" charset="0"/>
                <a:ea typeface="ＭＳ Ｐゴシック" pitchFamily="34" charset="-128"/>
              </a:rPr>
              <a:t>] to be here as a copresenter to share their story. </a:t>
            </a:r>
          </a:p>
          <a:p>
            <a:pPr>
              <a:spcAft>
                <a:spcPts val="1231"/>
              </a:spcAft>
              <a:buClr>
                <a:schemeClr val="accent2"/>
              </a:buClr>
            </a:pPr>
            <a:endParaRPr lang="en-US" dirty="0" smtClean="0">
              <a:latin typeface="Arial" charset="0"/>
              <a:ea typeface="ＭＳ Ｐゴシック" pitchFamily="34" charset="-128"/>
            </a:endParaRPr>
          </a:p>
          <a:p>
            <a:endParaRPr lang="en-US" dirty="0" smtClean="0">
              <a:latin typeface="Arial" charset="0"/>
              <a:ea typeface="ＭＳ Ｐゴシック" pitchFamily="34" charset="-128"/>
            </a:endParaRPr>
          </a:p>
        </p:txBody>
      </p:sp>
      <p:sp>
        <p:nvSpPr>
          <p:cNvPr id="52228" name="Slide Number Placeholder 3"/>
          <p:cNvSpPr>
            <a:spLocks noGrp="1"/>
          </p:cNvSpPr>
          <p:nvPr>
            <p:ph type="sldNum" sz="quarter" idx="5"/>
          </p:nvPr>
        </p:nvSpPr>
        <p:spPr bwMode="auto">
          <a:noFill/>
          <a:ln>
            <a:miter lim="800000"/>
            <a:headEnd/>
            <a:tailEnd/>
          </a:ln>
        </p:spPr>
        <p:txBody>
          <a:bodyPr/>
          <a:lstStyle/>
          <a:p>
            <a:fld id="{0C2AD4B7-D8AB-4065-A8CA-B70A7A584993}" type="slidenum">
              <a:rPr lang="en-US" smtClean="0">
                <a:latin typeface="Arial" charset="0"/>
                <a:ea typeface="ＭＳ Ｐゴシック" pitchFamily="34" charset="-128"/>
              </a:rPr>
              <a:pPr/>
              <a:t>2</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p:txBody>
      </p:sp>
      <p:sp>
        <p:nvSpPr>
          <p:cNvPr id="73732" name="Slide Number Placeholder 3"/>
          <p:cNvSpPr>
            <a:spLocks noGrp="1"/>
          </p:cNvSpPr>
          <p:nvPr>
            <p:ph type="sldNum" sz="quarter" idx="5"/>
          </p:nvPr>
        </p:nvSpPr>
        <p:spPr bwMode="auto">
          <a:noFill/>
          <a:ln>
            <a:miter lim="800000"/>
            <a:headEnd/>
            <a:tailEnd/>
          </a:ln>
        </p:spPr>
        <p:txBody>
          <a:bodyPr/>
          <a:lstStyle/>
          <a:p>
            <a:fld id="{CB249D44-5745-49ED-96AC-DABB7A39CC4C}" type="slidenum">
              <a:rPr lang="en-US" smtClean="0">
                <a:latin typeface="Arial" charset="0"/>
                <a:ea typeface="ＭＳ Ｐゴシック" pitchFamily="34" charset="-128"/>
              </a:rPr>
              <a:pPr/>
              <a:t>20</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p:txBody>
          <a:bodyPr wrap="square" numCol="1" anchor="t" anchorCtr="0" compatLnSpc="1">
            <a:prstTxWarp prst="textNoShape">
              <a:avLst/>
            </a:prstTxWarp>
            <a:normAutofit/>
          </a:bodyPr>
          <a:lstStyle/>
          <a:p>
            <a:pPr eaLnBrk="1" hangingPunct="1">
              <a:defRPr/>
            </a:pPr>
            <a:r>
              <a:rPr lang="en-US" sz="1000" dirty="0" smtClean="0">
                <a:latin typeface="Arial" charset="0"/>
              </a:rPr>
              <a:t>Advisors that serve as members of quality and safety committees are individuals who have had some experience working as advisors at the hospital. These advisors help develop strategies for improvement, plan changes to improve quality and safety of care, participate in quality improvement projects, and review and help interpret data on hospital quality and safety</a:t>
            </a:r>
          </a:p>
          <a:p>
            <a:pPr eaLnBrk="1" hangingPunct="1">
              <a:defRPr/>
            </a:pPr>
            <a:endParaRPr lang="en-US" sz="1000" dirty="0" smtClean="0">
              <a:latin typeface="Arial" charset="0"/>
            </a:endParaRPr>
          </a:p>
          <a:p>
            <a:pPr>
              <a:defRPr/>
            </a:pPr>
            <a:r>
              <a:rPr lang="en-US" sz="1000" i="1" dirty="0" smtClean="0">
                <a:latin typeface="Arial" pitchFamily="34" charset="0"/>
              </a:rPr>
              <a:t>[Note: Adapt the list below as appropriate for your hospital’s priorities]</a:t>
            </a:r>
            <a:endParaRPr lang="en-US" sz="1000" dirty="0" smtClean="0">
              <a:latin typeface="Arial" pitchFamily="34" charset="0"/>
            </a:endParaRPr>
          </a:p>
          <a:p>
            <a:pPr>
              <a:defRPr/>
            </a:pPr>
            <a:r>
              <a:rPr lang="en-US" sz="1000" dirty="0" smtClean="0">
                <a:latin typeface="Arial" pitchFamily="34" charset="0"/>
              </a:rPr>
              <a:t>Advisors for safety and quality may be asked to:</a:t>
            </a:r>
          </a:p>
          <a:p>
            <a:pPr>
              <a:buFontTx/>
              <a:buChar char="•"/>
              <a:defRPr/>
            </a:pPr>
            <a:r>
              <a:rPr lang="en-US" sz="1000" dirty="0" smtClean="0">
                <a:latin typeface="Arial" pitchFamily="34" charset="0"/>
              </a:rPr>
              <a:t>Review data about hospital quality and safety, including patient surveys of satisfaction and other feedback, to gain an understanding of where improvements are needed.</a:t>
            </a:r>
          </a:p>
          <a:p>
            <a:pPr>
              <a:buFontTx/>
              <a:buChar char="•"/>
              <a:defRPr/>
            </a:pPr>
            <a:r>
              <a:rPr lang="en-US" sz="1000" dirty="0" smtClean="0">
                <a:latin typeface="Arial" pitchFamily="34" charset="0"/>
              </a:rPr>
              <a:t>Have discussions with patients and families in the hospital to identify ideas for improving quality and safety.</a:t>
            </a:r>
          </a:p>
          <a:p>
            <a:pPr>
              <a:buFontTx/>
              <a:buChar char="•"/>
              <a:defRPr/>
            </a:pPr>
            <a:r>
              <a:rPr lang="en-US" sz="1000" dirty="0" smtClean="0">
                <a:latin typeface="Arial" pitchFamily="34" charset="0"/>
              </a:rPr>
              <a:t>Help plan and develop strategies for improving the quality and safety of care that we provide.</a:t>
            </a:r>
          </a:p>
          <a:p>
            <a:pPr>
              <a:buFontTx/>
              <a:buChar char="•"/>
              <a:defRPr/>
            </a:pPr>
            <a:r>
              <a:rPr lang="en-US" sz="1000" dirty="0" smtClean="0">
                <a:latin typeface="Arial" pitchFamily="34" charset="0"/>
              </a:rPr>
              <a:t>Participate in quality improvement projects that plan and test changes so that we know the changes we are making are achieving the desired outcomes.</a:t>
            </a:r>
          </a:p>
          <a:p>
            <a:pPr>
              <a:buFontTx/>
              <a:buChar char="•"/>
              <a:defRPr/>
            </a:pPr>
            <a:r>
              <a:rPr lang="en-US" sz="1000" dirty="0" smtClean="0">
                <a:latin typeface="Arial" pitchFamily="34" charset="0"/>
              </a:rPr>
              <a:t>Copresent in training sessions for nurses, doctors, and other staff focused on improving communication, safety, and quality.</a:t>
            </a:r>
          </a:p>
          <a:p>
            <a:pPr>
              <a:buFontTx/>
              <a:buChar char="•"/>
              <a:defRPr/>
            </a:pPr>
            <a:endParaRPr lang="en-US" dirty="0" smtClean="0">
              <a:latin typeface="Arial" charset="0"/>
            </a:endParaRPr>
          </a:p>
          <a:p>
            <a:pPr>
              <a:defRPr/>
            </a:pPr>
            <a:endParaRPr lang="en-US" sz="1400" dirty="0" smtClean="0">
              <a:latin typeface="Arial" charset="0"/>
            </a:endParaRPr>
          </a:p>
        </p:txBody>
      </p:sp>
      <p:sp>
        <p:nvSpPr>
          <p:cNvPr id="74756" name="Slide Number Placeholder 3"/>
          <p:cNvSpPr>
            <a:spLocks noGrp="1"/>
          </p:cNvSpPr>
          <p:nvPr>
            <p:ph type="sldNum" sz="quarter" idx="5"/>
          </p:nvPr>
        </p:nvSpPr>
        <p:spPr bwMode="auto">
          <a:noFill/>
          <a:ln>
            <a:miter lim="800000"/>
            <a:headEnd/>
            <a:tailEnd/>
          </a:ln>
        </p:spPr>
        <p:txBody>
          <a:bodyPr/>
          <a:lstStyle/>
          <a:p>
            <a:fld id="{9B42DBD0-FA42-44E7-B1E7-29C38420E085}" type="slidenum">
              <a:rPr lang="en-US" smtClean="0">
                <a:latin typeface="Arial" charset="0"/>
                <a:ea typeface="ＭＳ Ｐゴシック" pitchFamily="34" charset="-128"/>
              </a:rPr>
              <a:pPr/>
              <a:t>21</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000" i="1" dirty="0" smtClean="0">
                <a:latin typeface="Arial" charset="0"/>
                <a:ea typeface="ＭＳ Ｐゴシック" pitchFamily="34" charset="-128"/>
                <a:cs typeface="Arial" charset="0"/>
              </a:rPr>
              <a:t>[Welcome and re-introduce patient / family member who will be telling their story.]</a:t>
            </a:r>
          </a:p>
          <a:p>
            <a:pPr eaLnBrk="1" hangingPunct="1"/>
            <a:endParaRPr lang="en-US" sz="1000" dirty="0" smtClean="0">
              <a:latin typeface="Arial" charset="0"/>
              <a:ea typeface="ＭＳ Ｐゴシック" pitchFamily="34" charset="-128"/>
              <a:cs typeface="Arial" charset="0"/>
            </a:endParaRPr>
          </a:p>
          <a:p>
            <a:pPr eaLnBrk="1" hangingPunct="1"/>
            <a:r>
              <a:rPr lang="en-US" sz="1000" dirty="0" smtClean="0">
                <a:latin typeface="Arial" charset="0"/>
                <a:ea typeface="ＭＳ Ｐゴシック" pitchFamily="34" charset="-128"/>
                <a:cs typeface="Arial" charset="0"/>
              </a:rPr>
              <a:t>It is important to create a culture of storytelling. Capturing the insights, wisdom and experiences of our patients, families, and staff, is one way that helps us hear and understand the impact of care and the day to day encounters and moments. We are fortunate to have (</a:t>
            </a:r>
            <a:r>
              <a:rPr lang="en-US" sz="1000" i="1" dirty="0" smtClean="0">
                <a:latin typeface="Arial" charset="0"/>
                <a:ea typeface="ＭＳ Ｐゴシック" pitchFamily="34" charset="-128"/>
                <a:cs typeface="Arial" charset="0"/>
              </a:rPr>
              <a:t>name of patient/family faculty for this session</a:t>
            </a:r>
            <a:r>
              <a:rPr lang="en-US" sz="1000" dirty="0" smtClean="0">
                <a:latin typeface="Arial" charset="0"/>
                <a:ea typeface="ＭＳ Ｐゴシック" pitchFamily="34" charset="-128"/>
                <a:cs typeface="Arial" charset="0"/>
              </a:rPr>
              <a:t>) join us to highlight important features of care from the patient/family perspective.</a:t>
            </a:r>
          </a:p>
          <a:p>
            <a:endParaRPr lang="en-US" dirty="0" smtClean="0">
              <a:latin typeface="Arial" charset="0"/>
              <a:ea typeface="ＭＳ Ｐゴシック" pitchFamily="34" charset="-128"/>
            </a:endParaRPr>
          </a:p>
        </p:txBody>
      </p:sp>
      <p:sp>
        <p:nvSpPr>
          <p:cNvPr id="75780" name="Slide Number Placeholder 3"/>
          <p:cNvSpPr>
            <a:spLocks noGrp="1"/>
          </p:cNvSpPr>
          <p:nvPr>
            <p:ph type="sldNum" sz="quarter" idx="5"/>
          </p:nvPr>
        </p:nvSpPr>
        <p:spPr bwMode="auto">
          <a:noFill/>
          <a:ln>
            <a:miter lim="800000"/>
            <a:headEnd/>
            <a:tailEnd/>
          </a:ln>
        </p:spPr>
        <p:txBody>
          <a:bodyPr/>
          <a:lstStyle/>
          <a:p>
            <a:fld id="{2D44BE6D-06ED-4E3C-AF89-120AF7207795}" type="slidenum">
              <a:rPr lang="en-US" smtClean="0">
                <a:latin typeface="Arial" charset="0"/>
                <a:ea typeface="ＭＳ Ｐゴシック" pitchFamily="34" charset="-128"/>
              </a:rPr>
              <a:pPr/>
              <a:t>22</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p:txBody>
      </p:sp>
      <p:sp>
        <p:nvSpPr>
          <p:cNvPr id="76804" name="Slide Number Placeholder 3"/>
          <p:cNvSpPr>
            <a:spLocks noGrp="1"/>
          </p:cNvSpPr>
          <p:nvPr>
            <p:ph type="sldNum" sz="quarter" idx="5"/>
          </p:nvPr>
        </p:nvSpPr>
        <p:spPr bwMode="auto">
          <a:noFill/>
          <a:ln>
            <a:miter lim="800000"/>
            <a:headEnd/>
            <a:tailEnd/>
          </a:ln>
        </p:spPr>
        <p:txBody>
          <a:bodyPr/>
          <a:lstStyle/>
          <a:p>
            <a:fld id="{C3FEE43B-B586-4FC0-B2A7-347D755245B0}" type="slidenum">
              <a:rPr lang="en-US" smtClean="0">
                <a:latin typeface="Arial" charset="0"/>
                <a:ea typeface="ＭＳ Ｐゴシック" pitchFamily="34" charset="-128"/>
              </a:rPr>
              <a:pPr/>
              <a:t>23</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defTabSz="933237">
              <a:defRPr/>
            </a:pPr>
            <a:r>
              <a:rPr lang="en-US" sz="1000" dirty="0" smtClean="0">
                <a:latin typeface="Arial" charset="0"/>
                <a:ea typeface="ＭＳ Ｐゴシック" pitchFamily="34" charset="-128"/>
              </a:rPr>
              <a:t>Advisors at other hospitals have said that a personal invitation from someone is one of the most effective recruitment strategies. So, one of the ways you can get involved is by helping to identify patient and family advisors.</a:t>
            </a:r>
          </a:p>
          <a:p>
            <a:pPr eaLnBrk="1" hangingPunct="1"/>
            <a:endParaRPr lang="en-US" sz="1000" dirty="0" smtClean="0">
              <a:latin typeface="Arial" charset="0"/>
              <a:ea typeface="ＭＳ Ｐゴシック" pitchFamily="34" charset="-128"/>
            </a:endParaRPr>
          </a:p>
          <a:p>
            <a:pPr eaLnBrk="1" hangingPunct="1"/>
            <a:r>
              <a:rPr lang="en-US" sz="1000" dirty="0" smtClean="0">
                <a:latin typeface="Arial" charset="0"/>
                <a:ea typeface="ＭＳ Ｐゴシック" pitchFamily="34" charset="-128"/>
              </a:rPr>
              <a:t>We are looking for patients and families who have received care at our hospital and who have had an inpatient experience within the last 5 years. </a:t>
            </a:r>
          </a:p>
          <a:p>
            <a:pPr eaLnBrk="1" hangingPunct="1"/>
            <a:endParaRPr lang="en-US" sz="1000" dirty="0" smtClean="0">
              <a:latin typeface="Arial" charset="0"/>
              <a:ea typeface="ＭＳ Ｐゴシック" pitchFamily="34" charset="-128"/>
            </a:endParaRPr>
          </a:p>
          <a:p>
            <a:pPr eaLnBrk="1" hangingPunct="1"/>
            <a:r>
              <a:rPr lang="en-US" sz="1000" dirty="0" smtClean="0">
                <a:latin typeface="Arial" charset="0"/>
                <a:ea typeface="ＭＳ Ｐゴシック" pitchFamily="34" charset="-128"/>
              </a:rPr>
              <a:t>Qualities we are seeking in patients and family members are: </a:t>
            </a:r>
          </a:p>
          <a:p>
            <a:pPr eaLnBrk="1" hangingPunct="1">
              <a:buFontTx/>
              <a:buChar char="•"/>
            </a:pPr>
            <a:r>
              <a:rPr lang="en-US" sz="1000" dirty="0" smtClean="0">
                <a:latin typeface="Arial" charset="0"/>
                <a:ea typeface="ＭＳ Ｐゴシック" pitchFamily="34" charset="-128"/>
              </a:rPr>
              <a:t>Can share insights and experiences in productive ways</a:t>
            </a:r>
          </a:p>
          <a:p>
            <a:pPr eaLnBrk="1" hangingPunct="1">
              <a:buFontTx/>
              <a:buChar char="•"/>
            </a:pPr>
            <a:r>
              <a:rPr lang="en-US" sz="1000" dirty="0" smtClean="0">
                <a:latin typeface="Arial" charset="0"/>
                <a:ea typeface="ＭＳ Ｐゴシック" pitchFamily="34" charset="-128"/>
              </a:rPr>
              <a:t>Listen well and speak comfortably</a:t>
            </a:r>
          </a:p>
          <a:p>
            <a:pPr eaLnBrk="1" hangingPunct="1">
              <a:buFontTx/>
              <a:buChar char="•"/>
            </a:pPr>
            <a:r>
              <a:rPr lang="en-US" sz="1000" dirty="0" smtClean="0">
                <a:latin typeface="Arial" charset="0"/>
                <a:ea typeface="ＭＳ Ｐゴシック" pitchFamily="34" charset="-128"/>
              </a:rPr>
              <a:t>Express an interest in improving health care for others</a:t>
            </a:r>
          </a:p>
          <a:p>
            <a:pPr eaLnBrk="1" hangingPunct="1"/>
            <a:endParaRPr lang="en-US" sz="1000" dirty="0" smtClean="0">
              <a:latin typeface="Arial" charset="0"/>
              <a:ea typeface="ＭＳ Ｐゴシック" pitchFamily="34" charset="-128"/>
            </a:endParaRPr>
          </a:p>
          <a:p>
            <a:r>
              <a:rPr lang="en-US" sz="1000" i="1" dirty="0" smtClean="0">
                <a:latin typeface="Arial" charset="0"/>
                <a:ea typeface="ＭＳ Ｐゴシック" pitchFamily="34" charset="-128"/>
              </a:rPr>
              <a:t>[Distribute recruitment materials.]</a:t>
            </a:r>
          </a:p>
          <a:p>
            <a:r>
              <a:rPr lang="en-US" sz="1000" dirty="0" smtClean="0">
                <a:latin typeface="Arial" charset="0"/>
                <a:ea typeface="ＭＳ Ｐゴシック" pitchFamily="34" charset="-128"/>
              </a:rPr>
              <a:t>These are the materials we have developed to help recruit patient and family advisors. We are asking that you:</a:t>
            </a:r>
          </a:p>
          <a:p>
            <a:pPr>
              <a:buFontTx/>
              <a:buChar char="•"/>
            </a:pPr>
            <a:r>
              <a:rPr lang="en-US" sz="1000" dirty="0" smtClean="0">
                <a:latin typeface="Arial" charset="0"/>
                <a:ea typeface="ＭＳ Ｐゴシック" pitchFamily="34" charset="-128"/>
              </a:rPr>
              <a:t>Keep recruitment brochures on your unit and display and distribute them as appropriate.</a:t>
            </a:r>
          </a:p>
          <a:p>
            <a:pPr>
              <a:buFontTx/>
              <a:buChar char="•"/>
            </a:pPr>
            <a:r>
              <a:rPr lang="en-US" sz="1000" dirty="0" smtClean="0">
                <a:latin typeface="Arial" charset="0"/>
                <a:ea typeface="ＭＳ Ｐゴシック" pitchFamily="34" charset="-128"/>
              </a:rPr>
              <a:t>Keep the “personal invitation” postcard and give it to patients or family members who you think might make good advisors.</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If you already have in mind someone who you think would make a good patient and family advisor, please see the liaison after this presentation.</a:t>
            </a:r>
          </a:p>
          <a:p>
            <a:endParaRPr lang="en-US" sz="1000" dirty="0" smtClean="0">
              <a:latin typeface="Arial" charset="0"/>
              <a:ea typeface="ＭＳ Ｐゴシック" pitchFamily="34" charset="-128"/>
            </a:endParaRPr>
          </a:p>
        </p:txBody>
      </p:sp>
      <p:sp>
        <p:nvSpPr>
          <p:cNvPr id="77828" name="Slide Number Placeholder 3"/>
          <p:cNvSpPr>
            <a:spLocks noGrp="1"/>
          </p:cNvSpPr>
          <p:nvPr>
            <p:ph type="sldNum" sz="quarter" idx="5"/>
          </p:nvPr>
        </p:nvSpPr>
        <p:spPr bwMode="auto">
          <a:noFill/>
          <a:ln>
            <a:miter lim="800000"/>
            <a:headEnd/>
            <a:tailEnd/>
          </a:ln>
        </p:spPr>
        <p:txBody>
          <a:bodyPr/>
          <a:lstStyle/>
          <a:p>
            <a:fld id="{8863A1E0-6F71-4929-AA4B-AB543B20ED64}" type="slidenum">
              <a:rPr lang="en-US" smtClean="0">
                <a:latin typeface="Arial" charset="0"/>
                <a:ea typeface="ＭＳ Ｐゴシック" pitchFamily="34" charset="-128"/>
              </a:rPr>
              <a:pPr/>
              <a:t>24</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charset="0"/>
                <a:ea typeface="ＭＳ Ｐゴシック" pitchFamily="34" charset="-128"/>
              </a:rPr>
              <a:t>Another way you can contribute to our efforts to work with patient and family advisors is to help identify opportunities to involve advisors.</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This can include </a:t>
            </a:r>
            <a:r>
              <a:rPr lang="en-US" sz="1000" i="1" dirty="0" smtClean="0">
                <a:latin typeface="Arial" charset="0"/>
                <a:ea typeface="ＭＳ Ｐゴシック" pitchFamily="34" charset="-128"/>
              </a:rPr>
              <a:t>[read from slide]:</a:t>
            </a:r>
          </a:p>
          <a:p>
            <a:endParaRPr lang="en-US" sz="1000" dirty="0" smtClean="0">
              <a:latin typeface="Arial" charset="0"/>
              <a:ea typeface="ＭＳ Ｐゴシック" pitchFamily="34" charset="-128"/>
            </a:endParaRPr>
          </a:p>
          <a:p>
            <a:r>
              <a:rPr lang="en-US" sz="1000" i="1" dirty="0" smtClean="0">
                <a:solidFill>
                  <a:srgbClr val="000000"/>
                </a:solidFill>
                <a:latin typeface="Arial" charset="0"/>
                <a:ea typeface="ＭＳ Ｐゴシック" pitchFamily="34" charset="-128"/>
                <a:cs typeface="Times New Roman" pitchFamily="18" charset="0"/>
              </a:rPr>
              <a:t>Discussion: </a:t>
            </a:r>
            <a:r>
              <a:rPr lang="en-US" sz="1000" dirty="0" smtClean="0">
                <a:solidFill>
                  <a:srgbClr val="000000"/>
                </a:solidFill>
                <a:latin typeface="Arial" charset="0"/>
                <a:ea typeface="ＭＳ Ｐゴシック" pitchFamily="34" charset="-128"/>
                <a:cs typeface="Times New Roman" pitchFamily="18" charset="0"/>
              </a:rPr>
              <a:t>“In the last 6 months, what sort of issues have come up in your unit in which a patient/family advisor’s input would have been helpful?”</a:t>
            </a:r>
          </a:p>
          <a:p>
            <a:endParaRPr lang="en-US" sz="1000" dirty="0" smtClean="0">
              <a:latin typeface="Arial" charset="0"/>
              <a:ea typeface="ＭＳ Ｐゴシック" pitchFamily="34" charset="-128"/>
            </a:endParaRPr>
          </a:p>
          <a:p>
            <a:r>
              <a:rPr lang="en-US" sz="1000" i="1" dirty="0" smtClean="0">
                <a:latin typeface="Arial" charset="0"/>
                <a:ea typeface="ＭＳ Ｐゴシック" pitchFamily="34" charset="-128"/>
              </a:rPr>
              <a:t>[Solicit input and ask people to brainstorm.]</a:t>
            </a:r>
          </a:p>
          <a:p>
            <a:pPr eaLnBrk="1" hangingPunct="1"/>
            <a:endParaRPr lang="en-US" sz="1000" dirty="0" smtClean="0">
              <a:latin typeface="Arial" charset="0"/>
              <a:ea typeface="ＭＳ Ｐゴシック" pitchFamily="34" charset="-128"/>
            </a:endParaRPr>
          </a:p>
        </p:txBody>
      </p:sp>
      <p:sp>
        <p:nvSpPr>
          <p:cNvPr id="78852" name="Slide Number Placeholder 3"/>
          <p:cNvSpPr>
            <a:spLocks noGrp="1"/>
          </p:cNvSpPr>
          <p:nvPr>
            <p:ph type="sldNum" sz="quarter" idx="5"/>
          </p:nvPr>
        </p:nvSpPr>
        <p:spPr bwMode="auto">
          <a:noFill/>
          <a:ln>
            <a:miter lim="800000"/>
            <a:headEnd/>
            <a:tailEnd/>
          </a:ln>
        </p:spPr>
        <p:txBody>
          <a:bodyPr/>
          <a:lstStyle/>
          <a:p>
            <a:fld id="{D3E7C130-E2C7-442F-8B95-CC1F0E4016C5}" type="slidenum">
              <a:rPr lang="en-US" smtClean="0">
                <a:latin typeface="Arial" charset="0"/>
                <a:ea typeface="ＭＳ Ｐゴシック" pitchFamily="34" charset="-128"/>
              </a:rPr>
              <a:pPr/>
              <a:t>25</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8643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i="1" dirty="0" smtClean="0">
                <a:latin typeface="Arial" charset="0"/>
                <a:ea typeface="ＭＳ Ｐゴシック" pitchFamily="34" charset="-128"/>
              </a:rPr>
              <a:t>Solicit questions from the participants. Thank staff for joining the session. Provide the name of the liaison and how they can contact her/him for additional information about working with patients and family members as advisors.</a:t>
            </a:r>
            <a:endParaRPr lang="en-US" sz="1000" i="1" dirty="0" smtClean="0">
              <a:solidFill>
                <a:srgbClr val="FF0000"/>
              </a:solidFill>
              <a:latin typeface="Arial" charset="0"/>
              <a:ea typeface="ＭＳ Ｐゴシック" pitchFamily="34" charset="-128"/>
            </a:endParaRPr>
          </a:p>
          <a:p>
            <a:endParaRPr lang="en-US" sz="1000" i="1" dirty="0" smtClean="0">
              <a:latin typeface="Arial" charset="0"/>
              <a:ea typeface="ＭＳ Ｐゴシック" pitchFamily="34" charset="-128"/>
            </a:endParaRPr>
          </a:p>
          <a:p>
            <a:r>
              <a:rPr lang="en-US" sz="1000" i="1" dirty="0" smtClean="0">
                <a:latin typeface="Arial" charset="0"/>
                <a:ea typeface="ＭＳ Ｐゴシック" pitchFamily="34" charset="-128"/>
              </a:rPr>
              <a:t>Also note that interested individuals can attend Part 2 of this presentation, which is intended to help clinicians and hospital staff who are interested in working with advisors develop skills for effective partnerships. </a:t>
            </a:r>
          </a:p>
        </p:txBody>
      </p:sp>
      <p:sp>
        <p:nvSpPr>
          <p:cNvPr id="79876" name="Slide Number Placeholder 3"/>
          <p:cNvSpPr>
            <a:spLocks noGrp="1"/>
          </p:cNvSpPr>
          <p:nvPr>
            <p:ph type="sldNum" sz="quarter" idx="5"/>
          </p:nvPr>
        </p:nvSpPr>
        <p:spPr bwMode="auto">
          <a:noFill/>
          <a:ln>
            <a:miter lim="800000"/>
            <a:headEnd/>
            <a:tailEnd/>
          </a:ln>
        </p:spPr>
        <p:txBody>
          <a:bodyPr/>
          <a:lstStyle/>
          <a:p>
            <a:fld id="{4A04E42C-7097-4942-9307-97006A450077}" type="slidenum">
              <a:rPr lang="en-US" smtClean="0">
                <a:latin typeface="Arial" charset="0"/>
                <a:ea typeface="ＭＳ Ｐゴシック" pitchFamily="34" charset="-128"/>
              </a:rPr>
              <a:pPr/>
              <a:t>26</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p:txBody>
          <a:bodyPr wrap="square" numCol="1" anchor="t" anchorCtr="0" compatLnSpc="1">
            <a:prstTxWarp prst="textNoShape">
              <a:avLst/>
            </a:prstTxWarp>
            <a:normAutofit/>
          </a:bodyPr>
          <a:lstStyle/>
          <a:p>
            <a:pPr>
              <a:buFont typeface="Arial" pitchFamily="34" charset="0"/>
              <a:buChar char="•"/>
              <a:defRPr/>
            </a:pPr>
            <a:r>
              <a:rPr lang="en-US" sz="1000" i="1" dirty="0" smtClean="0">
                <a:latin typeface="Arial" pitchFamily="34" charset="0"/>
              </a:rPr>
              <a:t>As people enter the room:</a:t>
            </a:r>
          </a:p>
          <a:p>
            <a:pPr lvl="1">
              <a:buFont typeface="Arial" pitchFamily="34" charset="0"/>
              <a:buChar char="•"/>
              <a:defRPr/>
            </a:pPr>
            <a:r>
              <a:rPr lang="en-US" sz="1000" i="1" dirty="0" smtClean="0">
                <a:latin typeface="Arial" pitchFamily="34" charset="0"/>
              </a:rPr>
              <a:t> Ask people to sign in (it is helpful to have a sign-in sheet that includes contact information to keep track of attendees).</a:t>
            </a:r>
          </a:p>
          <a:p>
            <a:pPr lvl="1">
              <a:buFont typeface="Arial" pitchFamily="34" charset="0"/>
              <a:buChar char="•"/>
              <a:defRPr/>
            </a:pPr>
            <a:r>
              <a:rPr lang="en-US" sz="1000" i="1" dirty="0" smtClean="0">
                <a:latin typeface="Arial" pitchFamily="34" charset="0"/>
              </a:rPr>
              <a:t>Introduce yourself, ask their name</a:t>
            </a:r>
            <a:r>
              <a:rPr lang="en-US" sz="1000" i="1" dirty="0" smtClean="0">
                <a:solidFill>
                  <a:srgbClr val="4F81BD"/>
                </a:solidFill>
                <a:latin typeface="Arial" pitchFamily="34" charset="0"/>
              </a:rPr>
              <a:t>,</a:t>
            </a:r>
            <a:r>
              <a:rPr lang="en-US" sz="1000" i="1" dirty="0" smtClean="0">
                <a:latin typeface="Arial" pitchFamily="34" charset="0"/>
              </a:rPr>
              <a:t> and ask them to fill out and put on a name tag. </a:t>
            </a:r>
          </a:p>
          <a:p>
            <a:pPr lvl="1">
              <a:buFont typeface="Arial" pitchFamily="34" charset="0"/>
              <a:buChar char="•"/>
              <a:defRPr/>
            </a:pPr>
            <a:r>
              <a:rPr lang="en-US" sz="1000" i="1" dirty="0" smtClean="0">
                <a:latin typeface="Arial" pitchFamily="34" charset="0"/>
              </a:rPr>
              <a:t>Give each attendee a copy of the session handouts (see below).</a:t>
            </a:r>
          </a:p>
          <a:p>
            <a:pPr>
              <a:buFontTx/>
              <a:buAutoNum type="arabicPeriod"/>
              <a:defRPr/>
            </a:pPr>
            <a:endParaRPr lang="en-US" sz="1000" dirty="0" smtClean="0">
              <a:latin typeface="Arial" pitchFamily="34" charset="0"/>
            </a:endParaRPr>
          </a:p>
          <a:p>
            <a:pPr>
              <a:buFont typeface="Arial" pitchFamily="34" charset="0"/>
              <a:buChar char="•"/>
              <a:defRPr/>
            </a:pPr>
            <a:r>
              <a:rPr lang="en-US" sz="1000" i="1" dirty="0" smtClean="0">
                <a:latin typeface="Arial" pitchFamily="34" charset="0"/>
              </a:rPr>
              <a:t>Open the session by welcoming people.</a:t>
            </a:r>
          </a:p>
          <a:p>
            <a:pPr>
              <a:buFont typeface="Arial" pitchFamily="34" charset="0"/>
              <a:buChar char="•"/>
              <a:defRPr/>
            </a:pPr>
            <a:r>
              <a:rPr lang="en-US" sz="1000" i="1" dirty="0" smtClean="0">
                <a:latin typeface="Arial" pitchFamily="34" charset="0"/>
              </a:rPr>
              <a:t>Introduce yourself and copresenters: Name, position or title, and role related to advisor work. Thank patient and family advisors for participating in this session.</a:t>
            </a:r>
          </a:p>
          <a:p>
            <a:pPr>
              <a:buFont typeface="Arial" pitchFamily="34" charset="0"/>
              <a:buChar char="•"/>
              <a:defRPr/>
            </a:pPr>
            <a:r>
              <a:rPr lang="en-US" sz="1000" i="1" dirty="0" smtClean="0">
                <a:latin typeface="Arial" pitchFamily="34" charset="0"/>
              </a:rPr>
              <a:t>Depending on the number of attendees, ask people to go around the room and very briefly (no more than 30 seconds) introduce themselves and share:</a:t>
            </a:r>
          </a:p>
          <a:p>
            <a:pPr marL="457200" lvl="1" indent="0">
              <a:buFont typeface="Arial" pitchFamily="34" charset="0"/>
              <a:buChar char="•"/>
              <a:defRPr/>
            </a:pPr>
            <a:r>
              <a:rPr lang="en-US" sz="1000" i="1" dirty="0" smtClean="0">
                <a:latin typeface="Arial" pitchFamily="34" charset="0"/>
              </a:rPr>
              <a:t>Their name.</a:t>
            </a:r>
          </a:p>
          <a:p>
            <a:pPr marL="457200" lvl="1" indent="0">
              <a:buFont typeface="Arial" pitchFamily="34" charset="0"/>
              <a:buChar char="•"/>
              <a:defRPr/>
            </a:pPr>
            <a:r>
              <a:rPr lang="en-US" sz="1000" i="1" dirty="0" smtClean="0">
                <a:latin typeface="Arial" pitchFamily="34" charset="0"/>
              </a:rPr>
              <a:t>Why they are interested in working with patient and family advisors.</a:t>
            </a:r>
          </a:p>
          <a:p>
            <a:pPr marL="714282" lvl="1" indent="-238094">
              <a:buFont typeface="Arial" pitchFamily="34" charset="0"/>
              <a:buChar char="•"/>
              <a:defRPr/>
            </a:pPr>
            <a:endParaRPr lang="en-US" sz="1000" dirty="0" smtClean="0">
              <a:latin typeface="Arial" pitchFamily="34" charset="0"/>
            </a:endParaRPr>
          </a:p>
          <a:p>
            <a:pPr>
              <a:defRPr/>
            </a:pPr>
            <a:r>
              <a:rPr lang="en-US" sz="1000" i="1" dirty="0" smtClean="0">
                <a:latin typeface="Arial" pitchFamily="34" charset="0"/>
              </a:rPr>
              <a:t>Handouts that accompany this presentation:</a:t>
            </a:r>
          </a:p>
          <a:p>
            <a:pPr marL="0" indent="0">
              <a:buFont typeface="Arial" pitchFamily="34" charset="0"/>
              <a:buChar char="•"/>
              <a:defRPr/>
            </a:pPr>
            <a:r>
              <a:rPr lang="en-US" sz="1000" i="1" dirty="0" smtClean="0">
                <a:solidFill>
                  <a:prstClr val="black"/>
                </a:solidFill>
                <a:latin typeface="Arial" pitchFamily="34" charset="0"/>
              </a:rPr>
              <a:t>Tool 12: Working with Patient and Family Advisors: Handout</a:t>
            </a:r>
          </a:p>
          <a:p>
            <a:pPr marL="0" indent="0">
              <a:buFont typeface="Arial" pitchFamily="34" charset="0"/>
              <a:buChar char="•"/>
              <a:defRPr/>
            </a:pPr>
            <a:r>
              <a:rPr lang="en-US" sz="1000" i="1" dirty="0" smtClean="0">
                <a:solidFill>
                  <a:prstClr val="black"/>
                </a:solidFill>
                <a:latin typeface="Arial" pitchFamily="34" charset="0"/>
              </a:rPr>
              <a:t>Tool 13: Working with Patient and Family Advisors on Short-Term Projects</a:t>
            </a:r>
          </a:p>
          <a:p>
            <a:pPr marL="0" indent="0">
              <a:buFont typeface="Arial" pitchFamily="34" charset="0"/>
              <a:buChar char="•"/>
              <a:defRPr/>
            </a:pPr>
            <a:r>
              <a:rPr lang="en-US" sz="1000" i="1" dirty="0" smtClean="0">
                <a:solidFill>
                  <a:prstClr val="black"/>
                </a:solidFill>
                <a:latin typeface="Arial" pitchFamily="34" charset="0"/>
              </a:rPr>
              <a:t>Tool 14: Readiness to partner with patients and families</a:t>
            </a:r>
          </a:p>
          <a:p>
            <a:pPr marL="0" indent="0">
              <a:buFont typeface="Arial" pitchFamily="34" charset="0"/>
              <a:buChar char="•"/>
              <a:defRPr/>
            </a:pPr>
            <a:r>
              <a:rPr lang="en-US" sz="1000" i="1" dirty="0" smtClean="0">
                <a:solidFill>
                  <a:prstClr val="black"/>
                </a:solidFill>
                <a:latin typeface="Arial" pitchFamily="34" charset="0"/>
              </a:rPr>
              <a:t>Copies of patient and family advisor recruitment materials (Tools 1 and 2)</a:t>
            </a:r>
          </a:p>
          <a:p>
            <a:pPr>
              <a:buFontTx/>
              <a:buAutoNum type="arabicPeriod"/>
              <a:defRPr/>
            </a:pPr>
            <a:endParaRPr lang="en-US" dirty="0" smtClean="0">
              <a:latin typeface="Arial" pitchFamily="34" charset="0"/>
              <a:ea typeface="ＭＳ Ｐゴシック" pitchFamily="34" charset="-128"/>
            </a:endParaRPr>
          </a:p>
        </p:txBody>
      </p:sp>
      <p:sp>
        <p:nvSpPr>
          <p:cNvPr id="80900" name="Slide Number Placeholder 3"/>
          <p:cNvSpPr>
            <a:spLocks noGrp="1"/>
          </p:cNvSpPr>
          <p:nvPr>
            <p:ph type="sldNum" sz="quarter" idx="5"/>
          </p:nvPr>
        </p:nvSpPr>
        <p:spPr bwMode="auto">
          <a:noFill/>
          <a:ln>
            <a:miter lim="800000"/>
            <a:headEnd/>
            <a:tailEnd/>
          </a:ln>
        </p:spPr>
        <p:txBody>
          <a:bodyPr/>
          <a:lstStyle/>
          <a:p>
            <a:fld id="{5AC2851E-ECCE-4393-A136-FBBC74A72BB6}" type="slidenum">
              <a:rPr lang="en-US" smtClean="0">
                <a:latin typeface="Arial" charset="0"/>
                <a:ea typeface="ＭＳ Ｐゴシック" pitchFamily="34" charset="-128"/>
              </a:rPr>
              <a:pPr/>
              <a:t>27</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a:p>
            <a:endParaRPr lang="en-US" dirty="0" smtClean="0">
              <a:latin typeface="Arial" charset="0"/>
              <a:ea typeface="ＭＳ Ｐゴシック" pitchFamily="34" charset="-128"/>
            </a:endParaRPr>
          </a:p>
        </p:txBody>
      </p:sp>
      <p:sp>
        <p:nvSpPr>
          <p:cNvPr id="81924" name="Slide Number Placeholder 3"/>
          <p:cNvSpPr>
            <a:spLocks noGrp="1"/>
          </p:cNvSpPr>
          <p:nvPr>
            <p:ph type="sldNum" sz="quarter" idx="5"/>
          </p:nvPr>
        </p:nvSpPr>
        <p:spPr bwMode="auto">
          <a:noFill/>
          <a:ln>
            <a:miter lim="800000"/>
            <a:headEnd/>
            <a:tailEnd/>
          </a:ln>
        </p:spPr>
        <p:txBody>
          <a:bodyPr/>
          <a:lstStyle/>
          <a:p>
            <a:fld id="{8E014D3C-A02D-4E0D-8C06-E187651F343D}" type="slidenum">
              <a:rPr lang="en-US" smtClean="0">
                <a:latin typeface="Arial" charset="0"/>
                <a:ea typeface="ＭＳ Ｐゴシック" pitchFamily="34" charset="-128"/>
              </a:rPr>
              <a:pPr/>
              <a:t>28</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a:ln>
            <a:solidFill>
              <a:schemeClr val="bg1"/>
            </a:solidFill>
            <a:miter lim="800000"/>
            <a:headEnd/>
            <a:tailEnd/>
          </a:ln>
        </p:spPr>
        <p:txBody>
          <a:bodyPr wrap="square" numCol="1" anchor="t" anchorCtr="0" compatLnSpc="1">
            <a:prstTxWarp prst="textNoShape">
              <a:avLst/>
            </a:prstTxWarp>
            <a:normAutofit/>
          </a:bodyPr>
          <a:lstStyle/>
          <a:p>
            <a:r>
              <a:rPr lang="en-US" sz="1000" dirty="0" smtClean="0">
                <a:latin typeface="Arial" charset="0"/>
                <a:ea typeface="ＭＳ Ｐゴシック" pitchFamily="34" charset="-128"/>
              </a:rPr>
              <a:t>Patient and family engagement is about creating </a:t>
            </a:r>
            <a:r>
              <a:rPr lang="en-US" sz="1000" b="1" dirty="0" smtClean="0">
                <a:latin typeface="Arial" charset="0"/>
                <a:ea typeface="ＭＳ Ｐゴシック" pitchFamily="34" charset="-128"/>
              </a:rPr>
              <a:t>essential partnerships</a:t>
            </a:r>
            <a:r>
              <a:rPr lang="en-US" sz="1000" dirty="0" smtClean="0">
                <a:latin typeface="Arial" charset="0"/>
                <a:ea typeface="ＭＳ Ｐゴシック" pitchFamily="34" charset="-128"/>
              </a:rPr>
              <a:t> where patients, family members, hospital leadership, clinicians, and staff work together to improve our policies, procedures, and practices – and ultimately the quality and safety of the care we provide. Working with patient and family advisors is one important way to do this.</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The benefits of working with advisors include improvements in our overall systems and processes of care that are based on patient and family experiences and perspectives. </a:t>
            </a:r>
          </a:p>
        </p:txBody>
      </p:sp>
      <p:sp>
        <p:nvSpPr>
          <p:cNvPr id="82948" name="Slide Number Placeholder 3"/>
          <p:cNvSpPr>
            <a:spLocks noGrp="1"/>
          </p:cNvSpPr>
          <p:nvPr>
            <p:ph type="sldNum" sz="quarter" idx="5"/>
          </p:nvPr>
        </p:nvSpPr>
        <p:spPr bwMode="auto">
          <a:noFill/>
          <a:ln>
            <a:miter lim="800000"/>
            <a:headEnd/>
            <a:tailEnd/>
          </a:ln>
        </p:spPr>
        <p:txBody>
          <a:bodyPr/>
          <a:lstStyle/>
          <a:p>
            <a:fld id="{6C0F89BB-C6D4-4E55-B5D7-40E33FD7FD38}" type="slidenum">
              <a:rPr lang="en-US" smtClean="0">
                <a:latin typeface="Arial" charset="0"/>
                <a:ea typeface="ＭＳ Ｐゴシック" pitchFamily="34" charset="-128"/>
              </a:rPr>
              <a:pPr/>
              <a:t>29</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defTabSz="464363"/>
            <a:r>
              <a:rPr lang="en-US" sz="1000" dirty="0" smtClean="0">
                <a:latin typeface="Arial" charset="0"/>
                <a:ea typeface="ＭＳ Ｐゴシック" pitchFamily="34" charset="-128"/>
              </a:rPr>
              <a:t>To set the stage for our conversation, I’d like to talk about the importance of patients and families as partners in ensuring and improving the quality and safety of care that we provide.</a:t>
            </a:r>
          </a:p>
          <a:p>
            <a:pPr defTabSz="464363"/>
            <a:endParaRPr lang="en-US" dirty="0" smtClean="0">
              <a:latin typeface="Arial" charset="0"/>
              <a:ea typeface="ＭＳ Ｐゴシック" pitchFamily="34" charset="-128"/>
            </a:endParaRPr>
          </a:p>
        </p:txBody>
      </p:sp>
      <p:sp>
        <p:nvSpPr>
          <p:cNvPr id="4" name="Footer Placeholder 3"/>
          <p:cNvSpPr>
            <a:spLocks noGrp="1"/>
          </p:cNvSpPr>
          <p:nvPr>
            <p:ph type="ftr" sz="quarter" idx="4"/>
          </p:nvPr>
        </p:nvSpPr>
        <p:spPr>
          <a:xfrm>
            <a:off x="0" y="8842029"/>
            <a:ext cx="7023100" cy="467071"/>
          </a:xfrm>
        </p:spPr>
        <p:txBody>
          <a:bodyPr/>
          <a:lstStyle/>
          <a:p>
            <a:pPr>
              <a:defRPr/>
            </a:pPr>
            <a:r>
              <a:rPr lang="en-US" dirty="0"/>
              <a:t>Strategy 1: Working With Patients and Families as Advisors Health Care Professional Training (Tool 11</a:t>
            </a:r>
            <a:r>
              <a:rPr lang="en-US" dirty="0" smtClean="0"/>
              <a:t>)</a:t>
            </a:r>
            <a:endParaRPr lang="en-US" dirty="0"/>
          </a:p>
        </p:txBody>
      </p:sp>
      <p:sp>
        <p:nvSpPr>
          <p:cNvPr id="53253" name="Slide Number Placeholder 4"/>
          <p:cNvSpPr>
            <a:spLocks noGrp="1"/>
          </p:cNvSpPr>
          <p:nvPr>
            <p:ph type="sldNum" sz="quarter" idx="5"/>
          </p:nvPr>
        </p:nvSpPr>
        <p:spPr bwMode="auto">
          <a:noFill/>
          <a:ln>
            <a:miter lim="800000"/>
            <a:headEnd/>
            <a:tailEnd/>
          </a:ln>
        </p:spPr>
        <p:txBody>
          <a:bodyPr/>
          <a:lstStyle/>
          <a:p>
            <a:fld id="{455A20E5-4717-4380-923E-68080054D01D}" type="slidenum">
              <a:rPr lang="en-US" smtClean="0">
                <a:latin typeface="Arial" charset="0"/>
                <a:ea typeface="ＭＳ Ｐゴシック" pitchFamily="34" charset="-128"/>
              </a:rPr>
              <a:pPr/>
              <a:t>3</a:t>
            </a:fld>
            <a:endParaRPr lang="en-US" dirty="0" smtClean="0">
              <a:latin typeface="Arial"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charset="0"/>
                <a:ea typeface="ＭＳ Ｐゴシック" pitchFamily="34" charset="-128"/>
              </a:rPr>
              <a:t>For many of us, working with patients and family members in an advisory capacity is a new task. Because of this, it helps to review and think about some of the principles for effective partnerships – what does it take to make these collaborations a reality?</a:t>
            </a:r>
          </a:p>
        </p:txBody>
      </p:sp>
      <p:sp>
        <p:nvSpPr>
          <p:cNvPr id="83972" name="Slide Number Placeholder 3"/>
          <p:cNvSpPr>
            <a:spLocks noGrp="1"/>
          </p:cNvSpPr>
          <p:nvPr>
            <p:ph type="sldNum" sz="quarter" idx="5"/>
          </p:nvPr>
        </p:nvSpPr>
        <p:spPr bwMode="auto">
          <a:noFill/>
          <a:ln>
            <a:miter lim="800000"/>
            <a:headEnd/>
            <a:tailEnd/>
          </a:ln>
        </p:spPr>
        <p:txBody>
          <a:bodyPr/>
          <a:lstStyle/>
          <a:p>
            <a:fld id="{B30C305D-E0AD-499A-856A-8D2E7D95F84A}" type="slidenum">
              <a:rPr lang="en-US" smtClean="0">
                <a:latin typeface="Arial" charset="0"/>
                <a:ea typeface="ＭＳ Ｐゴシック" pitchFamily="34" charset="-128"/>
              </a:rPr>
              <a:pPr/>
              <a:t>30</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000" dirty="0" smtClean="0">
                <a:latin typeface="Arial" charset="0"/>
                <a:ea typeface="ＭＳ Ｐゴシック" pitchFamily="34" charset="-128"/>
                <a:cs typeface="Arial" charset="0"/>
              </a:rPr>
              <a:t>An important first skill for all staff is recognizing what patient and family engagement looks like in our everyday practices and quality and safety improvement work. As well, we need to recognize what it looks like when we have </a:t>
            </a:r>
            <a:r>
              <a:rPr lang="en-US" sz="1000" b="1" dirty="0" smtClean="0">
                <a:latin typeface="Arial" charset="0"/>
                <a:ea typeface="ＭＳ Ｐゴシック" pitchFamily="34" charset="-128"/>
                <a:cs typeface="Arial" charset="0"/>
              </a:rPr>
              <a:t>meaningful engagement </a:t>
            </a:r>
            <a:r>
              <a:rPr lang="en-US" sz="1000" dirty="0" smtClean="0">
                <a:latin typeface="Arial" charset="0"/>
                <a:ea typeface="ＭＳ Ｐゴシック" pitchFamily="34" charset="-128"/>
                <a:cs typeface="Arial" charset="0"/>
              </a:rPr>
              <a:t>of patient and family advisors.</a:t>
            </a:r>
          </a:p>
          <a:p>
            <a:endParaRPr lang="en-US" sz="1000" dirty="0" smtClean="0">
              <a:latin typeface="Arial" charset="0"/>
              <a:ea typeface="ＭＳ Ｐゴシック" pitchFamily="34" charset="-128"/>
              <a:cs typeface="Arial" charset="0"/>
            </a:endParaRPr>
          </a:p>
          <a:p>
            <a:pPr eaLnBrk="1" hangingPunct="1"/>
            <a:r>
              <a:rPr lang="en-US" sz="1000" dirty="0" smtClean="0">
                <a:latin typeface="Arial" charset="0"/>
                <a:ea typeface="ＭＳ Ｐゴシック" pitchFamily="34" charset="-128"/>
                <a:cs typeface="Arial" charset="0"/>
              </a:rPr>
              <a:t>We are going to go through a few scenarios to get your thoughts on whether they reflect true patient and family engagement or not.</a:t>
            </a:r>
          </a:p>
          <a:p>
            <a:endParaRPr lang="en-US" dirty="0" smtClean="0">
              <a:latin typeface="Arial" charset="0"/>
              <a:ea typeface="ＭＳ Ｐゴシック" pitchFamily="34" charset="-128"/>
            </a:endParaRPr>
          </a:p>
          <a:p>
            <a:endParaRPr lang="en-US" dirty="0" smtClean="0">
              <a:latin typeface="Arial" charset="0"/>
              <a:ea typeface="ＭＳ Ｐゴシック" pitchFamily="34" charset="-128"/>
            </a:endParaRPr>
          </a:p>
        </p:txBody>
      </p:sp>
      <p:sp>
        <p:nvSpPr>
          <p:cNvPr id="84996" name="Slide Number Placeholder 3"/>
          <p:cNvSpPr>
            <a:spLocks noGrp="1"/>
          </p:cNvSpPr>
          <p:nvPr>
            <p:ph type="sldNum" sz="quarter" idx="5"/>
          </p:nvPr>
        </p:nvSpPr>
        <p:spPr bwMode="auto">
          <a:noFill/>
          <a:ln>
            <a:miter lim="800000"/>
            <a:headEnd/>
            <a:tailEnd/>
          </a:ln>
        </p:spPr>
        <p:txBody>
          <a:bodyPr/>
          <a:lstStyle/>
          <a:p>
            <a:fld id="{1EC2878C-D862-403D-9C45-F09311055094}" type="slidenum">
              <a:rPr lang="en-US" smtClean="0">
                <a:latin typeface="Arial" charset="0"/>
                <a:ea typeface="ＭＳ Ｐゴシック" pitchFamily="34" charset="-128"/>
              </a:rPr>
              <a:pPr/>
              <a:t>31</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noFill/>
          <a:ln>
            <a:miter lim="800000"/>
            <a:headEnd/>
            <a:tailEnd/>
          </a:ln>
        </p:spPr>
        <p:txBody>
          <a:bodyPr/>
          <a:lstStyle/>
          <a:p>
            <a:pPr eaLnBrk="0" hangingPunct="0"/>
            <a:fld id="{4814C77D-1F47-4F71-A592-C50161235543}" type="slidenum">
              <a:rPr lang="en-US" smtClean="0">
                <a:latin typeface="Arial" charset="0"/>
                <a:ea typeface="ＭＳ Ｐゴシック" pitchFamily="34" charset="-128"/>
                <a:cs typeface="Arial" charset="0"/>
              </a:rPr>
              <a:pPr eaLnBrk="0" hangingPunct="0"/>
              <a:t>32</a:t>
            </a:fld>
            <a:endParaRPr lang="en-US" dirty="0" smtClean="0">
              <a:latin typeface="Arial" charset="0"/>
              <a:ea typeface="ＭＳ Ｐゴシック" pitchFamily="34" charset="-128"/>
              <a:cs typeface="Arial" charset="0"/>
            </a:endParaRPr>
          </a:p>
        </p:txBody>
      </p:sp>
      <p:sp>
        <p:nvSpPr>
          <p:cNvPr id="86019"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6020" name="Rectangle 3"/>
          <p:cNvSpPr>
            <a:spLocks noGrp="1" noChangeArrowheads="1"/>
          </p:cNvSpPr>
          <p:nvPr>
            <p:ph type="body" idx="1"/>
          </p:nvPr>
        </p:nvSpPr>
        <p:spPr bwMode="auto">
          <a:solidFill>
            <a:srgbClr val="FFFFFF"/>
          </a:solidFill>
        </p:spPr>
        <p:txBody>
          <a:bodyPr wrap="square" numCol="1" anchor="t" anchorCtr="0" compatLnSpc="1">
            <a:prstTxWarp prst="textNoShape">
              <a:avLst/>
            </a:prstTxWarp>
            <a:normAutofit/>
          </a:bodyPr>
          <a:lstStyle/>
          <a:p>
            <a:pPr eaLnBrk="1" hangingPunct="1"/>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Ask people to react and provide their thoughts first.</a:t>
            </a:r>
            <a:r>
              <a:rPr lang="en-US" sz="1000" dirty="0" smtClean="0">
                <a:latin typeface="Arial" charset="0"/>
                <a:ea typeface="ＭＳ Ｐゴシック" pitchFamily="34" charset="-128"/>
              </a:rPr>
              <a:t>]</a:t>
            </a:r>
          </a:p>
          <a:p>
            <a:pPr eaLnBrk="1" hangingPunct="1"/>
            <a:endParaRPr lang="en-US" sz="1000" dirty="0" smtClean="0">
              <a:latin typeface="Arial" charset="0"/>
              <a:ea typeface="ＭＳ Ｐゴシック" pitchFamily="34" charset="-128"/>
            </a:endParaRPr>
          </a:p>
          <a:p>
            <a:pPr eaLnBrk="1" hangingPunct="1"/>
            <a:r>
              <a:rPr lang="en-US" sz="1000" dirty="0" smtClean="0">
                <a:latin typeface="Arial" charset="0"/>
                <a:ea typeface="ＭＳ Ｐゴシック" pitchFamily="34" charset="-128"/>
              </a:rPr>
              <a:t>Creating opportunities for patient and family advisors to collaborate with professionals in planning and implementing a new initiative can substantially enhance its success by assuring that the group has the continuous benefit of the patient and family perspective. </a:t>
            </a:r>
          </a:p>
          <a:p>
            <a:pPr eaLnBrk="1" hangingPunct="1"/>
            <a:endParaRPr lang="en-US" sz="1000" dirty="0" smtClean="0">
              <a:latin typeface="Arial" charset="0"/>
              <a:ea typeface="ＭＳ Ｐゴシック" pitchFamily="34" charset="-128"/>
            </a:endParaRPr>
          </a:p>
          <a:p>
            <a:pPr eaLnBrk="1" hangingPunct="1"/>
            <a:r>
              <a:rPr lang="en-US" sz="1000" dirty="0" smtClean="0">
                <a:latin typeface="Arial" charset="0"/>
                <a:ea typeface="ＭＳ Ｐゴシック" pitchFamily="34" charset="-128"/>
              </a:rPr>
              <a:t>Involving advisors </a:t>
            </a:r>
            <a:r>
              <a:rPr lang="en-US" sz="1000" b="1" dirty="0" smtClean="0">
                <a:latin typeface="Arial" charset="0"/>
                <a:ea typeface="ＭＳ Ｐゴシック" pitchFamily="34" charset="-128"/>
              </a:rPr>
              <a:t>from the start</a:t>
            </a:r>
            <a:r>
              <a:rPr lang="en-US" sz="1000" dirty="0" smtClean="0">
                <a:latin typeface="Arial" charset="0"/>
                <a:ea typeface="ＭＳ Ｐゴシック" pitchFamily="34" charset="-128"/>
              </a:rPr>
              <a:t> is much more effective than relying on focus groups and surveys later in the process. </a:t>
            </a:r>
          </a:p>
          <a:p>
            <a:pPr eaLnBrk="1" hangingPunct="1"/>
            <a:endParaRPr lang="en-US" sz="1000" dirty="0" smtClean="0">
              <a:latin typeface="Arial" charset="0"/>
              <a:ea typeface="ＭＳ Ｐゴシック" pitchFamily="34" charset="-128"/>
            </a:endParaRPr>
          </a:p>
          <a:p>
            <a:pPr eaLnBrk="1" hangingPunct="1"/>
            <a:r>
              <a:rPr lang="en-US" sz="1000" dirty="0" smtClean="0">
                <a:latin typeface="Arial" charset="0"/>
                <a:ea typeface="ＭＳ Ｐゴシック" pitchFamily="34" charset="-128"/>
              </a:rPr>
              <a:t>The decision to include </a:t>
            </a:r>
            <a:r>
              <a:rPr lang="en-US" sz="1000" b="1" dirty="0" smtClean="0">
                <a:latin typeface="Arial" charset="0"/>
                <a:ea typeface="ＭＳ Ｐゴシック" pitchFamily="34" charset="-128"/>
              </a:rPr>
              <a:t>three advisors</a:t>
            </a:r>
            <a:r>
              <a:rPr lang="en-US" sz="1000" dirty="0" smtClean="0">
                <a:latin typeface="Arial" charset="0"/>
                <a:ea typeface="ＭＳ Ｐゴシック" pitchFamily="34" charset="-128"/>
              </a:rPr>
              <a:t> on the team also enhances the breadth of experience within the group and enables them to support each other. A single token advisor is not sufficient.</a:t>
            </a:r>
            <a:endParaRPr lang="en-US" sz="1000" dirty="0" smtClean="0">
              <a:latin typeface="Times" pitchFamily="18" charset="0"/>
              <a:ea typeface="ＭＳ Ｐゴシック" pitchFamily="34" charset="-128"/>
            </a:endParaRPr>
          </a:p>
        </p:txBody>
      </p:sp>
      <p:sp>
        <p:nvSpPr>
          <p:cNvPr id="5"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ln>
            <a:miter lim="800000"/>
            <a:headEnd/>
            <a:tailEnd/>
          </a:ln>
        </p:spPr>
        <p:txBody>
          <a:bodyPr/>
          <a:lstStyle/>
          <a:p>
            <a:pPr eaLnBrk="0" hangingPunct="0"/>
            <a:fld id="{9F139370-FCE1-4381-98FF-4F339EA868EF}" type="slidenum">
              <a:rPr lang="en-US" smtClean="0">
                <a:latin typeface="Arial" charset="0"/>
                <a:ea typeface="ＭＳ Ｐゴシック" pitchFamily="34" charset="-128"/>
                <a:cs typeface="Arial" charset="0"/>
              </a:rPr>
              <a:pPr eaLnBrk="0" hangingPunct="0"/>
              <a:t>33</a:t>
            </a:fld>
            <a:endParaRPr lang="en-US" dirty="0" smtClean="0">
              <a:latin typeface="Arial" charset="0"/>
              <a:ea typeface="ＭＳ Ｐゴシック" pitchFamily="34" charset="-128"/>
              <a:cs typeface="Arial" charset="0"/>
            </a:endParaRPr>
          </a:p>
        </p:txBody>
      </p:sp>
      <p:sp>
        <p:nvSpPr>
          <p:cNvPr id="87043"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7044" name="Rectangle 3"/>
          <p:cNvSpPr>
            <a:spLocks noGrp="1" noChangeArrowheads="1"/>
          </p:cNvSpPr>
          <p:nvPr>
            <p:ph type="body" idx="1"/>
          </p:nvPr>
        </p:nvSpPr>
        <p:spPr bwMode="auto">
          <a:solidFill>
            <a:srgbClr val="FFFFFF"/>
          </a:solidFill>
        </p:spPr>
        <p:txBody>
          <a:bodyPr wrap="square" numCol="1" anchor="t" anchorCtr="0" compatLnSpc="1">
            <a:prstTxWarp prst="textNoShape">
              <a:avLst/>
            </a:prstTxWarp>
            <a:normAutofit/>
          </a:bodyPr>
          <a:lstStyle/>
          <a:p>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Ask people to react and provide their thoughts first.</a:t>
            </a:r>
            <a:r>
              <a:rPr lang="en-US" sz="1000" dirty="0" smtClean="0">
                <a:latin typeface="Arial" charset="0"/>
                <a:ea typeface="ＭＳ Ｐゴシック" pitchFamily="34" charset="-128"/>
              </a:rPr>
              <a:t>]</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Obtaining the perspectives of patients and their families is essential in planning supportive and operationally effective facilities. However, seeking their input </a:t>
            </a:r>
            <a:r>
              <a:rPr lang="en-US" sz="1000" b="1" dirty="0" smtClean="0">
                <a:latin typeface="Arial" charset="0"/>
                <a:ea typeface="ＭＳ Ｐゴシック" pitchFamily="34" charset="-128"/>
              </a:rPr>
              <a:t>after</a:t>
            </a:r>
            <a:r>
              <a:rPr lang="en-US" sz="1000" dirty="0" smtClean="0">
                <a:latin typeface="Arial" charset="0"/>
                <a:ea typeface="ＭＳ Ｐゴシック" pitchFamily="34" charset="-128"/>
              </a:rPr>
              <a:t> a plan has already been developed limits the value their insights and expertise can bring to a project. This is not representative of true patient and family engagement.</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On the other hand, becoming more patient- and family-centered is a process. Reaching out to consumers and asking for their comments, even late in the planning process, may be the first steps of a new collaborative approach to facility design within this organization and may still be worthwhile, especially if the intent is to be as responsive as possible. Of course, the best approach is to involve patients and family members in significant numbers from the beginning of a design project.</a:t>
            </a:r>
            <a:endParaRPr lang="en-US" sz="1000" dirty="0" smtClean="0">
              <a:latin typeface="Times" pitchFamily="18" charset="0"/>
              <a:ea typeface="ＭＳ Ｐゴシック" pitchFamily="34" charset="-128"/>
            </a:endParaRPr>
          </a:p>
        </p:txBody>
      </p:sp>
      <p:sp>
        <p:nvSpPr>
          <p:cNvPr id="5"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ln>
            <a:miter lim="800000"/>
            <a:headEnd/>
            <a:tailEnd/>
          </a:ln>
        </p:spPr>
        <p:txBody>
          <a:bodyPr/>
          <a:lstStyle/>
          <a:p>
            <a:pPr eaLnBrk="0" hangingPunct="0"/>
            <a:fld id="{91D11946-A5B6-4BC6-9ACC-5770F7195A51}" type="slidenum">
              <a:rPr lang="en-US" smtClean="0">
                <a:latin typeface="Arial" charset="0"/>
                <a:ea typeface="ＭＳ Ｐゴシック" pitchFamily="34" charset="-128"/>
                <a:cs typeface="Arial" charset="0"/>
              </a:rPr>
              <a:pPr eaLnBrk="0" hangingPunct="0"/>
              <a:t>34</a:t>
            </a:fld>
            <a:endParaRPr lang="en-US" dirty="0" smtClean="0">
              <a:latin typeface="Arial" charset="0"/>
              <a:ea typeface="ＭＳ Ｐゴシック" pitchFamily="34" charset="-128"/>
              <a:cs typeface="Arial" charset="0"/>
            </a:endParaRPr>
          </a:p>
        </p:txBody>
      </p:sp>
      <p:sp>
        <p:nvSpPr>
          <p:cNvPr id="8806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8068" name="Rectangle 3"/>
          <p:cNvSpPr>
            <a:spLocks noGrp="1" noChangeArrowheads="1"/>
          </p:cNvSpPr>
          <p:nvPr>
            <p:ph type="body" idx="1"/>
          </p:nvPr>
        </p:nvSpPr>
        <p:spPr bwMode="auto">
          <a:solidFill>
            <a:srgbClr val="FFFFFF"/>
          </a:solidFill>
        </p:spPr>
        <p:txBody>
          <a:bodyPr wrap="square" numCol="1" anchor="t" anchorCtr="0" compatLnSpc="1">
            <a:prstTxWarp prst="textNoShape">
              <a:avLst/>
            </a:prstTxWarp>
            <a:normAutofit/>
          </a:bodyPr>
          <a:lstStyle/>
          <a:p>
            <a:r>
              <a:rPr lang="en-US" sz="1000" dirty="0" smtClean="0">
                <a:latin typeface="Arial" pitchFamily="34" charset="0"/>
                <a:ea typeface="ＭＳ Ｐゴシック" pitchFamily="34" charset="-128"/>
                <a:cs typeface="Arial" pitchFamily="34" charset="0"/>
              </a:rPr>
              <a:t>[Ask people to react and provide their thoughts first.]</a:t>
            </a:r>
          </a:p>
          <a:p>
            <a:endParaRPr lang="en-US" sz="1000" dirty="0" smtClean="0">
              <a:latin typeface="Arial" pitchFamily="34" charset="0"/>
              <a:ea typeface="ＭＳ Ｐゴシック" pitchFamily="34" charset="-128"/>
              <a:cs typeface="Arial" pitchFamily="34" charset="0"/>
            </a:endParaRPr>
          </a:p>
          <a:p>
            <a:r>
              <a:rPr lang="en-US" sz="1000" dirty="0" smtClean="0">
                <a:latin typeface="Arial" pitchFamily="34" charset="0"/>
                <a:ea typeface="ＭＳ Ｐゴシック" pitchFamily="34" charset="-128"/>
                <a:cs typeface="Arial" pitchFamily="34" charset="0"/>
              </a:rPr>
              <a:t>This is not really meaningful engagement because a group of professionals is creating materials for patients and families rather than with them.</a:t>
            </a:r>
          </a:p>
          <a:p>
            <a:endParaRPr lang="en-US" sz="1000" dirty="0" smtClean="0">
              <a:latin typeface="Arial" pitchFamily="34" charset="0"/>
              <a:ea typeface="ＭＳ Ｐゴシック" pitchFamily="34" charset="-128"/>
              <a:cs typeface="Arial" pitchFamily="34" charset="0"/>
            </a:endParaRPr>
          </a:p>
          <a:p>
            <a:r>
              <a:rPr lang="en-US" sz="1000" dirty="0" smtClean="0">
                <a:latin typeface="Arial" pitchFamily="34" charset="0"/>
                <a:ea typeface="ＭＳ Ｐゴシック" pitchFamily="34" charset="-128"/>
                <a:cs typeface="Arial" pitchFamily="34" charset="0"/>
              </a:rPr>
              <a:t>Though clinicians and hospital staff are extremely knowledgeable, their efforts to create educational materials can be substantially strengthened by including patients and family members from the beginning of the development process. Patients and members of their families can provide unique insight into what information will be most helpful and how it might be optimally presented. It should be noted, however, that the term “multidisciplinary” is evolving. In some organizations, it would be understood to be inclusive of patients and family members, which would then make this statement supportive of patient and family engagement.</a:t>
            </a: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ln>
            <a:miter lim="800000"/>
            <a:headEnd/>
            <a:tailEnd/>
          </a:ln>
        </p:spPr>
        <p:txBody>
          <a:bodyPr/>
          <a:lstStyle/>
          <a:p>
            <a:pPr eaLnBrk="0" hangingPunct="0"/>
            <a:fld id="{20ECB281-DD68-459D-BE59-972F01B1A96B}" type="slidenum">
              <a:rPr lang="en-US" smtClean="0">
                <a:latin typeface="Arial" charset="0"/>
                <a:ea typeface="ＭＳ Ｐゴシック" pitchFamily="34" charset="-128"/>
                <a:cs typeface="Arial" charset="0"/>
              </a:rPr>
              <a:pPr eaLnBrk="0" hangingPunct="0"/>
              <a:t>35</a:t>
            </a:fld>
            <a:endParaRPr lang="en-US" dirty="0" smtClean="0">
              <a:latin typeface="Arial" charset="0"/>
              <a:ea typeface="ＭＳ Ｐゴシック" pitchFamily="34" charset="-128"/>
              <a:cs typeface="Arial" charset="0"/>
            </a:endParaRPr>
          </a:p>
        </p:txBody>
      </p:sp>
      <p:sp>
        <p:nvSpPr>
          <p:cNvPr id="89091"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2" name="Rectangle 3"/>
          <p:cNvSpPr>
            <a:spLocks noGrp="1" noChangeArrowheads="1"/>
          </p:cNvSpPr>
          <p:nvPr>
            <p:ph type="body" idx="1"/>
          </p:nvPr>
        </p:nvSpPr>
        <p:spPr bwMode="auto">
          <a:solidFill>
            <a:srgbClr val="FFFFFF"/>
          </a:solidFill>
        </p:spPr>
        <p:txBody>
          <a:bodyPr wrap="square" numCol="1" anchor="t" anchorCtr="0" compatLnSpc="1">
            <a:prstTxWarp prst="textNoShape">
              <a:avLst/>
            </a:prstTxWarp>
            <a:normAutofit/>
          </a:bodyPr>
          <a:lstStyle/>
          <a:p>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Ask people to react and provide their thoughts first.</a:t>
            </a:r>
            <a:r>
              <a:rPr lang="en-US" sz="1000" dirty="0" smtClean="0">
                <a:latin typeface="Arial" charset="0"/>
                <a:ea typeface="ＭＳ Ｐゴシック" pitchFamily="34" charset="-128"/>
              </a:rPr>
              <a:t>]</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Creating opportunities for residents to listen to family stories and engage in informal dialogue with former patients and families outside of the clinical encounter illustrates patient and family engagement and an effective patient- and family-centered teaching strategy.</a:t>
            </a:r>
            <a:endParaRPr lang="en-US" sz="1000" dirty="0" smtClean="0">
              <a:latin typeface="Times" pitchFamily="18" charset="0"/>
              <a:ea typeface="ＭＳ Ｐゴシック" pitchFamily="34" charset="-128"/>
            </a:endParaRPr>
          </a:p>
        </p:txBody>
      </p:sp>
      <p:sp>
        <p:nvSpPr>
          <p:cNvPr id="5" name="Footer Placeholder 4"/>
          <p:cNvSpPr>
            <a:spLocks noGrp="1"/>
          </p:cNvSpPr>
          <p:nvPr>
            <p:ph type="ftr" sz="quarter" idx="4"/>
          </p:nvPr>
        </p:nvSpPr>
        <p:spPr>
          <a:xfrm>
            <a:off x="0" y="8842029"/>
            <a:ext cx="67119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dirty="0" smtClean="0">
                <a:latin typeface="Arial" charset="0"/>
                <a:ea typeface="ＭＳ Ｐゴシック" pitchFamily="34" charset="-128"/>
              </a:rPr>
              <a:t>Hospitals that have effectively engaged patients and families as advisors have shared with us these principles for effective partnership:</a:t>
            </a:r>
          </a:p>
          <a:p>
            <a:endParaRPr lang="en-US" sz="1000" dirty="0" smtClean="0">
              <a:latin typeface="Arial" charset="0"/>
              <a:ea typeface="ＭＳ Ｐゴシック" pitchFamily="34" charset="-128"/>
            </a:endParaRPr>
          </a:p>
          <a:p>
            <a:r>
              <a:rPr lang="en-US" sz="1000" dirty="0" smtClean="0">
                <a:latin typeface="Arial" charset="0"/>
                <a:ea typeface="ＭＳ Ｐゴシック" pitchFamily="34" charset="-128"/>
              </a:rPr>
              <a:t>[</a:t>
            </a:r>
            <a:r>
              <a:rPr lang="en-US" sz="1000" i="1" dirty="0" smtClean="0">
                <a:latin typeface="Arial" charset="0"/>
                <a:ea typeface="ＭＳ Ｐゴシック" pitchFamily="34" charset="-128"/>
              </a:rPr>
              <a:t>Read from slide.</a:t>
            </a:r>
            <a:r>
              <a:rPr lang="en-US" sz="1000" dirty="0" smtClean="0">
                <a:latin typeface="Arial" charset="0"/>
                <a:ea typeface="ＭＳ Ｐゴシック" pitchFamily="34" charset="-128"/>
              </a:rPr>
              <a:t>]</a:t>
            </a:r>
          </a:p>
        </p:txBody>
      </p:sp>
      <p:sp>
        <p:nvSpPr>
          <p:cNvPr id="90116" name="Slide Number Placeholder 3"/>
          <p:cNvSpPr>
            <a:spLocks noGrp="1"/>
          </p:cNvSpPr>
          <p:nvPr>
            <p:ph type="sldNum" sz="quarter" idx="5"/>
          </p:nvPr>
        </p:nvSpPr>
        <p:spPr bwMode="auto">
          <a:noFill/>
          <a:ln>
            <a:miter lim="800000"/>
            <a:headEnd/>
            <a:tailEnd/>
          </a:ln>
        </p:spPr>
        <p:txBody>
          <a:bodyPr/>
          <a:lstStyle/>
          <a:p>
            <a:fld id="{9AECC453-D2C6-4B1E-A332-1D0511F2B57E}" type="slidenum">
              <a:rPr lang="en-US" smtClean="0">
                <a:latin typeface="Arial" charset="0"/>
                <a:ea typeface="ＭＳ Ｐゴシック" pitchFamily="34" charset="-128"/>
              </a:rPr>
              <a:pPr/>
              <a:t>36</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latin typeface="Arial" charset="0"/>
              <a:ea typeface="ＭＳ Ｐゴシック" pitchFamily="34" charset="-128"/>
            </a:endParaRPr>
          </a:p>
        </p:txBody>
      </p:sp>
      <p:sp>
        <p:nvSpPr>
          <p:cNvPr id="91140" name="Slide Number Placeholder 3"/>
          <p:cNvSpPr>
            <a:spLocks noGrp="1"/>
          </p:cNvSpPr>
          <p:nvPr>
            <p:ph type="sldNum" sz="quarter" idx="5"/>
          </p:nvPr>
        </p:nvSpPr>
        <p:spPr bwMode="auto">
          <a:noFill/>
          <a:ln>
            <a:miter lim="800000"/>
            <a:headEnd/>
            <a:tailEnd/>
          </a:ln>
        </p:spPr>
        <p:txBody>
          <a:bodyPr/>
          <a:lstStyle/>
          <a:p>
            <a:fld id="{53CC932F-0FE5-4B3E-B718-43EA2754A7DE}" type="slidenum">
              <a:rPr lang="en-US" smtClean="0">
                <a:latin typeface="Arial" charset="0"/>
                <a:ea typeface="ＭＳ Ｐゴシック" pitchFamily="34" charset="-128"/>
              </a:rPr>
              <a:pPr/>
              <a:t>37</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p:txBody>
          <a:bodyPr wrap="square" numCol="1" anchor="t" anchorCtr="0" compatLnSpc="1">
            <a:prstTxWarp prst="textNoShape">
              <a:avLst/>
            </a:prstTxWarp>
            <a:normAutofit fontScale="85000" lnSpcReduction="20000"/>
          </a:bodyPr>
          <a:lstStyle/>
          <a:p>
            <a:pPr>
              <a:defRPr/>
            </a:pPr>
            <a:r>
              <a:rPr lang="en-US" i="1" dirty="0" smtClean="0">
                <a:latin typeface="Arial" charset="0"/>
              </a:rPr>
              <a:t>Hand out Tool 14: “Readiness to partner with patient and family advisors”</a:t>
            </a:r>
          </a:p>
          <a:p>
            <a:pPr>
              <a:defRPr/>
            </a:pPr>
            <a:endParaRPr lang="en-US" dirty="0" smtClean="0">
              <a:latin typeface="Arial" charset="0"/>
            </a:endParaRPr>
          </a:p>
          <a:p>
            <a:pPr>
              <a:defRPr/>
            </a:pPr>
            <a:r>
              <a:rPr lang="en-US" dirty="0" smtClean="0">
                <a:latin typeface="Arial" charset="0"/>
              </a:rPr>
              <a:t>Before beginning to work with patients and families as advisors, it can be helpful to explore personal attitudes about working with patients and families as advisors. Take a few minutes to review this checklist of key factors for successful partnership with patient and family advisors. This checklist identifies specific behaviors and attitudes that reveal values and behaviors that demonstrate commitment and contribute to effective partnerships. </a:t>
            </a:r>
          </a:p>
          <a:p>
            <a:pPr>
              <a:defRPr/>
            </a:pPr>
            <a:r>
              <a:rPr lang="en-US" dirty="0" smtClean="0">
                <a:latin typeface="Arial" charset="0"/>
              </a:rPr>
              <a:t>I am going to give you a few minutes and ask each of you to review and check off on this list those statements that you believe to be true for your own readiness. See if you can check 5 or more behaviors and attitudes that you think you or your team can bring to supporting patient and family involvement as advisors.</a:t>
            </a:r>
          </a:p>
          <a:p>
            <a:pPr>
              <a:defRPr/>
            </a:pPr>
            <a:endParaRPr lang="en-US" dirty="0" smtClean="0">
              <a:latin typeface="Arial" charset="0"/>
            </a:endParaRPr>
          </a:p>
          <a:p>
            <a:pPr>
              <a:defRPr/>
            </a:pPr>
            <a:r>
              <a:rPr lang="en-US" dirty="0" smtClean="0">
                <a:latin typeface="Arial" charset="0"/>
              </a:rPr>
              <a:t>Remember, what’s important here is not the overall “score” or number of checks. What is important is the conversation around these items and your readiness or your team’s readiness to partner with patients and families. </a:t>
            </a:r>
          </a:p>
          <a:p>
            <a:pPr>
              <a:defRPr/>
            </a:pPr>
            <a:endParaRPr lang="en-US" dirty="0" smtClean="0">
              <a:latin typeface="Arial" charset="0"/>
            </a:endParaRPr>
          </a:p>
          <a:p>
            <a:pPr>
              <a:defRPr/>
            </a:pPr>
            <a:r>
              <a:rPr lang="en-US" i="1" dirty="0" smtClean="0">
                <a:latin typeface="Arial" charset="0"/>
              </a:rPr>
              <a:t>-Wait 1 to 2 minutes. Observe people reviewing and when most are finished, continue.</a:t>
            </a:r>
          </a:p>
          <a:p>
            <a:pPr>
              <a:defRPr/>
            </a:pPr>
            <a:endParaRPr lang="en-US" dirty="0" smtClean="0">
              <a:latin typeface="Arial" charset="0"/>
            </a:endParaRPr>
          </a:p>
          <a:p>
            <a:pPr>
              <a:defRPr/>
            </a:pPr>
            <a:r>
              <a:rPr lang="en-US" i="1" dirty="0" smtClean="0">
                <a:latin typeface="Arial" charset="0"/>
              </a:rPr>
              <a:t>Ask</a:t>
            </a:r>
          </a:p>
          <a:p>
            <a:pPr>
              <a:buFontTx/>
              <a:buChar char="•"/>
              <a:defRPr/>
            </a:pPr>
            <a:r>
              <a:rPr lang="en-US" dirty="0" smtClean="0">
                <a:latin typeface="Arial" charset="0"/>
              </a:rPr>
              <a:t>What surprised you? [2 or 3 respondents]</a:t>
            </a:r>
          </a:p>
          <a:p>
            <a:pPr>
              <a:buFontTx/>
              <a:buChar char="•"/>
              <a:defRPr/>
            </a:pPr>
            <a:r>
              <a:rPr lang="en-US" dirty="0" smtClean="0">
                <a:latin typeface="Arial" charset="0"/>
              </a:rPr>
              <a:t>What is one strength you are comfortable sharing with the group? [2 or 3 respondents ] </a:t>
            </a:r>
          </a:p>
          <a:p>
            <a:pPr>
              <a:buFontTx/>
              <a:buChar char="•"/>
              <a:defRPr/>
            </a:pPr>
            <a:r>
              <a:rPr lang="en-US" dirty="0" smtClean="0">
                <a:latin typeface="Arial" charset="0"/>
              </a:rPr>
              <a:t>Ask the group – Why do you think this attitude/behavior is important? [2 or 3 respondents]</a:t>
            </a:r>
          </a:p>
          <a:p>
            <a:pPr>
              <a:buFontTx/>
              <a:buChar char="•"/>
              <a:defRPr/>
            </a:pPr>
            <a:r>
              <a:rPr lang="en-US" dirty="0" smtClean="0">
                <a:latin typeface="Arial" charset="0"/>
              </a:rPr>
              <a:t>Is there anyone comfortable sharing one area you or you think your team might need to work on to enhance your readiness to engagement with patients and families as advisors? </a:t>
            </a:r>
          </a:p>
          <a:p>
            <a:pPr>
              <a:defRPr/>
            </a:pPr>
            <a:endParaRPr lang="en-US" i="1" dirty="0" smtClean="0">
              <a:latin typeface="Arial" charset="0"/>
            </a:endParaRPr>
          </a:p>
          <a:p>
            <a:pPr>
              <a:defRPr/>
            </a:pPr>
            <a:r>
              <a:rPr lang="en-US" i="0" dirty="0" smtClean="0">
                <a:latin typeface="Arial" charset="0"/>
              </a:rPr>
              <a:t>Another way you could use this tool is to distribute and complete this checklist with members of your committee or team when you are considering involving patients and families. Go through the itemized qualities and encourage discussion as the group is comfortable. You may want to invite your staff liaison, [insert name] to attend that committee meeting to join the discussion and answer any questions. </a:t>
            </a:r>
          </a:p>
          <a:p>
            <a:pPr>
              <a:lnSpc>
                <a:spcPct val="60000"/>
              </a:lnSpc>
              <a:defRPr/>
            </a:pPr>
            <a:endParaRPr lang="en-US" dirty="0" smtClean="0">
              <a:latin typeface="Arial" charset="0"/>
            </a:endParaRPr>
          </a:p>
          <a:p>
            <a:pPr>
              <a:lnSpc>
                <a:spcPct val="80000"/>
              </a:lnSpc>
              <a:defRPr/>
            </a:pPr>
            <a:endParaRPr lang="en-US" dirty="0" smtClean="0">
              <a:latin typeface="Arial" charset="0"/>
            </a:endParaRPr>
          </a:p>
        </p:txBody>
      </p:sp>
      <p:sp>
        <p:nvSpPr>
          <p:cNvPr id="92164" name="Slide Number Placeholder 3"/>
          <p:cNvSpPr>
            <a:spLocks noGrp="1"/>
          </p:cNvSpPr>
          <p:nvPr>
            <p:ph type="sldNum" sz="quarter" idx="5"/>
          </p:nvPr>
        </p:nvSpPr>
        <p:spPr bwMode="auto">
          <a:noFill/>
          <a:ln>
            <a:miter lim="800000"/>
            <a:headEnd/>
            <a:tailEnd/>
          </a:ln>
        </p:spPr>
        <p:txBody>
          <a:bodyPr/>
          <a:lstStyle/>
          <a:p>
            <a:fld id="{D7AEE0A9-C4F9-4FBE-B1A8-9D8ED3FC6C38}" type="slidenum">
              <a:rPr lang="en-US" smtClean="0">
                <a:latin typeface="Arial" charset="0"/>
                <a:ea typeface="ＭＳ Ｐゴシック" pitchFamily="34" charset="-128"/>
              </a:rPr>
              <a:pPr/>
              <a:t>38</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i="1" dirty="0" smtClean="0">
                <a:solidFill>
                  <a:srgbClr val="000000"/>
                </a:solidFill>
                <a:latin typeface="Arial" charset="0"/>
                <a:ea typeface="ＭＳ Ｐゴシック" pitchFamily="34" charset="-128"/>
                <a:cs typeface="Times New Roman" pitchFamily="18" charset="0"/>
              </a:rPr>
              <a:t>Discussion: </a:t>
            </a:r>
            <a:r>
              <a:rPr lang="en-US" sz="1000" dirty="0" smtClean="0">
                <a:solidFill>
                  <a:srgbClr val="000000"/>
                </a:solidFill>
                <a:latin typeface="Arial" charset="0"/>
                <a:ea typeface="ＭＳ Ｐゴシック" pitchFamily="34" charset="-128"/>
                <a:cs typeface="Times New Roman" pitchFamily="18" charset="0"/>
              </a:rPr>
              <a:t>“In the last 6 months, what sort of issues have come up in your unit in which a patient/family advisor’s input would have been helpful?”</a:t>
            </a:r>
          </a:p>
          <a:p>
            <a:endParaRPr lang="en-US" sz="1000" dirty="0" smtClean="0">
              <a:latin typeface="Arial" charset="0"/>
              <a:ea typeface="ＭＳ Ｐゴシック" pitchFamily="34" charset="-128"/>
              <a:cs typeface="Times New Roman" pitchFamily="18" charset="0"/>
            </a:endParaRPr>
          </a:p>
          <a:p>
            <a:r>
              <a:rPr lang="en-US" sz="1000" i="1" dirty="0" smtClean="0">
                <a:latin typeface="Arial" charset="0"/>
                <a:ea typeface="ＭＳ Ｐゴシック" pitchFamily="34" charset="-128"/>
                <a:cs typeface="Times New Roman" pitchFamily="18" charset="0"/>
              </a:rPr>
              <a:t>Ask participants to identify a list of areas in which patients and family advisors could contribute. Ask them to think about examples related to the topics on the slide (or other examples as appropriate). Also ask them HOW patients and families could have contributed to the effort.</a:t>
            </a:r>
          </a:p>
        </p:txBody>
      </p:sp>
      <p:sp>
        <p:nvSpPr>
          <p:cNvPr id="93188" name="Slide Number Placeholder 3"/>
          <p:cNvSpPr>
            <a:spLocks noGrp="1"/>
          </p:cNvSpPr>
          <p:nvPr>
            <p:ph type="sldNum" sz="quarter" idx="5"/>
          </p:nvPr>
        </p:nvSpPr>
        <p:spPr bwMode="auto">
          <a:noFill/>
          <a:ln>
            <a:miter lim="800000"/>
            <a:headEnd/>
            <a:tailEnd/>
          </a:ln>
        </p:spPr>
        <p:txBody>
          <a:bodyPr/>
          <a:lstStyle/>
          <a:p>
            <a:fld id="{7BD48B26-4A12-4B93-A335-B071CC6692A0}" type="slidenum">
              <a:rPr lang="en-US" smtClean="0">
                <a:latin typeface="Arial" charset="0"/>
                <a:ea typeface="ＭＳ Ｐゴシック" pitchFamily="34" charset="-128"/>
              </a:rPr>
              <a:pPr/>
              <a:t>39</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p:txBody>
          <a:bodyPr wrap="square" numCol="1" anchor="t" anchorCtr="0" compatLnSpc="1">
            <a:prstTxWarp prst="textNoShape">
              <a:avLst/>
            </a:prstTxWarp>
            <a:normAutofit fontScale="85000" lnSpcReduction="20000"/>
          </a:bodyPr>
          <a:lstStyle/>
          <a:p>
            <a:r>
              <a:rPr lang="en-US" dirty="0" smtClean="0">
                <a:latin typeface="Arial" charset="0"/>
                <a:ea typeface="ＭＳ Ｐゴシック" pitchFamily="34" charset="-128"/>
              </a:rPr>
              <a:t>The ultimate goal of patient and family engagement is to create a set of conditions where patients, family members, clinicians, and hospital staff are all working together – as partners –to </a:t>
            </a:r>
            <a:r>
              <a:rPr lang="en-US" b="1" dirty="0" smtClean="0">
                <a:latin typeface="Arial" charset="0"/>
                <a:ea typeface="ＭＳ Ｐゴシック" pitchFamily="34" charset="-128"/>
              </a:rPr>
              <a:t>improve the quality and safety of care. </a:t>
            </a:r>
            <a:r>
              <a:rPr lang="en-US" dirty="0" smtClean="0">
                <a:latin typeface="Arial" charset="0"/>
                <a:ea typeface="ＭＳ Ｐゴシック" pitchFamily="34" charset="-128"/>
              </a:rPr>
              <a:t>This partnership is important, because health care quality and safety have a direct effect on patients and families. It makes sense that we should ask patients and family members to take part in changes and improvements.</a:t>
            </a:r>
          </a:p>
          <a:p>
            <a:pPr eaLnBrk="1" hangingPunct="1">
              <a:defRPr/>
            </a:pPr>
            <a:endParaRPr lang="en-US" dirty="0" smtClean="0">
              <a:latin typeface="Arial" charset="0"/>
              <a:ea typeface="ＭＳ Ｐゴシック" pitchFamily="34" charset="-128"/>
            </a:endParaRPr>
          </a:p>
          <a:p>
            <a:pPr eaLnBrk="1" hangingPunct="1">
              <a:defRPr/>
            </a:pPr>
            <a:r>
              <a:rPr lang="en-US" dirty="0" smtClean="0">
                <a:latin typeface="Arial" charset="0"/>
                <a:ea typeface="ＭＳ Ｐゴシック" pitchFamily="34" charset="-128"/>
              </a:rPr>
              <a:t>On one level, patient and family engagement means providing day-to-day care experiences that welcome and engage patients and family members as members of the health care team. For example, in our hospital, we provide opportunities for patients and family members to be involved in their care by:</a:t>
            </a:r>
          </a:p>
          <a:p>
            <a:pPr lvl="1">
              <a:buFontTx/>
              <a:buChar char="•"/>
              <a:defRPr/>
            </a:pPr>
            <a:r>
              <a:rPr lang="en-US" dirty="0" smtClean="0">
                <a:latin typeface="Arial" charset="0"/>
                <a:ea typeface="ＭＳ Ｐゴシック" pitchFamily="34" charset="-128"/>
              </a:rPr>
              <a:t>Making sure from the beginning that we invite patients and family members to partner with their health care team throughout their stay.</a:t>
            </a:r>
          </a:p>
          <a:p>
            <a:pPr lvl="1" eaLnBrk="1" hangingPunct="1">
              <a:buFontTx/>
              <a:buChar char="•"/>
              <a:defRPr/>
            </a:pPr>
            <a:r>
              <a:rPr lang="en-US" dirty="0" smtClean="0">
                <a:latin typeface="Arial" charset="0"/>
                <a:ea typeface="ＭＳ Ｐゴシック" pitchFamily="34" charset="-128"/>
              </a:rPr>
              <a:t>Doing change of shift report at the bedside, where patients and families can participate.</a:t>
            </a:r>
          </a:p>
          <a:p>
            <a:pPr lvl="1" eaLnBrk="1" hangingPunct="1">
              <a:buFontTx/>
              <a:buChar char="•"/>
              <a:defRPr/>
            </a:pPr>
            <a:r>
              <a:rPr lang="en-US" dirty="0" smtClean="0">
                <a:latin typeface="Arial" charset="0"/>
                <a:ea typeface="ＭＳ Ｐゴシック" pitchFamily="34" charset="-128"/>
              </a:rPr>
              <a:t>Involving patients and families in discharge planning and plans for safe care at home.</a:t>
            </a:r>
          </a:p>
          <a:p>
            <a:pPr lvl="1" eaLnBrk="1" hangingPunct="1">
              <a:defRPr/>
            </a:pPr>
            <a:r>
              <a:rPr lang="en-US" i="1" dirty="0" smtClean="0">
                <a:latin typeface="Arial" charset="0"/>
                <a:ea typeface="ＭＳ Ｐゴシック" pitchFamily="34" charset="-128"/>
              </a:rPr>
              <a:t>[Insert other examples of how your hospital provides opportunities for true partnership and engagement during the hospital stay]</a:t>
            </a:r>
          </a:p>
          <a:p>
            <a:pPr eaLnBrk="1" hangingPunct="1">
              <a:defRPr/>
            </a:pPr>
            <a:endParaRPr lang="en-US" dirty="0" smtClean="0">
              <a:latin typeface="Arial" charset="0"/>
              <a:ea typeface="ＭＳ Ｐゴシック" pitchFamily="34" charset="-128"/>
            </a:endParaRPr>
          </a:p>
          <a:p>
            <a:pPr eaLnBrk="1" hangingPunct="1">
              <a:defRPr/>
            </a:pPr>
            <a:r>
              <a:rPr lang="en-US" dirty="0" smtClean="0">
                <a:latin typeface="Arial" charset="0"/>
                <a:ea typeface="ＭＳ Ｐゴシック" pitchFamily="34" charset="-128"/>
              </a:rPr>
              <a:t>On another level, patient and family engagement means that patients and family members are involved beyond their own care as organizational partners, or </a:t>
            </a:r>
            <a:r>
              <a:rPr lang="en-US" b="1" dirty="0" smtClean="0">
                <a:latin typeface="Arial" charset="0"/>
                <a:ea typeface="ＭＳ Ｐゴシック" pitchFamily="34" charset="-128"/>
              </a:rPr>
              <a:t>advisors</a:t>
            </a:r>
            <a:r>
              <a:rPr lang="en-US" dirty="0" smtClean="0">
                <a:latin typeface="Arial" charset="0"/>
                <a:ea typeface="ＭＳ Ｐゴシック" pitchFamily="34" charset="-128"/>
              </a:rPr>
              <a:t> – for example, working together with staff, clinicians, and leaders to improve policies, processes, programs, facility design, and education for hospital staff, clinicians and trainees in the health professions.</a:t>
            </a:r>
          </a:p>
          <a:p>
            <a:endParaRPr lang="en-US" dirty="0" smtClean="0">
              <a:latin typeface="Arial" charset="0"/>
              <a:ea typeface="ＭＳ Ｐゴシック" pitchFamily="34" charset="-128"/>
            </a:endParaRPr>
          </a:p>
          <a:p>
            <a:r>
              <a:rPr lang="en-US" dirty="0" smtClean="0">
                <a:latin typeface="Arial" charset="0"/>
                <a:ea typeface="ＭＳ Ｐゴシック" pitchFamily="34" charset="-128"/>
              </a:rPr>
              <a:t>Patient and family engagement is NOT </a:t>
            </a:r>
          </a:p>
          <a:p>
            <a:pPr>
              <a:buFontTx/>
              <a:buChar char="•"/>
            </a:pPr>
            <a:r>
              <a:rPr lang="en-US" dirty="0" smtClean="0">
                <a:latin typeface="Arial" charset="0"/>
                <a:ea typeface="ＭＳ Ｐゴシック" pitchFamily="34" charset="-128"/>
              </a:rPr>
              <a:t>Getting patients and families to do what we want them to (it is a shared partnership where we listen to each other and decide on the best plan of action)</a:t>
            </a:r>
          </a:p>
          <a:p>
            <a:pPr>
              <a:buFontTx/>
              <a:buChar char="•"/>
            </a:pPr>
            <a:r>
              <a:rPr lang="en-US" dirty="0" smtClean="0">
                <a:latin typeface="Arial" charset="0"/>
                <a:ea typeface="ＭＳ Ｐゴシック" pitchFamily="34" charset="-128"/>
              </a:rPr>
              <a:t>Getting patients and families to like us (it is about improving quality and safety by communicating and partnering more effectively)</a:t>
            </a:r>
          </a:p>
          <a:p>
            <a:pPr>
              <a:buFontTx/>
              <a:buChar char="•"/>
            </a:pPr>
            <a:r>
              <a:rPr lang="en-US" dirty="0" smtClean="0">
                <a:latin typeface="Arial" charset="0"/>
                <a:ea typeface="ＭＳ Ｐゴシック" pitchFamily="34" charset="-128"/>
              </a:rPr>
              <a:t>Handing patients and families a brochure (a piece of paper alone will not get patients and families engaged)</a:t>
            </a:r>
          </a:p>
          <a:p>
            <a:pPr>
              <a:buFontTx/>
              <a:buChar char="•"/>
            </a:pPr>
            <a:r>
              <a:rPr lang="en-US" dirty="0" smtClean="0">
                <a:latin typeface="Arial" charset="0"/>
                <a:ea typeface="ＭＳ Ｐゴシック" pitchFamily="34" charset="-128"/>
              </a:rPr>
              <a:t>Abandoning our critical judgment (as clinicians, we work with the patient and family to help them choose what is right for them. We bring our clinical judgment to the table – it is important perspective as part of the health care team. But, not the only important perspective).</a:t>
            </a:r>
          </a:p>
          <a:p>
            <a:pPr eaLnBrk="1" hangingPunct="1">
              <a:defRPr/>
            </a:pPr>
            <a:endParaRPr lang="en-US" dirty="0" smtClean="0">
              <a:latin typeface="Arial" charset="0"/>
              <a:ea typeface="ＭＳ Ｐゴシック" pitchFamily="34" charset="-128"/>
            </a:endParaRPr>
          </a:p>
        </p:txBody>
      </p:sp>
      <p:sp>
        <p:nvSpPr>
          <p:cNvPr id="39940" name="Slide Number Placeholder 3"/>
          <p:cNvSpPr>
            <a:spLocks noGrp="1"/>
          </p:cNvSpPr>
          <p:nvPr>
            <p:ph type="sldNum" sz="quarter" idx="5"/>
          </p:nvPr>
        </p:nvSpPr>
        <p:spPr bwMode="auto">
          <a:noFill/>
          <a:ln>
            <a:miter lim="800000"/>
            <a:headEnd/>
            <a:tailEnd/>
          </a:ln>
        </p:spPr>
        <p:txBody>
          <a:bodyPr/>
          <a:lstStyle/>
          <a:p>
            <a:fld id="{1603A14E-F03A-414E-89A2-F83E6C21A08E}" type="slidenum">
              <a:rPr lang="en-US" smtClean="0">
                <a:ea typeface="ＭＳ Ｐゴシック" pitchFamily="34" charset="-128"/>
              </a:rPr>
              <a:pPr/>
              <a:t>4</a:t>
            </a:fld>
            <a:endParaRPr lang="en-US" dirty="0" smtClean="0">
              <a:ea typeface="ＭＳ Ｐゴシック" pitchFamily="34" charset="-128"/>
            </a:endParaRPr>
          </a:p>
        </p:txBody>
      </p:sp>
      <p:sp>
        <p:nvSpPr>
          <p:cNvPr id="6" name="Footer Placeholder 3"/>
          <p:cNvSpPr>
            <a:spLocks noGrp="1"/>
          </p:cNvSpPr>
          <p:nvPr>
            <p:ph type="ftr" sz="quarter" idx="4"/>
          </p:nvPr>
        </p:nvSpPr>
        <p:spPr>
          <a:xfrm>
            <a:off x="0" y="8842029"/>
            <a:ext cx="68643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r>
              <a:rPr lang="en-US" sz="1000" dirty="0" smtClean="0">
                <a:latin typeface="Arial" charset="0"/>
                <a:ea typeface="ＭＳ Ｐゴシック" pitchFamily="34" charset="-128"/>
              </a:rPr>
              <a:t>If you are interested in working with advisors on short-term projects, please fill out the request form [</a:t>
            </a:r>
            <a:r>
              <a:rPr lang="en-US" sz="1000" i="1" dirty="0" smtClean="0">
                <a:latin typeface="Arial" charset="0"/>
                <a:ea typeface="ＭＳ Ｐゴシック" pitchFamily="34" charset="-128"/>
              </a:rPr>
              <a:t>refer to Tool 13</a:t>
            </a:r>
            <a:r>
              <a:rPr lang="en-US" sz="1000" dirty="0" smtClean="0">
                <a:latin typeface="Arial" charset="0"/>
                <a:ea typeface="ＭＳ Ｐゴシック" pitchFamily="34" charset="-128"/>
              </a:rPr>
              <a:t>].</a:t>
            </a:r>
          </a:p>
          <a:p>
            <a:pPr>
              <a:lnSpc>
                <a:spcPct val="80000"/>
              </a:lnSpc>
            </a:pPr>
            <a:endParaRPr lang="en-US" sz="1000" dirty="0" smtClean="0">
              <a:latin typeface="Arial" charset="0"/>
              <a:ea typeface="ＭＳ Ｐゴシック" pitchFamily="34" charset="-128"/>
            </a:endParaRPr>
          </a:p>
          <a:p>
            <a:pPr>
              <a:lnSpc>
                <a:spcPct val="80000"/>
              </a:lnSpc>
            </a:pPr>
            <a:r>
              <a:rPr lang="en-US" sz="1000" dirty="0" smtClean="0">
                <a:latin typeface="Arial" charset="0"/>
                <a:ea typeface="ＭＳ Ｐゴシック" pitchFamily="34" charset="-128"/>
              </a:rPr>
              <a:t>If you are interested in having advisors join a committee you serve on, please send your request to our staff liaison. </a:t>
            </a:r>
          </a:p>
          <a:p>
            <a:pPr>
              <a:lnSpc>
                <a:spcPct val="80000"/>
              </a:lnSpc>
            </a:pPr>
            <a:endParaRPr lang="en-US" sz="1000" dirty="0" smtClean="0">
              <a:latin typeface="Arial" charset="0"/>
              <a:ea typeface="ＭＳ Ｐゴシック" pitchFamily="34" charset="-128"/>
            </a:endParaRPr>
          </a:p>
          <a:p>
            <a:pPr>
              <a:lnSpc>
                <a:spcPct val="80000"/>
              </a:lnSpc>
            </a:pPr>
            <a:r>
              <a:rPr lang="en-US" sz="1000" dirty="0" smtClean="0">
                <a:latin typeface="Arial" charset="0"/>
                <a:ea typeface="ＭＳ Ｐゴシック" pitchFamily="34" charset="-128"/>
              </a:rPr>
              <a:t>The description should include the following information:</a:t>
            </a:r>
          </a:p>
          <a:p>
            <a:pPr>
              <a:lnSpc>
                <a:spcPct val="80000"/>
              </a:lnSpc>
              <a:buFontTx/>
              <a:buChar char="•"/>
            </a:pPr>
            <a:r>
              <a:rPr lang="en-US" sz="1000" dirty="0" smtClean="0">
                <a:latin typeface="Arial" charset="0"/>
                <a:ea typeface="ＭＳ Ｐゴシック" pitchFamily="34" charset="-128"/>
              </a:rPr>
              <a:t> Goals of the task or committee.</a:t>
            </a:r>
          </a:p>
          <a:p>
            <a:pPr>
              <a:lnSpc>
                <a:spcPct val="80000"/>
              </a:lnSpc>
              <a:buFontTx/>
              <a:buChar char="•"/>
            </a:pPr>
            <a:r>
              <a:rPr lang="en-US" sz="1000" dirty="0" smtClean="0">
                <a:latin typeface="Arial" charset="0"/>
                <a:ea typeface="ＭＳ Ｐゴシック" pitchFamily="34" charset="-128"/>
              </a:rPr>
              <a:t> Expectations for advisor participation:</a:t>
            </a:r>
          </a:p>
          <a:p>
            <a:pPr lvl="1">
              <a:lnSpc>
                <a:spcPct val="80000"/>
              </a:lnSpc>
              <a:buFontTx/>
              <a:buChar char="•"/>
            </a:pPr>
            <a:r>
              <a:rPr lang="en-US" sz="1000" dirty="0" smtClean="0">
                <a:latin typeface="Arial" charset="0"/>
                <a:ea typeface="ＭＳ Ｐゴシック" pitchFamily="34" charset="-128"/>
              </a:rPr>
              <a:t>Meeting times, frequency, and duration (e.g., one time activity, several months, 1 year).</a:t>
            </a:r>
          </a:p>
          <a:p>
            <a:pPr lvl="1">
              <a:lnSpc>
                <a:spcPct val="80000"/>
              </a:lnSpc>
              <a:buFontTx/>
              <a:buChar char="•"/>
            </a:pPr>
            <a:r>
              <a:rPr lang="en-US" sz="1000" dirty="0" smtClean="0">
                <a:latin typeface="Arial" charset="0"/>
                <a:ea typeface="ＭＳ Ｐゴシック" pitchFamily="34" charset="-128"/>
              </a:rPr>
              <a:t>Time commitment beyond meeting times.</a:t>
            </a:r>
          </a:p>
          <a:p>
            <a:pPr lvl="1">
              <a:lnSpc>
                <a:spcPct val="80000"/>
              </a:lnSpc>
              <a:buFontTx/>
              <a:buChar char="•"/>
            </a:pPr>
            <a:r>
              <a:rPr lang="en-US" sz="1000" dirty="0" smtClean="0">
                <a:latin typeface="Arial" charset="0"/>
                <a:ea typeface="ＭＳ Ｐゴシック" pitchFamily="34" charset="-128"/>
              </a:rPr>
              <a:t>Reimbursement or compensation if offered.</a:t>
            </a:r>
          </a:p>
          <a:p>
            <a:pPr lvl="1">
              <a:lnSpc>
                <a:spcPct val="80000"/>
              </a:lnSpc>
              <a:buFontTx/>
              <a:buChar char="•"/>
            </a:pPr>
            <a:r>
              <a:rPr lang="en-US" sz="1000" dirty="0" smtClean="0">
                <a:latin typeface="Arial" charset="0"/>
                <a:ea typeface="ＭＳ Ｐゴシック" pitchFamily="34" charset="-128"/>
              </a:rPr>
              <a:t>Benefits of participation (i.e., what are the expected outcomes of their involvement).</a:t>
            </a:r>
          </a:p>
          <a:p>
            <a:pPr lvl="1">
              <a:lnSpc>
                <a:spcPct val="80000"/>
              </a:lnSpc>
              <a:buFontTx/>
              <a:buChar char="•"/>
            </a:pPr>
            <a:r>
              <a:rPr lang="en-US" sz="1000" dirty="0" smtClean="0">
                <a:latin typeface="Arial" charset="0"/>
                <a:ea typeface="ＭＳ Ｐゴシック" pitchFamily="34" charset="-128"/>
              </a:rPr>
              <a:t>Training/orientation and support to be provided to advisor member.</a:t>
            </a:r>
          </a:p>
          <a:p>
            <a:endParaRPr lang="en-US" dirty="0" smtClean="0">
              <a:latin typeface="Arial" charset="0"/>
              <a:ea typeface="ＭＳ Ｐゴシック" pitchFamily="34" charset="-128"/>
            </a:endParaRPr>
          </a:p>
        </p:txBody>
      </p:sp>
      <p:sp>
        <p:nvSpPr>
          <p:cNvPr id="94212" name="Slide Number Placeholder 3"/>
          <p:cNvSpPr>
            <a:spLocks noGrp="1"/>
          </p:cNvSpPr>
          <p:nvPr>
            <p:ph type="sldNum" sz="quarter" idx="5"/>
          </p:nvPr>
        </p:nvSpPr>
        <p:spPr bwMode="auto">
          <a:noFill/>
          <a:ln>
            <a:miter lim="800000"/>
            <a:headEnd/>
            <a:tailEnd/>
          </a:ln>
        </p:spPr>
        <p:txBody>
          <a:bodyPr/>
          <a:lstStyle/>
          <a:p>
            <a:fld id="{BFAB4595-4C63-4095-9FDF-331D07BE4C85}" type="slidenum">
              <a:rPr lang="en-US" smtClean="0">
                <a:latin typeface="Arial" charset="0"/>
                <a:ea typeface="ＭＳ Ｐゴシック" pitchFamily="34" charset="-128"/>
              </a:rPr>
              <a:pPr/>
              <a:t>40</a:t>
            </a:fld>
            <a:endParaRPr lang="en-US" dirty="0" smtClean="0">
              <a:latin typeface="Arial" charset="0"/>
              <a:ea typeface="ＭＳ Ｐゴシック" pitchFamily="34" charset="-128"/>
            </a:endParaRPr>
          </a:p>
        </p:txBody>
      </p:sp>
      <p:sp>
        <p:nvSpPr>
          <p:cNvPr id="6" name="Footer Placeholder 4"/>
          <p:cNvSpPr txBox="1">
            <a:spLocks/>
          </p:cNvSpPr>
          <p:nvPr/>
        </p:nvSpPr>
        <p:spPr>
          <a:xfrm>
            <a:off x="0" y="8842029"/>
            <a:ext cx="6635750" cy="467071"/>
          </a:xfrm>
          <a:prstGeom prst="rect">
            <a:avLst/>
          </a:prstGeom>
        </p:spPr>
        <p:txBody>
          <a:bodyPr vert="horz" lIns="93324" tIns="46662" rIns="93324" bIns="46662" rtlCol="0" anchor="b"/>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dirty="0"/>
          </a:p>
        </p:txBody>
      </p:sp>
      <p:sp>
        <p:nvSpPr>
          <p:cNvPr id="7"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sz="1000" i="1" dirty="0" smtClean="0">
                <a:latin typeface="Arial" charset="0"/>
                <a:ea typeface="ＭＳ Ｐゴシック" pitchFamily="34" charset="-128"/>
              </a:rPr>
              <a:t>Solicit questions from the participants. Thank staff for joining in session and read the name of the liaison and how they can contact her/him for additional information.</a:t>
            </a:r>
          </a:p>
          <a:p>
            <a:endParaRPr lang="en-US" sz="1000" i="1" dirty="0" smtClean="0">
              <a:solidFill>
                <a:srgbClr val="FF0000"/>
              </a:solidFill>
              <a:latin typeface="Arial" charset="0"/>
              <a:ea typeface="ＭＳ Ｐゴシック" pitchFamily="34" charset="-128"/>
            </a:endParaRPr>
          </a:p>
          <a:p>
            <a:r>
              <a:rPr lang="en-US" sz="1000" i="1" dirty="0" smtClean="0">
                <a:latin typeface="Arial" charset="0"/>
                <a:ea typeface="ＭＳ Ｐゴシック" pitchFamily="34" charset="-128"/>
              </a:rPr>
              <a:t>Also remind staff that there are materials available that they can use to recruit potential patient and family advisors (brochure, personal invitation postcard). Have copies of these materials on-hand.</a:t>
            </a:r>
          </a:p>
        </p:txBody>
      </p:sp>
      <p:sp>
        <p:nvSpPr>
          <p:cNvPr id="95236" name="Slide Number Placeholder 3"/>
          <p:cNvSpPr>
            <a:spLocks noGrp="1"/>
          </p:cNvSpPr>
          <p:nvPr>
            <p:ph type="sldNum" sz="quarter" idx="5"/>
          </p:nvPr>
        </p:nvSpPr>
        <p:spPr bwMode="auto">
          <a:noFill/>
          <a:ln>
            <a:miter lim="800000"/>
            <a:headEnd/>
            <a:tailEnd/>
          </a:ln>
        </p:spPr>
        <p:txBody>
          <a:bodyPr/>
          <a:lstStyle/>
          <a:p>
            <a:fld id="{1BDA526E-D5EF-49F9-ABBD-E409B007A307}" type="slidenum">
              <a:rPr lang="en-US" smtClean="0">
                <a:latin typeface="Arial" charset="0"/>
                <a:ea typeface="ＭＳ Ｐゴシック" pitchFamily="34" charset="-128"/>
              </a:rPr>
              <a:pPr/>
              <a:t>41</a:t>
            </a:fld>
            <a:endParaRPr lang="en-US" dirty="0" smtClean="0">
              <a:latin typeface="Arial" charset="0"/>
              <a:ea typeface="ＭＳ Ｐゴシック" pitchFamily="34" charset="-128"/>
            </a:endParaRPr>
          </a:p>
        </p:txBody>
      </p:sp>
      <p:sp>
        <p:nvSpPr>
          <p:cNvPr id="7" name="Footer Placeholder 4"/>
          <p:cNvSpPr>
            <a:spLocks noGrp="1"/>
          </p:cNvSpPr>
          <p:nvPr>
            <p:ph type="ftr" sz="quarter" idx="4"/>
          </p:nvPr>
        </p:nvSpPr>
        <p:spPr>
          <a:xfrm>
            <a:off x="0" y="8842029"/>
            <a:ext cx="66357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692150"/>
            <a:ext cx="46545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FD8467A-F093-4DCA-A111-21C684D846B8}" type="slidenum">
              <a:rPr lang="en-US" smtClean="0"/>
              <a:pPr/>
              <a:t>5</a:t>
            </a:fld>
            <a:endParaRPr lang="en-US" dirty="0"/>
          </a:p>
        </p:txBody>
      </p:sp>
      <p:sp>
        <p:nvSpPr>
          <p:cNvPr id="6" name="Footer Placeholder 3"/>
          <p:cNvSpPr>
            <a:spLocks noGrp="1"/>
          </p:cNvSpPr>
          <p:nvPr>
            <p:ph type="ftr" sz="quarter" idx="4"/>
          </p:nvPr>
        </p:nvSpPr>
        <p:spPr>
          <a:xfrm>
            <a:off x="0" y="8842029"/>
            <a:ext cx="678815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 and family engagement is an important part of providing patient- and family-centered care. According to the Institute for Patient- and Family-Centered Care, the core concepts of patient- and family- centered care are:</a:t>
            </a:r>
          </a:p>
          <a:p>
            <a:endParaRPr lang="en-US" dirty="0" smtClean="0"/>
          </a:p>
          <a:p>
            <a:pPr marL="171450" indent="-171450">
              <a:buFont typeface="Arial" pitchFamily="34" charset="0"/>
              <a:buChar char="•"/>
            </a:pPr>
            <a:r>
              <a:rPr lang="en-US" dirty="0" smtClean="0"/>
              <a:t>Dignity and respect, which means listening to and honoring patient and family ideas and choices and using patient and family knowledge, values, beliefs and cultural backgrounds to improve care planning and delivery.</a:t>
            </a:r>
          </a:p>
          <a:p>
            <a:pPr marL="171450" indent="-171450">
              <a:buFont typeface="Arial" pitchFamily="34" charset="0"/>
              <a:buChar char="•"/>
            </a:pPr>
            <a:r>
              <a:rPr lang="en-US" dirty="0" smtClean="0"/>
              <a:t>Information sharing, which means communicating and sharing complete and unbiased information with patients and families in useful ways. Patients and families receive timely, complete and accurate details so they can take part in care and decision making.</a:t>
            </a:r>
          </a:p>
          <a:p>
            <a:pPr marL="171450" indent="-171450">
              <a:buFont typeface="Arial" pitchFamily="34" charset="0"/>
              <a:buChar char="•"/>
            </a:pPr>
            <a:r>
              <a:rPr lang="en-US" dirty="0" smtClean="0"/>
              <a:t>Involvement, which means encouraging and supporting patients and families in care and decision making at the level they choose.</a:t>
            </a:r>
          </a:p>
          <a:p>
            <a:pPr marL="171450" indent="-171450">
              <a:buFont typeface="Arial" pitchFamily="34" charset="0"/>
              <a:buChar char="•"/>
            </a:pPr>
            <a:r>
              <a:rPr lang="en-US" dirty="0" smtClean="0"/>
              <a:t>Collaboration, which means inviting patients and family members to work together with health care staff to develop and evaluate policies and programs.</a:t>
            </a:r>
          </a:p>
          <a:p>
            <a:endParaRPr lang="en-US" dirty="0"/>
          </a:p>
        </p:txBody>
      </p:sp>
      <p:sp>
        <p:nvSpPr>
          <p:cNvPr id="4" name="Slide Number Placeholder 3"/>
          <p:cNvSpPr>
            <a:spLocks noGrp="1"/>
          </p:cNvSpPr>
          <p:nvPr>
            <p:ph type="sldNum" sz="quarter" idx="10"/>
          </p:nvPr>
        </p:nvSpPr>
        <p:spPr/>
        <p:txBody>
          <a:bodyPr/>
          <a:lstStyle/>
          <a:p>
            <a:fld id="{3FD8467A-F093-4DCA-A111-21C684D846B8}" type="slidenum">
              <a:rPr lang="en-US" smtClean="0"/>
              <a:pPr/>
              <a:t>6</a:t>
            </a:fld>
            <a:endParaRPr lang="en-US" dirty="0"/>
          </a:p>
        </p:txBody>
      </p:sp>
      <p:sp>
        <p:nvSpPr>
          <p:cNvPr id="6" name="Footer Placeholder 3"/>
          <p:cNvSpPr>
            <a:spLocks noGrp="1"/>
          </p:cNvSpPr>
          <p:nvPr>
            <p:ph type="ftr" sz="quarter" idx="4"/>
          </p:nvPr>
        </p:nvSpPr>
        <p:spPr>
          <a:xfrm>
            <a:off x="0" y="8842029"/>
            <a:ext cx="7023100" cy="467071"/>
          </a:xfrm>
        </p:spPr>
        <p:txBody>
          <a:bodyPr/>
          <a:lstStyle/>
          <a:p>
            <a:pPr>
              <a:defRPr/>
            </a:pPr>
            <a:r>
              <a:rPr lang="en-US" dirty="0"/>
              <a:t>Strategy 1: Working With Patients and Families as Advisors Health Care Professional Training (Tool 11)</a:t>
            </a:r>
          </a:p>
        </p:txBody>
      </p:sp>
    </p:spTree>
    <p:extLst>
      <p:ext uri="{BB962C8B-B14F-4D97-AF65-F5344CB8AC3E}">
        <p14:creationId xmlns:p14="http://schemas.microsoft.com/office/powerpoint/2010/main" val="103491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defTabSz="933237">
              <a:defRPr/>
            </a:pPr>
            <a:r>
              <a:rPr lang="en-US" sz="1000" dirty="0" smtClean="0">
                <a:latin typeface="Arial" charset="0"/>
                <a:ea typeface="ＭＳ Ｐゴシック" pitchFamily="34" charset="-128"/>
              </a:rPr>
              <a:t>Let’s put this in context by talking about who patient and family advisors are and what they do. </a:t>
            </a:r>
            <a:endParaRPr lang="en-US" sz="1000" dirty="0" smtClean="0">
              <a:solidFill>
                <a:srgbClr val="6E6E6E"/>
              </a:solidFill>
              <a:latin typeface="Corbel" pitchFamily="34" charset="0"/>
            </a:endParaRPr>
          </a:p>
          <a:p>
            <a:endParaRPr lang="en-US" sz="1000" dirty="0" smtClean="0">
              <a:latin typeface="Arial" charset="0"/>
              <a:ea typeface="ＭＳ Ｐゴシック" pitchFamily="34" charset="-128"/>
            </a:endParaRPr>
          </a:p>
        </p:txBody>
      </p:sp>
      <p:sp>
        <p:nvSpPr>
          <p:cNvPr id="58372" name="Slide Number Placeholder 3"/>
          <p:cNvSpPr>
            <a:spLocks noGrp="1"/>
          </p:cNvSpPr>
          <p:nvPr>
            <p:ph type="sldNum" sz="quarter" idx="5"/>
          </p:nvPr>
        </p:nvSpPr>
        <p:spPr bwMode="auto">
          <a:noFill/>
          <a:ln>
            <a:miter lim="800000"/>
            <a:headEnd/>
            <a:tailEnd/>
          </a:ln>
        </p:spPr>
        <p:txBody>
          <a:bodyPr/>
          <a:lstStyle/>
          <a:p>
            <a:fld id="{FACB772C-7168-46E9-88CA-D6D8E58AD68F}" type="slidenum">
              <a:rPr lang="en-US" smtClean="0">
                <a:latin typeface="Arial" charset="0"/>
                <a:ea typeface="ＭＳ Ｐゴシック" pitchFamily="34" charset="-128"/>
              </a:rPr>
              <a:pPr/>
              <a:t>7</a:t>
            </a:fld>
            <a:endParaRPr lang="en-US" dirty="0" smtClean="0">
              <a:latin typeface="Arial" charset="0"/>
              <a:ea typeface="ＭＳ Ｐゴシック" pitchFamily="34" charset="-128"/>
            </a:endParaRPr>
          </a:p>
        </p:txBody>
      </p:sp>
      <p:sp>
        <p:nvSpPr>
          <p:cNvPr id="7" name="Footer Placeholder 3"/>
          <p:cNvSpPr txBox="1">
            <a:spLocks/>
          </p:cNvSpPr>
          <p:nvPr/>
        </p:nvSpPr>
        <p:spPr>
          <a:xfrm>
            <a:off x="-12700" y="8842261"/>
            <a:ext cx="6877050" cy="466839"/>
          </a:xfrm>
          <a:prstGeom prst="rect">
            <a:avLst/>
          </a:prstGeom>
        </p:spPr>
        <p:txBody>
          <a:bodyPr vert="horz" lIns="93324" tIns="46662" rIns="93324" bIns="46662" rtlCol="0" anchor="b"/>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t>Strategy 1: Working With Patients and Families as Advisors Health Care Professional Training (Tool 11)</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z="1000" dirty="0" smtClean="0">
                <a:latin typeface="Arial" charset="0"/>
                <a:ea typeface="ＭＳ Ｐゴシック" pitchFamily="34" charset="-128"/>
                <a:cs typeface="Arial" charset="0"/>
              </a:rPr>
              <a:t>Patient and family advisors are patients and family members who provide direct input into hospital policies, procedures, and practices.</a:t>
            </a:r>
          </a:p>
          <a:p>
            <a:pPr eaLnBrk="1" hangingPunct="1"/>
            <a:endParaRPr lang="en-US" sz="1000" dirty="0" smtClean="0">
              <a:latin typeface="Arial" charset="0"/>
              <a:ea typeface="ＭＳ Ｐゴシック" pitchFamily="34" charset="-128"/>
              <a:cs typeface="Arial" charset="0"/>
            </a:endParaRPr>
          </a:p>
          <a:p>
            <a:pPr eaLnBrk="1" hangingPunct="1"/>
            <a:r>
              <a:rPr lang="en-US" sz="1000" dirty="0" smtClean="0">
                <a:latin typeface="Arial" charset="0"/>
                <a:ea typeface="ＭＳ Ｐゴシック" pitchFamily="34" charset="-128"/>
                <a:cs typeface="Arial" charset="0"/>
              </a:rPr>
              <a:t>They are individuals who have received care at this hospital and who want to help improve care experiences for others.</a:t>
            </a:r>
          </a:p>
          <a:p>
            <a:pPr eaLnBrk="1" hangingPunct="1"/>
            <a:endParaRPr lang="en-US" sz="1000" dirty="0" smtClean="0">
              <a:latin typeface="Arial" charset="0"/>
              <a:ea typeface="ＭＳ Ｐゴシック" pitchFamily="34" charset="-128"/>
              <a:cs typeface="Arial" charset="0"/>
            </a:endParaRPr>
          </a:p>
          <a:p>
            <a:pPr eaLnBrk="1" hangingPunct="1"/>
            <a:r>
              <a:rPr lang="en-US" sz="1000" dirty="0" smtClean="0">
                <a:latin typeface="Arial" charset="0"/>
                <a:ea typeface="ＭＳ Ｐゴシック" pitchFamily="34" charset="-128"/>
                <a:cs typeface="Arial" charset="0"/>
              </a:rPr>
              <a:t>Advisors undergo a rigorous application and screening process. They also receive training, which includes information about HIPAA and confidentiality and the responsibilities of advisors. During their time as advisors, they also receive ongoing support from a staff liaison, whose job it is to oversee and coordinate the work of patient and family advisors. </a:t>
            </a:r>
          </a:p>
          <a:p>
            <a:pPr lvl="1" eaLnBrk="1" hangingPunct="1"/>
            <a:endParaRPr lang="en-US" sz="1000" dirty="0" smtClean="0">
              <a:latin typeface="Arial" charset="0"/>
              <a:ea typeface="ＭＳ Ｐゴシック" pitchFamily="34" charset="-128"/>
              <a:cs typeface="Arial" charset="0"/>
            </a:endParaRPr>
          </a:p>
          <a:p>
            <a:pPr eaLnBrk="1" hangingPunct="1"/>
            <a:r>
              <a:rPr lang="en-US" sz="1000" dirty="0" smtClean="0">
                <a:latin typeface="Arial" charset="0"/>
                <a:ea typeface="ＭＳ Ｐゴシック" pitchFamily="34" charset="-128"/>
                <a:cs typeface="Arial" charset="0"/>
              </a:rPr>
              <a:t>Advisors do not need to have any special background – their experiences as patients and family members qualify them for the job. However, we do look for people who can:</a:t>
            </a:r>
          </a:p>
          <a:p>
            <a:pPr eaLnBrk="1" hangingPunct="1">
              <a:buFontTx/>
              <a:buChar char="•"/>
            </a:pPr>
            <a:r>
              <a:rPr lang="en-US" sz="1000" dirty="0" smtClean="0">
                <a:latin typeface="Arial" charset="0"/>
                <a:ea typeface="ＭＳ Ｐゴシック" pitchFamily="34" charset="-128"/>
                <a:cs typeface="Arial" charset="0"/>
              </a:rPr>
              <a:t>Share insights and information about their experiences in ways that others can learn from them. </a:t>
            </a:r>
          </a:p>
          <a:p>
            <a:pPr eaLnBrk="1" hangingPunct="1">
              <a:buFontTx/>
              <a:buChar char="•"/>
            </a:pPr>
            <a:r>
              <a:rPr lang="en-US" sz="1000" dirty="0" smtClean="0">
                <a:latin typeface="Arial" charset="0"/>
                <a:ea typeface="ＭＳ Ｐゴシック" pitchFamily="34" charset="-128"/>
                <a:cs typeface="Arial" charset="0"/>
              </a:rPr>
              <a:t>See beyond their own personal experiences.</a:t>
            </a:r>
          </a:p>
          <a:p>
            <a:pPr eaLnBrk="1" hangingPunct="1">
              <a:buFontTx/>
              <a:buChar char="•"/>
            </a:pPr>
            <a:r>
              <a:rPr lang="en-US" sz="1000" dirty="0" smtClean="0">
                <a:latin typeface="Arial" charset="0"/>
                <a:ea typeface="ＭＳ Ｐゴシック" pitchFamily="34" charset="-128"/>
                <a:cs typeface="Arial" charset="0"/>
              </a:rPr>
              <a:t>Show concern for more than one issue or agenda.</a:t>
            </a:r>
          </a:p>
          <a:p>
            <a:pPr eaLnBrk="1" hangingPunct="1">
              <a:buFontTx/>
              <a:buChar char="•"/>
            </a:pPr>
            <a:r>
              <a:rPr lang="en-US" sz="1000" dirty="0" smtClean="0">
                <a:latin typeface="Arial" charset="0"/>
                <a:ea typeface="ＭＳ Ｐゴシック" pitchFamily="34" charset="-128"/>
                <a:cs typeface="Arial" charset="0"/>
              </a:rPr>
              <a:t>Listen well and respect the perspectives of others.</a:t>
            </a:r>
          </a:p>
          <a:p>
            <a:pPr eaLnBrk="1" hangingPunct="1">
              <a:buFontTx/>
              <a:buChar char="•"/>
            </a:pPr>
            <a:r>
              <a:rPr lang="en-US" sz="1000" dirty="0" smtClean="0">
                <a:latin typeface="Arial" charset="0"/>
                <a:ea typeface="ＭＳ Ｐゴシック" pitchFamily="34" charset="-128"/>
                <a:cs typeface="Arial" charset="0"/>
              </a:rPr>
              <a:t>Speak comfortably in a group.</a:t>
            </a:r>
          </a:p>
          <a:p>
            <a:pPr eaLnBrk="1" hangingPunct="1">
              <a:buFontTx/>
              <a:buChar char="•"/>
            </a:pPr>
            <a:r>
              <a:rPr lang="en-US" sz="1000" dirty="0" smtClean="0">
                <a:latin typeface="Arial" charset="0"/>
                <a:ea typeface="ＭＳ Ｐゴシック" pitchFamily="34" charset="-128"/>
                <a:cs typeface="Arial" charset="0"/>
              </a:rPr>
              <a:t>Interact well and partner with many different kinds of people.</a:t>
            </a:r>
            <a:endParaRPr lang="en-US" sz="1000" dirty="0" smtClean="0">
              <a:latin typeface="Arial" charset="0"/>
              <a:ea typeface="ＭＳ Ｐゴシック" pitchFamily="34" charset="-128"/>
            </a:endParaRPr>
          </a:p>
          <a:p>
            <a:endParaRPr lang="en-US" dirty="0" smtClean="0">
              <a:latin typeface="Arial" charset="0"/>
              <a:ea typeface="ＭＳ Ｐゴシック" pitchFamily="34" charset="-128"/>
            </a:endParaRPr>
          </a:p>
        </p:txBody>
      </p:sp>
      <p:sp>
        <p:nvSpPr>
          <p:cNvPr id="59396" name="Slide Number Placeholder 3"/>
          <p:cNvSpPr>
            <a:spLocks noGrp="1"/>
          </p:cNvSpPr>
          <p:nvPr>
            <p:ph type="sldNum" sz="quarter" idx="5"/>
          </p:nvPr>
        </p:nvSpPr>
        <p:spPr bwMode="auto">
          <a:noFill/>
          <a:ln>
            <a:miter lim="800000"/>
            <a:headEnd/>
            <a:tailEnd/>
          </a:ln>
        </p:spPr>
        <p:txBody>
          <a:bodyPr/>
          <a:lstStyle/>
          <a:p>
            <a:fld id="{57F6BD39-226F-4B14-B788-825C654A1A32}" type="slidenum">
              <a:rPr lang="en-US" smtClean="0">
                <a:latin typeface="Arial" charset="0"/>
                <a:ea typeface="ＭＳ Ｐゴシック" pitchFamily="34" charset="-128"/>
              </a:rPr>
              <a:pPr/>
              <a:t>8</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2029"/>
            <a:ext cx="7023100" cy="467071"/>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lnSpc>
                <a:spcPct val="90000"/>
              </a:lnSpc>
            </a:pPr>
            <a:r>
              <a:rPr lang="en-US" sz="1000" dirty="0" smtClean="0">
                <a:latin typeface="Arial" charset="0"/>
                <a:ea typeface="ＭＳ Ｐゴシック" pitchFamily="34" charset="-128"/>
              </a:rPr>
              <a:t>Since health care quality and safety have a direct effect on patients and families, it makes sense for us to ask them to participate in changes and improvements. Health care is a lot safer when patients, families, doctors, nurses, and other hospital staff work together to ensure quality and safety. </a:t>
            </a:r>
          </a:p>
          <a:p>
            <a:pPr lvl="1" eaLnBrk="1" hangingPunct="1">
              <a:lnSpc>
                <a:spcPct val="90000"/>
              </a:lnSpc>
            </a:pPr>
            <a:endParaRPr lang="en-US" sz="1000" dirty="0" smtClean="0">
              <a:latin typeface="Arial" charset="0"/>
              <a:ea typeface="ＭＳ Ｐゴシック" pitchFamily="34" charset="-128"/>
            </a:endParaRPr>
          </a:p>
          <a:p>
            <a:pPr eaLnBrk="1" hangingPunct="1">
              <a:lnSpc>
                <a:spcPct val="90000"/>
              </a:lnSpc>
            </a:pPr>
            <a:r>
              <a:rPr lang="en-US" sz="1000" dirty="0" smtClean="0">
                <a:latin typeface="Arial" charset="0"/>
                <a:ea typeface="ＭＳ Ｐゴシック" pitchFamily="34" charset="-128"/>
              </a:rPr>
              <a:t>Patient and family advisors can provide direct input about what is most important to them about their care. In this way, they can help us identify meaningful and effective quality and safety improvements.</a:t>
            </a:r>
          </a:p>
          <a:p>
            <a:pPr eaLnBrk="1" hangingPunct="1">
              <a:lnSpc>
                <a:spcPct val="90000"/>
              </a:lnSpc>
            </a:pPr>
            <a:endParaRPr lang="en-US" sz="1000" dirty="0" smtClean="0">
              <a:latin typeface="Arial" charset="0"/>
              <a:ea typeface="ＭＳ Ｐゴシック" pitchFamily="34" charset="-128"/>
            </a:endParaRPr>
          </a:p>
          <a:p>
            <a:pPr>
              <a:lnSpc>
                <a:spcPct val="80000"/>
              </a:lnSpc>
            </a:pPr>
            <a:r>
              <a:rPr lang="en-US" sz="1000" dirty="0" smtClean="0">
                <a:latin typeface="Arial" charset="0"/>
                <a:ea typeface="ＭＳ Ｐゴシック" pitchFamily="34" charset="-128"/>
              </a:rPr>
              <a:t>In short, patient and family advisors help us provide services based on </a:t>
            </a:r>
            <a:r>
              <a:rPr lang="en-US" sz="1000" i="1" dirty="0" smtClean="0">
                <a:latin typeface="Arial" charset="0"/>
                <a:ea typeface="ＭＳ Ｐゴシック" pitchFamily="34" charset="-128"/>
              </a:rPr>
              <a:t>patient- and family-identified </a:t>
            </a:r>
            <a:r>
              <a:rPr lang="en-US" sz="1000" dirty="0" smtClean="0">
                <a:latin typeface="Arial" charset="0"/>
                <a:ea typeface="ＭＳ Ｐゴシック" pitchFamily="34" charset="-128"/>
              </a:rPr>
              <a:t>needs rather than our own professional assumptions.</a:t>
            </a:r>
          </a:p>
        </p:txBody>
      </p:sp>
      <p:sp>
        <p:nvSpPr>
          <p:cNvPr id="60420" name="Slide Number Placeholder 3"/>
          <p:cNvSpPr>
            <a:spLocks noGrp="1"/>
          </p:cNvSpPr>
          <p:nvPr>
            <p:ph type="sldNum" sz="quarter" idx="5"/>
          </p:nvPr>
        </p:nvSpPr>
        <p:spPr bwMode="auto">
          <a:noFill/>
          <a:ln>
            <a:miter lim="800000"/>
            <a:headEnd/>
            <a:tailEnd/>
          </a:ln>
        </p:spPr>
        <p:txBody>
          <a:bodyPr/>
          <a:lstStyle/>
          <a:p>
            <a:fld id="{1E5A83D6-ECCF-4449-819B-DBD691F632E3}" type="slidenum">
              <a:rPr lang="en-US" smtClean="0">
                <a:latin typeface="Arial" charset="0"/>
                <a:ea typeface="ＭＳ Ｐゴシック" pitchFamily="34" charset="-128"/>
              </a:rPr>
              <a:pPr/>
              <a:t>9</a:t>
            </a:fld>
            <a:endParaRPr lang="en-US" dirty="0" smtClean="0">
              <a:latin typeface="Arial" charset="0"/>
              <a:ea typeface="ＭＳ Ｐゴシック" pitchFamily="34" charset="-128"/>
            </a:endParaRPr>
          </a:p>
        </p:txBody>
      </p:sp>
      <p:sp>
        <p:nvSpPr>
          <p:cNvPr id="5" name="Footer Placeholder 4"/>
          <p:cNvSpPr>
            <a:spLocks noGrp="1"/>
          </p:cNvSpPr>
          <p:nvPr>
            <p:ph type="ftr" sz="quarter" idx="4"/>
          </p:nvPr>
        </p:nvSpPr>
        <p:spPr>
          <a:xfrm>
            <a:off x="0" y="8845551"/>
            <a:ext cx="6711950" cy="463550"/>
          </a:xfrm>
        </p:spPr>
        <p:txBody>
          <a:bodyPr/>
          <a:lstStyle/>
          <a:p>
            <a:pPr>
              <a:defRPr/>
            </a:pPr>
            <a:r>
              <a:rPr lang="en-US" dirty="0"/>
              <a:t>Strategy 1: Working With Patients and Families as Advisors Health Care Professional Training (Tool 11)</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title.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685800" y="1200149"/>
            <a:ext cx="7772400" cy="2609851"/>
          </a:xfrm>
        </p:spPr>
        <p:txBody>
          <a:bodyPr anchor="b">
            <a:noAutofit/>
          </a:bodyPr>
          <a:lstStyle>
            <a:lvl1pPr>
              <a:lnSpc>
                <a:spcPts val="5400"/>
              </a:lnSpc>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962400"/>
            <a:ext cx="6400800" cy="381000"/>
          </a:xfrm>
        </p:spPr>
        <p:txBody>
          <a:bodyPr anchor="ctr">
            <a:normAutofit/>
          </a:bodyPr>
          <a:lstStyle>
            <a:lvl1pPr marL="0" indent="0" algn="l">
              <a:buNone/>
              <a:defRPr sz="1200">
                <a:solidFill>
                  <a:srgbClr val="6E6E6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CA4F7FA-8F82-47C2-BA25-9CECA4CF40D0}" type="datetime1">
              <a:rPr lang="en-US" smtClean="0"/>
              <a:pPr/>
              <a:t>5/20/2013</a:t>
            </a:fld>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
        <p:nvSpPr>
          <p:cNvPr id="8" name="TextBox 7"/>
          <p:cNvSpPr txBox="1"/>
          <p:nvPr userDrawn="1"/>
        </p:nvSpPr>
        <p:spPr>
          <a:xfrm>
            <a:off x="685800" y="304800"/>
            <a:ext cx="4495800" cy="276999"/>
          </a:xfrm>
          <a:prstGeom prst="rect">
            <a:avLst/>
          </a:prstGeom>
          <a:noFill/>
        </p:spPr>
        <p:txBody>
          <a:bodyPr wrap="square" rtlCol="0">
            <a:spAutoFit/>
          </a:bodyPr>
          <a:lstStyle/>
          <a:p>
            <a:r>
              <a:rPr lang="en-US" sz="1200" b="1" dirty="0" smtClean="0">
                <a:latin typeface="Corbel" pitchFamily="34" charset="0"/>
              </a:rPr>
              <a:t>Guide</a:t>
            </a:r>
            <a:r>
              <a:rPr lang="en-US" sz="1200" b="1" baseline="0" dirty="0" smtClean="0">
                <a:latin typeface="Corbel" pitchFamily="34" charset="0"/>
              </a:rPr>
              <a:t> to Patient &amp; Family Engagement</a:t>
            </a:r>
            <a:endParaRPr lang="en-US" sz="1200" b="1" dirty="0">
              <a:latin typeface="Corbel" pitchFamily="34" charset="0"/>
            </a:endParaRPr>
          </a:p>
        </p:txBody>
      </p:sp>
      <p:sp>
        <p:nvSpPr>
          <p:cNvPr id="12" name="Footer Placeholder 4"/>
          <p:cNvSpPr>
            <a:spLocks noGrp="1"/>
          </p:cNvSpPr>
          <p:nvPr>
            <p:ph type="ftr" sz="quarter" idx="11"/>
          </p:nvPr>
        </p:nvSpPr>
        <p:spPr>
          <a:xfrm>
            <a:off x="533400" y="6356350"/>
            <a:ext cx="4648200" cy="365125"/>
          </a:xfrm>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970E5-D646-425E-8740-1F64788A581E}" type="datetime1">
              <a:rPr lang="en-US" smtClean="0"/>
              <a:pPr/>
              <a:t>5/20/2013</a:t>
            </a:fld>
            <a:endParaRPr lang="en-US" dirty="0"/>
          </a:p>
        </p:txBody>
      </p:sp>
      <p:sp>
        <p:nvSpPr>
          <p:cNvPr id="5" name="Footer Placeholder 4"/>
          <p:cNvSpPr>
            <a:spLocks noGrp="1"/>
          </p:cNvSpPr>
          <p:nvPr>
            <p:ph type="ftr" sz="quarter" idx="11"/>
          </p:nvPr>
        </p:nvSpPr>
        <p:spPr/>
        <p:txBody>
          <a:bodyPr/>
          <a:lstStyle/>
          <a:p>
            <a:r>
              <a:rPr lang="en-US" dirty="0" smtClean="0"/>
              <a:t>Strategy 1: Working With Patient and Family Advisors Training (Tool 11)</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3C0215-25C9-4E9A-B161-CDEED596F0AE}" type="datetime1">
              <a:rPr lang="en-US" smtClean="0"/>
              <a:pPr/>
              <a:t>5/20/2013</a:t>
            </a:fld>
            <a:endParaRPr lang="en-US" dirty="0"/>
          </a:p>
        </p:txBody>
      </p:sp>
      <p:sp>
        <p:nvSpPr>
          <p:cNvPr id="5" name="Footer Placeholder 4"/>
          <p:cNvSpPr>
            <a:spLocks noGrp="1"/>
          </p:cNvSpPr>
          <p:nvPr>
            <p:ph type="ftr" sz="quarter" idx="11"/>
          </p:nvPr>
        </p:nvSpPr>
        <p:spPr/>
        <p:txBody>
          <a:bodyPr/>
          <a:lstStyle/>
          <a:p>
            <a:r>
              <a:rPr lang="en-US" dirty="0" smtClean="0"/>
              <a:t>Strategy 1: Working With Patient and Family Advisors Training (Tool 11)</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6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7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8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B0F3C2-B3F0-4950-9247-8F89CE52C021}" type="datetime1">
              <a:rPr lang="en-US" smtClean="0"/>
              <a:pPr/>
              <a:t>5/20/2013</a:t>
            </a:fld>
            <a:endParaRPr lang="en-US" dirty="0"/>
          </a:p>
        </p:txBody>
      </p:sp>
      <p:sp>
        <p:nvSpPr>
          <p:cNvPr id="5" name="Footer Placeholder 4"/>
          <p:cNvSpPr>
            <a:spLocks noGrp="1"/>
          </p:cNvSpPr>
          <p:nvPr>
            <p:ph type="ftr" sz="quarter" idx="11"/>
          </p:nvPr>
        </p:nvSpPr>
        <p:spPr>
          <a:xfrm>
            <a:off x="533400" y="6356350"/>
            <a:ext cx="5105400" cy="365125"/>
          </a:xfrm>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9_Section Header">
    <p:spTree>
      <p:nvGrpSpPr>
        <p:cNvPr id="1" name=""/>
        <p:cNvGrpSpPr/>
        <p:nvPr/>
      </p:nvGrpSpPr>
      <p:grpSpPr>
        <a:xfrm>
          <a:off x="0" y="0"/>
          <a:ext cx="0" cy="0"/>
          <a:chOff x="0" y="0"/>
          <a:chExt cx="0" cy="0"/>
        </a:xfrm>
      </p:grpSpPr>
      <p:cxnSp>
        <p:nvCxnSpPr>
          <p:cNvPr id="4" name="Straight Connector 7"/>
          <p:cNvCxnSpPr>
            <a:cxnSpLocks noChangeShapeType="1"/>
          </p:cNvCxnSpPr>
          <p:nvPr/>
        </p:nvCxnSpPr>
        <p:spPr bwMode="auto">
          <a:xfrm>
            <a:off x="914400" y="3798888"/>
            <a:ext cx="7580313" cy="0"/>
          </a:xfrm>
          <a:prstGeom prst="line">
            <a:avLst/>
          </a:prstGeom>
          <a:noFill/>
          <a:ln w="25400">
            <a:solidFill>
              <a:srgbClr val="969696"/>
            </a:solidFill>
            <a:round/>
            <a:headEnd/>
            <a:tailEnd/>
          </a:ln>
        </p:spPr>
      </p:cxnSp>
      <p:sp>
        <p:nvSpPr>
          <p:cNvPr id="3" name="Text Placeholder 2"/>
          <p:cNvSpPr>
            <a:spLocks noGrp="1"/>
          </p:cNvSpPr>
          <p:nvPr>
            <p:ph type="body" idx="1"/>
          </p:nvPr>
        </p:nvSpPr>
        <p:spPr>
          <a:xfrm>
            <a:off x="914399" y="2209800"/>
            <a:ext cx="7580313" cy="1500187"/>
          </a:xfrm>
        </p:spPr>
        <p:txBody>
          <a:bodyPr lIns="0" rIns="0" anchor="b"/>
          <a:lstStyle>
            <a:lvl1pPr marL="0" indent="0">
              <a:buNone/>
              <a:defRPr sz="4000" b="1">
                <a:solidFill>
                  <a:srgbClr val="0066CC"/>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9" name="Text Placeholder 8"/>
          <p:cNvSpPr>
            <a:spLocks noGrp="1"/>
          </p:cNvSpPr>
          <p:nvPr>
            <p:ph type="body" sz="quarter" idx="10"/>
          </p:nvPr>
        </p:nvSpPr>
        <p:spPr>
          <a:xfrm>
            <a:off x="914400" y="3962400"/>
            <a:ext cx="7504470" cy="1447800"/>
          </a:xfrm>
        </p:spPr>
        <p:txBody>
          <a:bodyPr lIns="0" rIns="0"/>
          <a:lstStyle>
            <a:lvl1pPr>
              <a:buNone/>
              <a:defRPr/>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ection.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title" hasCustomPrompt="1"/>
          </p:nvPr>
        </p:nvSpPr>
        <p:spPr>
          <a:xfrm>
            <a:off x="722313" y="1981200"/>
            <a:ext cx="7772400" cy="1362075"/>
          </a:xfrm>
        </p:spPr>
        <p:txBody>
          <a:bodyPr anchor="b"/>
          <a:lstStyle>
            <a:lvl1pPr algn="l">
              <a:defRPr sz="4000" b="0" cap="none">
                <a:latin typeface="Rockwell"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267200"/>
            <a:ext cx="7772400" cy="1500187"/>
          </a:xfrm>
        </p:spPr>
        <p:txBody>
          <a:bodyPr anchor="t">
            <a:normAutofit/>
          </a:bodyPr>
          <a:lstStyle>
            <a:lvl1pPr marL="274320" indent="-274320">
              <a:lnSpc>
                <a:spcPts val="3000"/>
              </a:lnSpc>
              <a:buFont typeface="Arial" pitchFamily="34" charset="0"/>
              <a:buChar char="•"/>
              <a:defRPr sz="2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C62A544E-B010-49C5-8770-3574361FA82B}" type="datetime1">
              <a:rPr lang="en-US" smtClean="0"/>
              <a:pPr/>
              <a:t>5/20/2013</a:t>
            </a:fld>
            <a:endParaRPr lang="en-US" dirty="0"/>
          </a:p>
        </p:txBody>
      </p:sp>
      <p:sp>
        <p:nvSpPr>
          <p:cNvPr id="5" name="Footer Placeholder 4"/>
          <p:cNvSpPr>
            <a:spLocks noGrp="1"/>
          </p:cNvSpPr>
          <p:nvPr>
            <p:ph type="ftr" sz="quarter" idx="11"/>
          </p:nvPr>
        </p:nvSpPr>
        <p:spPr>
          <a:xfrm>
            <a:off x="533400" y="6356350"/>
            <a:ext cx="4953000" cy="365125"/>
          </a:xfrm>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BD135C-78EB-4AA4-AB6D-E538CC28386D}" type="datetime1">
              <a:rPr lang="en-US" smtClean="0"/>
              <a:pPr/>
              <a:t>5/20/2013</a:t>
            </a:fld>
            <a:endParaRPr lang="en-US" dirty="0"/>
          </a:p>
        </p:txBody>
      </p:sp>
      <p:sp>
        <p:nvSpPr>
          <p:cNvPr id="6" name="Footer Placeholder 5"/>
          <p:cNvSpPr>
            <a:spLocks noGrp="1"/>
          </p:cNvSpPr>
          <p:nvPr>
            <p:ph type="ftr" sz="quarter" idx="11"/>
          </p:nvPr>
        </p:nvSpPr>
        <p:spPr>
          <a:xfrm>
            <a:off x="533400" y="6356350"/>
            <a:ext cx="4953000" cy="365125"/>
          </a:xfrm>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F65509-BCEB-49CC-97F6-57633C116CCB}" type="datetime1">
              <a:rPr lang="en-US" smtClean="0"/>
              <a:pPr/>
              <a:t>5/20/2013</a:t>
            </a:fld>
            <a:endParaRPr lang="en-US" dirty="0"/>
          </a:p>
        </p:txBody>
      </p:sp>
      <p:sp>
        <p:nvSpPr>
          <p:cNvPr id="8" name="Footer Placeholder 7"/>
          <p:cNvSpPr>
            <a:spLocks noGrp="1"/>
          </p:cNvSpPr>
          <p:nvPr>
            <p:ph type="ftr" sz="quarter" idx="11"/>
          </p:nvPr>
        </p:nvSpPr>
        <p:spPr>
          <a:xfrm>
            <a:off x="533400" y="6356350"/>
            <a:ext cx="4343400" cy="365125"/>
          </a:xfrm>
        </p:spPr>
        <p:txBody>
          <a:bodyPr/>
          <a:lstStyle/>
          <a:p>
            <a:r>
              <a:rPr lang="en-US" dirty="0" smtClean="0"/>
              <a:t>Strategy 1: Working With Patient and Family Advisors Training (Tool 11)</a:t>
            </a:r>
            <a:endParaRPr lang="en-US" dirty="0"/>
          </a:p>
        </p:txBody>
      </p:sp>
      <p:sp>
        <p:nvSpPr>
          <p:cNvPr id="9" name="Slide Number Placeholder 8"/>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CBDFF6-3CF4-44AE-ADF3-2F9BCB88A71F}" type="datetime1">
              <a:rPr lang="en-US" smtClean="0"/>
              <a:pPr/>
              <a:t>5/20/2013</a:t>
            </a:fld>
            <a:endParaRPr lang="en-US" dirty="0"/>
          </a:p>
        </p:txBody>
      </p:sp>
      <p:sp>
        <p:nvSpPr>
          <p:cNvPr id="4" name="Footer Placeholder 3"/>
          <p:cNvSpPr>
            <a:spLocks noGrp="1"/>
          </p:cNvSpPr>
          <p:nvPr>
            <p:ph type="ftr" sz="quarter" idx="11"/>
          </p:nvPr>
        </p:nvSpPr>
        <p:spPr>
          <a:xfrm>
            <a:off x="533400" y="6356350"/>
            <a:ext cx="4343400" cy="365125"/>
          </a:xfrm>
        </p:spPr>
        <p:txBody>
          <a:bodyPr/>
          <a:lstStyle/>
          <a:p>
            <a:r>
              <a:rPr lang="en-US" dirty="0" smtClean="0"/>
              <a:t>Strategy 1: Working With Patient and Family Advisors Training (Tool 11)</a:t>
            </a:r>
            <a:endParaRPr lang="en-US" dirty="0"/>
          </a:p>
        </p:txBody>
      </p:sp>
      <p:sp>
        <p:nvSpPr>
          <p:cNvPr id="5" name="Slide Number Placeholder 4"/>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F7E6ED-01F0-45AD-9061-A3EE58A7FF86}" type="datetime1">
              <a:rPr lang="en-US" smtClean="0"/>
              <a:pPr/>
              <a:t>5/20/2013</a:t>
            </a:fld>
            <a:endParaRPr lang="en-US" dirty="0"/>
          </a:p>
        </p:txBody>
      </p:sp>
      <p:sp>
        <p:nvSpPr>
          <p:cNvPr id="3" name="Footer Placeholder 2"/>
          <p:cNvSpPr>
            <a:spLocks noGrp="1"/>
          </p:cNvSpPr>
          <p:nvPr>
            <p:ph type="ftr" sz="quarter" idx="11"/>
          </p:nvPr>
        </p:nvSpPr>
        <p:spPr>
          <a:xfrm>
            <a:off x="533400" y="6356350"/>
            <a:ext cx="4343400" cy="365125"/>
          </a:xfrm>
        </p:spPr>
        <p:txBody>
          <a:bodyPr/>
          <a:lstStyle/>
          <a:p>
            <a:r>
              <a:rPr lang="en-US" dirty="0" smtClean="0"/>
              <a:t>Strategy 1: Working With Patient and Family Advisors Training (Tool 11)</a:t>
            </a:r>
            <a:endParaRPr lang="en-US" dirty="0"/>
          </a:p>
        </p:txBody>
      </p:sp>
      <p:sp>
        <p:nvSpPr>
          <p:cNvPr id="4" name="Slide Number Placeholder 3"/>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71804-F4B8-467E-83B7-C438E06353B6}" type="datetime1">
              <a:rPr lang="en-US" smtClean="0"/>
              <a:pPr/>
              <a:t>5/20/2013</a:t>
            </a:fld>
            <a:endParaRPr lang="en-US" dirty="0"/>
          </a:p>
        </p:txBody>
      </p:sp>
      <p:sp>
        <p:nvSpPr>
          <p:cNvPr id="6" name="Footer Placeholder 5"/>
          <p:cNvSpPr>
            <a:spLocks noGrp="1"/>
          </p:cNvSpPr>
          <p:nvPr>
            <p:ph type="ftr" sz="quarter" idx="11"/>
          </p:nvPr>
        </p:nvSpPr>
        <p:spPr>
          <a:xfrm>
            <a:off x="533400" y="6356350"/>
            <a:ext cx="4343400" cy="365125"/>
          </a:xfrm>
        </p:spPr>
        <p:txBody>
          <a:bodyPr/>
          <a:lstStyle/>
          <a:p>
            <a:r>
              <a:rPr lang="en-US" dirty="0" smtClean="0"/>
              <a:t>Strategy 1: Working With Patient and Family Advisors Training (Tool 11)</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72C22-FD80-4B0D-AF30-35DEC8B0C87A}" type="datetime1">
              <a:rPr lang="en-US" smtClean="0"/>
              <a:pPr/>
              <a:t>5/20/2013</a:t>
            </a:fld>
            <a:endParaRPr lang="en-US" dirty="0"/>
          </a:p>
        </p:txBody>
      </p:sp>
      <p:sp>
        <p:nvSpPr>
          <p:cNvPr id="6" name="Footer Placeholder 5"/>
          <p:cNvSpPr>
            <a:spLocks noGrp="1"/>
          </p:cNvSpPr>
          <p:nvPr>
            <p:ph type="ftr" sz="quarter" idx="11"/>
          </p:nvPr>
        </p:nvSpPr>
        <p:spPr/>
        <p:txBody>
          <a:bodyPr/>
          <a:lstStyle/>
          <a:p>
            <a:r>
              <a:rPr lang="en-US" dirty="0" smtClean="0"/>
              <a:t>Strategy 1: Working With Patient and Family Advisors Training (Tool 11)</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60437"/>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800600" y="6356350"/>
            <a:ext cx="1600200" cy="365125"/>
          </a:xfrm>
          <a:prstGeom prst="rect">
            <a:avLst/>
          </a:prstGeom>
        </p:spPr>
        <p:txBody>
          <a:bodyPr vert="horz" lIns="91440" tIns="45720" rIns="91440" bIns="45720" rtlCol="0" anchor="ctr"/>
          <a:lstStyle>
            <a:lvl1pPr algn="l">
              <a:defRPr sz="1200">
                <a:solidFill>
                  <a:srgbClr val="6E6E6E"/>
                </a:solidFill>
                <a:latin typeface="Corbel" pitchFamily="34" charset="0"/>
              </a:defRPr>
            </a:lvl1pPr>
          </a:lstStyle>
          <a:p>
            <a:fld id="{B59AF562-B954-4C85-870F-76F445C8C9BE}" type="datetime1">
              <a:rPr lang="en-US" smtClean="0"/>
              <a:pPr/>
              <a:t>5/20/2013</a:t>
            </a:fld>
            <a:endParaRPr lang="en-US" dirty="0"/>
          </a:p>
        </p:txBody>
      </p:sp>
      <p:sp>
        <p:nvSpPr>
          <p:cNvPr id="5" name="Footer Placeholder 4"/>
          <p:cNvSpPr>
            <a:spLocks noGrp="1"/>
          </p:cNvSpPr>
          <p:nvPr>
            <p:ph type="ftr" sz="quarter" idx="3"/>
          </p:nvPr>
        </p:nvSpPr>
        <p:spPr>
          <a:xfrm>
            <a:off x="533400" y="6356350"/>
            <a:ext cx="4876800" cy="365125"/>
          </a:xfrm>
          <a:prstGeom prst="rect">
            <a:avLst/>
          </a:prstGeom>
        </p:spPr>
        <p:txBody>
          <a:bodyPr vert="horz" lIns="91440" tIns="45720" rIns="91440" bIns="45720" rtlCol="0" anchor="ctr"/>
          <a:lstStyle>
            <a:lvl1pPr algn="l">
              <a:defRPr sz="1200">
                <a:solidFill>
                  <a:srgbClr val="6E6E6E"/>
                </a:solidFill>
                <a:latin typeface="Corbel" pitchFamily="34" charset="0"/>
              </a:defRPr>
            </a:lvl1pPr>
          </a:lstStyle>
          <a:p>
            <a:r>
              <a:rPr lang="en-US" dirty="0" smtClean="0">
                <a:latin typeface="Rockwell" pitchFamily="18" charset="0"/>
              </a:rPr>
              <a:t>Strategy 1</a:t>
            </a:r>
            <a:r>
              <a:rPr lang="en-US" dirty="0" smtClean="0"/>
              <a:t>: Working with Patient and Family Advisors Training (Tool 11)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6E6E6E"/>
                </a:solidFill>
                <a:latin typeface="Corbel" pitchFamily="34" charset="0"/>
              </a:defRPr>
            </a:lvl1pPr>
          </a:lstStyle>
          <a:p>
            <a:fld id="{63611735-472E-45BE-B5C5-600BD582DC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Lst>
  <p:timing>
    <p:tnLst>
      <p:par>
        <p:cTn id="1" dur="indefinite" restart="never" nodeType="tmRoot"/>
      </p:par>
    </p:tnLst>
  </p:timing>
  <p:hf hdr="0" dt="0"/>
  <p:txStyles>
    <p:titleStyle>
      <a:lvl1pPr algn="l" defTabSz="914400" rtl="0" eaLnBrk="1" latinLnBrk="0" hangingPunct="1">
        <a:spcBef>
          <a:spcPct val="0"/>
        </a:spcBef>
        <a:buNone/>
        <a:defRPr sz="3200" kern="1200">
          <a:solidFill>
            <a:srgbClr val="1AA2A6"/>
          </a:solidFill>
          <a:latin typeface="Rockwell" pitchFamily="18" charset="0"/>
          <a:ea typeface="+mj-ea"/>
          <a:cs typeface="+mj-cs"/>
        </a:defRPr>
      </a:lvl1pPr>
    </p:titleStyle>
    <p:bodyStyle>
      <a:lvl1pPr marL="342900" indent="-342900" algn="l" defTabSz="914400" rtl="0" eaLnBrk="1" latinLnBrk="0" hangingPunct="1">
        <a:spcBef>
          <a:spcPct val="20000"/>
        </a:spcBef>
        <a:buClr>
          <a:srgbClr val="1AA2A6"/>
        </a:buClr>
        <a:buFont typeface="Arial" pitchFamily="34" charset="0"/>
        <a:buChar char="•"/>
        <a:defRPr sz="2500" kern="1200">
          <a:solidFill>
            <a:schemeClr val="tx1"/>
          </a:solidFill>
          <a:latin typeface="Corbel" pitchFamily="34" charset="0"/>
          <a:ea typeface="+mn-ea"/>
          <a:cs typeface="+mn-cs"/>
        </a:defRPr>
      </a:lvl1pPr>
      <a:lvl2pPr marL="742950" indent="-285750" algn="l" defTabSz="914400" rtl="0" eaLnBrk="1" latinLnBrk="0" hangingPunct="1">
        <a:spcBef>
          <a:spcPct val="20000"/>
        </a:spcBef>
        <a:buFont typeface="Arial" pitchFamily="34" charset="0"/>
        <a:buChar char="–"/>
        <a:defRPr sz="2300" b="1" kern="1200">
          <a:solidFill>
            <a:srgbClr val="1AA2A6"/>
          </a:solidFill>
          <a:latin typeface="Corbel" pitchFamily="34" charset="0"/>
          <a:ea typeface="+mn-ea"/>
          <a:cs typeface="+mn-cs"/>
        </a:defRPr>
      </a:lvl2pPr>
      <a:lvl3pPr marL="1143000" indent="-228600" algn="l" defTabSz="914400" rtl="0" eaLnBrk="1" latinLnBrk="0" hangingPunct="1">
        <a:spcBef>
          <a:spcPct val="20000"/>
        </a:spcBef>
        <a:buFont typeface="Arial" pitchFamily="34" charset="0"/>
        <a:buChar char="•"/>
        <a:defRPr sz="2300" kern="1200">
          <a:solidFill>
            <a:schemeClr val="tx1"/>
          </a:solidFill>
          <a:latin typeface="Corbel" pitchFamily="34" charset="0"/>
          <a:ea typeface="+mn-ea"/>
          <a:cs typeface="+mn-cs"/>
        </a:defRPr>
      </a:lvl3pPr>
      <a:lvl4pPr marL="1600200" indent="-228600" algn="l" defTabSz="914400" rtl="0" eaLnBrk="1" latinLnBrk="0" hangingPunct="1">
        <a:spcBef>
          <a:spcPct val="20000"/>
        </a:spcBef>
        <a:buFont typeface="Arial" pitchFamily="34" charset="0"/>
        <a:buChar char="–"/>
        <a:defRPr sz="2300" b="1" kern="1200">
          <a:solidFill>
            <a:srgbClr val="1AA2A6"/>
          </a:solidFill>
          <a:latin typeface="Corbel" pitchFamily="34" charset="0"/>
          <a:ea typeface="+mn-ea"/>
          <a:cs typeface="+mn-cs"/>
        </a:defRPr>
      </a:lvl4pPr>
      <a:lvl5pPr marL="2057400" indent="-228600" algn="l" defTabSz="914400" rtl="0" eaLnBrk="1" latinLnBrk="0" hangingPunct="1">
        <a:spcBef>
          <a:spcPct val="20000"/>
        </a:spcBef>
        <a:buFont typeface="Arial" pitchFamily="34" charset="0"/>
        <a:buChar char="»"/>
        <a:defRPr sz="2300" kern="1200">
          <a:solidFill>
            <a:schemeClr val="tx1"/>
          </a:solidFill>
          <a:latin typeface="Corbe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685800" y="1143000"/>
            <a:ext cx="7772400" cy="2667001"/>
          </a:xfrm>
        </p:spPr>
        <p:txBody>
          <a:bodyPr anchor="t" anchorCtr="0"/>
          <a:lstStyle/>
          <a:p>
            <a:pPr>
              <a:lnSpc>
                <a:spcPct val="100000"/>
              </a:lnSpc>
            </a:pPr>
            <a:r>
              <a:rPr lang="en-US" sz="1800" dirty="0">
                <a:solidFill>
                  <a:schemeClr val="tx1"/>
                </a:solidFill>
                <a:latin typeface="+mn-lt"/>
              </a:rPr>
              <a:t>Insert hospital logo </a:t>
            </a:r>
            <a:r>
              <a:rPr lang="en-US" sz="1800" dirty="0" smtClean="0">
                <a:solidFill>
                  <a:schemeClr val="tx1"/>
                </a:solidFill>
                <a:latin typeface="+mn-lt"/>
              </a:rPr>
              <a:t>here</a:t>
            </a:r>
            <a:br>
              <a:rPr lang="en-US" sz="1800" dirty="0" smtClean="0">
                <a:solidFill>
                  <a:schemeClr val="tx1"/>
                </a:solidFill>
                <a:latin typeface="+mn-lt"/>
              </a:rPr>
            </a:br>
            <a:r>
              <a:rPr lang="en-US" sz="1800" dirty="0">
                <a:solidFill>
                  <a:schemeClr val="tx1"/>
                </a:solidFill>
                <a:latin typeface="+mn-lt"/>
              </a:rPr>
              <a:t/>
            </a:r>
            <a:br>
              <a:rPr lang="en-US" sz="1800" dirty="0">
                <a:solidFill>
                  <a:schemeClr val="tx1"/>
                </a:solidFill>
                <a:latin typeface="+mn-lt"/>
              </a:rPr>
            </a:br>
            <a:r>
              <a:rPr lang="en-US" dirty="0" smtClean="0"/>
              <a:t>Working With Patient</a:t>
            </a:r>
            <a:br>
              <a:rPr lang="en-US" dirty="0" smtClean="0"/>
            </a:br>
            <a:r>
              <a:rPr lang="en-US" dirty="0" smtClean="0"/>
              <a:t>and Family Advisors:</a:t>
            </a:r>
            <a:br>
              <a:rPr lang="en-US" dirty="0" smtClean="0"/>
            </a:br>
            <a:r>
              <a:rPr lang="en-US" sz="3200" b="1" dirty="0" smtClean="0"/>
              <a:t>Part 1</a:t>
            </a:r>
            <a:r>
              <a:rPr lang="en-US" sz="3200" dirty="0" smtClean="0"/>
              <a:t>. Introduction and Overview</a:t>
            </a:r>
          </a:p>
        </p:txBody>
      </p:sp>
      <p:sp>
        <p:nvSpPr>
          <p:cNvPr id="5" name="Subtitle 4"/>
          <p:cNvSpPr>
            <a:spLocks noGrp="1"/>
          </p:cNvSpPr>
          <p:nvPr>
            <p:ph type="subTitle" idx="1"/>
          </p:nvPr>
        </p:nvSpPr>
        <p:spPr>
          <a:xfrm>
            <a:off x="685800" y="4038600"/>
            <a:ext cx="6400800" cy="2667000"/>
          </a:xfrm>
        </p:spPr>
        <p:txBody>
          <a:bodyPr anchor="t" anchorCtr="0">
            <a:normAutofit/>
          </a:bodyPr>
          <a:lstStyle/>
          <a:p>
            <a:r>
              <a:rPr lang="en-US" dirty="0" smtClean="0"/>
              <a:t>[Hospital Name  </a:t>
            </a:r>
            <a:r>
              <a:rPr lang="en-US" dirty="0" smtClean="0">
                <a:solidFill>
                  <a:srgbClr val="D0E5E8"/>
                </a:solidFill>
              </a:rPr>
              <a:t>|</a:t>
            </a:r>
            <a:r>
              <a:rPr lang="en-US" dirty="0" smtClean="0"/>
              <a:t>  Presenter name and title  </a:t>
            </a:r>
            <a:r>
              <a:rPr lang="en-US" dirty="0" smtClean="0">
                <a:solidFill>
                  <a:srgbClr val="D0E5E8"/>
                </a:solidFill>
              </a:rPr>
              <a:t>|</a:t>
            </a:r>
            <a:r>
              <a:rPr lang="en-US" dirty="0" smtClean="0"/>
              <a:t>  Date of presentation]</a:t>
            </a:r>
          </a:p>
          <a:p>
            <a:pPr>
              <a:spcBef>
                <a:spcPts val="17100"/>
              </a:spcBef>
            </a:pPr>
            <a:r>
              <a:rPr lang="en-US" dirty="0">
                <a:latin typeface="Rockwell" pitchFamily="18" charset="0"/>
              </a:rPr>
              <a:t>Strategy 1</a:t>
            </a:r>
            <a:r>
              <a:rPr lang="en-US" dirty="0"/>
              <a:t>: Working With Patient and Family Advisors Training </a:t>
            </a:r>
            <a:r>
              <a:rPr lang="en-US" dirty="0" smtClean="0"/>
              <a:t> (</a:t>
            </a:r>
            <a:r>
              <a:rPr lang="en-US" dirty="0"/>
              <a:t>Tool 11</a:t>
            </a:r>
            <a:r>
              <a:rPr lang="en-US" dirty="0" smtClean="0"/>
              <a:t>)</a:t>
            </a:r>
            <a:endParaRPr lang="en-US" dirty="0"/>
          </a:p>
        </p:txBody>
      </p:sp>
      <p:pic>
        <p:nvPicPr>
          <p:cNvPr id="2050" name="Picture 2" descr="There are two logos at the bottom of the page: the logo of the U.S. Department of Health and Human Services and the logo of the Agency for Healthcare Research and Quality (AHRQ): Advancing Excellence in Health Care. www.ahrq.gov" title="HHS and AHRQ log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8725" y="5999162"/>
            <a:ext cx="28352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B</a:t>
            </a:r>
            <a:r>
              <a:rPr lang="en-US" cap="none" dirty="0" smtClean="0"/>
              <a:t>enefits of working with patient and family </a:t>
            </a:r>
            <a:r>
              <a:rPr lang="en-US" dirty="0" smtClean="0"/>
              <a:t>a</a:t>
            </a:r>
            <a:r>
              <a:rPr lang="en-US" cap="none" dirty="0" smtClean="0"/>
              <a:t>dvisors</a:t>
            </a:r>
            <a:endParaRPr lang="en-US" cap="none"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10</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Benefits of working with advisors</a:t>
            </a:r>
          </a:p>
        </p:txBody>
      </p:sp>
      <p:sp>
        <p:nvSpPr>
          <p:cNvPr id="17411" name="Content Placeholder 2"/>
          <p:cNvSpPr>
            <a:spLocks noGrp="1"/>
          </p:cNvSpPr>
          <p:nvPr>
            <p:ph idx="1"/>
          </p:nvPr>
        </p:nvSpPr>
        <p:spPr/>
        <p:txBody>
          <a:bodyPr/>
          <a:lstStyle/>
          <a:p>
            <a:r>
              <a:rPr lang="en-US" dirty="0" smtClean="0"/>
              <a:t>Patient and family advisors:</a:t>
            </a:r>
          </a:p>
          <a:p>
            <a:pPr lvl="1"/>
            <a:r>
              <a:rPr lang="en-US" dirty="0" smtClean="0"/>
              <a:t>Offer insights about what we do well and areas where changes may be needed</a:t>
            </a:r>
          </a:p>
          <a:p>
            <a:pPr lvl="1"/>
            <a:r>
              <a:rPr lang="en-US" dirty="0" smtClean="0"/>
              <a:t>Help us develop priorities and make improvements based on patient- and family- identified needs</a:t>
            </a:r>
          </a:p>
          <a:p>
            <a:pPr lvl="1"/>
            <a:r>
              <a:rPr lang="en-US" dirty="0" smtClean="0"/>
              <a:t>Help us come up with new ideas and solutions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11</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Benefits of working with advisors </a:t>
            </a:r>
            <a:r>
              <a:rPr lang="en-US" sz="2000" dirty="0" smtClean="0"/>
              <a:t>(cont’d)</a:t>
            </a:r>
          </a:p>
        </p:txBody>
      </p:sp>
      <p:sp>
        <p:nvSpPr>
          <p:cNvPr id="18435" name="Content Placeholder 2"/>
          <p:cNvSpPr>
            <a:spLocks noGrp="1"/>
          </p:cNvSpPr>
          <p:nvPr>
            <p:ph idx="1"/>
          </p:nvPr>
        </p:nvSpPr>
        <p:spPr/>
        <p:txBody>
          <a:bodyPr/>
          <a:lstStyle/>
          <a:p>
            <a:r>
              <a:rPr lang="en-US" dirty="0" smtClean="0"/>
              <a:t>Long-term benefits:</a:t>
            </a:r>
          </a:p>
          <a:p>
            <a:pPr lvl="1"/>
            <a:r>
              <a:rPr lang="en-US" dirty="0" smtClean="0"/>
              <a:t>Improved quality and safety</a:t>
            </a:r>
          </a:p>
          <a:p>
            <a:pPr lvl="1"/>
            <a:r>
              <a:rPr lang="en-US" dirty="0" smtClean="0"/>
              <a:t>Better health outcomes for patients</a:t>
            </a:r>
          </a:p>
          <a:p>
            <a:pPr lvl="1"/>
            <a:r>
              <a:rPr lang="en-US" dirty="0" smtClean="0"/>
              <a:t>Better business outcomes for the hospital</a:t>
            </a:r>
          </a:p>
          <a:p>
            <a:pPr lvl="1"/>
            <a:r>
              <a:rPr lang="en-US" dirty="0" smtClean="0"/>
              <a:t>Better experiences of care for patients, family members, clinicians, and staff</a:t>
            </a:r>
          </a:p>
        </p:txBody>
      </p:sp>
      <p:sp>
        <p:nvSpPr>
          <p:cNvPr id="7" name="Slide Number Placeholder 6"/>
          <p:cNvSpPr>
            <a:spLocks noGrp="1"/>
          </p:cNvSpPr>
          <p:nvPr>
            <p:ph type="sldNum" sz="quarter" idx="12"/>
          </p:nvPr>
        </p:nvSpPr>
        <p:spPr/>
        <p:txBody>
          <a:bodyPr/>
          <a:lstStyle/>
          <a:p>
            <a:fld id="{63611735-472E-45BE-B5C5-600BD582DC47}" type="slidenum">
              <a:rPr lang="en-US" smtClean="0"/>
              <a:pPr/>
              <a:t>12</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a:t>
            </a:r>
            <a:r>
              <a:rPr lang="en-US" dirty="0" err="1"/>
              <a:t>W</a:t>
            </a:r>
            <a:r>
              <a:rPr lang="en-US" dirty="0" err="1" smtClean="0"/>
              <a:t>th</a:t>
            </a:r>
            <a:r>
              <a:rPr lang="en-US" dirty="0" smtClean="0"/>
              <a:t> Patient and Family Advisors Training (Tool 11)</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Why are we doing this?</a:t>
            </a:r>
          </a:p>
        </p:txBody>
      </p:sp>
      <p:sp>
        <p:nvSpPr>
          <p:cNvPr id="19459" name="Content Placeholder 2"/>
          <p:cNvSpPr>
            <a:spLocks noGrp="1"/>
          </p:cNvSpPr>
          <p:nvPr>
            <p:ph idx="1"/>
          </p:nvPr>
        </p:nvSpPr>
        <p:spPr/>
        <p:txBody>
          <a:bodyPr/>
          <a:lstStyle/>
          <a:p>
            <a:r>
              <a:rPr lang="en-US" dirty="0" smtClean="0"/>
              <a:t>Consistency with our mission and vision</a:t>
            </a:r>
          </a:p>
          <a:p>
            <a:r>
              <a:rPr lang="en-US" dirty="0" smtClean="0"/>
              <a:t>Consistency with our strategic priorities</a:t>
            </a:r>
          </a:p>
          <a:p>
            <a:r>
              <a:rPr lang="en-US" dirty="0" smtClean="0"/>
              <a:t>Desire to demonstrate commitment</a:t>
            </a:r>
            <a:br>
              <a:rPr lang="en-US" dirty="0" smtClean="0"/>
            </a:br>
            <a:r>
              <a:rPr lang="en-US" dirty="0" smtClean="0"/>
              <a:t>to patient- and family-centered care</a:t>
            </a:r>
          </a:p>
          <a:p>
            <a:r>
              <a:rPr lang="en-US" dirty="0" smtClean="0"/>
              <a:t>Desire to be at the forefront of where health care is going</a:t>
            </a:r>
          </a:p>
          <a:p>
            <a:r>
              <a:rPr lang="en-US" dirty="0" smtClean="0"/>
              <a:t>[</a:t>
            </a:r>
            <a:r>
              <a:rPr lang="en-US" dirty="0" smtClean="0">
                <a:solidFill>
                  <a:srgbClr val="FF0000"/>
                </a:solidFill>
              </a:rPr>
              <a:t>Insert hospital goal / data related to working with patient and family advisors</a:t>
            </a:r>
            <a:r>
              <a:rPr lang="en-US" dirty="0" smtClean="0"/>
              <a:t>]</a:t>
            </a:r>
          </a:p>
        </p:txBody>
      </p:sp>
      <p:sp>
        <p:nvSpPr>
          <p:cNvPr id="7" name="Slide Number Placeholder 6"/>
          <p:cNvSpPr>
            <a:spLocks noGrp="1"/>
          </p:cNvSpPr>
          <p:nvPr>
            <p:ph type="sldNum" sz="quarter" idx="12"/>
          </p:nvPr>
        </p:nvSpPr>
        <p:spPr/>
        <p:txBody>
          <a:bodyPr/>
          <a:lstStyle/>
          <a:p>
            <a:fld id="{63611735-472E-45BE-B5C5-600BD582DC47}" type="slidenum">
              <a:rPr lang="en-US" smtClean="0"/>
              <a:pPr/>
              <a:t>13</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Video</a:t>
            </a:r>
          </a:p>
        </p:txBody>
      </p:sp>
      <p:sp>
        <p:nvSpPr>
          <p:cNvPr id="26627" name="Content Placeholder 2"/>
          <p:cNvSpPr>
            <a:spLocks noGrp="1"/>
          </p:cNvSpPr>
          <p:nvPr>
            <p:ph idx="1"/>
          </p:nvPr>
        </p:nvSpPr>
        <p:spPr/>
        <p:txBody>
          <a:bodyPr/>
          <a:lstStyle/>
          <a:p>
            <a:r>
              <a:rPr lang="en-US" dirty="0" smtClean="0"/>
              <a:t>American Hospital Association/Institute for Patient- and Family-Centered Care Video</a:t>
            </a:r>
          </a:p>
          <a:p>
            <a:pPr lvl="1"/>
            <a:r>
              <a:rPr lang="en-US" dirty="0" smtClean="0"/>
              <a:t>Patient- and Family-Centered Care: Partnerships for Quality and Safety</a:t>
            </a:r>
          </a:p>
        </p:txBody>
      </p:sp>
      <p:sp>
        <p:nvSpPr>
          <p:cNvPr id="7" name="Slide Number Placeholder 6"/>
          <p:cNvSpPr>
            <a:spLocks noGrp="1"/>
          </p:cNvSpPr>
          <p:nvPr>
            <p:ph type="sldNum" sz="quarter" idx="12"/>
          </p:nvPr>
        </p:nvSpPr>
        <p:spPr/>
        <p:txBody>
          <a:bodyPr/>
          <a:lstStyle/>
          <a:p>
            <a:fld id="{63611735-472E-45BE-B5C5-600BD582DC47}" type="slidenum">
              <a:rPr lang="en-US" smtClean="0"/>
              <a:pPr/>
              <a:t>14</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Opportunities for working with patient and family advisors</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15</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title"/>
          </p:nvPr>
        </p:nvSpPr>
        <p:spPr/>
        <p:txBody>
          <a:bodyPr/>
          <a:lstStyle/>
          <a:p>
            <a:r>
              <a:rPr lang="en-US" dirty="0" smtClean="0">
                <a:solidFill>
                  <a:srgbClr val="F0F8FA"/>
                </a:solidFill>
              </a:rPr>
              <a:t>Working with advisors</a:t>
            </a:r>
          </a:p>
        </p:txBody>
      </p:sp>
      <p:sp>
        <p:nvSpPr>
          <p:cNvPr id="23554" name="Text Placeholder 1"/>
          <p:cNvSpPr>
            <a:spLocks noGrp="1"/>
          </p:cNvSpPr>
          <p:nvPr>
            <p:ph idx="1"/>
          </p:nvPr>
        </p:nvSpPr>
        <p:spPr/>
        <p:txBody>
          <a:bodyPr/>
          <a:lstStyle/>
          <a:p>
            <a:r>
              <a:rPr lang="en-US" dirty="0">
                <a:solidFill>
                  <a:srgbClr val="FF0000"/>
                </a:solidFill>
              </a:rPr>
              <a:t>Presenter </a:t>
            </a:r>
            <a:r>
              <a:rPr lang="en-US" dirty="0" smtClean="0">
                <a:solidFill>
                  <a:srgbClr val="FF0000"/>
                </a:solidFill>
              </a:rPr>
              <a:t>note</a:t>
            </a:r>
            <a:r>
              <a:rPr lang="en-US" dirty="0" smtClean="0"/>
              <a:t>: This presentation discusses several ways of working with advisors:</a:t>
            </a:r>
          </a:p>
          <a:p>
            <a:pPr lvl="1"/>
            <a:r>
              <a:rPr lang="en-US" dirty="0" smtClean="0"/>
              <a:t>Patients and families as advisors on short-term projects, typically on an as-needed basis</a:t>
            </a:r>
          </a:p>
          <a:p>
            <a:pPr lvl="1"/>
            <a:r>
              <a:rPr lang="en-US" dirty="0" smtClean="0"/>
              <a:t>Patients and families as advisory council members</a:t>
            </a:r>
          </a:p>
          <a:p>
            <a:pPr lvl="1"/>
            <a:r>
              <a:rPr lang="en-US" dirty="0" smtClean="0"/>
              <a:t>Patient and family advisors as members of hospital quality and safety committees</a:t>
            </a:r>
          </a:p>
          <a:p>
            <a:r>
              <a:rPr lang="en-US" dirty="0" smtClean="0"/>
              <a:t>Not all hospitals will choose to work with advisors in all three ways. Adapt the slides that are appropriate to the opportunities available within your organization and delete the others.</a:t>
            </a:r>
          </a:p>
        </p:txBody>
      </p:sp>
      <p:sp>
        <p:nvSpPr>
          <p:cNvPr id="7" name="Footer Placeholder 6"/>
          <p:cNvSpPr>
            <a:spLocks noGrp="1"/>
          </p:cNvSpPr>
          <p:nvPr>
            <p:ph type="ftr" sz="quarter" idx="11"/>
          </p:nvPr>
        </p:nvSpPr>
        <p:spPr/>
        <p:txBody>
          <a:bodyPr/>
          <a:lstStyle/>
          <a:p>
            <a:r>
              <a:rPr lang="en-US" smtClean="0"/>
              <a:t>Strategy 1: Working With Patient and Family Advisors Training (Tool 11)</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686800" cy="838200"/>
          </a:xfrm>
        </p:spPr>
        <p:txBody>
          <a:bodyPr>
            <a:normAutofit/>
          </a:bodyPr>
          <a:lstStyle/>
          <a:p>
            <a:r>
              <a:rPr lang="en-US" sz="2800" dirty="0" smtClean="0"/>
              <a:t>Patient and family advisors on short-term projects</a:t>
            </a:r>
          </a:p>
        </p:txBody>
      </p:sp>
      <p:sp>
        <p:nvSpPr>
          <p:cNvPr id="24579" name="Content Placeholder 2"/>
          <p:cNvSpPr>
            <a:spLocks noGrp="1"/>
          </p:cNvSpPr>
          <p:nvPr>
            <p:ph sz="half" idx="1"/>
          </p:nvPr>
        </p:nvSpPr>
        <p:spPr/>
        <p:txBody>
          <a:bodyPr>
            <a:normAutofit fontScale="85000" lnSpcReduction="20000"/>
          </a:bodyPr>
          <a:lstStyle/>
          <a:p>
            <a:r>
              <a:rPr lang="en-US" dirty="0" smtClean="0"/>
              <a:t>Participate in discussion groups to provide input on care practices or policies</a:t>
            </a:r>
          </a:p>
          <a:p>
            <a:r>
              <a:rPr lang="en-US" dirty="0" smtClean="0"/>
              <a:t>Review, revise, or help create educational and informational materials for patients and families</a:t>
            </a:r>
          </a:p>
          <a:p>
            <a:r>
              <a:rPr lang="en-US" dirty="0" smtClean="0"/>
              <a:t>Serve as members of a workgroup or committee</a:t>
            </a:r>
          </a:p>
          <a:p>
            <a:r>
              <a:rPr lang="en-US" dirty="0" smtClean="0"/>
              <a:t>Share their stories with hospital leadership, clinicians,</a:t>
            </a:r>
            <a:br>
              <a:rPr lang="en-US" dirty="0" smtClean="0"/>
            </a:br>
            <a:r>
              <a:rPr lang="en-US" dirty="0" smtClean="0"/>
              <a:t>and other staff</a:t>
            </a:r>
          </a:p>
        </p:txBody>
      </p:sp>
      <p:sp>
        <p:nvSpPr>
          <p:cNvPr id="24580" name="Content Placeholder 3"/>
          <p:cNvSpPr>
            <a:spLocks noGrp="1"/>
          </p:cNvSpPr>
          <p:nvPr>
            <p:ph sz="half" idx="2"/>
          </p:nvPr>
        </p:nvSpPr>
        <p:spPr/>
        <p:txBody>
          <a:bodyPr>
            <a:normAutofit fontScale="85000" lnSpcReduction="20000"/>
          </a:bodyPr>
          <a:lstStyle/>
          <a:p>
            <a:r>
              <a:rPr lang="en-US" dirty="0" smtClean="0"/>
              <a:t>[</a:t>
            </a:r>
            <a:r>
              <a:rPr lang="en-US" dirty="0" smtClean="0">
                <a:solidFill>
                  <a:srgbClr val="FF0000"/>
                </a:solidFill>
              </a:rPr>
              <a:t>Insert photo or illustrative example</a:t>
            </a:r>
            <a:r>
              <a:rPr lang="en-US" dirty="0" smtClean="0"/>
              <a:t>]</a:t>
            </a:r>
          </a:p>
        </p:txBody>
      </p:sp>
      <p:sp>
        <p:nvSpPr>
          <p:cNvPr id="8" name="Slide Number Placeholder 7"/>
          <p:cNvSpPr>
            <a:spLocks noGrp="1"/>
          </p:cNvSpPr>
          <p:nvPr>
            <p:ph type="sldNum" sz="quarter" idx="12"/>
          </p:nvPr>
        </p:nvSpPr>
        <p:spPr/>
        <p:txBody>
          <a:bodyPr/>
          <a:lstStyle/>
          <a:p>
            <a:fld id="{63611735-472E-45BE-B5C5-600BD582DC47}" type="slidenum">
              <a:rPr lang="en-US" smtClean="0"/>
              <a:pPr/>
              <a:t>17</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title"/>
          </p:nvPr>
        </p:nvSpPr>
        <p:spPr/>
        <p:txBody>
          <a:bodyPr/>
          <a:lstStyle/>
          <a:p>
            <a:r>
              <a:rPr lang="en-US" dirty="0" smtClean="0">
                <a:solidFill>
                  <a:srgbClr val="F0F8FA"/>
                </a:solidFill>
              </a:rPr>
              <a:t>Patient and family advisory councils </a:t>
            </a:r>
          </a:p>
        </p:txBody>
      </p:sp>
      <p:sp>
        <p:nvSpPr>
          <p:cNvPr id="25602" name="Content Placeholder 2"/>
          <p:cNvSpPr>
            <a:spLocks noGrp="1"/>
          </p:cNvSpPr>
          <p:nvPr>
            <p:ph idx="1"/>
          </p:nvPr>
        </p:nvSpPr>
        <p:spPr/>
        <p:txBody>
          <a:bodyPr/>
          <a:lstStyle/>
          <a:p>
            <a:r>
              <a:rPr lang="en-US" dirty="0" smtClean="0"/>
              <a:t>[</a:t>
            </a:r>
            <a:r>
              <a:rPr lang="en-US" dirty="0">
                <a:solidFill>
                  <a:srgbClr val="FF0000"/>
                </a:solidFill>
              </a:rPr>
              <a:t>Presenter </a:t>
            </a:r>
            <a:r>
              <a:rPr lang="en-US" dirty="0" smtClean="0">
                <a:solidFill>
                  <a:srgbClr val="FF0000"/>
                </a:solidFill>
              </a:rPr>
              <a:t>note</a:t>
            </a:r>
            <a:r>
              <a:rPr lang="en-US" dirty="0" smtClean="0"/>
              <a:t>: The following slides are about patient and family advisory councils. If your hospital does not offer this opportunity, delete these slides.]</a:t>
            </a:r>
          </a:p>
        </p:txBody>
      </p:sp>
      <p:sp>
        <p:nvSpPr>
          <p:cNvPr id="7" name="Footer Placeholder 6"/>
          <p:cNvSpPr>
            <a:spLocks noGrp="1"/>
          </p:cNvSpPr>
          <p:nvPr>
            <p:ph type="ftr" sz="quarter" idx="11"/>
          </p:nvPr>
        </p:nvSpPr>
        <p:spPr/>
        <p:txBody>
          <a:bodyPr/>
          <a:lstStyle/>
          <a:p>
            <a:r>
              <a:rPr lang="en-US" smtClean="0"/>
              <a:t>Strategy 1: Working With Patient and Family Advisors Training (Tool 11)</a:t>
            </a:r>
            <a:endParaRPr lang="en-US" dirty="0"/>
          </a:p>
        </p:txBody>
      </p:sp>
      <p:sp>
        <p:nvSpPr>
          <p:cNvPr id="6" name="Slide Number Placeholder 5"/>
          <p:cNvSpPr>
            <a:spLocks noGrp="1"/>
          </p:cNvSpPr>
          <p:nvPr>
            <p:ph type="sldNum" sz="quarter" idx="12"/>
          </p:nvPr>
        </p:nvSpPr>
        <p:spPr/>
        <p:txBody>
          <a:bodyPr/>
          <a:lstStyle/>
          <a:p>
            <a:fld id="{63611735-472E-45BE-B5C5-600BD582DC47}"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r>
              <a:rPr lang="en-US" dirty="0" smtClean="0"/>
              <a:t>Patient and family advisory councils</a:t>
            </a:r>
          </a:p>
        </p:txBody>
      </p:sp>
      <p:sp>
        <p:nvSpPr>
          <p:cNvPr id="26627" name="Rectangle 5"/>
          <p:cNvSpPr>
            <a:spLocks noGrp="1" noChangeArrowheads="1"/>
          </p:cNvSpPr>
          <p:nvPr>
            <p:ph type="body" idx="1"/>
          </p:nvPr>
        </p:nvSpPr>
        <p:spPr/>
        <p:txBody>
          <a:bodyPr>
            <a:normAutofit lnSpcReduction="10000"/>
          </a:bodyPr>
          <a:lstStyle/>
          <a:p>
            <a:r>
              <a:rPr lang="en-US" dirty="0" smtClean="0"/>
              <a:t>Advisory council members work together to help hospital leadership and staff integrate and apply patient and family insights</a:t>
            </a:r>
          </a:p>
          <a:p>
            <a:pPr lvl="1"/>
            <a:r>
              <a:rPr lang="en-US" dirty="0" smtClean="0"/>
              <a:t>Identify and implement ways of improving the care experience for all patients and families</a:t>
            </a:r>
          </a:p>
          <a:p>
            <a:pPr lvl="1"/>
            <a:r>
              <a:rPr lang="en-US" dirty="0" smtClean="0"/>
              <a:t>Discuss and plan changes to improve hospital quality and safety</a:t>
            </a:r>
          </a:p>
          <a:p>
            <a:pPr lvl="1"/>
            <a:r>
              <a:rPr lang="en-US" dirty="0" smtClean="0"/>
              <a:t>Identify ways of improving the care experience for all patients and families</a:t>
            </a:r>
          </a:p>
          <a:p>
            <a:r>
              <a:rPr lang="en-US" dirty="0" smtClean="0"/>
              <a:t>Formal group that meets regularly</a:t>
            </a:r>
          </a:p>
          <a:p>
            <a:pPr lvl="1"/>
            <a:r>
              <a:rPr lang="en-US" dirty="0" smtClean="0"/>
              <a:t>Membership: Majority patients and families, small number of hospital staff and clinicians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19</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Today’s session</a:t>
            </a:r>
          </a:p>
        </p:txBody>
      </p:sp>
      <p:sp>
        <p:nvSpPr>
          <p:cNvPr id="6147" name="Content Placeholder 2"/>
          <p:cNvSpPr>
            <a:spLocks noGrp="1"/>
          </p:cNvSpPr>
          <p:nvPr>
            <p:ph idx="1"/>
          </p:nvPr>
        </p:nvSpPr>
        <p:spPr/>
        <p:txBody>
          <a:bodyPr/>
          <a:lstStyle/>
          <a:p>
            <a:r>
              <a:rPr lang="en-US" dirty="0" smtClean="0"/>
              <a:t>What is patient and family engagement?</a:t>
            </a:r>
          </a:p>
          <a:p>
            <a:r>
              <a:rPr lang="en-US" dirty="0" smtClean="0"/>
              <a:t>Who are patient and family advisors? What do they do?</a:t>
            </a:r>
          </a:p>
          <a:p>
            <a:r>
              <a:rPr lang="en-US" dirty="0" smtClean="0"/>
              <a:t>What are the benefits of working with patient</a:t>
            </a:r>
            <a:br>
              <a:rPr lang="en-US" dirty="0" smtClean="0"/>
            </a:br>
            <a:r>
              <a:rPr lang="en-US" dirty="0" smtClean="0"/>
              <a:t>and family advisors? </a:t>
            </a:r>
          </a:p>
          <a:p>
            <a:r>
              <a:rPr lang="en-US" dirty="0" smtClean="0"/>
              <a:t>What are the opportunities for working with patient</a:t>
            </a:r>
            <a:br>
              <a:rPr lang="en-US" dirty="0" smtClean="0"/>
            </a:br>
            <a:r>
              <a:rPr lang="en-US" dirty="0" smtClean="0"/>
              <a:t>and family advisors?</a:t>
            </a:r>
          </a:p>
          <a:p>
            <a:r>
              <a:rPr lang="en-US" dirty="0" smtClean="0"/>
              <a:t>What are we asking you to do?</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dirty="0" smtClean="0"/>
              <a:t>[</a:t>
            </a:r>
            <a:r>
              <a:rPr lang="en-US" dirty="0" smtClean="0">
                <a:solidFill>
                  <a:srgbClr val="FF0000"/>
                </a:solidFill>
              </a:rPr>
              <a:t>Presenter note</a:t>
            </a:r>
            <a:r>
              <a:rPr lang="en-US" dirty="0" smtClean="0"/>
              <a:t>: The following slides are about patient and family advisors as members of hospital quality and safety committees. If your hospital will not offer this opportunity, delete these slides.]</a:t>
            </a:r>
          </a:p>
        </p:txBody>
      </p:sp>
      <p:sp>
        <p:nvSpPr>
          <p:cNvPr id="6" name="Slide Number Placeholder 5"/>
          <p:cNvSpPr>
            <a:spLocks noGrp="1"/>
          </p:cNvSpPr>
          <p:nvPr>
            <p:ph type="sldNum" sz="quarter" idx="12"/>
          </p:nvPr>
        </p:nvSpPr>
        <p:spPr/>
        <p:txBody>
          <a:bodyPr/>
          <a:lstStyle/>
          <a:p>
            <a:fld id="{63611735-472E-45BE-B5C5-600BD582DC47}"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
        <p:nvSpPr>
          <p:cNvPr id="5" name="Rectangle 4"/>
          <p:cNvSpPr>
            <a:spLocks noGrp="1" noChangeArrowheads="1"/>
          </p:cNvSpPr>
          <p:nvPr>
            <p:ph type="title"/>
          </p:nvPr>
        </p:nvSpPr>
        <p:spPr>
          <a:xfrm>
            <a:off x="457200" y="0"/>
            <a:ext cx="8229600" cy="838200"/>
          </a:xfrm>
        </p:spPr>
        <p:txBody>
          <a:bodyPr/>
          <a:lstStyle/>
          <a:p>
            <a:r>
              <a:rPr lang="en-US" dirty="0" smtClean="0">
                <a:solidFill>
                  <a:srgbClr val="F0F8FA"/>
                </a:solidFill>
              </a:rPr>
              <a:t>Patient and family advisors on committees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Quality and safety advisor opportunities</a:t>
            </a:r>
          </a:p>
        </p:txBody>
      </p:sp>
      <p:sp>
        <p:nvSpPr>
          <p:cNvPr id="28675" name="Content Placeholder 2"/>
          <p:cNvSpPr>
            <a:spLocks noGrp="1"/>
          </p:cNvSpPr>
          <p:nvPr>
            <p:ph idx="1"/>
          </p:nvPr>
        </p:nvSpPr>
        <p:spPr/>
        <p:txBody>
          <a:bodyPr/>
          <a:lstStyle/>
          <a:p>
            <a:r>
              <a:rPr lang="en-US" dirty="0" smtClean="0"/>
              <a:t>Experienced advisors who have membership on quality and safety committees</a:t>
            </a:r>
          </a:p>
          <a:p>
            <a:r>
              <a:rPr lang="en-US" dirty="0" smtClean="0"/>
              <a:t>[</a:t>
            </a:r>
            <a:r>
              <a:rPr lang="en-US" dirty="0" smtClean="0">
                <a:solidFill>
                  <a:srgbClr val="FF0000"/>
                </a:solidFill>
              </a:rPr>
              <a:t>Insert information about specific opportunities at your hospital (either in existence or planned)</a:t>
            </a:r>
            <a:r>
              <a:rPr lang="en-US" dirty="0" smtClean="0"/>
              <a:t>]</a:t>
            </a:r>
          </a:p>
          <a:p>
            <a:pPr lvl="1"/>
            <a:r>
              <a:rPr lang="en-US" dirty="0" smtClean="0"/>
              <a:t>Names of committees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21</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Patient and family stories</a:t>
            </a:r>
          </a:p>
        </p:txBody>
      </p:sp>
      <p:sp>
        <p:nvSpPr>
          <p:cNvPr id="29699" name="Content Placeholder 2"/>
          <p:cNvSpPr>
            <a:spLocks noGrp="1"/>
          </p:cNvSpPr>
          <p:nvPr>
            <p:ph idx="1"/>
          </p:nvPr>
        </p:nvSpPr>
        <p:spPr>
          <a:xfrm>
            <a:off x="457200" y="960437"/>
            <a:ext cx="8686800" cy="4525963"/>
          </a:xfrm>
        </p:spPr>
        <p:txBody>
          <a:bodyPr/>
          <a:lstStyle/>
          <a:p>
            <a:pPr>
              <a:buNone/>
            </a:pPr>
            <a:r>
              <a:rPr lang="en-US" dirty="0" smtClean="0"/>
              <a:t>“Facts bring us to knowledge, but stories bring us to wisdom.”</a:t>
            </a:r>
          </a:p>
          <a:p>
            <a:pPr lvl="1">
              <a:buNone/>
            </a:pPr>
            <a:r>
              <a:rPr lang="en-US" dirty="0" smtClean="0"/>
              <a:t>Rachel Naomi Remen, M.D.</a:t>
            </a:r>
          </a:p>
          <a:p>
            <a:pPr lvl="1">
              <a:buNone/>
            </a:pPr>
            <a:r>
              <a:rPr lang="en-US" dirty="0" smtClean="0"/>
              <a:t>Kitchen Table Wisdom</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22</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3000" dirty="0" smtClean="0"/>
              <a:t>Working with patient and family advisors: </a:t>
            </a:r>
            <a:r>
              <a:rPr lang="en-US" sz="4400" dirty="0" smtClean="0"/>
              <a:t/>
            </a:r>
            <a:br>
              <a:rPr lang="en-US" sz="4400" dirty="0" smtClean="0"/>
            </a:br>
            <a:r>
              <a:rPr lang="en-US" sz="4400" dirty="0" smtClean="0"/>
              <a:t>What we are asking you to do</a:t>
            </a:r>
            <a:endParaRPr lang="en-US" sz="4400"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23</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What we are asking you to do</a:t>
            </a:r>
          </a:p>
        </p:txBody>
      </p:sp>
      <p:sp>
        <p:nvSpPr>
          <p:cNvPr id="31747" name="Content Placeholder 2"/>
          <p:cNvSpPr>
            <a:spLocks noGrp="1"/>
          </p:cNvSpPr>
          <p:nvPr>
            <p:ph idx="1"/>
          </p:nvPr>
        </p:nvSpPr>
        <p:spPr/>
        <p:txBody>
          <a:bodyPr>
            <a:normAutofit/>
          </a:bodyPr>
          <a:lstStyle/>
          <a:p>
            <a:r>
              <a:rPr lang="en-US" dirty="0" smtClean="0"/>
              <a:t>Help identify prospective patient and family advisors</a:t>
            </a:r>
          </a:p>
          <a:p>
            <a:pPr lvl="1"/>
            <a:r>
              <a:rPr lang="en-US" dirty="0" smtClean="0"/>
              <a:t>Think about patients or family members who:</a:t>
            </a:r>
          </a:p>
          <a:p>
            <a:pPr lvl="2"/>
            <a:r>
              <a:rPr lang="en-US" dirty="0" smtClean="0"/>
              <a:t>Share insights and experiences in productive ways</a:t>
            </a:r>
          </a:p>
          <a:p>
            <a:pPr lvl="2"/>
            <a:r>
              <a:rPr lang="en-US" dirty="0" smtClean="0"/>
              <a:t>Listen well and speak comfortably</a:t>
            </a:r>
          </a:p>
          <a:p>
            <a:pPr lvl="2"/>
            <a:r>
              <a:rPr lang="en-US" dirty="0" smtClean="0"/>
              <a:t>Express an interest in improving health care for others</a:t>
            </a:r>
          </a:p>
          <a:p>
            <a:pPr lvl="1"/>
            <a:r>
              <a:rPr lang="en-US" dirty="0" smtClean="0"/>
              <a:t>Distribute recruitment materials</a:t>
            </a:r>
          </a:p>
          <a:p>
            <a:pPr lvl="2"/>
            <a:r>
              <a:rPr lang="en-US" dirty="0" smtClean="0"/>
              <a:t>Brochure</a:t>
            </a:r>
          </a:p>
          <a:p>
            <a:pPr lvl="2"/>
            <a:r>
              <a:rPr lang="en-US" dirty="0" smtClean="0"/>
              <a:t>Personal invitation and postcard</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24</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Identify potential advisors</a:t>
            </a:r>
          </a:p>
        </p:txBody>
      </p:sp>
      <p:sp>
        <p:nvSpPr>
          <p:cNvPr id="32771" name="Content Placeholder 2"/>
          <p:cNvSpPr>
            <a:spLocks noGrp="1"/>
          </p:cNvSpPr>
          <p:nvPr>
            <p:ph idx="1"/>
          </p:nvPr>
        </p:nvSpPr>
        <p:spPr/>
        <p:txBody>
          <a:bodyPr/>
          <a:lstStyle/>
          <a:p>
            <a:r>
              <a:rPr lang="en-US" dirty="0" smtClean="0"/>
              <a:t>Look for opportunities to involve patient</a:t>
            </a:r>
            <a:br>
              <a:rPr lang="en-US" dirty="0" smtClean="0"/>
            </a:br>
            <a:r>
              <a:rPr lang="en-US" dirty="0" smtClean="0"/>
              <a:t>and family advisors</a:t>
            </a:r>
          </a:p>
          <a:p>
            <a:pPr lvl="1"/>
            <a:r>
              <a:rPr lang="en-US" dirty="0" smtClean="0"/>
              <a:t>Invite two or three patient and family members to a team meeting to discuss their hospital experiences and provide input on policies, procedures, and practices</a:t>
            </a:r>
          </a:p>
          <a:p>
            <a:pPr lvl="1"/>
            <a:r>
              <a:rPr lang="en-US" dirty="0" smtClean="0"/>
              <a:t>Ask patients and families to give feedback on educational or informational materials</a:t>
            </a:r>
          </a:p>
          <a:p>
            <a:pPr lvl="1"/>
            <a:r>
              <a:rPr lang="en-US" dirty="0" smtClean="0"/>
              <a:t>Invite patients and families to present at staff orientations and in-service programs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25</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For more information</a:t>
            </a:r>
          </a:p>
        </p:txBody>
      </p:sp>
      <p:sp>
        <p:nvSpPr>
          <p:cNvPr id="33795" name="Content Placeholder 2"/>
          <p:cNvSpPr>
            <a:spLocks noGrp="1"/>
          </p:cNvSpPr>
          <p:nvPr>
            <p:ph idx="1"/>
          </p:nvPr>
        </p:nvSpPr>
        <p:spPr/>
        <p:txBody>
          <a:bodyPr/>
          <a:lstStyle/>
          <a:p>
            <a:r>
              <a:rPr lang="en-US" dirty="0" smtClean="0"/>
              <a:t>For questions or more information</a:t>
            </a:r>
          </a:p>
          <a:p>
            <a:pPr lvl="1"/>
            <a:r>
              <a:rPr lang="en-US" dirty="0" smtClean="0"/>
              <a:t>[</a:t>
            </a:r>
            <a:r>
              <a:rPr lang="en-US" dirty="0" smtClean="0">
                <a:solidFill>
                  <a:srgbClr val="FF0000"/>
                </a:solidFill>
              </a:rPr>
              <a:t>Insert name and contact information of staff liaison</a:t>
            </a:r>
            <a:r>
              <a:rPr lang="en-US" dirty="0" smtClean="0"/>
              <a:t>]</a:t>
            </a:r>
          </a:p>
          <a:p>
            <a:pPr lvl="1"/>
            <a:r>
              <a:rPr lang="en-US" dirty="0" smtClean="0"/>
              <a:t>Attend Part 2 of this presentation: Building effective partnerships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26</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p:nvPr>
        </p:nvSpPr>
        <p:spPr/>
        <p:txBody>
          <a:bodyPr anchor="t" anchorCtr="0"/>
          <a:lstStyle/>
          <a:p>
            <a:pPr>
              <a:lnSpc>
                <a:spcPct val="100000"/>
              </a:lnSpc>
            </a:pPr>
            <a:r>
              <a:rPr lang="en-US" sz="1800" dirty="0">
                <a:solidFill>
                  <a:schemeClr val="tx1"/>
                </a:solidFill>
                <a:latin typeface="+mn-lt"/>
              </a:rPr>
              <a:t>Insert hospital logo here</a:t>
            </a:r>
            <a:br>
              <a:rPr lang="en-US" sz="1800" dirty="0">
                <a:solidFill>
                  <a:schemeClr val="tx1"/>
                </a:solidFill>
                <a:latin typeface="+mn-lt"/>
              </a:rPr>
            </a:br>
            <a:r>
              <a:rPr lang="en-US" sz="1800" dirty="0">
                <a:solidFill>
                  <a:schemeClr val="tx1"/>
                </a:solidFill>
                <a:latin typeface="+mn-lt"/>
              </a:rPr>
              <a:t/>
            </a:r>
            <a:br>
              <a:rPr lang="en-US" sz="1800" dirty="0">
                <a:solidFill>
                  <a:schemeClr val="tx1"/>
                </a:solidFill>
                <a:latin typeface="+mn-lt"/>
              </a:rPr>
            </a:br>
            <a:r>
              <a:rPr lang="en-US" dirty="0"/>
              <a:t>Working With Patient</a:t>
            </a:r>
            <a:br>
              <a:rPr lang="en-US" dirty="0"/>
            </a:br>
            <a:r>
              <a:rPr lang="en-US" dirty="0"/>
              <a:t>and Family Advisors:</a:t>
            </a:r>
            <a:br>
              <a:rPr lang="en-US" dirty="0"/>
            </a:br>
            <a:r>
              <a:rPr lang="en-US" sz="3200" b="1" dirty="0"/>
              <a:t>Part </a:t>
            </a:r>
            <a:r>
              <a:rPr lang="en-US" sz="3200" b="1" dirty="0" smtClean="0"/>
              <a:t>2</a:t>
            </a:r>
            <a:r>
              <a:rPr lang="en-US" sz="3200" dirty="0" smtClean="0"/>
              <a:t>. Building Effective Partnerships</a:t>
            </a:r>
          </a:p>
        </p:txBody>
      </p:sp>
      <p:sp>
        <p:nvSpPr>
          <p:cNvPr id="6" name="Subtitle 5"/>
          <p:cNvSpPr>
            <a:spLocks noGrp="1"/>
          </p:cNvSpPr>
          <p:nvPr>
            <p:ph type="subTitle" idx="1"/>
          </p:nvPr>
        </p:nvSpPr>
        <p:spPr>
          <a:xfrm>
            <a:off x="685800" y="3962400"/>
            <a:ext cx="6400800" cy="2667000"/>
          </a:xfrm>
        </p:spPr>
        <p:txBody>
          <a:bodyPr>
            <a:normAutofit/>
          </a:bodyPr>
          <a:lstStyle/>
          <a:p>
            <a:r>
              <a:rPr lang="en-US" dirty="0"/>
              <a:t>[Hospital Name  </a:t>
            </a:r>
            <a:r>
              <a:rPr lang="en-US" dirty="0">
                <a:solidFill>
                  <a:srgbClr val="D0E5E8"/>
                </a:solidFill>
              </a:rPr>
              <a:t>|</a:t>
            </a:r>
            <a:r>
              <a:rPr lang="en-US" dirty="0"/>
              <a:t>  Presenter name and title  </a:t>
            </a:r>
            <a:r>
              <a:rPr lang="en-US" dirty="0">
                <a:solidFill>
                  <a:srgbClr val="D0E5E8"/>
                </a:solidFill>
              </a:rPr>
              <a:t>|</a:t>
            </a:r>
            <a:r>
              <a:rPr lang="en-US" dirty="0"/>
              <a:t>  Date of presentation]</a:t>
            </a:r>
          </a:p>
          <a:p>
            <a:pPr>
              <a:spcBef>
                <a:spcPts val="16800"/>
              </a:spcBef>
            </a:pPr>
            <a:r>
              <a:rPr lang="en-US" dirty="0">
                <a:latin typeface="Rockwell" pitchFamily="18" charset="0"/>
              </a:rPr>
              <a:t>Strategy 1</a:t>
            </a:r>
            <a:r>
              <a:rPr lang="en-US" dirty="0"/>
              <a:t>: Working With Patient and Family Advisors Training  (Tool 11)</a:t>
            </a:r>
          </a:p>
        </p:txBody>
      </p:sp>
      <p:pic>
        <p:nvPicPr>
          <p:cNvPr id="1026" name="Picture 2" descr="U.S. Department of Health and Human Services&#10;Agency for Healthcare Research and Quality&#10;Advancing Excellence in Health Care. http://www.ahrq.gov" title="HHS and AHRQ log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8725" y="5999162"/>
            <a:ext cx="2835275" cy="858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itle 3"/>
          <p:cNvSpPr>
            <a:spLocks noGrp="1"/>
          </p:cNvSpPr>
          <p:nvPr>
            <p:ph type="title"/>
          </p:nvPr>
        </p:nvSpPr>
        <p:spPr/>
        <p:txBody>
          <a:bodyPr/>
          <a:lstStyle/>
          <a:p>
            <a:r>
              <a:rPr lang="en-US" dirty="0" smtClean="0"/>
              <a:t>Today’s session </a:t>
            </a:r>
          </a:p>
        </p:txBody>
      </p:sp>
      <p:sp>
        <p:nvSpPr>
          <p:cNvPr id="35842" name="Content Placeholder 2"/>
          <p:cNvSpPr>
            <a:spLocks noGrp="1"/>
          </p:cNvSpPr>
          <p:nvPr>
            <p:ph idx="1"/>
          </p:nvPr>
        </p:nvSpPr>
        <p:spPr/>
        <p:txBody>
          <a:bodyPr/>
          <a:lstStyle/>
          <a:p>
            <a:r>
              <a:rPr lang="en-US" dirty="0" smtClean="0"/>
              <a:t>What does it mean to work with patient and family advisors in </a:t>
            </a:r>
            <a:r>
              <a:rPr lang="en-US" dirty="0"/>
              <a:t>t</a:t>
            </a:r>
            <a:r>
              <a:rPr lang="en-US" dirty="0" smtClean="0"/>
              <a:t>rue partnerships?</a:t>
            </a:r>
          </a:p>
          <a:p>
            <a:r>
              <a:rPr lang="en-US" dirty="0" smtClean="0"/>
              <a:t>What are some principles for effective partnerships?</a:t>
            </a:r>
          </a:p>
          <a:p>
            <a:r>
              <a:rPr lang="en-US" dirty="0" smtClean="0"/>
              <a:t>What are the opportunities for working with patient and family advisors?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28</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r>
              <a:rPr lang="en-US" dirty="0" smtClean="0"/>
              <a:t>Working with patient and family advisors</a:t>
            </a:r>
          </a:p>
        </p:txBody>
      </p:sp>
      <p:sp>
        <p:nvSpPr>
          <p:cNvPr id="36867" name="Content Placeholder 2"/>
          <p:cNvSpPr>
            <a:spLocks noGrp="1"/>
          </p:cNvSpPr>
          <p:nvPr>
            <p:ph idx="1"/>
          </p:nvPr>
        </p:nvSpPr>
        <p:spPr/>
        <p:txBody>
          <a:bodyPr/>
          <a:lstStyle/>
          <a:p>
            <a:r>
              <a:rPr lang="en-US" dirty="0" smtClean="0"/>
              <a:t>Patients and family members as:</a:t>
            </a:r>
          </a:p>
          <a:p>
            <a:pPr lvl="1"/>
            <a:r>
              <a:rPr lang="en-US" dirty="0" smtClean="0"/>
              <a:t>Essential members of the health care team</a:t>
            </a:r>
          </a:p>
          <a:p>
            <a:pPr lvl="1"/>
            <a:r>
              <a:rPr lang="en-US" dirty="0" smtClean="0"/>
              <a:t>Collaborative partners in hospital policies,</a:t>
            </a:r>
            <a:br>
              <a:rPr lang="en-US" dirty="0" smtClean="0"/>
            </a:br>
            <a:r>
              <a:rPr lang="en-US" dirty="0" smtClean="0"/>
              <a:t>procedures, and practices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29</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cap="none" dirty="0" smtClean="0"/>
              <a:t>What is patient</a:t>
            </a:r>
            <a:br>
              <a:rPr lang="en-US" cap="none" dirty="0" smtClean="0"/>
            </a:br>
            <a:r>
              <a:rPr lang="en-US" cap="none" dirty="0" smtClean="0"/>
              <a:t>and family </a:t>
            </a:r>
            <a:r>
              <a:rPr lang="en-US" dirty="0" smtClean="0"/>
              <a:t>e</a:t>
            </a:r>
            <a:r>
              <a:rPr lang="en-US" cap="none" dirty="0" smtClean="0"/>
              <a:t>ngagement?</a:t>
            </a:r>
            <a:endParaRPr lang="en-US" cap="none"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3</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Principles for effective partnerships</a:t>
            </a:r>
            <a:endParaRPr lang="en-US" dirty="0"/>
          </a:p>
        </p:txBody>
      </p:sp>
      <p:sp>
        <p:nvSpPr>
          <p:cNvPr id="7" name="Slide Number Placeholder 6"/>
          <p:cNvSpPr>
            <a:spLocks noGrp="1"/>
          </p:cNvSpPr>
          <p:nvPr>
            <p:ph type="sldNum" sz="quarter" idx="12"/>
          </p:nvPr>
        </p:nvSpPr>
        <p:spPr/>
        <p:txBody>
          <a:bodyPr/>
          <a:lstStyle/>
          <a:p>
            <a:fld id="{63611735-472E-45BE-B5C5-600BD582DC47}" type="slidenum">
              <a:rPr lang="en-US" smtClean="0"/>
              <a:pPr/>
              <a:t>30</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US" dirty="0" smtClean="0"/>
              <a:t>Principles for effective partnerships </a:t>
            </a:r>
            <a:r>
              <a:rPr lang="en-US" sz="2000" dirty="0" smtClean="0">
                <a:solidFill>
                  <a:srgbClr val="F0F8FA"/>
                </a:solidFill>
              </a:rPr>
              <a:t>(Part 1)</a:t>
            </a:r>
          </a:p>
        </p:txBody>
      </p:sp>
      <p:sp>
        <p:nvSpPr>
          <p:cNvPr id="38915" name="Content Placeholder 2"/>
          <p:cNvSpPr>
            <a:spLocks noGrp="1"/>
          </p:cNvSpPr>
          <p:nvPr>
            <p:ph idx="1"/>
          </p:nvPr>
        </p:nvSpPr>
        <p:spPr/>
        <p:txBody>
          <a:bodyPr/>
          <a:lstStyle/>
          <a:p>
            <a:r>
              <a:rPr lang="en-US" dirty="0" smtClean="0"/>
              <a:t>Practice exercise: Patient and family engagement or not?</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31</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p:cNvSpPr>
            <a:spLocks noGrp="1"/>
          </p:cNvSpPr>
          <p:nvPr>
            <p:ph type="title"/>
          </p:nvPr>
        </p:nvSpPr>
        <p:spPr/>
        <p:txBody>
          <a:bodyPr/>
          <a:lstStyle/>
          <a:p>
            <a:r>
              <a:rPr lang="en-US" dirty="0" smtClean="0"/>
              <a:t>Scenario 1</a:t>
            </a:r>
          </a:p>
        </p:txBody>
      </p:sp>
      <p:sp>
        <p:nvSpPr>
          <p:cNvPr id="39939" name="Content Placeholder 6"/>
          <p:cNvSpPr>
            <a:spLocks noGrp="1"/>
          </p:cNvSpPr>
          <p:nvPr>
            <p:ph idx="1"/>
          </p:nvPr>
        </p:nvSpPr>
        <p:spPr/>
        <p:txBody>
          <a:bodyPr/>
          <a:lstStyle/>
          <a:p>
            <a:r>
              <a:rPr lang="en-US" dirty="0" smtClean="0"/>
              <a:t>Three patient and family advisors are invited to join a patient safety team that is beginning an initiative to improve medication reconciliation</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32</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2"/>
          <p:cNvSpPr>
            <a:spLocks noGrp="1"/>
          </p:cNvSpPr>
          <p:nvPr>
            <p:ph type="title"/>
          </p:nvPr>
        </p:nvSpPr>
        <p:spPr/>
        <p:txBody>
          <a:bodyPr/>
          <a:lstStyle/>
          <a:p>
            <a:r>
              <a:rPr lang="en-US" dirty="0" smtClean="0"/>
              <a:t>Scenario 2</a:t>
            </a:r>
          </a:p>
        </p:txBody>
      </p:sp>
      <p:sp>
        <p:nvSpPr>
          <p:cNvPr id="40963" name="Content Placeholder 3"/>
          <p:cNvSpPr>
            <a:spLocks noGrp="1"/>
          </p:cNvSpPr>
          <p:nvPr>
            <p:ph idx="1"/>
          </p:nvPr>
        </p:nvSpPr>
        <p:spPr/>
        <p:txBody>
          <a:bodyPr/>
          <a:lstStyle/>
          <a:p>
            <a:r>
              <a:rPr lang="en-US" dirty="0" smtClean="0"/>
              <a:t>An administrator invites patients and families to comment on the final plans for the facility’s upcoming renovation</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33</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2"/>
          <p:cNvSpPr>
            <a:spLocks noGrp="1"/>
          </p:cNvSpPr>
          <p:nvPr>
            <p:ph type="title"/>
          </p:nvPr>
        </p:nvSpPr>
        <p:spPr/>
        <p:txBody>
          <a:bodyPr/>
          <a:lstStyle/>
          <a:p>
            <a:r>
              <a:rPr lang="en-US" dirty="0" smtClean="0"/>
              <a:t>Scenario 3</a:t>
            </a:r>
          </a:p>
        </p:txBody>
      </p:sp>
      <p:sp>
        <p:nvSpPr>
          <p:cNvPr id="41987" name="Content Placeholder 3"/>
          <p:cNvSpPr>
            <a:spLocks noGrp="1"/>
          </p:cNvSpPr>
          <p:nvPr>
            <p:ph idx="1"/>
          </p:nvPr>
        </p:nvSpPr>
        <p:spPr/>
        <p:txBody>
          <a:bodyPr/>
          <a:lstStyle/>
          <a:p>
            <a:r>
              <a:rPr lang="en-US" dirty="0" smtClean="0"/>
              <a:t>A multidisciplinary committee develops new educational materials about diabetes management and treatment for patients and their families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34</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2"/>
          <p:cNvSpPr>
            <a:spLocks noGrp="1"/>
          </p:cNvSpPr>
          <p:nvPr>
            <p:ph type="title"/>
          </p:nvPr>
        </p:nvSpPr>
        <p:spPr/>
        <p:txBody>
          <a:bodyPr/>
          <a:lstStyle/>
          <a:p>
            <a:r>
              <a:rPr lang="en-US" dirty="0" smtClean="0"/>
              <a:t>Scenario 4</a:t>
            </a:r>
          </a:p>
        </p:txBody>
      </p:sp>
      <p:sp>
        <p:nvSpPr>
          <p:cNvPr id="43011" name="Content Placeholder 3"/>
          <p:cNvSpPr>
            <a:spLocks noGrp="1"/>
          </p:cNvSpPr>
          <p:nvPr>
            <p:ph idx="1"/>
          </p:nvPr>
        </p:nvSpPr>
        <p:spPr>
          <a:xfrm>
            <a:off x="457200" y="960437"/>
            <a:ext cx="8077200" cy="4525963"/>
          </a:xfrm>
        </p:spPr>
        <p:txBody>
          <a:bodyPr/>
          <a:lstStyle/>
          <a:p>
            <a:r>
              <a:rPr lang="en-US" dirty="0" smtClean="0"/>
              <a:t>A surgeon asks family members who experienced a complicated surgical procedure with their adult son to join the surgical residents’ noon conference to discuss what communication from physicians was helpful and what was not</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35</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dirty="0" smtClean="0"/>
              <a:t>Principles for effective partnership </a:t>
            </a:r>
            <a:r>
              <a:rPr lang="en-US" sz="2000" dirty="0" smtClean="0">
                <a:solidFill>
                  <a:srgbClr val="F0F8FA"/>
                </a:solidFill>
              </a:rPr>
              <a:t>(Part 2)</a:t>
            </a:r>
          </a:p>
        </p:txBody>
      </p:sp>
      <p:sp>
        <p:nvSpPr>
          <p:cNvPr id="44035" name="Content Placeholder 2"/>
          <p:cNvSpPr>
            <a:spLocks noGrp="1"/>
          </p:cNvSpPr>
          <p:nvPr>
            <p:ph idx="1"/>
          </p:nvPr>
        </p:nvSpPr>
        <p:spPr/>
        <p:txBody>
          <a:bodyPr/>
          <a:lstStyle/>
          <a:p>
            <a:r>
              <a:rPr lang="en-US" dirty="0" smtClean="0"/>
              <a:t>Define a clear role for advisor participation</a:t>
            </a:r>
          </a:p>
          <a:p>
            <a:pPr lvl="1"/>
            <a:r>
              <a:rPr lang="en-US" dirty="0" smtClean="0"/>
              <a:t>Provide opportunities to contribute where advisors can make a tangible difference</a:t>
            </a:r>
          </a:p>
          <a:p>
            <a:r>
              <a:rPr lang="en-US" dirty="0" smtClean="0"/>
              <a:t>Give information about the purpose, goals, and intended outcomes of the effort</a:t>
            </a:r>
          </a:p>
          <a:p>
            <a:r>
              <a:rPr lang="en-US" dirty="0" smtClean="0"/>
              <a:t>Clearly define expectations, including timelines, deadlines, and responsibilities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36</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smtClean="0"/>
              <a:t>Principles for effective partnership </a:t>
            </a:r>
            <a:endParaRPr lang="en-US" dirty="0"/>
          </a:p>
        </p:txBody>
      </p:sp>
      <p:sp>
        <p:nvSpPr>
          <p:cNvPr id="45059" name="Content Placeholder 2"/>
          <p:cNvSpPr>
            <a:spLocks noGrp="1"/>
          </p:cNvSpPr>
          <p:nvPr>
            <p:ph idx="1"/>
          </p:nvPr>
        </p:nvSpPr>
        <p:spPr/>
        <p:txBody>
          <a:bodyPr/>
          <a:lstStyle/>
          <a:p>
            <a:r>
              <a:rPr lang="en-US" dirty="0" smtClean="0"/>
              <a:t>Designate a staff member or key contact for working with patient and family advisors</a:t>
            </a:r>
          </a:p>
          <a:p>
            <a:r>
              <a:rPr lang="en-US" dirty="0" smtClean="0"/>
              <a:t>Provide background information on the project</a:t>
            </a:r>
          </a:p>
          <a:p>
            <a:pPr lvl="1"/>
            <a:r>
              <a:rPr lang="en-US" dirty="0" smtClean="0"/>
              <a:t>Avoid acronyms and jargon whenever possible</a:t>
            </a:r>
          </a:p>
          <a:p>
            <a:r>
              <a:rPr lang="en-US" dirty="0"/>
              <a:t>I</a:t>
            </a:r>
            <a:r>
              <a:rPr lang="en-US" dirty="0" smtClean="0"/>
              <a:t>nvite participation</a:t>
            </a:r>
          </a:p>
          <a:p>
            <a:r>
              <a:rPr lang="en-US" dirty="0" smtClean="0"/>
              <a:t>Listen with an open mind</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37</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dirty="0" smtClean="0"/>
              <a:t>Principles for effective partnership</a:t>
            </a:r>
          </a:p>
        </p:txBody>
      </p:sp>
      <p:sp>
        <p:nvSpPr>
          <p:cNvPr id="46083" name="Content Placeholder 2"/>
          <p:cNvSpPr>
            <a:spLocks noGrp="1"/>
          </p:cNvSpPr>
          <p:nvPr>
            <p:ph idx="1"/>
          </p:nvPr>
        </p:nvSpPr>
        <p:spPr/>
        <p:txBody>
          <a:bodyPr/>
          <a:lstStyle/>
          <a:p>
            <a:r>
              <a:rPr lang="en-US" dirty="0" smtClean="0"/>
              <a:t>Practice exercise: Readiness to collaborate with patients and family members </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38</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4"/>
          <p:cNvSpPr>
            <a:spLocks noGrp="1"/>
          </p:cNvSpPr>
          <p:nvPr>
            <p:ph type="title"/>
          </p:nvPr>
        </p:nvSpPr>
        <p:spPr/>
        <p:txBody>
          <a:bodyPr/>
          <a:lstStyle/>
          <a:p>
            <a:r>
              <a:rPr lang="en-US" dirty="0" smtClean="0"/>
              <a:t>Identifying opportunities</a:t>
            </a:r>
          </a:p>
        </p:txBody>
      </p:sp>
      <p:sp>
        <p:nvSpPr>
          <p:cNvPr id="47107" name="Content Placeholder 5"/>
          <p:cNvSpPr>
            <a:spLocks noGrp="1"/>
          </p:cNvSpPr>
          <p:nvPr>
            <p:ph idx="1"/>
          </p:nvPr>
        </p:nvSpPr>
        <p:spPr/>
        <p:txBody>
          <a:bodyPr/>
          <a:lstStyle/>
          <a:p>
            <a:r>
              <a:rPr lang="en-US" dirty="0" smtClean="0"/>
              <a:t>Practice exercise: Identify areas in which patient and family advisors could make a contribution</a:t>
            </a:r>
          </a:p>
          <a:p>
            <a:pPr lvl="1"/>
            <a:r>
              <a:rPr lang="en-US" dirty="0" smtClean="0"/>
              <a:t>Quality improvement and safety initiatives</a:t>
            </a:r>
          </a:p>
          <a:p>
            <a:pPr lvl="1"/>
            <a:r>
              <a:rPr lang="en-US" dirty="0" smtClean="0"/>
              <a:t>Facility design</a:t>
            </a:r>
          </a:p>
          <a:p>
            <a:pPr lvl="1"/>
            <a:r>
              <a:rPr lang="en-US" dirty="0" smtClean="0"/>
              <a:t>Patient and family participation in care and </a:t>
            </a:r>
            <a:r>
              <a:rPr lang="en-US" dirty="0" err="1" smtClean="0"/>
              <a:t>decisionmaking</a:t>
            </a:r>
            <a:endParaRPr lang="en-US" dirty="0" smtClean="0"/>
          </a:p>
          <a:p>
            <a:pPr lvl="1"/>
            <a:r>
              <a:rPr lang="en-US" dirty="0" smtClean="0"/>
              <a:t>Patient and family information and education</a:t>
            </a:r>
          </a:p>
          <a:p>
            <a:pPr lvl="1"/>
            <a:r>
              <a:rPr lang="en-US" dirty="0" smtClean="0"/>
              <a:t>Health information technology</a:t>
            </a:r>
          </a:p>
          <a:p>
            <a:pPr lvl="1"/>
            <a:r>
              <a:rPr lang="en-US" dirty="0" smtClean="0"/>
              <a:t>Clinician and staff training</a:t>
            </a:r>
          </a:p>
        </p:txBody>
      </p:sp>
      <p:sp>
        <p:nvSpPr>
          <p:cNvPr id="7" name="Slide Number Placeholder 6"/>
          <p:cNvSpPr>
            <a:spLocks noGrp="1"/>
          </p:cNvSpPr>
          <p:nvPr>
            <p:ph type="sldNum" sz="quarter" idx="12"/>
          </p:nvPr>
        </p:nvSpPr>
        <p:spPr/>
        <p:txBody>
          <a:bodyPr/>
          <a:lstStyle/>
          <a:p>
            <a:fld id="{63611735-472E-45BE-B5C5-600BD582DC47}" type="slidenum">
              <a:rPr lang="en-US" smtClean="0"/>
              <a:pPr/>
              <a:t>39</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What is patient and family engagement?</a:t>
            </a:r>
          </a:p>
        </p:txBody>
      </p:sp>
      <p:sp>
        <p:nvSpPr>
          <p:cNvPr id="10243" name="Content Placeholder 2"/>
          <p:cNvSpPr>
            <a:spLocks noGrp="1"/>
          </p:cNvSpPr>
          <p:nvPr>
            <p:ph idx="1"/>
          </p:nvPr>
        </p:nvSpPr>
        <p:spPr/>
        <p:txBody>
          <a:bodyPr/>
          <a:lstStyle/>
          <a:p>
            <a:pPr>
              <a:buNone/>
            </a:pPr>
            <a:r>
              <a:rPr lang="en-US" dirty="0" smtClean="0"/>
              <a:t>Patient and family engagement:</a:t>
            </a:r>
          </a:p>
          <a:p>
            <a:r>
              <a:rPr lang="en-US" dirty="0" smtClean="0"/>
              <a:t>Creates an environment where patients, families, clinicians, and hospital staff all work together as partners to improve the quality and safety of hospital care </a:t>
            </a:r>
          </a:p>
          <a:p>
            <a:r>
              <a:rPr lang="en-US" dirty="0" smtClean="0"/>
              <a:t>Involves patients and family members as</a:t>
            </a:r>
          </a:p>
          <a:p>
            <a:pPr lvl="1"/>
            <a:r>
              <a:rPr lang="en-US" dirty="0" smtClean="0"/>
              <a:t>Members of the health care team</a:t>
            </a:r>
          </a:p>
          <a:p>
            <a:pPr lvl="1"/>
            <a:r>
              <a:rPr lang="en-US" dirty="0" smtClean="0"/>
              <a:t>Advisors working with clinicians and leaders to improve policies and procedures</a:t>
            </a:r>
          </a:p>
        </p:txBody>
      </p:sp>
      <p:sp>
        <p:nvSpPr>
          <p:cNvPr id="6" name="Slide Number Placeholder 5"/>
          <p:cNvSpPr>
            <a:spLocks noGrp="1"/>
          </p:cNvSpPr>
          <p:nvPr>
            <p:ph type="sldNum" sz="quarter" idx="12"/>
          </p:nvPr>
        </p:nvSpPr>
        <p:spPr/>
        <p:txBody>
          <a:bodyPr/>
          <a:lstStyle/>
          <a:p>
            <a:fld id="{63611735-472E-45BE-B5C5-600BD582DC47}" type="slidenum">
              <a:rPr lang="en-US" smtClean="0"/>
              <a:pPr/>
              <a:t>4</a:t>
            </a:fld>
            <a:endParaRPr lang="en-US" dirty="0"/>
          </a:p>
        </p:txBody>
      </p:sp>
      <p:sp>
        <p:nvSpPr>
          <p:cNvPr id="7" name="Footer Placeholder 6"/>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dirty="0" smtClean="0"/>
              <a:t>Taking action</a:t>
            </a:r>
          </a:p>
        </p:txBody>
      </p:sp>
      <p:sp>
        <p:nvSpPr>
          <p:cNvPr id="48131" name="Content Placeholder 2"/>
          <p:cNvSpPr>
            <a:spLocks noGrp="1"/>
          </p:cNvSpPr>
          <p:nvPr>
            <p:ph idx="1"/>
          </p:nvPr>
        </p:nvSpPr>
        <p:spPr/>
        <p:txBody>
          <a:bodyPr/>
          <a:lstStyle/>
          <a:p>
            <a:r>
              <a:rPr lang="en-US" dirty="0" smtClean="0"/>
              <a:t>Identify opportunities for working with patient and family advisors</a:t>
            </a:r>
          </a:p>
          <a:p>
            <a:pPr lvl="1"/>
            <a:r>
              <a:rPr lang="en-US" dirty="0" smtClean="0"/>
              <a:t>Short-term projects</a:t>
            </a:r>
          </a:p>
          <a:p>
            <a:pPr lvl="1"/>
            <a:r>
              <a:rPr lang="en-US" dirty="0" smtClean="0"/>
              <a:t>Committee membership</a:t>
            </a:r>
          </a:p>
          <a:p>
            <a:r>
              <a:rPr lang="en-US" dirty="0" smtClean="0"/>
              <a:t>Fill out the patient and family advisor request form or contact the staff liaison</a:t>
            </a:r>
          </a:p>
        </p:txBody>
      </p:sp>
      <p:sp>
        <p:nvSpPr>
          <p:cNvPr id="7" name="Slide Number Placeholder 6"/>
          <p:cNvSpPr>
            <a:spLocks noGrp="1"/>
          </p:cNvSpPr>
          <p:nvPr>
            <p:ph type="sldNum" sz="quarter" idx="12"/>
          </p:nvPr>
        </p:nvSpPr>
        <p:spPr/>
        <p:txBody>
          <a:bodyPr/>
          <a:lstStyle/>
          <a:p>
            <a:fld id="{63611735-472E-45BE-B5C5-600BD582DC47}" type="slidenum">
              <a:rPr lang="en-US" smtClean="0"/>
              <a:pPr/>
              <a:t>40</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dirty="0" smtClean="0"/>
              <a:t>Thank you!</a:t>
            </a:r>
          </a:p>
        </p:txBody>
      </p:sp>
      <p:sp>
        <p:nvSpPr>
          <p:cNvPr id="49155" name="Content Placeholder 2"/>
          <p:cNvSpPr>
            <a:spLocks noGrp="1"/>
          </p:cNvSpPr>
          <p:nvPr>
            <p:ph idx="1"/>
          </p:nvPr>
        </p:nvSpPr>
        <p:spPr/>
        <p:txBody>
          <a:bodyPr/>
          <a:lstStyle/>
          <a:p>
            <a:r>
              <a:rPr lang="en-US" dirty="0" smtClean="0"/>
              <a:t>For questions or more information</a:t>
            </a:r>
          </a:p>
          <a:p>
            <a:pPr lvl="1"/>
            <a:r>
              <a:rPr lang="en-US" dirty="0" smtClean="0"/>
              <a:t>[</a:t>
            </a:r>
            <a:r>
              <a:rPr lang="en-US" dirty="0" smtClean="0">
                <a:solidFill>
                  <a:srgbClr val="FF0000"/>
                </a:solidFill>
              </a:rPr>
              <a:t>Insert name and contact information of patient and family advisor liaison</a:t>
            </a:r>
            <a:r>
              <a:rPr lang="en-US" dirty="0" smtClean="0"/>
              <a:t>]</a:t>
            </a:r>
          </a:p>
        </p:txBody>
      </p:sp>
      <p:sp>
        <p:nvSpPr>
          <p:cNvPr id="7" name="Slide Number Placeholder 6"/>
          <p:cNvSpPr>
            <a:spLocks noGrp="1"/>
          </p:cNvSpPr>
          <p:nvPr>
            <p:ph type="sldNum" sz="quarter" idx="12"/>
          </p:nvPr>
        </p:nvSpPr>
        <p:spPr/>
        <p:txBody>
          <a:bodyPr/>
          <a:lstStyle/>
          <a:p>
            <a:fld id="{63611735-472E-45BE-B5C5-600BD582DC47}" type="slidenum">
              <a:rPr lang="en-US" smtClean="0"/>
              <a:pPr/>
              <a:t>41</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patient and family engagement?</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smtClean="0">
                <a:solidFill>
                  <a:srgbClr val="FF0000"/>
                </a:solidFill>
              </a:rPr>
              <a:t>Adapt to hospital</a:t>
            </a:r>
            <a:r>
              <a:rPr lang="en-US" dirty="0" smtClean="0"/>
              <a:t>]</a:t>
            </a:r>
          </a:p>
          <a:p>
            <a:pPr marL="347663" indent="-347663"/>
            <a:r>
              <a:rPr lang="en-US" dirty="0" smtClean="0"/>
              <a:t>Include a story from leadership about the importance of patient and family engagement and goals for the effort</a:t>
            </a:r>
          </a:p>
          <a:p>
            <a:pPr marL="347663" indent="-347663"/>
            <a:r>
              <a:rPr lang="en-US" dirty="0" smtClean="0"/>
              <a:t>Include specific goals or data for the hospital</a:t>
            </a:r>
          </a:p>
          <a:p>
            <a:pPr marL="347663" indent="-347663"/>
            <a:r>
              <a:rPr lang="en-US" dirty="0" smtClean="0"/>
              <a:t>Refer to or adapt the information as needed from “How Patient and Family Engagement Benefits Your Hospital,</a:t>
            </a:r>
            <a:r>
              <a:rPr lang="en-US" i="1" dirty="0" smtClean="0"/>
              <a:t>”</a:t>
            </a:r>
            <a:r>
              <a:rPr lang="en-US" dirty="0" smtClean="0"/>
              <a:t> which is included in the </a:t>
            </a:r>
            <a:r>
              <a:rPr lang="en-US" i="1" dirty="0" smtClean="0"/>
              <a:t>Guide</a:t>
            </a:r>
            <a:r>
              <a:rPr lang="en-US" dirty="0" smtClean="0"/>
              <a:t> under “Information to Help You Get Started</a:t>
            </a:r>
            <a:r>
              <a:rPr lang="en-US" b="1" i="1" dirty="0" smtClean="0"/>
              <a:t>”</a:t>
            </a:r>
          </a:p>
        </p:txBody>
      </p:sp>
      <p:sp>
        <p:nvSpPr>
          <p:cNvPr id="6" name="Slide Number Placeholder 5"/>
          <p:cNvSpPr>
            <a:spLocks noGrp="1"/>
          </p:cNvSpPr>
          <p:nvPr>
            <p:ph type="sldNum" sz="quarter" idx="12"/>
          </p:nvPr>
        </p:nvSpPr>
        <p:spPr/>
        <p:txBody>
          <a:bodyPr/>
          <a:lstStyle/>
          <a:p>
            <a:fld id="{63611735-472E-45BE-B5C5-600BD582DC47}" type="slidenum">
              <a:rPr lang="en-US" smtClean="0"/>
              <a:pPr/>
              <a:t>5</a:t>
            </a:fld>
            <a:endParaRPr lang="en-US" dirty="0"/>
          </a:p>
        </p:txBody>
      </p:sp>
      <p:sp>
        <p:nvSpPr>
          <p:cNvPr id="7" name="Footer Placeholder 6"/>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and family-centered care</a:t>
            </a:r>
            <a:endParaRPr lang="en-US" dirty="0"/>
          </a:p>
        </p:txBody>
      </p:sp>
      <p:sp>
        <p:nvSpPr>
          <p:cNvPr id="3" name="Content Placeholder 2"/>
          <p:cNvSpPr>
            <a:spLocks noGrp="1"/>
          </p:cNvSpPr>
          <p:nvPr>
            <p:ph idx="1"/>
          </p:nvPr>
        </p:nvSpPr>
        <p:spPr/>
        <p:txBody>
          <a:bodyPr/>
          <a:lstStyle/>
          <a:p>
            <a:r>
              <a:rPr lang="en-US" dirty="0" smtClean="0"/>
              <a:t>Patient and family engagement is an important part of providing patient- and family-centered care</a:t>
            </a:r>
          </a:p>
          <a:p>
            <a:r>
              <a:rPr lang="en-US" dirty="0" smtClean="0"/>
              <a:t>Core concepts of patient- and family-centered care:</a:t>
            </a:r>
          </a:p>
          <a:p>
            <a:pPr lvl="1"/>
            <a:r>
              <a:rPr lang="en-US" dirty="0" smtClean="0"/>
              <a:t>Dignity and respect</a:t>
            </a:r>
          </a:p>
          <a:p>
            <a:pPr lvl="1"/>
            <a:r>
              <a:rPr lang="en-US" dirty="0" smtClean="0"/>
              <a:t>Information sharing</a:t>
            </a:r>
          </a:p>
          <a:p>
            <a:pPr lvl="1"/>
            <a:r>
              <a:rPr lang="en-US" dirty="0" smtClean="0"/>
              <a:t>Involvement</a:t>
            </a:r>
          </a:p>
          <a:p>
            <a:pPr lvl="1"/>
            <a:r>
              <a:rPr lang="en-US" dirty="0" smtClean="0"/>
              <a:t>Collaboration</a:t>
            </a:r>
            <a:endParaRPr lang="en-US" dirty="0"/>
          </a:p>
        </p:txBody>
      </p:sp>
      <p:sp>
        <p:nvSpPr>
          <p:cNvPr id="4" name="Footer Placeholder 3"/>
          <p:cNvSpPr>
            <a:spLocks noGrp="1"/>
          </p:cNvSpPr>
          <p:nvPr>
            <p:ph type="ftr" sz="quarter" idx="11"/>
          </p:nvPr>
        </p:nvSpPr>
        <p:spPr/>
        <p:txBody>
          <a:bodyPr/>
          <a:lstStyle/>
          <a:p>
            <a:r>
              <a:rPr lang="en-US" smtClean="0">
                <a:latin typeface="Rockwell" pitchFamily="18" charset="0"/>
              </a:rPr>
              <a:t>Strategy 1</a:t>
            </a:r>
            <a:r>
              <a:rPr lang="en-US" smtClean="0"/>
              <a:t>: Working with Patient and Family Advisors Training (Tool 11)</a:t>
            </a:r>
            <a:endParaRPr lang="en-US" dirty="0"/>
          </a:p>
        </p:txBody>
      </p:sp>
      <p:sp>
        <p:nvSpPr>
          <p:cNvPr id="5" name="Slide Number Placeholder 4"/>
          <p:cNvSpPr>
            <a:spLocks noGrp="1"/>
          </p:cNvSpPr>
          <p:nvPr>
            <p:ph type="sldNum" sz="quarter" idx="12"/>
          </p:nvPr>
        </p:nvSpPr>
        <p:spPr/>
        <p:txBody>
          <a:bodyPr/>
          <a:lstStyle/>
          <a:p>
            <a:fld id="{63611735-472E-45BE-B5C5-600BD582DC47}" type="slidenum">
              <a:rPr lang="en-US" smtClean="0"/>
              <a:pPr/>
              <a:t>6</a:t>
            </a:fld>
            <a:endParaRPr lang="en-US" dirty="0"/>
          </a:p>
        </p:txBody>
      </p:sp>
    </p:spTree>
    <p:extLst>
      <p:ext uri="{BB962C8B-B14F-4D97-AF65-F5344CB8AC3E}">
        <p14:creationId xmlns:p14="http://schemas.microsoft.com/office/powerpoint/2010/main" val="1440932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cap="none" dirty="0" smtClean="0"/>
              <a:t>Patient and Family Advisors</a:t>
            </a:r>
            <a:endParaRPr lang="en-US" cap="none" dirty="0"/>
          </a:p>
        </p:txBody>
      </p:sp>
      <p:sp>
        <p:nvSpPr>
          <p:cNvPr id="12290" name="Text Placeholder 3"/>
          <p:cNvSpPr>
            <a:spLocks noGrp="1"/>
          </p:cNvSpPr>
          <p:nvPr>
            <p:ph type="body" idx="1"/>
          </p:nvPr>
        </p:nvSpPr>
        <p:spPr/>
        <p:txBody>
          <a:bodyPr/>
          <a:lstStyle/>
          <a:p>
            <a:r>
              <a:rPr lang="en-US" dirty="0" smtClean="0"/>
              <a:t>Who are they?</a:t>
            </a:r>
          </a:p>
          <a:p>
            <a:r>
              <a:rPr lang="en-US" dirty="0" smtClean="0"/>
              <a:t>What do they do?</a:t>
            </a:r>
          </a:p>
        </p:txBody>
      </p:sp>
      <p:sp>
        <p:nvSpPr>
          <p:cNvPr id="8" name="Slide Number Placeholder 7"/>
          <p:cNvSpPr>
            <a:spLocks noGrp="1"/>
          </p:cNvSpPr>
          <p:nvPr>
            <p:ph type="sldNum" sz="quarter" idx="12"/>
          </p:nvPr>
        </p:nvSpPr>
        <p:spPr/>
        <p:txBody>
          <a:bodyPr/>
          <a:lstStyle/>
          <a:p>
            <a:fld id="{63611735-472E-45BE-B5C5-600BD582DC47}" type="slidenum">
              <a:rPr lang="en-US" smtClean="0"/>
              <a:pPr/>
              <a:t>7</a:t>
            </a:fld>
            <a:endParaRPr lang="en-US" dirty="0"/>
          </a:p>
        </p:txBody>
      </p:sp>
      <p:sp>
        <p:nvSpPr>
          <p:cNvPr id="9" name="Footer Placeholder 8"/>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Advisors:  Who they are</a:t>
            </a:r>
          </a:p>
        </p:txBody>
      </p:sp>
      <p:sp>
        <p:nvSpPr>
          <p:cNvPr id="13315" name="Content Placeholder 2"/>
          <p:cNvSpPr>
            <a:spLocks noGrp="1"/>
          </p:cNvSpPr>
          <p:nvPr>
            <p:ph idx="1"/>
          </p:nvPr>
        </p:nvSpPr>
        <p:spPr/>
        <p:txBody>
          <a:bodyPr/>
          <a:lstStyle/>
          <a:p>
            <a:pPr marL="342900" lvl="1" indent="-342900">
              <a:buClr>
                <a:srgbClr val="1AA2A6"/>
              </a:buClr>
              <a:buFont typeface="Arial" pitchFamily="34" charset="0"/>
              <a:buChar char="•"/>
            </a:pPr>
            <a:r>
              <a:rPr lang="en-US" sz="2500" b="0" dirty="0" smtClean="0">
                <a:solidFill>
                  <a:schemeClr val="tx1"/>
                </a:solidFill>
              </a:rPr>
              <a:t>Advisors are collaborative partners in developing and revising hospital policies, procedures, and practices</a:t>
            </a:r>
          </a:p>
          <a:p>
            <a:pPr lvl="1"/>
            <a:r>
              <a:rPr lang="en-US" dirty="0" smtClean="0"/>
              <a:t>Patients and family members who received care at this hospital and want to help improve care experiences for others</a:t>
            </a:r>
          </a:p>
          <a:p>
            <a:pPr lvl="2"/>
            <a:r>
              <a:rPr lang="en-US" dirty="0" smtClean="0"/>
              <a:t>Rigorous application and screening process</a:t>
            </a:r>
          </a:p>
          <a:p>
            <a:pPr lvl="2"/>
            <a:r>
              <a:rPr lang="en-US" dirty="0" smtClean="0"/>
              <a:t>Training provided</a:t>
            </a:r>
          </a:p>
        </p:txBody>
      </p:sp>
      <p:sp>
        <p:nvSpPr>
          <p:cNvPr id="7" name="Slide Number Placeholder 6"/>
          <p:cNvSpPr>
            <a:spLocks noGrp="1"/>
          </p:cNvSpPr>
          <p:nvPr>
            <p:ph type="sldNum" sz="quarter" idx="12"/>
          </p:nvPr>
        </p:nvSpPr>
        <p:spPr/>
        <p:txBody>
          <a:bodyPr/>
          <a:lstStyle/>
          <a:p>
            <a:fld id="{63611735-472E-45BE-B5C5-600BD582DC47}" type="slidenum">
              <a:rPr lang="en-US" smtClean="0"/>
              <a:pPr/>
              <a:t>8</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Advisors:  What they do</a:t>
            </a:r>
          </a:p>
        </p:txBody>
      </p:sp>
      <p:sp>
        <p:nvSpPr>
          <p:cNvPr id="14339" name="Content Placeholder 2"/>
          <p:cNvSpPr>
            <a:spLocks noGrp="1"/>
          </p:cNvSpPr>
          <p:nvPr>
            <p:ph idx="1"/>
          </p:nvPr>
        </p:nvSpPr>
        <p:spPr/>
        <p:txBody>
          <a:bodyPr/>
          <a:lstStyle/>
          <a:p>
            <a:r>
              <a:rPr lang="en-US" dirty="0" smtClean="0"/>
              <a:t>Help us improve the quality and safety</a:t>
            </a:r>
            <a:br>
              <a:rPr lang="en-US" dirty="0" smtClean="0"/>
            </a:br>
            <a:r>
              <a:rPr lang="en-US" dirty="0" smtClean="0"/>
              <a:t>of the care we provide</a:t>
            </a:r>
          </a:p>
          <a:p>
            <a:pPr lvl="1"/>
            <a:r>
              <a:rPr lang="en-US" dirty="0" smtClean="0"/>
              <a:t>Give input and feedback</a:t>
            </a:r>
          </a:p>
          <a:p>
            <a:pPr lvl="1"/>
            <a:r>
              <a:rPr lang="en-US" dirty="0" smtClean="0"/>
              <a:t>Identify potential changes and improvements</a:t>
            </a:r>
          </a:p>
          <a:p>
            <a:pPr lvl="1"/>
            <a:r>
              <a:rPr lang="en-US" dirty="0" smtClean="0"/>
              <a:t>Plan and implement changes that matter to patients</a:t>
            </a:r>
            <a:br>
              <a:rPr lang="en-US" dirty="0" smtClean="0"/>
            </a:br>
            <a:r>
              <a:rPr lang="en-US" dirty="0" smtClean="0"/>
              <a:t>and families</a:t>
            </a:r>
          </a:p>
        </p:txBody>
      </p:sp>
      <p:sp>
        <p:nvSpPr>
          <p:cNvPr id="7" name="Slide Number Placeholder 6"/>
          <p:cNvSpPr>
            <a:spLocks noGrp="1"/>
          </p:cNvSpPr>
          <p:nvPr>
            <p:ph type="sldNum" sz="quarter" idx="12"/>
          </p:nvPr>
        </p:nvSpPr>
        <p:spPr/>
        <p:txBody>
          <a:bodyPr/>
          <a:lstStyle/>
          <a:p>
            <a:fld id="{63611735-472E-45BE-B5C5-600BD582DC47}" type="slidenum">
              <a:rPr lang="en-US" smtClean="0"/>
              <a:pPr/>
              <a:t>9</a:t>
            </a:fld>
            <a:endParaRPr lang="en-US" dirty="0"/>
          </a:p>
        </p:txBody>
      </p:sp>
      <p:sp>
        <p:nvSpPr>
          <p:cNvPr id="8" name="Footer Placeholder 7"/>
          <p:cNvSpPr>
            <a:spLocks noGrp="1"/>
          </p:cNvSpPr>
          <p:nvPr>
            <p:ph type="ftr" sz="quarter" idx="11"/>
          </p:nvPr>
        </p:nvSpPr>
        <p:spPr/>
        <p:txBody>
          <a:bodyPr/>
          <a:lstStyle/>
          <a:p>
            <a:r>
              <a:rPr lang="en-US" dirty="0" smtClean="0">
                <a:latin typeface="Rockwell" pitchFamily="18" charset="0"/>
              </a:rPr>
              <a:t>Strategy 1</a:t>
            </a:r>
            <a:r>
              <a:rPr lang="en-US" dirty="0" smtClean="0"/>
              <a:t>: Working With Patient and Family Advisors Training (Tool 11)</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9cdc24395286c93d51818e40de1cea7b02554a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6763</Words>
  <Application>Microsoft Office PowerPoint</Application>
  <PresentationFormat>On-screen Show (4:3)</PresentationFormat>
  <Paragraphs>562</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Insert hospital logo here  Working With Patient and Family Advisors: Part 1. Introduction and Overview</vt:lpstr>
      <vt:lpstr>Today’s session</vt:lpstr>
      <vt:lpstr>What is patient and family engagement?</vt:lpstr>
      <vt:lpstr>What is patient and family engagement?</vt:lpstr>
      <vt:lpstr>Why patient and family engagement?</vt:lpstr>
      <vt:lpstr>Patient- and family-centered care</vt:lpstr>
      <vt:lpstr>Patient and Family Advisors</vt:lpstr>
      <vt:lpstr>Advisors:  Who they are</vt:lpstr>
      <vt:lpstr>Advisors:  What they do</vt:lpstr>
      <vt:lpstr>Benefits of working with patient and family advisors</vt:lpstr>
      <vt:lpstr>Benefits of working with advisors</vt:lpstr>
      <vt:lpstr>Benefits of working with advisors (cont’d)</vt:lpstr>
      <vt:lpstr>Why are we doing this?</vt:lpstr>
      <vt:lpstr>Video</vt:lpstr>
      <vt:lpstr>Opportunities for working with patient and family advisors</vt:lpstr>
      <vt:lpstr>Working with advisors</vt:lpstr>
      <vt:lpstr>Patient and family advisors on short-term projects</vt:lpstr>
      <vt:lpstr>Patient and family advisory councils </vt:lpstr>
      <vt:lpstr>Patient and family advisory councils</vt:lpstr>
      <vt:lpstr>Patient and family advisors on committees</vt:lpstr>
      <vt:lpstr>Quality and safety advisor opportunities</vt:lpstr>
      <vt:lpstr>Patient and family stories</vt:lpstr>
      <vt:lpstr>Working with patient and family advisors:  What we are asking you to do</vt:lpstr>
      <vt:lpstr>What we are asking you to do</vt:lpstr>
      <vt:lpstr>Identify potential advisors</vt:lpstr>
      <vt:lpstr>For more information</vt:lpstr>
      <vt:lpstr>Insert hospital logo here  Working With Patient and Family Advisors: Part 2. Building Effective Partnerships</vt:lpstr>
      <vt:lpstr>Today’s session </vt:lpstr>
      <vt:lpstr>Working with patient and family advisors</vt:lpstr>
      <vt:lpstr>Principles for effective partnerships</vt:lpstr>
      <vt:lpstr>Principles for effective partnerships (Part 1)</vt:lpstr>
      <vt:lpstr>Scenario 1</vt:lpstr>
      <vt:lpstr>Scenario 2</vt:lpstr>
      <vt:lpstr>Scenario 3</vt:lpstr>
      <vt:lpstr>Scenario 4</vt:lpstr>
      <vt:lpstr>Principles for effective partnership (Part 2)</vt:lpstr>
      <vt:lpstr>Principles for effective partnership </vt:lpstr>
      <vt:lpstr>Principles for effective partnership</vt:lpstr>
      <vt:lpstr>Identifying opportunities</vt:lpstr>
      <vt:lpstr>Taking action</vt:lpstr>
      <vt:lpstr>Thank you!</vt:lpstr>
    </vt:vector>
  </TitlesOfParts>
  <Company>United States Department of Health and Human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1: Working with Patients &amp; Families as Advisors (Tool 11)</dc:title>
  <dc:subject>Working with Patient and Family Advisors: Part 1. Introduction and Overview</dc:subject>
  <dc:creator>Agency for Healthcare Research and Quality</dc:creator>
  <cp:keywords>strategy 1, tool 11, working with patient and families as advisors, implementation handbook, patient and family engagement guide, advisory council, quality and safety committees, advisors tools and steps, handbook, powerpoint</cp:keywords>
  <cp:lastModifiedBy>temp_cjohnson</cp:lastModifiedBy>
  <cp:revision>88</cp:revision>
  <dcterms:created xsi:type="dcterms:W3CDTF">2011-07-01T22:23:38Z</dcterms:created>
  <dcterms:modified xsi:type="dcterms:W3CDTF">2013-05-20T20:38:44Z</dcterms:modified>
  <cp:category>Guide to Patient and Family Engagement</cp:category>
</cp:coreProperties>
</file>