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media/image5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drawings/drawing3.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40.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143.jpg" ContentType="image/jpg"/>
  <Override PartName="/ppt/media/image149.jpg" ContentType="image/jpg"/>
  <Override PartName="/docProps/core.xml" ContentType="application/vnd.openxmlformats-package.core-properties+xml"/>
  <Override PartName="/docProps/app.xml" ContentType="application/vnd.openxmlformats-officedocument.extended-properties+xml"/>
  <Override PartName="/ppt/comments/modernComment_328_1525744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 id="2147483780" r:id="rId6"/>
    <p:sldMasterId id="2147483794" r:id="rId7"/>
    <p:sldMasterId id="2147483820" r:id="rId8"/>
    <p:sldMasterId id="2147483875" r:id="rId9"/>
    <p:sldMasterId id="2147483936" r:id="rId10"/>
    <p:sldMasterId id="2147483997" r:id="rId11"/>
    <p:sldMasterId id="2147484041" r:id="rId12"/>
    <p:sldMasterId id="2147484053" r:id="rId13"/>
    <p:sldMasterId id="2147484080" r:id="rId14"/>
    <p:sldMasterId id="2147484115" r:id="rId15"/>
  </p:sldMasterIdLst>
  <p:notesMasterIdLst>
    <p:notesMasterId r:id="rId105"/>
  </p:notesMasterIdLst>
  <p:sldIdLst>
    <p:sldId id="941" r:id="rId16"/>
    <p:sldId id="942" r:id="rId17"/>
    <p:sldId id="944" r:id="rId18"/>
    <p:sldId id="945" r:id="rId19"/>
    <p:sldId id="946" r:id="rId20"/>
    <p:sldId id="947" r:id="rId21"/>
    <p:sldId id="989" r:id="rId22"/>
    <p:sldId id="948" r:id="rId23"/>
    <p:sldId id="949" r:id="rId24"/>
    <p:sldId id="950" r:id="rId25"/>
    <p:sldId id="951" r:id="rId26"/>
    <p:sldId id="952" r:id="rId27"/>
    <p:sldId id="953" r:id="rId28"/>
    <p:sldId id="954" r:id="rId29"/>
    <p:sldId id="955" r:id="rId30"/>
    <p:sldId id="956" r:id="rId31"/>
    <p:sldId id="957" r:id="rId32"/>
    <p:sldId id="958" r:id="rId33"/>
    <p:sldId id="959" r:id="rId34"/>
    <p:sldId id="960" r:id="rId35"/>
    <p:sldId id="961" r:id="rId36"/>
    <p:sldId id="962" r:id="rId37"/>
    <p:sldId id="963" r:id="rId38"/>
    <p:sldId id="964" r:id="rId39"/>
    <p:sldId id="965" r:id="rId40"/>
    <p:sldId id="966" r:id="rId41"/>
    <p:sldId id="967" r:id="rId42"/>
    <p:sldId id="968" r:id="rId43"/>
    <p:sldId id="969" r:id="rId44"/>
    <p:sldId id="970" r:id="rId45"/>
    <p:sldId id="971" r:id="rId46"/>
    <p:sldId id="990" r:id="rId47"/>
    <p:sldId id="991" r:id="rId48"/>
    <p:sldId id="992" r:id="rId49"/>
    <p:sldId id="975" r:id="rId50"/>
    <p:sldId id="976" r:id="rId51"/>
    <p:sldId id="977" r:id="rId52"/>
    <p:sldId id="978" r:id="rId53"/>
    <p:sldId id="979" r:id="rId54"/>
    <p:sldId id="980" r:id="rId55"/>
    <p:sldId id="981" r:id="rId56"/>
    <p:sldId id="983" r:id="rId57"/>
    <p:sldId id="984" r:id="rId58"/>
    <p:sldId id="993" r:id="rId59"/>
    <p:sldId id="994" r:id="rId60"/>
    <p:sldId id="995" r:id="rId61"/>
    <p:sldId id="996" r:id="rId62"/>
    <p:sldId id="997" r:id="rId63"/>
    <p:sldId id="998" r:id="rId64"/>
    <p:sldId id="999" r:id="rId65"/>
    <p:sldId id="1000" r:id="rId66"/>
    <p:sldId id="1001" r:id="rId67"/>
    <p:sldId id="1002" r:id="rId68"/>
    <p:sldId id="1003" r:id="rId69"/>
    <p:sldId id="1004" r:id="rId70"/>
    <p:sldId id="1005" r:id="rId71"/>
    <p:sldId id="1006" r:id="rId72"/>
    <p:sldId id="1007" r:id="rId73"/>
    <p:sldId id="1008" r:id="rId74"/>
    <p:sldId id="1009" r:id="rId75"/>
    <p:sldId id="1010" r:id="rId76"/>
    <p:sldId id="1011" r:id="rId77"/>
    <p:sldId id="1012" r:id="rId78"/>
    <p:sldId id="1013" r:id="rId79"/>
    <p:sldId id="1014" r:id="rId80"/>
    <p:sldId id="1015" r:id="rId81"/>
    <p:sldId id="1016" r:id="rId82"/>
    <p:sldId id="1017" r:id="rId83"/>
    <p:sldId id="1018" r:id="rId84"/>
    <p:sldId id="1019" r:id="rId85"/>
    <p:sldId id="1020" r:id="rId86"/>
    <p:sldId id="1021" r:id="rId87"/>
    <p:sldId id="1022" r:id="rId88"/>
    <p:sldId id="1023" r:id="rId89"/>
    <p:sldId id="1024" r:id="rId90"/>
    <p:sldId id="1025" r:id="rId91"/>
    <p:sldId id="1026" r:id="rId92"/>
    <p:sldId id="1027" r:id="rId93"/>
    <p:sldId id="1028" r:id="rId94"/>
    <p:sldId id="1029" r:id="rId95"/>
    <p:sldId id="1030" r:id="rId96"/>
    <p:sldId id="1031" r:id="rId97"/>
    <p:sldId id="1032" r:id="rId98"/>
    <p:sldId id="1033" r:id="rId99"/>
    <p:sldId id="1034" r:id="rId100"/>
    <p:sldId id="1035" r:id="rId101"/>
    <p:sldId id="1036" r:id="rId102"/>
    <p:sldId id="1037" r:id="rId103"/>
    <p:sldId id="1038"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F8223C-610E-2BBA-F33B-0E1F55F6BB33}" name="Patricia Ann Lee King" initials="PALK" userId="S::pal094@ads.northwestern.edu::dbab7ec2-5444-4d21-afe7-a39974533d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75" autoAdjust="0"/>
    <p:restoredTop sz="65971" autoAdjust="0"/>
  </p:normalViewPr>
  <p:slideViewPr>
    <p:cSldViewPr snapToGrid="0">
      <p:cViewPr varScale="1">
        <p:scale>
          <a:sx n="55" d="100"/>
          <a:sy n="55" d="100"/>
        </p:scale>
        <p:origin x="1819" y="43"/>
      </p:cViewPr>
      <p:guideLst/>
    </p:cSldViewPr>
  </p:slideViewPr>
  <p:outlineViewPr>
    <p:cViewPr>
      <p:scale>
        <a:sx n="33" d="100"/>
        <a:sy n="33" d="100"/>
      </p:scale>
      <p:origin x="0" y="-4762"/>
    </p:cViewPr>
  </p:outlineViewPr>
  <p:notesTextViewPr>
    <p:cViewPr>
      <p:scale>
        <a:sx n="3" d="2"/>
        <a:sy n="3" d="2"/>
      </p:scale>
      <p:origin x="0" y="0"/>
    </p:cViewPr>
  </p:notesTextViewPr>
  <p:sorterViewPr>
    <p:cViewPr varScale="1">
      <p:scale>
        <a:sx n="100" d="100"/>
        <a:sy n="100" d="100"/>
      </p:scale>
      <p:origin x="0" y="-15274"/>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theme" Target="theme/theme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ableStyles" Target="tableStyle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microsoft.com/office/2018/10/relationships/authors" Target="author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F6-48D0-8EC4-02EDC93E515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F6-48D0-8EC4-02EDC93E515A}"/>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F6-48D0-8EC4-02EDC93E515A}"/>
            </c:ext>
          </c:extLst>
        </c:ser>
        <c:dLbls>
          <c:showLegendKey val="0"/>
          <c:showVal val="0"/>
          <c:showCatName val="0"/>
          <c:showSerName val="0"/>
          <c:showPercent val="0"/>
          <c:showBubbleSize val="0"/>
        </c:dLbls>
        <c:gapWidth val="335"/>
        <c:axId val="-2082246232"/>
        <c:axId val="-2082249784"/>
      </c:barChart>
      <c:catAx>
        <c:axId val="-2082246232"/>
        <c:scaling>
          <c:orientation val="minMax"/>
        </c:scaling>
        <c:delete val="0"/>
        <c:axPos val="b"/>
        <c:numFmt formatCode="General" sourceLinked="1"/>
        <c:majorTickMark val="none"/>
        <c:minorTickMark val="none"/>
        <c:tickLblPos val="nextTo"/>
        <c:spPr>
          <a:noFill/>
          <a:ln w="9525" cap="flat" cmpd="sng" algn="ctr">
            <a:solidFill>
              <a:schemeClr val="bg1">
                <a:lumMod val="40000"/>
                <a:lumOff val="60000"/>
              </a:schemeClr>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9784"/>
        <c:crosses val="autoZero"/>
        <c:auto val="1"/>
        <c:lblAlgn val="ctr"/>
        <c:lblOffset val="100"/>
        <c:noMultiLvlLbl val="0"/>
      </c:catAx>
      <c:valAx>
        <c:axId val="-2082249784"/>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6232"/>
        <c:crosses val="autoZero"/>
        <c:crossBetween val="between"/>
      </c:valAx>
      <c:spPr>
        <a:noFill/>
        <a:ln>
          <a:noFill/>
        </a:ln>
        <a:effectLst/>
      </c:spPr>
    </c:plotArea>
    <c:legend>
      <c:legendPos val="b"/>
      <c:layout>
        <c:manualLayout>
          <c:xMode val="edge"/>
          <c:yMode val="edge"/>
          <c:x val="0.33603915452597399"/>
          <c:y val="0.94495596093918"/>
          <c:w val="0.32470107903178802"/>
          <c:h val="5.24842730597124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bg2"/>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50000"/>
                  </a:schemeClr>
                </a:solidFill>
                <a:latin typeface="+mn-lt"/>
                <a:ea typeface="+mn-ea"/>
                <a:cs typeface="+mn-cs"/>
              </a:defRPr>
            </a:pPr>
            <a:r>
              <a:rPr lang="en-US" sz="2000" b="1">
                <a:solidFill>
                  <a:schemeClr val="tx1">
                    <a:lumMod val="50000"/>
                  </a:schemeClr>
                </a:solidFill>
              </a:rPr>
              <a:t>Providers, nurses, and other staff completing education on the importance of listening to patients, providing respectful care, and addressing implicit bias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1"/>
          <c:order val="0"/>
          <c:tx>
            <c:strRef>
              <c:f>'PM Implicit Bias (P,N,S)'!$A$3</c:f>
              <c:strCache>
                <c:ptCount val="1"/>
                <c:pt idx="0">
                  <c:v>Providers </c:v>
                </c:pt>
              </c:strCache>
            </c:strRef>
          </c:tx>
          <c:spPr>
            <a:ln w="28575" cap="rnd">
              <a:solidFill>
                <a:schemeClr val="accent2"/>
              </a:solidFill>
              <a:round/>
            </a:ln>
            <a:effectLst/>
          </c:spPr>
          <c:marker>
            <c:symbol val="none"/>
          </c:marker>
          <c:cat>
            <c:strRef>
              <c:f>'PM Implicit Bias (P,N,S)'!$B$2:$N$2</c:f>
              <c:strCache>
                <c:ptCount val="13"/>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'PM Implicit Bias (P,N,S)'!$B$3:$N$3</c:f>
              <c:numCache>
                <c:formatCode>0%</c:formatCode>
                <c:ptCount val="13"/>
                <c:pt idx="0">
                  <c:v>0.15</c:v>
                </c:pt>
                <c:pt idx="1">
                  <c:v>0.17</c:v>
                </c:pt>
                <c:pt idx="2">
                  <c:v>0.2</c:v>
                </c:pt>
                <c:pt idx="3">
                  <c:v>0.31</c:v>
                </c:pt>
                <c:pt idx="4">
                  <c:v>0.24</c:v>
                </c:pt>
                <c:pt idx="5">
                  <c:v>0.26</c:v>
                </c:pt>
                <c:pt idx="6">
                  <c:v>0.28999999999999998</c:v>
                </c:pt>
                <c:pt idx="7">
                  <c:v>0.38</c:v>
                </c:pt>
                <c:pt idx="8">
                  <c:v>0.41</c:v>
                </c:pt>
                <c:pt idx="9">
                  <c:v>0.4</c:v>
                </c:pt>
                <c:pt idx="10">
                  <c:v>0.43</c:v>
                </c:pt>
                <c:pt idx="11">
                  <c:v>0.49</c:v>
                </c:pt>
                <c:pt idx="12">
                  <c:v>0.53</c:v>
                </c:pt>
              </c:numCache>
            </c:numRef>
          </c:val>
          <c:smooth val="0"/>
          <c:extLst>
            <c:ext xmlns:c16="http://schemas.microsoft.com/office/drawing/2014/chart" uri="{C3380CC4-5D6E-409C-BE32-E72D297353CC}">
              <c16:uniqueId val="{00000000-2888-4B6B-A7F1-E4C99BB16435}"/>
            </c:ext>
          </c:extLst>
        </c:ser>
        <c:ser>
          <c:idx val="2"/>
          <c:order val="1"/>
          <c:tx>
            <c:strRef>
              <c:f>'PM Implicit Bias (P,N,S)'!$A$4</c:f>
              <c:strCache>
                <c:ptCount val="1"/>
                <c:pt idx="0">
                  <c:v>Nurses</c:v>
                </c:pt>
              </c:strCache>
            </c:strRef>
          </c:tx>
          <c:spPr>
            <a:ln w="28575" cap="rnd">
              <a:solidFill>
                <a:srgbClr val="FF7C80"/>
              </a:solidFill>
              <a:round/>
            </a:ln>
            <a:effectLst/>
          </c:spPr>
          <c:marker>
            <c:symbol val="none"/>
          </c:marker>
          <c:cat>
            <c:strRef>
              <c:f>'PM Implicit Bias (P,N,S)'!$B$2:$N$2</c:f>
              <c:strCache>
                <c:ptCount val="13"/>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'PM Implicit Bias (P,N,S)'!$B$4:$N$4</c:f>
              <c:numCache>
                <c:formatCode>0%</c:formatCode>
                <c:ptCount val="13"/>
                <c:pt idx="0">
                  <c:v>0.27</c:v>
                </c:pt>
                <c:pt idx="1">
                  <c:v>0.31</c:v>
                </c:pt>
                <c:pt idx="2">
                  <c:v>0.36</c:v>
                </c:pt>
                <c:pt idx="3">
                  <c:v>0.45</c:v>
                </c:pt>
                <c:pt idx="4">
                  <c:v>0.41</c:v>
                </c:pt>
                <c:pt idx="5">
                  <c:v>0.43</c:v>
                </c:pt>
                <c:pt idx="6">
                  <c:v>0.51</c:v>
                </c:pt>
                <c:pt idx="7">
                  <c:v>0.59</c:v>
                </c:pt>
                <c:pt idx="8">
                  <c:v>0.67</c:v>
                </c:pt>
                <c:pt idx="9">
                  <c:v>0.64</c:v>
                </c:pt>
                <c:pt idx="10">
                  <c:v>0.66</c:v>
                </c:pt>
                <c:pt idx="11">
                  <c:v>0.77</c:v>
                </c:pt>
                <c:pt idx="12">
                  <c:v>0.81</c:v>
                </c:pt>
              </c:numCache>
            </c:numRef>
          </c:val>
          <c:smooth val="0"/>
          <c:extLst>
            <c:ext xmlns:c16="http://schemas.microsoft.com/office/drawing/2014/chart" uri="{C3380CC4-5D6E-409C-BE32-E72D297353CC}">
              <c16:uniqueId val="{00000001-2888-4B6B-A7F1-E4C99BB16435}"/>
            </c:ext>
          </c:extLst>
        </c:ser>
        <c:ser>
          <c:idx val="3"/>
          <c:order val="2"/>
          <c:tx>
            <c:strRef>
              <c:f>'PM Implicit Bias (P,N,S)'!$A$5</c:f>
              <c:strCache>
                <c:ptCount val="1"/>
                <c:pt idx="0">
                  <c:v>Other Staff </c:v>
                </c:pt>
              </c:strCache>
            </c:strRef>
          </c:tx>
          <c:spPr>
            <a:ln w="28575" cap="rnd">
              <a:solidFill>
                <a:schemeClr val="accent5">
                  <a:lumMod val="75000"/>
                </a:schemeClr>
              </a:solidFill>
              <a:round/>
            </a:ln>
            <a:effectLst/>
          </c:spPr>
          <c:marker>
            <c:symbol val="none"/>
          </c:marker>
          <c:cat>
            <c:strRef>
              <c:f>'PM Implicit Bias (P,N,S)'!$B$2:$N$2</c:f>
              <c:strCache>
                <c:ptCount val="13"/>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'PM Implicit Bias (P,N,S)'!$B$5:$N$5</c:f>
              <c:numCache>
                <c:formatCode>0%</c:formatCode>
                <c:ptCount val="13"/>
                <c:pt idx="0">
                  <c:v>0.22</c:v>
                </c:pt>
                <c:pt idx="1">
                  <c:v>0.21</c:v>
                </c:pt>
                <c:pt idx="2">
                  <c:v>0.28000000000000003</c:v>
                </c:pt>
                <c:pt idx="3">
                  <c:v>0.25</c:v>
                </c:pt>
                <c:pt idx="4">
                  <c:v>0.34</c:v>
                </c:pt>
                <c:pt idx="5">
                  <c:v>0.3</c:v>
                </c:pt>
                <c:pt idx="6">
                  <c:v>0.35</c:v>
                </c:pt>
                <c:pt idx="7">
                  <c:v>0.43</c:v>
                </c:pt>
                <c:pt idx="8">
                  <c:v>0.53</c:v>
                </c:pt>
                <c:pt idx="9">
                  <c:v>0.48</c:v>
                </c:pt>
                <c:pt idx="10">
                  <c:v>0.48</c:v>
                </c:pt>
                <c:pt idx="11">
                  <c:v>0.62</c:v>
                </c:pt>
                <c:pt idx="12">
                  <c:v>0.7</c:v>
                </c:pt>
              </c:numCache>
            </c:numRef>
          </c:val>
          <c:smooth val="0"/>
          <c:extLst>
            <c:ext xmlns:c16="http://schemas.microsoft.com/office/drawing/2014/chart" uri="{C3380CC4-5D6E-409C-BE32-E72D297353CC}">
              <c16:uniqueId val="{00000002-2888-4B6B-A7F1-E4C99BB16435}"/>
            </c:ext>
          </c:extLst>
        </c:ser>
        <c:ser>
          <c:idx val="0"/>
          <c:order val="3"/>
          <c:tx>
            <c:strRef>
              <c:f>'PM Implicit Bias (P,N,S)'!$A$6</c:f>
              <c:strCache>
                <c:ptCount val="1"/>
                <c:pt idx="0">
                  <c:v>Goal</c:v>
                </c:pt>
              </c:strCache>
            </c:strRef>
          </c:tx>
          <c:spPr>
            <a:ln w="28575" cap="rnd">
              <a:solidFill>
                <a:srgbClr val="FF0000"/>
              </a:solidFill>
              <a:prstDash val="dash"/>
              <a:round/>
            </a:ln>
            <a:effectLst/>
          </c:spPr>
          <c:marker>
            <c:symbol val="none"/>
          </c:marker>
          <c:cat>
            <c:strRef>
              <c:f>'PM Implicit Bias (P,N,S)'!$B$2:$N$2</c:f>
              <c:strCache>
                <c:ptCount val="13"/>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'PM Implicit Bias (P,N,S)'!$B$6:$N$6</c:f>
              <c:numCache>
                <c:formatCode>0%</c:formatCode>
                <c:ptCount val="13"/>
                <c:pt idx="0">
                  <c:v>0.8</c:v>
                </c:pt>
                <c:pt idx="1">
                  <c:v>0.8</c:v>
                </c:pt>
                <c:pt idx="2">
                  <c:v>0.8</c:v>
                </c:pt>
                <c:pt idx="3">
                  <c:v>0.8</c:v>
                </c:pt>
                <c:pt idx="4">
                  <c:v>0.8</c:v>
                </c:pt>
                <c:pt idx="5">
                  <c:v>0.8</c:v>
                </c:pt>
                <c:pt idx="6">
                  <c:v>0.8</c:v>
                </c:pt>
                <c:pt idx="7">
                  <c:v>0.8</c:v>
                </c:pt>
                <c:pt idx="8">
                  <c:v>0.8</c:v>
                </c:pt>
                <c:pt idx="9">
                  <c:v>0.8</c:v>
                </c:pt>
                <c:pt idx="10">
                  <c:v>0.8</c:v>
                </c:pt>
                <c:pt idx="11">
                  <c:v>0.8</c:v>
                </c:pt>
                <c:pt idx="12">
                  <c:v>0.8</c:v>
                </c:pt>
              </c:numCache>
            </c:numRef>
          </c:val>
          <c:smooth val="0"/>
          <c:extLst>
            <c:ext xmlns:c16="http://schemas.microsoft.com/office/drawing/2014/chart" uri="{C3380CC4-5D6E-409C-BE32-E72D297353CC}">
              <c16:uniqueId val="{00000003-2888-4B6B-A7F1-E4C99BB16435}"/>
            </c:ext>
          </c:extLst>
        </c:ser>
        <c:dLbls>
          <c:showLegendKey val="0"/>
          <c:showVal val="0"/>
          <c:showCatName val="0"/>
          <c:showSerName val="0"/>
          <c:showPercent val="0"/>
          <c:showBubbleSize val="0"/>
        </c:dLbls>
        <c:smooth val="0"/>
        <c:axId val="928577535"/>
        <c:axId val="928567967"/>
      </c:lineChart>
      <c:catAx>
        <c:axId val="92857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928567967"/>
        <c:crosses val="autoZero"/>
        <c:auto val="1"/>
        <c:lblAlgn val="ctr"/>
        <c:lblOffset val="100"/>
        <c:noMultiLvlLbl val="0"/>
      </c:catAx>
      <c:valAx>
        <c:axId val="9285679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928577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ysDash"/>
      <a:round/>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Percent of Providers Educated on Optimizing Early Postpartum Care, Baseline + June </a:t>
            </a:r>
            <a:r>
              <a:rPr lang="en-US" dirty="0" smtClean="0"/>
              <a:t>2019-</a:t>
            </a:r>
            <a:r>
              <a:rPr lang="en-US" sz="1440" b="0" i="0" u="none" strike="noStrike" baseline="0" dirty="0" smtClean="0">
                <a:effectLst/>
              </a:rPr>
              <a:t>November 2020</a:t>
            </a:r>
            <a:endParaRPr lang="en-US" dirty="0"/>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'Provider Education'!$A$12:$A$33</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Sep-20</c:v>
                </c:pt>
                <c:pt idx="19">
                  <c:v>Oct-20</c:v>
                </c:pt>
                <c:pt idx="20">
                  <c:v>Nov-20</c:v>
                </c:pt>
              </c:strCache>
            </c:strRef>
          </c:cat>
          <c:val>
            <c:numRef>
              <c:f>'Provider Education'!$B$13:$B$33</c:f>
              <c:numCache>
                <c:formatCode>0%</c:formatCode>
                <c:ptCount val="21"/>
                <c:pt idx="0">
                  <c:v>0.01</c:v>
                </c:pt>
                <c:pt idx="1">
                  <c:v>0.02</c:v>
                </c:pt>
                <c:pt idx="2">
                  <c:v>0.15</c:v>
                </c:pt>
                <c:pt idx="3">
                  <c:v>0.35</c:v>
                </c:pt>
                <c:pt idx="4">
                  <c:v>0.56000000000000005</c:v>
                </c:pt>
                <c:pt idx="5">
                  <c:v>0.7</c:v>
                </c:pt>
                <c:pt idx="6">
                  <c:v>0.68</c:v>
                </c:pt>
                <c:pt idx="7">
                  <c:v>0.82</c:v>
                </c:pt>
                <c:pt idx="8">
                  <c:v>0.78</c:v>
                </c:pt>
                <c:pt idx="9">
                  <c:v>0.78</c:v>
                </c:pt>
                <c:pt idx="10">
                  <c:v>0.82499999999999996</c:v>
                </c:pt>
                <c:pt idx="11">
                  <c:v>0.84549999999999992</c:v>
                </c:pt>
                <c:pt idx="12">
                  <c:v>0.83329999999999993</c:v>
                </c:pt>
                <c:pt idx="13">
                  <c:v>0.9</c:v>
                </c:pt>
                <c:pt idx="14">
                  <c:v>0.9</c:v>
                </c:pt>
                <c:pt idx="15">
                  <c:v>0.9</c:v>
                </c:pt>
                <c:pt idx="16">
                  <c:v>0.9</c:v>
                </c:pt>
                <c:pt idx="17">
                  <c:v>0.9</c:v>
                </c:pt>
                <c:pt idx="18">
                  <c:v>0.9</c:v>
                </c:pt>
                <c:pt idx="19">
                  <c:v>0.9</c:v>
                </c:pt>
              </c:numCache>
            </c:numRef>
          </c:val>
          <c:smooth val="0"/>
          <c:extLst>
            <c:ext xmlns:c16="http://schemas.microsoft.com/office/drawing/2014/chart" uri="{C3380CC4-5D6E-409C-BE32-E72D297353CC}">
              <c16:uniqueId val="{00000000-88B1-4D4F-924A-E91D4593EE1C}"/>
            </c:ext>
          </c:extLst>
        </c:ser>
        <c:ser>
          <c:idx val="1"/>
          <c:order val="1"/>
          <c:spPr>
            <a:ln w="28575" cap="rnd">
              <a:solidFill>
                <a:srgbClr val="FF0000"/>
              </a:solidFill>
              <a:round/>
            </a:ln>
            <a:effectLst/>
          </c:spPr>
          <c:marker>
            <c:symbol val="none"/>
          </c:marker>
          <c:cat>
            <c:strRef>
              <c:f>'Provider Education'!$A$12:$A$33</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Sep-20</c:v>
                </c:pt>
                <c:pt idx="19">
                  <c:v>Oct-20</c:v>
                </c:pt>
                <c:pt idx="20">
                  <c:v>Nov-20</c:v>
                </c:pt>
              </c:strCache>
            </c:strRef>
          </c:cat>
          <c:val>
            <c:numRef>
              <c:f>'Provider Education'!$C$13:$C$33</c:f>
              <c:numCache>
                <c:formatCode>0%</c:formatCode>
                <c:ptCount val="21"/>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formatCode="General">
                  <c:v>0.8</c:v>
                </c:pt>
                <c:pt idx="20" formatCode="General">
                  <c:v>0.8</c:v>
                </c:pt>
              </c:numCache>
            </c:numRef>
          </c:val>
          <c:smooth val="0"/>
          <c:extLst>
            <c:ext xmlns:c16="http://schemas.microsoft.com/office/drawing/2014/chart" uri="{C3380CC4-5D6E-409C-BE32-E72D297353CC}">
              <c16:uniqueId val="{00000001-88B1-4D4F-924A-E91D4593EE1C}"/>
            </c:ext>
          </c:extLst>
        </c:ser>
        <c:dLbls>
          <c:showLegendKey val="0"/>
          <c:showVal val="0"/>
          <c:showCatName val="0"/>
          <c:showSerName val="0"/>
          <c:showPercent val="0"/>
          <c:showBubbleSize val="0"/>
        </c:dLbls>
        <c:marker val="1"/>
        <c:smooth val="0"/>
        <c:axId val="368834048"/>
        <c:axId val="368834440"/>
      </c:lineChart>
      <c:catAx>
        <c:axId val="368834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8834440"/>
        <c:crosses val="autoZero"/>
        <c:auto val="1"/>
        <c:lblAlgn val="ctr"/>
        <c:lblOffset val="100"/>
        <c:noMultiLvlLbl val="0"/>
      </c:catAx>
      <c:valAx>
        <c:axId val="3688344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883404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Percent of Patients who received standardized postpartum education prior to discharge,  Baseline + June </a:t>
            </a:r>
            <a:r>
              <a:rPr lang="en-US" sz="1800" b="0" i="0" baseline="0" dirty="0" smtClean="0">
                <a:effectLst/>
              </a:rPr>
              <a:t>- </a:t>
            </a:r>
            <a:r>
              <a:rPr lang="en-US" sz="1800" b="0" i="0" u="none" strike="noStrike" baseline="0" dirty="0" smtClean="0">
                <a:effectLst/>
              </a:rPr>
              <a:t>November </a:t>
            </a:r>
            <a:r>
              <a:rPr lang="en-US" sz="1800" b="0" i="0" baseline="0" dirty="0" smtClean="0">
                <a:effectLst/>
              </a:rPr>
              <a:t>2020</a:t>
            </a:r>
            <a:endParaRPr lang="en-US" dirty="0">
              <a:effectLst/>
            </a:endParaRPr>
          </a:p>
        </c:rich>
      </c:tx>
      <c:layout>
        <c:manualLayout>
          <c:xMode val="edge"/>
          <c:yMode val="edge"/>
          <c:x val="0.1092645330470258"/>
          <c:y val="1.63731984186694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'Patient education'!$B$5</c:f>
              <c:strCache>
                <c:ptCount val="1"/>
                <c:pt idx="0">
                  <c:v>Benefits of early postpartum visit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'Patient education'!$A$6:$A$26</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'Patient education'!$B$6:$B$26</c:f>
              <c:numCache>
                <c:formatCode>0%</c:formatCode>
                <c:ptCount val="21"/>
                <c:pt idx="0">
                  <c:v>0</c:v>
                </c:pt>
                <c:pt idx="1">
                  <c:v>0.05</c:v>
                </c:pt>
                <c:pt idx="2">
                  <c:v>0</c:v>
                </c:pt>
                <c:pt idx="3">
                  <c:v>0</c:v>
                </c:pt>
                <c:pt idx="4">
                  <c:v>0.01</c:v>
                </c:pt>
                <c:pt idx="5">
                  <c:v>0.23</c:v>
                </c:pt>
                <c:pt idx="6">
                  <c:v>0.36</c:v>
                </c:pt>
                <c:pt idx="7">
                  <c:v>0.41</c:v>
                </c:pt>
                <c:pt idx="8">
                  <c:v>0.53</c:v>
                </c:pt>
                <c:pt idx="9">
                  <c:v>0.7</c:v>
                </c:pt>
                <c:pt idx="10">
                  <c:v>0.57689999999999997</c:v>
                </c:pt>
                <c:pt idx="11">
                  <c:v>0.85450000000000004</c:v>
                </c:pt>
                <c:pt idx="12">
                  <c:v>0.91</c:v>
                </c:pt>
                <c:pt idx="13">
                  <c:v>0.76</c:v>
                </c:pt>
                <c:pt idx="14">
                  <c:v>0.98</c:v>
                </c:pt>
                <c:pt idx="15">
                  <c:v>0.96</c:v>
                </c:pt>
                <c:pt idx="16">
                  <c:v>0.99</c:v>
                </c:pt>
                <c:pt idx="17">
                  <c:v>0.99</c:v>
                </c:pt>
                <c:pt idx="18">
                  <c:v>0.99</c:v>
                </c:pt>
                <c:pt idx="19">
                  <c:v>0.93</c:v>
                </c:pt>
                <c:pt idx="20">
                  <c:v>0.94</c:v>
                </c:pt>
              </c:numCache>
            </c:numRef>
          </c:val>
          <c:smooth val="0"/>
          <c:extLst>
            <c:ext xmlns:c16="http://schemas.microsoft.com/office/drawing/2014/chart" uri="{C3380CC4-5D6E-409C-BE32-E72D297353CC}">
              <c16:uniqueId val="{00000000-DBDA-49B7-8421-E175DF043949}"/>
            </c:ext>
          </c:extLst>
        </c:ser>
        <c:ser>
          <c:idx val="1"/>
          <c:order val="1"/>
          <c:tx>
            <c:strRef>
              <c:f>'Patient education'!$C$5</c:f>
              <c:strCache>
                <c:ptCount val="1"/>
                <c:pt idx="0">
                  <c:v>Early Warning Signs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'Patient education'!$A$6:$A$26</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'Patient education'!$C$6:$C$26</c:f>
              <c:numCache>
                <c:formatCode>0%</c:formatCode>
                <c:ptCount val="21"/>
                <c:pt idx="0">
                  <c:v>0.27</c:v>
                </c:pt>
                <c:pt idx="1">
                  <c:v>0.18</c:v>
                </c:pt>
                <c:pt idx="2">
                  <c:v>0.18</c:v>
                </c:pt>
                <c:pt idx="3">
                  <c:v>0.3</c:v>
                </c:pt>
                <c:pt idx="4">
                  <c:v>0.4</c:v>
                </c:pt>
                <c:pt idx="5">
                  <c:v>0.56000000000000005</c:v>
                </c:pt>
                <c:pt idx="6">
                  <c:v>0.65</c:v>
                </c:pt>
                <c:pt idx="7">
                  <c:v>0.44</c:v>
                </c:pt>
                <c:pt idx="8">
                  <c:v>0.63</c:v>
                </c:pt>
                <c:pt idx="9">
                  <c:v>0.71</c:v>
                </c:pt>
                <c:pt idx="10">
                  <c:v>0.80769999999999997</c:v>
                </c:pt>
                <c:pt idx="11">
                  <c:v>0.93640000000000001</c:v>
                </c:pt>
                <c:pt idx="12">
                  <c:v>0.98</c:v>
                </c:pt>
                <c:pt idx="13">
                  <c:v>0.96</c:v>
                </c:pt>
                <c:pt idx="14">
                  <c:v>0.98</c:v>
                </c:pt>
                <c:pt idx="15">
                  <c:v>0.96</c:v>
                </c:pt>
                <c:pt idx="16">
                  <c:v>0.99</c:v>
                </c:pt>
                <c:pt idx="17">
                  <c:v>0.99</c:v>
                </c:pt>
                <c:pt idx="18">
                  <c:v>0.99</c:v>
                </c:pt>
                <c:pt idx="19">
                  <c:v>0.93</c:v>
                </c:pt>
                <c:pt idx="20">
                  <c:v>0.94</c:v>
                </c:pt>
              </c:numCache>
            </c:numRef>
          </c:val>
          <c:smooth val="0"/>
          <c:extLst>
            <c:ext xmlns:c16="http://schemas.microsoft.com/office/drawing/2014/chart" uri="{C3380CC4-5D6E-409C-BE32-E72D297353CC}">
              <c16:uniqueId val="{00000001-DBDA-49B7-8421-E175DF043949}"/>
            </c:ext>
          </c:extLst>
        </c:ser>
        <c:ser>
          <c:idx val="2"/>
          <c:order val="2"/>
          <c:tx>
            <c:strRef>
              <c:f>'Patient education'!$D$5</c:f>
              <c:strCache>
                <c:ptCount val="1"/>
                <c:pt idx="0">
                  <c:v>Birth Spacing</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'Patient education'!$A$6:$A$26</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'Patient education'!$D$6:$D$26</c:f>
              <c:numCache>
                <c:formatCode>0%</c:formatCode>
                <c:ptCount val="21"/>
                <c:pt idx="0">
                  <c:v>0</c:v>
                </c:pt>
                <c:pt idx="1">
                  <c:v>0</c:v>
                </c:pt>
                <c:pt idx="2">
                  <c:v>0</c:v>
                </c:pt>
                <c:pt idx="3">
                  <c:v>0</c:v>
                </c:pt>
                <c:pt idx="4">
                  <c:v>0</c:v>
                </c:pt>
                <c:pt idx="5">
                  <c:v>0</c:v>
                </c:pt>
                <c:pt idx="6">
                  <c:v>0.09</c:v>
                </c:pt>
                <c:pt idx="7">
                  <c:v>0.3</c:v>
                </c:pt>
                <c:pt idx="8">
                  <c:v>0.4</c:v>
                </c:pt>
                <c:pt idx="9">
                  <c:v>0.54</c:v>
                </c:pt>
                <c:pt idx="10">
                  <c:v>0.42309999999999998</c:v>
                </c:pt>
                <c:pt idx="11">
                  <c:v>0.68179999999999996</c:v>
                </c:pt>
                <c:pt idx="12">
                  <c:v>0.77</c:v>
                </c:pt>
                <c:pt idx="13">
                  <c:v>0.89</c:v>
                </c:pt>
                <c:pt idx="14">
                  <c:v>0.84</c:v>
                </c:pt>
                <c:pt idx="15">
                  <c:v>0.89</c:v>
                </c:pt>
                <c:pt idx="16">
                  <c:v>0.91</c:v>
                </c:pt>
                <c:pt idx="17">
                  <c:v>0.92</c:v>
                </c:pt>
                <c:pt idx="18">
                  <c:v>0.92</c:v>
                </c:pt>
                <c:pt idx="19">
                  <c:v>0.93</c:v>
                </c:pt>
                <c:pt idx="20">
                  <c:v>0.94</c:v>
                </c:pt>
              </c:numCache>
            </c:numRef>
          </c:val>
          <c:smooth val="0"/>
          <c:extLst>
            <c:ext xmlns:c16="http://schemas.microsoft.com/office/drawing/2014/chart" uri="{C3380CC4-5D6E-409C-BE32-E72D297353CC}">
              <c16:uniqueId val="{00000002-DBDA-49B7-8421-E175DF043949}"/>
            </c:ext>
          </c:extLst>
        </c:ser>
        <c:ser>
          <c:idx val="3"/>
          <c:order val="3"/>
          <c:tx>
            <c:strRef>
              <c:f>'Patient education'!$E$5</c:f>
              <c:strCache>
                <c:ptCount val="1"/>
                <c:pt idx="0">
                  <c:v>Goal</c:v>
                </c:pt>
              </c:strCache>
            </c:strRef>
          </c:tx>
          <c:spPr>
            <a:ln w="28575" cap="rnd">
              <a:solidFill>
                <a:srgbClr val="FF0000"/>
              </a:solidFill>
              <a:round/>
            </a:ln>
            <a:effectLst/>
          </c:spPr>
          <c:marker>
            <c:symbol val="none"/>
          </c:marker>
          <c:cat>
            <c:strRef>
              <c:f>'Patient education'!$A$6:$A$26</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'Patient education'!$E$6:$E$26</c:f>
              <c:numCache>
                <c:formatCode>0%</c:formatCode>
                <c:ptCount val="21"/>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formatCode="General">
                  <c:v>0.8</c:v>
                </c:pt>
                <c:pt idx="20" formatCode="General">
                  <c:v>0.8</c:v>
                </c:pt>
              </c:numCache>
            </c:numRef>
          </c:val>
          <c:smooth val="0"/>
          <c:extLst>
            <c:ext xmlns:c16="http://schemas.microsoft.com/office/drawing/2014/chart" uri="{C3380CC4-5D6E-409C-BE32-E72D297353CC}">
              <c16:uniqueId val="{00000003-DBDA-49B7-8421-E175DF043949}"/>
            </c:ext>
          </c:extLst>
        </c:ser>
        <c:dLbls>
          <c:showLegendKey val="0"/>
          <c:showVal val="0"/>
          <c:showCatName val="0"/>
          <c:showSerName val="0"/>
          <c:showPercent val="0"/>
          <c:showBubbleSize val="0"/>
        </c:dLbls>
        <c:marker val="1"/>
        <c:smooth val="0"/>
        <c:axId val="320909768"/>
        <c:axId val="452708968"/>
      </c:lineChart>
      <c:catAx>
        <c:axId val="320909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2708968"/>
        <c:crosses val="autoZero"/>
        <c:auto val="1"/>
        <c:lblAlgn val="ctr"/>
        <c:lblOffset val="100"/>
        <c:noMultiLvlLbl val="0"/>
      </c:catAx>
      <c:valAx>
        <c:axId val="452708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909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dirty="0">
                <a:effectLst/>
              </a:rPr>
              <a:t>Percent of Patients with Early Postpartum Visits Scheduled Prior to Discharge, Baseline + June </a:t>
            </a:r>
            <a:r>
              <a:rPr lang="en-US" sz="1600" b="0" i="0" baseline="0" dirty="0" smtClean="0">
                <a:effectLst/>
              </a:rPr>
              <a:t>2019 - </a:t>
            </a:r>
            <a:r>
              <a:rPr lang="en-US" sz="1400" b="0" i="0" u="none" strike="noStrike" baseline="0" dirty="0" smtClean="0">
                <a:effectLst/>
              </a:rPr>
              <a:t>November 2020</a:t>
            </a:r>
            <a:endParaRPr lang="en-US" sz="16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'Early postpartum visits'!$A$9:$A$29</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'Early postpartum visits'!$B$9:$B$29</c:f>
              <c:numCache>
                <c:formatCode>0%</c:formatCode>
                <c:ptCount val="21"/>
                <c:pt idx="0">
                  <c:v>0.02</c:v>
                </c:pt>
                <c:pt idx="1">
                  <c:v>0.01</c:v>
                </c:pt>
                <c:pt idx="2">
                  <c:v>7.0000000000000007E-2</c:v>
                </c:pt>
                <c:pt idx="3">
                  <c:v>0.16</c:v>
                </c:pt>
                <c:pt idx="4">
                  <c:v>0.12</c:v>
                </c:pt>
                <c:pt idx="5">
                  <c:v>0.31</c:v>
                </c:pt>
                <c:pt idx="6">
                  <c:v>0.3</c:v>
                </c:pt>
                <c:pt idx="7">
                  <c:v>0.39</c:v>
                </c:pt>
                <c:pt idx="8">
                  <c:v>0.4</c:v>
                </c:pt>
                <c:pt idx="9">
                  <c:v>0.41</c:v>
                </c:pt>
                <c:pt idx="10">
                  <c:v>0.49230000000000002</c:v>
                </c:pt>
                <c:pt idx="11">
                  <c:v>0.69089999999999996</c:v>
                </c:pt>
                <c:pt idx="12">
                  <c:v>0.76</c:v>
                </c:pt>
                <c:pt idx="13">
                  <c:v>0.56999999999999995</c:v>
                </c:pt>
                <c:pt idx="14">
                  <c:v>0.72</c:v>
                </c:pt>
                <c:pt idx="15">
                  <c:v>0.8</c:v>
                </c:pt>
                <c:pt idx="16">
                  <c:v>0.69</c:v>
                </c:pt>
                <c:pt idx="17">
                  <c:v>0.79</c:v>
                </c:pt>
                <c:pt idx="18">
                  <c:v>0.84</c:v>
                </c:pt>
                <c:pt idx="19">
                  <c:v>0.8</c:v>
                </c:pt>
                <c:pt idx="20">
                  <c:v>0.92</c:v>
                </c:pt>
              </c:numCache>
            </c:numRef>
          </c:val>
          <c:smooth val="0"/>
          <c:extLst>
            <c:ext xmlns:c16="http://schemas.microsoft.com/office/drawing/2014/chart" uri="{C3380CC4-5D6E-409C-BE32-E72D297353CC}">
              <c16:uniqueId val="{00000000-A90F-451F-966B-7DE673F558EA}"/>
            </c:ext>
          </c:extLst>
        </c:ser>
        <c:ser>
          <c:idx val="1"/>
          <c:order val="1"/>
          <c:spPr>
            <a:ln w="28575" cap="rnd">
              <a:solidFill>
                <a:schemeClr val="accent2"/>
              </a:solidFill>
              <a:round/>
            </a:ln>
            <a:effectLst/>
          </c:spPr>
          <c:marker>
            <c:symbol val="none"/>
          </c:marker>
          <c:cat>
            <c:strRef>
              <c:f>'Early postpartum visits'!$A$9:$A$29</c:f>
              <c:strCache>
                <c:ptCount val="21"/>
                <c:pt idx="0">
                  <c:v>Oct-18</c:v>
                </c:pt>
                <c:pt idx="1">
                  <c:v>Nov-18</c:v>
                </c:pt>
                <c:pt idx="2">
                  <c:v>Dec-18</c:v>
                </c:pt>
                <c:pt idx="3">
                  <c:v>Jun-19</c:v>
                </c:pt>
                <c:pt idx="4">
                  <c:v>Jul-19</c:v>
                </c:pt>
                <c:pt idx="5">
                  <c:v>Aug-19</c:v>
                </c:pt>
                <c:pt idx="6">
                  <c:v>Sep-19</c:v>
                </c:pt>
                <c:pt idx="7">
                  <c:v>Oct-19</c:v>
                </c:pt>
                <c:pt idx="8">
                  <c:v>Nov-19</c:v>
                </c:pt>
                <c:pt idx="9">
                  <c:v>Dec-19</c:v>
                </c:pt>
                <c:pt idx="10">
                  <c:v>Jan-20</c:v>
                </c:pt>
                <c:pt idx="11">
                  <c:v>Feb-20</c:v>
                </c:pt>
                <c:pt idx="12">
                  <c:v>Mar-20</c:v>
                </c:pt>
                <c:pt idx="13">
                  <c:v>Apr-20</c:v>
                </c:pt>
                <c:pt idx="14">
                  <c:v>May-20</c:v>
                </c:pt>
                <c:pt idx="15">
                  <c:v>Jun-20</c:v>
                </c:pt>
                <c:pt idx="16">
                  <c:v>Jul-20</c:v>
                </c:pt>
                <c:pt idx="17">
                  <c:v>Aug-20</c:v>
                </c:pt>
                <c:pt idx="18">
                  <c:v>Sept-20</c:v>
                </c:pt>
                <c:pt idx="19">
                  <c:v>Oct-20</c:v>
                </c:pt>
                <c:pt idx="20">
                  <c:v>Nov-20</c:v>
                </c:pt>
              </c:strCache>
            </c:strRef>
          </c:cat>
          <c:val>
            <c:numRef>
              <c:f>'Early postpartum visits'!$C$9:$C$29</c:f>
              <c:numCache>
                <c:formatCode>0%</c:formatCode>
                <c:ptCount val="21"/>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formatCode="General">
                  <c:v>0.8</c:v>
                </c:pt>
                <c:pt idx="20" formatCode="General">
                  <c:v>0.8</c:v>
                </c:pt>
              </c:numCache>
            </c:numRef>
          </c:val>
          <c:smooth val="0"/>
          <c:extLst>
            <c:ext xmlns:c16="http://schemas.microsoft.com/office/drawing/2014/chart" uri="{C3380CC4-5D6E-409C-BE32-E72D297353CC}">
              <c16:uniqueId val="{00000001-A90F-451F-966B-7DE673F558EA}"/>
            </c:ext>
          </c:extLst>
        </c:ser>
        <c:dLbls>
          <c:showLegendKey val="0"/>
          <c:showVal val="0"/>
          <c:showCatName val="0"/>
          <c:showSerName val="0"/>
          <c:showPercent val="0"/>
          <c:showBubbleSize val="0"/>
        </c:dLbls>
        <c:marker val="1"/>
        <c:smooth val="0"/>
        <c:axId val="368838752"/>
        <c:axId val="369604832"/>
      </c:lineChart>
      <c:catAx>
        <c:axId val="36883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9604832"/>
        <c:crosses val="autoZero"/>
        <c:auto val="1"/>
        <c:lblAlgn val="ctr"/>
        <c:lblOffset val="100"/>
        <c:noMultiLvlLbl val="0"/>
      </c:catAx>
      <c:valAx>
        <c:axId val="3696048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838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Process to Coordinate Care to Medical Home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Not in development or implemented</c:v>
                </c:pt>
              </c:strCache>
            </c:strRef>
          </c:tx>
          <c:spPr>
            <a:solidFill>
              <a:schemeClr val="accent1"/>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2-A692-4833-88C1-9BE317204E89}"/>
              </c:ext>
            </c:extLst>
          </c:dPt>
          <c:cat>
            <c:strRef>
              <c:f>Sheet1!$A$2:$A$6</c:f>
              <c:strCache>
                <c:ptCount val="5"/>
                <c:pt idx="0">
                  <c:v>Baseline</c:v>
                </c:pt>
                <c:pt idx="1">
                  <c:v>Quarter 1</c:v>
                </c:pt>
                <c:pt idx="2">
                  <c:v>Quarter 2</c:v>
                </c:pt>
                <c:pt idx="3">
                  <c:v>Quarter 3</c:v>
                </c:pt>
                <c:pt idx="4">
                  <c:v>Quarter 4</c:v>
                </c:pt>
              </c:strCache>
            </c:strRef>
          </c:cat>
          <c:val>
            <c:numRef>
              <c:f>Sheet1!$B$2:$B$6</c:f>
              <c:numCache>
                <c:formatCode>mmm\-yy</c:formatCode>
                <c:ptCount val="5"/>
                <c:pt idx="0" formatCode="0">
                  <c:v>2</c:v>
                </c:pt>
                <c:pt idx="1">
                  <c:v>0</c:v>
                </c:pt>
                <c:pt idx="2">
                  <c:v>0</c:v>
                </c:pt>
                <c:pt idx="3">
                  <c:v>0</c:v>
                </c:pt>
                <c:pt idx="4">
                  <c:v>0</c:v>
                </c:pt>
              </c:numCache>
            </c:numRef>
          </c:val>
          <c:extLst>
            <c:ext xmlns:c16="http://schemas.microsoft.com/office/drawing/2014/chart" uri="{C3380CC4-5D6E-409C-BE32-E72D297353CC}">
              <c16:uniqueId val="{00000000-3B66-4A6F-A46C-6C61DDDB4A94}"/>
            </c:ext>
          </c:extLst>
        </c:ser>
        <c:ser>
          <c:idx val="1"/>
          <c:order val="1"/>
          <c:tx>
            <c:strRef>
              <c:f>Sheet1!$C$1</c:f>
              <c:strCache>
                <c:ptCount val="1"/>
                <c:pt idx="0">
                  <c:v>Development in Progress</c:v>
                </c:pt>
              </c:strCache>
            </c:strRef>
          </c:tx>
          <c:spPr>
            <a:solidFill>
              <a:schemeClr val="accent5"/>
            </a:solidFill>
            <a:ln>
              <a:noFill/>
            </a:ln>
            <a:effectLst/>
          </c:spPr>
          <c:invertIfNegative val="0"/>
          <c:cat>
            <c:strRef>
              <c:f>Sheet1!$A$2:$A$6</c:f>
              <c:strCache>
                <c:ptCount val="5"/>
                <c:pt idx="0">
                  <c:v>Baseline</c:v>
                </c:pt>
                <c:pt idx="1">
                  <c:v>Quarter 1</c:v>
                </c:pt>
                <c:pt idx="2">
                  <c:v>Quarter 2</c:v>
                </c:pt>
                <c:pt idx="3">
                  <c:v>Quarter 3</c:v>
                </c:pt>
                <c:pt idx="4">
                  <c:v>Quarter 4</c:v>
                </c:pt>
              </c:strCache>
            </c:strRef>
          </c:cat>
          <c:val>
            <c:numRef>
              <c:f>Sheet1!$C$2:$C$6</c:f>
              <c:numCache>
                <c:formatCode>General</c:formatCode>
                <c:ptCount val="5"/>
                <c:pt idx="0" formatCode="0">
                  <c:v>4</c:v>
                </c:pt>
                <c:pt idx="1">
                  <c:v>1</c:v>
                </c:pt>
                <c:pt idx="2">
                  <c:v>0</c:v>
                </c:pt>
                <c:pt idx="3">
                  <c:v>0</c:v>
                </c:pt>
                <c:pt idx="4">
                  <c:v>0</c:v>
                </c:pt>
              </c:numCache>
            </c:numRef>
          </c:val>
          <c:extLst>
            <c:ext xmlns:c16="http://schemas.microsoft.com/office/drawing/2014/chart" uri="{C3380CC4-5D6E-409C-BE32-E72D297353CC}">
              <c16:uniqueId val="{00000001-3B66-4A6F-A46C-6C61DDDB4A94}"/>
            </c:ext>
          </c:extLst>
        </c:ser>
        <c:ser>
          <c:idx val="2"/>
          <c:order val="2"/>
          <c:tx>
            <c:strRef>
              <c:f>Sheet1!$D$1</c:f>
              <c:strCache>
                <c:ptCount val="1"/>
                <c:pt idx="0">
                  <c:v>Implementation in Progress</c:v>
                </c:pt>
              </c:strCache>
            </c:strRef>
          </c:tx>
          <c:spPr>
            <a:solidFill>
              <a:srgbClr val="00B0F0"/>
            </a:solidFill>
            <a:ln>
              <a:noFill/>
            </a:ln>
            <a:effectLst/>
          </c:spPr>
          <c:invertIfNegative val="0"/>
          <c:cat>
            <c:strRef>
              <c:f>Sheet1!$A$2:$A$6</c:f>
              <c:strCache>
                <c:ptCount val="5"/>
                <c:pt idx="0">
                  <c:v>Baseline</c:v>
                </c:pt>
                <c:pt idx="1">
                  <c:v>Quarter 1</c:v>
                </c:pt>
                <c:pt idx="2">
                  <c:v>Quarter 2</c:v>
                </c:pt>
                <c:pt idx="3">
                  <c:v>Quarter 3</c:v>
                </c:pt>
                <c:pt idx="4">
                  <c:v>Quarter 4</c:v>
                </c:pt>
              </c:strCache>
            </c:strRef>
          </c:cat>
          <c:val>
            <c:numRef>
              <c:f>Sheet1!$D$2:$D$6</c:f>
              <c:numCache>
                <c:formatCode>General</c:formatCode>
                <c:ptCount val="5"/>
                <c:pt idx="0" formatCode="0">
                  <c:v>0</c:v>
                </c:pt>
                <c:pt idx="1">
                  <c:v>2</c:v>
                </c:pt>
                <c:pt idx="2">
                  <c:v>1</c:v>
                </c:pt>
                <c:pt idx="3">
                  <c:v>0</c:v>
                </c:pt>
                <c:pt idx="4">
                  <c:v>0</c:v>
                </c:pt>
              </c:numCache>
            </c:numRef>
          </c:val>
          <c:extLst>
            <c:ext xmlns:c16="http://schemas.microsoft.com/office/drawing/2014/chart" uri="{C3380CC4-5D6E-409C-BE32-E72D297353CC}">
              <c16:uniqueId val="{00000002-3B66-4A6F-A46C-6C61DDDB4A94}"/>
            </c:ext>
          </c:extLst>
        </c:ser>
        <c:ser>
          <c:idx val="3"/>
          <c:order val="3"/>
          <c:tx>
            <c:strRef>
              <c:f>Sheet1!$E$1</c:f>
              <c:strCache>
                <c:ptCount val="1"/>
                <c:pt idx="0">
                  <c:v>Implemented</c:v>
                </c:pt>
              </c:strCache>
            </c:strRef>
          </c:tx>
          <c:spPr>
            <a:solidFill>
              <a:srgbClr val="00B050"/>
            </a:solidFill>
            <a:ln>
              <a:noFill/>
            </a:ln>
            <a:effectLst/>
          </c:spPr>
          <c:invertIfNegative val="0"/>
          <c:cat>
            <c:strRef>
              <c:f>Sheet1!$A$2:$A$6</c:f>
              <c:strCache>
                <c:ptCount val="5"/>
                <c:pt idx="0">
                  <c:v>Baseline</c:v>
                </c:pt>
                <c:pt idx="1">
                  <c:v>Quarter 1</c:v>
                </c:pt>
                <c:pt idx="2">
                  <c:v>Quarter 2</c:v>
                </c:pt>
                <c:pt idx="3">
                  <c:v>Quarter 3</c:v>
                </c:pt>
                <c:pt idx="4">
                  <c:v>Quarter 4</c:v>
                </c:pt>
              </c:strCache>
            </c:strRef>
          </c:cat>
          <c:val>
            <c:numRef>
              <c:f>Sheet1!$E$2:$E$6</c:f>
              <c:numCache>
                <c:formatCode>General</c:formatCode>
                <c:ptCount val="5"/>
                <c:pt idx="0" formatCode="0">
                  <c:v>0</c:v>
                </c:pt>
                <c:pt idx="1">
                  <c:v>3</c:v>
                </c:pt>
                <c:pt idx="2">
                  <c:v>5</c:v>
                </c:pt>
                <c:pt idx="3">
                  <c:v>6</c:v>
                </c:pt>
                <c:pt idx="4">
                  <c:v>6</c:v>
                </c:pt>
              </c:numCache>
            </c:numRef>
          </c:val>
          <c:extLst>
            <c:ext xmlns:c16="http://schemas.microsoft.com/office/drawing/2014/chart" uri="{C3380CC4-5D6E-409C-BE32-E72D297353CC}">
              <c16:uniqueId val="{00000001-A692-4833-88C1-9BE317204E89}"/>
            </c:ext>
          </c:extLst>
        </c:ser>
        <c:dLbls>
          <c:showLegendKey val="0"/>
          <c:showVal val="0"/>
          <c:showCatName val="0"/>
          <c:showSerName val="0"/>
          <c:showPercent val="0"/>
          <c:showBubbleSize val="0"/>
        </c:dLbls>
        <c:gapWidth val="150"/>
        <c:overlap val="100"/>
        <c:axId val="874075952"/>
        <c:axId val="874078032"/>
      </c:barChart>
      <c:catAx>
        <c:axId val="87407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078032"/>
        <c:crosses val="autoZero"/>
        <c:auto val="1"/>
        <c:lblAlgn val="ctr"/>
        <c:lblOffset val="100"/>
        <c:noMultiLvlLbl val="1"/>
      </c:catAx>
      <c:valAx>
        <c:axId val="874078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07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Staff Trained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Quarter 1</c:v>
                </c:pt>
                <c:pt idx="1">
                  <c:v>Quarter 2</c:v>
                </c:pt>
                <c:pt idx="2">
                  <c:v>Quarter 3</c:v>
                </c:pt>
                <c:pt idx="3">
                  <c:v>Quarter 4</c:v>
                </c:pt>
              </c:strCache>
            </c:strRef>
          </c:cat>
          <c:val>
            <c:numRef>
              <c:f>Sheet1!$B$2:$B$5</c:f>
              <c:numCache>
                <c:formatCode>General</c:formatCode>
                <c:ptCount val="4"/>
                <c:pt idx="0">
                  <c:v>25</c:v>
                </c:pt>
                <c:pt idx="1">
                  <c:v>50</c:v>
                </c:pt>
                <c:pt idx="2">
                  <c:v>54</c:v>
                </c:pt>
                <c:pt idx="3">
                  <c:v>54</c:v>
                </c:pt>
              </c:numCache>
            </c:numRef>
          </c:val>
          <c:smooth val="0"/>
          <c:extLst>
            <c:ext xmlns:c16="http://schemas.microsoft.com/office/drawing/2014/chart" uri="{C3380CC4-5D6E-409C-BE32-E72D297353CC}">
              <c16:uniqueId val="{00000000-76F2-4E88-BE0D-EA10689985AB}"/>
            </c:ext>
          </c:extLst>
        </c:ser>
        <c:dLbls>
          <c:dLblPos val="t"/>
          <c:showLegendKey val="0"/>
          <c:showVal val="1"/>
          <c:showCatName val="0"/>
          <c:showSerName val="0"/>
          <c:showPercent val="0"/>
          <c:showBubbleSize val="0"/>
        </c:dLbls>
        <c:smooth val="0"/>
        <c:axId val="763391183"/>
        <c:axId val="763393679"/>
      </c:lineChart>
      <c:catAx>
        <c:axId val="7633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3393679"/>
        <c:crosses val="autoZero"/>
        <c:auto val="1"/>
        <c:lblAlgn val="ctr"/>
        <c:lblOffset val="100"/>
        <c:noMultiLvlLbl val="0"/>
      </c:catAx>
      <c:valAx>
        <c:axId val="763393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3391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LOCs Implemented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Quarter 1</c:v>
                </c:pt>
                <c:pt idx="1">
                  <c:v>Quarter 2</c:v>
                </c:pt>
                <c:pt idx="2">
                  <c:v>Quarter 3</c:v>
                </c:pt>
                <c:pt idx="3">
                  <c:v>Quarter 4</c:v>
                </c:pt>
              </c:strCache>
            </c:strRef>
          </c:cat>
          <c:val>
            <c:numRef>
              <c:f>Sheet1!$B$2:$B$5</c:f>
              <c:numCache>
                <c:formatCode>General</c:formatCode>
                <c:ptCount val="4"/>
                <c:pt idx="0">
                  <c:v>5</c:v>
                </c:pt>
                <c:pt idx="1">
                  <c:v>16</c:v>
                </c:pt>
                <c:pt idx="2">
                  <c:v>19</c:v>
                </c:pt>
                <c:pt idx="3">
                  <c:v>19</c:v>
                </c:pt>
              </c:numCache>
            </c:numRef>
          </c:val>
          <c:smooth val="0"/>
          <c:extLst>
            <c:ext xmlns:c16="http://schemas.microsoft.com/office/drawing/2014/chart" uri="{C3380CC4-5D6E-409C-BE32-E72D297353CC}">
              <c16:uniqueId val="{00000000-BB39-423D-AD6D-AEA05A15FAC3}"/>
            </c:ext>
          </c:extLst>
        </c:ser>
        <c:dLbls>
          <c:dLblPos val="t"/>
          <c:showLegendKey val="0"/>
          <c:showVal val="1"/>
          <c:showCatName val="0"/>
          <c:showSerName val="0"/>
          <c:showPercent val="0"/>
          <c:showBubbleSize val="0"/>
        </c:dLbls>
        <c:smooth val="0"/>
        <c:axId val="763391183"/>
        <c:axId val="763393679"/>
      </c:lineChart>
      <c:catAx>
        <c:axId val="7633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3393679"/>
        <c:crosses val="autoZero"/>
        <c:auto val="1"/>
        <c:lblAlgn val="ctr"/>
        <c:lblOffset val="100"/>
        <c:noMultiLvlLbl val="0"/>
      </c:catAx>
      <c:valAx>
        <c:axId val="763393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3391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How do you feel people are supported during</a:t>
            </a:r>
            <a:r>
              <a:rPr lang="en-US" baseline="0" dirty="0"/>
              <a:t> the postpartum period in your community?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6AAD6"/>
              </a:solidFill>
              <a:ln>
                <a:noFill/>
              </a:ln>
              <a:effectLst/>
            </c:spPr>
            <c:extLst>
              <c:ext xmlns:c16="http://schemas.microsoft.com/office/drawing/2014/chart" uri="{C3380CC4-5D6E-409C-BE32-E72D297353CC}">
                <c16:uniqueId val="{00000006-1326-4DE9-83C2-8E273213F9F0}"/>
              </c:ext>
            </c:extLst>
          </c:dPt>
          <c:dPt>
            <c:idx val="1"/>
            <c:invertIfNegative val="0"/>
            <c:bubble3D val="0"/>
            <c:spPr>
              <a:solidFill>
                <a:srgbClr val="B7D433"/>
              </a:solidFill>
              <a:ln>
                <a:noFill/>
              </a:ln>
              <a:effectLst/>
            </c:spPr>
            <c:extLst>
              <c:ext xmlns:c16="http://schemas.microsoft.com/office/drawing/2014/chart" uri="{C3380CC4-5D6E-409C-BE32-E72D297353CC}">
                <c16:uniqueId val="{00000005-1326-4DE9-83C2-8E273213F9F0}"/>
              </c:ext>
            </c:extLst>
          </c:dPt>
          <c:dPt>
            <c:idx val="2"/>
            <c:invertIfNegative val="0"/>
            <c:bubble3D val="0"/>
            <c:spPr>
              <a:solidFill>
                <a:srgbClr val="00B5B3"/>
              </a:solidFill>
              <a:ln>
                <a:noFill/>
              </a:ln>
              <a:effectLst/>
            </c:spPr>
            <c:extLst>
              <c:ext xmlns:c16="http://schemas.microsoft.com/office/drawing/2014/chart" uri="{C3380CC4-5D6E-409C-BE32-E72D297353CC}">
                <c16:uniqueId val="{00000004-1326-4DE9-83C2-8E273213F9F0}"/>
              </c:ext>
            </c:extLst>
          </c:dPt>
          <c:dPt>
            <c:idx val="3"/>
            <c:invertIfNegative val="0"/>
            <c:bubble3D val="0"/>
            <c:spPr>
              <a:solidFill>
                <a:srgbClr val="0063A2"/>
              </a:solidFill>
              <a:ln>
                <a:noFill/>
              </a:ln>
              <a:effectLst/>
            </c:spPr>
            <c:extLst>
              <c:ext xmlns:c16="http://schemas.microsoft.com/office/drawing/2014/chart" uri="{C3380CC4-5D6E-409C-BE32-E72D297353CC}">
                <c16:uniqueId val="{00000003-1326-4DE9-83C2-8E273213F9F0}"/>
              </c:ext>
            </c:extLst>
          </c:dPt>
          <c:cat>
            <c:strRef>
              <c:f>Sheet1!$A$2:$A$5</c:f>
              <c:strCache>
                <c:ptCount val="4"/>
                <c:pt idx="0">
                  <c:v>Not Supported</c:v>
                </c:pt>
                <c:pt idx="1">
                  <c:v>Somewhat Supported</c:v>
                </c:pt>
                <c:pt idx="2">
                  <c:v>Supported</c:v>
                </c:pt>
                <c:pt idx="3">
                  <c:v>Very Supported</c:v>
                </c:pt>
              </c:strCache>
            </c:strRef>
          </c:cat>
          <c:val>
            <c:numRef>
              <c:f>Sheet1!$B$2:$B$5</c:f>
              <c:numCache>
                <c:formatCode>0%</c:formatCode>
                <c:ptCount val="4"/>
                <c:pt idx="0">
                  <c:v>0.15</c:v>
                </c:pt>
                <c:pt idx="1">
                  <c:v>0.62</c:v>
                </c:pt>
                <c:pt idx="2">
                  <c:v>0.18</c:v>
                </c:pt>
                <c:pt idx="3">
                  <c:v>0.05</c:v>
                </c:pt>
              </c:numCache>
            </c:numRef>
          </c:val>
          <c:extLst>
            <c:ext xmlns:c16="http://schemas.microsoft.com/office/drawing/2014/chart" uri="{C3380CC4-5D6E-409C-BE32-E72D297353CC}">
              <c16:uniqueId val="{00000000-1326-4DE9-83C2-8E273213F9F0}"/>
            </c:ext>
          </c:extLst>
        </c:ser>
        <c:dLbls>
          <c:showLegendKey val="0"/>
          <c:showVal val="0"/>
          <c:showCatName val="0"/>
          <c:showSerName val="0"/>
          <c:showPercent val="0"/>
          <c:showBubbleSize val="0"/>
        </c:dLbls>
        <c:gapWidth val="182"/>
        <c:axId val="739122255"/>
        <c:axId val="739121423"/>
      </c:barChart>
      <c:catAx>
        <c:axId val="7391222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9121423"/>
        <c:crosses val="autoZero"/>
        <c:auto val="1"/>
        <c:lblAlgn val="ctr"/>
        <c:lblOffset val="100"/>
        <c:noMultiLvlLbl val="0"/>
      </c:catAx>
      <c:valAx>
        <c:axId val="7391214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91222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Where do you go to receive care?</a:t>
            </a:r>
          </a:p>
        </c:rich>
      </c:tx>
      <c:layout>
        <c:manualLayout>
          <c:xMode val="edge"/>
          <c:yMode val="edge"/>
          <c:x val="0.17367748341350955"/>
          <c:y val="3.8112112029202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B7D433"/>
              </a:solidFill>
              <a:ln w="19050">
                <a:solidFill>
                  <a:schemeClr val="lt1"/>
                </a:solidFill>
              </a:ln>
              <a:effectLst/>
            </c:spPr>
            <c:extLst>
              <c:ext xmlns:c16="http://schemas.microsoft.com/office/drawing/2014/chart" uri="{C3380CC4-5D6E-409C-BE32-E72D297353CC}">
                <c16:uniqueId val="{00000003-BB4A-4E01-A14A-124E82F8F397}"/>
              </c:ext>
            </c:extLst>
          </c:dPt>
          <c:dPt>
            <c:idx val="1"/>
            <c:bubble3D val="0"/>
            <c:spPr>
              <a:solidFill>
                <a:srgbClr val="00B5B3"/>
              </a:solidFill>
              <a:ln w="19050">
                <a:solidFill>
                  <a:schemeClr val="lt1"/>
                </a:solidFill>
              </a:ln>
              <a:effectLst/>
            </c:spPr>
            <c:extLst>
              <c:ext xmlns:c16="http://schemas.microsoft.com/office/drawing/2014/chart" uri="{C3380CC4-5D6E-409C-BE32-E72D297353CC}">
                <c16:uniqueId val="{00000004-BB4A-4E01-A14A-124E82F8F397}"/>
              </c:ext>
            </c:extLst>
          </c:dPt>
          <c:dPt>
            <c:idx val="2"/>
            <c:bubble3D val="0"/>
            <c:spPr>
              <a:solidFill>
                <a:srgbClr val="06AAD6"/>
              </a:solidFill>
              <a:ln w="19050">
                <a:solidFill>
                  <a:schemeClr val="lt1"/>
                </a:solidFill>
              </a:ln>
              <a:effectLst/>
            </c:spPr>
            <c:extLst>
              <c:ext xmlns:c16="http://schemas.microsoft.com/office/drawing/2014/chart" uri="{C3380CC4-5D6E-409C-BE32-E72D297353CC}">
                <c16:uniqueId val="{00000001-BB4A-4E01-A14A-124E82F8F397}"/>
              </c:ext>
            </c:extLst>
          </c:dPt>
          <c:dPt>
            <c:idx val="3"/>
            <c:bubble3D val="0"/>
            <c:spPr>
              <a:solidFill>
                <a:srgbClr val="0063A2"/>
              </a:solidFill>
              <a:ln w="19050">
                <a:solidFill>
                  <a:schemeClr val="lt1"/>
                </a:solidFill>
              </a:ln>
              <a:effectLst/>
            </c:spPr>
            <c:extLst>
              <c:ext xmlns:c16="http://schemas.microsoft.com/office/drawing/2014/chart" uri="{C3380CC4-5D6E-409C-BE32-E72D297353CC}">
                <c16:uniqueId val="{00000002-BB4A-4E01-A14A-124E82F8F397}"/>
              </c:ext>
            </c:extLst>
          </c:dPt>
          <c:dLbls>
            <c:dLbl>
              <c:idx val="0"/>
              <c:layout>
                <c:manualLayout>
                  <c:x val="-8.2326766025021494E-2"/>
                  <c:y val="0.1561033096318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B4A-4E01-A14A-124E82F8F397}"/>
                </c:ext>
              </c:extLst>
            </c:dLbl>
            <c:dLbl>
              <c:idx val="1"/>
              <c:layout>
                <c:manualLayout>
                  <c:x val="2.3131316465448602E-2"/>
                  <c:y val="-0.249860005509750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B4A-4E01-A14A-124E82F8F397}"/>
                </c:ext>
              </c:extLst>
            </c:dLbl>
            <c:dLbl>
              <c:idx val="2"/>
              <c:layout>
                <c:manualLayout>
                  <c:x val="6.9808170438507594E-2"/>
                  <c:y val="0.1287769253068625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6.9725555186892677E-2"/>
                      <c:h val="0.10111143321347527"/>
                    </c:manualLayout>
                  </c15:layout>
                </c:ext>
                <c:ext xmlns:c16="http://schemas.microsoft.com/office/drawing/2014/chart" uri="{C3380CC4-5D6E-409C-BE32-E72D297353CC}">
                  <c16:uniqueId val="{00000001-BB4A-4E01-A14A-124E82F8F397}"/>
                </c:ext>
              </c:extLst>
            </c:dLbl>
            <c:dLbl>
              <c:idx val="3"/>
              <c:layout>
                <c:manualLayout>
                  <c:x val="2.3238353777587151E-2"/>
                  <c:y val="2.102948316975134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7.6994934139617485E-2"/>
                      <c:h val="0.10492264441639552"/>
                    </c:manualLayout>
                  </c15:layout>
                </c:ext>
                <c:ext xmlns:c16="http://schemas.microsoft.com/office/drawing/2014/chart" uri="{C3380CC4-5D6E-409C-BE32-E72D297353CC}">
                  <c16:uniqueId val="{00000002-BB4A-4E01-A14A-124E82F8F39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Emergency Room (ER)</c:v>
                </c:pt>
                <c:pt idx="1">
                  <c:v>Primary Care Provider (PCP)</c:v>
                </c:pt>
                <c:pt idx="2">
                  <c:v>Urgent Care</c:v>
                </c:pt>
                <c:pt idx="3">
                  <c:v>None of the above</c:v>
                </c:pt>
              </c:strCache>
            </c:strRef>
          </c:cat>
          <c:val>
            <c:numRef>
              <c:f>Sheet1!$B$2:$B$5</c:f>
              <c:numCache>
                <c:formatCode>0%</c:formatCode>
                <c:ptCount val="4"/>
                <c:pt idx="0">
                  <c:v>0.17</c:v>
                </c:pt>
                <c:pt idx="1">
                  <c:v>0.71</c:v>
                </c:pt>
                <c:pt idx="2">
                  <c:v>0.09</c:v>
                </c:pt>
                <c:pt idx="3">
                  <c:v>0.03</c:v>
                </c:pt>
              </c:numCache>
            </c:numRef>
          </c:val>
          <c:extLst>
            <c:ext xmlns:c16="http://schemas.microsoft.com/office/drawing/2014/chart" uri="{C3380CC4-5D6E-409C-BE32-E72D297353CC}">
              <c16:uniqueId val="{00000000-BB4A-4E01-A14A-124E82F8F39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839257050391303"/>
          <c:y val="0.29422970620063055"/>
          <c:w val="0.29728645009219151"/>
          <c:h val="0.509892014746710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Type of Condition Mentioned/Addressed</a:t>
            </a:r>
          </a:p>
        </c:rich>
      </c:tx>
      <c:layout>
        <c:manualLayout>
          <c:xMode val="edge"/>
          <c:yMode val="edge"/>
          <c:x val="0.16883123077835965"/>
          <c:y val="2.28672672175217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B7D433"/>
              </a:solidFill>
              <a:ln w="19050">
                <a:solidFill>
                  <a:schemeClr val="lt1"/>
                </a:solidFill>
              </a:ln>
              <a:effectLst/>
            </c:spPr>
            <c:extLst>
              <c:ext xmlns:c16="http://schemas.microsoft.com/office/drawing/2014/chart" uri="{C3380CC4-5D6E-409C-BE32-E72D297353CC}">
                <c16:uniqueId val="{00000001-D25E-442A-B1B6-E16D203FD1B7}"/>
              </c:ext>
            </c:extLst>
          </c:dPt>
          <c:dPt>
            <c:idx val="1"/>
            <c:bubble3D val="0"/>
            <c:spPr>
              <a:solidFill>
                <a:srgbClr val="00B5B3"/>
              </a:solidFill>
              <a:ln w="19050">
                <a:solidFill>
                  <a:schemeClr val="lt1"/>
                </a:solidFill>
              </a:ln>
              <a:effectLst/>
            </c:spPr>
            <c:extLst>
              <c:ext xmlns:c16="http://schemas.microsoft.com/office/drawing/2014/chart" uri="{C3380CC4-5D6E-409C-BE32-E72D297353CC}">
                <c16:uniqueId val="{00000003-D25E-442A-B1B6-E16D203FD1B7}"/>
              </c:ext>
            </c:extLst>
          </c:dPt>
          <c:dPt>
            <c:idx val="2"/>
            <c:bubble3D val="0"/>
            <c:spPr>
              <a:solidFill>
                <a:srgbClr val="06AAD6"/>
              </a:solidFill>
              <a:ln w="19050">
                <a:solidFill>
                  <a:schemeClr val="lt1"/>
                </a:solidFill>
              </a:ln>
              <a:effectLst/>
            </c:spPr>
            <c:extLst>
              <c:ext xmlns:c16="http://schemas.microsoft.com/office/drawing/2014/chart" uri="{C3380CC4-5D6E-409C-BE32-E72D297353CC}">
                <c16:uniqueId val="{00000005-D25E-442A-B1B6-E16D203FD1B7}"/>
              </c:ext>
            </c:extLst>
          </c:dPt>
          <c:dPt>
            <c:idx val="3"/>
            <c:bubble3D val="0"/>
            <c:spPr>
              <a:solidFill>
                <a:srgbClr val="0063A2"/>
              </a:solidFill>
              <a:ln w="19050">
                <a:solidFill>
                  <a:schemeClr val="lt1"/>
                </a:solidFill>
              </a:ln>
              <a:effectLst/>
            </c:spPr>
            <c:extLst>
              <c:ext xmlns:c16="http://schemas.microsoft.com/office/drawing/2014/chart" uri="{C3380CC4-5D6E-409C-BE32-E72D297353CC}">
                <c16:uniqueId val="{00000007-D25E-442A-B1B6-E16D203FD1B7}"/>
              </c:ext>
            </c:extLst>
          </c:dPt>
          <c:dLbls>
            <c:dLbl>
              <c:idx val="0"/>
              <c:layout>
                <c:manualLayout>
                  <c:x val="-0.15017430291711972"/>
                  <c:y val="-0.1337155948160325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5E-442A-B1B6-E16D203FD1B7}"/>
                </c:ext>
              </c:extLst>
            </c:dLbl>
            <c:dLbl>
              <c:idx val="1"/>
              <c:layout>
                <c:manualLayout>
                  <c:x val="0.11521011653329612"/>
                  <c:y val="0.1083938475647560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5E-442A-B1B6-E16D203FD1B7}"/>
                </c:ext>
              </c:extLst>
            </c:dLbl>
            <c:dLbl>
              <c:idx val="2"/>
              <c:layout>
                <c:manualLayout>
                  <c:x val="6.9808170438507594E-2"/>
                  <c:y val="0.1287769253068625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6.9725555186892677E-2"/>
                      <c:h val="0.10111143321347527"/>
                    </c:manualLayout>
                  </c15:layout>
                </c:ext>
                <c:ext xmlns:c16="http://schemas.microsoft.com/office/drawing/2014/chart" uri="{C3380CC4-5D6E-409C-BE32-E72D297353CC}">
                  <c16:uniqueId val="{00000005-D25E-442A-B1B6-E16D203FD1B7}"/>
                </c:ext>
              </c:extLst>
            </c:dLbl>
            <c:dLbl>
              <c:idx val="3"/>
              <c:layout>
                <c:manualLayout>
                  <c:x val="2.3238353777587151E-2"/>
                  <c:y val="2.102948316975134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7.6994934139617485E-2"/>
                      <c:h val="0.10492264441639552"/>
                    </c:manualLayout>
                  </c15:layout>
                </c:ext>
                <c:ext xmlns:c16="http://schemas.microsoft.com/office/drawing/2014/chart" uri="{C3380CC4-5D6E-409C-BE32-E72D297353CC}">
                  <c16:uniqueId val="{00000007-D25E-442A-B1B6-E16D203FD1B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Mental Health Condition (i.e. postpartum depression)</c:v>
                </c:pt>
                <c:pt idx="1">
                  <c:v>Medical Condition (i.e. pre-eclampsia)</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08-D25E-442A-B1B6-E16D203FD1B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845455865425298"/>
          <c:y val="0.36459966977505454"/>
          <c:w val="0.33704351496032464"/>
          <c:h val="0.376485247011500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chemeClr val="tx1">
                    <a:lumMod val="50000"/>
                  </a:schemeClr>
                </a:solidFill>
                <a:effectLst/>
              </a:rPr>
              <a:t>Protocol for improving patient-reported race/ethnicity data</a:t>
            </a:r>
            <a:endParaRPr lang="en-US" sz="1200" dirty="0">
              <a:solidFill>
                <a:schemeClr val="tx1">
                  <a:lumMod val="50000"/>
                </a:schemeClr>
              </a:solidFill>
              <a:effectLst/>
            </a:endParaRPr>
          </a:p>
        </c:rich>
      </c:tx>
      <c:layout>
        <c:manualLayout>
          <c:xMode val="edge"/>
          <c:yMode val="edge"/>
          <c:x val="0.1916668849142303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46795304359656"/>
          <c:y val="0.20151614058552583"/>
          <c:w val="0.85752259891797944"/>
          <c:h val="0.44637789983668708"/>
        </c:manualLayout>
      </c:layout>
      <c:barChart>
        <c:barDir val="col"/>
        <c:grouping val="percentStacked"/>
        <c:varyColors val="0"/>
        <c:ser>
          <c:idx val="0"/>
          <c:order val="0"/>
          <c:tx>
            <c:strRef>
              <c:f>'SM 5'!$A$3</c:f>
              <c:strCache>
                <c:ptCount val="1"/>
                <c:pt idx="0">
                  <c:v>In Place</c:v>
                </c:pt>
              </c:strCache>
            </c:strRef>
          </c:tx>
          <c:spPr>
            <a:solidFill>
              <a:srgbClr val="00B050"/>
            </a:solidFill>
            <a:ln>
              <a:noFill/>
            </a:ln>
            <a:effectLst/>
          </c:spPr>
          <c:invertIfNegative val="0"/>
          <c:cat>
            <c:strRef>
              <c:f>'SM 5'!$B$2:$P$2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5'!$B$3:$P$3</c:f>
              <c:numCache>
                <c:formatCode>General</c:formatCode>
                <c:ptCount val="13"/>
                <c:pt idx="0">
                  <c:v>5</c:v>
                </c:pt>
                <c:pt idx="1">
                  <c:v>19</c:v>
                </c:pt>
                <c:pt idx="2">
                  <c:v>17</c:v>
                </c:pt>
                <c:pt idx="3">
                  <c:v>13</c:v>
                </c:pt>
                <c:pt idx="4">
                  <c:v>29</c:v>
                </c:pt>
                <c:pt idx="5">
                  <c:v>29</c:v>
                </c:pt>
                <c:pt idx="6">
                  <c:v>31</c:v>
                </c:pt>
                <c:pt idx="7">
                  <c:v>39</c:v>
                </c:pt>
                <c:pt idx="8">
                  <c:v>44</c:v>
                </c:pt>
                <c:pt idx="9">
                  <c:v>57</c:v>
                </c:pt>
                <c:pt idx="10">
                  <c:v>58</c:v>
                </c:pt>
                <c:pt idx="11">
                  <c:v>59</c:v>
                </c:pt>
                <c:pt idx="12">
                  <c:v>63</c:v>
                </c:pt>
              </c:numCache>
            </c:numRef>
          </c:val>
          <c:extLst>
            <c:ext xmlns:c16="http://schemas.microsoft.com/office/drawing/2014/chart" uri="{C3380CC4-5D6E-409C-BE32-E72D297353CC}">
              <c16:uniqueId val="{00000000-F30C-46E5-B21E-4B2937C809CC}"/>
            </c:ext>
          </c:extLst>
        </c:ser>
        <c:ser>
          <c:idx val="1"/>
          <c:order val="1"/>
          <c:tx>
            <c:strRef>
              <c:f>'SM 5'!$A$4</c:f>
              <c:strCache>
                <c:ptCount val="1"/>
                <c:pt idx="0">
                  <c:v>Working on it </c:v>
                </c:pt>
              </c:strCache>
            </c:strRef>
          </c:tx>
          <c:spPr>
            <a:solidFill>
              <a:srgbClr val="FFC000"/>
            </a:solidFill>
            <a:ln>
              <a:noFill/>
            </a:ln>
            <a:effectLst/>
          </c:spPr>
          <c:invertIfNegative val="0"/>
          <c:cat>
            <c:strRef>
              <c:f>'SM 5'!$B$2:$P$2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5'!$B$4:$P$4</c:f>
              <c:numCache>
                <c:formatCode>General</c:formatCode>
                <c:ptCount val="13"/>
                <c:pt idx="0">
                  <c:v>30</c:v>
                </c:pt>
                <c:pt idx="1">
                  <c:v>48</c:v>
                </c:pt>
                <c:pt idx="2">
                  <c:v>68</c:v>
                </c:pt>
                <c:pt idx="3">
                  <c:v>63</c:v>
                </c:pt>
                <c:pt idx="4">
                  <c:v>62</c:v>
                </c:pt>
                <c:pt idx="5">
                  <c:v>63</c:v>
                </c:pt>
                <c:pt idx="6">
                  <c:v>59</c:v>
                </c:pt>
                <c:pt idx="7">
                  <c:v>53</c:v>
                </c:pt>
                <c:pt idx="8">
                  <c:v>53</c:v>
                </c:pt>
                <c:pt idx="9">
                  <c:v>40</c:v>
                </c:pt>
                <c:pt idx="10">
                  <c:v>40</c:v>
                </c:pt>
                <c:pt idx="11">
                  <c:v>38</c:v>
                </c:pt>
                <c:pt idx="12">
                  <c:v>30</c:v>
                </c:pt>
              </c:numCache>
            </c:numRef>
          </c:val>
          <c:extLst>
            <c:ext xmlns:c16="http://schemas.microsoft.com/office/drawing/2014/chart" uri="{C3380CC4-5D6E-409C-BE32-E72D297353CC}">
              <c16:uniqueId val="{00000001-F30C-46E5-B21E-4B2937C809CC}"/>
            </c:ext>
          </c:extLst>
        </c:ser>
        <c:ser>
          <c:idx val="2"/>
          <c:order val="2"/>
          <c:tx>
            <c:strRef>
              <c:f>'SM 5'!$A$5</c:f>
              <c:strCache>
                <c:ptCount val="1"/>
                <c:pt idx="0">
                  <c:v>Not Started</c:v>
                </c:pt>
              </c:strCache>
            </c:strRef>
          </c:tx>
          <c:spPr>
            <a:solidFill>
              <a:srgbClr val="FF0000"/>
            </a:solidFill>
            <a:ln>
              <a:noFill/>
            </a:ln>
            <a:effectLst/>
          </c:spPr>
          <c:invertIfNegative val="0"/>
          <c:cat>
            <c:strRef>
              <c:f>'SM 5'!$B$2:$P$2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5'!$B$5:$P$5</c:f>
              <c:numCache>
                <c:formatCode>General</c:formatCode>
                <c:ptCount val="13"/>
                <c:pt idx="0">
                  <c:v>65</c:v>
                </c:pt>
                <c:pt idx="1">
                  <c:v>33</c:v>
                </c:pt>
                <c:pt idx="2">
                  <c:v>15</c:v>
                </c:pt>
                <c:pt idx="3">
                  <c:v>25</c:v>
                </c:pt>
                <c:pt idx="4">
                  <c:v>8</c:v>
                </c:pt>
                <c:pt idx="5">
                  <c:v>7</c:v>
                </c:pt>
                <c:pt idx="6">
                  <c:v>10</c:v>
                </c:pt>
                <c:pt idx="7">
                  <c:v>8</c:v>
                </c:pt>
                <c:pt idx="8">
                  <c:v>3</c:v>
                </c:pt>
                <c:pt idx="9">
                  <c:v>3</c:v>
                </c:pt>
                <c:pt idx="10">
                  <c:v>2</c:v>
                </c:pt>
                <c:pt idx="11">
                  <c:v>3</c:v>
                </c:pt>
                <c:pt idx="12">
                  <c:v>7</c:v>
                </c:pt>
              </c:numCache>
            </c:numRef>
          </c:val>
          <c:extLst>
            <c:ext xmlns:c16="http://schemas.microsoft.com/office/drawing/2014/chart" uri="{C3380CC4-5D6E-409C-BE32-E72D297353CC}">
              <c16:uniqueId val="{00000002-F30C-46E5-B21E-4B2937C809CC}"/>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Information Sources Mentioned</a:t>
            </a:r>
          </a:p>
        </c:rich>
      </c:tx>
      <c:layout>
        <c:manualLayout>
          <c:xMode val="edge"/>
          <c:yMode val="edge"/>
          <c:x val="0.17367748341350955"/>
          <c:y val="3.8112112029202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B7D433"/>
              </a:solidFill>
              <a:ln w="19050">
                <a:solidFill>
                  <a:schemeClr val="lt1"/>
                </a:solidFill>
              </a:ln>
              <a:effectLst/>
            </c:spPr>
            <c:extLst>
              <c:ext xmlns:c16="http://schemas.microsoft.com/office/drawing/2014/chart" uri="{C3380CC4-5D6E-409C-BE32-E72D297353CC}">
                <c16:uniqueId val="{00000001-B384-46FF-BF03-3FA713029241}"/>
              </c:ext>
            </c:extLst>
          </c:dPt>
          <c:dPt>
            <c:idx val="1"/>
            <c:bubble3D val="0"/>
            <c:spPr>
              <a:solidFill>
                <a:srgbClr val="00B5B3"/>
              </a:solidFill>
              <a:ln w="19050">
                <a:solidFill>
                  <a:schemeClr val="lt1"/>
                </a:solidFill>
              </a:ln>
              <a:effectLst/>
            </c:spPr>
            <c:extLst>
              <c:ext xmlns:c16="http://schemas.microsoft.com/office/drawing/2014/chart" uri="{C3380CC4-5D6E-409C-BE32-E72D297353CC}">
                <c16:uniqueId val="{00000003-B384-46FF-BF03-3FA713029241}"/>
              </c:ext>
            </c:extLst>
          </c:dPt>
          <c:dPt>
            <c:idx val="2"/>
            <c:bubble3D val="0"/>
            <c:spPr>
              <a:solidFill>
                <a:srgbClr val="06AAD6"/>
              </a:solidFill>
              <a:ln w="19050">
                <a:solidFill>
                  <a:schemeClr val="lt1"/>
                </a:solidFill>
              </a:ln>
              <a:effectLst/>
            </c:spPr>
            <c:extLst>
              <c:ext xmlns:c16="http://schemas.microsoft.com/office/drawing/2014/chart" uri="{C3380CC4-5D6E-409C-BE32-E72D297353CC}">
                <c16:uniqueId val="{00000005-B384-46FF-BF03-3FA713029241}"/>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B384-46FF-BF03-3FA713029241}"/>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B384-46FF-BF03-3FA713029241}"/>
              </c:ext>
            </c:extLst>
          </c:dPt>
          <c:dLbls>
            <c:dLbl>
              <c:idx val="0"/>
              <c:layout>
                <c:manualLayout>
                  <c:x val="-8.2326766025021494E-2"/>
                  <c:y val="0.1561033096318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84-46FF-BF03-3FA713029241}"/>
                </c:ext>
              </c:extLst>
            </c:dLbl>
            <c:dLbl>
              <c:idx val="1"/>
              <c:layout>
                <c:manualLayout>
                  <c:x val="-0.10587958900483961"/>
                  <c:y val="-6.37301796899673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84-46FF-BF03-3FA713029241}"/>
                </c:ext>
              </c:extLst>
            </c:dLbl>
            <c:dLbl>
              <c:idx val="2"/>
              <c:layout>
                <c:manualLayout>
                  <c:x val="-5.2528004090671987E-3"/>
                  <c:y val="-0.1824803783787165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0256464718347227"/>
                      <c:h val="0.1303082021031505"/>
                    </c:manualLayout>
                  </c15:layout>
                </c:ext>
                <c:ext xmlns:c16="http://schemas.microsoft.com/office/drawing/2014/chart" uri="{C3380CC4-5D6E-409C-BE32-E72D297353CC}">
                  <c16:uniqueId val="{00000005-B384-46FF-BF03-3FA713029241}"/>
                </c:ext>
              </c:extLst>
            </c:dLbl>
            <c:dLbl>
              <c:idx val="3"/>
              <c:layout>
                <c:manualLayout>
                  <c:x val="0.14286658679300901"/>
                  <c:y val="-2.6415487170996205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0514283265731152"/>
                      <c:h val="0.14141881191220138"/>
                    </c:manualLayout>
                  </c15:layout>
                </c:ext>
                <c:ext xmlns:c16="http://schemas.microsoft.com/office/drawing/2014/chart" uri="{C3380CC4-5D6E-409C-BE32-E72D297353CC}">
                  <c16:uniqueId val="{00000007-B384-46FF-BF03-3FA713029241}"/>
                </c:ext>
              </c:extLst>
            </c:dLbl>
            <c:dLbl>
              <c:idx val="4"/>
              <c:layout>
                <c:manualLayout>
                  <c:x val="7.358060814443601E-2"/>
                  <c:y val="0.1416242818967724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384-46FF-BF03-3FA71302924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Health provider</c:v>
                </c:pt>
                <c:pt idx="1">
                  <c:v>Not a health provider</c:v>
                </c:pt>
                <c:pt idx="2">
                  <c:v>Family</c:v>
                </c:pt>
                <c:pt idx="3">
                  <c:v>Case management/community center/community outreach</c:v>
                </c:pt>
                <c:pt idx="4">
                  <c:v>Internet</c:v>
                </c:pt>
              </c:strCache>
            </c:strRef>
          </c:cat>
          <c:val>
            <c:numRef>
              <c:f>Sheet1!$B$2:$B$6</c:f>
              <c:numCache>
                <c:formatCode>0%</c:formatCode>
                <c:ptCount val="5"/>
                <c:pt idx="0">
                  <c:v>0.26</c:v>
                </c:pt>
                <c:pt idx="1">
                  <c:v>0.11</c:v>
                </c:pt>
                <c:pt idx="2">
                  <c:v>0.23</c:v>
                </c:pt>
                <c:pt idx="3">
                  <c:v>0.26</c:v>
                </c:pt>
                <c:pt idx="4">
                  <c:v>0.14000000000000001</c:v>
                </c:pt>
              </c:numCache>
            </c:numRef>
          </c:val>
          <c:extLst>
            <c:ext xmlns:c16="http://schemas.microsoft.com/office/drawing/2014/chart" uri="{C3380CC4-5D6E-409C-BE32-E72D297353CC}">
              <c16:uniqueId val="{00000008-B384-46FF-BF03-3FA713029241}"/>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5147957999162589"/>
          <c:y val="0.21758782836043286"/>
          <c:w val="0.36642260188948728"/>
          <c:h val="0.70577043054151833"/>
        </c:manualLayout>
      </c:layout>
      <c:overlay val="0"/>
      <c:spPr>
        <a:noFill/>
        <a:ln>
          <a:noFill/>
        </a:ln>
        <a:effectLst/>
      </c:spPr>
      <c:txPr>
        <a:bodyPr rot="0" spcFirstLastPara="1" vertOverflow="ellipsis" vert="horz" wrap="square" anchor="t" anchorCtr="0"/>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r>
              <a:rPr lang="en-US" sz="1800" b="0" dirty="0">
                <a:solidFill>
                  <a:schemeClr val="tx1">
                    <a:lumMod val="50000"/>
                  </a:schemeClr>
                </a:solidFill>
                <a:effectLst/>
              </a:rPr>
              <a:t>Stratified by race/ethnicity and Medicaid status</a:t>
            </a:r>
          </a:p>
        </c:rich>
      </c:tx>
      <c:layout>
        <c:manualLayout>
          <c:xMode val="edge"/>
          <c:yMode val="edge"/>
          <c:x val="0.17257131886898416"/>
          <c:y val="1.508295625942684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6'!$A$3</c:f>
              <c:strCache>
                <c:ptCount val="1"/>
                <c:pt idx="0">
                  <c:v>In Place</c:v>
                </c:pt>
              </c:strCache>
            </c:strRef>
          </c:tx>
          <c:spPr>
            <a:solidFill>
              <a:srgbClr val="00B050"/>
            </a:solidFill>
            <a:ln>
              <a:noFill/>
            </a:ln>
            <a:effectLst/>
          </c:spPr>
          <c:invertIfNegative val="0"/>
          <c:cat>
            <c:strRef>
              <c:f>'SM 6'!$B$2:$P$2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6'!$B$3:$P$3</c:f>
              <c:numCache>
                <c:formatCode>General</c:formatCode>
                <c:ptCount val="13"/>
                <c:pt idx="0">
                  <c:v>5</c:v>
                </c:pt>
                <c:pt idx="1">
                  <c:v>16</c:v>
                </c:pt>
                <c:pt idx="2">
                  <c:v>17</c:v>
                </c:pt>
                <c:pt idx="3">
                  <c:v>25</c:v>
                </c:pt>
                <c:pt idx="4">
                  <c:v>29</c:v>
                </c:pt>
                <c:pt idx="5">
                  <c:v>27</c:v>
                </c:pt>
                <c:pt idx="6">
                  <c:v>36</c:v>
                </c:pt>
                <c:pt idx="7">
                  <c:v>45</c:v>
                </c:pt>
                <c:pt idx="8">
                  <c:v>39</c:v>
                </c:pt>
                <c:pt idx="9">
                  <c:v>51</c:v>
                </c:pt>
                <c:pt idx="10">
                  <c:v>56</c:v>
                </c:pt>
                <c:pt idx="11">
                  <c:v>60</c:v>
                </c:pt>
                <c:pt idx="12">
                  <c:v>58</c:v>
                </c:pt>
              </c:numCache>
            </c:numRef>
          </c:val>
          <c:extLst>
            <c:ext xmlns:c16="http://schemas.microsoft.com/office/drawing/2014/chart" uri="{C3380CC4-5D6E-409C-BE32-E72D297353CC}">
              <c16:uniqueId val="{00000000-61D6-4238-9FF9-BFD80806CFDE}"/>
            </c:ext>
          </c:extLst>
        </c:ser>
        <c:ser>
          <c:idx val="1"/>
          <c:order val="1"/>
          <c:tx>
            <c:strRef>
              <c:f>'SM 6'!$A$4</c:f>
              <c:strCache>
                <c:ptCount val="1"/>
                <c:pt idx="0">
                  <c:v>Working on it </c:v>
                </c:pt>
              </c:strCache>
            </c:strRef>
          </c:tx>
          <c:spPr>
            <a:solidFill>
              <a:srgbClr val="FFC000"/>
            </a:solidFill>
            <a:ln>
              <a:noFill/>
            </a:ln>
            <a:effectLst/>
          </c:spPr>
          <c:invertIfNegative val="0"/>
          <c:cat>
            <c:strRef>
              <c:f>'SM 6'!$B$2:$P$2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6'!$B$4:$P$4</c:f>
              <c:numCache>
                <c:formatCode>General</c:formatCode>
                <c:ptCount val="13"/>
                <c:pt idx="0">
                  <c:v>30</c:v>
                </c:pt>
                <c:pt idx="1">
                  <c:v>39</c:v>
                </c:pt>
                <c:pt idx="2">
                  <c:v>51</c:v>
                </c:pt>
                <c:pt idx="3">
                  <c:v>38</c:v>
                </c:pt>
                <c:pt idx="4">
                  <c:v>56</c:v>
                </c:pt>
                <c:pt idx="5">
                  <c:v>49</c:v>
                </c:pt>
                <c:pt idx="6">
                  <c:v>46</c:v>
                </c:pt>
                <c:pt idx="7">
                  <c:v>37</c:v>
                </c:pt>
                <c:pt idx="8">
                  <c:v>55</c:v>
                </c:pt>
                <c:pt idx="9">
                  <c:v>43</c:v>
                </c:pt>
                <c:pt idx="10">
                  <c:v>38</c:v>
                </c:pt>
                <c:pt idx="11">
                  <c:v>31</c:v>
                </c:pt>
                <c:pt idx="12">
                  <c:v>33</c:v>
                </c:pt>
              </c:numCache>
            </c:numRef>
          </c:val>
          <c:extLst>
            <c:ext xmlns:c16="http://schemas.microsoft.com/office/drawing/2014/chart" uri="{C3380CC4-5D6E-409C-BE32-E72D297353CC}">
              <c16:uniqueId val="{00000001-61D6-4238-9FF9-BFD80806CFDE}"/>
            </c:ext>
          </c:extLst>
        </c:ser>
        <c:ser>
          <c:idx val="2"/>
          <c:order val="2"/>
          <c:tx>
            <c:strRef>
              <c:f>'SM 6'!$A$5</c:f>
              <c:strCache>
                <c:ptCount val="1"/>
                <c:pt idx="0">
                  <c:v>Not Started</c:v>
                </c:pt>
              </c:strCache>
            </c:strRef>
          </c:tx>
          <c:spPr>
            <a:solidFill>
              <a:srgbClr val="FF0000"/>
            </a:solidFill>
            <a:ln>
              <a:noFill/>
            </a:ln>
            <a:effectLst/>
          </c:spPr>
          <c:invertIfNegative val="0"/>
          <c:cat>
            <c:strRef>
              <c:f>'SM 6'!$B$2:$P$2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6'!$B$5:$P$5</c:f>
              <c:numCache>
                <c:formatCode>General</c:formatCode>
                <c:ptCount val="13"/>
                <c:pt idx="0">
                  <c:v>65</c:v>
                </c:pt>
                <c:pt idx="1">
                  <c:v>45</c:v>
                </c:pt>
                <c:pt idx="2">
                  <c:v>32</c:v>
                </c:pt>
                <c:pt idx="3">
                  <c:v>38</c:v>
                </c:pt>
                <c:pt idx="4">
                  <c:v>15</c:v>
                </c:pt>
                <c:pt idx="5">
                  <c:v>24</c:v>
                </c:pt>
                <c:pt idx="6">
                  <c:v>18</c:v>
                </c:pt>
                <c:pt idx="7">
                  <c:v>18</c:v>
                </c:pt>
                <c:pt idx="8">
                  <c:v>14</c:v>
                </c:pt>
                <c:pt idx="9">
                  <c:v>6</c:v>
                </c:pt>
                <c:pt idx="10">
                  <c:v>6</c:v>
                </c:pt>
                <c:pt idx="11">
                  <c:v>10</c:v>
                </c:pt>
                <c:pt idx="12">
                  <c:v>9</c:v>
                </c:pt>
              </c:numCache>
            </c:numRef>
          </c:val>
          <c:extLst>
            <c:ext xmlns:c16="http://schemas.microsoft.com/office/drawing/2014/chart" uri="{C3380CC4-5D6E-409C-BE32-E72D297353CC}">
              <c16:uniqueId val="{00000002-61D6-4238-9FF9-BFD80806CFDE}"/>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800" b="0" i="0" u="none" strike="noStrike" baseline="0" dirty="0">
                <a:solidFill>
                  <a:schemeClr val="tx1">
                    <a:lumMod val="50000"/>
                  </a:schemeClr>
                </a:solidFill>
                <a:effectLst/>
              </a:rPr>
              <a:t>Standardized SDoH tools and linkage </a:t>
            </a:r>
          </a:p>
        </c:rich>
      </c:tx>
      <c:layout>
        <c:manualLayout>
          <c:xMode val="edge"/>
          <c:yMode val="edge"/>
          <c:x val="0.1984967674478439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1'!$A$3</c:f>
              <c:strCache>
                <c:ptCount val="1"/>
                <c:pt idx="0">
                  <c:v>In Place</c:v>
                </c:pt>
              </c:strCache>
            </c:strRef>
          </c:tx>
          <c:spPr>
            <a:solidFill>
              <a:srgbClr val="00B050"/>
            </a:solidFill>
            <a:ln>
              <a:noFill/>
            </a:ln>
            <a:effectLst/>
          </c:spPr>
          <c:invertIfNegative val="0"/>
          <c:cat>
            <c:strRef>
              <c:f>'SM 1'!$B$2:$P$2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1'!$B$3:$P$3</c:f>
              <c:numCache>
                <c:formatCode>General</c:formatCode>
                <c:ptCount val="13"/>
                <c:pt idx="0">
                  <c:v>15</c:v>
                </c:pt>
                <c:pt idx="1">
                  <c:v>13</c:v>
                </c:pt>
                <c:pt idx="2">
                  <c:v>20</c:v>
                </c:pt>
                <c:pt idx="3">
                  <c:v>19</c:v>
                </c:pt>
                <c:pt idx="4">
                  <c:v>5</c:v>
                </c:pt>
                <c:pt idx="5">
                  <c:v>20</c:v>
                </c:pt>
                <c:pt idx="6">
                  <c:v>28</c:v>
                </c:pt>
                <c:pt idx="7">
                  <c:v>28</c:v>
                </c:pt>
                <c:pt idx="8">
                  <c:v>33</c:v>
                </c:pt>
                <c:pt idx="9">
                  <c:v>34</c:v>
                </c:pt>
                <c:pt idx="10">
                  <c:v>38</c:v>
                </c:pt>
                <c:pt idx="11">
                  <c:v>44</c:v>
                </c:pt>
                <c:pt idx="12">
                  <c:v>52</c:v>
                </c:pt>
              </c:numCache>
            </c:numRef>
          </c:val>
          <c:extLst>
            <c:ext xmlns:c16="http://schemas.microsoft.com/office/drawing/2014/chart" uri="{C3380CC4-5D6E-409C-BE32-E72D297353CC}">
              <c16:uniqueId val="{00000000-9B44-4795-AF61-28F83459DC21}"/>
            </c:ext>
          </c:extLst>
        </c:ser>
        <c:ser>
          <c:idx val="1"/>
          <c:order val="1"/>
          <c:tx>
            <c:strRef>
              <c:f>'SM 1'!$A$4</c:f>
              <c:strCache>
                <c:ptCount val="1"/>
                <c:pt idx="0">
                  <c:v>Working on it </c:v>
                </c:pt>
              </c:strCache>
            </c:strRef>
          </c:tx>
          <c:spPr>
            <a:solidFill>
              <a:srgbClr val="FFC000"/>
            </a:solidFill>
            <a:ln>
              <a:noFill/>
            </a:ln>
            <a:effectLst/>
          </c:spPr>
          <c:invertIfNegative val="0"/>
          <c:cat>
            <c:strRef>
              <c:f>'SM 1'!$B$2:$P$2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1'!$B$4:$P$4</c:f>
              <c:numCache>
                <c:formatCode>General</c:formatCode>
                <c:ptCount val="13"/>
                <c:pt idx="0">
                  <c:v>18</c:v>
                </c:pt>
                <c:pt idx="1">
                  <c:v>45</c:v>
                </c:pt>
                <c:pt idx="2">
                  <c:v>54</c:v>
                </c:pt>
                <c:pt idx="3">
                  <c:v>50</c:v>
                </c:pt>
                <c:pt idx="4">
                  <c:v>30</c:v>
                </c:pt>
                <c:pt idx="5">
                  <c:v>70</c:v>
                </c:pt>
                <c:pt idx="6">
                  <c:v>62</c:v>
                </c:pt>
                <c:pt idx="7">
                  <c:v>64</c:v>
                </c:pt>
                <c:pt idx="8">
                  <c:v>62</c:v>
                </c:pt>
                <c:pt idx="9">
                  <c:v>64</c:v>
                </c:pt>
                <c:pt idx="10">
                  <c:v>60</c:v>
                </c:pt>
                <c:pt idx="11">
                  <c:v>56</c:v>
                </c:pt>
                <c:pt idx="12">
                  <c:v>45</c:v>
                </c:pt>
              </c:numCache>
            </c:numRef>
          </c:val>
          <c:extLst>
            <c:ext xmlns:c16="http://schemas.microsoft.com/office/drawing/2014/chart" uri="{C3380CC4-5D6E-409C-BE32-E72D297353CC}">
              <c16:uniqueId val="{00000001-9B44-4795-AF61-28F83459DC21}"/>
            </c:ext>
          </c:extLst>
        </c:ser>
        <c:ser>
          <c:idx val="2"/>
          <c:order val="2"/>
          <c:tx>
            <c:strRef>
              <c:f>'SM 1'!$A$5</c:f>
              <c:strCache>
                <c:ptCount val="1"/>
                <c:pt idx="0">
                  <c:v>Not Started</c:v>
                </c:pt>
              </c:strCache>
            </c:strRef>
          </c:tx>
          <c:spPr>
            <a:solidFill>
              <a:srgbClr val="FF0000"/>
            </a:solidFill>
            <a:ln>
              <a:noFill/>
            </a:ln>
            <a:effectLst/>
          </c:spPr>
          <c:invertIfNegative val="0"/>
          <c:cat>
            <c:strRef>
              <c:f>'SM 1'!$B$2:$P$2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1'!$B$5:$P$5</c:f>
              <c:numCache>
                <c:formatCode>General</c:formatCode>
                <c:ptCount val="13"/>
                <c:pt idx="0">
                  <c:v>67</c:v>
                </c:pt>
                <c:pt idx="1">
                  <c:v>42</c:v>
                </c:pt>
                <c:pt idx="2">
                  <c:v>27</c:v>
                </c:pt>
                <c:pt idx="3">
                  <c:v>32</c:v>
                </c:pt>
                <c:pt idx="4">
                  <c:v>5</c:v>
                </c:pt>
                <c:pt idx="5">
                  <c:v>10</c:v>
                </c:pt>
                <c:pt idx="6">
                  <c:v>10</c:v>
                </c:pt>
                <c:pt idx="7">
                  <c:v>8</c:v>
                </c:pt>
                <c:pt idx="8">
                  <c:v>5</c:v>
                </c:pt>
                <c:pt idx="9">
                  <c:v>2</c:v>
                </c:pt>
                <c:pt idx="10">
                  <c:v>2</c:v>
                </c:pt>
                <c:pt idx="11">
                  <c:v>0</c:v>
                </c:pt>
                <c:pt idx="12">
                  <c:v>3</c:v>
                </c:pt>
              </c:numCache>
            </c:numRef>
          </c:val>
          <c:extLst>
            <c:ext xmlns:c16="http://schemas.microsoft.com/office/drawing/2014/chart" uri="{C3380CC4-5D6E-409C-BE32-E72D297353CC}">
              <c16:uniqueId val="{00000002-9B44-4795-AF61-28F83459DC21}"/>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r>
              <a:rPr lang="en-US" sz="1800" b="0" i="0" u="none" strike="noStrike" baseline="0" dirty="0">
                <a:solidFill>
                  <a:schemeClr val="tx1">
                    <a:lumMod val="50000"/>
                  </a:schemeClr>
                </a:solidFill>
                <a:effectLst/>
              </a:rPr>
              <a:t>SDoH community resources mapping tool</a:t>
            </a:r>
          </a:p>
        </c:rich>
      </c:tx>
      <c:layout>
        <c:manualLayout>
          <c:xMode val="edge"/>
          <c:yMode val="edge"/>
          <c:x val="0.25860115158288105"/>
          <c:y val="5.1275156621378992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0579667772471923"/>
          <c:y val="0.17813029784406131"/>
          <c:w val="0.86172132524629652"/>
          <c:h val="0.49849828389721873"/>
        </c:manualLayout>
      </c:layout>
      <c:barChart>
        <c:barDir val="col"/>
        <c:grouping val="percentStacked"/>
        <c:varyColors val="0"/>
        <c:ser>
          <c:idx val="0"/>
          <c:order val="0"/>
          <c:tx>
            <c:strRef>
              <c:f>'SM 3'!$A$3</c:f>
              <c:strCache>
                <c:ptCount val="1"/>
                <c:pt idx="0">
                  <c:v>In Place</c:v>
                </c:pt>
              </c:strCache>
            </c:strRef>
          </c:tx>
          <c:spPr>
            <a:solidFill>
              <a:srgbClr val="00B050"/>
            </a:solidFill>
            <a:ln>
              <a:noFill/>
            </a:ln>
            <a:effectLst/>
          </c:spPr>
          <c:invertIfNegative val="0"/>
          <c:cat>
            <c:strRef>
              <c:f>'SM 3'!$B$2:$P$2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3'!$B$3:$P$3</c:f>
              <c:numCache>
                <c:formatCode>General</c:formatCode>
                <c:ptCount val="13"/>
                <c:pt idx="0">
                  <c:v>3</c:v>
                </c:pt>
                <c:pt idx="1">
                  <c:v>0</c:v>
                </c:pt>
                <c:pt idx="2">
                  <c:v>10</c:v>
                </c:pt>
                <c:pt idx="3">
                  <c:v>0</c:v>
                </c:pt>
                <c:pt idx="4">
                  <c:v>6</c:v>
                </c:pt>
                <c:pt idx="5">
                  <c:v>15</c:v>
                </c:pt>
                <c:pt idx="6">
                  <c:v>21</c:v>
                </c:pt>
                <c:pt idx="7">
                  <c:v>15</c:v>
                </c:pt>
                <c:pt idx="8">
                  <c:v>26</c:v>
                </c:pt>
                <c:pt idx="9">
                  <c:v>28</c:v>
                </c:pt>
                <c:pt idx="10">
                  <c:v>27</c:v>
                </c:pt>
                <c:pt idx="11">
                  <c:v>39</c:v>
                </c:pt>
                <c:pt idx="12">
                  <c:v>47</c:v>
                </c:pt>
              </c:numCache>
            </c:numRef>
          </c:val>
          <c:extLst>
            <c:ext xmlns:c16="http://schemas.microsoft.com/office/drawing/2014/chart" uri="{C3380CC4-5D6E-409C-BE32-E72D297353CC}">
              <c16:uniqueId val="{00000000-DE86-4411-812A-1A5E22203FD0}"/>
            </c:ext>
          </c:extLst>
        </c:ser>
        <c:ser>
          <c:idx val="1"/>
          <c:order val="1"/>
          <c:tx>
            <c:strRef>
              <c:f>'SM 3'!$A$4</c:f>
              <c:strCache>
                <c:ptCount val="1"/>
                <c:pt idx="0">
                  <c:v>Working on it </c:v>
                </c:pt>
              </c:strCache>
            </c:strRef>
          </c:tx>
          <c:spPr>
            <a:solidFill>
              <a:srgbClr val="FFC000"/>
            </a:solidFill>
            <a:ln>
              <a:noFill/>
            </a:ln>
            <a:effectLst/>
          </c:spPr>
          <c:invertIfNegative val="0"/>
          <c:cat>
            <c:strRef>
              <c:f>'SM 3'!$B$2:$P$2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3'!$B$4:$P$4</c:f>
              <c:numCache>
                <c:formatCode>General</c:formatCode>
                <c:ptCount val="13"/>
                <c:pt idx="0">
                  <c:v>25</c:v>
                </c:pt>
                <c:pt idx="1">
                  <c:v>46</c:v>
                </c:pt>
                <c:pt idx="2">
                  <c:v>49</c:v>
                </c:pt>
                <c:pt idx="3">
                  <c:v>50</c:v>
                </c:pt>
                <c:pt idx="4">
                  <c:v>58</c:v>
                </c:pt>
                <c:pt idx="5">
                  <c:v>56</c:v>
                </c:pt>
                <c:pt idx="6">
                  <c:v>53</c:v>
                </c:pt>
                <c:pt idx="7">
                  <c:v>60</c:v>
                </c:pt>
                <c:pt idx="8">
                  <c:v>55</c:v>
                </c:pt>
                <c:pt idx="9">
                  <c:v>55</c:v>
                </c:pt>
                <c:pt idx="10">
                  <c:v>64</c:v>
                </c:pt>
                <c:pt idx="11">
                  <c:v>56</c:v>
                </c:pt>
                <c:pt idx="12">
                  <c:v>47</c:v>
                </c:pt>
              </c:numCache>
            </c:numRef>
          </c:val>
          <c:extLst>
            <c:ext xmlns:c16="http://schemas.microsoft.com/office/drawing/2014/chart" uri="{C3380CC4-5D6E-409C-BE32-E72D297353CC}">
              <c16:uniqueId val="{00000001-DE86-4411-812A-1A5E22203FD0}"/>
            </c:ext>
          </c:extLst>
        </c:ser>
        <c:ser>
          <c:idx val="2"/>
          <c:order val="2"/>
          <c:tx>
            <c:strRef>
              <c:f>'SM 3'!$A$5</c:f>
              <c:strCache>
                <c:ptCount val="1"/>
                <c:pt idx="0">
                  <c:v>Not Started</c:v>
                </c:pt>
              </c:strCache>
            </c:strRef>
          </c:tx>
          <c:spPr>
            <a:solidFill>
              <a:srgbClr val="FF0000"/>
            </a:solidFill>
            <a:ln>
              <a:noFill/>
            </a:ln>
            <a:effectLst/>
          </c:spPr>
          <c:invertIfNegative val="0"/>
          <c:cat>
            <c:strRef>
              <c:f>'SM 3'!$B$2:$P$2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3'!$B$5:$P$5</c:f>
              <c:numCache>
                <c:formatCode>General</c:formatCode>
                <c:ptCount val="13"/>
                <c:pt idx="0">
                  <c:v>72</c:v>
                </c:pt>
                <c:pt idx="1">
                  <c:v>54</c:v>
                </c:pt>
                <c:pt idx="2">
                  <c:v>41</c:v>
                </c:pt>
                <c:pt idx="3">
                  <c:v>50</c:v>
                </c:pt>
                <c:pt idx="4">
                  <c:v>35</c:v>
                </c:pt>
                <c:pt idx="5">
                  <c:v>29</c:v>
                </c:pt>
                <c:pt idx="6">
                  <c:v>26</c:v>
                </c:pt>
                <c:pt idx="7">
                  <c:v>25</c:v>
                </c:pt>
                <c:pt idx="8">
                  <c:v>19</c:v>
                </c:pt>
                <c:pt idx="9">
                  <c:v>17</c:v>
                </c:pt>
                <c:pt idx="10">
                  <c:v>9</c:v>
                </c:pt>
                <c:pt idx="11">
                  <c:v>6</c:v>
                </c:pt>
                <c:pt idx="12">
                  <c:v>6</c:v>
                </c:pt>
              </c:numCache>
            </c:numRef>
          </c:val>
          <c:extLst>
            <c:ext xmlns:c16="http://schemas.microsoft.com/office/drawing/2014/chart" uri="{C3380CC4-5D6E-409C-BE32-E72D297353CC}">
              <c16:uniqueId val="{00000002-DE86-4411-812A-1A5E22203FD0}"/>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800" b="0" dirty="0">
                <a:solidFill>
                  <a:schemeClr val="tx1">
                    <a:lumMod val="50000"/>
                  </a:schemeClr>
                </a:solidFill>
                <a:effectLst/>
              </a:rPr>
              <a:t>Sharing expected respectful care practices with delivery staff and patients (i.e. posting in L&amp;D)</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1617780871552999"/>
          <c:y val="0.23181828255001116"/>
          <c:w val="0.86144642284820627"/>
          <c:h val="0.4463606786252976"/>
        </c:manualLayout>
      </c:layout>
      <c:barChart>
        <c:barDir val="col"/>
        <c:grouping val="percentStacked"/>
        <c:varyColors val="0"/>
        <c:ser>
          <c:idx val="0"/>
          <c:order val="0"/>
          <c:tx>
            <c:strRef>
              <c:f>'SM 8'!$A$3</c:f>
              <c:strCache>
                <c:ptCount val="1"/>
                <c:pt idx="0">
                  <c:v>In Place</c:v>
                </c:pt>
              </c:strCache>
            </c:strRef>
          </c:tx>
          <c:spPr>
            <a:solidFill>
              <a:srgbClr val="00B050"/>
            </a:solidFill>
            <a:ln>
              <a:noFill/>
            </a:ln>
            <a:effectLst/>
          </c:spPr>
          <c:invertIfNegative val="0"/>
          <c:cat>
            <c:strRef>
              <c:f>'SM 8'!$B$2:$P$2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8'!$B$3:$P$3</c:f>
              <c:numCache>
                <c:formatCode>General</c:formatCode>
                <c:ptCount val="13"/>
                <c:pt idx="0">
                  <c:v>8</c:v>
                </c:pt>
                <c:pt idx="1">
                  <c:v>13</c:v>
                </c:pt>
                <c:pt idx="2">
                  <c:v>15</c:v>
                </c:pt>
                <c:pt idx="3">
                  <c:v>0</c:v>
                </c:pt>
                <c:pt idx="4">
                  <c:v>8</c:v>
                </c:pt>
                <c:pt idx="5">
                  <c:v>10</c:v>
                </c:pt>
                <c:pt idx="6">
                  <c:v>15</c:v>
                </c:pt>
                <c:pt idx="7">
                  <c:v>28</c:v>
                </c:pt>
                <c:pt idx="8">
                  <c:v>25</c:v>
                </c:pt>
                <c:pt idx="9">
                  <c:v>30</c:v>
                </c:pt>
                <c:pt idx="10">
                  <c:v>38</c:v>
                </c:pt>
                <c:pt idx="11">
                  <c:v>44</c:v>
                </c:pt>
                <c:pt idx="12">
                  <c:v>49</c:v>
                </c:pt>
              </c:numCache>
            </c:numRef>
          </c:val>
          <c:extLst>
            <c:ext xmlns:c16="http://schemas.microsoft.com/office/drawing/2014/chart" uri="{C3380CC4-5D6E-409C-BE32-E72D297353CC}">
              <c16:uniqueId val="{00000000-1A09-403C-8AB9-ADF412131341}"/>
            </c:ext>
          </c:extLst>
        </c:ser>
        <c:ser>
          <c:idx val="1"/>
          <c:order val="1"/>
          <c:tx>
            <c:strRef>
              <c:f>'SM 8'!$A$4</c:f>
              <c:strCache>
                <c:ptCount val="1"/>
                <c:pt idx="0">
                  <c:v>Working on it </c:v>
                </c:pt>
              </c:strCache>
            </c:strRef>
          </c:tx>
          <c:spPr>
            <a:solidFill>
              <a:srgbClr val="FFC000"/>
            </a:solidFill>
            <a:ln>
              <a:noFill/>
            </a:ln>
            <a:effectLst/>
          </c:spPr>
          <c:invertIfNegative val="0"/>
          <c:cat>
            <c:strRef>
              <c:f>'SM 8'!$B$2:$P$2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8'!$B$4:$P$4</c:f>
              <c:numCache>
                <c:formatCode>General</c:formatCode>
                <c:ptCount val="13"/>
                <c:pt idx="0">
                  <c:v>13</c:v>
                </c:pt>
                <c:pt idx="1">
                  <c:v>32</c:v>
                </c:pt>
                <c:pt idx="2">
                  <c:v>42</c:v>
                </c:pt>
                <c:pt idx="3">
                  <c:v>44</c:v>
                </c:pt>
                <c:pt idx="4">
                  <c:v>48</c:v>
                </c:pt>
                <c:pt idx="5">
                  <c:v>44</c:v>
                </c:pt>
                <c:pt idx="6">
                  <c:v>51</c:v>
                </c:pt>
                <c:pt idx="7">
                  <c:v>55</c:v>
                </c:pt>
                <c:pt idx="8">
                  <c:v>60</c:v>
                </c:pt>
                <c:pt idx="9">
                  <c:v>57</c:v>
                </c:pt>
                <c:pt idx="10">
                  <c:v>49</c:v>
                </c:pt>
                <c:pt idx="11">
                  <c:v>43</c:v>
                </c:pt>
                <c:pt idx="12">
                  <c:v>37</c:v>
                </c:pt>
              </c:numCache>
            </c:numRef>
          </c:val>
          <c:extLst>
            <c:ext xmlns:c16="http://schemas.microsoft.com/office/drawing/2014/chart" uri="{C3380CC4-5D6E-409C-BE32-E72D297353CC}">
              <c16:uniqueId val="{00000001-1A09-403C-8AB9-ADF412131341}"/>
            </c:ext>
          </c:extLst>
        </c:ser>
        <c:ser>
          <c:idx val="2"/>
          <c:order val="2"/>
          <c:tx>
            <c:strRef>
              <c:f>'SM 8'!$A$5</c:f>
              <c:strCache>
                <c:ptCount val="1"/>
                <c:pt idx="0">
                  <c:v>Not Started</c:v>
                </c:pt>
              </c:strCache>
            </c:strRef>
          </c:tx>
          <c:spPr>
            <a:solidFill>
              <a:srgbClr val="FF0000"/>
            </a:solidFill>
            <a:ln>
              <a:noFill/>
            </a:ln>
            <a:effectLst/>
          </c:spPr>
          <c:invertIfNegative val="0"/>
          <c:cat>
            <c:strRef>
              <c:f>'SM 8'!$B$2:$P$2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8'!$B$5:$P$5</c:f>
              <c:numCache>
                <c:formatCode>General</c:formatCode>
                <c:ptCount val="13"/>
                <c:pt idx="0">
                  <c:v>79</c:v>
                </c:pt>
                <c:pt idx="1">
                  <c:v>55</c:v>
                </c:pt>
                <c:pt idx="2">
                  <c:v>44</c:v>
                </c:pt>
                <c:pt idx="3">
                  <c:v>56</c:v>
                </c:pt>
                <c:pt idx="4">
                  <c:v>44</c:v>
                </c:pt>
                <c:pt idx="5">
                  <c:v>46</c:v>
                </c:pt>
                <c:pt idx="6">
                  <c:v>33</c:v>
                </c:pt>
                <c:pt idx="7">
                  <c:v>17</c:v>
                </c:pt>
                <c:pt idx="8">
                  <c:v>15</c:v>
                </c:pt>
                <c:pt idx="9">
                  <c:v>13</c:v>
                </c:pt>
                <c:pt idx="10">
                  <c:v>13</c:v>
                </c:pt>
                <c:pt idx="11">
                  <c:v>13</c:v>
                </c:pt>
                <c:pt idx="12">
                  <c:v>14</c:v>
                </c:pt>
              </c:numCache>
            </c:numRef>
          </c:val>
          <c:extLst>
            <c:ext xmlns:c16="http://schemas.microsoft.com/office/drawing/2014/chart" uri="{C3380CC4-5D6E-409C-BE32-E72D297353CC}">
              <c16:uniqueId val="{00000002-1A09-403C-8AB9-ADF412131341}"/>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u="none" strike="noStrike" baseline="0" dirty="0">
                <a:solidFill>
                  <a:schemeClr val="tx1">
                    <a:lumMod val="50000"/>
                  </a:schemeClr>
                </a:solidFill>
                <a:effectLst/>
              </a:rPr>
              <a:t>Patient Reported Experience Measure (PREM) patient survey</a:t>
            </a:r>
            <a:endParaRPr lang="en-US" sz="1600" b="0" dirty="0">
              <a:solidFill>
                <a:schemeClr val="tx1">
                  <a:lumMod val="50000"/>
                </a:schemeClr>
              </a:solidFill>
              <a:effectLst/>
            </a:endParaRPr>
          </a:p>
        </c:rich>
      </c:tx>
      <c:layout>
        <c:manualLayout>
          <c:xMode val="edge"/>
          <c:yMode val="edge"/>
          <c:x val="0.11616672083765828"/>
          <c:y val="4.351610095735421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60867594820976"/>
          <c:y val="0.22939529751992488"/>
          <c:w val="0.85139177621220474"/>
          <c:h val="0.45214736539133654"/>
        </c:manualLayout>
      </c:layout>
      <c:barChart>
        <c:barDir val="col"/>
        <c:grouping val="percentStacked"/>
        <c:varyColors val="0"/>
        <c:ser>
          <c:idx val="0"/>
          <c:order val="0"/>
          <c:tx>
            <c:strRef>
              <c:f>'SM 9'!$A$3</c:f>
              <c:strCache>
                <c:ptCount val="1"/>
                <c:pt idx="0">
                  <c:v>In Place</c:v>
                </c:pt>
              </c:strCache>
            </c:strRef>
          </c:tx>
          <c:spPr>
            <a:solidFill>
              <a:srgbClr val="00B050"/>
            </a:solidFill>
            <a:ln>
              <a:noFill/>
            </a:ln>
            <a:effectLst/>
          </c:spPr>
          <c:invertIfNegative val="0"/>
          <c:cat>
            <c:strRef>
              <c:f>'SM 9'!$B$2:$P$2</c:f>
              <c:strCache>
                <c:ptCount val="13"/>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pt idx="12">
                  <c:v>Jul-22</c:v>
                </c:pt>
              </c:strCache>
            </c:strRef>
          </c:cat>
          <c:val>
            <c:numRef>
              <c:f>'SM 9'!$B$3:$P$3</c:f>
              <c:numCache>
                <c:formatCode>General</c:formatCode>
                <c:ptCount val="13"/>
                <c:pt idx="0" formatCode="@">
                  <c:v>3</c:v>
                </c:pt>
                <c:pt idx="1">
                  <c:v>0</c:v>
                </c:pt>
                <c:pt idx="2">
                  <c:v>0</c:v>
                </c:pt>
                <c:pt idx="3">
                  <c:v>0</c:v>
                </c:pt>
                <c:pt idx="4">
                  <c:v>0</c:v>
                </c:pt>
                <c:pt idx="5">
                  <c:v>0</c:v>
                </c:pt>
                <c:pt idx="6">
                  <c:v>10</c:v>
                </c:pt>
                <c:pt idx="7">
                  <c:v>12</c:v>
                </c:pt>
                <c:pt idx="8">
                  <c:v>14</c:v>
                </c:pt>
                <c:pt idx="9">
                  <c:v>13</c:v>
                </c:pt>
                <c:pt idx="10">
                  <c:v>22</c:v>
                </c:pt>
                <c:pt idx="11">
                  <c:v>33</c:v>
                </c:pt>
                <c:pt idx="12">
                  <c:v>30</c:v>
                </c:pt>
              </c:numCache>
            </c:numRef>
          </c:val>
          <c:extLst>
            <c:ext xmlns:c16="http://schemas.microsoft.com/office/drawing/2014/chart" uri="{C3380CC4-5D6E-409C-BE32-E72D297353CC}">
              <c16:uniqueId val="{00000000-4F09-4A39-B8A8-73071C1930B9}"/>
            </c:ext>
          </c:extLst>
        </c:ser>
        <c:ser>
          <c:idx val="1"/>
          <c:order val="1"/>
          <c:tx>
            <c:strRef>
              <c:f>'SM 9'!$A$4</c:f>
              <c:strCache>
                <c:ptCount val="1"/>
                <c:pt idx="0">
                  <c:v>Working on it </c:v>
                </c:pt>
              </c:strCache>
            </c:strRef>
          </c:tx>
          <c:spPr>
            <a:solidFill>
              <a:srgbClr val="FFC000"/>
            </a:solidFill>
            <a:ln>
              <a:noFill/>
            </a:ln>
            <a:effectLst/>
          </c:spPr>
          <c:invertIfNegative val="0"/>
          <c:cat>
            <c:strRef>
              <c:f>'SM 9'!$B$2:$P$2</c:f>
              <c:strCache>
                <c:ptCount val="13"/>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pt idx="12">
                  <c:v>Jul-22</c:v>
                </c:pt>
              </c:strCache>
            </c:strRef>
          </c:cat>
          <c:val>
            <c:numRef>
              <c:f>'SM 9'!$B$4:$P$4</c:f>
              <c:numCache>
                <c:formatCode>General</c:formatCode>
                <c:ptCount val="13"/>
                <c:pt idx="0" formatCode="@">
                  <c:v>7</c:v>
                </c:pt>
                <c:pt idx="1">
                  <c:v>15</c:v>
                </c:pt>
                <c:pt idx="2">
                  <c:v>0</c:v>
                </c:pt>
                <c:pt idx="3">
                  <c:v>0</c:v>
                </c:pt>
                <c:pt idx="4">
                  <c:v>0</c:v>
                </c:pt>
                <c:pt idx="5">
                  <c:v>42</c:v>
                </c:pt>
                <c:pt idx="6">
                  <c:v>27</c:v>
                </c:pt>
                <c:pt idx="7">
                  <c:v>45</c:v>
                </c:pt>
                <c:pt idx="8">
                  <c:v>47</c:v>
                </c:pt>
                <c:pt idx="9">
                  <c:v>53</c:v>
                </c:pt>
                <c:pt idx="10">
                  <c:v>49</c:v>
                </c:pt>
                <c:pt idx="11">
                  <c:v>36</c:v>
                </c:pt>
                <c:pt idx="12">
                  <c:v>47</c:v>
                </c:pt>
              </c:numCache>
            </c:numRef>
          </c:val>
          <c:extLst>
            <c:ext xmlns:c16="http://schemas.microsoft.com/office/drawing/2014/chart" uri="{C3380CC4-5D6E-409C-BE32-E72D297353CC}">
              <c16:uniqueId val="{00000001-4F09-4A39-B8A8-73071C1930B9}"/>
            </c:ext>
          </c:extLst>
        </c:ser>
        <c:ser>
          <c:idx val="2"/>
          <c:order val="2"/>
          <c:tx>
            <c:strRef>
              <c:f>'SM 9'!$A$5</c:f>
              <c:strCache>
                <c:ptCount val="1"/>
                <c:pt idx="0">
                  <c:v>Not Started</c:v>
                </c:pt>
              </c:strCache>
            </c:strRef>
          </c:tx>
          <c:spPr>
            <a:solidFill>
              <a:srgbClr val="FF0000"/>
            </a:solidFill>
            <a:ln>
              <a:noFill/>
            </a:ln>
            <a:effectLst/>
          </c:spPr>
          <c:invertIfNegative val="0"/>
          <c:cat>
            <c:strRef>
              <c:f>'SM 9'!$B$2:$P$2</c:f>
              <c:strCache>
                <c:ptCount val="13"/>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pt idx="12">
                  <c:v>Jul-22</c:v>
                </c:pt>
              </c:strCache>
            </c:strRef>
          </c:cat>
          <c:val>
            <c:numRef>
              <c:f>'SM 9'!$B$5:$P$5</c:f>
              <c:numCache>
                <c:formatCode>General</c:formatCode>
                <c:ptCount val="13"/>
                <c:pt idx="0" formatCode="@">
                  <c:v>90</c:v>
                </c:pt>
                <c:pt idx="1">
                  <c:v>85</c:v>
                </c:pt>
                <c:pt idx="2">
                  <c:v>100</c:v>
                </c:pt>
                <c:pt idx="3">
                  <c:v>100</c:v>
                </c:pt>
                <c:pt idx="4">
                  <c:v>100</c:v>
                </c:pt>
                <c:pt idx="5">
                  <c:v>58</c:v>
                </c:pt>
                <c:pt idx="6">
                  <c:v>53</c:v>
                </c:pt>
                <c:pt idx="7">
                  <c:v>23</c:v>
                </c:pt>
                <c:pt idx="8">
                  <c:v>39</c:v>
                </c:pt>
                <c:pt idx="9">
                  <c:v>34</c:v>
                </c:pt>
                <c:pt idx="10">
                  <c:v>29</c:v>
                </c:pt>
                <c:pt idx="11">
                  <c:v>31</c:v>
                </c:pt>
                <c:pt idx="12">
                  <c:v>23</c:v>
                </c:pt>
              </c:numCache>
            </c:numRef>
          </c:val>
          <c:extLst>
            <c:ext xmlns:c16="http://schemas.microsoft.com/office/drawing/2014/chart" uri="{C3380CC4-5D6E-409C-BE32-E72D297353CC}">
              <c16:uniqueId val="{00000002-4F09-4A39-B8A8-73071C1930B9}"/>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800" b="0" dirty="0">
                <a:solidFill>
                  <a:schemeClr val="tx1">
                    <a:lumMod val="50000"/>
                  </a:schemeClr>
                </a:solidFill>
                <a:effectLst/>
              </a:rPr>
              <a:t>Engaged patients and/or community members on QI efforts</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1868347636851535"/>
          <c:y val="0.22740133827204606"/>
          <c:w val="0.85845816527722096"/>
          <c:h val="0.45080503371994063"/>
        </c:manualLayout>
      </c:layout>
      <c:barChart>
        <c:barDir val="col"/>
        <c:grouping val="percentStacked"/>
        <c:varyColors val="0"/>
        <c:ser>
          <c:idx val="0"/>
          <c:order val="0"/>
          <c:tx>
            <c:strRef>
              <c:f>'SM 7'!$A$3</c:f>
              <c:strCache>
                <c:ptCount val="1"/>
                <c:pt idx="0">
                  <c:v>In Place</c:v>
                </c:pt>
              </c:strCache>
            </c:strRef>
          </c:tx>
          <c:spPr>
            <a:solidFill>
              <a:srgbClr val="00B050"/>
            </a:solidFill>
            <a:ln>
              <a:noFill/>
            </a:ln>
            <a:effectLst/>
          </c:spPr>
          <c:invertIfNegative val="0"/>
          <c:cat>
            <c:strRef>
              <c:f>'SM 7'!$B$2:$P$2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7'!$B$3:$P$3</c:f>
              <c:numCache>
                <c:formatCode>General</c:formatCode>
                <c:ptCount val="13"/>
                <c:pt idx="0">
                  <c:v>5</c:v>
                </c:pt>
                <c:pt idx="1">
                  <c:v>6</c:v>
                </c:pt>
                <c:pt idx="2">
                  <c:v>7</c:v>
                </c:pt>
                <c:pt idx="3">
                  <c:v>0</c:v>
                </c:pt>
                <c:pt idx="4">
                  <c:v>8</c:v>
                </c:pt>
                <c:pt idx="5">
                  <c:v>10</c:v>
                </c:pt>
                <c:pt idx="6">
                  <c:v>10</c:v>
                </c:pt>
                <c:pt idx="7">
                  <c:v>10</c:v>
                </c:pt>
                <c:pt idx="8">
                  <c:v>14</c:v>
                </c:pt>
                <c:pt idx="9">
                  <c:v>19</c:v>
                </c:pt>
                <c:pt idx="10">
                  <c:v>18</c:v>
                </c:pt>
                <c:pt idx="11">
                  <c:v>23</c:v>
                </c:pt>
                <c:pt idx="12">
                  <c:v>26</c:v>
                </c:pt>
              </c:numCache>
            </c:numRef>
          </c:val>
          <c:extLst>
            <c:ext xmlns:c16="http://schemas.microsoft.com/office/drawing/2014/chart" uri="{C3380CC4-5D6E-409C-BE32-E72D297353CC}">
              <c16:uniqueId val="{00000000-38A4-4B38-A77E-2FDD1DE0347E}"/>
            </c:ext>
          </c:extLst>
        </c:ser>
        <c:ser>
          <c:idx val="1"/>
          <c:order val="1"/>
          <c:tx>
            <c:strRef>
              <c:f>'SM 7'!$A$4</c:f>
              <c:strCache>
                <c:ptCount val="1"/>
                <c:pt idx="0">
                  <c:v>Working on it </c:v>
                </c:pt>
              </c:strCache>
            </c:strRef>
          </c:tx>
          <c:spPr>
            <a:solidFill>
              <a:srgbClr val="FFC000"/>
            </a:solidFill>
            <a:ln>
              <a:noFill/>
            </a:ln>
            <a:effectLst/>
          </c:spPr>
          <c:invertIfNegative val="0"/>
          <c:cat>
            <c:strRef>
              <c:f>'SM 7'!$B$2:$P$2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7'!$B$4:$P$4</c:f>
              <c:numCache>
                <c:formatCode>General</c:formatCode>
                <c:ptCount val="13"/>
                <c:pt idx="0">
                  <c:v>5</c:v>
                </c:pt>
                <c:pt idx="1">
                  <c:v>26</c:v>
                </c:pt>
                <c:pt idx="2">
                  <c:v>39</c:v>
                </c:pt>
                <c:pt idx="3">
                  <c:v>38</c:v>
                </c:pt>
                <c:pt idx="4">
                  <c:v>38</c:v>
                </c:pt>
                <c:pt idx="5">
                  <c:v>41</c:v>
                </c:pt>
                <c:pt idx="6">
                  <c:v>38</c:v>
                </c:pt>
                <c:pt idx="7">
                  <c:v>52</c:v>
                </c:pt>
                <c:pt idx="8">
                  <c:v>44</c:v>
                </c:pt>
                <c:pt idx="9">
                  <c:v>45</c:v>
                </c:pt>
                <c:pt idx="10">
                  <c:v>47</c:v>
                </c:pt>
                <c:pt idx="11">
                  <c:v>41</c:v>
                </c:pt>
                <c:pt idx="12">
                  <c:v>40</c:v>
                </c:pt>
              </c:numCache>
            </c:numRef>
          </c:val>
          <c:extLst>
            <c:ext xmlns:c16="http://schemas.microsoft.com/office/drawing/2014/chart" uri="{C3380CC4-5D6E-409C-BE32-E72D297353CC}">
              <c16:uniqueId val="{00000001-38A4-4B38-A77E-2FDD1DE0347E}"/>
            </c:ext>
          </c:extLst>
        </c:ser>
        <c:ser>
          <c:idx val="2"/>
          <c:order val="2"/>
          <c:tx>
            <c:strRef>
              <c:f>'SM 7'!$A$5</c:f>
              <c:strCache>
                <c:ptCount val="1"/>
                <c:pt idx="0">
                  <c:v>Not Started</c:v>
                </c:pt>
              </c:strCache>
            </c:strRef>
          </c:tx>
          <c:spPr>
            <a:solidFill>
              <a:srgbClr val="FF0000"/>
            </a:solidFill>
            <a:ln>
              <a:noFill/>
            </a:ln>
            <a:effectLst/>
          </c:spPr>
          <c:invertIfNegative val="0"/>
          <c:cat>
            <c:strRef>
              <c:f>'SM 7'!$B$2:$P$2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7'!$B$5:$P$5</c:f>
              <c:numCache>
                <c:formatCode>General</c:formatCode>
                <c:ptCount val="13"/>
                <c:pt idx="0">
                  <c:v>90</c:v>
                </c:pt>
                <c:pt idx="1">
                  <c:v>68</c:v>
                </c:pt>
                <c:pt idx="2">
                  <c:v>54</c:v>
                </c:pt>
                <c:pt idx="3">
                  <c:v>63</c:v>
                </c:pt>
                <c:pt idx="4">
                  <c:v>54</c:v>
                </c:pt>
                <c:pt idx="5">
                  <c:v>49</c:v>
                </c:pt>
                <c:pt idx="6">
                  <c:v>51</c:v>
                </c:pt>
                <c:pt idx="7">
                  <c:v>38</c:v>
                </c:pt>
                <c:pt idx="8">
                  <c:v>42</c:v>
                </c:pt>
                <c:pt idx="9">
                  <c:v>36</c:v>
                </c:pt>
                <c:pt idx="10">
                  <c:v>35</c:v>
                </c:pt>
                <c:pt idx="11">
                  <c:v>36</c:v>
                </c:pt>
                <c:pt idx="12">
                  <c:v>34</c:v>
                </c:pt>
              </c:numCache>
            </c:numRef>
          </c:val>
          <c:extLst>
            <c:ext xmlns:c16="http://schemas.microsoft.com/office/drawing/2014/chart" uri="{C3380CC4-5D6E-409C-BE32-E72D297353CC}">
              <c16:uniqueId val="{00000002-38A4-4B38-A77E-2FDD1DE0347E}"/>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u="none" strike="noStrike" baseline="0" dirty="0">
                <a:solidFill>
                  <a:schemeClr val="tx1">
                    <a:lumMod val="50000"/>
                  </a:schemeClr>
                </a:solidFill>
                <a:effectLst/>
              </a:rPr>
              <a:t>Standardized PP safety patient education, where to call, and early follow-up </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12126756564077"/>
          <c:y val="0.2255807073743602"/>
          <c:w val="0.85793605578765564"/>
          <c:h val="0.44236014397012563"/>
        </c:manualLayout>
      </c:layout>
      <c:barChart>
        <c:barDir val="col"/>
        <c:grouping val="percentStacked"/>
        <c:varyColors val="0"/>
        <c:ser>
          <c:idx val="0"/>
          <c:order val="0"/>
          <c:tx>
            <c:strRef>
              <c:f>'SM 10'!$A$3</c:f>
              <c:strCache>
                <c:ptCount val="1"/>
                <c:pt idx="0">
                  <c:v>In Place</c:v>
                </c:pt>
              </c:strCache>
            </c:strRef>
          </c:tx>
          <c:spPr>
            <a:solidFill>
              <a:srgbClr val="00B050"/>
            </a:solidFill>
            <a:ln>
              <a:noFill/>
            </a:ln>
            <a:effectLst/>
          </c:spPr>
          <c:invertIfNegative val="0"/>
          <c:cat>
            <c:strRef>
              <c:f>'SM 10'!$B$2:$P$2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10'!$B$3:$P$3</c:f>
              <c:numCache>
                <c:formatCode>General</c:formatCode>
                <c:ptCount val="13"/>
                <c:pt idx="0">
                  <c:v>56</c:v>
                </c:pt>
                <c:pt idx="1">
                  <c:v>71</c:v>
                </c:pt>
                <c:pt idx="2">
                  <c:v>66</c:v>
                </c:pt>
                <c:pt idx="3">
                  <c:v>75</c:v>
                </c:pt>
                <c:pt idx="4">
                  <c:v>71</c:v>
                </c:pt>
                <c:pt idx="5">
                  <c:v>68</c:v>
                </c:pt>
                <c:pt idx="6">
                  <c:v>69</c:v>
                </c:pt>
                <c:pt idx="7">
                  <c:v>75</c:v>
                </c:pt>
                <c:pt idx="8">
                  <c:v>77</c:v>
                </c:pt>
                <c:pt idx="9">
                  <c:v>81</c:v>
                </c:pt>
                <c:pt idx="10">
                  <c:v>80</c:v>
                </c:pt>
                <c:pt idx="11">
                  <c:v>77</c:v>
                </c:pt>
                <c:pt idx="12">
                  <c:v>81</c:v>
                </c:pt>
              </c:numCache>
            </c:numRef>
          </c:val>
          <c:extLst>
            <c:ext xmlns:c16="http://schemas.microsoft.com/office/drawing/2014/chart" uri="{C3380CC4-5D6E-409C-BE32-E72D297353CC}">
              <c16:uniqueId val="{00000000-62C2-4019-81C6-8953147A5FB5}"/>
            </c:ext>
          </c:extLst>
        </c:ser>
        <c:ser>
          <c:idx val="1"/>
          <c:order val="1"/>
          <c:tx>
            <c:strRef>
              <c:f>'SM 10'!$A$4</c:f>
              <c:strCache>
                <c:ptCount val="1"/>
                <c:pt idx="0">
                  <c:v>Working on it </c:v>
                </c:pt>
              </c:strCache>
            </c:strRef>
          </c:tx>
          <c:spPr>
            <a:solidFill>
              <a:srgbClr val="FFC000"/>
            </a:solidFill>
            <a:ln>
              <a:noFill/>
            </a:ln>
            <a:effectLst/>
          </c:spPr>
          <c:invertIfNegative val="0"/>
          <c:cat>
            <c:strRef>
              <c:f>'SM 10'!$B$2:$P$2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10'!$B$4:$P$4</c:f>
              <c:numCache>
                <c:formatCode>General</c:formatCode>
                <c:ptCount val="13"/>
                <c:pt idx="0">
                  <c:v>10</c:v>
                </c:pt>
                <c:pt idx="1">
                  <c:v>10</c:v>
                </c:pt>
                <c:pt idx="2">
                  <c:v>17</c:v>
                </c:pt>
                <c:pt idx="3">
                  <c:v>14</c:v>
                </c:pt>
                <c:pt idx="4">
                  <c:v>21</c:v>
                </c:pt>
                <c:pt idx="5">
                  <c:v>27</c:v>
                </c:pt>
                <c:pt idx="6">
                  <c:v>23</c:v>
                </c:pt>
                <c:pt idx="7">
                  <c:v>17</c:v>
                </c:pt>
                <c:pt idx="8">
                  <c:v>16</c:v>
                </c:pt>
                <c:pt idx="9">
                  <c:v>17</c:v>
                </c:pt>
                <c:pt idx="10">
                  <c:v>20</c:v>
                </c:pt>
                <c:pt idx="11">
                  <c:v>23</c:v>
                </c:pt>
                <c:pt idx="12">
                  <c:v>17</c:v>
                </c:pt>
              </c:numCache>
            </c:numRef>
          </c:val>
          <c:extLst>
            <c:ext xmlns:c16="http://schemas.microsoft.com/office/drawing/2014/chart" uri="{C3380CC4-5D6E-409C-BE32-E72D297353CC}">
              <c16:uniqueId val="{00000001-62C2-4019-81C6-8953147A5FB5}"/>
            </c:ext>
          </c:extLst>
        </c:ser>
        <c:ser>
          <c:idx val="2"/>
          <c:order val="2"/>
          <c:tx>
            <c:strRef>
              <c:f>'SM 10'!$A$5</c:f>
              <c:strCache>
                <c:ptCount val="1"/>
                <c:pt idx="0">
                  <c:v>Not Started</c:v>
                </c:pt>
              </c:strCache>
            </c:strRef>
          </c:tx>
          <c:spPr>
            <a:solidFill>
              <a:srgbClr val="FF0000"/>
            </a:solidFill>
            <a:ln>
              <a:noFill/>
            </a:ln>
            <a:effectLst/>
          </c:spPr>
          <c:invertIfNegative val="0"/>
          <c:cat>
            <c:strRef>
              <c:f>'SM 10'!$B$2:$P$2</c:f>
              <c:strCache>
                <c:ptCount val="13"/>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strCache>
            </c:strRef>
          </c:cat>
          <c:val>
            <c:numRef>
              <c:f>'SM 10'!$B$5:$P$5</c:f>
              <c:numCache>
                <c:formatCode>General</c:formatCode>
                <c:ptCount val="13"/>
                <c:pt idx="0">
                  <c:v>34</c:v>
                </c:pt>
                <c:pt idx="1">
                  <c:v>19</c:v>
                </c:pt>
                <c:pt idx="2">
                  <c:v>17</c:v>
                </c:pt>
                <c:pt idx="3">
                  <c:v>6</c:v>
                </c:pt>
                <c:pt idx="4">
                  <c:v>8</c:v>
                </c:pt>
                <c:pt idx="5">
                  <c:v>5</c:v>
                </c:pt>
                <c:pt idx="6">
                  <c:v>8</c:v>
                </c:pt>
                <c:pt idx="7">
                  <c:v>8</c:v>
                </c:pt>
                <c:pt idx="8">
                  <c:v>7</c:v>
                </c:pt>
                <c:pt idx="9">
                  <c:v>2</c:v>
                </c:pt>
                <c:pt idx="10">
                  <c:v>0</c:v>
                </c:pt>
                <c:pt idx="11">
                  <c:v>0</c:v>
                </c:pt>
                <c:pt idx="12">
                  <c:v>2</c:v>
                </c:pt>
              </c:numCache>
            </c:numRef>
          </c:val>
          <c:extLst>
            <c:ext xmlns:c16="http://schemas.microsoft.com/office/drawing/2014/chart" uri="{C3380CC4-5D6E-409C-BE32-E72D297353CC}">
              <c16:uniqueId val="{00000002-62C2-4019-81C6-8953147A5FB5}"/>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28_15257449.xml><?xml version="1.0" encoding="utf-8"?>
<p188:cmLst xmlns:a="http://schemas.openxmlformats.org/drawingml/2006/main" xmlns:r="http://schemas.openxmlformats.org/officeDocument/2006/relationships" xmlns:p188="http://schemas.microsoft.com/office/powerpoint/2018/8/main">
  <p188:cm id="{3EC4931C-8349-49A0-A260-19F2009E8E18}" authorId="{FCF8223C-610E-2BBA-F33B-0E1F55F6BB33}" created="2022-09-15T18:32:45.921">
    <ac:deMkLst xmlns:ac="http://schemas.microsoft.com/office/drawing/2013/main/command">
      <pc:docMk xmlns:pc="http://schemas.microsoft.com/office/powerpoint/2013/main/command"/>
      <pc:sldMk xmlns:pc="http://schemas.microsoft.com/office/powerpoint/2013/main/command" cId="354776137" sldId="808"/>
      <ac:spMk id="2" creationId="{00000000-0000-0000-0000-000000000000}"/>
    </ac:deMkLst>
    <p188:txBody>
      <a:bodyPr/>
      <a:lstStyle/>
      <a:p>
        <a:r>
          <a:rPr lang="en-US"/>
          <a:t>Ieshia, can we label that this is the L&amp;D measure? What is the linkage graph looking like? I think we should start sharing it to drive change?</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diagrams/_rels/data6.xml.rels><?xml version="1.0" encoding="UTF-8" standalone="yes"?>
<Relationships xmlns="http://schemas.openxmlformats.org/package/2006/relationships"><Relationship Id="rId1" Type="http://schemas.openxmlformats.org/officeDocument/2006/relationships/hyperlink" Target="https://www.sciencedirect.com/science/article/pii/S0749379722003063?dgcid=author"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diagrams/_rels/drawing6.xml.rels><?xml version="1.0" encoding="UTF-8" standalone="yes"?>
<Relationships xmlns="http://schemas.openxmlformats.org/package/2006/relationships"><Relationship Id="rId1" Type="http://schemas.openxmlformats.org/officeDocument/2006/relationships/hyperlink" Target="https://www.sciencedirect.com/science/article/pii/S0749379722003063?dgcid=author" TargetMode="Externa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692A3-EFA9-4D01-8E30-FC4B9FFAF6A6}" type="doc">
      <dgm:prSet loTypeId="urn:microsoft.com/office/officeart/2005/8/layout/hProcess4" loCatId="process" qsTypeId="urn:microsoft.com/office/officeart/2005/8/quickstyle/simple1" qsCatId="simple" csTypeId="urn:microsoft.com/office/officeart/2005/8/colors/accent3_1" csCatId="accent3" phldr="1"/>
      <dgm:spPr/>
      <dgm:t>
        <a:bodyPr/>
        <a:lstStyle/>
        <a:p>
          <a:endParaRPr lang="en-US"/>
        </a:p>
      </dgm:t>
    </dgm:pt>
    <dgm:pt modelId="{A015CA99-DB0A-44C9-AD0E-D532A1DEE1F5}">
      <dgm:prSet phldrT="[Text]" custT="1"/>
      <dgm:spPr/>
      <dgm:t>
        <a:bodyPr/>
        <a:lstStyle/>
        <a:p>
          <a:r>
            <a:rPr lang="en-US" sz="2600" b="1" dirty="0"/>
            <a:t>Register</a:t>
          </a:r>
        </a:p>
      </dgm:t>
    </dgm:pt>
    <dgm:pt modelId="{B0BF5058-1FAA-492E-A61C-37C12211EB9D}" type="parTrans" cxnId="{8B933982-21D6-4661-BE21-EF43929CA8E1}">
      <dgm:prSet/>
      <dgm:spPr/>
      <dgm:t>
        <a:bodyPr/>
        <a:lstStyle/>
        <a:p>
          <a:endParaRPr lang="en-US"/>
        </a:p>
      </dgm:t>
    </dgm:pt>
    <dgm:pt modelId="{21AD5B93-17CD-4B64-8252-C2C69CE5DB9E}" type="sibTrans" cxnId="{8B933982-21D6-4661-BE21-EF43929CA8E1}">
      <dgm:prSet/>
      <dgm:spPr/>
      <dgm:t>
        <a:bodyPr/>
        <a:lstStyle/>
        <a:p>
          <a:endParaRPr lang="en-US"/>
        </a:p>
      </dgm:t>
    </dgm:pt>
    <dgm:pt modelId="{EABFD548-1CE2-4EF7-B260-9E96B361E445}">
      <dgm:prSet phldrT="[Text]" custT="1"/>
      <dgm:spPr/>
      <dgm:t>
        <a:bodyPr/>
        <a:lstStyle/>
        <a:p>
          <a:r>
            <a:rPr lang="en-US" sz="2600" b="1" dirty="0"/>
            <a:t>Data &amp; Awards</a:t>
          </a:r>
        </a:p>
      </dgm:t>
    </dgm:pt>
    <dgm:pt modelId="{DF29ADB8-8AF6-4829-AD0B-B30843EC8348}" type="parTrans" cxnId="{B8C29EFA-0E19-4C86-8053-BB528F824631}">
      <dgm:prSet/>
      <dgm:spPr/>
      <dgm:t>
        <a:bodyPr/>
        <a:lstStyle/>
        <a:p>
          <a:endParaRPr lang="en-US"/>
        </a:p>
      </dgm:t>
    </dgm:pt>
    <dgm:pt modelId="{2B5A28F8-2EBB-4996-8A86-04ADE380B34A}" type="sibTrans" cxnId="{B8C29EFA-0E19-4C86-8053-BB528F824631}">
      <dgm:prSet/>
      <dgm:spPr/>
      <dgm:t>
        <a:bodyPr/>
        <a:lstStyle/>
        <a:p>
          <a:endParaRPr lang="en-US"/>
        </a:p>
      </dgm:t>
    </dgm:pt>
    <dgm:pt modelId="{4C3733F0-E7A4-4129-B07D-F2530191FD4D}">
      <dgm:prSet phldrT="[Text]" custT="1"/>
      <dgm:spPr/>
      <dgm:t>
        <a:bodyPr/>
        <a:lstStyle/>
        <a:p>
          <a:pPr rtl="0"/>
          <a:r>
            <a:rPr lang="en-US" sz="1800" b="1" dirty="0">
              <a:ea typeface="+mn-lt"/>
              <a:cs typeface="+mn-lt"/>
            </a:rPr>
            <a:t>Submit</a:t>
          </a:r>
          <a:r>
            <a:rPr lang="en-US" sz="1800" dirty="0">
              <a:ea typeface="+mn-lt"/>
              <a:cs typeface="+mn-lt"/>
            </a:rPr>
            <a:t> your Annual Conference Poster Abstract by </a:t>
          </a:r>
          <a:r>
            <a:rPr lang="en-US" sz="1800" b="1" u="sng" dirty="0">
              <a:ea typeface="+mn-lt"/>
              <a:cs typeface="+mn-lt"/>
            </a:rPr>
            <a:t>October 3</a:t>
          </a:r>
          <a:r>
            <a:rPr lang="en-US" sz="1800" b="1" u="sng" baseline="30000" dirty="0">
              <a:ea typeface="+mn-lt"/>
              <a:cs typeface="+mn-lt"/>
            </a:rPr>
            <a:t>rd</a:t>
          </a:r>
          <a:r>
            <a:rPr lang="en-US" sz="1800" b="1" u="sng" dirty="0">
              <a:ea typeface="+mn-lt"/>
              <a:cs typeface="+mn-lt"/>
            </a:rPr>
            <a:t> </a:t>
          </a:r>
          <a:r>
            <a:rPr lang="en-US" sz="1800" dirty="0">
              <a:ea typeface="+mn-lt"/>
              <a:cs typeface="+mn-lt"/>
            </a:rPr>
            <a:t>to be considered for an award. </a:t>
          </a:r>
          <a:endParaRPr lang="en-US" sz="1800" dirty="0"/>
        </a:p>
      </dgm:t>
    </dgm:pt>
    <dgm:pt modelId="{218943BB-F774-4475-9216-21A58DBA9197}" type="parTrans" cxnId="{D3B5DC1F-CA77-4310-883F-EE758A2D31C2}">
      <dgm:prSet/>
      <dgm:spPr/>
      <dgm:t>
        <a:bodyPr/>
        <a:lstStyle/>
        <a:p>
          <a:endParaRPr lang="en-US"/>
        </a:p>
      </dgm:t>
    </dgm:pt>
    <dgm:pt modelId="{CEC045F3-2203-4580-BF55-90957729E7EE}" type="sibTrans" cxnId="{D3B5DC1F-CA77-4310-883F-EE758A2D31C2}">
      <dgm:prSet/>
      <dgm:spPr/>
      <dgm:t>
        <a:bodyPr/>
        <a:lstStyle/>
        <a:p>
          <a:endParaRPr lang="en-US"/>
        </a:p>
      </dgm:t>
    </dgm:pt>
    <dgm:pt modelId="{F262DE7E-0AB2-43E0-B52E-4B6B5D26F897}">
      <dgm:prSet phldrT="[Text]" custT="1"/>
      <dgm:spPr/>
      <dgm:t>
        <a:bodyPr/>
        <a:lstStyle/>
        <a:p>
          <a:r>
            <a:rPr lang="en-US" sz="2600" b="1" dirty="0"/>
            <a:t>2022 AC Survey</a:t>
          </a:r>
        </a:p>
      </dgm:t>
    </dgm:pt>
    <dgm:pt modelId="{7DE2A253-C25F-4CC9-9D07-DC8D55B1C585}" type="parTrans" cxnId="{E28A30FE-9417-4D67-A278-026E060B1085}">
      <dgm:prSet/>
      <dgm:spPr/>
      <dgm:t>
        <a:bodyPr/>
        <a:lstStyle/>
        <a:p>
          <a:endParaRPr lang="en-US"/>
        </a:p>
      </dgm:t>
    </dgm:pt>
    <dgm:pt modelId="{3F427A12-2094-4908-BDE9-3565C68F9FC2}" type="sibTrans" cxnId="{E28A30FE-9417-4D67-A278-026E060B1085}">
      <dgm:prSet/>
      <dgm:spPr/>
      <dgm:t>
        <a:bodyPr/>
        <a:lstStyle/>
        <a:p>
          <a:endParaRPr lang="en-US"/>
        </a:p>
      </dgm:t>
    </dgm:pt>
    <dgm:pt modelId="{C26AED43-B7B9-4FDF-BFF8-843AE3376E43}">
      <dgm:prSet phldrT="[Text]" custT="1"/>
      <dgm:spPr/>
      <dgm:t>
        <a:bodyPr/>
        <a:lstStyle/>
        <a:p>
          <a:r>
            <a:rPr lang="en-US" sz="2600" b="1" dirty="0"/>
            <a:t>Abstracts</a:t>
          </a:r>
        </a:p>
      </dgm:t>
    </dgm:pt>
    <dgm:pt modelId="{78B79208-F1DA-4419-BD6C-4B77C34BDBEC}" type="parTrans" cxnId="{817F21F1-D6B0-46C2-9455-70B63FC774FF}">
      <dgm:prSet/>
      <dgm:spPr/>
      <dgm:t>
        <a:bodyPr/>
        <a:lstStyle/>
        <a:p>
          <a:endParaRPr lang="en-US"/>
        </a:p>
      </dgm:t>
    </dgm:pt>
    <dgm:pt modelId="{047039D0-3921-4BCF-82E3-81A892247E2E}" type="sibTrans" cxnId="{817F21F1-D6B0-46C2-9455-70B63FC774FF}">
      <dgm:prSet/>
      <dgm:spPr/>
      <dgm:t>
        <a:bodyPr/>
        <a:lstStyle/>
        <a:p>
          <a:endParaRPr lang="en-US"/>
        </a:p>
      </dgm:t>
    </dgm:pt>
    <dgm:pt modelId="{1152A301-27F1-4C0C-ABEA-137EAADF236A}">
      <dgm:prSet phldrT="[Text]" custT="1"/>
      <dgm:spPr/>
      <dgm:t>
        <a:bodyPr/>
        <a:lstStyle/>
        <a:p>
          <a:pPr rtl="0"/>
          <a:r>
            <a:rPr lang="en-US" sz="1800" dirty="0">
              <a:latin typeface="+mn-lt"/>
              <a:cs typeface="Arial" panose="020B0604020202020204" pitchFamily="34" charset="0"/>
            </a:rPr>
            <a:t>Make sure all data Baseline-August 2022 is </a:t>
          </a:r>
          <a:r>
            <a:rPr lang="en-US" sz="1800" b="1" dirty="0">
              <a:latin typeface="+mn-lt"/>
              <a:cs typeface="Arial" panose="020B0604020202020204" pitchFamily="34" charset="0"/>
            </a:rPr>
            <a:t>entered in REDCap by Sept </a:t>
          </a:r>
          <a:r>
            <a:rPr lang="en-US" sz="1800" b="1" dirty="0" smtClean="0">
              <a:latin typeface="+mn-lt"/>
              <a:cs typeface="Arial" panose="020B0604020202020204" pitchFamily="34" charset="0"/>
            </a:rPr>
            <a:t>19</a:t>
          </a:r>
          <a:r>
            <a:rPr lang="en-US" sz="1800" b="1" baseline="30000" dirty="0" smtClean="0">
              <a:latin typeface="+mn-lt"/>
              <a:cs typeface="Arial" panose="020B0604020202020204" pitchFamily="34" charset="0"/>
            </a:rPr>
            <a:t>th</a:t>
          </a:r>
          <a:r>
            <a:rPr lang="en-US" sz="1800" b="1" dirty="0" smtClean="0">
              <a:latin typeface="+mn-lt"/>
              <a:cs typeface="Arial" panose="020B0604020202020204" pitchFamily="34" charset="0"/>
            </a:rPr>
            <a:t> </a:t>
          </a:r>
          <a:r>
            <a:rPr lang="en-US" sz="1800" b="1" dirty="0">
              <a:latin typeface="+mn-lt"/>
              <a:cs typeface="Arial" panose="020B0604020202020204" pitchFamily="34" charset="0"/>
            </a:rPr>
            <a:t>2022</a:t>
          </a:r>
        </a:p>
      </dgm:t>
    </dgm:pt>
    <dgm:pt modelId="{D74A3F21-4C36-4417-A8A9-9687A3F4596F}" type="parTrans" cxnId="{71217259-9881-443D-9B81-E740EE5DB9FF}">
      <dgm:prSet/>
      <dgm:spPr/>
      <dgm:t>
        <a:bodyPr/>
        <a:lstStyle/>
        <a:p>
          <a:endParaRPr lang="en-US"/>
        </a:p>
      </dgm:t>
    </dgm:pt>
    <dgm:pt modelId="{69340194-A009-47AD-9A8B-B8B68B80553E}" type="sibTrans" cxnId="{71217259-9881-443D-9B81-E740EE5DB9FF}">
      <dgm:prSet/>
      <dgm:spPr/>
      <dgm:t>
        <a:bodyPr/>
        <a:lstStyle/>
        <a:p>
          <a:endParaRPr lang="en-US"/>
        </a:p>
      </dgm:t>
    </dgm:pt>
    <dgm:pt modelId="{65B7D0A0-0C07-41B7-8882-AD4F155B9EBA}">
      <dgm:prSet phldr="0" custT="1"/>
      <dgm:spPr/>
      <dgm:t>
        <a:bodyPr/>
        <a:lstStyle/>
        <a:p>
          <a:pPr rtl="0"/>
          <a:r>
            <a:rPr lang="en-US" sz="2000" b="1" dirty="0">
              <a:latin typeface="+mn-lt"/>
              <a:ea typeface="Lato"/>
              <a:cs typeface="Arial" panose="020B0604020202020204" pitchFamily="34" charset="0"/>
            </a:rPr>
            <a:t>Registration open</a:t>
          </a:r>
          <a:r>
            <a:rPr lang="en-US" sz="2000" dirty="0">
              <a:latin typeface="+mn-lt"/>
              <a:ea typeface="Lato"/>
              <a:cs typeface="Arial" panose="020B0604020202020204" pitchFamily="34" charset="0"/>
            </a:rPr>
            <a:t> on ILPQC webpage!</a:t>
          </a:r>
          <a:endParaRPr lang="en-US" sz="2000" dirty="0">
            <a:latin typeface="+mn-lt"/>
            <a:cs typeface="Arial" panose="020B0604020202020204" pitchFamily="34" charset="0"/>
          </a:endParaRPr>
        </a:p>
      </dgm:t>
    </dgm:pt>
    <dgm:pt modelId="{27FD015A-23C9-45AD-896D-EF91C527CF95}" type="parTrans" cxnId="{AD7F577F-173B-479C-A57C-6FD6E53D4647}">
      <dgm:prSet/>
      <dgm:spPr/>
      <dgm:t>
        <a:bodyPr/>
        <a:lstStyle/>
        <a:p>
          <a:endParaRPr lang="en-US"/>
        </a:p>
      </dgm:t>
    </dgm:pt>
    <dgm:pt modelId="{7563D2A7-0A9F-4308-A29B-D5C514DEB425}" type="sibTrans" cxnId="{AD7F577F-173B-479C-A57C-6FD6E53D4647}">
      <dgm:prSet/>
      <dgm:spPr/>
      <dgm:t>
        <a:bodyPr/>
        <a:lstStyle/>
        <a:p>
          <a:endParaRPr lang="en-US"/>
        </a:p>
      </dgm:t>
    </dgm:pt>
    <dgm:pt modelId="{1F92F497-2808-44C0-A0B5-1F86DF7265A5}">
      <dgm:prSet phldr="0" custT="1"/>
      <dgm:spPr/>
      <dgm:t>
        <a:bodyPr/>
        <a:lstStyle/>
        <a:p>
          <a:pPr rtl="0"/>
          <a:r>
            <a:rPr lang="en-US" sz="2600" b="1" dirty="0">
              <a:latin typeface="+mn-lt"/>
            </a:rPr>
            <a:t>Attend Event</a:t>
          </a:r>
        </a:p>
      </dgm:t>
    </dgm:pt>
    <dgm:pt modelId="{F33BE379-CD4D-4AFE-8385-95DCDD114C80}" type="parTrans" cxnId="{7DC11E5B-A788-4870-B1F4-E3BF6521D81E}">
      <dgm:prSet/>
      <dgm:spPr/>
      <dgm:t>
        <a:bodyPr/>
        <a:lstStyle/>
        <a:p>
          <a:endParaRPr lang="en-US"/>
        </a:p>
      </dgm:t>
    </dgm:pt>
    <dgm:pt modelId="{84E5DD8A-F366-4F96-8119-39BEB591FB31}" type="sibTrans" cxnId="{7DC11E5B-A788-4870-B1F4-E3BF6521D81E}">
      <dgm:prSet/>
      <dgm:spPr/>
      <dgm:t>
        <a:bodyPr/>
        <a:lstStyle/>
        <a:p>
          <a:endParaRPr lang="en-US"/>
        </a:p>
      </dgm:t>
    </dgm:pt>
    <dgm:pt modelId="{8E15BD75-B8DA-47E6-AB1A-7B646ED31E55}">
      <dgm:prSet phldr="0" custT="1"/>
      <dgm:spPr/>
      <dgm:t>
        <a:bodyPr/>
        <a:lstStyle/>
        <a:p>
          <a:pPr rtl="0"/>
          <a:r>
            <a:rPr lang="en-US" sz="1800" dirty="0">
              <a:latin typeface="+mn-lt"/>
            </a:rPr>
            <a:t>Meet </a:t>
          </a:r>
          <a:r>
            <a:rPr lang="en-US" sz="1800" b="1" dirty="0">
              <a:latin typeface="+mn-lt"/>
            </a:rPr>
            <a:t>together in-person </a:t>
          </a:r>
          <a:r>
            <a:rPr lang="en-US" sz="1800" dirty="0">
              <a:latin typeface="+mn-lt"/>
            </a:rPr>
            <a:t>for </a:t>
          </a:r>
          <a:r>
            <a:rPr lang="en-US" sz="1800" b="1" dirty="0">
              <a:latin typeface="+mn-lt"/>
            </a:rPr>
            <a:t>ILPQC 10</a:t>
          </a:r>
          <a:r>
            <a:rPr lang="en-US" sz="1800" b="1" baseline="30000" dirty="0">
              <a:latin typeface="+mn-lt"/>
            </a:rPr>
            <a:t>th</a:t>
          </a:r>
          <a:r>
            <a:rPr lang="en-US" sz="1800" b="1" dirty="0">
              <a:latin typeface="+mn-lt"/>
            </a:rPr>
            <a:t> Annual Conference </a:t>
          </a:r>
          <a:r>
            <a:rPr lang="en-US" sz="1800" dirty="0">
              <a:latin typeface="+mn-lt"/>
            </a:rPr>
            <a:t>at the </a:t>
          </a:r>
          <a:r>
            <a:rPr lang="en-US" sz="1800" b="1" dirty="0">
              <a:latin typeface="+mn-lt"/>
            </a:rPr>
            <a:t>Westin </a:t>
          </a:r>
          <a:r>
            <a:rPr lang="en-US" sz="1600" b="1" dirty="0">
              <a:latin typeface="+mn-lt"/>
            </a:rPr>
            <a:t>8:00am-4:30pm</a:t>
          </a:r>
          <a:endParaRPr lang="en-US" sz="1800" b="1" dirty="0">
            <a:latin typeface="+mn-lt"/>
          </a:endParaRPr>
        </a:p>
      </dgm:t>
    </dgm:pt>
    <dgm:pt modelId="{BF29FB74-7665-41F4-8A91-52061378F9F6}" type="parTrans" cxnId="{8B0D3678-2C68-440D-B178-FC4A785A20F0}">
      <dgm:prSet/>
      <dgm:spPr/>
      <dgm:t>
        <a:bodyPr/>
        <a:lstStyle/>
        <a:p>
          <a:endParaRPr lang="en-US"/>
        </a:p>
      </dgm:t>
    </dgm:pt>
    <dgm:pt modelId="{6BE56F42-76FE-43F9-9D14-281B02EA5379}" type="sibTrans" cxnId="{8B0D3678-2C68-440D-B178-FC4A785A20F0}">
      <dgm:prSet/>
      <dgm:spPr/>
      <dgm:t>
        <a:bodyPr/>
        <a:lstStyle/>
        <a:p>
          <a:endParaRPr lang="en-US"/>
        </a:p>
      </dgm:t>
    </dgm:pt>
    <dgm:pt modelId="{D7F32B9D-706A-439F-8894-7BB3BAC969C7}">
      <dgm:prSet phldr="0" custT="1"/>
      <dgm:spPr/>
      <dgm:t>
        <a:bodyPr/>
        <a:lstStyle/>
        <a:p>
          <a:pPr rtl="0"/>
          <a:r>
            <a:rPr lang="en-US" sz="2000" b="1" dirty="0">
              <a:latin typeface="+mn-lt"/>
              <a:cs typeface="Arial" panose="020B0604020202020204" pitchFamily="34" charset="0"/>
            </a:rPr>
            <a:t>Book your hotel </a:t>
          </a:r>
          <a:r>
            <a:rPr lang="en-US" sz="2000" dirty="0">
              <a:latin typeface="+mn-lt"/>
              <a:cs typeface="Arial" panose="020B0604020202020204" pitchFamily="34" charset="0"/>
            </a:rPr>
            <a:t>at the Westin in Lombard, IL </a:t>
          </a:r>
        </a:p>
      </dgm:t>
    </dgm:pt>
    <dgm:pt modelId="{9200A24F-8A45-458B-AFEE-32784F511AFD}" type="parTrans" cxnId="{4C703796-87BC-431C-AA06-6C471E1198C3}">
      <dgm:prSet/>
      <dgm:spPr/>
      <dgm:t>
        <a:bodyPr/>
        <a:lstStyle/>
        <a:p>
          <a:endParaRPr lang="en-US"/>
        </a:p>
      </dgm:t>
    </dgm:pt>
    <dgm:pt modelId="{ADE65A80-F6A9-40E2-BA5B-A75F07653737}" type="sibTrans" cxnId="{4C703796-87BC-431C-AA06-6C471E1198C3}">
      <dgm:prSet/>
      <dgm:spPr/>
      <dgm:t>
        <a:bodyPr/>
        <a:lstStyle/>
        <a:p>
          <a:endParaRPr lang="en-US"/>
        </a:p>
      </dgm:t>
    </dgm:pt>
    <dgm:pt modelId="{826B27D4-E2B8-4C50-BE17-34F183162D99}">
      <dgm:prSet phldrT="[Text]" custT="1"/>
      <dgm:spPr/>
      <dgm:t>
        <a:bodyPr/>
        <a:lstStyle/>
        <a:p>
          <a:pPr rtl="0"/>
          <a:r>
            <a:rPr lang="en-US" sz="1800" b="1" dirty="0">
              <a:ea typeface="Lato"/>
              <a:cs typeface="Lato"/>
            </a:rPr>
            <a:t>Opportunity to share </a:t>
          </a:r>
          <a:r>
            <a:rPr lang="en-US" sz="1800" dirty="0">
              <a:ea typeface="Lato"/>
              <a:cs typeface="Lato"/>
            </a:rPr>
            <a:t>thoughts &amp; insights reflecting on 2022 &amp; 2023 planning</a:t>
          </a:r>
          <a:endParaRPr lang="en-US" sz="1800" dirty="0"/>
        </a:p>
      </dgm:t>
    </dgm:pt>
    <dgm:pt modelId="{11BAEC0B-BB03-4971-B966-CAFFBC864D86}" type="parTrans" cxnId="{3B339537-8E1D-4DB1-B393-F7BFDD989FD2}">
      <dgm:prSet/>
      <dgm:spPr/>
      <dgm:t>
        <a:bodyPr/>
        <a:lstStyle/>
        <a:p>
          <a:endParaRPr lang="en-US"/>
        </a:p>
      </dgm:t>
    </dgm:pt>
    <dgm:pt modelId="{541BD462-2D15-4EC0-927F-EEE6F962DE10}" type="sibTrans" cxnId="{3B339537-8E1D-4DB1-B393-F7BFDD989FD2}">
      <dgm:prSet/>
      <dgm:spPr/>
      <dgm:t>
        <a:bodyPr/>
        <a:lstStyle/>
        <a:p>
          <a:endParaRPr lang="en-US"/>
        </a:p>
      </dgm:t>
    </dgm:pt>
    <dgm:pt modelId="{50F2CB76-24BC-40BF-BEAA-DAE16116EC79}">
      <dgm:prSet phldrT="[Text]" custT="1"/>
      <dgm:spPr/>
      <dgm:t>
        <a:bodyPr/>
        <a:lstStyle/>
        <a:p>
          <a:pPr rtl="0"/>
          <a:r>
            <a:rPr lang="en-US" sz="1800" b="1" u="sng" dirty="0">
              <a:ea typeface="Lato"/>
              <a:cs typeface="Lato"/>
            </a:rPr>
            <a:t>Submit the survey by October 3</a:t>
          </a:r>
          <a:r>
            <a:rPr lang="en-US" sz="1800" b="1" u="sng" baseline="30000" dirty="0">
              <a:ea typeface="Lato"/>
              <a:cs typeface="Lato"/>
            </a:rPr>
            <a:t>rd</a:t>
          </a:r>
          <a:endParaRPr lang="en-US" sz="1800" dirty="0"/>
        </a:p>
      </dgm:t>
    </dgm:pt>
    <dgm:pt modelId="{CE0652EF-E83A-4379-805C-817421391A45}" type="parTrans" cxnId="{22C68083-3EE5-4374-A741-C8594C89B325}">
      <dgm:prSet/>
      <dgm:spPr/>
      <dgm:t>
        <a:bodyPr/>
        <a:lstStyle/>
        <a:p>
          <a:endParaRPr lang="en-US"/>
        </a:p>
      </dgm:t>
    </dgm:pt>
    <dgm:pt modelId="{993A3B47-18D6-409F-B162-6A5F57CE6ADE}" type="sibTrans" cxnId="{22C68083-3EE5-4374-A741-C8594C89B325}">
      <dgm:prSet/>
      <dgm:spPr/>
      <dgm:t>
        <a:bodyPr/>
        <a:lstStyle/>
        <a:p>
          <a:endParaRPr lang="en-US"/>
        </a:p>
      </dgm:t>
    </dgm:pt>
    <dgm:pt modelId="{78EB83F6-AA12-4A21-AEEE-CCCD535C7F86}">
      <dgm:prSet phldr="0" custT="1"/>
      <dgm:spPr/>
      <dgm:t>
        <a:bodyPr/>
        <a:lstStyle/>
        <a:p>
          <a:pPr rtl="0"/>
          <a:r>
            <a:rPr lang="en-US" sz="1800" b="1" dirty="0">
              <a:latin typeface="+mn-lt"/>
            </a:rPr>
            <a:t>Print</a:t>
          </a:r>
          <a:r>
            <a:rPr lang="en-US" sz="1800" b="0" dirty="0">
              <a:latin typeface="+mn-lt"/>
            </a:rPr>
            <a:t> and bring your</a:t>
          </a:r>
          <a:r>
            <a:rPr lang="en-US" sz="1800" b="1" dirty="0">
              <a:latin typeface="+mn-lt"/>
            </a:rPr>
            <a:t> poster </a:t>
          </a:r>
          <a:r>
            <a:rPr lang="en-US" sz="1800" b="0" dirty="0">
              <a:latin typeface="+mn-lt"/>
            </a:rPr>
            <a:t>to display!</a:t>
          </a:r>
        </a:p>
      </dgm:t>
    </dgm:pt>
    <dgm:pt modelId="{9ECF9028-B053-4B6A-81BD-5C1C1D4353BB}" type="parTrans" cxnId="{FF33508D-2EF2-4CC0-89A3-E9643C13AA50}">
      <dgm:prSet/>
      <dgm:spPr/>
      <dgm:t>
        <a:bodyPr/>
        <a:lstStyle/>
        <a:p>
          <a:endParaRPr lang="en-US"/>
        </a:p>
      </dgm:t>
    </dgm:pt>
    <dgm:pt modelId="{77109B1E-7E4C-438B-8507-25681BB5BC7D}" type="sibTrans" cxnId="{FF33508D-2EF2-4CC0-89A3-E9643C13AA50}">
      <dgm:prSet/>
      <dgm:spPr/>
      <dgm:t>
        <a:bodyPr/>
        <a:lstStyle/>
        <a:p>
          <a:endParaRPr lang="en-US"/>
        </a:p>
      </dgm:t>
    </dgm:pt>
    <dgm:pt modelId="{ACB1127E-0102-481C-B866-161C1CCB181E}" type="pres">
      <dgm:prSet presAssocID="{B1B692A3-EFA9-4D01-8E30-FC4B9FFAF6A6}" presName="Name0" presStyleCnt="0">
        <dgm:presLayoutVars>
          <dgm:dir/>
          <dgm:animLvl val="lvl"/>
          <dgm:resizeHandles val="exact"/>
        </dgm:presLayoutVars>
      </dgm:prSet>
      <dgm:spPr/>
      <dgm:t>
        <a:bodyPr/>
        <a:lstStyle/>
        <a:p>
          <a:endParaRPr lang="en-US"/>
        </a:p>
      </dgm:t>
    </dgm:pt>
    <dgm:pt modelId="{D311C490-2465-4E56-B8F3-26B45095C6D6}" type="pres">
      <dgm:prSet presAssocID="{B1B692A3-EFA9-4D01-8E30-FC4B9FFAF6A6}" presName="tSp" presStyleCnt="0"/>
      <dgm:spPr/>
    </dgm:pt>
    <dgm:pt modelId="{AE603B49-7973-46BB-A936-4B468E8E3F7C}" type="pres">
      <dgm:prSet presAssocID="{B1B692A3-EFA9-4D01-8E30-FC4B9FFAF6A6}" presName="bSp" presStyleCnt="0"/>
      <dgm:spPr/>
    </dgm:pt>
    <dgm:pt modelId="{D581B1C7-7018-4F94-B990-9E61E992A39A}" type="pres">
      <dgm:prSet presAssocID="{B1B692A3-EFA9-4D01-8E30-FC4B9FFAF6A6}" presName="process" presStyleCnt="0"/>
      <dgm:spPr/>
    </dgm:pt>
    <dgm:pt modelId="{F1F985DF-A965-4ABC-8C43-892697ECDACF}" type="pres">
      <dgm:prSet presAssocID="{A015CA99-DB0A-44C9-AD0E-D532A1DEE1F5}" presName="composite1" presStyleCnt="0"/>
      <dgm:spPr/>
    </dgm:pt>
    <dgm:pt modelId="{D11A9B75-4A69-4F3C-8361-67A9B2A52148}" type="pres">
      <dgm:prSet presAssocID="{A015CA99-DB0A-44C9-AD0E-D532A1DEE1F5}" presName="dummyNode1" presStyleLbl="node1" presStyleIdx="0" presStyleCnt="5"/>
      <dgm:spPr/>
    </dgm:pt>
    <dgm:pt modelId="{08F159D9-EA8E-4224-8C6C-76D453E33AAC}" type="pres">
      <dgm:prSet presAssocID="{A015CA99-DB0A-44C9-AD0E-D532A1DEE1F5}" presName="childNode1" presStyleLbl="bgAcc1" presStyleIdx="0" presStyleCnt="5" custScaleX="145503" custScaleY="270238">
        <dgm:presLayoutVars>
          <dgm:bulletEnabled val="1"/>
        </dgm:presLayoutVars>
      </dgm:prSet>
      <dgm:spPr/>
      <dgm:t>
        <a:bodyPr/>
        <a:lstStyle/>
        <a:p>
          <a:endParaRPr lang="en-US"/>
        </a:p>
      </dgm:t>
    </dgm:pt>
    <dgm:pt modelId="{5443DDDE-5185-452F-85BE-B8B1BCA0CB67}" type="pres">
      <dgm:prSet presAssocID="{A015CA99-DB0A-44C9-AD0E-D532A1DEE1F5}" presName="childNode1tx" presStyleLbl="bgAcc1" presStyleIdx="0" presStyleCnt="5">
        <dgm:presLayoutVars>
          <dgm:bulletEnabled val="1"/>
        </dgm:presLayoutVars>
      </dgm:prSet>
      <dgm:spPr/>
      <dgm:t>
        <a:bodyPr/>
        <a:lstStyle/>
        <a:p>
          <a:endParaRPr lang="en-US"/>
        </a:p>
      </dgm:t>
    </dgm:pt>
    <dgm:pt modelId="{47E067BA-9739-4A5D-9728-D1A09757ACDE}" type="pres">
      <dgm:prSet presAssocID="{A015CA99-DB0A-44C9-AD0E-D532A1DEE1F5}" presName="parentNode1" presStyleLbl="node1" presStyleIdx="0" presStyleCnt="5" custScaleX="129965" custScaleY="142197" custLinFactY="36085" custLinFactNeighborX="-872" custLinFactNeighborY="100000">
        <dgm:presLayoutVars>
          <dgm:chMax val="1"/>
          <dgm:bulletEnabled val="1"/>
        </dgm:presLayoutVars>
      </dgm:prSet>
      <dgm:spPr/>
      <dgm:t>
        <a:bodyPr/>
        <a:lstStyle/>
        <a:p>
          <a:endParaRPr lang="en-US"/>
        </a:p>
      </dgm:t>
    </dgm:pt>
    <dgm:pt modelId="{9C314675-AF20-431A-9CFE-D6051B1D37AD}" type="pres">
      <dgm:prSet presAssocID="{A015CA99-DB0A-44C9-AD0E-D532A1DEE1F5}" presName="connSite1" presStyleCnt="0"/>
      <dgm:spPr/>
    </dgm:pt>
    <dgm:pt modelId="{E12DE9AC-5ACA-44C5-B118-C3928C3B688F}" type="pres">
      <dgm:prSet presAssocID="{21AD5B93-17CD-4B64-8252-C2C69CE5DB9E}" presName="Name9" presStyleLbl="sibTrans2D1" presStyleIdx="0" presStyleCnt="4"/>
      <dgm:spPr/>
      <dgm:t>
        <a:bodyPr/>
        <a:lstStyle/>
        <a:p>
          <a:endParaRPr lang="en-US"/>
        </a:p>
      </dgm:t>
    </dgm:pt>
    <dgm:pt modelId="{DDB6D333-24DC-4F80-8E96-45B74C1232B2}" type="pres">
      <dgm:prSet presAssocID="{EABFD548-1CE2-4EF7-B260-9E96B361E445}" presName="composite2" presStyleCnt="0"/>
      <dgm:spPr/>
    </dgm:pt>
    <dgm:pt modelId="{FB3141B2-0A95-4D46-B3F6-131177BA6015}" type="pres">
      <dgm:prSet presAssocID="{EABFD548-1CE2-4EF7-B260-9E96B361E445}" presName="dummyNode2" presStyleLbl="node1" presStyleIdx="0" presStyleCnt="5"/>
      <dgm:spPr/>
    </dgm:pt>
    <dgm:pt modelId="{72522AD3-1C78-4C34-BACF-74AD6EE7D8C4}" type="pres">
      <dgm:prSet presAssocID="{EABFD548-1CE2-4EF7-B260-9E96B361E445}" presName="childNode2" presStyleLbl="bgAcc1" presStyleIdx="1" presStyleCnt="5" custScaleX="129254" custScaleY="277036">
        <dgm:presLayoutVars>
          <dgm:bulletEnabled val="1"/>
        </dgm:presLayoutVars>
      </dgm:prSet>
      <dgm:spPr/>
      <dgm:t>
        <a:bodyPr/>
        <a:lstStyle/>
        <a:p>
          <a:endParaRPr lang="en-US"/>
        </a:p>
      </dgm:t>
    </dgm:pt>
    <dgm:pt modelId="{93B8D840-D032-4EA7-ABDB-1B6CEA17265B}" type="pres">
      <dgm:prSet presAssocID="{EABFD548-1CE2-4EF7-B260-9E96B361E445}" presName="childNode2tx" presStyleLbl="bgAcc1" presStyleIdx="1" presStyleCnt="5">
        <dgm:presLayoutVars>
          <dgm:bulletEnabled val="1"/>
        </dgm:presLayoutVars>
      </dgm:prSet>
      <dgm:spPr/>
      <dgm:t>
        <a:bodyPr/>
        <a:lstStyle/>
        <a:p>
          <a:endParaRPr lang="en-US"/>
        </a:p>
      </dgm:t>
    </dgm:pt>
    <dgm:pt modelId="{B8825F0F-DB00-410C-BE0E-6F3BC72F5CB2}" type="pres">
      <dgm:prSet presAssocID="{EABFD548-1CE2-4EF7-B260-9E96B361E445}" presName="parentNode2" presStyleLbl="node1" presStyleIdx="1" presStyleCnt="5" custScaleX="147420" custScaleY="159358" custLinFactY="-35436" custLinFactNeighborX="-19977" custLinFactNeighborY="-100000">
        <dgm:presLayoutVars>
          <dgm:chMax val="0"/>
          <dgm:bulletEnabled val="1"/>
        </dgm:presLayoutVars>
      </dgm:prSet>
      <dgm:spPr/>
      <dgm:t>
        <a:bodyPr/>
        <a:lstStyle/>
        <a:p>
          <a:endParaRPr lang="en-US"/>
        </a:p>
      </dgm:t>
    </dgm:pt>
    <dgm:pt modelId="{377AC2B7-C6A6-46CF-ADBE-A645BC126730}" type="pres">
      <dgm:prSet presAssocID="{EABFD548-1CE2-4EF7-B260-9E96B361E445}" presName="connSite2" presStyleCnt="0"/>
      <dgm:spPr/>
    </dgm:pt>
    <dgm:pt modelId="{97FF10F5-0A35-482D-BE70-1C5F212851EF}" type="pres">
      <dgm:prSet presAssocID="{2B5A28F8-2EBB-4996-8A86-04ADE380B34A}" presName="Name18" presStyleLbl="sibTrans2D1" presStyleIdx="1" presStyleCnt="4"/>
      <dgm:spPr/>
      <dgm:t>
        <a:bodyPr/>
        <a:lstStyle/>
        <a:p>
          <a:endParaRPr lang="en-US"/>
        </a:p>
      </dgm:t>
    </dgm:pt>
    <dgm:pt modelId="{4AFA6EAF-36EC-410F-8581-2C46EF229972}" type="pres">
      <dgm:prSet presAssocID="{F262DE7E-0AB2-43E0-B52E-4B6B5D26F897}" presName="composite1" presStyleCnt="0"/>
      <dgm:spPr/>
    </dgm:pt>
    <dgm:pt modelId="{5A56A90E-7767-4A10-AC26-9A46FD12F8B1}" type="pres">
      <dgm:prSet presAssocID="{F262DE7E-0AB2-43E0-B52E-4B6B5D26F897}" presName="dummyNode1" presStyleLbl="node1" presStyleIdx="1" presStyleCnt="5"/>
      <dgm:spPr/>
    </dgm:pt>
    <dgm:pt modelId="{AF3B4D39-AD4F-40AA-A746-C89708BC6DA9}" type="pres">
      <dgm:prSet presAssocID="{F262DE7E-0AB2-43E0-B52E-4B6B5D26F897}" presName="childNode1" presStyleLbl="bgAcc1" presStyleIdx="2" presStyleCnt="5" custScaleX="143637" custScaleY="267294">
        <dgm:presLayoutVars>
          <dgm:bulletEnabled val="1"/>
        </dgm:presLayoutVars>
      </dgm:prSet>
      <dgm:spPr/>
      <dgm:t>
        <a:bodyPr/>
        <a:lstStyle/>
        <a:p>
          <a:endParaRPr lang="en-US"/>
        </a:p>
      </dgm:t>
    </dgm:pt>
    <dgm:pt modelId="{85B9236C-7708-4ED5-8FBE-7D55DC76BC39}" type="pres">
      <dgm:prSet presAssocID="{F262DE7E-0AB2-43E0-B52E-4B6B5D26F897}" presName="childNode1tx" presStyleLbl="bgAcc1" presStyleIdx="2" presStyleCnt="5">
        <dgm:presLayoutVars>
          <dgm:bulletEnabled val="1"/>
        </dgm:presLayoutVars>
      </dgm:prSet>
      <dgm:spPr/>
      <dgm:t>
        <a:bodyPr/>
        <a:lstStyle/>
        <a:p>
          <a:endParaRPr lang="en-US"/>
        </a:p>
      </dgm:t>
    </dgm:pt>
    <dgm:pt modelId="{59698598-6F37-4C74-9AD2-83A29BC87397}" type="pres">
      <dgm:prSet presAssocID="{F262DE7E-0AB2-43E0-B52E-4B6B5D26F897}" presName="parentNode1" presStyleLbl="node1" presStyleIdx="2" presStyleCnt="5" custScaleX="162624" custScaleY="153073" custLinFactY="100000" custLinFactNeighborX="-2176" custLinFactNeighborY="106538">
        <dgm:presLayoutVars>
          <dgm:chMax val="1"/>
          <dgm:bulletEnabled val="1"/>
        </dgm:presLayoutVars>
      </dgm:prSet>
      <dgm:spPr/>
      <dgm:t>
        <a:bodyPr/>
        <a:lstStyle/>
        <a:p>
          <a:endParaRPr lang="en-US"/>
        </a:p>
      </dgm:t>
    </dgm:pt>
    <dgm:pt modelId="{6BFBEC3A-0AB4-40CF-82DE-B8F52CB39DF7}" type="pres">
      <dgm:prSet presAssocID="{F262DE7E-0AB2-43E0-B52E-4B6B5D26F897}" presName="connSite1" presStyleCnt="0"/>
      <dgm:spPr/>
    </dgm:pt>
    <dgm:pt modelId="{4C3EDBB4-E4E8-42F3-8C9B-9BE46A843A3C}" type="pres">
      <dgm:prSet presAssocID="{3F427A12-2094-4908-BDE9-3565C68F9FC2}" presName="Name9" presStyleLbl="sibTrans2D1" presStyleIdx="2" presStyleCnt="4"/>
      <dgm:spPr/>
      <dgm:t>
        <a:bodyPr/>
        <a:lstStyle/>
        <a:p>
          <a:endParaRPr lang="en-US"/>
        </a:p>
      </dgm:t>
    </dgm:pt>
    <dgm:pt modelId="{121A017F-E4F0-405D-A7DF-C91373BAFD3F}" type="pres">
      <dgm:prSet presAssocID="{C26AED43-B7B9-4FDF-BFF8-843AE3376E43}" presName="composite2" presStyleCnt="0"/>
      <dgm:spPr/>
    </dgm:pt>
    <dgm:pt modelId="{39A9C867-0974-4ECE-9803-1094BB986402}" type="pres">
      <dgm:prSet presAssocID="{C26AED43-B7B9-4FDF-BFF8-843AE3376E43}" presName="dummyNode2" presStyleLbl="node1" presStyleIdx="2" presStyleCnt="5"/>
      <dgm:spPr/>
    </dgm:pt>
    <dgm:pt modelId="{9769EEEE-940F-437B-A790-7040AAB9E848}" type="pres">
      <dgm:prSet presAssocID="{C26AED43-B7B9-4FDF-BFF8-843AE3376E43}" presName="childNode2" presStyleLbl="bgAcc1" presStyleIdx="3" presStyleCnt="5" custScaleX="127290" custScaleY="271667">
        <dgm:presLayoutVars>
          <dgm:bulletEnabled val="1"/>
        </dgm:presLayoutVars>
      </dgm:prSet>
      <dgm:spPr/>
      <dgm:t>
        <a:bodyPr/>
        <a:lstStyle/>
        <a:p>
          <a:endParaRPr lang="en-US"/>
        </a:p>
      </dgm:t>
    </dgm:pt>
    <dgm:pt modelId="{1BAD1854-C6EA-46E4-A8D1-180F77922CDE}" type="pres">
      <dgm:prSet presAssocID="{C26AED43-B7B9-4FDF-BFF8-843AE3376E43}" presName="childNode2tx" presStyleLbl="bgAcc1" presStyleIdx="3" presStyleCnt="5">
        <dgm:presLayoutVars>
          <dgm:bulletEnabled val="1"/>
        </dgm:presLayoutVars>
      </dgm:prSet>
      <dgm:spPr/>
      <dgm:t>
        <a:bodyPr/>
        <a:lstStyle/>
        <a:p>
          <a:endParaRPr lang="en-US"/>
        </a:p>
      </dgm:t>
    </dgm:pt>
    <dgm:pt modelId="{5FABB5D4-D7A7-4FA3-9357-FC46C3BBD2AD}" type="pres">
      <dgm:prSet presAssocID="{C26AED43-B7B9-4FDF-BFF8-843AE3376E43}" presName="parentNode2" presStyleLbl="node1" presStyleIdx="3" presStyleCnt="5" custScaleX="157675" custScaleY="164386" custLinFactY="-47372" custLinFactNeighborX="-18117" custLinFactNeighborY="-100000">
        <dgm:presLayoutVars>
          <dgm:chMax val="0"/>
          <dgm:bulletEnabled val="1"/>
        </dgm:presLayoutVars>
      </dgm:prSet>
      <dgm:spPr/>
      <dgm:t>
        <a:bodyPr/>
        <a:lstStyle/>
        <a:p>
          <a:endParaRPr lang="en-US"/>
        </a:p>
      </dgm:t>
    </dgm:pt>
    <dgm:pt modelId="{1BA07C3D-7A6A-4C57-BCBC-8C6C46AB6D43}" type="pres">
      <dgm:prSet presAssocID="{C26AED43-B7B9-4FDF-BFF8-843AE3376E43}" presName="connSite2" presStyleCnt="0"/>
      <dgm:spPr/>
    </dgm:pt>
    <dgm:pt modelId="{0947858F-8175-4824-A386-A3ED1EEBBC86}" type="pres">
      <dgm:prSet presAssocID="{047039D0-3921-4BCF-82E3-81A892247E2E}" presName="Name18" presStyleLbl="sibTrans2D1" presStyleIdx="3" presStyleCnt="4"/>
      <dgm:spPr/>
      <dgm:t>
        <a:bodyPr/>
        <a:lstStyle/>
        <a:p>
          <a:endParaRPr lang="en-US"/>
        </a:p>
      </dgm:t>
    </dgm:pt>
    <dgm:pt modelId="{0E48087B-7C61-470C-8B0C-2A3F4CD1684A}" type="pres">
      <dgm:prSet presAssocID="{1F92F497-2808-44C0-A0B5-1F86DF7265A5}" presName="composite1" presStyleCnt="0"/>
      <dgm:spPr/>
    </dgm:pt>
    <dgm:pt modelId="{C9212CB8-A590-4AC4-8DA6-5B9FAEB352DF}" type="pres">
      <dgm:prSet presAssocID="{1F92F497-2808-44C0-A0B5-1F86DF7265A5}" presName="dummyNode1" presStyleLbl="node1" presStyleIdx="3" presStyleCnt="5"/>
      <dgm:spPr/>
    </dgm:pt>
    <dgm:pt modelId="{D3D52F9F-1BDC-4279-B47D-E773248E5637}" type="pres">
      <dgm:prSet presAssocID="{1F92F497-2808-44C0-A0B5-1F86DF7265A5}" presName="childNode1" presStyleLbl="bgAcc1" presStyleIdx="4" presStyleCnt="5" custScaleX="144373" custScaleY="284583">
        <dgm:presLayoutVars>
          <dgm:bulletEnabled val="1"/>
        </dgm:presLayoutVars>
      </dgm:prSet>
      <dgm:spPr/>
      <dgm:t>
        <a:bodyPr/>
        <a:lstStyle/>
        <a:p>
          <a:endParaRPr lang="en-US"/>
        </a:p>
      </dgm:t>
    </dgm:pt>
    <dgm:pt modelId="{75FB8298-905E-48F7-BBF4-0AE980042EE2}" type="pres">
      <dgm:prSet presAssocID="{1F92F497-2808-44C0-A0B5-1F86DF7265A5}" presName="childNode1tx" presStyleLbl="bgAcc1" presStyleIdx="4" presStyleCnt="5">
        <dgm:presLayoutVars>
          <dgm:bulletEnabled val="1"/>
        </dgm:presLayoutVars>
      </dgm:prSet>
      <dgm:spPr/>
      <dgm:t>
        <a:bodyPr/>
        <a:lstStyle/>
        <a:p>
          <a:endParaRPr lang="en-US"/>
        </a:p>
      </dgm:t>
    </dgm:pt>
    <dgm:pt modelId="{F6CD4076-F0E9-458A-A917-87D7E032C663}" type="pres">
      <dgm:prSet presAssocID="{1F92F497-2808-44C0-A0B5-1F86DF7265A5}" presName="parentNode1" presStyleLbl="node1" presStyleIdx="4" presStyleCnt="5" custScaleX="160146" custScaleY="103000" custLinFactY="85746" custLinFactNeighborX="-10484" custLinFactNeighborY="100000">
        <dgm:presLayoutVars>
          <dgm:chMax val="1"/>
          <dgm:bulletEnabled val="1"/>
        </dgm:presLayoutVars>
      </dgm:prSet>
      <dgm:spPr/>
      <dgm:t>
        <a:bodyPr/>
        <a:lstStyle/>
        <a:p>
          <a:endParaRPr lang="en-US"/>
        </a:p>
      </dgm:t>
    </dgm:pt>
    <dgm:pt modelId="{FAFA09C4-F68B-4B22-8AAA-9993CE6F0FCA}" type="pres">
      <dgm:prSet presAssocID="{1F92F497-2808-44C0-A0B5-1F86DF7265A5}" presName="connSite1" presStyleCnt="0"/>
      <dgm:spPr/>
    </dgm:pt>
  </dgm:ptLst>
  <dgm:cxnLst>
    <dgm:cxn modelId="{99A5A650-0B7F-4A35-9006-59950A892B3C}" type="presOf" srcId="{F262DE7E-0AB2-43E0-B52E-4B6B5D26F897}" destId="{59698598-6F37-4C74-9AD2-83A29BC87397}" srcOrd="0" destOrd="0" presId="urn:microsoft.com/office/officeart/2005/8/layout/hProcess4"/>
    <dgm:cxn modelId="{7903B97E-5B62-4D64-AD97-AE34C101AE17}" type="presOf" srcId="{65B7D0A0-0C07-41B7-8882-AD4F155B9EBA}" destId="{5443DDDE-5185-452F-85BE-B8B1BCA0CB67}" srcOrd="1" destOrd="0" presId="urn:microsoft.com/office/officeart/2005/8/layout/hProcess4"/>
    <dgm:cxn modelId="{3B339537-8E1D-4DB1-B393-F7BFDD989FD2}" srcId="{F262DE7E-0AB2-43E0-B52E-4B6B5D26F897}" destId="{826B27D4-E2B8-4C50-BE17-34F183162D99}" srcOrd="0" destOrd="0" parTransId="{11BAEC0B-BB03-4971-B966-CAFFBC864D86}" sibTransId="{541BD462-2D15-4EC0-927F-EEE6F962DE10}"/>
    <dgm:cxn modelId="{E67F5B03-BFA8-45E9-88D8-2BE7404B57E9}" type="presOf" srcId="{78EB83F6-AA12-4A21-AEEE-CCCD535C7F86}" destId="{75FB8298-905E-48F7-BBF4-0AE980042EE2}" srcOrd="1" destOrd="1" presId="urn:microsoft.com/office/officeart/2005/8/layout/hProcess4"/>
    <dgm:cxn modelId="{71217259-9881-443D-9B81-E740EE5DB9FF}" srcId="{EABFD548-1CE2-4EF7-B260-9E96B361E445}" destId="{1152A301-27F1-4C0C-ABEA-137EAADF236A}" srcOrd="0" destOrd="0" parTransId="{D74A3F21-4C36-4417-A8A9-9687A3F4596F}" sibTransId="{69340194-A009-47AD-9A8B-B8B68B80553E}"/>
    <dgm:cxn modelId="{373A204D-AA48-471C-8617-CCFF9E3F4405}" type="presOf" srcId="{1152A301-27F1-4C0C-ABEA-137EAADF236A}" destId="{93B8D840-D032-4EA7-ABDB-1B6CEA17265B}" srcOrd="1" destOrd="0" presId="urn:microsoft.com/office/officeart/2005/8/layout/hProcess4"/>
    <dgm:cxn modelId="{BA65F023-616B-4FC8-B966-C696FF690322}" type="presOf" srcId="{78EB83F6-AA12-4A21-AEEE-CCCD535C7F86}" destId="{D3D52F9F-1BDC-4279-B47D-E773248E5637}" srcOrd="0" destOrd="1" presId="urn:microsoft.com/office/officeart/2005/8/layout/hProcess4"/>
    <dgm:cxn modelId="{755ED979-ECD0-4006-A830-FF02DC978AE1}" type="presOf" srcId="{B1B692A3-EFA9-4D01-8E30-FC4B9FFAF6A6}" destId="{ACB1127E-0102-481C-B866-161C1CCB181E}" srcOrd="0" destOrd="0" presId="urn:microsoft.com/office/officeart/2005/8/layout/hProcess4"/>
    <dgm:cxn modelId="{8B933982-21D6-4661-BE21-EF43929CA8E1}" srcId="{B1B692A3-EFA9-4D01-8E30-FC4B9FFAF6A6}" destId="{A015CA99-DB0A-44C9-AD0E-D532A1DEE1F5}" srcOrd="0" destOrd="0" parTransId="{B0BF5058-1FAA-492E-A61C-37C12211EB9D}" sibTransId="{21AD5B93-17CD-4B64-8252-C2C69CE5DB9E}"/>
    <dgm:cxn modelId="{AD7F577F-173B-479C-A57C-6FD6E53D4647}" srcId="{A015CA99-DB0A-44C9-AD0E-D532A1DEE1F5}" destId="{65B7D0A0-0C07-41B7-8882-AD4F155B9EBA}" srcOrd="0" destOrd="0" parTransId="{27FD015A-23C9-45AD-896D-EF91C527CF95}" sibTransId="{7563D2A7-0A9F-4308-A29B-D5C514DEB425}"/>
    <dgm:cxn modelId="{E28A30FE-9417-4D67-A278-026E060B1085}" srcId="{B1B692A3-EFA9-4D01-8E30-FC4B9FFAF6A6}" destId="{F262DE7E-0AB2-43E0-B52E-4B6B5D26F897}" srcOrd="2" destOrd="0" parTransId="{7DE2A253-C25F-4CC9-9D07-DC8D55B1C585}" sibTransId="{3F427A12-2094-4908-BDE9-3565C68F9FC2}"/>
    <dgm:cxn modelId="{BB4E009A-F458-4395-BAFC-44A95944383C}" type="presOf" srcId="{1152A301-27F1-4C0C-ABEA-137EAADF236A}" destId="{72522AD3-1C78-4C34-BACF-74AD6EE7D8C4}" srcOrd="0" destOrd="0" presId="urn:microsoft.com/office/officeart/2005/8/layout/hProcess4"/>
    <dgm:cxn modelId="{99F53105-2D22-4935-9A28-407A30912CE7}" type="presOf" srcId="{65B7D0A0-0C07-41B7-8882-AD4F155B9EBA}" destId="{08F159D9-EA8E-4224-8C6C-76D453E33AAC}" srcOrd="0" destOrd="0" presId="urn:microsoft.com/office/officeart/2005/8/layout/hProcess4"/>
    <dgm:cxn modelId="{22A99184-69A7-4B52-B637-DDBE55AD0306}" type="presOf" srcId="{8E15BD75-B8DA-47E6-AB1A-7B646ED31E55}" destId="{D3D52F9F-1BDC-4279-B47D-E773248E5637}" srcOrd="0" destOrd="0" presId="urn:microsoft.com/office/officeart/2005/8/layout/hProcess4"/>
    <dgm:cxn modelId="{1252E00C-0180-4E87-BB87-4A84F4F8C54A}" type="presOf" srcId="{D7F32B9D-706A-439F-8894-7BB3BAC969C7}" destId="{5443DDDE-5185-452F-85BE-B8B1BCA0CB67}" srcOrd="1" destOrd="1" presId="urn:microsoft.com/office/officeart/2005/8/layout/hProcess4"/>
    <dgm:cxn modelId="{B35675D2-DE30-4531-8EDD-1875C85A32B6}" type="presOf" srcId="{21AD5B93-17CD-4B64-8252-C2C69CE5DB9E}" destId="{E12DE9AC-5ACA-44C5-B118-C3928C3B688F}" srcOrd="0" destOrd="0" presId="urn:microsoft.com/office/officeart/2005/8/layout/hProcess4"/>
    <dgm:cxn modelId="{8681A0B6-8669-4CD0-8E48-0A6DFF5D89FC}" type="presOf" srcId="{D7F32B9D-706A-439F-8894-7BB3BAC969C7}" destId="{08F159D9-EA8E-4224-8C6C-76D453E33AAC}" srcOrd="0" destOrd="1" presId="urn:microsoft.com/office/officeart/2005/8/layout/hProcess4"/>
    <dgm:cxn modelId="{B8C29EFA-0E19-4C86-8053-BB528F824631}" srcId="{B1B692A3-EFA9-4D01-8E30-FC4B9FFAF6A6}" destId="{EABFD548-1CE2-4EF7-B260-9E96B361E445}" srcOrd="1" destOrd="0" parTransId="{DF29ADB8-8AF6-4829-AD0B-B30843EC8348}" sibTransId="{2B5A28F8-2EBB-4996-8A86-04ADE380B34A}"/>
    <dgm:cxn modelId="{0A217DE0-B6FC-4507-800A-0B19809A9D7D}" type="presOf" srcId="{3F427A12-2094-4908-BDE9-3565C68F9FC2}" destId="{4C3EDBB4-E4E8-42F3-8C9B-9BE46A843A3C}" srcOrd="0" destOrd="0" presId="urn:microsoft.com/office/officeart/2005/8/layout/hProcess4"/>
    <dgm:cxn modelId="{FF33508D-2EF2-4CC0-89A3-E9643C13AA50}" srcId="{1F92F497-2808-44C0-A0B5-1F86DF7265A5}" destId="{78EB83F6-AA12-4A21-AEEE-CCCD535C7F86}" srcOrd="1" destOrd="0" parTransId="{9ECF9028-B053-4B6A-81BD-5C1C1D4353BB}" sibTransId="{77109B1E-7E4C-438B-8507-25681BB5BC7D}"/>
    <dgm:cxn modelId="{248D77FA-DF58-46F8-8F53-CBC9BFE0D3E6}" type="presOf" srcId="{2B5A28F8-2EBB-4996-8A86-04ADE380B34A}" destId="{97FF10F5-0A35-482D-BE70-1C5F212851EF}" srcOrd="0" destOrd="0" presId="urn:microsoft.com/office/officeart/2005/8/layout/hProcess4"/>
    <dgm:cxn modelId="{D3B5DC1F-CA77-4310-883F-EE758A2D31C2}" srcId="{C26AED43-B7B9-4FDF-BFF8-843AE3376E43}" destId="{4C3733F0-E7A4-4129-B07D-F2530191FD4D}" srcOrd="0" destOrd="0" parTransId="{218943BB-F774-4475-9216-21A58DBA9197}" sibTransId="{CEC045F3-2203-4580-BF55-90957729E7EE}"/>
    <dgm:cxn modelId="{8E1E19AC-7F17-4CA3-B90D-94D94E09FCB5}" type="presOf" srcId="{50F2CB76-24BC-40BF-BEAA-DAE16116EC79}" destId="{85B9236C-7708-4ED5-8FBE-7D55DC76BC39}" srcOrd="1" destOrd="1" presId="urn:microsoft.com/office/officeart/2005/8/layout/hProcess4"/>
    <dgm:cxn modelId="{C2336011-24C0-46E7-BE0D-4AD55495B679}" type="presOf" srcId="{826B27D4-E2B8-4C50-BE17-34F183162D99}" destId="{85B9236C-7708-4ED5-8FBE-7D55DC76BC39}" srcOrd="1" destOrd="0" presId="urn:microsoft.com/office/officeart/2005/8/layout/hProcess4"/>
    <dgm:cxn modelId="{12D78B6A-F82D-4321-8773-A25899295D37}" type="presOf" srcId="{4C3733F0-E7A4-4129-B07D-F2530191FD4D}" destId="{1BAD1854-C6EA-46E4-A8D1-180F77922CDE}" srcOrd="1" destOrd="0" presId="urn:microsoft.com/office/officeart/2005/8/layout/hProcess4"/>
    <dgm:cxn modelId="{BEA96615-5129-4033-9046-D0178F8B7445}" type="presOf" srcId="{50F2CB76-24BC-40BF-BEAA-DAE16116EC79}" destId="{AF3B4D39-AD4F-40AA-A746-C89708BC6DA9}" srcOrd="0" destOrd="1" presId="urn:microsoft.com/office/officeart/2005/8/layout/hProcess4"/>
    <dgm:cxn modelId="{57C627EF-1A74-4092-8A04-A6C75223B9B3}" type="presOf" srcId="{C26AED43-B7B9-4FDF-BFF8-843AE3376E43}" destId="{5FABB5D4-D7A7-4FA3-9357-FC46C3BBD2AD}" srcOrd="0" destOrd="0" presId="urn:microsoft.com/office/officeart/2005/8/layout/hProcess4"/>
    <dgm:cxn modelId="{4C703796-87BC-431C-AA06-6C471E1198C3}" srcId="{A015CA99-DB0A-44C9-AD0E-D532A1DEE1F5}" destId="{D7F32B9D-706A-439F-8894-7BB3BAC969C7}" srcOrd="1" destOrd="0" parTransId="{9200A24F-8A45-458B-AFEE-32784F511AFD}" sibTransId="{ADE65A80-F6A9-40E2-BA5B-A75F07653737}"/>
    <dgm:cxn modelId="{22C68083-3EE5-4374-A741-C8594C89B325}" srcId="{F262DE7E-0AB2-43E0-B52E-4B6B5D26F897}" destId="{50F2CB76-24BC-40BF-BEAA-DAE16116EC79}" srcOrd="1" destOrd="0" parTransId="{CE0652EF-E83A-4379-805C-817421391A45}" sibTransId="{993A3B47-18D6-409F-B162-6A5F57CE6ADE}"/>
    <dgm:cxn modelId="{B29125A4-81EC-47C3-A910-708E54D72380}" type="presOf" srcId="{1F92F497-2808-44C0-A0B5-1F86DF7265A5}" destId="{F6CD4076-F0E9-458A-A917-87D7E032C663}" srcOrd="0" destOrd="0" presId="urn:microsoft.com/office/officeart/2005/8/layout/hProcess4"/>
    <dgm:cxn modelId="{C80A7334-04BF-40E0-A68C-16874061B3AD}" type="presOf" srcId="{4C3733F0-E7A4-4129-B07D-F2530191FD4D}" destId="{9769EEEE-940F-437B-A790-7040AAB9E848}" srcOrd="0" destOrd="0" presId="urn:microsoft.com/office/officeart/2005/8/layout/hProcess4"/>
    <dgm:cxn modelId="{271611FA-20FC-4B51-AD29-F3BB89E913EE}" type="presOf" srcId="{047039D0-3921-4BCF-82E3-81A892247E2E}" destId="{0947858F-8175-4824-A386-A3ED1EEBBC86}" srcOrd="0" destOrd="0" presId="urn:microsoft.com/office/officeart/2005/8/layout/hProcess4"/>
    <dgm:cxn modelId="{D3656EB9-AE6E-467C-AF25-D078C9F31AE8}" type="presOf" srcId="{826B27D4-E2B8-4C50-BE17-34F183162D99}" destId="{AF3B4D39-AD4F-40AA-A746-C89708BC6DA9}" srcOrd="0" destOrd="0" presId="urn:microsoft.com/office/officeart/2005/8/layout/hProcess4"/>
    <dgm:cxn modelId="{8B0D3678-2C68-440D-B178-FC4A785A20F0}" srcId="{1F92F497-2808-44C0-A0B5-1F86DF7265A5}" destId="{8E15BD75-B8DA-47E6-AB1A-7B646ED31E55}" srcOrd="0" destOrd="0" parTransId="{BF29FB74-7665-41F4-8A91-52061378F9F6}" sibTransId="{6BE56F42-76FE-43F9-9D14-281B02EA5379}"/>
    <dgm:cxn modelId="{748F88EF-1F43-4C21-BC81-AD55E9D84C77}" type="presOf" srcId="{8E15BD75-B8DA-47E6-AB1A-7B646ED31E55}" destId="{75FB8298-905E-48F7-BBF4-0AE980042EE2}" srcOrd="1" destOrd="0" presId="urn:microsoft.com/office/officeart/2005/8/layout/hProcess4"/>
    <dgm:cxn modelId="{7DC11E5B-A788-4870-B1F4-E3BF6521D81E}" srcId="{B1B692A3-EFA9-4D01-8E30-FC4B9FFAF6A6}" destId="{1F92F497-2808-44C0-A0B5-1F86DF7265A5}" srcOrd="4" destOrd="0" parTransId="{F33BE379-CD4D-4AFE-8385-95DCDD114C80}" sibTransId="{84E5DD8A-F366-4F96-8119-39BEB591FB31}"/>
    <dgm:cxn modelId="{5190F4C3-9D3A-4E69-986D-F1BF1F57D334}" type="presOf" srcId="{A015CA99-DB0A-44C9-AD0E-D532A1DEE1F5}" destId="{47E067BA-9739-4A5D-9728-D1A09757ACDE}" srcOrd="0" destOrd="0" presId="urn:microsoft.com/office/officeart/2005/8/layout/hProcess4"/>
    <dgm:cxn modelId="{29898DE8-5635-47A9-9853-A33C101538EA}" type="presOf" srcId="{EABFD548-1CE2-4EF7-B260-9E96B361E445}" destId="{B8825F0F-DB00-410C-BE0E-6F3BC72F5CB2}" srcOrd="0" destOrd="0" presId="urn:microsoft.com/office/officeart/2005/8/layout/hProcess4"/>
    <dgm:cxn modelId="{817F21F1-D6B0-46C2-9455-70B63FC774FF}" srcId="{B1B692A3-EFA9-4D01-8E30-FC4B9FFAF6A6}" destId="{C26AED43-B7B9-4FDF-BFF8-843AE3376E43}" srcOrd="3" destOrd="0" parTransId="{78B79208-F1DA-4419-BD6C-4B77C34BDBEC}" sibTransId="{047039D0-3921-4BCF-82E3-81A892247E2E}"/>
    <dgm:cxn modelId="{FBE1A58B-09D3-4382-A349-F836B2A7ECEE}" type="presParOf" srcId="{ACB1127E-0102-481C-B866-161C1CCB181E}" destId="{D311C490-2465-4E56-B8F3-26B45095C6D6}" srcOrd="0" destOrd="0" presId="urn:microsoft.com/office/officeart/2005/8/layout/hProcess4"/>
    <dgm:cxn modelId="{993CA7B7-0C38-4BAD-80FA-53A9AE5DE914}" type="presParOf" srcId="{ACB1127E-0102-481C-B866-161C1CCB181E}" destId="{AE603B49-7973-46BB-A936-4B468E8E3F7C}" srcOrd="1" destOrd="0" presId="urn:microsoft.com/office/officeart/2005/8/layout/hProcess4"/>
    <dgm:cxn modelId="{BD1D3A22-E6BD-46AB-9C9A-F285BB1BE846}" type="presParOf" srcId="{ACB1127E-0102-481C-B866-161C1CCB181E}" destId="{D581B1C7-7018-4F94-B990-9E61E992A39A}" srcOrd="2" destOrd="0" presId="urn:microsoft.com/office/officeart/2005/8/layout/hProcess4"/>
    <dgm:cxn modelId="{F96B8962-155D-4D6C-99A0-F5BEE6A58E3C}" type="presParOf" srcId="{D581B1C7-7018-4F94-B990-9E61E992A39A}" destId="{F1F985DF-A965-4ABC-8C43-892697ECDACF}" srcOrd="0" destOrd="0" presId="urn:microsoft.com/office/officeart/2005/8/layout/hProcess4"/>
    <dgm:cxn modelId="{A615B66C-2EB9-4910-A79F-92DFBA71ACAB}" type="presParOf" srcId="{F1F985DF-A965-4ABC-8C43-892697ECDACF}" destId="{D11A9B75-4A69-4F3C-8361-67A9B2A52148}" srcOrd="0" destOrd="0" presId="urn:microsoft.com/office/officeart/2005/8/layout/hProcess4"/>
    <dgm:cxn modelId="{9777A6B6-62CF-4B2B-BD69-8EB2466E8FAC}" type="presParOf" srcId="{F1F985DF-A965-4ABC-8C43-892697ECDACF}" destId="{08F159D9-EA8E-4224-8C6C-76D453E33AAC}" srcOrd="1" destOrd="0" presId="urn:microsoft.com/office/officeart/2005/8/layout/hProcess4"/>
    <dgm:cxn modelId="{6CF5ACCE-8F85-455B-BA06-242D05AE9AD2}" type="presParOf" srcId="{F1F985DF-A965-4ABC-8C43-892697ECDACF}" destId="{5443DDDE-5185-452F-85BE-B8B1BCA0CB67}" srcOrd="2" destOrd="0" presId="urn:microsoft.com/office/officeart/2005/8/layout/hProcess4"/>
    <dgm:cxn modelId="{45D15EA5-E6B0-47B8-831B-901B7F4F26C8}" type="presParOf" srcId="{F1F985DF-A965-4ABC-8C43-892697ECDACF}" destId="{47E067BA-9739-4A5D-9728-D1A09757ACDE}" srcOrd="3" destOrd="0" presId="urn:microsoft.com/office/officeart/2005/8/layout/hProcess4"/>
    <dgm:cxn modelId="{C1A9FAE8-8E47-40AB-AB26-1C1953856BD6}" type="presParOf" srcId="{F1F985DF-A965-4ABC-8C43-892697ECDACF}" destId="{9C314675-AF20-431A-9CFE-D6051B1D37AD}" srcOrd="4" destOrd="0" presId="urn:microsoft.com/office/officeart/2005/8/layout/hProcess4"/>
    <dgm:cxn modelId="{236DF494-A933-4386-800C-DF95D16C9EE6}" type="presParOf" srcId="{D581B1C7-7018-4F94-B990-9E61E992A39A}" destId="{E12DE9AC-5ACA-44C5-B118-C3928C3B688F}" srcOrd="1" destOrd="0" presId="urn:microsoft.com/office/officeart/2005/8/layout/hProcess4"/>
    <dgm:cxn modelId="{88239037-8F93-40E1-B0E7-1ED682269AB7}" type="presParOf" srcId="{D581B1C7-7018-4F94-B990-9E61E992A39A}" destId="{DDB6D333-24DC-4F80-8E96-45B74C1232B2}" srcOrd="2" destOrd="0" presId="urn:microsoft.com/office/officeart/2005/8/layout/hProcess4"/>
    <dgm:cxn modelId="{D90264D5-CFDC-49E0-A34F-A3D9192B9B66}" type="presParOf" srcId="{DDB6D333-24DC-4F80-8E96-45B74C1232B2}" destId="{FB3141B2-0A95-4D46-B3F6-131177BA6015}" srcOrd="0" destOrd="0" presId="urn:microsoft.com/office/officeart/2005/8/layout/hProcess4"/>
    <dgm:cxn modelId="{0947B630-F7B3-4DDC-BE8C-4E5DBA4E1573}" type="presParOf" srcId="{DDB6D333-24DC-4F80-8E96-45B74C1232B2}" destId="{72522AD3-1C78-4C34-BACF-74AD6EE7D8C4}" srcOrd="1" destOrd="0" presId="urn:microsoft.com/office/officeart/2005/8/layout/hProcess4"/>
    <dgm:cxn modelId="{496925B0-A53D-4D53-8429-A1B1F80327C1}" type="presParOf" srcId="{DDB6D333-24DC-4F80-8E96-45B74C1232B2}" destId="{93B8D840-D032-4EA7-ABDB-1B6CEA17265B}" srcOrd="2" destOrd="0" presId="urn:microsoft.com/office/officeart/2005/8/layout/hProcess4"/>
    <dgm:cxn modelId="{8D4FB825-4A57-4F36-BE35-F4DBB94546AE}" type="presParOf" srcId="{DDB6D333-24DC-4F80-8E96-45B74C1232B2}" destId="{B8825F0F-DB00-410C-BE0E-6F3BC72F5CB2}" srcOrd="3" destOrd="0" presId="urn:microsoft.com/office/officeart/2005/8/layout/hProcess4"/>
    <dgm:cxn modelId="{C3604D76-4C12-4434-8C1E-CAD312C7AC4E}" type="presParOf" srcId="{DDB6D333-24DC-4F80-8E96-45B74C1232B2}" destId="{377AC2B7-C6A6-46CF-ADBE-A645BC126730}" srcOrd="4" destOrd="0" presId="urn:microsoft.com/office/officeart/2005/8/layout/hProcess4"/>
    <dgm:cxn modelId="{FF10CEA1-7C37-4B8D-90B8-AFF09096738B}" type="presParOf" srcId="{D581B1C7-7018-4F94-B990-9E61E992A39A}" destId="{97FF10F5-0A35-482D-BE70-1C5F212851EF}" srcOrd="3" destOrd="0" presId="urn:microsoft.com/office/officeart/2005/8/layout/hProcess4"/>
    <dgm:cxn modelId="{05F6EA9D-C92A-4696-BEF1-5FC423A930AD}" type="presParOf" srcId="{D581B1C7-7018-4F94-B990-9E61E992A39A}" destId="{4AFA6EAF-36EC-410F-8581-2C46EF229972}" srcOrd="4" destOrd="0" presId="urn:microsoft.com/office/officeart/2005/8/layout/hProcess4"/>
    <dgm:cxn modelId="{1D75ED7A-7DED-4402-9E7A-3310DE748EE9}" type="presParOf" srcId="{4AFA6EAF-36EC-410F-8581-2C46EF229972}" destId="{5A56A90E-7767-4A10-AC26-9A46FD12F8B1}" srcOrd="0" destOrd="0" presId="urn:microsoft.com/office/officeart/2005/8/layout/hProcess4"/>
    <dgm:cxn modelId="{3426FDF8-224F-43EF-AC4F-0FBB0CAF6BAE}" type="presParOf" srcId="{4AFA6EAF-36EC-410F-8581-2C46EF229972}" destId="{AF3B4D39-AD4F-40AA-A746-C89708BC6DA9}" srcOrd="1" destOrd="0" presId="urn:microsoft.com/office/officeart/2005/8/layout/hProcess4"/>
    <dgm:cxn modelId="{8E88B306-B31B-431C-8141-7605412C90AF}" type="presParOf" srcId="{4AFA6EAF-36EC-410F-8581-2C46EF229972}" destId="{85B9236C-7708-4ED5-8FBE-7D55DC76BC39}" srcOrd="2" destOrd="0" presId="urn:microsoft.com/office/officeart/2005/8/layout/hProcess4"/>
    <dgm:cxn modelId="{20992283-72B3-4B69-AB11-447B157AEEB1}" type="presParOf" srcId="{4AFA6EAF-36EC-410F-8581-2C46EF229972}" destId="{59698598-6F37-4C74-9AD2-83A29BC87397}" srcOrd="3" destOrd="0" presId="urn:microsoft.com/office/officeart/2005/8/layout/hProcess4"/>
    <dgm:cxn modelId="{62E901E0-A2B8-43B3-8C0C-7E443EB0914D}" type="presParOf" srcId="{4AFA6EAF-36EC-410F-8581-2C46EF229972}" destId="{6BFBEC3A-0AB4-40CF-82DE-B8F52CB39DF7}" srcOrd="4" destOrd="0" presId="urn:microsoft.com/office/officeart/2005/8/layout/hProcess4"/>
    <dgm:cxn modelId="{45A2EC4D-986F-4A6C-B030-CDDA7E4BDF3C}" type="presParOf" srcId="{D581B1C7-7018-4F94-B990-9E61E992A39A}" destId="{4C3EDBB4-E4E8-42F3-8C9B-9BE46A843A3C}" srcOrd="5" destOrd="0" presId="urn:microsoft.com/office/officeart/2005/8/layout/hProcess4"/>
    <dgm:cxn modelId="{D53D5553-7995-4AAF-858D-A1DF31264460}" type="presParOf" srcId="{D581B1C7-7018-4F94-B990-9E61E992A39A}" destId="{121A017F-E4F0-405D-A7DF-C91373BAFD3F}" srcOrd="6" destOrd="0" presId="urn:microsoft.com/office/officeart/2005/8/layout/hProcess4"/>
    <dgm:cxn modelId="{332786DF-0F09-4C60-B8EC-6323465A88A2}" type="presParOf" srcId="{121A017F-E4F0-405D-A7DF-C91373BAFD3F}" destId="{39A9C867-0974-4ECE-9803-1094BB986402}" srcOrd="0" destOrd="0" presId="urn:microsoft.com/office/officeart/2005/8/layout/hProcess4"/>
    <dgm:cxn modelId="{9897F647-EF52-4F61-8551-E1E81EA18B94}" type="presParOf" srcId="{121A017F-E4F0-405D-A7DF-C91373BAFD3F}" destId="{9769EEEE-940F-437B-A790-7040AAB9E848}" srcOrd="1" destOrd="0" presId="urn:microsoft.com/office/officeart/2005/8/layout/hProcess4"/>
    <dgm:cxn modelId="{F4755C72-37BB-47E2-8FFB-C1E7C4E3DB1E}" type="presParOf" srcId="{121A017F-E4F0-405D-A7DF-C91373BAFD3F}" destId="{1BAD1854-C6EA-46E4-A8D1-180F77922CDE}" srcOrd="2" destOrd="0" presId="urn:microsoft.com/office/officeart/2005/8/layout/hProcess4"/>
    <dgm:cxn modelId="{517B7CE5-31D0-442A-AFA9-22DF1BF63938}" type="presParOf" srcId="{121A017F-E4F0-405D-A7DF-C91373BAFD3F}" destId="{5FABB5D4-D7A7-4FA3-9357-FC46C3BBD2AD}" srcOrd="3" destOrd="0" presId="urn:microsoft.com/office/officeart/2005/8/layout/hProcess4"/>
    <dgm:cxn modelId="{4E7E5056-F833-41E4-B9BF-6358736B8CDC}" type="presParOf" srcId="{121A017F-E4F0-405D-A7DF-C91373BAFD3F}" destId="{1BA07C3D-7A6A-4C57-BCBC-8C6C46AB6D43}" srcOrd="4" destOrd="0" presId="urn:microsoft.com/office/officeart/2005/8/layout/hProcess4"/>
    <dgm:cxn modelId="{A1715158-9E8A-49E7-BED0-0214BEB9CE29}" type="presParOf" srcId="{D581B1C7-7018-4F94-B990-9E61E992A39A}" destId="{0947858F-8175-4824-A386-A3ED1EEBBC86}" srcOrd="7" destOrd="0" presId="urn:microsoft.com/office/officeart/2005/8/layout/hProcess4"/>
    <dgm:cxn modelId="{F64F27D8-1B58-48F9-BD40-BB2F6ECCF31A}" type="presParOf" srcId="{D581B1C7-7018-4F94-B990-9E61E992A39A}" destId="{0E48087B-7C61-470C-8B0C-2A3F4CD1684A}" srcOrd="8" destOrd="0" presId="urn:microsoft.com/office/officeart/2005/8/layout/hProcess4"/>
    <dgm:cxn modelId="{979D753E-8904-4557-8344-6E640571F8EE}" type="presParOf" srcId="{0E48087B-7C61-470C-8B0C-2A3F4CD1684A}" destId="{C9212CB8-A590-4AC4-8DA6-5B9FAEB352DF}" srcOrd="0" destOrd="0" presId="urn:microsoft.com/office/officeart/2005/8/layout/hProcess4"/>
    <dgm:cxn modelId="{1A4FF9C3-0821-40F6-88F1-1F2600FFE37D}" type="presParOf" srcId="{0E48087B-7C61-470C-8B0C-2A3F4CD1684A}" destId="{D3D52F9F-1BDC-4279-B47D-E773248E5637}" srcOrd="1" destOrd="0" presId="urn:microsoft.com/office/officeart/2005/8/layout/hProcess4"/>
    <dgm:cxn modelId="{0627A309-91C3-4559-BAB8-B3DF4D60AED1}" type="presParOf" srcId="{0E48087B-7C61-470C-8B0C-2A3F4CD1684A}" destId="{75FB8298-905E-48F7-BBF4-0AE980042EE2}" srcOrd="2" destOrd="0" presId="urn:microsoft.com/office/officeart/2005/8/layout/hProcess4"/>
    <dgm:cxn modelId="{8247D3CD-EF57-4CD3-A136-00987A78D148}" type="presParOf" srcId="{0E48087B-7C61-470C-8B0C-2A3F4CD1684A}" destId="{F6CD4076-F0E9-458A-A917-87D7E032C663}" srcOrd="3" destOrd="0" presId="urn:microsoft.com/office/officeart/2005/8/layout/hProcess4"/>
    <dgm:cxn modelId="{F175E194-BEC9-4074-A955-F2BA46409532}" type="presParOf" srcId="{0E48087B-7C61-470C-8B0C-2A3F4CD1684A}" destId="{FAFA09C4-F68B-4B22-8AAA-9993CE6F0FC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solidFill>
          <a:schemeClr val="bg1">
            <a:alpha val="40000"/>
          </a:schemeClr>
        </a:solidFill>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no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noFill/>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solidFill>
          <a:schemeClr val="accent2">
            <a:lumMod val="40000"/>
            <a:lumOff val="60000"/>
            <a:alpha val="40000"/>
          </a:schemeClr>
        </a:solidFill>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noFill/>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custLinFactNeighborX="-7055"/>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E5414B87-917E-477E-BF2C-9E01B8ADA961}" type="presOf" srcId="{8BADECEC-2FF8-40F9-8CEC-87662EC9ACD4}" destId="{5F77EB86-DC3A-4F49-9C1C-64F45674FB41}"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1A1B0F33-FC23-40B2-BC2A-AF7EE23A173D}" srcId="{F24A868A-664D-42B6-A599-58F4180D9CD5}" destId="{0AA1816D-CC2F-4D69-B6DA-C364AB0244B0}" srcOrd="5" destOrd="0" parTransId="{988E88B7-D8BF-47C6-8CF7-14EB94081D4C}" sibTransId="{06A61F8F-57F0-4D32-8C10-319FBF89C4F0}"/>
    <dgm:cxn modelId="{132D1BA2-776C-4BBE-A5EF-439F28F52864}" type="presOf" srcId="{7806FEDF-A619-4F80-A944-A6AFB900500D}" destId="{59934895-D150-4E33-9DF9-05F4FF77A7AF}" srcOrd="0" destOrd="0" presId="urn:microsoft.com/office/officeart/2008/layout/PictureStrips"/>
    <dgm:cxn modelId="{5E7F807A-DAD6-410E-967E-373ADB304855}" type="presOf" srcId="{B6B72146-484E-4F79-BA49-1B269067A153}" destId="{E4F7C446-C5AF-419C-B1D8-F6A9C79DD675}" srcOrd="0" destOrd="0" presId="urn:microsoft.com/office/officeart/2008/layout/PictureStrips"/>
    <dgm:cxn modelId="{741ABDBB-7012-4181-AD12-927D8305C0DE}" type="presOf" srcId="{0AA1816D-CC2F-4D69-B6DA-C364AB0244B0}" destId="{197AA65D-CC75-4AFD-8AF6-BE49EB492D3A}"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F0C010E1-0925-47C2-BC60-F5D7ACA41474}" srcId="{F24A868A-664D-42B6-A599-58F4180D9CD5}" destId="{8BADECEC-2FF8-40F9-8CEC-87662EC9ACD4}" srcOrd="3" destOrd="0" parTransId="{4D804546-C693-45EC-852E-E9164F816126}" sibTransId="{30734B9A-4BBF-4E31-AA4B-6CF614EECEFD}"/>
    <dgm:cxn modelId="{FDCCCA09-1174-46B4-B74B-BA16C49073DF}" srcId="{F24A868A-664D-42B6-A599-58F4180D9CD5}" destId="{145678A4-C9B1-46A8-AB0F-333660A44930}" srcOrd="4" destOrd="0" parTransId="{0BE838AE-950D-41CB-915F-94F09230C8BA}" sibTransId="{6F49F7C4-2516-4E5A-874B-96D7AB23C2BB}"/>
    <dgm:cxn modelId="{57F070A5-5C43-4AA5-8D1A-CFAE1DBF7145}" type="presOf" srcId="{145678A4-C9B1-46A8-AB0F-333660A44930}" destId="{70187994-DBE7-4A6A-B505-7DE43D8B5E24}" srcOrd="0" destOrd="0" presId="urn:microsoft.com/office/officeart/2008/layout/PictureStrips"/>
    <dgm:cxn modelId="{1DD56503-1C2E-4DBB-98F7-5E85C651D8A1}" srcId="{F24A868A-664D-42B6-A599-58F4180D9CD5}" destId="{B6B72146-484E-4F79-BA49-1B269067A153}" srcOrd="2" destOrd="0" parTransId="{ADD461F2-10FF-45CB-AE84-C92D8465A518}" sibTransId="{5BBC6221-5249-441E-83CF-AEDA9AE70078}"/>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9F2504-697F-4BFB-A108-8B28E5D267A2}"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7F37E44E-ACA9-4C9F-93CC-A70627075D1E}">
      <dgm:prSet phldrT="[Text]" custT="1"/>
      <dgm:spPr/>
      <dgm:t>
        <a:bodyPr/>
        <a:lstStyle/>
        <a:p>
          <a:r>
            <a:rPr lang="en-US" sz="3200" dirty="0"/>
            <a:t>Key QI Strategies</a:t>
          </a:r>
        </a:p>
      </dgm:t>
    </dgm:pt>
    <dgm:pt modelId="{A9A7CFBC-9FBB-4893-9D14-CCD3F5627221}" type="parTrans" cxnId="{2E801CA4-58D8-40FE-900E-867410AD56B3}">
      <dgm:prSet/>
      <dgm:spPr/>
      <dgm:t>
        <a:bodyPr/>
        <a:lstStyle/>
        <a:p>
          <a:endParaRPr lang="en-US" sz="2000"/>
        </a:p>
      </dgm:t>
    </dgm:pt>
    <dgm:pt modelId="{7228136F-0226-4EE6-8424-64DCAD7C4167}" type="sibTrans" cxnId="{2E801CA4-58D8-40FE-900E-867410AD56B3}">
      <dgm:prSet/>
      <dgm:spPr/>
      <dgm:t>
        <a:bodyPr/>
        <a:lstStyle/>
        <a:p>
          <a:endParaRPr lang="en-US" sz="2000"/>
        </a:p>
      </dgm:t>
    </dgm:pt>
    <dgm:pt modelId="{CA8F864A-7F9A-4FB3-8B9F-9D5A7B46C570}">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u="sng" dirty="0">
              <a:solidFill>
                <a:srgbClr val="004990"/>
              </a:solidFill>
            </a:rPr>
            <a:t>Implement process flow to facilitate universal scheduling </a:t>
          </a:r>
          <a:r>
            <a:rPr lang="en-US" sz="1800" dirty="0" smtClean="0"/>
            <a:t> </a:t>
          </a:r>
          <a:r>
            <a:rPr lang="en-US" sz="1800" dirty="0"/>
            <a:t>prior to hospital discharge, of early pp visits / maternal health safety check within 2 </a:t>
          </a:r>
          <a:r>
            <a:rPr lang="en-US" sz="1800" dirty="0" err="1" smtClean="0"/>
            <a:t>wks</a:t>
          </a:r>
          <a:endParaRPr lang="en-US" sz="1800" dirty="0"/>
        </a:p>
      </dgm:t>
    </dgm:pt>
    <dgm:pt modelId="{9545998B-8B9B-4F8A-9BCB-215E342F610F}" type="parTrans" cxnId="{161D9BF1-2C20-48F5-9645-0BA96787A580}">
      <dgm:prSet/>
      <dgm:spPr/>
      <dgm:t>
        <a:bodyPr/>
        <a:lstStyle/>
        <a:p>
          <a:endParaRPr lang="en-US" sz="2000"/>
        </a:p>
      </dgm:t>
    </dgm:pt>
    <dgm:pt modelId="{2D33D800-B1ED-4741-A44C-CCA267FBDB4E}" type="sibTrans" cxnId="{161D9BF1-2C20-48F5-9645-0BA96787A580}">
      <dgm:prSet/>
      <dgm:spPr/>
      <dgm:t>
        <a:bodyPr/>
        <a:lstStyle/>
        <a:p>
          <a:endParaRPr lang="en-US" sz="2000" dirty="0"/>
        </a:p>
      </dgm:t>
    </dgm:pt>
    <dgm:pt modelId="{C9AC3F1E-8F66-40B5-A851-432715AA5BB6}">
      <dgm:prSet phldrT="[Text]" custT="1"/>
      <dgm:spPr/>
      <dgm:t>
        <a:bodyPr/>
        <a:lstStyle/>
        <a:p>
          <a:r>
            <a:rPr lang="en-US" sz="1800" dirty="0"/>
            <a:t> </a:t>
          </a:r>
          <a:r>
            <a:rPr lang="en-US" sz="1800" b="1" u="sng" dirty="0">
              <a:solidFill>
                <a:srgbClr val="004990"/>
              </a:solidFill>
            </a:rPr>
            <a:t>Utilize provider outpatient packet </a:t>
          </a:r>
          <a:r>
            <a:rPr lang="en-US" sz="1800" dirty="0"/>
            <a:t>to engage OB providers and outpatient care sites to help plan for early pp visit scheduling, obtain buy-in from providers, and </a:t>
          </a:r>
        </a:p>
        <a:p>
          <a:r>
            <a:rPr lang="en-US" sz="1800" dirty="0"/>
            <a:t>share options for billing and coding. </a:t>
          </a:r>
        </a:p>
      </dgm:t>
    </dgm:pt>
    <dgm:pt modelId="{B832F158-5D30-4855-9645-9A40A79395F2}" type="sibTrans" cxnId="{4E9FCC66-6D4B-40F6-9986-67C6B48E52E2}">
      <dgm:prSet/>
      <dgm:spPr/>
      <dgm:t>
        <a:bodyPr/>
        <a:lstStyle/>
        <a:p>
          <a:endParaRPr lang="en-US" sz="2000" dirty="0"/>
        </a:p>
      </dgm:t>
    </dgm:pt>
    <dgm:pt modelId="{340BB24A-8C35-4153-B4AF-2B1F069BCDC2}" type="parTrans" cxnId="{4E9FCC66-6D4B-40F6-9986-67C6B48E52E2}">
      <dgm:prSet/>
      <dgm:spPr/>
      <dgm:t>
        <a:bodyPr/>
        <a:lstStyle/>
        <a:p>
          <a:endParaRPr lang="en-US" sz="2000" dirty="0"/>
        </a:p>
      </dgm:t>
    </dgm:pt>
    <dgm:pt modelId="{82E8082D-9C08-4485-A554-2FE9BD888EF4}">
      <dgm:prSet phldrT="[Text]" custT="1"/>
      <dgm:spPr/>
      <dgm:t>
        <a:bodyPr/>
        <a:lstStyle/>
        <a:p>
          <a:r>
            <a:rPr lang="en-US" sz="1800" b="1" u="sng" dirty="0">
              <a:solidFill>
                <a:srgbClr val="004990"/>
              </a:solidFill>
            </a:rPr>
            <a:t>Implement provider and nurse education </a:t>
          </a:r>
          <a:r>
            <a:rPr lang="en-US" sz="1800" dirty="0"/>
            <a:t>on risks of the postpartum period, benefits of early pp visit, and key components of maternal health safety check </a:t>
          </a:r>
        </a:p>
      </dgm:t>
    </dgm:pt>
    <dgm:pt modelId="{00BA2346-3785-451E-8393-60AF6F6E5B72}" type="parTrans" cxnId="{68980E05-E6A3-4F5C-910C-3C3450EB5016}">
      <dgm:prSet/>
      <dgm:spPr/>
      <dgm:t>
        <a:bodyPr/>
        <a:lstStyle/>
        <a:p>
          <a:endParaRPr lang="en-US"/>
        </a:p>
      </dgm:t>
    </dgm:pt>
    <dgm:pt modelId="{270D5E1C-07C3-4BB0-B2C7-05CD45B84DF9}" type="sibTrans" cxnId="{68980E05-E6A3-4F5C-910C-3C3450EB5016}">
      <dgm:prSet/>
      <dgm:spPr/>
      <dgm:t>
        <a:bodyPr/>
        <a:lstStyle/>
        <a:p>
          <a:endParaRPr lang="en-US" dirty="0"/>
        </a:p>
      </dgm:t>
    </dgm:pt>
    <dgm:pt modelId="{EEE57087-A286-473C-B10E-CE5EB6F9AD7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b="1" u="sng" dirty="0">
              <a:solidFill>
                <a:srgbClr val="004990"/>
              </a:solidFill>
            </a:rPr>
            <a:t>Standardize system to provide patient education prior to hospital discharge</a:t>
          </a:r>
        </a:p>
        <a:p>
          <a:pPr defTabSz="800100">
            <a:lnSpc>
              <a:spcPct val="90000"/>
            </a:lnSpc>
            <a:spcBef>
              <a:spcPct val="0"/>
            </a:spcBef>
            <a:spcAft>
              <a:spcPct val="35000"/>
            </a:spcAft>
          </a:pPr>
          <a:r>
            <a:rPr lang="en-US" sz="2100" dirty="0"/>
            <a:t>on the benefits of early pp visit, early pp warning signs and how to seek care (</a:t>
          </a:r>
          <a:r>
            <a:rPr lang="en-US" sz="2100" dirty="0" err="1"/>
            <a:t>ie</a:t>
          </a:r>
          <a:r>
            <a:rPr lang="en-US" sz="2100" dirty="0"/>
            <a:t> AWHONN resource), and benefits of healthy pregnancy </a:t>
          </a:r>
          <a:r>
            <a:rPr lang="en-US" sz="2100" dirty="0" smtClean="0"/>
            <a:t>spacing</a:t>
          </a:r>
          <a:endParaRPr lang="en-US" sz="2100" dirty="0"/>
        </a:p>
      </dgm:t>
    </dgm:pt>
    <dgm:pt modelId="{90797E94-D5F7-4089-AD28-5ECB6F22CBBB}" type="parTrans" cxnId="{91AC5E01-0849-4CD0-B90A-1E473D07B896}">
      <dgm:prSet/>
      <dgm:spPr/>
      <dgm:t>
        <a:bodyPr/>
        <a:lstStyle/>
        <a:p>
          <a:endParaRPr lang="en-US"/>
        </a:p>
      </dgm:t>
    </dgm:pt>
    <dgm:pt modelId="{BF33ED9E-CCF5-4429-9CDB-BD764D654B32}" type="sibTrans" cxnId="{91AC5E01-0849-4CD0-B90A-1E473D07B896}">
      <dgm:prSet/>
      <dgm:spPr/>
      <dgm:t>
        <a:bodyPr/>
        <a:lstStyle/>
        <a:p>
          <a:endParaRPr lang="en-US"/>
        </a:p>
      </dgm:t>
    </dgm:pt>
    <dgm:pt modelId="{6ED72E93-0657-49F5-A177-00DC34D57DB5}" type="pres">
      <dgm:prSet presAssocID="{589F2504-697F-4BFB-A108-8B28E5D267A2}" presName="Name0" presStyleCnt="0">
        <dgm:presLayoutVars>
          <dgm:dir/>
          <dgm:animLvl val="lvl"/>
          <dgm:resizeHandles val="exact"/>
        </dgm:presLayoutVars>
      </dgm:prSet>
      <dgm:spPr/>
      <dgm:t>
        <a:bodyPr/>
        <a:lstStyle/>
        <a:p>
          <a:endParaRPr lang="en-US"/>
        </a:p>
      </dgm:t>
    </dgm:pt>
    <dgm:pt modelId="{7287B7C5-0393-4D55-9DF2-11DA05138D99}" type="pres">
      <dgm:prSet presAssocID="{7F37E44E-ACA9-4C9F-93CC-A70627075D1E}" presName="vertFlow" presStyleCnt="0"/>
      <dgm:spPr/>
    </dgm:pt>
    <dgm:pt modelId="{7BD9ECAC-9651-44DF-94C9-8952D8ADE931}" type="pres">
      <dgm:prSet presAssocID="{7F37E44E-ACA9-4C9F-93CC-A70627075D1E}" presName="header" presStyleLbl="node1" presStyleIdx="0" presStyleCnt="1" custScaleX="318070"/>
      <dgm:spPr/>
      <dgm:t>
        <a:bodyPr/>
        <a:lstStyle/>
        <a:p>
          <a:endParaRPr lang="en-US"/>
        </a:p>
      </dgm:t>
    </dgm:pt>
    <dgm:pt modelId="{C4BD2DEC-5842-41ED-9428-E4AC84C02420}" type="pres">
      <dgm:prSet presAssocID="{340BB24A-8C35-4153-B4AF-2B1F069BCDC2}" presName="parTrans" presStyleLbl="sibTrans2D1" presStyleIdx="0" presStyleCnt="4"/>
      <dgm:spPr/>
      <dgm:t>
        <a:bodyPr/>
        <a:lstStyle/>
        <a:p>
          <a:endParaRPr lang="en-US"/>
        </a:p>
      </dgm:t>
    </dgm:pt>
    <dgm:pt modelId="{507C7590-37CC-4F61-B8B2-7E3728E11AF6}" type="pres">
      <dgm:prSet presAssocID="{C9AC3F1E-8F66-40B5-A851-432715AA5BB6}" presName="child" presStyleLbl="alignAccFollowNode1" presStyleIdx="0" presStyleCnt="4" custScaleX="318070" custScaleY="143487">
        <dgm:presLayoutVars>
          <dgm:chMax val="0"/>
          <dgm:bulletEnabled val="1"/>
        </dgm:presLayoutVars>
      </dgm:prSet>
      <dgm:spPr/>
      <dgm:t>
        <a:bodyPr/>
        <a:lstStyle/>
        <a:p>
          <a:endParaRPr lang="en-US"/>
        </a:p>
      </dgm:t>
    </dgm:pt>
    <dgm:pt modelId="{5570F37A-A4E4-458C-9872-EF192BC4BCFE}" type="pres">
      <dgm:prSet presAssocID="{B832F158-5D30-4855-9645-9A40A79395F2}" presName="sibTrans" presStyleLbl="sibTrans2D1" presStyleIdx="1" presStyleCnt="4"/>
      <dgm:spPr/>
      <dgm:t>
        <a:bodyPr/>
        <a:lstStyle/>
        <a:p>
          <a:endParaRPr lang="en-US"/>
        </a:p>
      </dgm:t>
    </dgm:pt>
    <dgm:pt modelId="{352E4AC3-2DB4-44F7-A68D-59A72752290A}" type="pres">
      <dgm:prSet presAssocID="{CA8F864A-7F9A-4FB3-8B9F-9D5A7B46C570}" presName="child" presStyleLbl="alignAccFollowNode1" presStyleIdx="1" presStyleCnt="4" custScaleX="318070">
        <dgm:presLayoutVars>
          <dgm:chMax val="0"/>
          <dgm:bulletEnabled val="1"/>
        </dgm:presLayoutVars>
      </dgm:prSet>
      <dgm:spPr/>
      <dgm:t>
        <a:bodyPr/>
        <a:lstStyle/>
        <a:p>
          <a:endParaRPr lang="en-US"/>
        </a:p>
      </dgm:t>
    </dgm:pt>
    <dgm:pt modelId="{F53D6515-48FF-4E16-898A-547E3B7E50C8}" type="pres">
      <dgm:prSet presAssocID="{2D33D800-B1ED-4741-A44C-CCA267FBDB4E}" presName="sibTrans" presStyleLbl="sibTrans2D1" presStyleIdx="2" presStyleCnt="4"/>
      <dgm:spPr/>
      <dgm:t>
        <a:bodyPr/>
        <a:lstStyle/>
        <a:p>
          <a:endParaRPr lang="en-US"/>
        </a:p>
      </dgm:t>
    </dgm:pt>
    <dgm:pt modelId="{1E03EC2E-CF36-4413-9F9D-BF8D66795E80}" type="pres">
      <dgm:prSet presAssocID="{82E8082D-9C08-4485-A554-2FE9BD888EF4}" presName="child" presStyleLbl="alignAccFollowNode1" presStyleIdx="2" presStyleCnt="4" custScaleX="318121">
        <dgm:presLayoutVars>
          <dgm:chMax val="0"/>
          <dgm:bulletEnabled val="1"/>
        </dgm:presLayoutVars>
      </dgm:prSet>
      <dgm:spPr/>
      <dgm:t>
        <a:bodyPr/>
        <a:lstStyle/>
        <a:p>
          <a:endParaRPr lang="en-US"/>
        </a:p>
      </dgm:t>
    </dgm:pt>
    <dgm:pt modelId="{C29C27F5-4D4E-4AD1-8EBC-DB2C93E4F9DE}" type="pres">
      <dgm:prSet presAssocID="{270D5E1C-07C3-4BB0-B2C7-05CD45B84DF9}" presName="sibTrans" presStyleLbl="sibTrans2D1" presStyleIdx="3" presStyleCnt="4"/>
      <dgm:spPr/>
      <dgm:t>
        <a:bodyPr/>
        <a:lstStyle/>
        <a:p>
          <a:endParaRPr lang="en-US"/>
        </a:p>
      </dgm:t>
    </dgm:pt>
    <dgm:pt modelId="{76F5719A-528A-47B8-A819-7D4AD9BB0E7A}" type="pres">
      <dgm:prSet presAssocID="{EEE57087-A286-473C-B10E-CE5EB6F9AD72}" presName="child" presStyleLbl="alignAccFollowNode1" presStyleIdx="3" presStyleCnt="4" custScaleX="318121" custScaleY="227673" custLinFactNeighborY="-19563">
        <dgm:presLayoutVars>
          <dgm:chMax val="0"/>
          <dgm:bulletEnabled val="1"/>
        </dgm:presLayoutVars>
      </dgm:prSet>
      <dgm:spPr/>
      <dgm:t>
        <a:bodyPr/>
        <a:lstStyle/>
        <a:p>
          <a:endParaRPr lang="en-US"/>
        </a:p>
      </dgm:t>
    </dgm:pt>
  </dgm:ptLst>
  <dgm:cxnLst>
    <dgm:cxn modelId="{161D9BF1-2C20-48F5-9645-0BA96787A580}" srcId="{7F37E44E-ACA9-4C9F-93CC-A70627075D1E}" destId="{CA8F864A-7F9A-4FB3-8B9F-9D5A7B46C570}" srcOrd="1" destOrd="0" parTransId="{9545998B-8B9B-4F8A-9BCB-215E342F610F}" sibTransId="{2D33D800-B1ED-4741-A44C-CCA267FBDB4E}"/>
    <dgm:cxn modelId="{5C2AF244-D6BD-47AA-9BCE-4B714D7969B6}" type="presOf" srcId="{7F37E44E-ACA9-4C9F-93CC-A70627075D1E}" destId="{7BD9ECAC-9651-44DF-94C9-8952D8ADE931}" srcOrd="0" destOrd="0" presId="urn:microsoft.com/office/officeart/2005/8/layout/lProcess1"/>
    <dgm:cxn modelId="{4E9FCC66-6D4B-40F6-9986-67C6B48E52E2}" srcId="{7F37E44E-ACA9-4C9F-93CC-A70627075D1E}" destId="{C9AC3F1E-8F66-40B5-A851-432715AA5BB6}" srcOrd="0" destOrd="0" parTransId="{340BB24A-8C35-4153-B4AF-2B1F069BCDC2}" sibTransId="{B832F158-5D30-4855-9645-9A40A79395F2}"/>
    <dgm:cxn modelId="{8AD5914E-3F4F-405D-824C-DD0A261A54D3}" type="presOf" srcId="{589F2504-697F-4BFB-A108-8B28E5D267A2}" destId="{6ED72E93-0657-49F5-A177-00DC34D57DB5}" srcOrd="0" destOrd="0" presId="urn:microsoft.com/office/officeart/2005/8/layout/lProcess1"/>
    <dgm:cxn modelId="{0DCCCBDD-1AF8-441C-A3E9-15E1B4FBDD74}" type="presOf" srcId="{C9AC3F1E-8F66-40B5-A851-432715AA5BB6}" destId="{507C7590-37CC-4F61-B8B2-7E3728E11AF6}" srcOrd="0" destOrd="0" presId="urn:microsoft.com/office/officeart/2005/8/layout/lProcess1"/>
    <dgm:cxn modelId="{E7FBDFB7-1CA3-4FC1-97B7-AA605852A5F4}" type="presOf" srcId="{CA8F864A-7F9A-4FB3-8B9F-9D5A7B46C570}" destId="{352E4AC3-2DB4-44F7-A68D-59A72752290A}" srcOrd="0" destOrd="0" presId="urn:microsoft.com/office/officeart/2005/8/layout/lProcess1"/>
    <dgm:cxn modelId="{68980E05-E6A3-4F5C-910C-3C3450EB5016}" srcId="{7F37E44E-ACA9-4C9F-93CC-A70627075D1E}" destId="{82E8082D-9C08-4485-A554-2FE9BD888EF4}" srcOrd="2" destOrd="0" parTransId="{00BA2346-3785-451E-8393-60AF6F6E5B72}" sibTransId="{270D5E1C-07C3-4BB0-B2C7-05CD45B84DF9}"/>
    <dgm:cxn modelId="{E2B27A40-A15B-4348-BA09-01886027EF57}" type="presOf" srcId="{82E8082D-9C08-4485-A554-2FE9BD888EF4}" destId="{1E03EC2E-CF36-4413-9F9D-BF8D66795E80}" srcOrd="0" destOrd="0" presId="urn:microsoft.com/office/officeart/2005/8/layout/lProcess1"/>
    <dgm:cxn modelId="{1920AE39-8EE4-4FC6-8709-33020253C173}" type="presOf" srcId="{EEE57087-A286-473C-B10E-CE5EB6F9AD72}" destId="{76F5719A-528A-47B8-A819-7D4AD9BB0E7A}" srcOrd="0" destOrd="0" presId="urn:microsoft.com/office/officeart/2005/8/layout/lProcess1"/>
    <dgm:cxn modelId="{699EB422-C765-4DD4-9053-9A296EB44DA8}" type="presOf" srcId="{270D5E1C-07C3-4BB0-B2C7-05CD45B84DF9}" destId="{C29C27F5-4D4E-4AD1-8EBC-DB2C93E4F9DE}" srcOrd="0" destOrd="0" presId="urn:microsoft.com/office/officeart/2005/8/layout/lProcess1"/>
    <dgm:cxn modelId="{B886B070-E0FF-49AF-9753-F01C41594916}" type="presOf" srcId="{340BB24A-8C35-4153-B4AF-2B1F069BCDC2}" destId="{C4BD2DEC-5842-41ED-9428-E4AC84C02420}" srcOrd="0" destOrd="0" presId="urn:microsoft.com/office/officeart/2005/8/layout/lProcess1"/>
    <dgm:cxn modelId="{91AC5E01-0849-4CD0-B90A-1E473D07B896}" srcId="{7F37E44E-ACA9-4C9F-93CC-A70627075D1E}" destId="{EEE57087-A286-473C-B10E-CE5EB6F9AD72}" srcOrd="3" destOrd="0" parTransId="{90797E94-D5F7-4089-AD28-5ECB6F22CBBB}" sibTransId="{BF33ED9E-CCF5-4429-9CDB-BD764D654B32}"/>
    <dgm:cxn modelId="{B462C8BE-DDE3-4276-9A7E-349B382C005D}" type="presOf" srcId="{2D33D800-B1ED-4741-A44C-CCA267FBDB4E}" destId="{F53D6515-48FF-4E16-898A-547E3B7E50C8}" srcOrd="0" destOrd="0" presId="urn:microsoft.com/office/officeart/2005/8/layout/lProcess1"/>
    <dgm:cxn modelId="{2E801CA4-58D8-40FE-900E-867410AD56B3}" srcId="{589F2504-697F-4BFB-A108-8B28E5D267A2}" destId="{7F37E44E-ACA9-4C9F-93CC-A70627075D1E}" srcOrd="0" destOrd="0" parTransId="{A9A7CFBC-9FBB-4893-9D14-CCD3F5627221}" sibTransId="{7228136F-0226-4EE6-8424-64DCAD7C4167}"/>
    <dgm:cxn modelId="{983F3B5C-8412-4BAE-9994-FD095B2EA6D1}" type="presOf" srcId="{B832F158-5D30-4855-9645-9A40A79395F2}" destId="{5570F37A-A4E4-458C-9872-EF192BC4BCFE}" srcOrd="0" destOrd="0" presId="urn:microsoft.com/office/officeart/2005/8/layout/lProcess1"/>
    <dgm:cxn modelId="{84553EC0-D0C1-4E12-BD6B-2A5049D0FEF5}" type="presParOf" srcId="{6ED72E93-0657-49F5-A177-00DC34D57DB5}" destId="{7287B7C5-0393-4D55-9DF2-11DA05138D99}" srcOrd="0" destOrd="0" presId="urn:microsoft.com/office/officeart/2005/8/layout/lProcess1"/>
    <dgm:cxn modelId="{8E61A398-9F0A-481C-9ACC-90BD769D9F6B}" type="presParOf" srcId="{7287B7C5-0393-4D55-9DF2-11DA05138D99}" destId="{7BD9ECAC-9651-44DF-94C9-8952D8ADE931}" srcOrd="0" destOrd="0" presId="urn:microsoft.com/office/officeart/2005/8/layout/lProcess1"/>
    <dgm:cxn modelId="{FDDBCFA4-E7C1-49E0-9877-649AD391FFFD}" type="presParOf" srcId="{7287B7C5-0393-4D55-9DF2-11DA05138D99}" destId="{C4BD2DEC-5842-41ED-9428-E4AC84C02420}" srcOrd="1" destOrd="0" presId="urn:microsoft.com/office/officeart/2005/8/layout/lProcess1"/>
    <dgm:cxn modelId="{BD9F00D9-C85B-406C-8D38-8C04A278246A}" type="presParOf" srcId="{7287B7C5-0393-4D55-9DF2-11DA05138D99}" destId="{507C7590-37CC-4F61-B8B2-7E3728E11AF6}" srcOrd="2" destOrd="0" presId="urn:microsoft.com/office/officeart/2005/8/layout/lProcess1"/>
    <dgm:cxn modelId="{6DBDEA9D-E257-4035-8BE2-2F8CD1F6FB2E}" type="presParOf" srcId="{7287B7C5-0393-4D55-9DF2-11DA05138D99}" destId="{5570F37A-A4E4-458C-9872-EF192BC4BCFE}" srcOrd="3" destOrd="0" presId="urn:microsoft.com/office/officeart/2005/8/layout/lProcess1"/>
    <dgm:cxn modelId="{788D9F1D-DDFD-4AA3-B5F9-E09C9A5A0569}" type="presParOf" srcId="{7287B7C5-0393-4D55-9DF2-11DA05138D99}" destId="{352E4AC3-2DB4-44F7-A68D-59A72752290A}" srcOrd="4" destOrd="0" presId="urn:microsoft.com/office/officeart/2005/8/layout/lProcess1"/>
    <dgm:cxn modelId="{BD58BC82-054F-4664-9440-0BAEF9F39E98}" type="presParOf" srcId="{7287B7C5-0393-4D55-9DF2-11DA05138D99}" destId="{F53D6515-48FF-4E16-898A-547E3B7E50C8}" srcOrd="5" destOrd="0" presId="urn:microsoft.com/office/officeart/2005/8/layout/lProcess1"/>
    <dgm:cxn modelId="{390C4BFB-5981-4232-917A-2834F163F605}" type="presParOf" srcId="{7287B7C5-0393-4D55-9DF2-11DA05138D99}" destId="{1E03EC2E-CF36-4413-9F9D-BF8D66795E80}" srcOrd="6" destOrd="0" presId="urn:microsoft.com/office/officeart/2005/8/layout/lProcess1"/>
    <dgm:cxn modelId="{571CD90E-F9BF-4CB4-AA24-2C0D98F682B9}" type="presParOf" srcId="{7287B7C5-0393-4D55-9DF2-11DA05138D99}" destId="{C29C27F5-4D4E-4AD1-8EBC-DB2C93E4F9DE}" srcOrd="7" destOrd="0" presId="urn:microsoft.com/office/officeart/2005/8/layout/lProcess1"/>
    <dgm:cxn modelId="{14780284-B760-4F16-9DE1-25A7112682EC}" type="presParOf" srcId="{7287B7C5-0393-4D55-9DF2-11DA05138D99}" destId="{76F5719A-528A-47B8-A819-7D4AD9BB0E7A}"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C9317C-C40D-4F1A-8454-D3CDEDB2211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5253FE0-F7CF-4C46-9037-EC009972074F}">
      <dgm:prSet phldrT="[Text]"/>
      <dgm:spPr/>
      <dgm:t>
        <a:bodyPr/>
        <a:lstStyle/>
        <a:p>
          <a:r>
            <a:rPr lang="en-US"/>
            <a:t>diabetes &amp; gestational diabetes </a:t>
          </a:r>
        </a:p>
        <a:p>
          <a:r>
            <a:rPr lang="en-US"/>
            <a:t>(history of and/or active dx)</a:t>
          </a:r>
        </a:p>
      </dgm:t>
    </dgm:pt>
    <dgm:pt modelId="{AC558CE1-C786-446E-8F4F-D1041AE46DE3}" type="parTrans" cxnId="{7A24AA2B-1DA5-4071-8D99-F5B5A6CAA758}">
      <dgm:prSet/>
      <dgm:spPr/>
      <dgm:t>
        <a:bodyPr/>
        <a:lstStyle/>
        <a:p>
          <a:endParaRPr lang="en-US"/>
        </a:p>
      </dgm:t>
    </dgm:pt>
    <dgm:pt modelId="{4BA96F19-9703-4F86-A5CA-62778A05F086}" type="sibTrans" cxnId="{7A24AA2B-1DA5-4071-8D99-F5B5A6CAA758}">
      <dgm:prSet/>
      <dgm:spPr/>
      <dgm:t>
        <a:bodyPr/>
        <a:lstStyle/>
        <a:p>
          <a:endParaRPr lang="en-US"/>
        </a:p>
      </dgm:t>
    </dgm:pt>
    <dgm:pt modelId="{F13EC4AB-C963-47FD-BD04-3CF8A6EB54CF}">
      <dgm:prSet phldrT="[Text]"/>
      <dgm:spPr/>
      <dgm:t>
        <a:bodyPr/>
        <a:lstStyle/>
        <a:p>
          <a:r>
            <a:rPr lang="en-US"/>
            <a:t>hypertension &amp; pre-eclampsia</a:t>
          </a:r>
        </a:p>
        <a:p>
          <a:r>
            <a:rPr lang="en-US"/>
            <a:t>(history of and/or active dx)</a:t>
          </a:r>
        </a:p>
      </dgm:t>
    </dgm:pt>
    <dgm:pt modelId="{979BEAC8-808D-4C24-87E4-863C7AD0FBEC}" type="parTrans" cxnId="{50122057-98EB-4C71-9D30-9CA4E070A95C}">
      <dgm:prSet/>
      <dgm:spPr/>
      <dgm:t>
        <a:bodyPr/>
        <a:lstStyle/>
        <a:p>
          <a:endParaRPr lang="en-US"/>
        </a:p>
      </dgm:t>
    </dgm:pt>
    <dgm:pt modelId="{27BEBD82-495E-4A35-B819-5C00D51C9CAA}" type="sibTrans" cxnId="{50122057-98EB-4C71-9D30-9CA4E070A95C}">
      <dgm:prSet/>
      <dgm:spPr/>
      <dgm:t>
        <a:bodyPr/>
        <a:lstStyle/>
        <a:p>
          <a:endParaRPr lang="en-US"/>
        </a:p>
      </dgm:t>
    </dgm:pt>
    <dgm:pt modelId="{3F896239-54F2-4B56-9A68-FF39D1808F22}">
      <dgm:prSet phldrT="[Text]"/>
      <dgm:spPr/>
      <dgm:t>
        <a:bodyPr/>
        <a:lstStyle/>
        <a:p>
          <a:r>
            <a:rPr lang="en-US"/>
            <a:t>multiple (additional) high-risk conditions</a:t>
          </a:r>
        </a:p>
      </dgm:t>
    </dgm:pt>
    <dgm:pt modelId="{F9A6F6E9-26E7-4429-A101-113E4DBDB8E0}" type="parTrans" cxnId="{EF2EDC9D-D4C7-41BE-8D78-7319B0372A25}">
      <dgm:prSet/>
      <dgm:spPr/>
      <dgm:t>
        <a:bodyPr/>
        <a:lstStyle/>
        <a:p>
          <a:endParaRPr lang="en-US"/>
        </a:p>
      </dgm:t>
    </dgm:pt>
    <dgm:pt modelId="{FE3C6622-8EB9-4169-B8FD-50A22077E063}" type="sibTrans" cxnId="{EF2EDC9D-D4C7-41BE-8D78-7319B0372A25}">
      <dgm:prSet/>
      <dgm:spPr/>
      <dgm:t>
        <a:bodyPr/>
        <a:lstStyle/>
        <a:p>
          <a:endParaRPr lang="en-US"/>
        </a:p>
      </dgm:t>
    </dgm:pt>
    <dgm:pt modelId="{31446A23-4336-4B83-90D5-92C8F76547B8}">
      <dgm:prSet phldrT="[Text]"/>
      <dgm:spPr/>
      <dgm:t>
        <a:bodyPr/>
        <a:lstStyle/>
        <a:p>
          <a:r>
            <a:rPr lang="en-US"/>
            <a:t>depression</a:t>
          </a:r>
        </a:p>
      </dgm:t>
    </dgm:pt>
    <dgm:pt modelId="{D26BAC3D-6CF7-4B7D-8208-8505B00872CB}" type="parTrans" cxnId="{8D1434AC-BB6E-4917-9CA1-611FCCC64E01}">
      <dgm:prSet/>
      <dgm:spPr/>
      <dgm:t>
        <a:bodyPr/>
        <a:lstStyle/>
        <a:p>
          <a:endParaRPr lang="en-US"/>
        </a:p>
      </dgm:t>
    </dgm:pt>
    <dgm:pt modelId="{B6D040F7-F7EF-4569-8400-0DBD86B3C4C4}" type="sibTrans" cxnId="{8D1434AC-BB6E-4917-9CA1-611FCCC64E01}">
      <dgm:prSet/>
      <dgm:spPr/>
      <dgm:t>
        <a:bodyPr/>
        <a:lstStyle/>
        <a:p>
          <a:endParaRPr lang="en-US"/>
        </a:p>
      </dgm:t>
    </dgm:pt>
    <dgm:pt modelId="{8F49FBEC-D44A-4AC6-BBD6-2E024F866CBB}" type="pres">
      <dgm:prSet presAssocID="{B4C9317C-C40D-4F1A-8454-D3CDEDB22113}" presName="Name0" presStyleCnt="0">
        <dgm:presLayoutVars>
          <dgm:chMax val="7"/>
          <dgm:chPref val="7"/>
          <dgm:dir/>
        </dgm:presLayoutVars>
      </dgm:prSet>
      <dgm:spPr/>
      <dgm:t>
        <a:bodyPr/>
        <a:lstStyle/>
        <a:p>
          <a:endParaRPr lang="en-US"/>
        </a:p>
      </dgm:t>
    </dgm:pt>
    <dgm:pt modelId="{F1D54ABE-F3CB-4D99-AAA3-4AAB0D867C13}" type="pres">
      <dgm:prSet presAssocID="{B4C9317C-C40D-4F1A-8454-D3CDEDB22113}" presName="Name1" presStyleCnt="0"/>
      <dgm:spPr/>
    </dgm:pt>
    <dgm:pt modelId="{9BEB6353-9718-498A-8043-F78E92378B1E}" type="pres">
      <dgm:prSet presAssocID="{B4C9317C-C40D-4F1A-8454-D3CDEDB22113}" presName="cycle" presStyleCnt="0"/>
      <dgm:spPr/>
    </dgm:pt>
    <dgm:pt modelId="{774093AA-ADCB-42D6-BF73-9F2F6305CA6E}" type="pres">
      <dgm:prSet presAssocID="{B4C9317C-C40D-4F1A-8454-D3CDEDB22113}" presName="srcNode" presStyleLbl="node1" presStyleIdx="0" presStyleCnt="4"/>
      <dgm:spPr/>
    </dgm:pt>
    <dgm:pt modelId="{096BB5CC-4D69-4AB2-8DEB-573CBEBD572B}" type="pres">
      <dgm:prSet presAssocID="{B4C9317C-C40D-4F1A-8454-D3CDEDB22113}" presName="conn" presStyleLbl="parChTrans1D2" presStyleIdx="0" presStyleCnt="1"/>
      <dgm:spPr/>
      <dgm:t>
        <a:bodyPr/>
        <a:lstStyle/>
        <a:p>
          <a:endParaRPr lang="en-US"/>
        </a:p>
      </dgm:t>
    </dgm:pt>
    <dgm:pt modelId="{1A4459F0-73C5-4014-89B7-0093195C660B}" type="pres">
      <dgm:prSet presAssocID="{B4C9317C-C40D-4F1A-8454-D3CDEDB22113}" presName="extraNode" presStyleLbl="node1" presStyleIdx="0" presStyleCnt="4"/>
      <dgm:spPr/>
    </dgm:pt>
    <dgm:pt modelId="{B3DD17BF-7E09-4120-86B6-359C9D9F2109}" type="pres">
      <dgm:prSet presAssocID="{B4C9317C-C40D-4F1A-8454-D3CDEDB22113}" presName="dstNode" presStyleLbl="node1" presStyleIdx="0" presStyleCnt="4"/>
      <dgm:spPr/>
    </dgm:pt>
    <dgm:pt modelId="{2550FDCB-3D2E-48F5-B01F-97068E03576C}" type="pres">
      <dgm:prSet presAssocID="{D5253FE0-F7CF-4C46-9037-EC009972074F}" presName="text_1" presStyleLbl="node1" presStyleIdx="0" presStyleCnt="4">
        <dgm:presLayoutVars>
          <dgm:bulletEnabled val="1"/>
        </dgm:presLayoutVars>
      </dgm:prSet>
      <dgm:spPr/>
      <dgm:t>
        <a:bodyPr/>
        <a:lstStyle/>
        <a:p>
          <a:endParaRPr lang="en-US"/>
        </a:p>
      </dgm:t>
    </dgm:pt>
    <dgm:pt modelId="{CD714075-8985-421C-99FB-E3BD5CEC5225}" type="pres">
      <dgm:prSet presAssocID="{D5253FE0-F7CF-4C46-9037-EC009972074F}" presName="accent_1" presStyleCnt="0"/>
      <dgm:spPr/>
    </dgm:pt>
    <dgm:pt modelId="{4435EDBC-F7F6-4661-A19E-B1F81CEFDF3E}" type="pres">
      <dgm:prSet presAssocID="{D5253FE0-F7CF-4C46-9037-EC009972074F}" presName="accentRepeatNode" presStyleLbl="solidFgAcc1" presStyleIdx="0" presStyleCnt="4"/>
      <dgm:spPr/>
    </dgm:pt>
    <dgm:pt modelId="{0B40C22C-4F46-4E1F-AD6A-61A4C3B8D299}" type="pres">
      <dgm:prSet presAssocID="{F13EC4AB-C963-47FD-BD04-3CF8A6EB54CF}" presName="text_2" presStyleLbl="node1" presStyleIdx="1" presStyleCnt="4">
        <dgm:presLayoutVars>
          <dgm:bulletEnabled val="1"/>
        </dgm:presLayoutVars>
      </dgm:prSet>
      <dgm:spPr/>
      <dgm:t>
        <a:bodyPr/>
        <a:lstStyle/>
        <a:p>
          <a:endParaRPr lang="en-US"/>
        </a:p>
      </dgm:t>
    </dgm:pt>
    <dgm:pt modelId="{DFFE18B0-046B-40F8-B280-C9925663B509}" type="pres">
      <dgm:prSet presAssocID="{F13EC4AB-C963-47FD-BD04-3CF8A6EB54CF}" presName="accent_2" presStyleCnt="0"/>
      <dgm:spPr/>
    </dgm:pt>
    <dgm:pt modelId="{C56DEF47-0997-4D50-B4FC-D2EF86A81139}" type="pres">
      <dgm:prSet presAssocID="{F13EC4AB-C963-47FD-BD04-3CF8A6EB54CF}" presName="accentRepeatNode" presStyleLbl="solidFgAcc1" presStyleIdx="1" presStyleCnt="4"/>
      <dgm:spPr/>
    </dgm:pt>
    <dgm:pt modelId="{975E07ED-93D9-4BBA-B950-4B6360F365D7}" type="pres">
      <dgm:prSet presAssocID="{3F896239-54F2-4B56-9A68-FF39D1808F22}" presName="text_3" presStyleLbl="node1" presStyleIdx="2" presStyleCnt="4">
        <dgm:presLayoutVars>
          <dgm:bulletEnabled val="1"/>
        </dgm:presLayoutVars>
      </dgm:prSet>
      <dgm:spPr/>
      <dgm:t>
        <a:bodyPr/>
        <a:lstStyle/>
        <a:p>
          <a:endParaRPr lang="en-US"/>
        </a:p>
      </dgm:t>
    </dgm:pt>
    <dgm:pt modelId="{E6968587-B6A1-4A64-9F67-B0CE2457CBDA}" type="pres">
      <dgm:prSet presAssocID="{3F896239-54F2-4B56-9A68-FF39D1808F22}" presName="accent_3" presStyleCnt="0"/>
      <dgm:spPr/>
    </dgm:pt>
    <dgm:pt modelId="{26F42E82-21CC-4FB7-B6F6-0E8D0C71D351}" type="pres">
      <dgm:prSet presAssocID="{3F896239-54F2-4B56-9A68-FF39D1808F22}" presName="accentRepeatNode" presStyleLbl="solidFgAcc1" presStyleIdx="2" presStyleCnt="4"/>
      <dgm:spPr/>
    </dgm:pt>
    <dgm:pt modelId="{61629A10-1D4E-4955-9E3A-3B68EA3A9EE1}" type="pres">
      <dgm:prSet presAssocID="{31446A23-4336-4B83-90D5-92C8F76547B8}" presName="text_4" presStyleLbl="node1" presStyleIdx="3" presStyleCnt="4">
        <dgm:presLayoutVars>
          <dgm:bulletEnabled val="1"/>
        </dgm:presLayoutVars>
      </dgm:prSet>
      <dgm:spPr/>
      <dgm:t>
        <a:bodyPr/>
        <a:lstStyle/>
        <a:p>
          <a:endParaRPr lang="en-US"/>
        </a:p>
      </dgm:t>
    </dgm:pt>
    <dgm:pt modelId="{027AD951-5EE2-41A8-B7F4-EBA05971B5E5}" type="pres">
      <dgm:prSet presAssocID="{31446A23-4336-4B83-90D5-92C8F76547B8}" presName="accent_4" presStyleCnt="0"/>
      <dgm:spPr/>
    </dgm:pt>
    <dgm:pt modelId="{2691CE2A-C5DB-48AA-8651-F75A21A3BC4E}" type="pres">
      <dgm:prSet presAssocID="{31446A23-4336-4B83-90D5-92C8F76547B8}" presName="accentRepeatNode" presStyleLbl="solidFgAcc1" presStyleIdx="3" presStyleCnt="4"/>
      <dgm:spPr/>
    </dgm:pt>
  </dgm:ptLst>
  <dgm:cxnLst>
    <dgm:cxn modelId="{25C05F40-F4D2-455B-BD62-7EBD9A830B6D}" type="presOf" srcId="{3F896239-54F2-4B56-9A68-FF39D1808F22}" destId="{975E07ED-93D9-4BBA-B950-4B6360F365D7}" srcOrd="0" destOrd="0" presId="urn:microsoft.com/office/officeart/2008/layout/VerticalCurvedList"/>
    <dgm:cxn modelId="{E45F5F03-7825-46B9-B812-38BAFD0E1AB6}" type="presOf" srcId="{B4C9317C-C40D-4F1A-8454-D3CDEDB22113}" destId="{8F49FBEC-D44A-4AC6-BBD6-2E024F866CBB}" srcOrd="0" destOrd="0" presId="urn:microsoft.com/office/officeart/2008/layout/VerticalCurvedList"/>
    <dgm:cxn modelId="{C6CFF280-0F57-437B-8B23-1E5537248BC7}" type="presOf" srcId="{31446A23-4336-4B83-90D5-92C8F76547B8}" destId="{61629A10-1D4E-4955-9E3A-3B68EA3A9EE1}" srcOrd="0" destOrd="0" presId="urn:microsoft.com/office/officeart/2008/layout/VerticalCurvedList"/>
    <dgm:cxn modelId="{8D1434AC-BB6E-4917-9CA1-611FCCC64E01}" srcId="{B4C9317C-C40D-4F1A-8454-D3CDEDB22113}" destId="{31446A23-4336-4B83-90D5-92C8F76547B8}" srcOrd="3" destOrd="0" parTransId="{D26BAC3D-6CF7-4B7D-8208-8505B00872CB}" sibTransId="{B6D040F7-F7EF-4569-8400-0DBD86B3C4C4}"/>
    <dgm:cxn modelId="{EF2EDC9D-D4C7-41BE-8D78-7319B0372A25}" srcId="{B4C9317C-C40D-4F1A-8454-D3CDEDB22113}" destId="{3F896239-54F2-4B56-9A68-FF39D1808F22}" srcOrd="2" destOrd="0" parTransId="{F9A6F6E9-26E7-4429-A101-113E4DBDB8E0}" sibTransId="{FE3C6622-8EB9-4169-B8FD-50A22077E063}"/>
    <dgm:cxn modelId="{50122057-98EB-4C71-9D30-9CA4E070A95C}" srcId="{B4C9317C-C40D-4F1A-8454-D3CDEDB22113}" destId="{F13EC4AB-C963-47FD-BD04-3CF8A6EB54CF}" srcOrd="1" destOrd="0" parTransId="{979BEAC8-808D-4C24-87E4-863C7AD0FBEC}" sibTransId="{27BEBD82-495E-4A35-B819-5C00D51C9CAA}"/>
    <dgm:cxn modelId="{1D7ACA79-4779-449F-A2D4-14DED0EA7535}" type="presOf" srcId="{4BA96F19-9703-4F86-A5CA-62778A05F086}" destId="{096BB5CC-4D69-4AB2-8DEB-573CBEBD572B}" srcOrd="0" destOrd="0" presId="urn:microsoft.com/office/officeart/2008/layout/VerticalCurvedList"/>
    <dgm:cxn modelId="{F9CB7E77-B4D0-4A4C-87CE-FB4F163F945B}" type="presOf" srcId="{D5253FE0-F7CF-4C46-9037-EC009972074F}" destId="{2550FDCB-3D2E-48F5-B01F-97068E03576C}" srcOrd="0" destOrd="0" presId="urn:microsoft.com/office/officeart/2008/layout/VerticalCurvedList"/>
    <dgm:cxn modelId="{7A24AA2B-1DA5-4071-8D99-F5B5A6CAA758}" srcId="{B4C9317C-C40D-4F1A-8454-D3CDEDB22113}" destId="{D5253FE0-F7CF-4C46-9037-EC009972074F}" srcOrd="0" destOrd="0" parTransId="{AC558CE1-C786-446E-8F4F-D1041AE46DE3}" sibTransId="{4BA96F19-9703-4F86-A5CA-62778A05F086}"/>
    <dgm:cxn modelId="{D191BEDD-4A46-45D6-BDEC-1ECAC8D05BA7}" type="presOf" srcId="{F13EC4AB-C963-47FD-BD04-3CF8A6EB54CF}" destId="{0B40C22C-4F46-4E1F-AD6A-61A4C3B8D299}" srcOrd="0" destOrd="0" presId="urn:microsoft.com/office/officeart/2008/layout/VerticalCurvedList"/>
    <dgm:cxn modelId="{E6C48EC5-5267-4ADF-8178-8E78D01BF9C5}" type="presParOf" srcId="{8F49FBEC-D44A-4AC6-BBD6-2E024F866CBB}" destId="{F1D54ABE-F3CB-4D99-AAA3-4AAB0D867C13}" srcOrd="0" destOrd="0" presId="urn:microsoft.com/office/officeart/2008/layout/VerticalCurvedList"/>
    <dgm:cxn modelId="{DC57C61A-434C-411E-8D2D-7BD01B337431}" type="presParOf" srcId="{F1D54ABE-F3CB-4D99-AAA3-4AAB0D867C13}" destId="{9BEB6353-9718-498A-8043-F78E92378B1E}" srcOrd="0" destOrd="0" presId="urn:microsoft.com/office/officeart/2008/layout/VerticalCurvedList"/>
    <dgm:cxn modelId="{71655E45-8C6C-49CB-A62C-65967DF6715E}" type="presParOf" srcId="{9BEB6353-9718-498A-8043-F78E92378B1E}" destId="{774093AA-ADCB-42D6-BF73-9F2F6305CA6E}" srcOrd="0" destOrd="0" presId="urn:microsoft.com/office/officeart/2008/layout/VerticalCurvedList"/>
    <dgm:cxn modelId="{D9F2F7C6-EB62-4200-9F82-DE0D756407C4}" type="presParOf" srcId="{9BEB6353-9718-498A-8043-F78E92378B1E}" destId="{096BB5CC-4D69-4AB2-8DEB-573CBEBD572B}" srcOrd="1" destOrd="0" presId="urn:microsoft.com/office/officeart/2008/layout/VerticalCurvedList"/>
    <dgm:cxn modelId="{ADC1D3A3-4E6B-40EF-9442-586F72134B7D}" type="presParOf" srcId="{9BEB6353-9718-498A-8043-F78E92378B1E}" destId="{1A4459F0-73C5-4014-89B7-0093195C660B}" srcOrd="2" destOrd="0" presId="urn:microsoft.com/office/officeart/2008/layout/VerticalCurvedList"/>
    <dgm:cxn modelId="{5DFD44E5-E9C6-4C9B-BB85-83EFFF6BCD18}" type="presParOf" srcId="{9BEB6353-9718-498A-8043-F78E92378B1E}" destId="{B3DD17BF-7E09-4120-86B6-359C9D9F2109}" srcOrd="3" destOrd="0" presId="urn:microsoft.com/office/officeart/2008/layout/VerticalCurvedList"/>
    <dgm:cxn modelId="{1E916674-0B68-4C93-821F-8856B8A376FB}" type="presParOf" srcId="{F1D54ABE-F3CB-4D99-AAA3-4AAB0D867C13}" destId="{2550FDCB-3D2E-48F5-B01F-97068E03576C}" srcOrd="1" destOrd="0" presId="urn:microsoft.com/office/officeart/2008/layout/VerticalCurvedList"/>
    <dgm:cxn modelId="{B5137AEE-8BE6-429D-BA34-9A900CD81DE1}" type="presParOf" srcId="{F1D54ABE-F3CB-4D99-AAA3-4AAB0D867C13}" destId="{CD714075-8985-421C-99FB-E3BD5CEC5225}" srcOrd="2" destOrd="0" presId="urn:microsoft.com/office/officeart/2008/layout/VerticalCurvedList"/>
    <dgm:cxn modelId="{A48B395E-BC89-41B7-8E74-7BD88226551B}" type="presParOf" srcId="{CD714075-8985-421C-99FB-E3BD5CEC5225}" destId="{4435EDBC-F7F6-4661-A19E-B1F81CEFDF3E}" srcOrd="0" destOrd="0" presId="urn:microsoft.com/office/officeart/2008/layout/VerticalCurvedList"/>
    <dgm:cxn modelId="{15C9CEB0-C0BA-4FCE-B8DF-6107BE9F9A19}" type="presParOf" srcId="{F1D54ABE-F3CB-4D99-AAA3-4AAB0D867C13}" destId="{0B40C22C-4F46-4E1F-AD6A-61A4C3B8D299}" srcOrd="3" destOrd="0" presId="urn:microsoft.com/office/officeart/2008/layout/VerticalCurvedList"/>
    <dgm:cxn modelId="{35D73570-487F-4FD5-A3E5-AF569B66E724}" type="presParOf" srcId="{F1D54ABE-F3CB-4D99-AAA3-4AAB0D867C13}" destId="{DFFE18B0-046B-40F8-B280-C9925663B509}" srcOrd="4" destOrd="0" presId="urn:microsoft.com/office/officeart/2008/layout/VerticalCurvedList"/>
    <dgm:cxn modelId="{BBD7ABC7-7908-4D29-AF24-F35244735F0C}" type="presParOf" srcId="{DFFE18B0-046B-40F8-B280-C9925663B509}" destId="{C56DEF47-0997-4D50-B4FC-D2EF86A81139}" srcOrd="0" destOrd="0" presId="urn:microsoft.com/office/officeart/2008/layout/VerticalCurvedList"/>
    <dgm:cxn modelId="{5E731243-6BE1-4B34-8023-655661EAE8C1}" type="presParOf" srcId="{F1D54ABE-F3CB-4D99-AAA3-4AAB0D867C13}" destId="{975E07ED-93D9-4BBA-B950-4B6360F365D7}" srcOrd="5" destOrd="0" presId="urn:microsoft.com/office/officeart/2008/layout/VerticalCurvedList"/>
    <dgm:cxn modelId="{DB376658-5D86-40F4-AC05-CD5E522B9EB7}" type="presParOf" srcId="{F1D54ABE-F3CB-4D99-AAA3-4AAB0D867C13}" destId="{E6968587-B6A1-4A64-9F67-B0CE2457CBDA}" srcOrd="6" destOrd="0" presId="urn:microsoft.com/office/officeart/2008/layout/VerticalCurvedList"/>
    <dgm:cxn modelId="{5A81D41F-07D2-4F8E-AB53-E3406FE8012C}" type="presParOf" srcId="{E6968587-B6A1-4A64-9F67-B0CE2457CBDA}" destId="{26F42E82-21CC-4FB7-B6F6-0E8D0C71D351}" srcOrd="0" destOrd="0" presId="urn:microsoft.com/office/officeart/2008/layout/VerticalCurvedList"/>
    <dgm:cxn modelId="{28619EF1-1C03-4474-B27C-3B7363056F0E}" type="presParOf" srcId="{F1D54ABE-F3CB-4D99-AAA3-4AAB0D867C13}" destId="{61629A10-1D4E-4955-9E3A-3B68EA3A9EE1}" srcOrd="7" destOrd="0" presId="urn:microsoft.com/office/officeart/2008/layout/VerticalCurvedList"/>
    <dgm:cxn modelId="{9AC5B795-C337-45BC-96C4-E33FCBE80532}" type="presParOf" srcId="{F1D54ABE-F3CB-4D99-AAA3-4AAB0D867C13}" destId="{027AD951-5EE2-41A8-B7F4-EBA05971B5E5}" srcOrd="8" destOrd="0" presId="urn:microsoft.com/office/officeart/2008/layout/VerticalCurvedList"/>
    <dgm:cxn modelId="{08E77CEE-3529-4581-B292-3154965DB56B}" type="presParOf" srcId="{027AD951-5EE2-41A8-B7F4-EBA05971B5E5}" destId="{2691CE2A-C5DB-48AA-8651-F75A21A3BC4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4418DA-7EBA-4B03-A90A-C35804848D3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AD68EEE-9C6D-4922-AA7C-D400F57D5551}">
      <dgm:prSet phldrT="[Text]"/>
      <dgm:spPr>
        <a:solidFill>
          <a:srgbClr val="92D050"/>
        </a:solidFill>
      </dgm:spPr>
      <dgm:t>
        <a:bodyPr/>
        <a:lstStyle/>
        <a:p>
          <a:r>
            <a:rPr lang="en-US"/>
            <a:t>Resulting in transfer to high-risk OB provider</a:t>
          </a:r>
        </a:p>
      </dgm:t>
    </dgm:pt>
    <dgm:pt modelId="{B136CBAC-E44A-4ED1-B4B0-A2334F5F7EF6}" type="parTrans" cxnId="{B43584B1-D4BC-439F-B293-486AE5B80970}">
      <dgm:prSet/>
      <dgm:spPr/>
      <dgm:t>
        <a:bodyPr/>
        <a:lstStyle/>
        <a:p>
          <a:endParaRPr lang="en-US"/>
        </a:p>
      </dgm:t>
    </dgm:pt>
    <dgm:pt modelId="{5ED7ED9D-22F5-4E3D-BEA9-B7D22EF6D59C}" type="sibTrans" cxnId="{B43584B1-D4BC-439F-B293-486AE5B80970}">
      <dgm:prSet/>
      <dgm:spPr/>
      <dgm:t>
        <a:bodyPr/>
        <a:lstStyle/>
        <a:p>
          <a:endParaRPr lang="en-US"/>
        </a:p>
      </dgm:t>
    </dgm:pt>
    <dgm:pt modelId="{FFB75D1D-4142-45AC-BBB4-17E293ED245B}">
      <dgm:prSet phldrT="[Text]"/>
      <dgm:spPr>
        <a:solidFill>
          <a:srgbClr val="92D050"/>
        </a:solidFill>
      </dgm:spPr>
      <dgm:t>
        <a:bodyPr/>
        <a:lstStyle/>
        <a:p>
          <a:r>
            <a:rPr lang="en-US"/>
            <a:t>Multi-risk stratification and criteria</a:t>
          </a:r>
        </a:p>
      </dgm:t>
    </dgm:pt>
    <dgm:pt modelId="{BD6D90C4-D8F1-4701-94D3-BF0DFD977844}" type="parTrans" cxnId="{2C2D2B74-E22A-4F78-A722-9BBB917162BA}">
      <dgm:prSet/>
      <dgm:spPr/>
      <dgm:t>
        <a:bodyPr/>
        <a:lstStyle/>
        <a:p>
          <a:endParaRPr lang="en-US"/>
        </a:p>
      </dgm:t>
    </dgm:pt>
    <dgm:pt modelId="{C0054B67-6599-4674-85D9-B2B2B57B289E}" type="sibTrans" cxnId="{2C2D2B74-E22A-4F78-A722-9BBB917162BA}">
      <dgm:prSet/>
      <dgm:spPr/>
      <dgm:t>
        <a:bodyPr/>
        <a:lstStyle/>
        <a:p>
          <a:endParaRPr lang="en-US"/>
        </a:p>
      </dgm:t>
    </dgm:pt>
    <dgm:pt modelId="{44CA1811-2F3F-48DE-AA0F-2755ECCB6241}" type="pres">
      <dgm:prSet presAssocID="{0C4418DA-7EBA-4B03-A90A-C35804848D37}" presName="diagram" presStyleCnt="0">
        <dgm:presLayoutVars>
          <dgm:dir/>
          <dgm:resizeHandles val="exact"/>
        </dgm:presLayoutVars>
      </dgm:prSet>
      <dgm:spPr/>
      <dgm:t>
        <a:bodyPr/>
        <a:lstStyle/>
        <a:p>
          <a:endParaRPr lang="en-US"/>
        </a:p>
      </dgm:t>
    </dgm:pt>
    <dgm:pt modelId="{0AC54681-E8DA-43A3-B154-A2C2218E3F4A}" type="pres">
      <dgm:prSet presAssocID="{3AD68EEE-9C6D-4922-AA7C-D400F57D5551}" presName="node" presStyleLbl="node1" presStyleIdx="0" presStyleCnt="2">
        <dgm:presLayoutVars>
          <dgm:bulletEnabled val="1"/>
        </dgm:presLayoutVars>
      </dgm:prSet>
      <dgm:spPr/>
      <dgm:t>
        <a:bodyPr/>
        <a:lstStyle/>
        <a:p>
          <a:endParaRPr lang="en-US"/>
        </a:p>
      </dgm:t>
    </dgm:pt>
    <dgm:pt modelId="{F0A27399-28F4-41CE-9FFE-9B6A5DC89BBE}" type="pres">
      <dgm:prSet presAssocID="{5ED7ED9D-22F5-4E3D-BEA9-B7D22EF6D59C}" presName="sibTrans" presStyleCnt="0"/>
      <dgm:spPr/>
    </dgm:pt>
    <dgm:pt modelId="{5A7FB049-B8A5-4129-BAF7-519CDD3E4085}" type="pres">
      <dgm:prSet presAssocID="{FFB75D1D-4142-45AC-BBB4-17E293ED245B}" presName="node" presStyleLbl="node1" presStyleIdx="1" presStyleCnt="2">
        <dgm:presLayoutVars>
          <dgm:bulletEnabled val="1"/>
        </dgm:presLayoutVars>
      </dgm:prSet>
      <dgm:spPr/>
      <dgm:t>
        <a:bodyPr/>
        <a:lstStyle/>
        <a:p>
          <a:endParaRPr lang="en-US"/>
        </a:p>
      </dgm:t>
    </dgm:pt>
  </dgm:ptLst>
  <dgm:cxnLst>
    <dgm:cxn modelId="{2C2D2B74-E22A-4F78-A722-9BBB917162BA}" srcId="{0C4418DA-7EBA-4B03-A90A-C35804848D37}" destId="{FFB75D1D-4142-45AC-BBB4-17E293ED245B}" srcOrd="1" destOrd="0" parTransId="{BD6D90C4-D8F1-4701-94D3-BF0DFD977844}" sibTransId="{C0054B67-6599-4674-85D9-B2B2B57B289E}"/>
    <dgm:cxn modelId="{B43584B1-D4BC-439F-B293-486AE5B80970}" srcId="{0C4418DA-7EBA-4B03-A90A-C35804848D37}" destId="{3AD68EEE-9C6D-4922-AA7C-D400F57D5551}" srcOrd="0" destOrd="0" parTransId="{B136CBAC-E44A-4ED1-B4B0-A2334F5F7EF6}" sibTransId="{5ED7ED9D-22F5-4E3D-BEA9-B7D22EF6D59C}"/>
    <dgm:cxn modelId="{7C37E512-4F8E-428E-8B32-BF9B22071360}" type="presOf" srcId="{3AD68EEE-9C6D-4922-AA7C-D400F57D5551}" destId="{0AC54681-E8DA-43A3-B154-A2C2218E3F4A}" srcOrd="0" destOrd="0" presId="urn:microsoft.com/office/officeart/2005/8/layout/default"/>
    <dgm:cxn modelId="{B0BEA0C4-893E-4572-A610-84739747F003}" type="presOf" srcId="{0C4418DA-7EBA-4B03-A90A-C35804848D37}" destId="{44CA1811-2F3F-48DE-AA0F-2755ECCB6241}" srcOrd="0" destOrd="0" presId="urn:microsoft.com/office/officeart/2005/8/layout/default"/>
    <dgm:cxn modelId="{04BD8CDB-5A8E-43FD-BFD7-A36F4EAAB390}" type="presOf" srcId="{FFB75D1D-4142-45AC-BBB4-17E293ED245B}" destId="{5A7FB049-B8A5-4129-BAF7-519CDD3E4085}" srcOrd="0" destOrd="0" presId="urn:microsoft.com/office/officeart/2005/8/layout/default"/>
    <dgm:cxn modelId="{DD8468C3-517B-4E5A-8B16-D4CD23C7DC46}" type="presParOf" srcId="{44CA1811-2F3F-48DE-AA0F-2755ECCB6241}" destId="{0AC54681-E8DA-43A3-B154-A2C2218E3F4A}" srcOrd="0" destOrd="0" presId="urn:microsoft.com/office/officeart/2005/8/layout/default"/>
    <dgm:cxn modelId="{3B000E9B-E1F8-4FF6-A94E-B24DAF98E87E}" type="presParOf" srcId="{44CA1811-2F3F-48DE-AA0F-2755ECCB6241}" destId="{F0A27399-28F4-41CE-9FFE-9B6A5DC89BBE}" srcOrd="1" destOrd="0" presId="urn:microsoft.com/office/officeart/2005/8/layout/default"/>
    <dgm:cxn modelId="{B399802D-71F2-496F-85EC-2BBCCD3AEF70}" type="presParOf" srcId="{44CA1811-2F3F-48DE-AA0F-2755ECCB6241}" destId="{5A7FB049-B8A5-4129-BAF7-519CDD3E4085}"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4BFE66-ED93-4A62-9D0E-05BAB4A24FC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561F976-403F-4F3F-A4C6-FB2B90AA4B87}">
      <dgm:prSet phldrT="[Text]"/>
      <dgm:spPr>
        <a:solidFill>
          <a:schemeClr val="accent1">
            <a:lumMod val="60000"/>
            <a:lumOff val="40000"/>
            <a:alpha val="90000"/>
          </a:schemeClr>
        </a:solidFill>
      </dgm:spPr>
      <dgm:t>
        <a:bodyPr/>
        <a:lstStyle/>
        <a:p>
          <a:r>
            <a:rPr lang="en-US" b="1" dirty="0"/>
            <a:t>Inclusion criteria</a:t>
          </a:r>
          <a:r>
            <a:rPr lang="en-US" dirty="0"/>
            <a:t>: Patients in with documented pregnancy outcome date in 2018 </a:t>
          </a:r>
        </a:p>
      </dgm:t>
    </dgm:pt>
    <dgm:pt modelId="{DF2F9AA7-07B5-4588-ABEE-05EE0E446CBB}" type="parTrans" cxnId="{0C358851-3722-4B49-98D4-DAF2BA043D0F}">
      <dgm:prSet/>
      <dgm:spPr/>
      <dgm:t>
        <a:bodyPr/>
        <a:lstStyle/>
        <a:p>
          <a:endParaRPr lang="en-US"/>
        </a:p>
      </dgm:t>
    </dgm:pt>
    <dgm:pt modelId="{B9FB470B-EE0E-4D34-BF78-3598F2FEE100}" type="sibTrans" cxnId="{0C358851-3722-4B49-98D4-DAF2BA043D0F}">
      <dgm:prSet/>
      <dgm:spPr/>
      <dgm:t>
        <a:bodyPr/>
        <a:lstStyle/>
        <a:p>
          <a:endParaRPr lang="en-US"/>
        </a:p>
      </dgm:t>
    </dgm:pt>
    <dgm:pt modelId="{3FBC491E-C247-4775-BE3A-5F37F98CFA27}">
      <dgm:prSet phldrT="[Text]"/>
      <dgm:spPr>
        <a:solidFill>
          <a:srgbClr val="0063A2"/>
        </a:solidFill>
      </dgm:spPr>
      <dgm:t>
        <a:bodyPr/>
        <a:lstStyle/>
        <a:p>
          <a:r>
            <a:rPr lang="en-US" dirty="0"/>
            <a:t>Qualitative study –University of Illinois at Chicago</a:t>
          </a:r>
        </a:p>
      </dgm:t>
    </dgm:pt>
    <dgm:pt modelId="{DEC9435D-32CC-47BF-B9E3-97642367681B}" type="parTrans" cxnId="{759FBC46-3CC6-4D32-8395-51C0695D5192}">
      <dgm:prSet/>
      <dgm:spPr/>
      <dgm:t>
        <a:bodyPr/>
        <a:lstStyle/>
        <a:p>
          <a:endParaRPr lang="en-US"/>
        </a:p>
      </dgm:t>
    </dgm:pt>
    <dgm:pt modelId="{1FBDADFA-5645-430A-9603-728006A6E3BF}" type="sibTrans" cxnId="{759FBC46-3CC6-4D32-8395-51C0695D5192}">
      <dgm:prSet/>
      <dgm:spPr/>
      <dgm:t>
        <a:bodyPr/>
        <a:lstStyle/>
        <a:p>
          <a:endParaRPr lang="en-US"/>
        </a:p>
      </dgm:t>
    </dgm:pt>
    <dgm:pt modelId="{524D2CA8-758F-48C8-9578-BF6F13ECB122}">
      <dgm:prSet phldrT="[Text]"/>
      <dgm:spPr>
        <a:solidFill>
          <a:schemeClr val="accent1">
            <a:lumMod val="60000"/>
            <a:lumOff val="40000"/>
            <a:alpha val="90000"/>
          </a:schemeClr>
        </a:solidFill>
      </dgm:spPr>
      <dgm:t>
        <a:bodyPr/>
        <a:lstStyle/>
        <a:p>
          <a:r>
            <a:rPr lang="en-US" b="1" dirty="0">
              <a:solidFill>
                <a:srgbClr val="002060"/>
              </a:solidFill>
              <a:effectLst/>
              <a:ea typeface="Calibri" panose="020F0502020204030204" pitchFamily="34" charset="0"/>
              <a:cs typeface="Times New Roman" panose="02020603050405020304" pitchFamily="18" charset="0"/>
            </a:rPr>
            <a:t>11 interviews across 6 CHC (</a:t>
          </a:r>
          <a:r>
            <a:rPr lang="en-US" dirty="0">
              <a:effectLst/>
              <a:ea typeface="Times New Roman" panose="02020603050405020304" pitchFamily="18" charset="0"/>
            </a:rPr>
            <a:t>November 2021 - January 2022)</a:t>
          </a:r>
          <a:endParaRPr lang="en-US" dirty="0"/>
        </a:p>
      </dgm:t>
    </dgm:pt>
    <dgm:pt modelId="{A22068C8-ADB8-4F9A-8106-7811786EE5FA}" type="parTrans" cxnId="{464CBB58-903E-4786-87A1-2A1EEFB2888C}">
      <dgm:prSet/>
      <dgm:spPr/>
      <dgm:t>
        <a:bodyPr/>
        <a:lstStyle/>
        <a:p>
          <a:endParaRPr lang="en-US"/>
        </a:p>
      </dgm:t>
    </dgm:pt>
    <dgm:pt modelId="{A80CD912-D013-4D53-A954-0EE74565A4D7}" type="sibTrans" cxnId="{464CBB58-903E-4786-87A1-2A1EEFB2888C}">
      <dgm:prSet/>
      <dgm:spPr/>
      <dgm:t>
        <a:bodyPr/>
        <a:lstStyle/>
        <a:p>
          <a:endParaRPr lang="en-US"/>
        </a:p>
      </dgm:t>
    </dgm:pt>
    <dgm:pt modelId="{97FC77D8-3EA7-4EA1-87A3-00C8E0801189}">
      <dgm:prSet phldrT="[Text]"/>
      <dgm:spPr>
        <a:solidFill>
          <a:srgbClr val="0063A2"/>
        </a:solidFill>
      </dgm:spPr>
      <dgm:t>
        <a:bodyPr/>
        <a:lstStyle/>
        <a:p>
          <a:r>
            <a:rPr lang="en-US" dirty="0"/>
            <a:t>Secondary data analysis: Postpartum care across network </a:t>
          </a:r>
        </a:p>
      </dgm:t>
    </dgm:pt>
    <dgm:pt modelId="{3C0F9D9A-F529-4F30-BF43-CC3CBBA6AD21}" type="sibTrans" cxnId="{8D006B59-CE2C-4FAD-BC57-4D72BB53B83C}">
      <dgm:prSet/>
      <dgm:spPr/>
      <dgm:t>
        <a:bodyPr/>
        <a:lstStyle/>
        <a:p>
          <a:endParaRPr lang="en-US"/>
        </a:p>
      </dgm:t>
    </dgm:pt>
    <dgm:pt modelId="{F489135F-8712-4B16-8FF7-BBD8534C2141}" type="parTrans" cxnId="{8D006B59-CE2C-4FAD-BC57-4D72BB53B83C}">
      <dgm:prSet/>
      <dgm:spPr/>
      <dgm:t>
        <a:bodyPr/>
        <a:lstStyle/>
        <a:p>
          <a:endParaRPr lang="en-US"/>
        </a:p>
      </dgm:t>
    </dgm:pt>
    <dgm:pt modelId="{CE3014A8-7C69-4AA3-8E9D-6BA7669840F4}">
      <dgm:prSet/>
      <dgm:spPr/>
      <dgm:t>
        <a:bodyPr/>
        <a:lstStyle/>
        <a:p>
          <a:r>
            <a:rPr lang="en-US" b="1" dirty="0"/>
            <a:t>Primary Outcome</a:t>
          </a:r>
          <a:r>
            <a:rPr lang="en-US" dirty="0"/>
            <a:t>: Primary Care visit within 6 months postpartum(Y/N)</a:t>
          </a:r>
        </a:p>
      </dgm:t>
    </dgm:pt>
    <dgm:pt modelId="{BB53EFF8-156C-47A2-BA39-67996DD55A74}" type="parTrans" cxnId="{77BB1D01-F2F4-41E3-9A92-4A648A987F6E}">
      <dgm:prSet/>
      <dgm:spPr/>
      <dgm:t>
        <a:bodyPr/>
        <a:lstStyle/>
        <a:p>
          <a:endParaRPr lang="en-US"/>
        </a:p>
      </dgm:t>
    </dgm:pt>
    <dgm:pt modelId="{F5CEE386-2256-448C-8EE5-E9D34D8D3571}" type="sibTrans" cxnId="{77BB1D01-F2F4-41E3-9A92-4A648A987F6E}">
      <dgm:prSet/>
      <dgm:spPr/>
      <dgm:t>
        <a:bodyPr/>
        <a:lstStyle/>
        <a:p>
          <a:endParaRPr lang="en-US"/>
        </a:p>
      </dgm:t>
    </dgm:pt>
    <dgm:pt modelId="{897E6FE6-E2AC-4D13-9373-2AD5E5698C62}">
      <dgm:prSet/>
      <dgm:spPr/>
      <dgm:t>
        <a:bodyPr/>
        <a:lstStyle/>
        <a:p>
          <a:r>
            <a:rPr lang="en-US" b="1"/>
            <a:t>Main Predictors</a:t>
          </a:r>
          <a:r>
            <a:rPr lang="en-US"/>
            <a:t>:  High risk status, Insurance loss after 12 weeks postpartum, Engagement in care:</a:t>
          </a:r>
          <a:endParaRPr lang="en-US" dirty="0"/>
        </a:p>
      </dgm:t>
    </dgm:pt>
    <dgm:pt modelId="{1C87D690-59FF-4164-86B8-582459575C72}" type="parTrans" cxnId="{3B0206D7-A811-4C91-9302-AA2EB4D10390}">
      <dgm:prSet/>
      <dgm:spPr/>
      <dgm:t>
        <a:bodyPr/>
        <a:lstStyle/>
        <a:p>
          <a:endParaRPr lang="en-US"/>
        </a:p>
      </dgm:t>
    </dgm:pt>
    <dgm:pt modelId="{82234F7D-7322-40C5-BAFC-8377465141B1}" type="sibTrans" cxnId="{3B0206D7-A811-4C91-9302-AA2EB4D10390}">
      <dgm:prSet/>
      <dgm:spPr/>
      <dgm:t>
        <a:bodyPr/>
        <a:lstStyle/>
        <a:p>
          <a:endParaRPr lang="en-US"/>
        </a:p>
      </dgm:t>
    </dgm:pt>
    <dgm:pt modelId="{A084892B-37F9-4FC8-8008-F4F0D61B7364}">
      <dgm:prSet/>
      <dgm:spPr/>
      <dgm:t>
        <a:bodyPr/>
        <a:lstStyle/>
        <a:p>
          <a:r>
            <a:rPr lang="en-US" b="1"/>
            <a:t>Analysis</a:t>
          </a:r>
          <a:r>
            <a:rPr lang="en-US"/>
            <a:t>: Unadjusted (X</a:t>
          </a:r>
          <a:r>
            <a:rPr lang="en-US" baseline="30000"/>
            <a:t>2</a:t>
          </a:r>
          <a:r>
            <a:rPr lang="en-US"/>
            <a:t>) and adjusted (logistic regression)</a:t>
          </a:r>
          <a:endParaRPr lang="en-US" dirty="0"/>
        </a:p>
      </dgm:t>
    </dgm:pt>
    <dgm:pt modelId="{68A6FD67-FC5B-4E7E-AE9E-155607BAA421}" type="parTrans" cxnId="{819E8946-5330-4BD6-A967-E415F9782356}">
      <dgm:prSet/>
      <dgm:spPr/>
      <dgm:t>
        <a:bodyPr/>
        <a:lstStyle/>
        <a:p>
          <a:endParaRPr lang="en-US"/>
        </a:p>
      </dgm:t>
    </dgm:pt>
    <dgm:pt modelId="{7C68563A-5D89-4AE9-8D42-FAB87E23F7F2}" type="sibTrans" cxnId="{819E8946-5330-4BD6-A967-E415F9782356}">
      <dgm:prSet/>
      <dgm:spPr/>
      <dgm:t>
        <a:bodyPr/>
        <a:lstStyle/>
        <a:p>
          <a:endParaRPr lang="en-US"/>
        </a:p>
      </dgm:t>
    </dgm:pt>
    <dgm:pt modelId="{1E2535FB-0CCA-49F3-AB77-4D44B7D5D2FD}">
      <dgm:prSet/>
      <dgm:spPr/>
      <dgm:t>
        <a:bodyPr/>
        <a:lstStyle/>
        <a:p>
          <a:r>
            <a:rPr lang="en-US" b="1"/>
            <a:t>Results: </a:t>
          </a:r>
          <a:r>
            <a:rPr lang="en-US"/>
            <a:t>Cohort 7,926 patients</a:t>
          </a:r>
          <a:endParaRPr lang="en-US" dirty="0"/>
        </a:p>
      </dgm:t>
    </dgm:pt>
    <dgm:pt modelId="{D8AF2798-A2C2-433C-AE83-2625B6E85B73}" type="parTrans" cxnId="{4A194B4F-1F21-4ABF-83E2-3D009EB16C9B}">
      <dgm:prSet/>
      <dgm:spPr/>
      <dgm:t>
        <a:bodyPr/>
        <a:lstStyle/>
        <a:p>
          <a:endParaRPr lang="en-US"/>
        </a:p>
      </dgm:t>
    </dgm:pt>
    <dgm:pt modelId="{6985D0F5-22C8-4367-AAE5-66F85E3CAC6D}" type="sibTrans" cxnId="{4A194B4F-1F21-4ABF-83E2-3D009EB16C9B}">
      <dgm:prSet/>
      <dgm:spPr/>
      <dgm:t>
        <a:bodyPr/>
        <a:lstStyle/>
        <a:p>
          <a:endParaRPr lang="en-US"/>
        </a:p>
      </dgm:t>
    </dgm:pt>
    <dgm:pt modelId="{7F3573B4-8951-4886-9FEA-479E30D4C027}">
      <dgm:prSet/>
      <dgm:spPr/>
      <dgm:t>
        <a:bodyPr/>
        <a:lstStyle/>
        <a:p>
          <a:r>
            <a:rPr lang="en-US"/>
            <a:t>Over 85% documented postpartum visit vs only 17% primary care visit</a:t>
          </a:r>
          <a:endParaRPr lang="en-US" dirty="0"/>
        </a:p>
      </dgm:t>
    </dgm:pt>
    <dgm:pt modelId="{9F57E4E8-E3E0-4B1F-906A-EE833E2F6F80}" type="parTrans" cxnId="{68C37413-1908-4D0D-A88F-2ACF6D50CB94}">
      <dgm:prSet/>
      <dgm:spPr/>
      <dgm:t>
        <a:bodyPr/>
        <a:lstStyle/>
        <a:p>
          <a:endParaRPr lang="en-US"/>
        </a:p>
      </dgm:t>
    </dgm:pt>
    <dgm:pt modelId="{68A54054-0CDE-4362-80EB-5AA3A47B698F}" type="sibTrans" cxnId="{68C37413-1908-4D0D-A88F-2ACF6D50CB94}">
      <dgm:prSet/>
      <dgm:spPr/>
      <dgm:t>
        <a:bodyPr/>
        <a:lstStyle/>
        <a:p>
          <a:endParaRPr lang="en-US"/>
        </a:p>
      </dgm:t>
    </dgm:pt>
    <dgm:pt modelId="{C9E2079C-B9B3-4C7C-83DF-3DCF6EB15BCD}">
      <dgm:prSet/>
      <dgm:spPr/>
      <dgm:t>
        <a:bodyPr/>
        <a:lstStyle/>
        <a:p>
          <a:r>
            <a:rPr lang="en-US" dirty="0"/>
            <a:t>Risk status, insurance loss, engagement in care were independent predictors of primary care visit</a:t>
          </a:r>
        </a:p>
      </dgm:t>
    </dgm:pt>
    <dgm:pt modelId="{4BD85735-78C6-4DA9-B390-995A156F59AD}" type="parTrans" cxnId="{49C1C50E-DEE1-4D03-935E-CEA56008389E}">
      <dgm:prSet/>
      <dgm:spPr/>
      <dgm:t>
        <a:bodyPr/>
        <a:lstStyle/>
        <a:p>
          <a:endParaRPr lang="en-US"/>
        </a:p>
      </dgm:t>
    </dgm:pt>
    <dgm:pt modelId="{18AAA483-EE4B-4520-8B22-0440A3A752EA}" type="sibTrans" cxnId="{49C1C50E-DEE1-4D03-935E-CEA56008389E}">
      <dgm:prSet/>
      <dgm:spPr/>
      <dgm:t>
        <a:bodyPr/>
        <a:lstStyle/>
        <a:p>
          <a:endParaRPr lang="en-US"/>
        </a:p>
      </dgm:t>
    </dgm:pt>
    <dgm:pt modelId="{D3A96DA3-48D6-46B7-8400-2A785FCADE9D}">
      <dgm:prSet/>
      <dgm:spPr/>
      <dgm:t>
        <a:bodyPr/>
        <a:lstStyle/>
        <a:p>
          <a:r>
            <a:rPr lang="en-US"/>
            <a:t>Among high-risk cohort only (n=1,956) similar findings (25% w/ PCP visit)</a:t>
          </a:r>
          <a:endParaRPr lang="en-US" dirty="0"/>
        </a:p>
      </dgm:t>
    </dgm:pt>
    <dgm:pt modelId="{6A74C192-D88A-4CE4-909E-E843E073B7B6}" type="parTrans" cxnId="{DD2BC15B-33F2-42A2-B797-299101044AAA}">
      <dgm:prSet/>
      <dgm:spPr/>
      <dgm:t>
        <a:bodyPr/>
        <a:lstStyle/>
        <a:p>
          <a:endParaRPr lang="en-US"/>
        </a:p>
      </dgm:t>
    </dgm:pt>
    <dgm:pt modelId="{7AEEF373-85B6-4CFE-A95D-01CE1EEF0447}" type="sibTrans" cxnId="{DD2BC15B-33F2-42A2-B797-299101044AAA}">
      <dgm:prSet/>
      <dgm:spPr/>
      <dgm:t>
        <a:bodyPr/>
        <a:lstStyle/>
        <a:p>
          <a:endParaRPr lang="en-US"/>
        </a:p>
      </dgm:t>
    </dgm:pt>
    <dgm:pt modelId="{5D3F8078-5790-4F3B-A7A7-B65020EB469C}">
      <dgm:prSet/>
      <dgm:spPr/>
      <dgm:t>
        <a:bodyPr/>
        <a:lstStyle/>
        <a:p>
          <a:r>
            <a:rPr lang="en-US" b="1" u="sng"/>
            <a:t>Bottom line</a:t>
          </a:r>
          <a:r>
            <a:rPr lang="en-US"/>
            <a:t>: </a:t>
          </a:r>
          <a:r>
            <a:rPr lang="en-US" i="1">
              <a:solidFill>
                <a:srgbClr val="FF0000"/>
              </a:solidFill>
            </a:rPr>
            <a:t>Majority do NOT make transition to primary care</a:t>
          </a:r>
          <a:r>
            <a:rPr lang="en-US" i="1"/>
            <a:t>, even among high-risk patients; insurance loss contributes, but is not only factor at play</a:t>
          </a:r>
          <a:endParaRPr lang="en-US" dirty="0"/>
        </a:p>
      </dgm:t>
    </dgm:pt>
    <dgm:pt modelId="{175BFEF4-36EF-4F66-8886-1E29C0DBDE29}" type="parTrans" cxnId="{FCECDF7A-556D-47F7-833D-F0DA94F6698E}">
      <dgm:prSet/>
      <dgm:spPr/>
      <dgm:t>
        <a:bodyPr/>
        <a:lstStyle/>
        <a:p>
          <a:endParaRPr lang="en-US"/>
        </a:p>
      </dgm:t>
    </dgm:pt>
    <dgm:pt modelId="{A2EAB76D-5EC9-4E88-8D8D-27CC9C32FDE8}" type="sibTrans" cxnId="{FCECDF7A-556D-47F7-833D-F0DA94F6698E}">
      <dgm:prSet/>
      <dgm:spPr/>
      <dgm:t>
        <a:bodyPr/>
        <a:lstStyle/>
        <a:p>
          <a:endParaRPr lang="en-US"/>
        </a:p>
      </dgm:t>
    </dgm:pt>
    <dgm:pt modelId="{F969E977-0FFF-419F-893C-3135A5377AE8}">
      <dgm:prSet/>
      <dgm:spPr/>
      <dgm:t>
        <a:bodyPr/>
        <a:lstStyle/>
        <a:p>
          <a:r>
            <a:rPr lang="en-US" u="sng" dirty="0">
              <a:solidFill>
                <a:schemeClr val="hlink"/>
              </a:solidFill>
              <a:hlinkClick xmlns:r="http://schemas.openxmlformats.org/officeDocument/2006/relationships" r:id="rId1"/>
            </a:rPr>
            <a:t>Accepted for publication by the American Journal of Preventive Medicine.</a:t>
          </a:r>
          <a:endParaRPr lang="en-US" dirty="0"/>
        </a:p>
      </dgm:t>
    </dgm:pt>
    <dgm:pt modelId="{C24DC80F-B29E-4E5A-8AA0-C4DFFB018DC6}" type="parTrans" cxnId="{035BC162-543F-4FD4-B708-F332F7F47E96}">
      <dgm:prSet/>
      <dgm:spPr/>
      <dgm:t>
        <a:bodyPr/>
        <a:lstStyle/>
        <a:p>
          <a:endParaRPr lang="en-US"/>
        </a:p>
      </dgm:t>
    </dgm:pt>
    <dgm:pt modelId="{F8110A2D-C6BD-4CBC-A640-6EF109CD0A57}" type="sibTrans" cxnId="{035BC162-543F-4FD4-B708-F332F7F47E96}">
      <dgm:prSet/>
      <dgm:spPr/>
      <dgm:t>
        <a:bodyPr/>
        <a:lstStyle/>
        <a:p>
          <a:endParaRPr lang="en-US"/>
        </a:p>
      </dgm:t>
    </dgm:pt>
    <dgm:pt modelId="{AC274DEA-93E9-4A06-9F82-AA0C867D5F7E}">
      <dgm:prSet/>
      <dgm:spPr/>
      <dgm:t>
        <a:bodyPr/>
        <a:lstStyle/>
        <a:p>
          <a:endParaRPr lang="en-US" dirty="0">
            <a:effectLst/>
            <a:ea typeface="Times New Roman" panose="02020603050405020304" pitchFamily="18" charset="0"/>
          </a:endParaRPr>
        </a:p>
      </dgm:t>
    </dgm:pt>
    <dgm:pt modelId="{3C717EF6-3D07-44D5-BD11-F6D8C1CF4BC5}" type="parTrans" cxnId="{6DA7E61F-76B0-4C00-B3E5-2512BE077E04}">
      <dgm:prSet/>
      <dgm:spPr/>
      <dgm:t>
        <a:bodyPr/>
        <a:lstStyle/>
        <a:p>
          <a:endParaRPr lang="en-US"/>
        </a:p>
      </dgm:t>
    </dgm:pt>
    <dgm:pt modelId="{A452F874-522A-4A43-B530-AA5C131C8AE3}" type="sibTrans" cxnId="{6DA7E61F-76B0-4C00-B3E5-2512BE077E04}">
      <dgm:prSet/>
      <dgm:spPr/>
      <dgm:t>
        <a:bodyPr/>
        <a:lstStyle/>
        <a:p>
          <a:endParaRPr lang="en-US"/>
        </a:p>
      </dgm:t>
    </dgm:pt>
    <dgm:pt modelId="{C4F12272-A33F-4DEA-BD48-8752E872D844}">
      <dgm:prSet/>
      <dgm:spPr/>
      <dgm:t>
        <a:bodyPr/>
        <a:lstStyle/>
        <a:p>
          <a:r>
            <a:rPr lang="en-US" b="1" dirty="0">
              <a:solidFill>
                <a:srgbClr val="002060"/>
              </a:solidFill>
              <a:effectLst/>
              <a:ea typeface="Calibri" panose="020F0502020204030204" pitchFamily="34" charset="0"/>
              <a:cs typeface="Times New Roman" panose="02020603050405020304" pitchFamily="18" charset="0"/>
            </a:rPr>
            <a:t>Facilitators:</a:t>
          </a:r>
          <a:r>
            <a:rPr lang="en-US" dirty="0"/>
            <a:t> Support, communication, and focus, yet flexible: </a:t>
          </a:r>
          <a:br>
            <a:rPr lang="en-US" dirty="0"/>
          </a:br>
          <a:r>
            <a:rPr lang="en-US" i="1" dirty="0">
              <a:effectLst/>
              <a:latin typeface="Times New Roman" panose="02020603050405020304" pitchFamily="18" charset="0"/>
              <a:ea typeface="Helvetica" panose="020B0604020202020204" pitchFamily="34" charset="0"/>
              <a:cs typeface="Times New Roman" panose="02020603050405020304" pitchFamily="18" charset="0"/>
            </a:rPr>
            <a:t>“…sometimes, when you do these sorts of things, they want things by a very specific time, very specific criteria. And they were really open to us making it work within our clinic structure, which I think </a:t>
          </a:r>
          <a:r>
            <a:rPr lang="en-US" i="1" dirty="0">
              <a:solidFill>
                <a:srgbClr val="FF0000"/>
              </a:solidFill>
              <a:effectLst/>
              <a:latin typeface="Times New Roman" panose="02020603050405020304" pitchFamily="18" charset="0"/>
              <a:ea typeface="Helvetica" panose="020B0604020202020204" pitchFamily="34" charset="0"/>
              <a:cs typeface="Times New Roman" panose="02020603050405020304" pitchFamily="18" charset="0"/>
            </a:rPr>
            <a:t>is both relieving but also a smarter way of, actually, getting it done </a:t>
          </a:r>
          <a:r>
            <a:rPr lang="en-US" i="1" dirty="0">
              <a:effectLst/>
              <a:latin typeface="Times New Roman" panose="02020603050405020304" pitchFamily="18" charset="0"/>
              <a:ea typeface="Helvetica" panose="020B0604020202020204" pitchFamily="34" charset="0"/>
              <a:cs typeface="Times New Roman" panose="02020603050405020304" pitchFamily="18" charset="0"/>
            </a:rPr>
            <a:t>because we are all so different. We use different medical records. We do different things. We have different structures. My job doesn’t exist at all of these places…. And so, they’ve been really open to the variety of ways and trying to support people at those things but also really open to kind of anything”</a:t>
          </a:r>
        </a:p>
      </dgm:t>
    </dgm:pt>
    <dgm:pt modelId="{C598EFB3-C238-4974-A812-CC660D73DA7B}" type="parTrans" cxnId="{E3F1E729-A7E5-4698-B0ED-CC3FC60ED80C}">
      <dgm:prSet/>
      <dgm:spPr/>
      <dgm:t>
        <a:bodyPr/>
        <a:lstStyle/>
        <a:p>
          <a:endParaRPr lang="en-US"/>
        </a:p>
      </dgm:t>
    </dgm:pt>
    <dgm:pt modelId="{6BEBA165-C48F-42F5-816E-5A65ED20EDAC}" type="sibTrans" cxnId="{E3F1E729-A7E5-4698-B0ED-CC3FC60ED80C}">
      <dgm:prSet/>
      <dgm:spPr/>
      <dgm:t>
        <a:bodyPr/>
        <a:lstStyle/>
        <a:p>
          <a:endParaRPr lang="en-US"/>
        </a:p>
      </dgm:t>
    </dgm:pt>
    <dgm:pt modelId="{76D88EFD-1866-43DA-9717-3AA1498069F0}">
      <dgm:prSet/>
      <dgm:spPr/>
      <dgm:t>
        <a:bodyPr/>
        <a:lstStyle/>
        <a:p>
          <a:endParaRPr lang="en-US" i="1" dirty="0">
            <a:effectLst/>
            <a:latin typeface="Times New Roman" panose="02020603050405020304" pitchFamily="18" charset="0"/>
            <a:ea typeface="Helvetica" panose="020B0604020202020204" pitchFamily="34" charset="0"/>
            <a:cs typeface="Times New Roman" panose="02020603050405020304" pitchFamily="18" charset="0"/>
          </a:endParaRPr>
        </a:p>
      </dgm:t>
    </dgm:pt>
    <dgm:pt modelId="{5464AAFC-BD41-4E5B-9D6D-EBC937AF3421}" type="parTrans" cxnId="{45A54512-3627-42D5-BCFD-3CA3470567FF}">
      <dgm:prSet/>
      <dgm:spPr/>
      <dgm:t>
        <a:bodyPr/>
        <a:lstStyle/>
        <a:p>
          <a:endParaRPr lang="en-US"/>
        </a:p>
      </dgm:t>
    </dgm:pt>
    <dgm:pt modelId="{7ACB3BAF-15E4-4751-90CE-9D9E82A31620}" type="sibTrans" cxnId="{45A54512-3627-42D5-BCFD-3CA3470567FF}">
      <dgm:prSet/>
      <dgm:spPr/>
      <dgm:t>
        <a:bodyPr/>
        <a:lstStyle/>
        <a:p>
          <a:endParaRPr lang="en-US"/>
        </a:p>
      </dgm:t>
    </dgm:pt>
    <dgm:pt modelId="{19534FC3-22A0-4F83-AA61-64E4FBCA0A18}">
      <dgm:prSet/>
      <dgm:spPr/>
      <dgm:t>
        <a:bodyPr/>
        <a:lstStyle/>
        <a:p>
          <a:r>
            <a:rPr lang="en-US" b="1" dirty="0">
              <a:solidFill>
                <a:srgbClr val="002060"/>
              </a:solidFill>
              <a:cs typeface="Times New Roman" panose="02020603050405020304" pitchFamily="18" charset="0"/>
            </a:rPr>
            <a:t>Barriers:  </a:t>
          </a:r>
          <a:r>
            <a:rPr lang="en-US" dirty="0">
              <a:cs typeface="Times New Roman" panose="02020603050405020304" pitchFamily="18" charset="0"/>
            </a:rPr>
            <a:t>Resources, training, communication, data</a:t>
          </a:r>
          <a:br>
            <a:rPr lang="en-US" dirty="0">
              <a:cs typeface="Times New Roman" panose="02020603050405020304" pitchFamily="18" charset="0"/>
            </a:rPr>
          </a:br>
          <a:r>
            <a:rPr lang="en-US" dirty="0">
              <a:cs typeface="Times New Roman" panose="02020603050405020304" pitchFamily="18" charset="0"/>
            </a:rPr>
            <a:t>“</a:t>
          </a:r>
          <a:r>
            <a:rPr lang="en-US" i="1" dirty="0">
              <a:effectLst/>
              <a:latin typeface="Times New Roman" panose="02020603050405020304" pitchFamily="18" charset="0"/>
              <a:ea typeface="Helvetica" panose="020B0604020202020204" pitchFamily="34" charset="0"/>
              <a:cs typeface="Times New Roman" panose="02020603050405020304" pitchFamily="18" charset="0"/>
            </a:rPr>
            <a:t>it's still kind of challenging to work when understaffed and know that </a:t>
          </a:r>
          <a:r>
            <a:rPr lang="en-US" i="1" dirty="0">
              <a:solidFill>
                <a:srgbClr val="C00000"/>
              </a:solidFill>
              <a:effectLst/>
              <a:latin typeface="Times New Roman" panose="02020603050405020304" pitchFamily="18" charset="0"/>
              <a:ea typeface="Helvetica" panose="020B0604020202020204" pitchFamily="34" charset="0"/>
              <a:cs typeface="Times New Roman" panose="02020603050405020304" pitchFamily="18" charset="0"/>
            </a:rPr>
            <a:t>you're putting something on someone's plate when their plate is already full</a:t>
          </a:r>
          <a:r>
            <a:rPr lang="en-US" i="1" dirty="0">
              <a:effectLst/>
              <a:latin typeface="Times New Roman" panose="02020603050405020304" pitchFamily="18" charset="0"/>
              <a:ea typeface="Helvetica" panose="020B0604020202020204" pitchFamily="34" charset="0"/>
              <a:cs typeface="Times New Roman" panose="02020603050405020304" pitchFamily="18" charset="0"/>
            </a:rPr>
            <a:t>.”</a:t>
          </a:r>
          <a:endParaRPr lang="en-US" dirty="0">
            <a:cs typeface="Times New Roman" panose="02020603050405020304" pitchFamily="18" charset="0"/>
          </a:endParaRPr>
        </a:p>
      </dgm:t>
    </dgm:pt>
    <dgm:pt modelId="{EF99907A-3B6F-48C3-80A3-A53FCD1B4507}" type="parTrans" cxnId="{65BC94FF-00EA-41F8-B636-68DED4AB9C15}">
      <dgm:prSet/>
      <dgm:spPr/>
      <dgm:t>
        <a:bodyPr/>
        <a:lstStyle/>
        <a:p>
          <a:endParaRPr lang="en-US"/>
        </a:p>
      </dgm:t>
    </dgm:pt>
    <dgm:pt modelId="{9C6F04BA-6342-4352-B644-65014EC10C18}" type="sibTrans" cxnId="{65BC94FF-00EA-41F8-B636-68DED4AB9C15}">
      <dgm:prSet/>
      <dgm:spPr/>
      <dgm:t>
        <a:bodyPr/>
        <a:lstStyle/>
        <a:p>
          <a:endParaRPr lang="en-US"/>
        </a:p>
      </dgm:t>
    </dgm:pt>
    <dgm:pt modelId="{7DD244EE-E81F-4B07-9497-ED9784EA1699}" type="pres">
      <dgm:prSet presAssocID="{1B4BFE66-ED93-4A62-9D0E-05BAB4A24FCD}" presName="Name0" presStyleCnt="0">
        <dgm:presLayoutVars>
          <dgm:dir/>
          <dgm:animLvl val="lvl"/>
          <dgm:resizeHandles val="exact"/>
        </dgm:presLayoutVars>
      </dgm:prSet>
      <dgm:spPr/>
      <dgm:t>
        <a:bodyPr/>
        <a:lstStyle/>
        <a:p>
          <a:endParaRPr lang="en-US"/>
        </a:p>
      </dgm:t>
    </dgm:pt>
    <dgm:pt modelId="{CC0F27CA-437A-4C5F-BF09-311C50A8AFD7}" type="pres">
      <dgm:prSet presAssocID="{97FC77D8-3EA7-4EA1-87A3-00C8E0801189}" presName="composite" presStyleCnt="0"/>
      <dgm:spPr/>
    </dgm:pt>
    <dgm:pt modelId="{3F25179C-4A31-4881-B520-C0A610380A45}" type="pres">
      <dgm:prSet presAssocID="{97FC77D8-3EA7-4EA1-87A3-00C8E0801189}" presName="parTx" presStyleLbl="alignNode1" presStyleIdx="0" presStyleCnt="2">
        <dgm:presLayoutVars>
          <dgm:chMax val="0"/>
          <dgm:chPref val="0"/>
          <dgm:bulletEnabled val="1"/>
        </dgm:presLayoutVars>
      </dgm:prSet>
      <dgm:spPr/>
      <dgm:t>
        <a:bodyPr/>
        <a:lstStyle/>
        <a:p>
          <a:endParaRPr lang="en-US"/>
        </a:p>
      </dgm:t>
    </dgm:pt>
    <dgm:pt modelId="{FE3E8332-0EC1-4343-8753-BF48DC875108}" type="pres">
      <dgm:prSet presAssocID="{97FC77D8-3EA7-4EA1-87A3-00C8E0801189}" presName="desTx" presStyleLbl="alignAccFollowNode1" presStyleIdx="0" presStyleCnt="2">
        <dgm:presLayoutVars>
          <dgm:bulletEnabled val="1"/>
        </dgm:presLayoutVars>
      </dgm:prSet>
      <dgm:spPr/>
      <dgm:t>
        <a:bodyPr/>
        <a:lstStyle/>
        <a:p>
          <a:endParaRPr lang="en-US"/>
        </a:p>
      </dgm:t>
    </dgm:pt>
    <dgm:pt modelId="{44030BD4-A222-473F-BFBC-783915BA5E81}" type="pres">
      <dgm:prSet presAssocID="{3C0F9D9A-F529-4F30-BF43-CC3CBBA6AD21}" presName="space" presStyleCnt="0"/>
      <dgm:spPr/>
    </dgm:pt>
    <dgm:pt modelId="{190570E9-CA44-481E-A542-E31ECEC74B3B}" type="pres">
      <dgm:prSet presAssocID="{3FBC491E-C247-4775-BE3A-5F37F98CFA27}" presName="composite" presStyleCnt="0"/>
      <dgm:spPr/>
    </dgm:pt>
    <dgm:pt modelId="{A1E3266F-2B3F-4A26-AAB8-AF2D5E8B467C}" type="pres">
      <dgm:prSet presAssocID="{3FBC491E-C247-4775-BE3A-5F37F98CFA27}" presName="parTx" presStyleLbl="alignNode1" presStyleIdx="1" presStyleCnt="2">
        <dgm:presLayoutVars>
          <dgm:chMax val="0"/>
          <dgm:chPref val="0"/>
          <dgm:bulletEnabled val="1"/>
        </dgm:presLayoutVars>
      </dgm:prSet>
      <dgm:spPr/>
      <dgm:t>
        <a:bodyPr/>
        <a:lstStyle/>
        <a:p>
          <a:endParaRPr lang="en-US"/>
        </a:p>
      </dgm:t>
    </dgm:pt>
    <dgm:pt modelId="{B7626BD3-0BD9-40FC-8E59-9932C84D1DC1}" type="pres">
      <dgm:prSet presAssocID="{3FBC491E-C247-4775-BE3A-5F37F98CFA27}" presName="desTx" presStyleLbl="alignAccFollowNode1" presStyleIdx="1" presStyleCnt="2">
        <dgm:presLayoutVars>
          <dgm:bulletEnabled val="1"/>
        </dgm:presLayoutVars>
      </dgm:prSet>
      <dgm:spPr/>
      <dgm:t>
        <a:bodyPr/>
        <a:lstStyle/>
        <a:p>
          <a:endParaRPr lang="en-US"/>
        </a:p>
      </dgm:t>
    </dgm:pt>
  </dgm:ptLst>
  <dgm:cxnLst>
    <dgm:cxn modelId="{F7255CEF-A2DB-4481-95A8-9DCF1E31D416}" type="presOf" srcId="{2561F976-403F-4F3F-A4C6-FB2B90AA4B87}" destId="{FE3E8332-0EC1-4343-8753-BF48DC875108}" srcOrd="0" destOrd="0" presId="urn:microsoft.com/office/officeart/2005/8/layout/hList1"/>
    <dgm:cxn modelId="{77BB1D01-F2F4-41E3-9A92-4A648A987F6E}" srcId="{97FC77D8-3EA7-4EA1-87A3-00C8E0801189}" destId="{CE3014A8-7C69-4AA3-8E9D-6BA7669840F4}" srcOrd="1" destOrd="0" parTransId="{BB53EFF8-156C-47A2-BA39-67996DD55A74}" sibTransId="{F5CEE386-2256-448C-8EE5-E9D34D8D3571}"/>
    <dgm:cxn modelId="{759FBC46-3CC6-4D32-8395-51C0695D5192}" srcId="{1B4BFE66-ED93-4A62-9D0E-05BAB4A24FCD}" destId="{3FBC491E-C247-4775-BE3A-5F37F98CFA27}" srcOrd="1" destOrd="0" parTransId="{DEC9435D-32CC-47BF-B9E3-97642367681B}" sibTransId="{1FBDADFA-5645-430A-9603-728006A6E3BF}"/>
    <dgm:cxn modelId="{8D006B59-CE2C-4FAD-BC57-4D72BB53B83C}" srcId="{1B4BFE66-ED93-4A62-9D0E-05BAB4A24FCD}" destId="{97FC77D8-3EA7-4EA1-87A3-00C8E0801189}" srcOrd="0" destOrd="0" parTransId="{F489135F-8712-4B16-8FF7-BBD8534C2141}" sibTransId="{3C0F9D9A-F529-4F30-BF43-CC3CBBA6AD21}"/>
    <dgm:cxn modelId="{4A194B4F-1F21-4ABF-83E2-3D009EB16C9B}" srcId="{97FC77D8-3EA7-4EA1-87A3-00C8E0801189}" destId="{1E2535FB-0CCA-49F3-AB77-4D44B7D5D2FD}" srcOrd="4" destOrd="0" parTransId="{D8AF2798-A2C2-433C-AE83-2625B6E85B73}" sibTransId="{6985D0F5-22C8-4367-AAE5-66F85E3CAC6D}"/>
    <dgm:cxn modelId="{819E8946-5330-4BD6-A967-E415F9782356}" srcId="{97FC77D8-3EA7-4EA1-87A3-00C8E0801189}" destId="{A084892B-37F9-4FC8-8008-F4F0D61B7364}" srcOrd="3" destOrd="0" parTransId="{68A6FD67-FC5B-4E7E-AE9E-155607BAA421}" sibTransId="{7C68563A-5D89-4AE9-8D42-FAB87E23F7F2}"/>
    <dgm:cxn modelId="{68C37413-1908-4D0D-A88F-2ACF6D50CB94}" srcId="{1E2535FB-0CCA-49F3-AB77-4D44B7D5D2FD}" destId="{7F3573B4-8951-4886-9FEA-479E30D4C027}" srcOrd="0" destOrd="0" parTransId="{9F57E4E8-E3E0-4B1F-906A-EE833E2F6F80}" sibTransId="{68A54054-0CDE-4362-80EB-5AA3A47B698F}"/>
    <dgm:cxn modelId="{47B9C2D4-10E7-4F23-A0C3-E81495AC73B5}" type="presOf" srcId="{F969E977-0FFF-419F-893C-3135A5377AE8}" destId="{FE3E8332-0EC1-4343-8753-BF48DC875108}" srcOrd="0" destOrd="9" presId="urn:microsoft.com/office/officeart/2005/8/layout/hList1"/>
    <dgm:cxn modelId="{464CBB58-903E-4786-87A1-2A1EEFB2888C}" srcId="{3FBC491E-C247-4775-BE3A-5F37F98CFA27}" destId="{524D2CA8-758F-48C8-9578-BF6F13ECB122}" srcOrd="0" destOrd="0" parTransId="{A22068C8-ADB8-4F9A-8106-7811786EE5FA}" sibTransId="{A80CD912-D013-4D53-A954-0EE74565A4D7}"/>
    <dgm:cxn modelId="{12BCECF6-405E-4ABD-A191-2A9625EAFC59}" type="presOf" srcId="{1B4BFE66-ED93-4A62-9D0E-05BAB4A24FCD}" destId="{7DD244EE-E81F-4B07-9497-ED9784EA1699}" srcOrd="0" destOrd="0" presId="urn:microsoft.com/office/officeart/2005/8/layout/hList1"/>
    <dgm:cxn modelId="{36ED1BEB-911A-4E69-830C-1CD03C8602DD}" type="presOf" srcId="{7F3573B4-8951-4886-9FEA-479E30D4C027}" destId="{FE3E8332-0EC1-4343-8753-BF48DC875108}" srcOrd="0" destOrd="5" presId="urn:microsoft.com/office/officeart/2005/8/layout/hList1"/>
    <dgm:cxn modelId="{786D4D7F-6E3F-4E90-8C6E-4AE2F708C561}" type="presOf" srcId="{A084892B-37F9-4FC8-8008-F4F0D61B7364}" destId="{FE3E8332-0EC1-4343-8753-BF48DC875108}" srcOrd="0" destOrd="3" presId="urn:microsoft.com/office/officeart/2005/8/layout/hList1"/>
    <dgm:cxn modelId="{53BABCC2-4ECB-41D1-A9C5-B6CEE5EEBE6B}" type="presOf" srcId="{97FC77D8-3EA7-4EA1-87A3-00C8E0801189}" destId="{3F25179C-4A31-4881-B520-C0A610380A45}" srcOrd="0" destOrd="0" presId="urn:microsoft.com/office/officeart/2005/8/layout/hList1"/>
    <dgm:cxn modelId="{E0B57D37-8C2D-4490-838C-0E0F564F0095}" type="presOf" srcId="{76D88EFD-1866-43DA-9717-3AA1498069F0}" destId="{B7626BD3-0BD9-40FC-8E59-9932C84D1DC1}" srcOrd="0" destOrd="3" presId="urn:microsoft.com/office/officeart/2005/8/layout/hList1"/>
    <dgm:cxn modelId="{0C358851-3722-4B49-98D4-DAF2BA043D0F}" srcId="{97FC77D8-3EA7-4EA1-87A3-00C8E0801189}" destId="{2561F976-403F-4F3F-A4C6-FB2B90AA4B87}" srcOrd="0" destOrd="0" parTransId="{DF2F9AA7-07B5-4588-ABEE-05EE0E446CBB}" sibTransId="{B9FB470B-EE0E-4D34-BF78-3598F2FEE100}"/>
    <dgm:cxn modelId="{D7AE1B49-899E-4FF0-BB8E-A870693EBBF9}" type="presOf" srcId="{3FBC491E-C247-4775-BE3A-5F37F98CFA27}" destId="{A1E3266F-2B3F-4A26-AAB8-AF2D5E8B467C}" srcOrd="0" destOrd="0" presId="urn:microsoft.com/office/officeart/2005/8/layout/hList1"/>
    <dgm:cxn modelId="{3BF2C239-3BDE-4528-8B24-7D5F71D73C2E}" type="presOf" srcId="{1E2535FB-0CCA-49F3-AB77-4D44B7D5D2FD}" destId="{FE3E8332-0EC1-4343-8753-BF48DC875108}" srcOrd="0" destOrd="4" presId="urn:microsoft.com/office/officeart/2005/8/layout/hList1"/>
    <dgm:cxn modelId="{6DA7E61F-76B0-4C00-B3E5-2512BE077E04}" srcId="{3FBC491E-C247-4775-BE3A-5F37F98CFA27}" destId="{AC274DEA-93E9-4A06-9F82-AA0C867D5F7E}" srcOrd="1" destOrd="0" parTransId="{3C717EF6-3D07-44D5-BD11-F6D8C1CF4BC5}" sibTransId="{A452F874-522A-4A43-B530-AA5C131C8AE3}"/>
    <dgm:cxn modelId="{A294A05D-6E3A-4D9F-8660-27B07E31734B}" type="presOf" srcId="{897E6FE6-E2AC-4D13-9373-2AD5E5698C62}" destId="{FE3E8332-0EC1-4343-8753-BF48DC875108}" srcOrd="0" destOrd="2" presId="urn:microsoft.com/office/officeart/2005/8/layout/hList1"/>
    <dgm:cxn modelId="{4944D52F-DD89-4694-B306-8906E8CD9E15}" type="presOf" srcId="{C4F12272-A33F-4DEA-BD48-8752E872D844}" destId="{B7626BD3-0BD9-40FC-8E59-9932C84D1DC1}" srcOrd="0" destOrd="2" presId="urn:microsoft.com/office/officeart/2005/8/layout/hList1"/>
    <dgm:cxn modelId="{E3F1E729-A7E5-4698-B0ED-CC3FC60ED80C}" srcId="{AC274DEA-93E9-4A06-9F82-AA0C867D5F7E}" destId="{C4F12272-A33F-4DEA-BD48-8752E872D844}" srcOrd="0" destOrd="0" parTransId="{C598EFB3-C238-4974-A812-CC660D73DA7B}" sibTransId="{6BEBA165-C48F-42F5-816E-5A65ED20EDAC}"/>
    <dgm:cxn modelId="{3B0206D7-A811-4C91-9302-AA2EB4D10390}" srcId="{97FC77D8-3EA7-4EA1-87A3-00C8E0801189}" destId="{897E6FE6-E2AC-4D13-9373-2AD5E5698C62}" srcOrd="2" destOrd="0" parTransId="{1C87D690-59FF-4164-86B8-582459575C72}" sibTransId="{82234F7D-7322-40C5-BAFC-8377465141B1}"/>
    <dgm:cxn modelId="{49C1C50E-DEE1-4D03-935E-CEA56008389E}" srcId="{1E2535FB-0CCA-49F3-AB77-4D44B7D5D2FD}" destId="{C9E2079C-B9B3-4C7C-83DF-3DCF6EB15BCD}" srcOrd="1" destOrd="0" parTransId="{4BD85735-78C6-4DA9-B390-995A156F59AD}" sibTransId="{18AAA483-EE4B-4520-8B22-0440A3A752EA}"/>
    <dgm:cxn modelId="{91C85D43-5B6B-4C27-8C0D-B582E5D7F37E}" type="presOf" srcId="{19534FC3-22A0-4F83-AA61-64E4FBCA0A18}" destId="{B7626BD3-0BD9-40FC-8E59-9932C84D1DC1}" srcOrd="0" destOrd="4" presId="urn:microsoft.com/office/officeart/2005/8/layout/hList1"/>
    <dgm:cxn modelId="{D376B57C-9192-46E2-8679-92119C2804CE}" type="presOf" srcId="{5D3F8078-5790-4F3B-A7A7-B65020EB469C}" destId="{FE3E8332-0EC1-4343-8753-BF48DC875108}" srcOrd="0" destOrd="8" presId="urn:microsoft.com/office/officeart/2005/8/layout/hList1"/>
    <dgm:cxn modelId="{45A54512-3627-42D5-BCFD-3CA3470567FF}" srcId="{C4F12272-A33F-4DEA-BD48-8752E872D844}" destId="{76D88EFD-1866-43DA-9717-3AA1498069F0}" srcOrd="0" destOrd="0" parTransId="{5464AAFC-BD41-4E5B-9D6D-EBC937AF3421}" sibTransId="{7ACB3BAF-15E4-4751-90CE-9D9E82A31620}"/>
    <dgm:cxn modelId="{B3EC0E87-0886-48C7-BDE5-746E28619DB8}" type="presOf" srcId="{524D2CA8-758F-48C8-9578-BF6F13ECB122}" destId="{B7626BD3-0BD9-40FC-8E59-9932C84D1DC1}" srcOrd="0" destOrd="0" presId="urn:microsoft.com/office/officeart/2005/8/layout/hList1"/>
    <dgm:cxn modelId="{3AB9C015-727C-45DA-9B00-3A5C7B7261B8}" type="presOf" srcId="{D3A96DA3-48D6-46B7-8400-2A785FCADE9D}" destId="{FE3E8332-0EC1-4343-8753-BF48DC875108}" srcOrd="0" destOrd="7" presId="urn:microsoft.com/office/officeart/2005/8/layout/hList1"/>
    <dgm:cxn modelId="{65BC94FF-00EA-41F8-B636-68DED4AB9C15}" srcId="{AC274DEA-93E9-4A06-9F82-AA0C867D5F7E}" destId="{19534FC3-22A0-4F83-AA61-64E4FBCA0A18}" srcOrd="1" destOrd="0" parTransId="{EF99907A-3B6F-48C3-80A3-A53FCD1B4507}" sibTransId="{9C6F04BA-6342-4352-B644-65014EC10C18}"/>
    <dgm:cxn modelId="{2E7527B1-F80C-4FEB-9098-FFD66A382E7E}" type="presOf" srcId="{CE3014A8-7C69-4AA3-8E9D-6BA7669840F4}" destId="{FE3E8332-0EC1-4343-8753-BF48DC875108}" srcOrd="0" destOrd="1" presId="urn:microsoft.com/office/officeart/2005/8/layout/hList1"/>
    <dgm:cxn modelId="{05095CB9-CC5A-4DF2-83B1-8CB626B6AF78}" type="presOf" srcId="{C9E2079C-B9B3-4C7C-83DF-3DCF6EB15BCD}" destId="{FE3E8332-0EC1-4343-8753-BF48DC875108}" srcOrd="0" destOrd="6" presId="urn:microsoft.com/office/officeart/2005/8/layout/hList1"/>
    <dgm:cxn modelId="{DD2BC15B-33F2-42A2-B797-299101044AAA}" srcId="{1E2535FB-0CCA-49F3-AB77-4D44B7D5D2FD}" destId="{D3A96DA3-48D6-46B7-8400-2A785FCADE9D}" srcOrd="2" destOrd="0" parTransId="{6A74C192-D88A-4CE4-909E-E843E073B7B6}" sibTransId="{7AEEF373-85B6-4CFE-A95D-01CE1EEF0447}"/>
    <dgm:cxn modelId="{035BC162-543F-4FD4-B708-F332F7F47E96}" srcId="{97FC77D8-3EA7-4EA1-87A3-00C8E0801189}" destId="{F969E977-0FFF-419F-893C-3135A5377AE8}" srcOrd="6" destOrd="0" parTransId="{C24DC80F-B29E-4E5A-8AA0-C4DFFB018DC6}" sibTransId="{F8110A2D-C6BD-4CBC-A640-6EF109CD0A57}"/>
    <dgm:cxn modelId="{29D8A843-50EA-4FB3-B2D0-8CA9D97B0E73}" type="presOf" srcId="{AC274DEA-93E9-4A06-9F82-AA0C867D5F7E}" destId="{B7626BD3-0BD9-40FC-8E59-9932C84D1DC1}" srcOrd="0" destOrd="1" presId="urn:microsoft.com/office/officeart/2005/8/layout/hList1"/>
    <dgm:cxn modelId="{FCECDF7A-556D-47F7-833D-F0DA94F6698E}" srcId="{97FC77D8-3EA7-4EA1-87A3-00C8E0801189}" destId="{5D3F8078-5790-4F3B-A7A7-B65020EB469C}" srcOrd="5" destOrd="0" parTransId="{175BFEF4-36EF-4F66-8886-1E29C0DBDE29}" sibTransId="{A2EAB76D-5EC9-4E88-8D8D-27CC9C32FDE8}"/>
    <dgm:cxn modelId="{2A8AFB96-40CD-43E6-8C72-8AAE57A1AA8A}" type="presParOf" srcId="{7DD244EE-E81F-4B07-9497-ED9784EA1699}" destId="{CC0F27CA-437A-4C5F-BF09-311C50A8AFD7}" srcOrd="0" destOrd="0" presId="urn:microsoft.com/office/officeart/2005/8/layout/hList1"/>
    <dgm:cxn modelId="{08B97FA6-DBFA-49FE-AAD4-E52142B46060}" type="presParOf" srcId="{CC0F27CA-437A-4C5F-BF09-311C50A8AFD7}" destId="{3F25179C-4A31-4881-B520-C0A610380A45}" srcOrd="0" destOrd="0" presId="urn:microsoft.com/office/officeart/2005/8/layout/hList1"/>
    <dgm:cxn modelId="{37FEEFDB-5893-4562-8444-CA34A0F575EA}" type="presParOf" srcId="{CC0F27CA-437A-4C5F-BF09-311C50A8AFD7}" destId="{FE3E8332-0EC1-4343-8753-BF48DC875108}" srcOrd="1" destOrd="0" presId="urn:microsoft.com/office/officeart/2005/8/layout/hList1"/>
    <dgm:cxn modelId="{426DC1FC-729D-4235-9D90-422B09304921}" type="presParOf" srcId="{7DD244EE-E81F-4B07-9497-ED9784EA1699}" destId="{44030BD4-A222-473F-BFBC-783915BA5E81}" srcOrd="1" destOrd="0" presId="urn:microsoft.com/office/officeart/2005/8/layout/hList1"/>
    <dgm:cxn modelId="{32791732-F5D2-47AE-8302-F74CBB6D5EDF}" type="presParOf" srcId="{7DD244EE-E81F-4B07-9497-ED9784EA1699}" destId="{190570E9-CA44-481E-A542-E31ECEC74B3B}" srcOrd="2" destOrd="0" presId="urn:microsoft.com/office/officeart/2005/8/layout/hList1"/>
    <dgm:cxn modelId="{49EFF6A6-7AF9-42B3-A125-1BA92195A377}" type="presParOf" srcId="{190570E9-CA44-481E-A542-E31ECEC74B3B}" destId="{A1E3266F-2B3F-4A26-AAB8-AF2D5E8B467C}" srcOrd="0" destOrd="0" presId="urn:microsoft.com/office/officeart/2005/8/layout/hList1"/>
    <dgm:cxn modelId="{6AAE55EA-6989-41E5-9F79-83B584061305}" type="presParOf" srcId="{190570E9-CA44-481E-A542-E31ECEC74B3B}" destId="{B7626BD3-0BD9-40FC-8E59-9932C84D1DC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283B5D-E15A-46CD-A856-D47389A04697}" type="doc">
      <dgm:prSet loTypeId="urn:microsoft.com/office/officeart/2005/8/layout/process1" loCatId="process" qsTypeId="urn:microsoft.com/office/officeart/2005/8/quickstyle/simple1" qsCatId="simple" csTypeId="urn:microsoft.com/office/officeart/2005/8/colors/accent1_2" csCatId="accent1" phldr="1"/>
      <dgm:spPr/>
    </dgm:pt>
    <dgm:pt modelId="{0602DE38-8765-4F9B-AB07-2151343DCDBE}">
      <dgm:prSet phldrT="[Text]"/>
      <dgm:spPr>
        <a:solidFill>
          <a:srgbClr val="0063A2"/>
        </a:solidFill>
      </dgm:spPr>
      <dgm:t>
        <a:bodyPr/>
        <a:lstStyle/>
        <a:p>
          <a:r>
            <a:rPr lang="en-US" b="1" dirty="0"/>
            <a:t>Community Needs Assessment</a:t>
          </a:r>
        </a:p>
      </dgm:t>
    </dgm:pt>
    <dgm:pt modelId="{25374FE4-7126-42DA-9254-E43612EF766F}" type="parTrans" cxnId="{7F31EAB4-22AB-4060-8390-1E934713306E}">
      <dgm:prSet/>
      <dgm:spPr/>
      <dgm:t>
        <a:bodyPr/>
        <a:lstStyle/>
        <a:p>
          <a:endParaRPr lang="en-US"/>
        </a:p>
      </dgm:t>
    </dgm:pt>
    <dgm:pt modelId="{80B69913-932A-4C66-879F-B066CB7FB2F0}" type="sibTrans" cxnId="{7F31EAB4-22AB-4060-8390-1E934713306E}">
      <dgm:prSet/>
      <dgm:spPr/>
      <dgm:t>
        <a:bodyPr/>
        <a:lstStyle/>
        <a:p>
          <a:endParaRPr lang="en-US"/>
        </a:p>
      </dgm:t>
    </dgm:pt>
    <dgm:pt modelId="{3F5EC9DB-4EDD-4FF5-A192-F0E39E9F9830}">
      <dgm:prSet phldrT="[Text]" custT="1"/>
      <dgm:spPr>
        <a:solidFill>
          <a:srgbClr val="B7D433"/>
        </a:solidFill>
      </dgm:spPr>
      <dgm:t>
        <a:bodyPr/>
        <a:lstStyle/>
        <a:p>
          <a:r>
            <a:rPr lang="en-US" sz="2400" b="1" dirty="0"/>
            <a:t>Engage Community </a:t>
          </a:r>
          <a:r>
            <a:rPr lang="en-US" sz="1600" dirty="0"/>
            <a:t>Survey Collection</a:t>
          </a:r>
        </a:p>
        <a:p>
          <a:r>
            <a:rPr lang="en-US" sz="1600" dirty="0"/>
            <a:t>Focus Groups </a:t>
          </a:r>
        </a:p>
        <a:p>
          <a:r>
            <a:rPr lang="en-US" sz="1600" dirty="0"/>
            <a:t>Training Social Service Providers</a:t>
          </a:r>
          <a:endParaRPr lang="en-US" sz="1800" dirty="0"/>
        </a:p>
      </dgm:t>
    </dgm:pt>
    <dgm:pt modelId="{6FD185B0-8653-474E-8820-788814316831}" type="parTrans" cxnId="{E0637FDA-7EC7-4A0B-9C92-3905D6698FEB}">
      <dgm:prSet/>
      <dgm:spPr/>
      <dgm:t>
        <a:bodyPr/>
        <a:lstStyle/>
        <a:p>
          <a:endParaRPr lang="en-US"/>
        </a:p>
      </dgm:t>
    </dgm:pt>
    <dgm:pt modelId="{8001DC95-2FB4-4EAD-9828-A86EF1D4E953}" type="sibTrans" cxnId="{E0637FDA-7EC7-4A0B-9C92-3905D6698FEB}">
      <dgm:prSet/>
      <dgm:spPr/>
      <dgm:t>
        <a:bodyPr/>
        <a:lstStyle/>
        <a:p>
          <a:endParaRPr lang="en-US"/>
        </a:p>
      </dgm:t>
    </dgm:pt>
    <dgm:pt modelId="{1613FB9F-2255-4459-A25E-F490A1E71C0A}">
      <dgm:prSet phldrT="[Text]"/>
      <dgm:spPr>
        <a:solidFill>
          <a:srgbClr val="6AB7C6"/>
        </a:solidFill>
      </dgm:spPr>
      <dgm:t>
        <a:bodyPr/>
        <a:lstStyle/>
        <a:p>
          <a:r>
            <a:rPr lang="en-US" b="1" dirty="0"/>
            <a:t>Community Responsive Health Campaign</a:t>
          </a:r>
        </a:p>
      </dgm:t>
    </dgm:pt>
    <dgm:pt modelId="{87722B50-C61F-4AF6-A13E-D5705B86A40D}" type="parTrans" cxnId="{B25BC452-E3B6-4EE6-8352-069867C94C79}">
      <dgm:prSet/>
      <dgm:spPr/>
      <dgm:t>
        <a:bodyPr/>
        <a:lstStyle/>
        <a:p>
          <a:endParaRPr lang="en-US"/>
        </a:p>
      </dgm:t>
    </dgm:pt>
    <dgm:pt modelId="{4704D05E-76CE-499F-8329-36F5C6B727D9}" type="sibTrans" cxnId="{B25BC452-E3B6-4EE6-8352-069867C94C79}">
      <dgm:prSet/>
      <dgm:spPr/>
      <dgm:t>
        <a:bodyPr/>
        <a:lstStyle/>
        <a:p>
          <a:endParaRPr lang="en-US"/>
        </a:p>
      </dgm:t>
    </dgm:pt>
    <dgm:pt modelId="{4862C061-5470-4D9F-A01A-6506142F8FA8}" type="pres">
      <dgm:prSet presAssocID="{C3283B5D-E15A-46CD-A856-D47389A04697}" presName="Name0" presStyleCnt="0">
        <dgm:presLayoutVars>
          <dgm:dir/>
          <dgm:resizeHandles val="exact"/>
        </dgm:presLayoutVars>
      </dgm:prSet>
      <dgm:spPr/>
    </dgm:pt>
    <dgm:pt modelId="{5664787F-EC48-4C17-A419-827FBF335F7D}" type="pres">
      <dgm:prSet presAssocID="{0602DE38-8765-4F9B-AB07-2151343DCDBE}" presName="node" presStyleLbl="node1" presStyleIdx="0" presStyleCnt="3">
        <dgm:presLayoutVars>
          <dgm:bulletEnabled val="1"/>
        </dgm:presLayoutVars>
      </dgm:prSet>
      <dgm:spPr/>
      <dgm:t>
        <a:bodyPr/>
        <a:lstStyle/>
        <a:p>
          <a:endParaRPr lang="en-US"/>
        </a:p>
      </dgm:t>
    </dgm:pt>
    <dgm:pt modelId="{6D202E77-9917-4B9B-AEDC-2C242B3D3A36}" type="pres">
      <dgm:prSet presAssocID="{80B69913-932A-4C66-879F-B066CB7FB2F0}" presName="sibTrans" presStyleLbl="sibTrans2D1" presStyleIdx="0" presStyleCnt="2"/>
      <dgm:spPr/>
      <dgm:t>
        <a:bodyPr/>
        <a:lstStyle/>
        <a:p>
          <a:endParaRPr lang="en-US"/>
        </a:p>
      </dgm:t>
    </dgm:pt>
    <dgm:pt modelId="{2E372A7B-7191-4605-90F0-2DFD8DC6C3D9}" type="pres">
      <dgm:prSet presAssocID="{80B69913-932A-4C66-879F-B066CB7FB2F0}" presName="connectorText" presStyleLbl="sibTrans2D1" presStyleIdx="0" presStyleCnt="2"/>
      <dgm:spPr/>
      <dgm:t>
        <a:bodyPr/>
        <a:lstStyle/>
        <a:p>
          <a:endParaRPr lang="en-US"/>
        </a:p>
      </dgm:t>
    </dgm:pt>
    <dgm:pt modelId="{9C36BFEA-322E-4FAD-9C5C-25C56A20D405}" type="pres">
      <dgm:prSet presAssocID="{3F5EC9DB-4EDD-4FF5-A192-F0E39E9F9830}" presName="node" presStyleLbl="node1" presStyleIdx="1" presStyleCnt="3">
        <dgm:presLayoutVars>
          <dgm:bulletEnabled val="1"/>
        </dgm:presLayoutVars>
      </dgm:prSet>
      <dgm:spPr/>
      <dgm:t>
        <a:bodyPr/>
        <a:lstStyle/>
        <a:p>
          <a:endParaRPr lang="en-US"/>
        </a:p>
      </dgm:t>
    </dgm:pt>
    <dgm:pt modelId="{DCD656B6-1E0A-4914-9B53-66F55695A3EF}" type="pres">
      <dgm:prSet presAssocID="{8001DC95-2FB4-4EAD-9828-A86EF1D4E953}" presName="sibTrans" presStyleLbl="sibTrans2D1" presStyleIdx="1" presStyleCnt="2"/>
      <dgm:spPr/>
      <dgm:t>
        <a:bodyPr/>
        <a:lstStyle/>
        <a:p>
          <a:endParaRPr lang="en-US"/>
        </a:p>
      </dgm:t>
    </dgm:pt>
    <dgm:pt modelId="{5F3F8642-01BA-471F-B124-9AE65BE0CC8C}" type="pres">
      <dgm:prSet presAssocID="{8001DC95-2FB4-4EAD-9828-A86EF1D4E953}" presName="connectorText" presStyleLbl="sibTrans2D1" presStyleIdx="1" presStyleCnt="2"/>
      <dgm:spPr/>
      <dgm:t>
        <a:bodyPr/>
        <a:lstStyle/>
        <a:p>
          <a:endParaRPr lang="en-US"/>
        </a:p>
      </dgm:t>
    </dgm:pt>
    <dgm:pt modelId="{3B75A819-87FB-46AF-91F2-79C5EFFBA963}" type="pres">
      <dgm:prSet presAssocID="{1613FB9F-2255-4459-A25E-F490A1E71C0A}" presName="node" presStyleLbl="node1" presStyleIdx="2" presStyleCnt="3">
        <dgm:presLayoutVars>
          <dgm:bulletEnabled val="1"/>
        </dgm:presLayoutVars>
      </dgm:prSet>
      <dgm:spPr/>
      <dgm:t>
        <a:bodyPr/>
        <a:lstStyle/>
        <a:p>
          <a:endParaRPr lang="en-US"/>
        </a:p>
      </dgm:t>
    </dgm:pt>
  </dgm:ptLst>
  <dgm:cxnLst>
    <dgm:cxn modelId="{B25BC452-E3B6-4EE6-8352-069867C94C79}" srcId="{C3283B5D-E15A-46CD-A856-D47389A04697}" destId="{1613FB9F-2255-4459-A25E-F490A1E71C0A}" srcOrd="2" destOrd="0" parTransId="{87722B50-C61F-4AF6-A13E-D5705B86A40D}" sibTransId="{4704D05E-76CE-499F-8329-36F5C6B727D9}"/>
    <dgm:cxn modelId="{3FF3687D-0356-4D59-9FA7-AFE0ADD95D14}" type="presOf" srcId="{80B69913-932A-4C66-879F-B066CB7FB2F0}" destId="{2E372A7B-7191-4605-90F0-2DFD8DC6C3D9}" srcOrd="1" destOrd="0" presId="urn:microsoft.com/office/officeart/2005/8/layout/process1"/>
    <dgm:cxn modelId="{E7EE53ED-DEA4-4B39-96FF-A309955D02A8}" type="presOf" srcId="{8001DC95-2FB4-4EAD-9828-A86EF1D4E953}" destId="{5F3F8642-01BA-471F-B124-9AE65BE0CC8C}" srcOrd="1" destOrd="0" presId="urn:microsoft.com/office/officeart/2005/8/layout/process1"/>
    <dgm:cxn modelId="{E0637FDA-7EC7-4A0B-9C92-3905D6698FEB}" srcId="{C3283B5D-E15A-46CD-A856-D47389A04697}" destId="{3F5EC9DB-4EDD-4FF5-A192-F0E39E9F9830}" srcOrd="1" destOrd="0" parTransId="{6FD185B0-8653-474E-8820-788814316831}" sibTransId="{8001DC95-2FB4-4EAD-9828-A86EF1D4E953}"/>
    <dgm:cxn modelId="{E8ACD48A-1DCF-4C44-9A47-FFB7BB1EABBF}" type="presOf" srcId="{C3283B5D-E15A-46CD-A856-D47389A04697}" destId="{4862C061-5470-4D9F-A01A-6506142F8FA8}" srcOrd="0" destOrd="0" presId="urn:microsoft.com/office/officeart/2005/8/layout/process1"/>
    <dgm:cxn modelId="{4385E2C2-0665-46C8-BBB1-D2EF28F1A8FF}" type="presOf" srcId="{3F5EC9DB-4EDD-4FF5-A192-F0E39E9F9830}" destId="{9C36BFEA-322E-4FAD-9C5C-25C56A20D405}" srcOrd="0" destOrd="0" presId="urn:microsoft.com/office/officeart/2005/8/layout/process1"/>
    <dgm:cxn modelId="{7F31EAB4-22AB-4060-8390-1E934713306E}" srcId="{C3283B5D-E15A-46CD-A856-D47389A04697}" destId="{0602DE38-8765-4F9B-AB07-2151343DCDBE}" srcOrd="0" destOrd="0" parTransId="{25374FE4-7126-42DA-9254-E43612EF766F}" sibTransId="{80B69913-932A-4C66-879F-B066CB7FB2F0}"/>
    <dgm:cxn modelId="{BA4446E5-EDA7-4084-BDF4-83EA433EFE70}" type="presOf" srcId="{8001DC95-2FB4-4EAD-9828-A86EF1D4E953}" destId="{DCD656B6-1E0A-4914-9B53-66F55695A3EF}" srcOrd="0" destOrd="0" presId="urn:microsoft.com/office/officeart/2005/8/layout/process1"/>
    <dgm:cxn modelId="{1876DA76-31A4-4C30-B338-F207CF5647BD}" type="presOf" srcId="{80B69913-932A-4C66-879F-B066CB7FB2F0}" destId="{6D202E77-9917-4B9B-AEDC-2C242B3D3A36}" srcOrd="0" destOrd="0" presId="urn:microsoft.com/office/officeart/2005/8/layout/process1"/>
    <dgm:cxn modelId="{4327C48A-410D-43CF-802B-6A750D91A4CE}" type="presOf" srcId="{0602DE38-8765-4F9B-AB07-2151343DCDBE}" destId="{5664787F-EC48-4C17-A419-827FBF335F7D}" srcOrd="0" destOrd="0" presId="urn:microsoft.com/office/officeart/2005/8/layout/process1"/>
    <dgm:cxn modelId="{B4174075-CCC1-4A5B-9977-53DA88E87815}" type="presOf" srcId="{1613FB9F-2255-4459-A25E-F490A1E71C0A}" destId="{3B75A819-87FB-46AF-91F2-79C5EFFBA963}" srcOrd="0" destOrd="0" presId="urn:microsoft.com/office/officeart/2005/8/layout/process1"/>
    <dgm:cxn modelId="{1BB55B22-BF9D-40AB-A241-6D72B410C610}" type="presParOf" srcId="{4862C061-5470-4D9F-A01A-6506142F8FA8}" destId="{5664787F-EC48-4C17-A419-827FBF335F7D}" srcOrd="0" destOrd="0" presId="urn:microsoft.com/office/officeart/2005/8/layout/process1"/>
    <dgm:cxn modelId="{F7A923BC-A36D-40A6-B714-8315172B1DD1}" type="presParOf" srcId="{4862C061-5470-4D9F-A01A-6506142F8FA8}" destId="{6D202E77-9917-4B9B-AEDC-2C242B3D3A36}" srcOrd="1" destOrd="0" presId="urn:microsoft.com/office/officeart/2005/8/layout/process1"/>
    <dgm:cxn modelId="{6A6E713D-1E46-4385-AF58-A07A932829C9}" type="presParOf" srcId="{6D202E77-9917-4B9B-AEDC-2C242B3D3A36}" destId="{2E372A7B-7191-4605-90F0-2DFD8DC6C3D9}" srcOrd="0" destOrd="0" presId="urn:microsoft.com/office/officeart/2005/8/layout/process1"/>
    <dgm:cxn modelId="{95E0EB30-CB2A-4C9C-845A-15111EC2749E}" type="presParOf" srcId="{4862C061-5470-4D9F-A01A-6506142F8FA8}" destId="{9C36BFEA-322E-4FAD-9C5C-25C56A20D405}" srcOrd="2" destOrd="0" presId="urn:microsoft.com/office/officeart/2005/8/layout/process1"/>
    <dgm:cxn modelId="{296F0C2C-BD9A-4796-8FBA-CC5609636140}" type="presParOf" srcId="{4862C061-5470-4D9F-A01A-6506142F8FA8}" destId="{DCD656B6-1E0A-4914-9B53-66F55695A3EF}" srcOrd="3" destOrd="0" presId="urn:microsoft.com/office/officeart/2005/8/layout/process1"/>
    <dgm:cxn modelId="{08983E05-7E89-4213-8C43-B6C412F106CC}" type="presParOf" srcId="{DCD656B6-1E0A-4914-9B53-66F55695A3EF}" destId="{5F3F8642-01BA-471F-B124-9AE65BE0CC8C}" srcOrd="0" destOrd="0" presId="urn:microsoft.com/office/officeart/2005/8/layout/process1"/>
    <dgm:cxn modelId="{414B40E9-A0DB-49D6-ADFE-9D2ABE919260}" type="presParOf" srcId="{4862C061-5470-4D9F-A01A-6506142F8FA8}" destId="{3B75A819-87FB-46AF-91F2-79C5EFFBA963}"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4902A8-7299-4470-99C8-6EB7E058CA68}"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2B4EB309-1086-4362-B42E-C4CD1FEB8B67}">
      <dgm:prSet phldrT="[Text]"/>
      <dgm:spPr/>
      <dgm:t>
        <a:bodyPr/>
        <a:lstStyle/>
        <a:p>
          <a:r>
            <a:rPr lang="en-US" dirty="0"/>
            <a:t>Policy Agenda</a:t>
          </a:r>
        </a:p>
      </dgm:t>
    </dgm:pt>
    <dgm:pt modelId="{92AAA6E5-EA42-45F4-A7DE-B023393A552F}" type="parTrans" cxnId="{58F25327-E921-418F-85B9-0CC4DE1FBC4E}">
      <dgm:prSet/>
      <dgm:spPr/>
      <dgm:t>
        <a:bodyPr/>
        <a:lstStyle/>
        <a:p>
          <a:endParaRPr lang="en-US"/>
        </a:p>
      </dgm:t>
    </dgm:pt>
    <dgm:pt modelId="{53DE24CB-BFEE-430E-A50C-20E04F617E1D}" type="sibTrans" cxnId="{58F25327-E921-418F-85B9-0CC4DE1FBC4E}">
      <dgm:prSet/>
      <dgm:spPr/>
      <dgm:t>
        <a:bodyPr/>
        <a:lstStyle/>
        <a:p>
          <a:endParaRPr lang="en-US"/>
        </a:p>
      </dgm:t>
    </dgm:pt>
    <dgm:pt modelId="{7A353A80-3FCE-4FA6-800C-EFC129DB63F7}">
      <dgm:prSet phldrT="[Text]"/>
      <dgm:spPr>
        <a:solidFill>
          <a:srgbClr val="0063A2"/>
        </a:solidFill>
      </dgm:spPr>
      <dgm:t>
        <a:bodyPr/>
        <a:lstStyle/>
        <a:p>
          <a:r>
            <a:rPr lang="en-US" dirty="0"/>
            <a:t>FQHCs</a:t>
          </a:r>
        </a:p>
      </dgm:t>
    </dgm:pt>
    <dgm:pt modelId="{9571CDD7-93B1-4254-8958-872E1AEE4DB3}" type="parTrans" cxnId="{2BE96329-001F-492E-BB93-036AEA600619}">
      <dgm:prSet/>
      <dgm:spPr>
        <a:solidFill>
          <a:srgbClr val="0063A2"/>
        </a:solidFill>
      </dgm:spPr>
      <dgm:t>
        <a:bodyPr/>
        <a:lstStyle/>
        <a:p>
          <a:endParaRPr lang="en-US"/>
        </a:p>
      </dgm:t>
    </dgm:pt>
    <dgm:pt modelId="{605A86A1-0F4B-46CD-8BE7-BE5345FB8BC4}" type="sibTrans" cxnId="{2BE96329-001F-492E-BB93-036AEA600619}">
      <dgm:prSet/>
      <dgm:spPr/>
      <dgm:t>
        <a:bodyPr/>
        <a:lstStyle/>
        <a:p>
          <a:endParaRPr lang="en-US"/>
        </a:p>
      </dgm:t>
    </dgm:pt>
    <dgm:pt modelId="{2CEA3BC3-769E-4C02-84E4-B9E08DEF25AD}">
      <dgm:prSet phldrT="[Text]"/>
      <dgm:spPr>
        <a:solidFill>
          <a:srgbClr val="06AAD6"/>
        </a:solidFill>
      </dgm:spPr>
      <dgm:t>
        <a:bodyPr/>
        <a:lstStyle/>
        <a:p>
          <a:r>
            <a:rPr lang="en-US" dirty="0"/>
            <a:t>Social Service Engagement </a:t>
          </a:r>
        </a:p>
      </dgm:t>
    </dgm:pt>
    <dgm:pt modelId="{28ABF748-4F64-434D-81D7-7211ADBF2E87}" type="parTrans" cxnId="{49B68F9C-6220-4A2C-9A32-7190E92F003F}">
      <dgm:prSet/>
      <dgm:spPr>
        <a:solidFill>
          <a:srgbClr val="00B5B3"/>
        </a:solidFill>
      </dgm:spPr>
      <dgm:t>
        <a:bodyPr/>
        <a:lstStyle/>
        <a:p>
          <a:endParaRPr lang="en-US"/>
        </a:p>
      </dgm:t>
    </dgm:pt>
    <dgm:pt modelId="{186CCABF-EFD5-4C66-A4A4-8AA9BE2552F0}" type="sibTrans" cxnId="{49B68F9C-6220-4A2C-9A32-7190E92F003F}">
      <dgm:prSet/>
      <dgm:spPr/>
      <dgm:t>
        <a:bodyPr/>
        <a:lstStyle/>
        <a:p>
          <a:endParaRPr lang="en-US"/>
        </a:p>
      </dgm:t>
    </dgm:pt>
    <dgm:pt modelId="{7F9D46D6-262C-4EE5-959E-A3B7C31454D3}">
      <dgm:prSet phldrT="[Text]"/>
      <dgm:spPr>
        <a:solidFill>
          <a:srgbClr val="B7D433"/>
        </a:solidFill>
      </dgm:spPr>
      <dgm:t>
        <a:bodyPr/>
        <a:lstStyle/>
        <a:p>
          <a:r>
            <a:rPr lang="en-US" dirty="0"/>
            <a:t>Community Engagement</a:t>
          </a:r>
        </a:p>
      </dgm:t>
    </dgm:pt>
    <dgm:pt modelId="{3945E16B-B67D-4B39-9E34-0B28FE2AC2E0}" type="parTrans" cxnId="{3E120912-C1FE-4F89-85EE-1F142F01AFAC}">
      <dgm:prSet/>
      <dgm:spPr>
        <a:solidFill>
          <a:srgbClr val="B7D433"/>
        </a:solidFill>
      </dgm:spPr>
      <dgm:t>
        <a:bodyPr/>
        <a:lstStyle/>
        <a:p>
          <a:endParaRPr lang="en-US"/>
        </a:p>
      </dgm:t>
    </dgm:pt>
    <dgm:pt modelId="{17C99224-6892-4BE6-8D1A-0145D90F415A}" type="sibTrans" cxnId="{3E120912-C1FE-4F89-85EE-1F142F01AFAC}">
      <dgm:prSet/>
      <dgm:spPr/>
      <dgm:t>
        <a:bodyPr/>
        <a:lstStyle/>
        <a:p>
          <a:endParaRPr lang="en-US"/>
        </a:p>
      </dgm:t>
    </dgm:pt>
    <dgm:pt modelId="{57E1EDDC-DA60-4A92-AEE4-493930F422B1}" type="pres">
      <dgm:prSet presAssocID="{EA4902A8-7299-4470-99C8-6EB7E058CA68}" presName="cycle" presStyleCnt="0">
        <dgm:presLayoutVars>
          <dgm:chMax val="1"/>
          <dgm:dir/>
          <dgm:animLvl val="ctr"/>
          <dgm:resizeHandles val="exact"/>
        </dgm:presLayoutVars>
      </dgm:prSet>
      <dgm:spPr/>
      <dgm:t>
        <a:bodyPr/>
        <a:lstStyle/>
        <a:p>
          <a:endParaRPr lang="en-US"/>
        </a:p>
      </dgm:t>
    </dgm:pt>
    <dgm:pt modelId="{E377C0E9-81FA-4F3B-88EA-0C8F057B6659}" type="pres">
      <dgm:prSet presAssocID="{2B4EB309-1086-4362-B42E-C4CD1FEB8B67}" presName="centerShape" presStyleLbl="node0" presStyleIdx="0" presStyleCnt="1"/>
      <dgm:spPr/>
      <dgm:t>
        <a:bodyPr/>
        <a:lstStyle/>
        <a:p>
          <a:endParaRPr lang="en-US"/>
        </a:p>
      </dgm:t>
    </dgm:pt>
    <dgm:pt modelId="{B52CBA61-6BC8-4383-8FED-F2492ADD7F89}" type="pres">
      <dgm:prSet presAssocID="{9571CDD7-93B1-4254-8958-872E1AEE4DB3}" presName="parTrans" presStyleLbl="bgSibTrans2D1" presStyleIdx="0" presStyleCnt="3"/>
      <dgm:spPr/>
      <dgm:t>
        <a:bodyPr/>
        <a:lstStyle/>
        <a:p>
          <a:endParaRPr lang="en-US"/>
        </a:p>
      </dgm:t>
    </dgm:pt>
    <dgm:pt modelId="{5A117198-3207-4B60-92D0-4E29BDD80005}" type="pres">
      <dgm:prSet presAssocID="{7A353A80-3FCE-4FA6-800C-EFC129DB63F7}" presName="node" presStyleLbl="node1" presStyleIdx="0" presStyleCnt="3">
        <dgm:presLayoutVars>
          <dgm:bulletEnabled val="1"/>
        </dgm:presLayoutVars>
      </dgm:prSet>
      <dgm:spPr/>
      <dgm:t>
        <a:bodyPr/>
        <a:lstStyle/>
        <a:p>
          <a:endParaRPr lang="en-US"/>
        </a:p>
      </dgm:t>
    </dgm:pt>
    <dgm:pt modelId="{C247FEAE-20E4-4DB5-8BD3-C5A77C06D0C9}" type="pres">
      <dgm:prSet presAssocID="{28ABF748-4F64-434D-81D7-7211ADBF2E87}" presName="parTrans" presStyleLbl="bgSibTrans2D1" presStyleIdx="1" presStyleCnt="3"/>
      <dgm:spPr/>
      <dgm:t>
        <a:bodyPr/>
        <a:lstStyle/>
        <a:p>
          <a:endParaRPr lang="en-US"/>
        </a:p>
      </dgm:t>
    </dgm:pt>
    <dgm:pt modelId="{48FD27CB-5D5E-427F-8792-EE7E73AFF6DC}" type="pres">
      <dgm:prSet presAssocID="{2CEA3BC3-769E-4C02-84E4-B9E08DEF25AD}" presName="node" presStyleLbl="node1" presStyleIdx="1" presStyleCnt="3">
        <dgm:presLayoutVars>
          <dgm:bulletEnabled val="1"/>
        </dgm:presLayoutVars>
      </dgm:prSet>
      <dgm:spPr/>
      <dgm:t>
        <a:bodyPr/>
        <a:lstStyle/>
        <a:p>
          <a:endParaRPr lang="en-US"/>
        </a:p>
      </dgm:t>
    </dgm:pt>
    <dgm:pt modelId="{E7305363-3A58-4EAF-A1C2-FCC284439F46}" type="pres">
      <dgm:prSet presAssocID="{3945E16B-B67D-4B39-9E34-0B28FE2AC2E0}" presName="parTrans" presStyleLbl="bgSibTrans2D1" presStyleIdx="2" presStyleCnt="3"/>
      <dgm:spPr/>
      <dgm:t>
        <a:bodyPr/>
        <a:lstStyle/>
        <a:p>
          <a:endParaRPr lang="en-US"/>
        </a:p>
      </dgm:t>
    </dgm:pt>
    <dgm:pt modelId="{C277B89F-7090-4EFF-B4C0-A18D876F75A0}" type="pres">
      <dgm:prSet presAssocID="{7F9D46D6-262C-4EE5-959E-A3B7C31454D3}" presName="node" presStyleLbl="node1" presStyleIdx="2" presStyleCnt="3">
        <dgm:presLayoutVars>
          <dgm:bulletEnabled val="1"/>
        </dgm:presLayoutVars>
      </dgm:prSet>
      <dgm:spPr/>
      <dgm:t>
        <a:bodyPr/>
        <a:lstStyle/>
        <a:p>
          <a:endParaRPr lang="en-US"/>
        </a:p>
      </dgm:t>
    </dgm:pt>
  </dgm:ptLst>
  <dgm:cxnLst>
    <dgm:cxn modelId="{2BE96329-001F-492E-BB93-036AEA600619}" srcId="{2B4EB309-1086-4362-B42E-C4CD1FEB8B67}" destId="{7A353A80-3FCE-4FA6-800C-EFC129DB63F7}" srcOrd="0" destOrd="0" parTransId="{9571CDD7-93B1-4254-8958-872E1AEE4DB3}" sibTransId="{605A86A1-0F4B-46CD-8BE7-BE5345FB8BC4}"/>
    <dgm:cxn modelId="{D59854C3-F990-43D9-A0CA-812B92E83589}" type="presOf" srcId="{3945E16B-B67D-4B39-9E34-0B28FE2AC2E0}" destId="{E7305363-3A58-4EAF-A1C2-FCC284439F46}" srcOrd="0" destOrd="0" presId="urn:microsoft.com/office/officeart/2005/8/layout/radial4"/>
    <dgm:cxn modelId="{3E120912-C1FE-4F89-85EE-1F142F01AFAC}" srcId="{2B4EB309-1086-4362-B42E-C4CD1FEB8B67}" destId="{7F9D46D6-262C-4EE5-959E-A3B7C31454D3}" srcOrd="2" destOrd="0" parTransId="{3945E16B-B67D-4B39-9E34-0B28FE2AC2E0}" sibTransId="{17C99224-6892-4BE6-8D1A-0145D90F415A}"/>
    <dgm:cxn modelId="{58F25327-E921-418F-85B9-0CC4DE1FBC4E}" srcId="{EA4902A8-7299-4470-99C8-6EB7E058CA68}" destId="{2B4EB309-1086-4362-B42E-C4CD1FEB8B67}" srcOrd="0" destOrd="0" parTransId="{92AAA6E5-EA42-45F4-A7DE-B023393A552F}" sibTransId="{53DE24CB-BFEE-430E-A50C-20E04F617E1D}"/>
    <dgm:cxn modelId="{8DB3EF53-492E-4A45-915C-E6537574205D}" type="presOf" srcId="{2CEA3BC3-769E-4C02-84E4-B9E08DEF25AD}" destId="{48FD27CB-5D5E-427F-8792-EE7E73AFF6DC}" srcOrd="0" destOrd="0" presId="urn:microsoft.com/office/officeart/2005/8/layout/radial4"/>
    <dgm:cxn modelId="{49B68F9C-6220-4A2C-9A32-7190E92F003F}" srcId="{2B4EB309-1086-4362-B42E-C4CD1FEB8B67}" destId="{2CEA3BC3-769E-4C02-84E4-B9E08DEF25AD}" srcOrd="1" destOrd="0" parTransId="{28ABF748-4F64-434D-81D7-7211ADBF2E87}" sibTransId="{186CCABF-EFD5-4C66-A4A4-8AA9BE2552F0}"/>
    <dgm:cxn modelId="{4A1042F5-3C2B-4513-A17D-713CDEFBD1FF}" type="presOf" srcId="{28ABF748-4F64-434D-81D7-7211ADBF2E87}" destId="{C247FEAE-20E4-4DB5-8BD3-C5A77C06D0C9}" srcOrd="0" destOrd="0" presId="urn:microsoft.com/office/officeart/2005/8/layout/radial4"/>
    <dgm:cxn modelId="{F4B9C06C-1C68-4084-81FA-15E25FC98C49}" type="presOf" srcId="{7F9D46D6-262C-4EE5-959E-A3B7C31454D3}" destId="{C277B89F-7090-4EFF-B4C0-A18D876F75A0}" srcOrd="0" destOrd="0" presId="urn:microsoft.com/office/officeart/2005/8/layout/radial4"/>
    <dgm:cxn modelId="{03054DB3-978D-4B31-8AFE-6A917613F006}" type="presOf" srcId="{7A353A80-3FCE-4FA6-800C-EFC129DB63F7}" destId="{5A117198-3207-4B60-92D0-4E29BDD80005}" srcOrd="0" destOrd="0" presId="urn:microsoft.com/office/officeart/2005/8/layout/radial4"/>
    <dgm:cxn modelId="{9ED01D29-4ED3-4938-9492-E906F7EA5EB6}" type="presOf" srcId="{EA4902A8-7299-4470-99C8-6EB7E058CA68}" destId="{57E1EDDC-DA60-4A92-AEE4-493930F422B1}" srcOrd="0" destOrd="0" presId="urn:microsoft.com/office/officeart/2005/8/layout/radial4"/>
    <dgm:cxn modelId="{38505E87-EB97-40F3-8F79-A62CC1D2B4C9}" type="presOf" srcId="{9571CDD7-93B1-4254-8958-872E1AEE4DB3}" destId="{B52CBA61-6BC8-4383-8FED-F2492ADD7F89}" srcOrd="0" destOrd="0" presId="urn:microsoft.com/office/officeart/2005/8/layout/radial4"/>
    <dgm:cxn modelId="{62E51B5B-B007-45B0-874B-7220C1351763}" type="presOf" srcId="{2B4EB309-1086-4362-B42E-C4CD1FEB8B67}" destId="{E377C0E9-81FA-4F3B-88EA-0C8F057B6659}" srcOrd="0" destOrd="0" presId="urn:microsoft.com/office/officeart/2005/8/layout/radial4"/>
    <dgm:cxn modelId="{73823AE3-BEC0-43DD-A4F8-CDDC0378ACE3}" type="presParOf" srcId="{57E1EDDC-DA60-4A92-AEE4-493930F422B1}" destId="{E377C0E9-81FA-4F3B-88EA-0C8F057B6659}" srcOrd="0" destOrd="0" presId="urn:microsoft.com/office/officeart/2005/8/layout/radial4"/>
    <dgm:cxn modelId="{FE3C2708-8E36-4EBF-A651-6A83D8254495}" type="presParOf" srcId="{57E1EDDC-DA60-4A92-AEE4-493930F422B1}" destId="{B52CBA61-6BC8-4383-8FED-F2492ADD7F89}" srcOrd="1" destOrd="0" presId="urn:microsoft.com/office/officeart/2005/8/layout/radial4"/>
    <dgm:cxn modelId="{B59C4473-6318-4A4C-B51E-91C103C6C5A6}" type="presParOf" srcId="{57E1EDDC-DA60-4A92-AEE4-493930F422B1}" destId="{5A117198-3207-4B60-92D0-4E29BDD80005}" srcOrd="2" destOrd="0" presId="urn:microsoft.com/office/officeart/2005/8/layout/radial4"/>
    <dgm:cxn modelId="{8DC88EBD-725F-46D3-AF84-86E7E24A096C}" type="presParOf" srcId="{57E1EDDC-DA60-4A92-AEE4-493930F422B1}" destId="{C247FEAE-20E4-4DB5-8BD3-C5A77C06D0C9}" srcOrd="3" destOrd="0" presId="urn:microsoft.com/office/officeart/2005/8/layout/radial4"/>
    <dgm:cxn modelId="{93DB2393-195B-4E4E-9EE3-BD12B761E8AD}" type="presParOf" srcId="{57E1EDDC-DA60-4A92-AEE4-493930F422B1}" destId="{48FD27CB-5D5E-427F-8792-EE7E73AFF6DC}" srcOrd="4" destOrd="0" presId="urn:microsoft.com/office/officeart/2005/8/layout/radial4"/>
    <dgm:cxn modelId="{03BEC470-1257-4FE5-AA56-E847B82E6659}" type="presParOf" srcId="{57E1EDDC-DA60-4A92-AEE4-493930F422B1}" destId="{E7305363-3A58-4EAF-A1C2-FCC284439F46}" srcOrd="5" destOrd="0" presId="urn:microsoft.com/office/officeart/2005/8/layout/radial4"/>
    <dgm:cxn modelId="{C5203830-76D2-4148-8A3A-A8E76E60D380}" type="presParOf" srcId="{57E1EDDC-DA60-4A92-AEE4-493930F422B1}" destId="{C277B89F-7090-4EFF-B4C0-A18D876F75A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9D9-EA8E-4224-8C6C-76D453E33AAC}">
      <dsp:nvSpPr>
        <dsp:cNvPr id="0" name=""/>
        <dsp:cNvSpPr/>
      </dsp:nvSpPr>
      <dsp:spPr>
        <a:xfrm>
          <a:off x="2498" y="845425"/>
          <a:ext cx="2048083" cy="313737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latin typeface="+mn-lt"/>
              <a:ea typeface="Lato"/>
              <a:cs typeface="Arial" panose="020B0604020202020204" pitchFamily="34" charset="0"/>
            </a:rPr>
            <a:t>Registration open</a:t>
          </a:r>
          <a:r>
            <a:rPr lang="en-US" sz="2000" kern="1200" dirty="0">
              <a:latin typeface="+mn-lt"/>
              <a:ea typeface="Lato"/>
              <a:cs typeface="Arial" panose="020B0604020202020204" pitchFamily="34" charset="0"/>
            </a:rPr>
            <a:t> on ILPQC webpage!</a:t>
          </a:r>
          <a:endParaRPr lang="en-US" sz="2000" kern="1200" dirty="0">
            <a:latin typeface="+mn-lt"/>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latin typeface="+mn-lt"/>
              <a:cs typeface="Arial" panose="020B0604020202020204" pitchFamily="34" charset="0"/>
            </a:rPr>
            <a:t>Book your hotel </a:t>
          </a:r>
          <a:r>
            <a:rPr lang="en-US" sz="2000" kern="1200" dirty="0">
              <a:latin typeface="+mn-lt"/>
              <a:cs typeface="Arial" panose="020B0604020202020204" pitchFamily="34" charset="0"/>
            </a:rPr>
            <a:t>at the Westin in Lombard, IL </a:t>
          </a:r>
        </a:p>
      </dsp:txBody>
      <dsp:txXfrm>
        <a:off x="62484" y="905411"/>
        <a:ext cx="1928111" cy="2345105"/>
      </dsp:txXfrm>
    </dsp:sp>
    <dsp:sp modelId="{E12DE9AC-5ACA-44C5-B118-C3928C3B688F}">
      <dsp:nvSpPr>
        <dsp:cNvPr id="0" name=""/>
        <dsp:cNvSpPr/>
      </dsp:nvSpPr>
      <dsp:spPr>
        <a:xfrm>
          <a:off x="742618" y="2002219"/>
          <a:ext cx="2301252" cy="2301252"/>
        </a:xfrm>
        <a:prstGeom prst="leftCircularArrow">
          <a:avLst>
            <a:gd name="adj1" fmla="val 2675"/>
            <a:gd name="adj2" fmla="val 325544"/>
            <a:gd name="adj3" fmla="val 659742"/>
            <a:gd name="adj4" fmla="val 7583177"/>
            <a:gd name="adj5" fmla="val 312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E067BA-9739-4A5D-9728-D1A09757ACDE}">
      <dsp:nvSpPr>
        <dsp:cNvPr id="0" name=""/>
        <dsp:cNvSpPr/>
      </dsp:nvSpPr>
      <dsp:spPr>
        <a:xfrm>
          <a:off x="437173" y="3317939"/>
          <a:ext cx="1626108" cy="707510"/>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a:t>Register</a:t>
          </a:r>
        </a:p>
      </dsp:txBody>
      <dsp:txXfrm>
        <a:off x="457895" y="3338661"/>
        <a:ext cx="1584664" cy="666066"/>
      </dsp:txXfrm>
    </dsp:sp>
    <dsp:sp modelId="{72522AD3-1C78-4C34-BACF-74AD6EE7D8C4}">
      <dsp:nvSpPr>
        <dsp:cNvPr id="0" name=""/>
        <dsp:cNvSpPr/>
      </dsp:nvSpPr>
      <dsp:spPr>
        <a:xfrm>
          <a:off x="2367354" y="805964"/>
          <a:ext cx="1819364" cy="3216293"/>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mn-lt"/>
              <a:cs typeface="Arial" panose="020B0604020202020204" pitchFamily="34" charset="0"/>
            </a:rPr>
            <a:t>Make sure all data Baseline-August 2022 is </a:t>
          </a:r>
          <a:r>
            <a:rPr lang="en-US" sz="1800" b="1" kern="1200" dirty="0">
              <a:latin typeface="+mn-lt"/>
              <a:cs typeface="Arial" panose="020B0604020202020204" pitchFamily="34" charset="0"/>
            </a:rPr>
            <a:t>entered in REDCap by Sept </a:t>
          </a:r>
          <a:r>
            <a:rPr lang="en-US" sz="1800" b="1" kern="1200" dirty="0" smtClean="0">
              <a:latin typeface="+mn-lt"/>
              <a:cs typeface="Arial" panose="020B0604020202020204" pitchFamily="34" charset="0"/>
            </a:rPr>
            <a:t>19</a:t>
          </a:r>
          <a:r>
            <a:rPr lang="en-US" sz="1800" b="1" kern="1200" baseline="30000" dirty="0" smtClean="0">
              <a:latin typeface="+mn-lt"/>
              <a:cs typeface="Arial" panose="020B0604020202020204" pitchFamily="34" charset="0"/>
            </a:rPr>
            <a:t>th</a:t>
          </a:r>
          <a:r>
            <a:rPr lang="en-US" sz="1800" b="1" kern="1200" dirty="0" smtClean="0">
              <a:latin typeface="+mn-lt"/>
              <a:cs typeface="Arial" panose="020B0604020202020204" pitchFamily="34" charset="0"/>
            </a:rPr>
            <a:t> </a:t>
          </a:r>
          <a:r>
            <a:rPr lang="en-US" sz="1800" b="1" kern="1200" dirty="0">
              <a:latin typeface="+mn-lt"/>
              <a:cs typeface="Arial" panose="020B0604020202020204" pitchFamily="34" charset="0"/>
            </a:rPr>
            <a:t>2022</a:t>
          </a:r>
        </a:p>
      </dsp:txBody>
      <dsp:txXfrm>
        <a:off x="2420641" y="1548457"/>
        <a:ext cx="1712790" cy="2420514"/>
      </dsp:txXfrm>
    </dsp:sp>
    <dsp:sp modelId="{97FF10F5-0A35-482D-BE70-1C5F212851EF}">
      <dsp:nvSpPr>
        <dsp:cNvPr id="0" name=""/>
        <dsp:cNvSpPr/>
      </dsp:nvSpPr>
      <dsp:spPr>
        <a:xfrm>
          <a:off x="2712797" y="344681"/>
          <a:ext cx="2966799" cy="2966799"/>
        </a:xfrm>
        <a:prstGeom prst="circularArrow">
          <a:avLst>
            <a:gd name="adj1" fmla="val 2075"/>
            <a:gd name="adj2" fmla="val 249037"/>
            <a:gd name="adj3" fmla="val 20723603"/>
            <a:gd name="adj4" fmla="val 13723662"/>
            <a:gd name="adj5" fmla="val 242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825F0F-DB00-410C-BE0E-6F3BC72F5CB2}">
      <dsp:nvSpPr>
        <dsp:cNvPr id="0" name=""/>
        <dsp:cNvSpPr/>
      </dsp:nvSpPr>
      <dsp:spPr>
        <a:xfrm>
          <a:off x="2339432" y="763309"/>
          <a:ext cx="1844503" cy="79289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a:t>Data &amp; Awards</a:t>
          </a:r>
        </a:p>
      </dsp:txBody>
      <dsp:txXfrm>
        <a:off x="2362655" y="786532"/>
        <a:ext cx="1798057" cy="746450"/>
      </dsp:txXfrm>
    </dsp:sp>
    <dsp:sp modelId="{AF3B4D39-AD4F-40AA-A746-C89708BC6DA9}">
      <dsp:nvSpPr>
        <dsp:cNvPr id="0" name=""/>
        <dsp:cNvSpPr/>
      </dsp:nvSpPr>
      <dsp:spPr>
        <a:xfrm>
          <a:off x="4727047" y="862515"/>
          <a:ext cx="2021817" cy="3103192"/>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a:ea typeface="Lato"/>
              <a:cs typeface="Lato"/>
            </a:rPr>
            <a:t>Opportunity to share </a:t>
          </a:r>
          <a:r>
            <a:rPr lang="en-US" sz="1800" kern="1200" dirty="0">
              <a:ea typeface="Lato"/>
              <a:cs typeface="Lato"/>
            </a:rPr>
            <a:t>thoughts &amp; insights reflecting on 2022 &amp; 2023 planning</a:t>
          </a:r>
          <a:endParaRPr lang="en-US" sz="1800" kern="1200" dirty="0"/>
        </a:p>
        <a:p>
          <a:pPr marL="171450" lvl="1" indent="-171450" algn="l" defTabSz="800100" rtl="0">
            <a:lnSpc>
              <a:spcPct val="90000"/>
            </a:lnSpc>
            <a:spcBef>
              <a:spcPct val="0"/>
            </a:spcBef>
            <a:spcAft>
              <a:spcPct val="15000"/>
            </a:spcAft>
            <a:buChar char="••"/>
          </a:pPr>
          <a:r>
            <a:rPr lang="en-US" sz="1800" b="1" u="sng" kern="1200" dirty="0">
              <a:ea typeface="Lato"/>
              <a:cs typeface="Lato"/>
            </a:rPr>
            <a:t>Submit the survey by October 3</a:t>
          </a:r>
          <a:r>
            <a:rPr lang="en-US" sz="1800" b="1" u="sng" kern="1200" baseline="30000" dirty="0">
              <a:ea typeface="Lato"/>
              <a:cs typeface="Lato"/>
            </a:rPr>
            <a:t>rd</a:t>
          </a:r>
          <a:endParaRPr lang="en-US" sz="1800" kern="1200" dirty="0"/>
        </a:p>
      </dsp:txBody>
      <dsp:txXfrm>
        <a:off x="4786264" y="921732"/>
        <a:ext cx="1903383" cy="2319788"/>
      </dsp:txXfrm>
    </dsp:sp>
    <dsp:sp modelId="{4C3EDBB4-E4E8-42F3-8C9B-9BE46A843A3C}">
      <dsp:nvSpPr>
        <dsp:cNvPr id="0" name=""/>
        <dsp:cNvSpPr/>
      </dsp:nvSpPr>
      <dsp:spPr>
        <a:xfrm>
          <a:off x="5227904" y="1926202"/>
          <a:ext cx="2713000" cy="2713000"/>
        </a:xfrm>
        <a:prstGeom prst="leftCircularArrow">
          <a:avLst>
            <a:gd name="adj1" fmla="val 2269"/>
            <a:gd name="adj2" fmla="val 273552"/>
            <a:gd name="adj3" fmla="val 206665"/>
            <a:gd name="adj4" fmla="val 7182092"/>
            <a:gd name="adj5" fmla="val 2647"/>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98598-6F37-4C74-9AD2-83A29BC87397}">
      <dsp:nvSpPr>
        <dsp:cNvPr id="0" name=""/>
        <dsp:cNvSpPr/>
      </dsp:nvSpPr>
      <dsp:spPr>
        <a:xfrm>
          <a:off x="4927961" y="3641425"/>
          <a:ext cx="2034734" cy="76162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a:t>2022 AC Survey</a:t>
          </a:r>
        </a:p>
      </dsp:txBody>
      <dsp:txXfrm>
        <a:off x="4950268" y="3663732"/>
        <a:ext cx="1990120" cy="717011"/>
      </dsp:txXfrm>
    </dsp:sp>
    <dsp:sp modelId="{9769EEEE-940F-437B-A790-7040AAB9E848}">
      <dsp:nvSpPr>
        <dsp:cNvPr id="0" name=""/>
        <dsp:cNvSpPr/>
      </dsp:nvSpPr>
      <dsp:spPr>
        <a:xfrm>
          <a:off x="7283083" y="837130"/>
          <a:ext cx="1791719" cy="315396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a:ea typeface="+mn-lt"/>
              <a:cs typeface="+mn-lt"/>
            </a:rPr>
            <a:t>Submit</a:t>
          </a:r>
          <a:r>
            <a:rPr lang="en-US" sz="1800" kern="1200" dirty="0">
              <a:ea typeface="+mn-lt"/>
              <a:cs typeface="+mn-lt"/>
            </a:rPr>
            <a:t> your Annual Conference Poster Abstract by </a:t>
          </a:r>
          <a:r>
            <a:rPr lang="en-US" sz="1800" b="1" u="sng" kern="1200" dirty="0">
              <a:ea typeface="+mn-lt"/>
              <a:cs typeface="+mn-lt"/>
            </a:rPr>
            <a:t>October 3</a:t>
          </a:r>
          <a:r>
            <a:rPr lang="en-US" sz="1800" b="1" u="sng" kern="1200" baseline="30000" dirty="0">
              <a:ea typeface="+mn-lt"/>
              <a:cs typeface="+mn-lt"/>
            </a:rPr>
            <a:t>rd</a:t>
          </a:r>
          <a:r>
            <a:rPr lang="en-US" sz="1800" b="1" u="sng" kern="1200" dirty="0">
              <a:ea typeface="+mn-lt"/>
              <a:cs typeface="+mn-lt"/>
            </a:rPr>
            <a:t> </a:t>
          </a:r>
          <a:r>
            <a:rPr lang="en-US" sz="1800" kern="1200" dirty="0">
              <a:ea typeface="+mn-lt"/>
              <a:cs typeface="+mn-lt"/>
            </a:rPr>
            <a:t>to be considered for an award. </a:t>
          </a:r>
          <a:endParaRPr lang="en-US" sz="1800" kern="1200" dirty="0"/>
        </a:p>
      </dsp:txBody>
      <dsp:txXfrm>
        <a:off x="7335561" y="1565457"/>
        <a:ext cx="1686763" cy="2373156"/>
      </dsp:txXfrm>
    </dsp:sp>
    <dsp:sp modelId="{0947858F-8175-4824-A386-A3ED1EEBBC86}">
      <dsp:nvSpPr>
        <dsp:cNvPr id="0" name=""/>
        <dsp:cNvSpPr/>
      </dsp:nvSpPr>
      <dsp:spPr>
        <a:xfrm>
          <a:off x="7602395" y="282490"/>
          <a:ext cx="3044009" cy="3044009"/>
        </a:xfrm>
        <a:prstGeom prst="circularArrow">
          <a:avLst>
            <a:gd name="adj1" fmla="val 2022"/>
            <a:gd name="adj2" fmla="val 242428"/>
            <a:gd name="adj3" fmla="val 20800127"/>
            <a:gd name="adj4" fmla="val 13793577"/>
            <a:gd name="adj5" fmla="val 236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ABB5D4-D7A7-4FA3-9357-FC46C3BBD2AD}">
      <dsp:nvSpPr>
        <dsp:cNvPr id="0" name=""/>
        <dsp:cNvSpPr/>
      </dsp:nvSpPr>
      <dsp:spPr>
        <a:xfrm>
          <a:off x="7200456" y="691412"/>
          <a:ext cx="1972813" cy="81791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a:t>Abstracts</a:t>
          </a:r>
        </a:p>
      </dsp:txBody>
      <dsp:txXfrm>
        <a:off x="7224412" y="715368"/>
        <a:ext cx="1924901" cy="770001"/>
      </dsp:txXfrm>
    </dsp:sp>
    <dsp:sp modelId="{D3D52F9F-1BDC-4279-B47D-E773248E5637}">
      <dsp:nvSpPr>
        <dsp:cNvPr id="0" name=""/>
        <dsp:cNvSpPr/>
      </dsp:nvSpPr>
      <dsp:spPr>
        <a:xfrm>
          <a:off x="9693109" y="762155"/>
          <a:ext cx="2032177" cy="3303911"/>
        </a:xfrm>
        <a:prstGeom prst="roundRect">
          <a:avLst>
            <a:gd name="adj" fmla="val 100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mn-lt"/>
            </a:rPr>
            <a:t>Meet </a:t>
          </a:r>
          <a:r>
            <a:rPr lang="en-US" sz="1800" b="1" kern="1200" dirty="0">
              <a:latin typeface="+mn-lt"/>
            </a:rPr>
            <a:t>together in-person </a:t>
          </a:r>
          <a:r>
            <a:rPr lang="en-US" sz="1800" kern="1200" dirty="0">
              <a:latin typeface="+mn-lt"/>
            </a:rPr>
            <a:t>for </a:t>
          </a:r>
          <a:r>
            <a:rPr lang="en-US" sz="1800" b="1" kern="1200" dirty="0">
              <a:latin typeface="+mn-lt"/>
            </a:rPr>
            <a:t>ILPQC 10</a:t>
          </a:r>
          <a:r>
            <a:rPr lang="en-US" sz="1800" b="1" kern="1200" baseline="30000" dirty="0">
              <a:latin typeface="+mn-lt"/>
            </a:rPr>
            <a:t>th</a:t>
          </a:r>
          <a:r>
            <a:rPr lang="en-US" sz="1800" b="1" kern="1200" dirty="0">
              <a:latin typeface="+mn-lt"/>
            </a:rPr>
            <a:t> Annual Conference </a:t>
          </a:r>
          <a:r>
            <a:rPr lang="en-US" sz="1800" kern="1200" dirty="0">
              <a:latin typeface="+mn-lt"/>
            </a:rPr>
            <a:t>at the </a:t>
          </a:r>
          <a:r>
            <a:rPr lang="en-US" sz="1800" b="1" kern="1200" dirty="0">
              <a:latin typeface="+mn-lt"/>
            </a:rPr>
            <a:t>Westin </a:t>
          </a:r>
          <a:r>
            <a:rPr lang="en-US" sz="1600" b="1" kern="1200" dirty="0">
              <a:latin typeface="+mn-lt"/>
            </a:rPr>
            <a:t>8:00am-4:30pm</a:t>
          </a:r>
          <a:endParaRPr lang="en-US" sz="1800" b="1" kern="1200" dirty="0">
            <a:latin typeface="+mn-lt"/>
          </a:endParaRPr>
        </a:p>
        <a:p>
          <a:pPr marL="171450" lvl="1" indent="-171450" algn="l" defTabSz="800100" rtl="0">
            <a:lnSpc>
              <a:spcPct val="90000"/>
            </a:lnSpc>
            <a:spcBef>
              <a:spcPct val="0"/>
            </a:spcBef>
            <a:spcAft>
              <a:spcPct val="15000"/>
            </a:spcAft>
            <a:buChar char="••"/>
          </a:pPr>
          <a:r>
            <a:rPr lang="en-US" sz="1800" b="1" kern="1200" dirty="0">
              <a:latin typeface="+mn-lt"/>
            </a:rPr>
            <a:t>Print</a:t>
          </a:r>
          <a:r>
            <a:rPr lang="en-US" sz="1800" b="0" kern="1200" dirty="0">
              <a:latin typeface="+mn-lt"/>
            </a:rPr>
            <a:t> and bring your</a:t>
          </a:r>
          <a:r>
            <a:rPr lang="en-US" sz="1800" b="1" kern="1200" dirty="0">
              <a:latin typeface="+mn-lt"/>
            </a:rPr>
            <a:t> poster </a:t>
          </a:r>
          <a:r>
            <a:rPr lang="en-US" sz="1800" b="0" kern="1200" dirty="0">
              <a:latin typeface="+mn-lt"/>
            </a:rPr>
            <a:t>to display!</a:t>
          </a:r>
        </a:p>
      </dsp:txBody>
      <dsp:txXfrm>
        <a:off x="9752629" y="821675"/>
        <a:ext cx="1913137" cy="2476890"/>
      </dsp:txXfrm>
    </dsp:sp>
    <dsp:sp modelId="{F6CD4076-F0E9-458A-A917-87D7E032C663}">
      <dsp:nvSpPr>
        <dsp:cNvPr id="0" name=""/>
        <dsp:cNvSpPr/>
      </dsp:nvSpPr>
      <dsp:spPr>
        <a:xfrm>
          <a:off x="9810756" y="3662544"/>
          <a:ext cx="2003730" cy="51248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n-US" sz="2600" b="1" kern="1200" dirty="0">
              <a:latin typeface="+mn-lt"/>
            </a:rPr>
            <a:t>Attend Event</a:t>
          </a:r>
        </a:p>
      </dsp:txBody>
      <dsp:txXfrm>
        <a:off x="9825766" y="3677554"/>
        <a:ext cx="1973710" cy="48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bg1">
            <a:alpha val="4000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5986376"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accent2">
            <a:lumMod val="40000"/>
            <a:lumOff val="60000"/>
            <a:alpha val="4000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9ECAC-9651-44DF-94C9-8952D8ADE931}">
      <dsp:nvSpPr>
        <dsp:cNvPr id="0" name=""/>
        <dsp:cNvSpPr/>
      </dsp:nvSpPr>
      <dsp:spPr>
        <a:xfrm>
          <a:off x="16776" y="2338"/>
          <a:ext cx="8119846" cy="6382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Key QI Strategies</a:t>
          </a:r>
        </a:p>
      </dsp:txBody>
      <dsp:txXfrm>
        <a:off x="35469" y="21031"/>
        <a:ext cx="8082460" cy="600826"/>
      </dsp:txXfrm>
    </dsp:sp>
    <dsp:sp modelId="{C4BD2DEC-5842-41ED-9428-E4AC84C02420}">
      <dsp:nvSpPr>
        <dsp:cNvPr id="0" name=""/>
        <dsp:cNvSpPr/>
      </dsp:nvSpPr>
      <dsp:spPr>
        <a:xfrm rot="5400000">
          <a:off x="4020856" y="696394"/>
          <a:ext cx="111687" cy="11168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7C7590-37CC-4F61-B8B2-7E3728E11AF6}">
      <dsp:nvSpPr>
        <dsp:cNvPr id="0" name=""/>
        <dsp:cNvSpPr/>
      </dsp:nvSpPr>
      <dsp:spPr>
        <a:xfrm>
          <a:off x="16776" y="863925"/>
          <a:ext cx="8119846" cy="91575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 </a:t>
          </a:r>
          <a:r>
            <a:rPr lang="en-US" sz="1800" b="1" u="sng" kern="1200" dirty="0">
              <a:solidFill>
                <a:srgbClr val="004990"/>
              </a:solidFill>
            </a:rPr>
            <a:t>Utilize provider outpatient packet </a:t>
          </a:r>
          <a:r>
            <a:rPr lang="en-US" sz="1800" kern="1200" dirty="0"/>
            <a:t>to engage OB providers and outpatient care sites to help plan for early pp visit scheduling, obtain buy-in from providers, and </a:t>
          </a:r>
        </a:p>
        <a:p>
          <a:pPr lvl="0" algn="ctr" defTabSz="800100">
            <a:lnSpc>
              <a:spcPct val="90000"/>
            </a:lnSpc>
            <a:spcBef>
              <a:spcPct val="0"/>
            </a:spcBef>
            <a:spcAft>
              <a:spcPct val="35000"/>
            </a:spcAft>
          </a:pPr>
          <a:r>
            <a:rPr lang="en-US" sz="1800" kern="1200" dirty="0"/>
            <a:t>share options for billing and coding. </a:t>
          </a:r>
        </a:p>
      </dsp:txBody>
      <dsp:txXfrm>
        <a:off x="43597" y="890746"/>
        <a:ext cx="8066204" cy="862109"/>
      </dsp:txXfrm>
    </dsp:sp>
    <dsp:sp modelId="{5570F37A-A4E4-458C-9872-EF192BC4BCFE}">
      <dsp:nvSpPr>
        <dsp:cNvPr id="0" name=""/>
        <dsp:cNvSpPr/>
      </dsp:nvSpPr>
      <dsp:spPr>
        <a:xfrm rot="5400000">
          <a:off x="4020856" y="1835520"/>
          <a:ext cx="111687" cy="11168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E4AC3-2DB4-44F7-A68D-59A72752290A}">
      <dsp:nvSpPr>
        <dsp:cNvPr id="0" name=""/>
        <dsp:cNvSpPr/>
      </dsp:nvSpPr>
      <dsp:spPr>
        <a:xfrm>
          <a:off x="16776" y="2003051"/>
          <a:ext cx="8119846" cy="63821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b="1" u="sng" kern="1200" dirty="0">
              <a:solidFill>
                <a:srgbClr val="004990"/>
              </a:solidFill>
            </a:rPr>
            <a:t>Implement process flow to facilitate universal scheduling </a:t>
          </a:r>
          <a:r>
            <a:rPr lang="en-US" sz="1800" kern="1200" dirty="0" smtClean="0"/>
            <a:t> </a:t>
          </a:r>
          <a:r>
            <a:rPr lang="en-US" sz="1800" kern="1200" dirty="0"/>
            <a:t>prior to hospital discharge, of early pp visits / maternal health safety check within 2 </a:t>
          </a:r>
          <a:r>
            <a:rPr lang="en-US" sz="1800" kern="1200" dirty="0" err="1" smtClean="0"/>
            <a:t>wks</a:t>
          </a:r>
          <a:endParaRPr lang="en-US" sz="1800" kern="1200" dirty="0"/>
        </a:p>
      </dsp:txBody>
      <dsp:txXfrm>
        <a:off x="35469" y="2021744"/>
        <a:ext cx="8082460" cy="600826"/>
      </dsp:txXfrm>
    </dsp:sp>
    <dsp:sp modelId="{F53D6515-48FF-4E16-898A-547E3B7E50C8}">
      <dsp:nvSpPr>
        <dsp:cNvPr id="0" name=""/>
        <dsp:cNvSpPr/>
      </dsp:nvSpPr>
      <dsp:spPr>
        <a:xfrm rot="5400000">
          <a:off x="4020856" y="2697107"/>
          <a:ext cx="111687" cy="11168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3EC2E-CF36-4413-9F9D-BF8D66795E80}">
      <dsp:nvSpPr>
        <dsp:cNvPr id="0" name=""/>
        <dsp:cNvSpPr/>
      </dsp:nvSpPr>
      <dsp:spPr>
        <a:xfrm>
          <a:off x="16125" y="2864637"/>
          <a:ext cx="8121148" cy="63821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u="sng" kern="1200" dirty="0">
              <a:solidFill>
                <a:srgbClr val="004990"/>
              </a:solidFill>
            </a:rPr>
            <a:t>Implement provider and nurse education </a:t>
          </a:r>
          <a:r>
            <a:rPr lang="en-US" sz="1800" kern="1200" dirty="0"/>
            <a:t>on risks of the postpartum period, benefits of early pp visit, and key components of maternal health safety check </a:t>
          </a:r>
        </a:p>
      </dsp:txBody>
      <dsp:txXfrm>
        <a:off x="34818" y="2883330"/>
        <a:ext cx="8083762" cy="600826"/>
      </dsp:txXfrm>
    </dsp:sp>
    <dsp:sp modelId="{C29C27F5-4D4E-4AD1-8EBC-DB2C93E4F9DE}">
      <dsp:nvSpPr>
        <dsp:cNvPr id="0" name=""/>
        <dsp:cNvSpPr/>
      </dsp:nvSpPr>
      <dsp:spPr>
        <a:xfrm rot="5400000">
          <a:off x="4042705" y="3536844"/>
          <a:ext cx="67988" cy="11168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F5719A-528A-47B8-A819-7D4AD9BB0E7A}">
      <dsp:nvSpPr>
        <dsp:cNvPr id="0" name=""/>
        <dsp:cNvSpPr/>
      </dsp:nvSpPr>
      <dsp:spPr>
        <a:xfrm>
          <a:off x="16125" y="3682525"/>
          <a:ext cx="8121148" cy="145303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100" b="1" u="sng" kern="1200" dirty="0">
              <a:solidFill>
                <a:srgbClr val="004990"/>
              </a:solidFill>
            </a:rPr>
            <a:t>Standardize system to provide patient education prior to hospital discharge</a:t>
          </a:r>
        </a:p>
        <a:p>
          <a:pPr lvl="0" algn="ctr" defTabSz="800100">
            <a:lnSpc>
              <a:spcPct val="90000"/>
            </a:lnSpc>
            <a:spcBef>
              <a:spcPct val="0"/>
            </a:spcBef>
            <a:spcAft>
              <a:spcPct val="35000"/>
            </a:spcAft>
          </a:pPr>
          <a:r>
            <a:rPr lang="en-US" sz="2100" kern="1200" dirty="0"/>
            <a:t>on the benefits of early pp visit, early pp warning signs and how to seek care (</a:t>
          </a:r>
          <a:r>
            <a:rPr lang="en-US" sz="2100" kern="1200" dirty="0" err="1"/>
            <a:t>ie</a:t>
          </a:r>
          <a:r>
            <a:rPr lang="en-US" sz="2100" kern="1200" dirty="0"/>
            <a:t> AWHONN resource), and benefits of healthy pregnancy </a:t>
          </a:r>
          <a:r>
            <a:rPr lang="en-US" sz="2100" kern="1200" dirty="0" smtClean="0"/>
            <a:t>spacing</a:t>
          </a:r>
          <a:endParaRPr lang="en-US" sz="2100" kern="1200" dirty="0"/>
        </a:p>
      </dsp:txBody>
      <dsp:txXfrm>
        <a:off x="58683" y="3725083"/>
        <a:ext cx="8036032" cy="136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BB5CC-4D69-4AB2-8DEB-573CBEBD572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FDCB-3D2E-48F5-B01F-97068E03576C}">
      <dsp:nvSpPr>
        <dsp:cNvPr id="0" name=""/>
        <dsp:cNvSpPr/>
      </dsp:nvSpPr>
      <dsp:spPr>
        <a:xfrm>
          <a:off x="610504" y="416587"/>
          <a:ext cx="7440913"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lvl="0" algn="l" defTabSz="977900">
            <a:lnSpc>
              <a:spcPct val="90000"/>
            </a:lnSpc>
            <a:spcBef>
              <a:spcPct val="0"/>
            </a:spcBef>
            <a:spcAft>
              <a:spcPct val="35000"/>
            </a:spcAft>
          </a:pPr>
          <a:r>
            <a:rPr lang="en-US" sz="2200" kern="1200"/>
            <a:t>diabetes &amp; gestational diabetes </a:t>
          </a:r>
        </a:p>
        <a:p>
          <a:pPr lvl="0" algn="l" defTabSz="977900">
            <a:lnSpc>
              <a:spcPct val="90000"/>
            </a:lnSpc>
            <a:spcBef>
              <a:spcPct val="0"/>
            </a:spcBef>
            <a:spcAft>
              <a:spcPct val="35000"/>
            </a:spcAft>
          </a:pPr>
          <a:r>
            <a:rPr lang="en-US" sz="2200" kern="1200"/>
            <a:t>(history of and/or active dx)</a:t>
          </a:r>
        </a:p>
      </dsp:txBody>
      <dsp:txXfrm>
        <a:off x="610504" y="416587"/>
        <a:ext cx="7440913" cy="833607"/>
      </dsp:txXfrm>
    </dsp:sp>
    <dsp:sp modelId="{4435EDBC-F7F6-4661-A19E-B1F81CEFDF3E}">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0C22C-4F46-4E1F-AD6A-61A4C3B8D299}">
      <dsp:nvSpPr>
        <dsp:cNvPr id="0" name=""/>
        <dsp:cNvSpPr/>
      </dsp:nvSpPr>
      <dsp:spPr>
        <a:xfrm>
          <a:off x="1088431" y="1667215"/>
          <a:ext cx="6962986" cy="833607"/>
        </a:xfrm>
        <a:prstGeom prst="rect">
          <a:avLst/>
        </a:prstGeom>
        <a:solidFill>
          <a:schemeClr val="accent5">
            <a:hueOff val="-3044279"/>
            <a:satOff val="-1736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lvl="0" algn="l" defTabSz="977900">
            <a:lnSpc>
              <a:spcPct val="90000"/>
            </a:lnSpc>
            <a:spcBef>
              <a:spcPct val="0"/>
            </a:spcBef>
            <a:spcAft>
              <a:spcPct val="35000"/>
            </a:spcAft>
          </a:pPr>
          <a:r>
            <a:rPr lang="en-US" sz="2200" kern="1200"/>
            <a:t>hypertension &amp; pre-eclampsia</a:t>
          </a:r>
        </a:p>
        <a:p>
          <a:pPr lvl="0" algn="l" defTabSz="977900">
            <a:lnSpc>
              <a:spcPct val="90000"/>
            </a:lnSpc>
            <a:spcBef>
              <a:spcPct val="0"/>
            </a:spcBef>
            <a:spcAft>
              <a:spcPct val="35000"/>
            </a:spcAft>
          </a:pPr>
          <a:r>
            <a:rPr lang="en-US" sz="2200" kern="1200"/>
            <a:t>(history of and/or active dx)</a:t>
          </a:r>
        </a:p>
      </dsp:txBody>
      <dsp:txXfrm>
        <a:off x="1088431" y="1667215"/>
        <a:ext cx="6962986" cy="833607"/>
      </dsp:txXfrm>
    </dsp:sp>
    <dsp:sp modelId="{C56DEF47-0997-4D50-B4FC-D2EF86A81139}">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3044279"/>
              <a:satOff val="-17365"/>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E07ED-93D9-4BBA-B950-4B6360F365D7}">
      <dsp:nvSpPr>
        <dsp:cNvPr id="0" name=""/>
        <dsp:cNvSpPr/>
      </dsp:nvSpPr>
      <dsp:spPr>
        <a:xfrm>
          <a:off x="1088431" y="2917843"/>
          <a:ext cx="6962986" cy="833607"/>
        </a:xfrm>
        <a:prstGeom prst="rect">
          <a:avLst/>
        </a:prstGeom>
        <a:solidFill>
          <a:schemeClr val="accent5">
            <a:hueOff val="-6088558"/>
            <a:satOff val="-34730"/>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lvl="0" algn="l" defTabSz="977900">
            <a:lnSpc>
              <a:spcPct val="90000"/>
            </a:lnSpc>
            <a:spcBef>
              <a:spcPct val="0"/>
            </a:spcBef>
            <a:spcAft>
              <a:spcPct val="35000"/>
            </a:spcAft>
          </a:pPr>
          <a:r>
            <a:rPr lang="en-US" sz="2200" kern="1200"/>
            <a:t>multiple (additional) high-risk conditions</a:t>
          </a:r>
        </a:p>
      </dsp:txBody>
      <dsp:txXfrm>
        <a:off x="1088431" y="2917843"/>
        <a:ext cx="6962986" cy="833607"/>
      </dsp:txXfrm>
    </dsp:sp>
    <dsp:sp modelId="{26F42E82-21CC-4FB7-B6F6-0E8D0C71D351}">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6088558"/>
              <a:satOff val="-34730"/>
              <a:lumOff val="-141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29A10-1D4E-4955-9E3A-3B68EA3A9EE1}">
      <dsp:nvSpPr>
        <dsp:cNvPr id="0" name=""/>
        <dsp:cNvSpPr/>
      </dsp:nvSpPr>
      <dsp:spPr>
        <a:xfrm>
          <a:off x="610504" y="4168472"/>
          <a:ext cx="7440913" cy="833607"/>
        </a:xfrm>
        <a:prstGeom prst="rect">
          <a:avLst/>
        </a:prstGeom>
        <a:solidFill>
          <a:schemeClr val="accent5">
            <a:hueOff val="-9132837"/>
            <a:satOff val="-52095"/>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lvl="0" algn="l" defTabSz="977900">
            <a:lnSpc>
              <a:spcPct val="90000"/>
            </a:lnSpc>
            <a:spcBef>
              <a:spcPct val="0"/>
            </a:spcBef>
            <a:spcAft>
              <a:spcPct val="35000"/>
            </a:spcAft>
          </a:pPr>
          <a:r>
            <a:rPr lang="en-US" sz="2200" kern="1200"/>
            <a:t>depression</a:t>
          </a:r>
        </a:p>
      </dsp:txBody>
      <dsp:txXfrm>
        <a:off x="610504" y="4168472"/>
        <a:ext cx="7440913" cy="833607"/>
      </dsp:txXfrm>
    </dsp:sp>
    <dsp:sp modelId="{2691CE2A-C5DB-48AA-8651-F75A21A3BC4E}">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9132837"/>
              <a:satOff val="-52095"/>
              <a:lumOff val="-2117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54681-E8DA-43A3-B154-A2C2218E3F4A}">
      <dsp:nvSpPr>
        <dsp:cNvPr id="0" name=""/>
        <dsp:cNvSpPr/>
      </dsp:nvSpPr>
      <dsp:spPr>
        <a:xfrm>
          <a:off x="710723" y="756"/>
          <a:ext cx="2154873" cy="129292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Resulting in transfer to high-risk OB provider</a:t>
          </a:r>
        </a:p>
      </dsp:txBody>
      <dsp:txXfrm>
        <a:off x="710723" y="756"/>
        <a:ext cx="2154873" cy="1292923"/>
      </dsp:txXfrm>
    </dsp:sp>
    <dsp:sp modelId="{5A7FB049-B8A5-4129-BAF7-519CDD3E4085}">
      <dsp:nvSpPr>
        <dsp:cNvPr id="0" name=""/>
        <dsp:cNvSpPr/>
      </dsp:nvSpPr>
      <dsp:spPr>
        <a:xfrm>
          <a:off x="710723" y="1509168"/>
          <a:ext cx="2154873" cy="129292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Multi-risk stratification and criteria</a:t>
          </a:r>
        </a:p>
      </dsp:txBody>
      <dsp:txXfrm>
        <a:off x="710723" y="1509168"/>
        <a:ext cx="2154873" cy="1292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5179C-4A31-4881-B520-C0A610380A45}">
      <dsp:nvSpPr>
        <dsp:cNvPr id="0" name=""/>
        <dsp:cNvSpPr/>
      </dsp:nvSpPr>
      <dsp:spPr>
        <a:xfrm>
          <a:off x="49" y="346906"/>
          <a:ext cx="4703414" cy="522585"/>
        </a:xfrm>
        <a:prstGeom prst="rect">
          <a:avLst/>
        </a:prstGeom>
        <a:solidFill>
          <a:srgbClr val="0063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t>Secondary data analysis: Postpartum care across network </a:t>
          </a:r>
        </a:p>
      </dsp:txBody>
      <dsp:txXfrm>
        <a:off x="49" y="346906"/>
        <a:ext cx="4703414" cy="522585"/>
      </dsp:txXfrm>
    </dsp:sp>
    <dsp:sp modelId="{FE3E8332-0EC1-4343-8753-BF48DC875108}">
      <dsp:nvSpPr>
        <dsp:cNvPr id="0" name=""/>
        <dsp:cNvSpPr/>
      </dsp:nvSpPr>
      <dsp:spPr>
        <a:xfrm>
          <a:off x="49" y="869492"/>
          <a:ext cx="4703414" cy="4693950"/>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t>Inclusion criteria</a:t>
          </a:r>
          <a:r>
            <a:rPr lang="en-US" sz="1500" kern="1200" dirty="0"/>
            <a:t>: Patients in with documented pregnancy outcome date in 2018 </a:t>
          </a:r>
        </a:p>
        <a:p>
          <a:pPr marL="114300" lvl="1" indent="-114300" algn="l" defTabSz="666750">
            <a:lnSpc>
              <a:spcPct val="90000"/>
            </a:lnSpc>
            <a:spcBef>
              <a:spcPct val="0"/>
            </a:spcBef>
            <a:spcAft>
              <a:spcPct val="15000"/>
            </a:spcAft>
            <a:buChar char="••"/>
          </a:pPr>
          <a:r>
            <a:rPr lang="en-US" sz="1500" b="1" kern="1200" dirty="0"/>
            <a:t>Primary Outcome</a:t>
          </a:r>
          <a:r>
            <a:rPr lang="en-US" sz="1500" kern="1200" dirty="0"/>
            <a:t>: Primary Care visit within 6 months postpartum(Y/N)</a:t>
          </a:r>
        </a:p>
        <a:p>
          <a:pPr marL="114300" lvl="1" indent="-114300" algn="l" defTabSz="666750">
            <a:lnSpc>
              <a:spcPct val="90000"/>
            </a:lnSpc>
            <a:spcBef>
              <a:spcPct val="0"/>
            </a:spcBef>
            <a:spcAft>
              <a:spcPct val="15000"/>
            </a:spcAft>
            <a:buChar char="••"/>
          </a:pPr>
          <a:r>
            <a:rPr lang="en-US" sz="1500" b="1" kern="1200"/>
            <a:t>Main Predictors</a:t>
          </a:r>
          <a:r>
            <a:rPr lang="en-US" sz="1500" kern="1200"/>
            <a:t>:  High risk status, Insurance loss after 12 weeks postpartum, Engagement in care:</a:t>
          </a:r>
          <a:endParaRPr lang="en-US" sz="1500" kern="1200" dirty="0"/>
        </a:p>
        <a:p>
          <a:pPr marL="114300" lvl="1" indent="-114300" algn="l" defTabSz="666750">
            <a:lnSpc>
              <a:spcPct val="90000"/>
            </a:lnSpc>
            <a:spcBef>
              <a:spcPct val="0"/>
            </a:spcBef>
            <a:spcAft>
              <a:spcPct val="15000"/>
            </a:spcAft>
            <a:buChar char="••"/>
          </a:pPr>
          <a:r>
            <a:rPr lang="en-US" sz="1500" b="1" kern="1200"/>
            <a:t>Analysis</a:t>
          </a:r>
          <a:r>
            <a:rPr lang="en-US" sz="1500" kern="1200"/>
            <a:t>: Unadjusted (X</a:t>
          </a:r>
          <a:r>
            <a:rPr lang="en-US" sz="1500" kern="1200" baseline="30000"/>
            <a:t>2</a:t>
          </a:r>
          <a:r>
            <a:rPr lang="en-US" sz="1500" kern="1200"/>
            <a:t>) and adjusted (logistic regression)</a:t>
          </a:r>
          <a:endParaRPr lang="en-US" sz="1500" kern="1200" dirty="0"/>
        </a:p>
        <a:p>
          <a:pPr marL="114300" lvl="1" indent="-114300" algn="l" defTabSz="666750">
            <a:lnSpc>
              <a:spcPct val="90000"/>
            </a:lnSpc>
            <a:spcBef>
              <a:spcPct val="0"/>
            </a:spcBef>
            <a:spcAft>
              <a:spcPct val="15000"/>
            </a:spcAft>
            <a:buChar char="••"/>
          </a:pPr>
          <a:r>
            <a:rPr lang="en-US" sz="1500" b="1" kern="1200"/>
            <a:t>Results: </a:t>
          </a:r>
          <a:r>
            <a:rPr lang="en-US" sz="1500" kern="1200"/>
            <a:t>Cohort 7,926 patients</a:t>
          </a:r>
          <a:endParaRPr lang="en-US" sz="1500" kern="1200" dirty="0"/>
        </a:p>
        <a:p>
          <a:pPr marL="228600" lvl="2" indent="-114300" algn="l" defTabSz="666750">
            <a:lnSpc>
              <a:spcPct val="90000"/>
            </a:lnSpc>
            <a:spcBef>
              <a:spcPct val="0"/>
            </a:spcBef>
            <a:spcAft>
              <a:spcPct val="15000"/>
            </a:spcAft>
            <a:buChar char="••"/>
          </a:pPr>
          <a:r>
            <a:rPr lang="en-US" sz="1500" kern="1200"/>
            <a:t>Over 85% documented postpartum visit vs only 17% primary care visit</a:t>
          </a:r>
          <a:endParaRPr lang="en-US" sz="1500" kern="1200" dirty="0"/>
        </a:p>
        <a:p>
          <a:pPr marL="228600" lvl="2" indent="-114300" algn="l" defTabSz="666750">
            <a:lnSpc>
              <a:spcPct val="90000"/>
            </a:lnSpc>
            <a:spcBef>
              <a:spcPct val="0"/>
            </a:spcBef>
            <a:spcAft>
              <a:spcPct val="15000"/>
            </a:spcAft>
            <a:buChar char="••"/>
          </a:pPr>
          <a:r>
            <a:rPr lang="en-US" sz="1500" kern="1200" dirty="0"/>
            <a:t>Risk status, insurance loss, engagement in care were independent predictors of primary care visit</a:t>
          </a:r>
        </a:p>
        <a:p>
          <a:pPr marL="228600" lvl="2" indent="-114300" algn="l" defTabSz="666750">
            <a:lnSpc>
              <a:spcPct val="90000"/>
            </a:lnSpc>
            <a:spcBef>
              <a:spcPct val="0"/>
            </a:spcBef>
            <a:spcAft>
              <a:spcPct val="15000"/>
            </a:spcAft>
            <a:buChar char="••"/>
          </a:pPr>
          <a:r>
            <a:rPr lang="en-US" sz="1500" kern="1200"/>
            <a:t>Among high-risk cohort only (n=1,956) similar findings (25% w/ PCP visit)</a:t>
          </a:r>
          <a:endParaRPr lang="en-US" sz="1500" kern="1200" dirty="0"/>
        </a:p>
        <a:p>
          <a:pPr marL="114300" lvl="1" indent="-114300" algn="l" defTabSz="666750">
            <a:lnSpc>
              <a:spcPct val="90000"/>
            </a:lnSpc>
            <a:spcBef>
              <a:spcPct val="0"/>
            </a:spcBef>
            <a:spcAft>
              <a:spcPct val="15000"/>
            </a:spcAft>
            <a:buChar char="••"/>
          </a:pPr>
          <a:r>
            <a:rPr lang="en-US" sz="1500" b="1" u="sng" kern="1200"/>
            <a:t>Bottom line</a:t>
          </a:r>
          <a:r>
            <a:rPr lang="en-US" sz="1500" kern="1200"/>
            <a:t>: </a:t>
          </a:r>
          <a:r>
            <a:rPr lang="en-US" sz="1500" i="1" kern="1200">
              <a:solidFill>
                <a:srgbClr val="FF0000"/>
              </a:solidFill>
            </a:rPr>
            <a:t>Majority do NOT make transition to primary care</a:t>
          </a:r>
          <a:r>
            <a:rPr lang="en-US" sz="1500" i="1" kern="1200"/>
            <a:t>, even among high-risk patients; insurance loss contributes, but is not only factor at play</a:t>
          </a:r>
          <a:endParaRPr lang="en-US" sz="1500" kern="1200" dirty="0"/>
        </a:p>
        <a:p>
          <a:pPr marL="114300" lvl="1" indent="-114300" algn="l" defTabSz="666750">
            <a:lnSpc>
              <a:spcPct val="90000"/>
            </a:lnSpc>
            <a:spcBef>
              <a:spcPct val="0"/>
            </a:spcBef>
            <a:spcAft>
              <a:spcPct val="15000"/>
            </a:spcAft>
            <a:buChar char="••"/>
          </a:pPr>
          <a:r>
            <a:rPr lang="en-US" sz="1500" u="sng" kern="1200" dirty="0">
              <a:solidFill>
                <a:schemeClr val="hlink"/>
              </a:solidFill>
              <a:hlinkClick xmlns:r="http://schemas.openxmlformats.org/officeDocument/2006/relationships" r:id="rId1"/>
            </a:rPr>
            <a:t>Accepted for publication by the American Journal of Preventive Medicine.</a:t>
          </a:r>
          <a:endParaRPr lang="en-US" sz="1500" kern="1200" dirty="0"/>
        </a:p>
      </dsp:txBody>
      <dsp:txXfrm>
        <a:off x="49" y="869492"/>
        <a:ext cx="4703414" cy="4693950"/>
      </dsp:txXfrm>
    </dsp:sp>
    <dsp:sp modelId="{A1E3266F-2B3F-4A26-AAB8-AF2D5E8B467C}">
      <dsp:nvSpPr>
        <dsp:cNvPr id="0" name=""/>
        <dsp:cNvSpPr/>
      </dsp:nvSpPr>
      <dsp:spPr>
        <a:xfrm>
          <a:off x="5361941" y="346906"/>
          <a:ext cx="4703414" cy="522585"/>
        </a:xfrm>
        <a:prstGeom prst="rect">
          <a:avLst/>
        </a:prstGeom>
        <a:solidFill>
          <a:srgbClr val="0063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t>Qualitative study –University of Illinois at Chicago</a:t>
          </a:r>
        </a:p>
      </dsp:txBody>
      <dsp:txXfrm>
        <a:off x="5361941" y="346906"/>
        <a:ext cx="4703414" cy="522585"/>
      </dsp:txXfrm>
    </dsp:sp>
    <dsp:sp modelId="{B7626BD3-0BD9-40FC-8E59-9932C84D1DC1}">
      <dsp:nvSpPr>
        <dsp:cNvPr id="0" name=""/>
        <dsp:cNvSpPr/>
      </dsp:nvSpPr>
      <dsp:spPr>
        <a:xfrm>
          <a:off x="5361941" y="869492"/>
          <a:ext cx="4703414" cy="4693950"/>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rgbClr val="002060"/>
              </a:solidFill>
              <a:effectLst/>
              <a:ea typeface="Calibri" panose="020F0502020204030204" pitchFamily="34" charset="0"/>
              <a:cs typeface="Times New Roman" panose="02020603050405020304" pitchFamily="18" charset="0"/>
            </a:rPr>
            <a:t>11 interviews across 6 CHC (</a:t>
          </a:r>
          <a:r>
            <a:rPr lang="en-US" sz="1500" kern="1200" dirty="0">
              <a:effectLst/>
              <a:ea typeface="Times New Roman" panose="02020603050405020304" pitchFamily="18" charset="0"/>
            </a:rPr>
            <a:t>November 2021 - January 2022)</a:t>
          </a:r>
          <a:endParaRPr lang="en-US" sz="1500" kern="1200" dirty="0"/>
        </a:p>
        <a:p>
          <a:pPr marL="114300" lvl="1" indent="-114300" algn="l" defTabSz="666750">
            <a:lnSpc>
              <a:spcPct val="90000"/>
            </a:lnSpc>
            <a:spcBef>
              <a:spcPct val="0"/>
            </a:spcBef>
            <a:spcAft>
              <a:spcPct val="15000"/>
            </a:spcAft>
            <a:buChar char="••"/>
          </a:pPr>
          <a:endParaRPr lang="en-US" sz="1500" kern="1200" dirty="0">
            <a:effectLst/>
            <a:ea typeface="Times New Roman" panose="02020603050405020304" pitchFamily="18" charset="0"/>
          </a:endParaRPr>
        </a:p>
        <a:p>
          <a:pPr marL="228600" lvl="2" indent="-114300" algn="l" defTabSz="666750">
            <a:lnSpc>
              <a:spcPct val="90000"/>
            </a:lnSpc>
            <a:spcBef>
              <a:spcPct val="0"/>
            </a:spcBef>
            <a:spcAft>
              <a:spcPct val="15000"/>
            </a:spcAft>
            <a:buChar char="••"/>
          </a:pPr>
          <a:r>
            <a:rPr lang="en-US" sz="1500" b="1" kern="1200" dirty="0">
              <a:solidFill>
                <a:srgbClr val="002060"/>
              </a:solidFill>
              <a:effectLst/>
              <a:ea typeface="Calibri" panose="020F0502020204030204" pitchFamily="34" charset="0"/>
              <a:cs typeface="Times New Roman" panose="02020603050405020304" pitchFamily="18" charset="0"/>
            </a:rPr>
            <a:t>Facilitators:</a:t>
          </a:r>
          <a:r>
            <a:rPr lang="en-US" sz="1500" kern="1200" dirty="0"/>
            <a:t> Support, communication, and focus, yet flexible: </a:t>
          </a:r>
          <a:br>
            <a:rPr lang="en-US" sz="1500" kern="1200" dirty="0"/>
          </a:br>
          <a:r>
            <a:rPr lang="en-US" sz="1500" i="1" kern="1200" dirty="0">
              <a:effectLst/>
              <a:latin typeface="Times New Roman" panose="02020603050405020304" pitchFamily="18" charset="0"/>
              <a:ea typeface="Helvetica" panose="020B0604020202020204" pitchFamily="34" charset="0"/>
              <a:cs typeface="Times New Roman" panose="02020603050405020304" pitchFamily="18" charset="0"/>
            </a:rPr>
            <a:t>“…sometimes, when you do these sorts of things, they want things by a very specific time, very specific criteria. And they were really open to us making it work within our clinic structure, which I think </a:t>
          </a:r>
          <a:r>
            <a:rPr lang="en-US" sz="1500" i="1" kern="1200" dirty="0">
              <a:solidFill>
                <a:srgbClr val="FF0000"/>
              </a:solidFill>
              <a:effectLst/>
              <a:latin typeface="Times New Roman" panose="02020603050405020304" pitchFamily="18" charset="0"/>
              <a:ea typeface="Helvetica" panose="020B0604020202020204" pitchFamily="34" charset="0"/>
              <a:cs typeface="Times New Roman" panose="02020603050405020304" pitchFamily="18" charset="0"/>
            </a:rPr>
            <a:t>is both relieving but also a smarter way of, actually, getting it done </a:t>
          </a:r>
          <a:r>
            <a:rPr lang="en-US" sz="1500" i="1" kern="1200" dirty="0">
              <a:effectLst/>
              <a:latin typeface="Times New Roman" panose="02020603050405020304" pitchFamily="18" charset="0"/>
              <a:ea typeface="Helvetica" panose="020B0604020202020204" pitchFamily="34" charset="0"/>
              <a:cs typeface="Times New Roman" panose="02020603050405020304" pitchFamily="18" charset="0"/>
            </a:rPr>
            <a:t>because we are all so different. We use different medical records. We do different things. We have different structures. My job doesn’t exist at all of these places…. And so, they’ve been really open to the variety of ways and trying to support people at those things but also really open to kind of anything”</a:t>
          </a:r>
        </a:p>
        <a:p>
          <a:pPr marL="342900" lvl="3" indent="-114300" algn="l" defTabSz="666750">
            <a:lnSpc>
              <a:spcPct val="90000"/>
            </a:lnSpc>
            <a:spcBef>
              <a:spcPct val="0"/>
            </a:spcBef>
            <a:spcAft>
              <a:spcPct val="15000"/>
            </a:spcAft>
            <a:buChar char="••"/>
          </a:pPr>
          <a:endParaRPr lang="en-US" sz="1500" i="1" kern="1200" dirty="0">
            <a:effectLst/>
            <a:latin typeface="Times New Roman" panose="02020603050405020304" pitchFamily="18" charset="0"/>
            <a:ea typeface="Helvetica" panose="020B0604020202020204" pitchFamily="34" charset="0"/>
            <a:cs typeface="Times New Roman" panose="02020603050405020304" pitchFamily="18" charset="0"/>
          </a:endParaRPr>
        </a:p>
        <a:p>
          <a:pPr marL="228600" lvl="2" indent="-114300" algn="l" defTabSz="666750">
            <a:lnSpc>
              <a:spcPct val="90000"/>
            </a:lnSpc>
            <a:spcBef>
              <a:spcPct val="0"/>
            </a:spcBef>
            <a:spcAft>
              <a:spcPct val="15000"/>
            </a:spcAft>
            <a:buChar char="••"/>
          </a:pPr>
          <a:r>
            <a:rPr lang="en-US" sz="1500" b="1" kern="1200" dirty="0">
              <a:solidFill>
                <a:srgbClr val="002060"/>
              </a:solidFill>
              <a:cs typeface="Times New Roman" panose="02020603050405020304" pitchFamily="18" charset="0"/>
            </a:rPr>
            <a:t>Barriers:  </a:t>
          </a:r>
          <a:r>
            <a:rPr lang="en-US" sz="1500" kern="1200" dirty="0">
              <a:cs typeface="Times New Roman" panose="02020603050405020304" pitchFamily="18" charset="0"/>
            </a:rPr>
            <a:t>Resources, training, communication, data</a:t>
          </a:r>
          <a:br>
            <a:rPr lang="en-US" sz="1500" kern="1200" dirty="0">
              <a:cs typeface="Times New Roman" panose="02020603050405020304" pitchFamily="18" charset="0"/>
            </a:rPr>
          </a:br>
          <a:r>
            <a:rPr lang="en-US" sz="1500" kern="1200" dirty="0">
              <a:cs typeface="Times New Roman" panose="02020603050405020304" pitchFamily="18" charset="0"/>
            </a:rPr>
            <a:t>“</a:t>
          </a:r>
          <a:r>
            <a:rPr lang="en-US" sz="1500" i="1" kern="1200" dirty="0">
              <a:effectLst/>
              <a:latin typeface="Times New Roman" panose="02020603050405020304" pitchFamily="18" charset="0"/>
              <a:ea typeface="Helvetica" panose="020B0604020202020204" pitchFamily="34" charset="0"/>
              <a:cs typeface="Times New Roman" panose="02020603050405020304" pitchFamily="18" charset="0"/>
            </a:rPr>
            <a:t>it's still kind of challenging to work when understaffed and know that </a:t>
          </a:r>
          <a:r>
            <a:rPr lang="en-US" sz="1500" i="1" kern="1200" dirty="0">
              <a:solidFill>
                <a:srgbClr val="C00000"/>
              </a:solidFill>
              <a:effectLst/>
              <a:latin typeface="Times New Roman" panose="02020603050405020304" pitchFamily="18" charset="0"/>
              <a:ea typeface="Helvetica" panose="020B0604020202020204" pitchFamily="34" charset="0"/>
              <a:cs typeface="Times New Roman" panose="02020603050405020304" pitchFamily="18" charset="0"/>
            </a:rPr>
            <a:t>you're putting something on someone's plate when their plate is already full</a:t>
          </a:r>
          <a:r>
            <a:rPr lang="en-US" sz="1500" i="1" kern="1200" dirty="0">
              <a:effectLst/>
              <a:latin typeface="Times New Roman" panose="02020603050405020304" pitchFamily="18" charset="0"/>
              <a:ea typeface="Helvetica" panose="020B0604020202020204" pitchFamily="34" charset="0"/>
              <a:cs typeface="Times New Roman" panose="02020603050405020304" pitchFamily="18" charset="0"/>
            </a:rPr>
            <a:t>.”</a:t>
          </a:r>
          <a:endParaRPr lang="en-US" sz="1500" kern="1200" dirty="0">
            <a:cs typeface="Times New Roman" panose="02020603050405020304" pitchFamily="18" charset="0"/>
          </a:endParaRPr>
        </a:p>
      </dsp:txBody>
      <dsp:txXfrm>
        <a:off x="5361941" y="869492"/>
        <a:ext cx="4703414" cy="46939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4787F-EC48-4C17-A419-827FBF335F7D}">
      <dsp:nvSpPr>
        <dsp:cNvPr id="0" name=""/>
        <dsp:cNvSpPr/>
      </dsp:nvSpPr>
      <dsp:spPr>
        <a:xfrm>
          <a:off x="7143" y="1738490"/>
          <a:ext cx="2135187" cy="1941686"/>
        </a:xfrm>
        <a:prstGeom prst="roundRect">
          <a:avLst>
            <a:gd name="adj" fmla="val 10000"/>
          </a:avLst>
        </a:prstGeom>
        <a:solidFill>
          <a:srgbClr val="0063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Community Needs Assessment</a:t>
          </a:r>
        </a:p>
      </dsp:txBody>
      <dsp:txXfrm>
        <a:off x="64013" y="1795360"/>
        <a:ext cx="2021447" cy="1827946"/>
      </dsp:txXfrm>
    </dsp:sp>
    <dsp:sp modelId="{6D202E77-9917-4B9B-AEDC-2C242B3D3A36}">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355850" y="2550475"/>
        <a:ext cx="316861" cy="317716"/>
      </dsp:txXfrm>
    </dsp:sp>
    <dsp:sp modelId="{9C36BFEA-322E-4FAD-9C5C-25C56A20D405}">
      <dsp:nvSpPr>
        <dsp:cNvPr id="0" name=""/>
        <dsp:cNvSpPr/>
      </dsp:nvSpPr>
      <dsp:spPr>
        <a:xfrm>
          <a:off x="2996406" y="1738490"/>
          <a:ext cx="2135187" cy="1941686"/>
        </a:xfrm>
        <a:prstGeom prst="roundRect">
          <a:avLst>
            <a:gd name="adj" fmla="val 10000"/>
          </a:avLst>
        </a:prstGeom>
        <a:solidFill>
          <a:srgbClr val="B7D4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Engage Community </a:t>
          </a:r>
          <a:r>
            <a:rPr lang="en-US" sz="1600" kern="1200" dirty="0"/>
            <a:t>Survey Collection</a:t>
          </a:r>
        </a:p>
        <a:p>
          <a:pPr lvl="0" algn="ctr" defTabSz="1066800">
            <a:lnSpc>
              <a:spcPct val="90000"/>
            </a:lnSpc>
            <a:spcBef>
              <a:spcPct val="0"/>
            </a:spcBef>
            <a:spcAft>
              <a:spcPct val="35000"/>
            </a:spcAft>
          </a:pPr>
          <a:r>
            <a:rPr lang="en-US" sz="1600" kern="1200" dirty="0"/>
            <a:t>Focus Groups </a:t>
          </a:r>
        </a:p>
        <a:p>
          <a:pPr lvl="0" algn="ctr" defTabSz="1066800">
            <a:lnSpc>
              <a:spcPct val="90000"/>
            </a:lnSpc>
            <a:spcBef>
              <a:spcPct val="0"/>
            </a:spcBef>
            <a:spcAft>
              <a:spcPct val="35000"/>
            </a:spcAft>
          </a:pPr>
          <a:r>
            <a:rPr lang="en-US" sz="1600" kern="1200" dirty="0"/>
            <a:t>Training Social Service Providers</a:t>
          </a:r>
          <a:endParaRPr lang="en-US" sz="1800" kern="1200" dirty="0"/>
        </a:p>
      </dsp:txBody>
      <dsp:txXfrm>
        <a:off x="3053276" y="1795360"/>
        <a:ext cx="2021447" cy="1827946"/>
      </dsp:txXfrm>
    </dsp:sp>
    <dsp:sp modelId="{DCD656B6-1E0A-4914-9B53-66F55695A3EF}">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45112" y="2550475"/>
        <a:ext cx="316861" cy="317716"/>
      </dsp:txXfrm>
    </dsp:sp>
    <dsp:sp modelId="{3B75A819-87FB-46AF-91F2-79C5EFFBA963}">
      <dsp:nvSpPr>
        <dsp:cNvPr id="0" name=""/>
        <dsp:cNvSpPr/>
      </dsp:nvSpPr>
      <dsp:spPr>
        <a:xfrm>
          <a:off x="5985668" y="1738490"/>
          <a:ext cx="2135187" cy="1941686"/>
        </a:xfrm>
        <a:prstGeom prst="roundRect">
          <a:avLst>
            <a:gd name="adj" fmla="val 10000"/>
          </a:avLst>
        </a:prstGeom>
        <a:solidFill>
          <a:srgbClr val="6AB7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Community Responsive Health Campaign</a:t>
          </a:r>
        </a:p>
      </dsp:txBody>
      <dsp:txXfrm>
        <a:off x="6042538" y="1795360"/>
        <a:ext cx="2021447" cy="18279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7C0E9-81FA-4F3B-88EA-0C8F057B6659}">
      <dsp:nvSpPr>
        <dsp:cNvPr id="0" name=""/>
        <dsp:cNvSpPr/>
      </dsp:nvSpPr>
      <dsp:spPr>
        <a:xfrm>
          <a:off x="1747449" y="2063480"/>
          <a:ext cx="1611803" cy="16118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Policy Agenda</a:t>
          </a:r>
        </a:p>
      </dsp:txBody>
      <dsp:txXfrm>
        <a:off x="1983492" y="2299523"/>
        <a:ext cx="1139717" cy="1139717"/>
      </dsp:txXfrm>
    </dsp:sp>
    <dsp:sp modelId="{B52CBA61-6BC8-4383-8FED-F2492ADD7F89}">
      <dsp:nvSpPr>
        <dsp:cNvPr id="0" name=""/>
        <dsp:cNvSpPr/>
      </dsp:nvSpPr>
      <dsp:spPr>
        <a:xfrm rot="12900000">
          <a:off x="650098" y="1761676"/>
          <a:ext cx="1298610" cy="459363"/>
        </a:xfrm>
        <a:prstGeom prst="leftArrow">
          <a:avLst>
            <a:gd name="adj1" fmla="val 60000"/>
            <a:gd name="adj2" fmla="val 50000"/>
          </a:avLst>
        </a:prstGeom>
        <a:solidFill>
          <a:srgbClr val="0063A2"/>
        </a:solidFill>
        <a:ln>
          <a:noFill/>
        </a:ln>
        <a:effectLst/>
      </dsp:spPr>
      <dsp:style>
        <a:lnRef idx="0">
          <a:scrgbClr r="0" g="0" b="0"/>
        </a:lnRef>
        <a:fillRef idx="1">
          <a:scrgbClr r="0" g="0" b="0"/>
        </a:fillRef>
        <a:effectRef idx="0">
          <a:scrgbClr r="0" g="0" b="0"/>
        </a:effectRef>
        <a:fontRef idx="minor">
          <a:schemeClr val="lt1"/>
        </a:fontRef>
      </dsp:style>
    </dsp:sp>
    <dsp:sp modelId="{5A117198-3207-4B60-92D0-4E29BDD80005}">
      <dsp:nvSpPr>
        <dsp:cNvPr id="0" name=""/>
        <dsp:cNvSpPr/>
      </dsp:nvSpPr>
      <dsp:spPr>
        <a:xfrm>
          <a:off x="1917" y="1006447"/>
          <a:ext cx="1531212" cy="1224970"/>
        </a:xfrm>
        <a:prstGeom prst="roundRect">
          <a:avLst>
            <a:gd name="adj" fmla="val 10000"/>
          </a:avLst>
        </a:prstGeom>
        <a:solidFill>
          <a:srgbClr val="0063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FQHCs</a:t>
          </a:r>
        </a:p>
      </dsp:txBody>
      <dsp:txXfrm>
        <a:off x="37795" y="1042325"/>
        <a:ext cx="1459456" cy="1153214"/>
      </dsp:txXfrm>
    </dsp:sp>
    <dsp:sp modelId="{C247FEAE-20E4-4DB5-8BD3-C5A77C06D0C9}">
      <dsp:nvSpPr>
        <dsp:cNvPr id="0" name=""/>
        <dsp:cNvSpPr/>
      </dsp:nvSpPr>
      <dsp:spPr>
        <a:xfrm rot="16200000">
          <a:off x="1904046" y="1108912"/>
          <a:ext cx="1298610" cy="459363"/>
        </a:xfrm>
        <a:prstGeom prst="leftArrow">
          <a:avLst>
            <a:gd name="adj1" fmla="val 60000"/>
            <a:gd name="adj2" fmla="val 50000"/>
          </a:avLst>
        </a:prstGeom>
        <a:solidFill>
          <a:srgbClr val="00B5B3"/>
        </a:solidFill>
        <a:ln>
          <a:noFill/>
        </a:ln>
        <a:effectLst/>
      </dsp:spPr>
      <dsp:style>
        <a:lnRef idx="0">
          <a:scrgbClr r="0" g="0" b="0"/>
        </a:lnRef>
        <a:fillRef idx="1">
          <a:scrgbClr r="0" g="0" b="0"/>
        </a:fillRef>
        <a:effectRef idx="0">
          <a:scrgbClr r="0" g="0" b="0"/>
        </a:effectRef>
        <a:fontRef idx="minor">
          <a:schemeClr val="lt1"/>
        </a:fontRef>
      </dsp:style>
    </dsp:sp>
    <dsp:sp modelId="{48FD27CB-5D5E-427F-8792-EE7E73AFF6DC}">
      <dsp:nvSpPr>
        <dsp:cNvPr id="0" name=""/>
        <dsp:cNvSpPr/>
      </dsp:nvSpPr>
      <dsp:spPr>
        <a:xfrm>
          <a:off x="1787745" y="76804"/>
          <a:ext cx="1531212" cy="1224970"/>
        </a:xfrm>
        <a:prstGeom prst="roundRect">
          <a:avLst>
            <a:gd name="adj" fmla="val 10000"/>
          </a:avLst>
        </a:prstGeom>
        <a:solidFill>
          <a:srgbClr val="06AA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Social Service Engagement </a:t>
          </a:r>
        </a:p>
      </dsp:txBody>
      <dsp:txXfrm>
        <a:off x="1823623" y="112682"/>
        <a:ext cx="1459456" cy="1153214"/>
      </dsp:txXfrm>
    </dsp:sp>
    <dsp:sp modelId="{E7305363-3A58-4EAF-A1C2-FCC284439F46}">
      <dsp:nvSpPr>
        <dsp:cNvPr id="0" name=""/>
        <dsp:cNvSpPr/>
      </dsp:nvSpPr>
      <dsp:spPr>
        <a:xfrm rot="19500000">
          <a:off x="3157993" y="1761676"/>
          <a:ext cx="1298610" cy="459363"/>
        </a:xfrm>
        <a:prstGeom prst="leftArrow">
          <a:avLst>
            <a:gd name="adj1" fmla="val 60000"/>
            <a:gd name="adj2" fmla="val 50000"/>
          </a:avLst>
        </a:prstGeom>
        <a:solidFill>
          <a:srgbClr val="B7D433"/>
        </a:solidFill>
        <a:ln>
          <a:noFill/>
        </a:ln>
        <a:effectLst/>
      </dsp:spPr>
      <dsp:style>
        <a:lnRef idx="0">
          <a:scrgbClr r="0" g="0" b="0"/>
        </a:lnRef>
        <a:fillRef idx="1">
          <a:scrgbClr r="0" g="0" b="0"/>
        </a:fillRef>
        <a:effectRef idx="0">
          <a:scrgbClr r="0" g="0" b="0"/>
        </a:effectRef>
        <a:fontRef idx="minor">
          <a:schemeClr val="lt1"/>
        </a:fontRef>
      </dsp:style>
    </dsp:sp>
    <dsp:sp modelId="{C277B89F-7090-4EFF-B4C0-A18D876F75A0}">
      <dsp:nvSpPr>
        <dsp:cNvPr id="0" name=""/>
        <dsp:cNvSpPr/>
      </dsp:nvSpPr>
      <dsp:spPr>
        <a:xfrm>
          <a:off x="3573572" y="1006447"/>
          <a:ext cx="1531212" cy="1224970"/>
        </a:xfrm>
        <a:prstGeom prst="roundRect">
          <a:avLst>
            <a:gd name="adj" fmla="val 10000"/>
          </a:avLst>
        </a:prstGeom>
        <a:solidFill>
          <a:srgbClr val="B7D4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Community Engagement</a:t>
          </a:r>
        </a:p>
      </dsp:txBody>
      <dsp:txXfrm>
        <a:off x="3609450" y="1042325"/>
        <a:ext cx="1459456" cy="11532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05.png"/></Relationships>
</file>

<file path=ppt/drawings/_rels/drawing3.xml.rels><?xml version="1.0" encoding="UTF-8" standalone="yes"?>
<Relationships xmlns="http://schemas.openxmlformats.org/package/2006/relationships"><Relationship Id="rId3" Type="http://schemas.openxmlformats.org/officeDocument/2006/relationships/image" Target="../media/image105.png"/><Relationship Id="rId2" Type="http://schemas.microsoft.com/office/2007/relationships/hdphoto" Target="../media/hdphoto2.wdp"/><Relationship Id="rId1" Type="http://schemas.openxmlformats.org/officeDocument/2006/relationships/image" Target="../media/image106.png"/><Relationship Id="rId4" Type="http://schemas.microsoft.com/office/2007/relationships/hdphoto" Target="../media/hdphoto1.wdp"/></Relationships>
</file>

<file path=ppt/drawings/drawing1.xml><?xml version="1.0" encoding="utf-8"?>
<c:userShapes xmlns:c="http://schemas.openxmlformats.org/drawingml/2006/chart">
  <cdr:relSizeAnchor xmlns:cdr="http://schemas.openxmlformats.org/drawingml/2006/chartDrawing">
    <cdr:from>
      <cdr:x>0.8636</cdr:x>
      <cdr:y>0.06538</cdr:y>
    </cdr:from>
    <cdr:to>
      <cdr:x>1</cdr:x>
      <cdr:y>0.29469</cdr:y>
    </cdr:to>
    <cdr:sp macro="" textlink="">
      <cdr:nvSpPr>
        <cdr:cNvPr id="2" name="Oval 1"/>
        <cdr:cNvSpPr/>
      </cdr:nvSpPr>
      <cdr:spPr>
        <a:xfrm xmlns:a="http://schemas.openxmlformats.org/drawingml/2006/main">
          <a:off x="9399639" y="313967"/>
          <a:ext cx="1484671" cy="1101213"/>
        </a:xfrm>
        <a:prstGeom xmlns:a="http://schemas.openxmlformats.org/drawingml/2006/main" prst="ellipse">
          <a:avLst/>
        </a:prstGeom>
        <a:ln xmlns:a="http://schemas.openxmlformats.org/drawingml/2006/main" w="28575"/>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0.86269</cdr:x>
      <cdr:y>0.09972</cdr:y>
    </cdr:from>
    <cdr:to>
      <cdr:x>1</cdr:x>
      <cdr:y>0.33108</cdr:y>
    </cdr:to>
    <cdr:sp macro="" textlink="">
      <cdr:nvSpPr>
        <cdr:cNvPr id="3" name="TextBox 2"/>
        <cdr:cNvSpPr txBox="1"/>
      </cdr:nvSpPr>
      <cdr:spPr>
        <a:xfrm xmlns:a="http://schemas.openxmlformats.org/drawingml/2006/main">
          <a:off x="9389807" y="478887"/>
          <a:ext cx="1494503" cy="11110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At least 80% of nurses trained in </a:t>
          </a:r>
          <a:r>
            <a:rPr lang="en-US" sz="1600" b="1" dirty="0" smtClean="0"/>
            <a:t>Illinois!</a:t>
          </a:r>
          <a:endParaRPr lang="en-US" sz="1600" b="1" dirty="0"/>
        </a:p>
      </cdr:txBody>
    </cdr:sp>
  </cdr:relSizeAnchor>
  <cdr:relSizeAnchor xmlns:cdr="http://schemas.openxmlformats.org/drawingml/2006/chartDrawing">
    <cdr:from>
      <cdr:x>0.94941</cdr:x>
      <cdr:y>0.30698</cdr:y>
    </cdr:from>
    <cdr:to>
      <cdr:x>0.96874</cdr:x>
      <cdr:y>0.3725</cdr:y>
    </cdr:to>
    <cdr:sp macro="" textlink="">
      <cdr:nvSpPr>
        <cdr:cNvPr id="4" name="Down Arrow 3"/>
        <cdr:cNvSpPr/>
      </cdr:nvSpPr>
      <cdr:spPr>
        <a:xfrm xmlns:a="http://schemas.openxmlformats.org/drawingml/2006/main">
          <a:off x="10333704" y="1474172"/>
          <a:ext cx="210311" cy="314633"/>
        </a:xfrm>
        <a:prstGeom xmlns:a="http://schemas.openxmlformats.org/drawingml/2006/main" prst="downArrow">
          <a:avLst/>
        </a:prstGeom>
        <a:solidFill xmlns:a="http://schemas.openxmlformats.org/drawingml/2006/main">
          <a:schemeClr val="accent2"/>
        </a:solidFill>
      </cdr:spPr>
      <cdr:style>
        <a:lnRef xmlns:a="http://schemas.openxmlformats.org/drawingml/2006/main" idx="2">
          <a:schemeClr val="accent3">
            <a:shade val="50000"/>
          </a:schemeClr>
        </a:lnRef>
        <a:fillRef xmlns:a="http://schemas.openxmlformats.org/drawingml/2006/main" idx="1">
          <a:schemeClr val="accent3"/>
        </a:fillRef>
        <a:effectRef xmlns:a="http://schemas.openxmlformats.org/drawingml/2006/main" idx="0">
          <a:schemeClr val="accent3"/>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0.83973</cdr:x>
      <cdr:y>0.05523</cdr:y>
    </cdr:from>
    <cdr:to>
      <cdr:x>0.994</cdr:x>
      <cdr:y>0.16727</cdr:y>
    </cdr:to>
    <cdr:pic>
      <cdr:nvPicPr>
        <cdr:cNvPr id="2" name="Picture 1"/>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38148" b="56204" l="61823" r="82813">
                      <a14:foregroundMark x1="64740" y1="49815" x2="64740" y2="49815"/>
                      <a14:foregroundMark x1="67083" y1="46481" x2="67083" y2="46481"/>
                      <a14:foregroundMark x1="80104" y1="40093" x2="80104" y2="40093"/>
                      <a14:foregroundMark x1="81927" y1="44630" x2="81927" y2="44630"/>
                      <a14:foregroundMark x1="78229" y1="41481" x2="78229" y2="41481"/>
                    </a14:backgroundRemoval>
                  </a14:imgEffect>
                </a14:imgLayer>
              </a14:imgProps>
            </a:ext>
          </a:extLst>
        </a:blip>
        <a:srcRect xmlns:a="http://schemas.openxmlformats.org/drawingml/2006/main" l="61250" t="37299" r="16838" b="44182"/>
        <a:stretch xmlns:a="http://schemas.openxmlformats.org/drawingml/2006/main"/>
      </cdr:blipFill>
      <cdr:spPr>
        <a:xfrm xmlns:a="http://schemas.openxmlformats.org/drawingml/2006/main" rot="730200">
          <a:off x="6965585" y="299860"/>
          <a:ext cx="1279712" cy="608364"/>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0.03503</cdr:x>
      <cdr:y>0.56781</cdr:y>
    </cdr:from>
    <cdr:to>
      <cdr:x>0.17863</cdr:x>
      <cdr:y>0.70689</cdr:y>
    </cdr:to>
    <cdr:pic>
      <cdr:nvPicPr>
        <cdr:cNvPr id="3" name="Picture 2"/>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33611" b="45926" l="64479" r="79740">
                      <a14:foregroundMark x1="72656" y1="34537" x2="72656" y2="34537"/>
                      <a14:foregroundMark x1="70729" y1="36759" x2="70729" y2="36759"/>
                      <a14:foregroundMark x1="74635" y1="39259" x2="74635" y2="39259"/>
                    </a14:backgroundRemoval>
                  </a14:imgEffect>
                </a14:imgLayer>
              </a14:imgProps>
            </a:ext>
          </a:extLst>
        </a:blip>
        <a:srcRect xmlns:a="http://schemas.openxmlformats.org/drawingml/2006/main" l="62916" t="32223" r="24708" b="53703"/>
        <a:stretch xmlns:a="http://schemas.openxmlformats.org/drawingml/2006/main"/>
      </cdr:blipFill>
      <cdr:spPr>
        <a:xfrm xmlns:a="http://schemas.openxmlformats.org/drawingml/2006/main" rot="625184">
          <a:off x="286944" y="3071966"/>
          <a:ext cx="1176281" cy="752451"/>
        </a:xfrm>
        <a:prstGeom xmlns:a="http://schemas.openxmlformats.org/drawingml/2006/main" prst="rect">
          <a:avLst/>
        </a:prstGeom>
      </cdr:spPr>
    </cdr:pic>
  </cdr:relSizeAnchor>
  <cdr:relSizeAnchor xmlns:cdr="http://schemas.openxmlformats.org/drawingml/2006/chartDrawing">
    <cdr:from>
      <cdr:x>0.17674</cdr:x>
      <cdr:y>0.19718</cdr:y>
    </cdr:from>
    <cdr:to>
      <cdr:x>0.67236</cdr:x>
      <cdr:y>0.61972</cdr:y>
    </cdr:to>
    <cdr:cxnSp macro="">
      <cdr:nvCxnSpPr>
        <cdr:cNvPr id="4" name="Straight Arrow Connector 3"/>
        <cdr:cNvCxnSpPr/>
      </cdr:nvCxnSpPr>
      <cdr:spPr>
        <a:xfrm xmlns:a="http://schemas.openxmlformats.org/drawingml/2006/main" flipV="1">
          <a:off x="1447800" y="1066800"/>
          <a:ext cx="4059850" cy="2286000"/>
        </a:xfrm>
        <a:prstGeom xmlns:a="http://schemas.openxmlformats.org/drawingml/2006/main" prst="straightConnector1">
          <a:avLst/>
        </a:prstGeom>
        <a:ln xmlns:a="http://schemas.openxmlformats.org/drawingml/2006/main" w="38100">
          <a:solidFill>
            <a:srgbClr val="00499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0.686</cdr:x>
      <cdr:y>0.10189</cdr:y>
    </cdr:from>
    <cdr:to>
      <cdr:x>0.86424</cdr:x>
      <cdr:y>0.23018</cdr:y>
    </cdr:to>
    <cdr:pic>
      <cdr:nvPicPr>
        <cdr:cNvPr id="6" name="Picture 5"/>
        <cdr:cNvPicPr>
          <a:picLocks xmlns:a="http://schemas.openxmlformats.org/drawingml/2006/main" noChangeAspect="1"/>
        </cdr:cNvPicPr>
      </cdr:nvPicPr>
      <cdr:blipFill rotWithShape="1">
        <a:blip xmlns:a="http://schemas.openxmlformats.org/drawingml/2006/main" xmlns:r="http://schemas.openxmlformats.org/officeDocument/2006/relationships" r:embed="rId3">
          <a:extLst>
            <a:ext uri="{BEBA8EAE-BF5A-486C-A8C5-ECC9F3942E4B}">
              <a14:imgProps xmlns:a14="http://schemas.microsoft.com/office/drawing/2010/main">
                <a14:imgLayer r:embed="rId4">
                  <a14:imgEffect>
                    <a14:backgroundRemoval t="38148" b="56204" l="61823" r="82813">
                      <a14:foregroundMark x1="64740" y1="49815" x2="64740" y2="49815"/>
                      <a14:foregroundMark x1="67083" y1="46481" x2="67083" y2="46481"/>
                      <a14:foregroundMark x1="80104" y1="40093" x2="80104" y2="40093"/>
                      <a14:foregroundMark x1="81927" y1="44630" x2="81927" y2="44630"/>
                      <a14:foregroundMark x1="78229" y1="41481" x2="78229" y2="41481"/>
                    </a14:backgroundRemoval>
                  </a14:imgEffect>
                </a14:imgLayer>
              </a14:imgProps>
            </a:ext>
          </a:extLst>
        </a:blip>
        <a:srcRect xmlns:a="http://schemas.openxmlformats.org/drawingml/2006/main" l="61250" t="37299" r="16838" b="44182"/>
        <a:stretch xmlns:a="http://schemas.openxmlformats.org/drawingml/2006/main"/>
      </cdr:blipFill>
      <cdr:spPr>
        <a:xfrm xmlns:a="http://schemas.openxmlformats.org/drawingml/2006/main" rot="730200">
          <a:off x="5619357" y="551229"/>
          <a:ext cx="1460092" cy="694115"/>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96F9D-2668-4094-8227-54635571F5D1}"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CC341-821B-413D-A8A4-39E7464FF4B0}" type="slidenum">
              <a:rPr lang="en-US" smtClean="0"/>
              <a:t>‹#›</a:t>
            </a:fld>
            <a:endParaRPr lang="en-US"/>
          </a:p>
        </p:txBody>
      </p:sp>
    </p:spTree>
    <p:extLst>
      <p:ext uri="{BB962C8B-B14F-4D97-AF65-F5344CB8AC3E}">
        <p14:creationId xmlns:p14="http://schemas.microsoft.com/office/powerpoint/2010/main" val="324433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ournals.lww.com/greenjournal/Fulltext/2018/01000/Timing_and_Risk_Factors_of_Postpartum_Stroke.10.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2210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Additional support for your birth equity initiative! We want to help you succeed by:</a:t>
            </a:r>
          </a:p>
          <a:p>
            <a:r>
              <a:rPr lang="en-US"/>
              <a:t>Partnering with you to arrange your Key Players meeting.</a:t>
            </a:r>
          </a:p>
          <a:p>
            <a:r>
              <a:rPr lang="en-US"/>
              <a:t>Assist you with who to invite at each hospital for most effective meeting with representative from ILPQC</a:t>
            </a:r>
          </a:p>
          <a:p>
            <a:r>
              <a:rPr lang="en-US"/>
              <a:t>Provide you with a Birth Equity champion from the BE speakers bureau to partner with you to problem solve, overcome  barriers,  and move implementation forward</a:t>
            </a:r>
            <a:endParaRPr/>
          </a:p>
        </p:txBody>
      </p:sp>
    </p:spTree>
    <p:extLst>
      <p:ext uri="{BB962C8B-B14F-4D97-AF65-F5344CB8AC3E}">
        <p14:creationId xmlns:p14="http://schemas.microsoft.com/office/powerpoint/2010/main" val="52060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4851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3216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Protocol for improving patient-reported race/ethnicity data</a:t>
            </a:r>
          </a:p>
          <a:p>
            <a:r>
              <a:rPr lang="en-US" dirty="0"/>
              <a:t>Stratified by race/ethnicity and Medicaid status</a:t>
            </a:r>
          </a:p>
          <a:p>
            <a:r>
              <a:rPr lang="en-US" dirty="0"/>
              <a:t>Standardized SDoH screening tools for delivery admission</a:t>
            </a:r>
          </a:p>
          <a:p>
            <a:r>
              <a:rPr lang="en-US" dirty="0"/>
              <a:t>SDoH community resources mapping tool</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4272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Sharing expected respectful care practices with delivery staff and patients (i.e. posting in L&amp;D)</a:t>
            </a:r>
          </a:p>
          <a:p>
            <a:r>
              <a:rPr lang="en-US" dirty="0">
                <a:cs typeface="Calibri"/>
              </a:rPr>
              <a:t>Patient Reported Experience Measure (PREM) patient survey</a:t>
            </a:r>
          </a:p>
          <a:p>
            <a:r>
              <a:rPr lang="en-US" dirty="0">
                <a:cs typeface="Calibri"/>
              </a:rPr>
              <a:t>Engaged patients and/or community members on QI efforts</a:t>
            </a:r>
          </a:p>
          <a:p>
            <a:r>
              <a:rPr lang="en-US" dirty="0">
                <a:cs typeface="Calibri"/>
              </a:rPr>
              <a:t>Standardized PP safety patient education, where to call, and early follow-up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07899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smtClean="0"/>
              <a:t>For AC</a:t>
            </a:r>
            <a:r>
              <a:rPr lang="en-US" baseline="0" dirty="0" smtClean="0"/>
              <a:t> let’s make a slide that shows the % for each hospital with bar charts in order like we do for PVB NTSV CS rate…that will show many hospitals have 80-100% of patients screened and many hospitals haven’t started screening… averages 40%, but it is the variability that is motivating.  </a:t>
            </a:r>
            <a:endParaRPr lang="en-US" dirty="0"/>
          </a:p>
        </p:txBody>
      </p:sp>
    </p:spTree>
    <p:extLst>
      <p:ext uri="{BB962C8B-B14F-4D97-AF65-F5344CB8AC3E}">
        <p14:creationId xmlns:p14="http://schemas.microsoft.com/office/powerpoint/2010/main" val="341141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lgn="l" rtl="0" fontAlgn="base">
              <a:buFont typeface="Arial" panose="020B0604020202020204" pitchFamily="34" charset="0"/>
              <a:buNone/>
            </a:pPr>
            <a:r>
              <a:rPr lang="en-US" sz="1200" b="0" i="0">
                <a:solidFill>
                  <a:srgbClr val="000000"/>
                </a:solidFill>
                <a:effectLst/>
                <a:latin typeface="Calibri" panose="020F0502020204030204" pitchFamily="34" charset="0"/>
              </a:rPr>
              <a:t>Structure Measures- highlight/congratulate the success in place/working on measures: how to consolidate these</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Implemented standardized social determinants of health screening tools for delivery admission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Implemented affiliated prenatal care sites standardized screening tools for universal social determinants of health screening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Completed ILPQC social determinants of health community resources mapping tool and shared with affiliated outpatient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Incorporating discussion of social determinants of health and discrimination as potential factors in hospital maternal morbidity reviews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Protocol for improving the collection and accuracy of patient-reported race/ethnicity data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Process to review maternal health quality data stratified by race/ethnicity and Medicaid status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Engaged patients and/or community members to provide input on quality improvement efforts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Sharing expected respectful care practices with delivery staff and patients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Implicit Bias Training (line graph) </a:t>
            </a:r>
          </a:p>
          <a:p>
            <a:endParaRPr lang="en-US"/>
          </a:p>
        </p:txBody>
      </p:sp>
    </p:spTree>
    <p:extLst>
      <p:ext uri="{BB962C8B-B14F-4D97-AF65-F5344CB8AC3E}">
        <p14:creationId xmlns:p14="http://schemas.microsoft.com/office/powerpoint/2010/main" val="265835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a:t>Number of birthing people discharged after delivery who received the Patient Reported Experience Measure (PREM) Survey either via QR Code or hospital iPad/tablet/laptop</a:t>
            </a:r>
          </a:p>
          <a:p>
            <a:endParaRPr lang="en-US"/>
          </a:p>
        </p:txBody>
      </p:sp>
    </p:spTree>
    <p:extLst>
      <p:ext uri="{BB962C8B-B14F-4D97-AF65-F5344CB8AC3E}">
        <p14:creationId xmlns:p14="http://schemas.microsoft.com/office/powerpoint/2010/main" val="163052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Number of birthing people discharged after delivery who received the Patient Reported Experience Measure (PREM) Survey either via QR Code or hospital iPad/tablet/laptop</a:t>
            </a:r>
          </a:p>
          <a:p>
            <a:endParaRPr lang="en-US" dirty="0"/>
          </a:p>
        </p:txBody>
      </p:sp>
    </p:spTree>
    <p:extLst>
      <p:ext uri="{BB962C8B-B14F-4D97-AF65-F5344CB8AC3E}">
        <p14:creationId xmlns:p14="http://schemas.microsoft.com/office/powerpoint/2010/main" val="359342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7994B"/>
              </a:buClr>
              <a:buFont typeface="Arial" panose="020B0604020202020204" pitchFamily="34" charset="0"/>
              <a:buChar char="•"/>
            </a:pPr>
            <a:r>
              <a:rPr lang="en-US" sz="2000" i="1" u="sng" dirty="0" smtClean="0"/>
              <a:t>Key recommendations from MMRC report</a:t>
            </a:r>
          </a:p>
          <a:p>
            <a:pPr marL="742950" lvl="1" indent="-285750">
              <a:buClr>
                <a:srgbClr val="F7994B"/>
              </a:buClr>
              <a:buFont typeface="Arial" panose="020B0604020202020204" pitchFamily="34" charset="0"/>
              <a:buChar char="•"/>
            </a:pPr>
            <a:r>
              <a:rPr lang="en-US" sz="2200" b="1" dirty="0" smtClean="0">
                <a:solidFill>
                  <a:srgbClr val="004990"/>
                </a:solidFill>
              </a:rPr>
              <a:t>Providers should adopt the recommendation from the American College of Obstetricians and Gynecologists (ACOG) for early postpartum visit in addition to traditional 6 week visit</a:t>
            </a:r>
          </a:p>
          <a:p>
            <a:pPr marL="742950" lvl="1" indent="-285750">
              <a:buClr>
                <a:srgbClr val="F7994B"/>
              </a:buClr>
              <a:buFont typeface="Arial" panose="020B0604020202020204" pitchFamily="34" charset="0"/>
              <a:buChar char="•"/>
            </a:pPr>
            <a:r>
              <a:rPr lang="en-US" sz="2000" b="1" kern="1200" dirty="0" smtClean="0">
                <a:solidFill>
                  <a:srgbClr val="004990"/>
                </a:solidFill>
                <a:latin typeface="+mn-lt"/>
                <a:ea typeface="+mn-ea"/>
                <a:cs typeface="+mn-cs"/>
              </a:rPr>
              <a:t>Birthing hospitals should ensure that women are connected with a primary care or obstetrical provider and scheduled for a postpartum visit prior to hospital discharge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53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42525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 to add citations</a:t>
            </a:r>
          </a:p>
          <a:p>
            <a:r>
              <a:rPr lang="en-US" dirty="0" err="1" smtClean="0"/>
              <a:t>Stuebe</a:t>
            </a:r>
            <a:r>
              <a:rPr lang="en-US" dirty="0" smtClean="0"/>
              <a:t> AM, et. al. Prevalence and risk factors for early, undesired weaning attributed to lactation dysfunction. J </a:t>
            </a:r>
            <a:r>
              <a:rPr lang="en-US" dirty="0" err="1" smtClean="0"/>
              <a:t>Womens</a:t>
            </a:r>
            <a:r>
              <a:rPr lang="en-US" dirty="0" smtClean="0"/>
              <a:t> Health (</a:t>
            </a:r>
            <a:r>
              <a:rPr lang="en-US" dirty="0" err="1" smtClean="0"/>
              <a:t>Larchmt</a:t>
            </a:r>
            <a:r>
              <a:rPr lang="en-US" dirty="0" smtClean="0"/>
              <a:t>) 2014;23:404–12. </a:t>
            </a:r>
          </a:p>
          <a:p>
            <a:r>
              <a:rPr lang="en-US" dirty="0" smtClean="0"/>
              <a:t>Martin A, et. al. Views of women and clinicians on postpartum preparation and recovery. </a:t>
            </a:r>
            <a:r>
              <a:rPr lang="en-US" dirty="0" err="1" smtClean="0"/>
              <a:t>Matern</a:t>
            </a:r>
            <a:r>
              <a:rPr lang="en-US" dirty="0" smtClean="0"/>
              <a:t> Child Health J 2014;18:707–13. 5. </a:t>
            </a:r>
          </a:p>
          <a:p>
            <a:r>
              <a:rPr lang="en-US" dirty="0" smtClean="0"/>
              <a:t>Tully KP, et. al. The fourth trimester: a critical transition period with unmet maternal health needs. Am J </a:t>
            </a:r>
            <a:r>
              <a:rPr lang="en-US" dirty="0" err="1" smtClean="0"/>
              <a:t>Obstet</a:t>
            </a:r>
            <a:r>
              <a:rPr lang="en-US" dirty="0" smtClean="0"/>
              <a:t> </a:t>
            </a:r>
            <a:r>
              <a:rPr lang="en-US" dirty="0" err="1" smtClean="0"/>
              <a:t>Gynecol</a:t>
            </a:r>
            <a:r>
              <a:rPr lang="en-US" dirty="0" smtClean="0"/>
              <a:t> 2017;217:37–41.</a:t>
            </a:r>
          </a:p>
          <a:p>
            <a:r>
              <a:rPr lang="en-US" dirty="0" smtClean="0"/>
              <a:t>Optimizing postpartum care. ACOG Committee Opinion No. 736. American College of Obstetricians and Gynecologists. </a:t>
            </a:r>
            <a:r>
              <a:rPr lang="en-US" dirty="0" err="1" smtClean="0"/>
              <a:t>Obstet</a:t>
            </a:r>
            <a:r>
              <a:rPr lang="en-US" dirty="0" smtClean="0"/>
              <a:t> </a:t>
            </a:r>
            <a:r>
              <a:rPr lang="en-US" dirty="0" err="1" smtClean="0"/>
              <a:t>Gynecol</a:t>
            </a:r>
            <a:r>
              <a:rPr lang="en-US" dirty="0" smtClean="0"/>
              <a:t> 2018;131:e140–50.</a:t>
            </a:r>
          </a:p>
          <a:p>
            <a:r>
              <a:rPr lang="en-US" dirty="0" smtClean="0"/>
              <a:t>. Illinois Maternal Morbidity and Mortality Report. Illinois Department of Public Health. (October 2018)</a:t>
            </a:r>
          </a:p>
          <a:p>
            <a:r>
              <a:rPr lang="en-US" sz="1200" b="0" i="0" kern="1200" dirty="0" smtClean="0">
                <a:solidFill>
                  <a:schemeClr val="tx1"/>
                </a:solidFill>
                <a:effectLst/>
                <a:latin typeface="+mn-lt"/>
                <a:ea typeface="MS PGothic" pitchFamily="34" charset="-128"/>
                <a:cs typeface="MS PGothic" charset="0"/>
              </a:rPr>
              <a:t>Too G , Went T , Boehme AK , Miller EC , </a:t>
            </a:r>
            <a:r>
              <a:rPr lang="en-US" sz="1200" b="0" i="0" kern="1200" dirty="0" err="1" smtClean="0">
                <a:solidFill>
                  <a:schemeClr val="tx1"/>
                </a:solidFill>
                <a:effectLst/>
                <a:latin typeface="+mn-lt"/>
                <a:ea typeface="MS PGothic" pitchFamily="34" charset="-128"/>
                <a:cs typeface="MS PGothic" charset="0"/>
              </a:rPr>
              <a:t>Leffert</a:t>
            </a:r>
            <a:r>
              <a:rPr lang="en-US" sz="1200" b="0" i="0" kern="1200" dirty="0" smtClean="0">
                <a:solidFill>
                  <a:schemeClr val="tx1"/>
                </a:solidFill>
                <a:effectLst/>
                <a:latin typeface="+mn-lt"/>
                <a:ea typeface="MS PGothic" pitchFamily="34" charset="-128"/>
                <a:cs typeface="MS PGothic" charset="0"/>
              </a:rPr>
              <a:t> LR , </a:t>
            </a:r>
            <a:r>
              <a:rPr lang="en-US" sz="1200" b="0" i="0" kern="1200" dirty="0" err="1" smtClean="0">
                <a:solidFill>
                  <a:schemeClr val="tx1"/>
                </a:solidFill>
                <a:effectLst/>
                <a:latin typeface="+mn-lt"/>
                <a:ea typeface="MS PGothic" pitchFamily="34" charset="-128"/>
                <a:cs typeface="MS PGothic" charset="0"/>
              </a:rPr>
              <a:t>Attenello</a:t>
            </a:r>
            <a:r>
              <a:rPr lang="en-US" sz="1200" b="0" i="0" kern="1200" dirty="0" smtClean="0">
                <a:solidFill>
                  <a:schemeClr val="tx1"/>
                </a:solidFill>
                <a:effectLst/>
                <a:latin typeface="+mn-lt"/>
                <a:ea typeface="MS PGothic" pitchFamily="34" charset="-128"/>
                <a:cs typeface="MS PGothic" charset="0"/>
              </a:rPr>
              <a:t> FJ , et al. Timing and Risk Factors of Postpartum Stroke . </a:t>
            </a:r>
            <a:r>
              <a:rPr lang="en-US" sz="1200" b="0" i="0" u="none" strike="noStrike" kern="1200" dirty="0" err="1" smtClean="0">
                <a:solidFill>
                  <a:schemeClr val="tx1"/>
                </a:solidFill>
                <a:effectLst/>
                <a:latin typeface="+mn-lt"/>
                <a:ea typeface="MS PGothic" pitchFamily="34" charset="-128"/>
                <a:cs typeface="MS PGothic" charset="0"/>
                <a:hlinkClick r:id="rId3"/>
              </a:rPr>
              <a:t>Obstet</a:t>
            </a:r>
            <a:r>
              <a:rPr lang="en-US" sz="1200" b="0" i="0" u="none" strike="noStrike" kern="1200" dirty="0" smtClean="0">
                <a:solidFill>
                  <a:schemeClr val="tx1"/>
                </a:solidFill>
                <a:effectLst/>
                <a:latin typeface="+mn-lt"/>
                <a:ea typeface="MS PGothic" pitchFamily="34" charset="-128"/>
                <a:cs typeface="MS PGothic" charset="0"/>
                <a:hlinkClick r:id="rId3"/>
              </a:rPr>
              <a:t> </a:t>
            </a:r>
            <a:r>
              <a:rPr lang="en-US" sz="1200" b="0" i="0" u="none" strike="noStrike" kern="1200" dirty="0" err="1" smtClean="0">
                <a:solidFill>
                  <a:schemeClr val="tx1"/>
                </a:solidFill>
                <a:effectLst/>
                <a:latin typeface="+mn-lt"/>
                <a:ea typeface="MS PGothic" pitchFamily="34" charset="-128"/>
                <a:cs typeface="MS PGothic" charset="0"/>
                <a:hlinkClick r:id="rId3"/>
              </a:rPr>
              <a:t>Gynecol</a:t>
            </a:r>
            <a:r>
              <a:rPr lang="en-US" sz="1200" b="0" i="0" kern="1200" dirty="0" smtClean="0">
                <a:solidFill>
                  <a:schemeClr val="tx1"/>
                </a:solidFill>
                <a:effectLst/>
                <a:latin typeface="+mn-lt"/>
                <a:ea typeface="MS PGothic" pitchFamily="34" charset="-128"/>
                <a:cs typeface="MS PGothic" charset="0"/>
              </a:rPr>
              <a:t>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6102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6135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
            </a:r>
            <a:br>
              <a:rPr lang="en-US" sz="1200" b="0" i="0" u="none" strike="noStrike" kern="1200" baseline="0" dirty="0">
                <a:solidFill>
                  <a:schemeClr val="tx1"/>
                </a:solidFill>
                <a:latin typeface="+mn-lt"/>
                <a:ea typeface="MS PGothic" pitchFamily="34" charset="-128"/>
                <a:cs typeface="MS PGothic" charset="0"/>
              </a:rPr>
            </a:b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Add bullet on universal 2 week postpartum visit.  Two things </a:t>
            </a:r>
            <a:r>
              <a:rPr lang="en-US" sz="1200" b="0" i="0" u="none" strike="noStrike" kern="1200" baseline="0" dirty="0" err="1">
                <a:solidFill>
                  <a:schemeClr val="tx1"/>
                </a:solidFill>
                <a:latin typeface="+mn-lt"/>
                <a:ea typeface="MS PGothic" pitchFamily="34" charset="-128"/>
                <a:cs typeface="MS PGothic" charset="0"/>
              </a:rPr>
              <a:t>Saftey</a:t>
            </a:r>
            <a:r>
              <a:rPr lang="en-US" sz="1200" b="0" i="0" u="none" strike="noStrike" kern="1200" baseline="0" dirty="0">
                <a:solidFill>
                  <a:schemeClr val="tx1"/>
                </a:solidFill>
                <a:latin typeface="+mn-lt"/>
                <a:ea typeface="MS PGothic" pitchFamily="34" charset="-128"/>
                <a:cs typeface="MS PGothic" charset="0"/>
              </a:rPr>
              <a:t> education # of participating.  Insert a map of hospitals on where they are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Results</a:t>
            </a:r>
            <a:br>
              <a:rPr lang="en-US" sz="1200" b="0" i="0" u="none" strike="noStrike" kern="1200" baseline="0" dirty="0">
                <a:solidFill>
                  <a:schemeClr val="tx1"/>
                </a:solidFill>
                <a:latin typeface="+mn-lt"/>
                <a:ea typeface="MS PGothic" pitchFamily="34" charset="-128"/>
                <a:cs typeface="MS PGothic" charset="0"/>
              </a:rPr>
            </a:br>
            <a:r>
              <a:rPr lang="en-US" sz="1200" b="0" i="0" u="none" strike="noStrike" kern="1200" baseline="0" dirty="0">
                <a:solidFill>
                  <a:schemeClr val="tx1"/>
                </a:solidFill>
                <a:latin typeface="+mn-lt"/>
                <a:ea typeface="MS PGothic" pitchFamily="34" charset="-128"/>
                <a:cs typeface="MS PGothic" charset="0"/>
              </a:rPr>
              <a:t>14 participating hospitals were diverse by geography, birth volume, and patient mix. All hospitals implemented scheduling universal early postpartum visits before delivery discharge by May 2020. Teams reported </a:t>
            </a:r>
            <a:r>
              <a:rPr lang="en-US" sz="1200" b="1" i="0" u="none" strike="noStrike" kern="1200" baseline="0" dirty="0">
                <a:solidFill>
                  <a:schemeClr val="tx1"/>
                </a:solidFill>
                <a:latin typeface="+mn-lt"/>
                <a:ea typeface="MS PGothic" pitchFamily="34" charset="-128"/>
                <a:cs typeface="MS PGothic" charset="0"/>
              </a:rPr>
              <a:t>90% of providers and nurses received education regarding </a:t>
            </a:r>
            <a:r>
              <a:rPr lang="en-US" sz="1200" b="0" i="0" u="none" strike="noStrike" kern="1200" baseline="0" dirty="0">
                <a:solidFill>
                  <a:schemeClr val="tx1"/>
                </a:solidFill>
                <a:latin typeface="+mn-lt"/>
                <a:ea typeface="MS PGothic" pitchFamily="34" charset="-128"/>
                <a:cs typeface="MS PGothic" charset="0"/>
              </a:rPr>
              <a:t>maternal risk and improving access to care in the postpartum. A sample of 1,940 deliveries across participating hospitals showed an increase of patients with an early postpartum visit scheduled prior to discharge from </a:t>
            </a:r>
            <a:r>
              <a:rPr lang="en-US" sz="1200" b="1" i="0" u="none" strike="noStrike" kern="1200" baseline="0" dirty="0">
                <a:solidFill>
                  <a:schemeClr val="tx1"/>
                </a:solidFill>
                <a:latin typeface="+mn-lt"/>
                <a:ea typeface="MS PGothic" pitchFamily="34" charset="-128"/>
                <a:cs typeface="MS PGothic" charset="0"/>
              </a:rPr>
              <a:t>2% to 80%. Discharge education on postpartum early warning signs increased from 21% to 98% of patients</a:t>
            </a:r>
            <a:r>
              <a:rPr lang="en-US" sz="1200" b="0" i="0" u="none" strike="noStrike" kern="1200" baseline="0" dirty="0">
                <a:solidFill>
                  <a:schemeClr val="tx1"/>
                </a:solidFill>
                <a:latin typeface="+mn-lt"/>
                <a:ea typeface="MS PGothic" pitchFamily="34" charset="-128"/>
                <a:cs typeface="MS PGothic" charset="0"/>
              </a:rPr>
              <a:t>. Hospitals achieved benchmarks on key measures regardless of hospital characteristics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Implementation of </a:t>
            </a:r>
            <a:r>
              <a:rPr lang="en-US" sz="1200" b="1" i="0" u="none" strike="noStrike" kern="1200" baseline="0" dirty="0">
                <a:solidFill>
                  <a:schemeClr val="tx1"/>
                </a:solidFill>
                <a:latin typeface="+mn-lt"/>
                <a:ea typeface="MS PGothic" pitchFamily="34" charset="-128"/>
                <a:cs typeface="MS PGothic" charset="0"/>
              </a:rPr>
              <a:t>universal scheduling of early postpartum visits and postpartum safety patient education before delivery discharge is feasible and can be implemented across diverse hospitals</a:t>
            </a:r>
            <a:r>
              <a:rPr lang="en-US" sz="1200" b="0" i="0" u="none" strike="noStrike" kern="1200" baseline="0" dirty="0">
                <a:solidFill>
                  <a:schemeClr val="tx1"/>
                </a:solidFill>
                <a:latin typeface="+mn-lt"/>
                <a:ea typeface="MS PGothic" pitchFamily="34" charset="-128"/>
                <a:cs typeface="MS PGothic" charset="0"/>
              </a:rPr>
              <a:t>. Future work should focus on the impact of early postpartum maternal health safety checks and improved postpartum education on maternal postpartum outcomes and disparities.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Postpartum safety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2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a:t>
            </a:r>
            <a:r>
              <a:rPr lang="en-US" baseline="0" dirty="0"/>
              <a:t> QI strategies to making change happen.  Some of you may have noticed that these strategies have been the focus of our call and also the 4 key drivers in our KDD.  These strategies have included….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91633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Ieshia</a:t>
            </a:r>
            <a:r>
              <a:rPr lang="en-US" baseline="0" dirty="0"/>
              <a:t> </a:t>
            </a:r>
            <a:r>
              <a:rPr lang="en-US" baseline="0" dirty="0" smtClean="0"/>
              <a:t>updated 12/17/2020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44438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Ieshia</a:t>
            </a:r>
            <a:r>
              <a:rPr lang="en-US" baseline="0" dirty="0"/>
              <a:t> </a:t>
            </a:r>
            <a:r>
              <a:rPr lang="en-US" baseline="0" dirty="0" smtClean="0"/>
              <a:t>updated 12/17/2020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182025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Ieshia</a:t>
            </a:r>
            <a:r>
              <a:rPr lang="en-US" baseline="0" dirty="0"/>
              <a:t> </a:t>
            </a:r>
            <a:r>
              <a:rPr lang="en-US" baseline="0" dirty="0" smtClean="0"/>
              <a:t>updated 12/17/2020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676562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37</a:t>
            </a:fld>
            <a:endParaRPr lang="en-US" altLang="en-US"/>
          </a:p>
        </p:txBody>
      </p:sp>
    </p:spTree>
    <p:extLst>
      <p:ext uri="{BB962C8B-B14F-4D97-AF65-F5344CB8AC3E}">
        <p14:creationId xmlns:p14="http://schemas.microsoft.com/office/powerpoint/2010/main" val="1569125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38</a:t>
            </a:fld>
            <a:endParaRPr lang="en-US" altLang="en-US"/>
          </a:p>
        </p:txBody>
      </p:sp>
    </p:spTree>
    <p:extLst>
      <p:ext uri="{BB962C8B-B14F-4D97-AF65-F5344CB8AC3E}">
        <p14:creationId xmlns:p14="http://schemas.microsoft.com/office/powerpoint/2010/main" val="1942155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39</a:t>
            </a:fld>
            <a:endParaRPr lang="en-US" altLang="en-US"/>
          </a:p>
        </p:txBody>
      </p:sp>
    </p:spTree>
    <p:extLst>
      <p:ext uri="{BB962C8B-B14F-4D97-AF65-F5344CB8AC3E}">
        <p14:creationId xmlns:p14="http://schemas.microsoft.com/office/powerpoint/2010/main" val="220570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0169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this</a:t>
            </a:r>
            <a:r>
              <a:rPr lang="en-US" baseline="0" dirty="0" smtClean="0"/>
              <a:t> all been updated since Medicaid now covers 2 preventative postpartum visits?  That is the biggest issue now for buy in and all of the old IPAC materials discussed all of the billing work </a:t>
            </a:r>
            <a:r>
              <a:rPr lang="en-US" baseline="0" dirty="0" err="1" smtClean="0"/>
              <a:t>arounds</a:t>
            </a:r>
            <a:r>
              <a:rPr lang="en-US" baseline="0" dirty="0" smtClean="0"/>
              <a:t> we used to have to explain.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353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F61B7-996C-496C-8E2B-84BDEA58A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2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72266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64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F497D"/>
                </a:solidFill>
                <a:effectLst/>
                <a:latin typeface="Calibri" panose="020F0502020204030204" pitchFamily="34" charset="0"/>
                <a:ea typeface="Times New Roman" panose="02020603050405020304" pitchFamily="18" charset="0"/>
              </a:rPr>
              <a:t>what is our goal and how are we going to measure that we are making progress towards it?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10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E28B1-C14B-4C93-BC3B-D833B19B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18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E28B1-C14B-4C93-BC3B-D833B19B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0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683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E28B1-C14B-4C93-BC3B-D833B19B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15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E28B1-C14B-4C93-BC3B-D833B19BF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98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9A467-59E5-45DD-85A6-66A06ABAB50F}" type="slidenum">
              <a:rPr lang="en-US" smtClean="0"/>
              <a:t>5</a:t>
            </a:fld>
            <a:endParaRPr lang="en-US"/>
          </a:p>
        </p:txBody>
      </p:sp>
    </p:spTree>
    <p:extLst>
      <p:ext uri="{BB962C8B-B14F-4D97-AF65-F5344CB8AC3E}">
        <p14:creationId xmlns:p14="http://schemas.microsoft.com/office/powerpoint/2010/main" val="778821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Rapid Qualitative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11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959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support outside of medical care </a:t>
            </a:r>
          </a:p>
          <a:p>
            <a:r>
              <a:rPr lang="en-US" dirty="0"/>
              <a:t>-- lack of interpersonal, community, social support  </a:t>
            </a:r>
          </a:p>
          <a:p>
            <a:r>
              <a:rPr lang="en-US" dirty="0"/>
              <a:t>-- Not as much description of: hard to access medical care </a:t>
            </a:r>
          </a:p>
          <a:p>
            <a:r>
              <a:rPr lang="en-US" dirty="0"/>
              <a:t>-- Mental health conditions were overwhelmingly mentioned during focus groups </a:t>
            </a:r>
          </a:p>
          <a:p>
            <a:endParaRPr lang="en-US" dirty="0"/>
          </a:p>
          <a:p>
            <a:r>
              <a:rPr lang="en-US" dirty="0"/>
              <a:t>Sources of health information are varied, not singular </a:t>
            </a:r>
          </a:p>
          <a:p>
            <a:r>
              <a:rPr lang="en-US" dirty="0"/>
              <a:t>-- Multiple sources at one time </a:t>
            </a:r>
          </a:p>
          <a:p>
            <a:r>
              <a:rPr lang="en-US" dirty="0"/>
              <a:t>-- Are people referring to health provider and referring to social services they get from their doctor’s office?</a:t>
            </a:r>
          </a:p>
          <a:p>
            <a:endParaRPr lang="en-US" dirty="0"/>
          </a:p>
          <a:p>
            <a:r>
              <a:rPr lang="en-US" dirty="0"/>
              <a:t>Need for strengthened connection w/ medical providers </a:t>
            </a:r>
          </a:p>
          <a:p>
            <a:r>
              <a:rPr lang="en-US" dirty="0"/>
              <a:t>-- Disconnect with care providers</a:t>
            </a:r>
          </a:p>
          <a:p>
            <a:r>
              <a:rPr lang="en-US" dirty="0"/>
              <a:t>-- Feel like they’re not being listened too, like providers are not treating them as an individual and taking their individual circumstances into mind</a:t>
            </a:r>
          </a:p>
          <a:p>
            <a:r>
              <a:rPr lang="en-US" dirty="0"/>
              <a:t>-- Respondents didn’t trust doctors, the advice given by doctors </a:t>
            </a:r>
          </a:p>
          <a:p>
            <a:endParaRPr lang="en-US" dirty="0"/>
          </a:p>
          <a:p>
            <a:r>
              <a:rPr lang="en-US" dirty="0"/>
              <a:t>Familiarity with the lived experiences of postpartum period and maternal MM, but lack medical information </a:t>
            </a:r>
          </a:p>
          <a:p>
            <a:r>
              <a:rPr lang="en-US" dirty="0"/>
              <a:t>-- Respondents had been through childbirth, had family members who experienced pregnancy, postpartum period, and maternal morbidity and mortality </a:t>
            </a:r>
          </a:p>
          <a:p>
            <a:r>
              <a:rPr lang="en-US" dirty="0"/>
              <a:t>-- Don’t have the medical information they need to </a:t>
            </a:r>
          </a:p>
          <a:p>
            <a:r>
              <a:rPr lang="en-US" dirty="0"/>
              <a:t>   - Define the pp period </a:t>
            </a:r>
          </a:p>
          <a:p>
            <a:r>
              <a:rPr lang="en-US" dirty="0"/>
              <a:t>   - Identifying complications </a:t>
            </a:r>
          </a:p>
          <a:p>
            <a:r>
              <a:rPr lang="en-US" dirty="0"/>
              <a:t>   - Explain complications they had </a:t>
            </a:r>
          </a:p>
          <a:p>
            <a:endParaRPr lang="en-US" dirty="0"/>
          </a:p>
          <a:p>
            <a:r>
              <a:rPr lang="en-US" dirty="0"/>
              <a:t>Differences in language and associated gaps in understanding </a:t>
            </a:r>
          </a:p>
          <a:p>
            <a:r>
              <a:rPr lang="en-US" dirty="0"/>
              <a:t>-- Respondents and care providers don’t use the same language </a:t>
            </a:r>
          </a:p>
          <a:p>
            <a:r>
              <a:rPr lang="en-US" dirty="0"/>
              <a:t>-- Respondents don’t have the medical language to describe postpartum care, maternal MM in the way the medical providers do </a:t>
            </a:r>
          </a:p>
          <a:p>
            <a:r>
              <a:rPr lang="en-US" dirty="0"/>
              <a:t>-- Doctors don’t use the terms “setback” that respondents would 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894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quote to read:</a:t>
            </a:r>
          </a:p>
          <a:p>
            <a:endParaRPr lang="en-US" dirty="0"/>
          </a:p>
          <a:p>
            <a:r>
              <a:rPr lang="en-US" dirty="0"/>
              <a:t>“So I think [postpartum care needs to be prioritized. And I think people need a lot more community based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396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quote to read:</a:t>
            </a:r>
          </a:p>
          <a:p>
            <a:endParaRPr lang="en-US" dirty="0"/>
          </a:p>
          <a:p>
            <a:r>
              <a:rPr lang="en-US" dirty="0"/>
              <a:t>“If you’re having a rough pregnancy dealing, maybe housing issues or, um, just mental issues that you need support, you know, the doctor is there, they refer you and you always have a case manager, a case manager at the doctor’s office and they give you a referral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118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19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2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960D2-D6C5-4F42-BB0F-929CA9C0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008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83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door hanger from our vaccination campaign which launched Monday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9FA14-2AE3-4E47-9642-FBB9D9F33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83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927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need your help to further amplify the campaign!  The campaign guide which is available to download from this deck summarizes the digital assets linked below and provides information on our timeline, how to use the assets and sample community-centered messaging. The landing page provided here also has links to our three factsheets for download and glossary of terms for healthcare providers eager to learn about commonly misunderstood terms and suggested alternatives. We also included links to our social media graphics and video for promotion on social media.</a:t>
            </a:r>
            <a:endParaRPr/>
          </a:p>
        </p:txBody>
      </p:sp>
      <p:sp>
        <p:nvSpPr>
          <p:cNvPr id="357" name="Google Shape;35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559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281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107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992953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746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741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deadline has past, so do we want to delete this slide…We are running the data tomorrow, are we giving any leeway?  What about awards for getting all data submitted?  Could we give additional time for teams if they got all data in to get a Data Champion Award certificate at AC?  Would encourage teams to keep working on getting their data submitted.  What is the latest we would need data to get certificates printed in time? Ok if we just say they had to have data in already and just delete this slide. </a:t>
            </a:r>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8</a:t>
            </a:fld>
            <a:endParaRPr lang="en-US" dirty="0"/>
          </a:p>
        </p:txBody>
      </p:sp>
    </p:spTree>
    <p:extLst>
      <p:ext uri="{BB962C8B-B14F-4D97-AF65-F5344CB8AC3E}">
        <p14:creationId xmlns:p14="http://schemas.microsoft.com/office/powerpoint/2010/main" val="246572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 I</a:t>
            </a:r>
            <a:r>
              <a:rPr lang="en-US" baseline="0" dirty="0">
                <a:cs typeface="Calibri"/>
              </a:rPr>
              <a:t> think we should reserve </a:t>
            </a:r>
            <a:r>
              <a:rPr lang="en-US" dirty="0">
                <a:cs typeface="Calibri"/>
              </a:rPr>
              <a:t>QI Excellence</a:t>
            </a:r>
            <a:r>
              <a:rPr lang="en-US" baseline="0" dirty="0">
                <a:cs typeface="Calibri"/>
              </a:rPr>
              <a:t> Awards are when teams complete an initiative.  We haven’t decided what the criteria will be for completing the BE initiative but I don’t think we are there yet and I don’t think ready to give out QI Excellence Awards for BE?  That would mean giving the big plaques out?  If we give some out and then we change the criteria that would get complicated….we should use the same name we used for Face to Face BE.  I don’t think we want to use Race/ethnicity documented and completed…I think we dropped this measure as everyone pulled in the random sample has race/ethnicity documented if they were sampled (unless Medicaid)… where are teams with the SDOH measure can we include that?  I think it is hard since we haven’t shared these measures with the teams and the data is due…we should make it simpler if possible.  Also how are teams doing with 2 week postpartum visit?</a:t>
            </a:r>
          </a:p>
          <a:p>
            <a:pPr marL="228600" indent="-228600">
              <a:buAutoNum type="arabicPeriod"/>
            </a:pPr>
            <a:endParaRPr lang="en-US" baseline="0" dirty="0">
              <a:cs typeface="Calibri"/>
            </a:endParaRPr>
          </a:p>
          <a:p>
            <a:pPr marL="228600" indent="-228600">
              <a:buAutoNum type="arabicPeriod"/>
            </a:pPr>
            <a:r>
              <a:rPr lang="en-US" baseline="0" dirty="0">
                <a:cs typeface="Calibri"/>
              </a:rPr>
              <a:t>We say ALL STRUCTURE measures entered for Baseline – August 2022, do we just care about the structure </a:t>
            </a:r>
            <a:r>
              <a:rPr lang="en-US" baseline="0" dirty="0" err="1">
                <a:cs typeface="Calibri"/>
              </a:rPr>
              <a:t>measues</a:t>
            </a:r>
            <a:r>
              <a:rPr lang="en-US" baseline="0" dirty="0">
                <a:cs typeface="Calibri"/>
              </a:rPr>
              <a:t>?  Do we want to require all data submitted?</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9A467-59E5-45DD-85A6-66A06ABAB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70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40EB-5334-4296-967C-10B4D905E33B}" type="slidenum">
              <a:rPr lang="en-US" smtClean="0"/>
              <a:t>11</a:t>
            </a:fld>
            <a:endParaRPr lang="en-US"/>
          </a:p>
        </p:txBody>
      </p:sp>
    </p:spTree>
    <p:extLst>
      <p:ext uri="{BB962C8B-B14F-4D97-AF65-F5344CB8AC3E}">
        <p14:creationId xmlns:p14="http://schemas.microsoft.com/office/powerpoint/2010/main" val="366298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87595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76147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313159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995581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3211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827138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369765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1809791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dirty="0"/>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20631601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3588700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123851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dirty="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84056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28410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6195590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5" y="9022"/>
            <a:ext cx="12197605"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0184260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9022"/>
            <a:ext cx="1218894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3102337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reaker-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C7969F3-A804-4F67-8A2F-E93E3D6C4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7"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10290267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reak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3B41-E6B7-4E99-A7F9-784E71AC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28992172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reak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C5A71-D40F-464D-95B6-84DA9BCB0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5720125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spTree>
    <p:extLst>
      <p:ext uri="{BB962C8B-B14F-4D97-AF65-F5344CB8AC3E}">
        <p14:creationId xmlns:p14="http://schemas.microsoft.com/office/powerpoint/2010/main" val="2209121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dirty="0"/>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42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a:solidFill>
                  <a:schemeClr val="tx1">
                    <a:lumMod val="65000"/>
                    <a:lumOff val="35000"/>
                  </a:schemeClr>
                </a:solidFill>
              </a:rPr>
              <a:t>#2772</a:t>
            </a:r>
            <a:r>
              <a:rPr lang="en-US" altLang="en-US" sz="600" baseline="0" dirty="0">
                <a:solidFill>
                  <a:schemeClr val="tx1">
                    <a:lumMod val="65000"/>
                    <a:lumOff val="35000"/>
                  </a:schemeClr>
                </a:solidFill>
              </a:rPr>
              <a:t> </a:t>
            </a:r>
            <a:r>
              <a:rPr lang="en-US" altLang="en-US" sz="600" dirty="0">
                <a:solidFill>
                  <a:schemeClr val="tx1">
                    <a:lumMod val="65000"/>
                    <a:lumOff val="35000"/>
                  </a:schemeClr>
                </a:solidFill>
              </a:rPr>
              <a:t>Rev. 01/17</a:t>
            </a:r>
          </a:p>
        </p:txBody>
      </p:sp>
    </p:spTree>
    <p:extLst>
      <p:ext uri="{BB962C8B-B14F-4D97-AF65-F5344CB8AC3E}">
        <p14:creationId xmlns:p14="http://schemas.microsoft.com/office/powerpoint/2010/main" val="42101133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7C59-8192-431D-856E-02EC37D12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Slide Number Placeholder 2">
            <a:extLst>
              <a:ext uri="{FF2B5EF4-FFF2-40B4-BE49-F238E27FC236}">
                <a16:creationId xmlns:a16="http://schemas.microsoft.com/office/drawing/2014/main" id="{9B460405-9AC8-4146-9545-C040E0819647}"/>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14" name="Text Placeholder 13">
            <a:extLst>
              <a:ext uri="{FF2B5EF4-FFF2-40B4-BE49-F238E27FC236}">
                <a16:creationId xmlns:a16="http://schemas.microsoft.com/office/drawing/2014/main" id="{9FE49E94-629A-453C-8EE5-712CC271F547}"/>
              </a:ext>
            </a:extLst>
          </p:cNvPr>
          <p:cNvSpPr>
            <a:spLocks noGrp="1"/>
          </p:cNvSpPr>
          <p:nvPr>
            <p:ph type="body" sz="quarter" idx="11" hasCustomPrompt="1"/>
          </p:nvPr>
        </p:nvSpPr>
        <p:spPr>
          <a:xfrm>
            <a:off x="838201" y="1825629"/>
            <a:ext cx="4381500"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838200" y="365129"/>
            <a:ext cx="5175421" cy="1325563"/>
          </a:xfrm>
        </p:spPr>
        <p:txBody>
          <a:bodyPr/>
          <a:lstStyle>
            <a:lvl1pPr>
              <a:defRPr/>
            </a:lvl1pPr>
          </a:lstStyle>
          <a:p>
            <a:r>
              <a:rPr lang="en-US" dirty="0"/>
              <a:t>Slide Header</a:t>
            </a:r>
          </a:p>
        </p:txBody>
      </p:sp>
    </p:spTree>
    <p:extLst>
      <p:ext uri="{BB962C8B-B14F-4D97-AF65-F5344CB8AC3E}">
        <p14:creationId xmlns:p14="http://schemas.microsoft.com/office/powerpoint/2010/main" val="3491294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dirty="0"/>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2574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4"/>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hasCustomPrompt="1"/>
          </p:nvPr>
        </p:nvSpPr>
        <p:spPr>
          <a:xfrm>
            <a:off x="838201" y="365129"/>
            <a:ext cx="5143499" cy="1325563"/>
          </a:xfrm>
        </p:spPr>
        <p:txBody>
          <a:bodyPr/>
          <a:lstStyle>
            <a:lvl1pPr>
              <a:defRPr/>
            </a:lvl1pPr>
          </a:lstStyle>
          <a:p>
            <a:r>
              <a:rPr lang="en-US" dirty="0"/>
              <a:t>Slide Header</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hasCustomPrompt="1"/>
          </p:nvPr>
        </p:nvSpPr>
        <p:spPr>
          <a:xfrm>
            <a:off x="838201" y="1825629"/>
            <a:ext cx="514349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
        <p:nvSpPr>
          <p:cNvPr id="6" name="Text Placeholder 2">
            <a:extLst>
              <a:ext uri="{FF2B5EF4-FFF2-40B4-BE49-F238E27FC236}">
                <a16:creationId xmlns:a16="http://schemas.microsoft.com/office/drawing/2014/main" id="{C8A0A025-727F-4C46-B2DE-C887875C1A1F}"/>
              </a:ext>
            </a:extLst>
          </p:cNvPr>
          <p:cNvSpPr txBox="1">
            <a:spLocks/>
          </p:cNvSpPr>
          <p:nvPr userDrawn="1"/>
        </p:nvSpPr>
        <p:spPr>
          <a:xfrm>
            <a:off x="7959273" y="1825630"/>
            <a:ext cx="3839028" cy="1875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accent2"/>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1800" b="1" kern="1200">
                <a:solidFill>
                  <a:schemeClr val="accent4"/>
                </a:solidFill>
                <a:latin typeface="+mn-lt"/>
                <a:ea typeface="+mn-ea"/>
                <a:cs typeface="+mn-cs"/>
              </a:defRPr>
            </a:lvl2pPr>
            <a:lvl3pPr marL="800100" indent="-279400" algn="l" defTabSz="914400" rtl="0" eaLnBrk="1" latinLnBrk="0" hangingPunct="1">
              <a:lnSpc>
                <a:spcPct val="90000"/>
              </a:lnSpc>
              <a:spcBef>
                <a:spcPts val="1200"/>
              </a:spcBef>
              <a:buFont typeface="Arial" panose="020B0604020202020204" pitchFamily="34" charset="0"/>
              <a:buChar char="•"/>
              <a:defRPr sz="1600" b="1" kern="1200">
                <a:solidFill>
                  <a:schemeClr val="accent4"/>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bg1"/>
                </a:solidFill>
              </a:rPr>
              <a:t>Supporting text can go over here</a:t>
            </a:r>
          </a:p>
        </p:txBody>
      </p:sp>
    </p:spTree>
    <p:extLst>
      <p:ext uri="{BB962C8B-B14F-4D97-AF65-F5344CB8AC3E}">
        <p14:creationId xmlns:p14="http://schemas.microsoft.com/office/powerpoint/2010/main" val="2704609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9F2B7-14D2-45F7-B24F-1C43A249D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3487" y="0"/>
            <a:ext cx="16256000" cy="6858000"/>
          </a:xfrm>
          <a:prstGeom prst="rect">
            <a:avLst/>
          </a:prstGeom>
        </p:spPr>
      </p:pic>
      <p:sp>
        <p:nvSpPr>
          <p:cNvPr id="2" name="Title 1">
            <a:extLst>
              <a:ext uri="{FF2B5EF4-FFF2-40B4-BE49-F238E27FC236}">
                <a16:creationId xmlns:a16="http://schemas.microsoft.com/office/drawing/2014/main" id="{241CBC65-8D0F-4120-A036-3058C86319ED}"/>
              </a:ext>
            </a:extLst>
          </p:cNvPr>
          <p:cNvSpPr>
            <a:spLocks noGrp="1"/>
          </p:cNvSpPr>
          <p:nvPr>
            <p:ph type="title" hasCustomPrompt="1"/>
          </p:nvPr>
        </p:nvSpPr>
        <p:spPr>
          <a:xfrm>
            <a:off x="8610607" y="4545249"/>
            <a:ext cx="3116943" cy="1325563"/>
          </a:xfrm>
        </p:spPr>
        <p:txBody>
          <a:bodyPr>
            <a:normAutofit/>
          </a:bodyPr>
          <a:lstStyle>
            <a:lvl1pPr>
              <a:defRPr sz="2400" i="1"/>
            </a:lvl1pPr>
          </a:lstStyle>
          <a:p>
            <a:r>
              <a:rPr lang="en-US" dirty="0"/>
              <a:t>“Insert a quote or message here”</a:t>
            </a:r>
          </a:p>
        </p:txBody>
      </p:sp>
      <p:sp>
        <p:nvSpPr>
          <p:cNvPr id="3" name="Slide Number Placeholder 2">
            <a:extLst>
              <a:ext uri="{FF2B5EF4-FFF2-40B4-BE49-F238E27FC236}">
                <a16:creationId xmlns:a16="http://schemas.microsoft.com/office/drawing/2014/main" id="{D7DDB6AA-55E6-433D-A6A2-3EEA381A9F54}"/>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2706325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9D9BFEED-D049-4AD1-ADAD-9A3C04EB66A2}"/>
              </a:ext>
            </a:extLst>
          </p:cNvPr>
          <p:cNvSpPr>
            <a:spLocks noGrp="1"/>
          </p:cNvSpPr>
          <p:nvPr>
            <p:ph type="title" hasCustomPrompt="1"/>
          </p:nvPr>
        </p:nvSpPr>
        <p:spPr/>
        <p:txBody>
          <a:bodyPr/>
          <a:lstStyle>
            <a:lvl1pPr>
              <a:defRPr baseline="0"/>
            </a:lvl1pPr>
          </a:lstStyle>
          <a:p>
            <a:r>
              <a:rPr lang="en-US" dirty="0"/>
              <a:t>Table Example</a:t>
            </a:r>
          </a:p>
        </p:txBody>
      </p:sp>
      <p:sp>
        <p:nvSpPr>
          <p:cNvPr id="7" name="Slide Number Placeholder 6">
            <a:extLst>
              <a:ext uri="{FF2B5EF4-FFF2-40B4-BE49-F238E27FC236}">
                <a16:creationId xmlns:a16="http://schemas.microsoft.com/office/drawing/2014/main" id="{0DE21D2D-0B27-43B9-8D33-81FFF47AF72E}"/>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6" name="Table Placeholder 10">
            <a:extLst>
              <a:ext uri="{FF2B5EF4-FFF2-40B4-BE49-F238E27FC236}">
                <a16:creationId xmlns:a16="http://schemas.microsoft.com/office/drawing/2014/main" id="{AFD0D2AF-5048-4747-AF5E-2BBD46A851F9}"/>
              </a:ext>
            </a:extLst>
          </p:cNvPr>
          <p:cNvGraphicFramePr>
            <a:graphicFrameLocks/>
          </p:cNvGraphicFramePr>
          <p:nvPr userDrawn="1"/>
        </p:nvGraphicFramePr>
        <p:xfrm>
          <a:off x="838203" y="1466852"/>
          <a:ext cx="10515600" cy="4079147"/>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686608436"/>
                    </a:ext>
                  </a:extLst>
                </a:gridCol>
                <a:gridCol w="2103120">
                  <a:extLst>
                    <a:ext uri="{9D8B030D-6E8A-4147-A177-3AD203B41FA5}">
                      <a16:colId xmlns:a16="http://schemas.microsoft.com/office/drawing/2014/main" val="1393994154"/>
                    </a:ext>
                  </a:extLst>
                </a:gridCol>
                <a:gridCol w="2103120">
                  <a:extLst>
                    <a:ext uri="{9D8B030D-6E8A-4147-A177-3AD203B41FA5}">
                      <a16:colId xmlns:a16="http://schemas.microsoft.com/office/drawing/2014/main" val="2262308333"/>
                    </a:ext>
                  </a:extLst>
                </a:gridCol>
                <a:gridCol w="2103120">
                  <a:extLst>
                    <a:ext uri="{9D8B030D-6E8A-4147-A177-3AD203B41FA5}">
                      <a16:colId xmlns:a16="http://schemas.microsoft.com/office/drawing/2014/main" val="529646418"/>
                    </a:ext>
                  </a:extLst>
                </a:gridCol>
                <a:gridCol w="2103120">
                  <a:extLst>
                    <a:ext uri="{9D8B030D-6E8A-4147-A177-3AD203B41FA5}">
                      <a16:colId xmlns:a16="http://schemas.microsoft.com/office/drawing/2014/main" val="224280615"/>
                    </a:ext>
                  </a:extLst>
                </a:gridCol>
              </a:tblGrid>
              <a:tr h="38823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spc="300" dirty="0">
                          <a:solidFill>
                            <a:schemeClr val="bg1"/>
                          </a:solidFill>
                          <a:latin typeface="+mn-lt"/>
                        </a:rPr>
                        <a:t>CONTACTS</a:t>
                      </a:r>
                      <a:endParaRPr lang="en-US" sz="1900" spc="300" dirty="0">
                        <a:solidFill>
                          <a:schemeClr val="bg1"/>
                        </a:solidFill>
                        <a:latin typeface="+mn-lt"/>
                      </a:endParaRPr>
                    </a:p>
                  </a:txBody>
                  <a:tcPr marL="118127" marR="118127" marT="44299" marB="4429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dirty="0"/>
                    </a:p>
                  </a:txBody>
                  <a:tcPr>
                    <a:solidFill>
                      <a:schemeClr val="accent3"/>
                    </a:solidFill>
                  </a:tcPr>
                </a:tc>
                <a:extLst>
                  <a:ext uri="{0D108BD9-81ED-4DB2-BD59-A6C34878D82A}">
                    <a16:rowId xmlns:a16="http://schemas.microsoft.com/office/drawing/2014/main" val="754289380"/>
                  </a:ext>
                </a:extLst>
              </a:tr>
              <a:tr h="335705">
                <a:tc>
                  <a:txBody>
                    <a:bodyPr/>
                    <a:lstStyle/>
                    <a:p>
                      <a:r>
                        <a:rPr lang="en-US" sz="1700" dirty="0">
                          <a:solidFill>
                            <a:schemeClr val="bg1"/>
                          </a:solidFill>
                        </a:rPr>
                        <a:t>Name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Network</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Region</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Date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ID</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03017237"/>
                  </a:ext>
                </a:extLst>
              </a:tr>
              <a:tr h="508988">
                <a:tc>
                  <a:txBody>
                    <a:bodyPr/>
                    <a:lstStyle/>
                    <a:p>
                      <a:r>
                        <a:rPr lang="en-US" sz="1600" b="1" dirty="0">
                          <a:solidFill>
                            <a:schemeClr val="accent2"/>
                          </a:solidFill>
                          <a:latin typeface="+mn-lt"/>
                        </a:rPr>
                        <a:t>Andrew Smith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1234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543456"/>
                  </a:ext>
                </a:extLst>
              </a:tr>
              <a:tr h="508988">
                <a:tc>
                  <a:txBody>
                    <a:bodyPr/>
                    <a:lstStyle/>
                    <a:p>
                      <a:r>
                        <a:rPr lang="en-US" sz="1600" b="1" dirty="0">
                          <a:solidFill>
                            <a:schemeClr val="accent2"/>
                          </a:solidFill>
                          <a:latin typeface="+mn-lt"/>
                        </a:rPr>
                        <a:t>Mark Walberg</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6-10-18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4567</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87286153"/>
                  </a:ext>
                </a:extLst>
              </a:tr>
              <a:tr h="508988">
                <a:tc>
                  <a:txBody>
                    <a:bodyPr/>
                    <a:lstStyle/>
                    <a:p>
                      <a:r>
                        <a:rPr lang="en-US" sz="1600" b="1" dirty="0">
                          <a:solidFill>
                            <a:schemeClr val="accent2"/>
                          </a:solidFill>
                          <a:latin typeface="+mn-lt"/>
                        </a:rPr>
                        <a:t>Amanda </a:t>
                      </a:r>
                      <a:r>
                        <a:rPr lang="en-US" sz="1600" b="1" dirty="0" err="1">
                          <a:solidFill>
                            <a:schemeClr val="accent2"/>
                          </a:solidFill>
                          <a:latin typeface="+mn-lt"/>
                        </a:rPr>
                        <a:t>Bynes</a:t>
                      </a:r>
                      <a:endParaRPr lang="en-US" sz="1600" b="1" dirty="0">
                        <a:solidFill>
                          <a:schemeClr val="accent2"/>
                        </a:solidFill>
                        <a:latin typeface="+mn-lt"/>
                      </a:endParaRP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South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7890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69896321"/>
                  </a:ext>
                </a:extLst>
              </a:tr>
              <a:tr h="435760">
                <a:tc>
                  <a:txBody>
                    <a:bodyPr/>
                    <a:lstStyle/>
                    <a:p>
                      <a:r>
                        <a:rPr lang="en-US" sz="1600" b="1" dirty="0">
                          <a:solidFill>
                            <a:schemeClr val="accent2"/>
                          </a:solidFill>
                          <a:latin typeface="+mn-lt"/>
                        </a:rPr>
                        <a:t>Carrie Clark</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3210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42689301"/>
                  </a:ext>
                </a:extLst>
              </a:tr>
              <a:tr h="435760">
                <a:tc>
                  <a:txBody>
                    <a:bodyPr/>
                    <a:lstStyle/>
                    <a:p>
                      <a:r>
                        <a:rPr lang="en-US" sz="1600" b="1" dirty="0">
                          <a:solidFill>
                            <a:schemeClr val="accent2"/>
                          </a:solidFill>
                          <a:latin typeface="+mn-lt"/>
                        </a:rPr>
                        <a:t>Sam Hunt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5432</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46024"/>
                  </a:ext>
                </a:extLst>
              </a:tr>
              <a:tr h="435760">
                <a:tc>
                  <a:txBody>
                    <a:bodyPr/>
                    <a:lstStyle/>
                    <a:p>
                      <a:r>
                        <a:rPr lang="en-US" sz="1600" b="1" dirty="0">
                          <a:solidFill>
                            <a:schemeClr val="accent2"/>
                          </a:solidFill>
                          <a:latin typeface="+mn-lt"/>
                        </a:rPr>
                        <a:t>Bruce Willis </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7-17-18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6784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6629193"/>
                  </a:ext>
                </a:extLst>
              </a:tr>
              <a:tr h="508988">
                <a:tc>
                  <a:txBody>
                    <a:bodyPr/>
                    <a:lstStyle/>
                    <a:p>
                      <a:r>
                        <a:rPr lang="en-US" sz="1600" b="1" dirty="0">
                          <a:solidFill>
                            <a:schemeClr val="accent2"/>
                          </a:solidFill>
                          <a:latin typeface="+mn-lt"/>
                        </a:rPr>
                        <a:t>Mary T. Moore</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8-12-18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7893</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68515294"/>
                  </a:ext>
                </a:extLst>
              </a:tr>
            </a:tbl>
          </a:graphicData>
        </a:graphic>
      </p:graphicFrame>
    </p:spTree>
    <p:extLst>
      <p:ext uri="{BB962C8B-B14F-4D97-AF65-F5344CB8AC3E}">
        <p14:creationId xmlns:p14="http://schemas.microsoft.com/office/powerpoint/2010/main" val="704057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6509605F-304F-4639-9FBE-158E9730DDCC}"/>
              </a:ext>
            </a:extLst>
          </p:cNvPr>
          <p:cNvSpPr>
            <a:spLocks noGrp="1"/>
          </p:cNvSpPr>
          <p:nvPr>
            <p:ph type="title" hasCustomPrompt="1"/>
          </p:nvPr>
        </p:nvSpPr>
        <p:spPr>
          <a:xfrm>
            <a:off x="839788" y="365129"/>
            <a:ext cx="10515600" cy="1325563"/>
          </a:xfrm>
        </p:spPr>
        <p:txBody>
          <a:bodyPr/>
          <a:lstStyle>
            <a:lvl1pPr>
              <a:defRPr baseline="0"/>
            </a:lvl1pPr>
          </a:lstStyle>
          <a:p>
            <a:r>
              <a:rPr lang="en-US" dirty="0"/>
              <a:t>Chart Example</a:t>
            </a:r>
          </a:p>
        </p:txBody>
      </p:sp>
      <p:sp>
        <p:nvSpPr>
          <p:cNvPr id="9" name="Slide Number Placeholder 8">
            <a:extLst>
              <a:ext uri="{FF2B5EF4-FFF2-40B4-BE49-F238E27FC236}">
                <a16:creationId xmlns:a16="http://schemas.microsoft.com/office/drawing/2014/main" id="{4B7869B1-CD0C-40A0-AF61-68791B9D167B}"/>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11" name="Chart Placeholder 15">
            <a:extLst>
              <a:ext uri="{FF2B5EF4-FFF2-40B4-BE49-F238E27FC236}">
                <a16:creationId xmlns:a16="http://schemas.microsoft.com/office/drawing/2014/main" id="{8FD4526D-FC35-4738-9C26-A11455F31B6A}"/>
              </a:ext>
            </a:extLst>
          </p:cNvPr>
          <p:cNvGraphicFramePr>
            <a:graphicFrameLocks/>
          </p:cNvGraphicFramePr>
          <p:nvPr userDrawn="1"/>
        </p:nvGraphicFramePr>
        <p:xfrm>
          <a:off x="839788" y="1856588"/>
          <a:ext cx="10515600" cy="4396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159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3079" y="0"/>
            <a:ext cx="16257409" cy="6858594"/>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1837" y="2949960"/>
            <a:ext cx="2428327" cy="957927"/>
          </a:xfrm>
          <a:prstGeom prst="rect">
            <a:avLst/>
          </a:prstGeom>
        </p:spPr>
      </p:pic>
    </p:spTree>
    <p:extLst>
      <p:ext uri="{BB962C8B-B14F-4D97-AF65-F5344CB8AC3E}">
        <p14:creationId xmlns:p14="http://schemas.microsoft.com/office/powerpoint/2010/main" val="3532753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53" t="41308" r="41308" b="44537"/>
          <a:stretch/>
        </p:blipFill>
        <p:spPr>
          <a:xfrm>
            <a:off x="5052144" y="2832924"/>
            <a:ext cx="2778995" cy="1190256"/>
          </a:xfrm>
          <a:prstGeom prst="rect">
            <a:avLst/>
          </a:prstGeom>
        </p:spPr>
      </p:pic>
    </p:spTree>
    <p:extLst>
      <p:ext uri="{BB962C8B-B14F-4D97-AF65-F5344CB8AC3E}">
        <p14:creationId xmlns:p14="http://schemas.microsoft.com/office/powerpoint/2010/main" val="30960959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 t="200" r="133" b="15653"/>
          <a:stretch/>
        </p:blipFill>
        <p:spPr>
          <a:xfrm>
            <a:off x="-1" y="1"/>
            <a:ext cx="12213771" cy="6856255"/>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a:spLocks noGrp="1"/>
          </p:cNvSpPr>
          <p:nvPr>
            <p:ph type="ctrTitle" hasCustomPrompt="1"/>
          </p:nvPr>
        </p:nvSpPr>
        <p:spPr>
          <a:xfrm>
            <a:off x="830589" y="457200"/>
            <a:ext cx="8410743" cy="1343939"/>
          </a:xfrm>
          <a:prstGeom prst="rect">
            <a:avLst/>
          </a:prstGeom>
        </p:spPr>
        <p:txBody>
          <a:bodyPr anchor="t">
            <a:noAutofit/>
          </a:bodyPr>
          <a:lstStyle>
            <a:lvl1pPr algn="l">
              <a:lnSpc>
                <a:spcPts val="5600"/>
              </a:lnSpc>
              <a:defRPr sz="3200" b="1" baseline="0">
                <a:solidFill>
                  <a:srgbClr val="1B4297"/>
                </a:solidFill>
                <a:latin typeface="Georgia" panose="02040502050405020303" pitchFamily="18" charset="0"/>
              </a:defRPr>
            </a:lvl1pPr>
          </a:lstStyle>
          <a:p>
            <a:r>
              <a:rPr lang="en-US" dirty="0"/>
              <a:t>Presentation Title Here</a:t>
            </a:r>
          </a:p>
        </p:txBody>
      </p:sp>
      <p:sp>
        <p:nvSpPr>
          <p:cNvPr id="17" name="Subtitle 2"/>
          <p:cNvSpPr>
            <a:spLocks noGrp="1"/>
          </p:cNvSpPr>
          <p:nvPr>
            <p:ph type="subTitle" idx="1" hasCustomPrompt="1"/>
          </p:nvPr>
        </p:nvSpPr>
        <p:spPr>
          <a:xfrm>
            <a:off x="830588" y="1198422"/>
            <a:ext cx="7805529" cy="981377"/>
          </a:xfrm>
          <a:prstGeom prst="rect">
            <a:avLst/>
          </a:prstGeom>
        </p:spPr>
        <p:txBody>
          <a:bodyPr>
            <a:normAutofit/>
          </a:bodyPr>
          <a:lstStyle>
            <a:lvl1pPr marL="0" indent="0" algn="l">
              <a:buNone/>
              <a:defRPr sz="2000" b="1" baseline="0">
                <a:solidFill>
                  <a:srgbClr val="1B42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1135603977"/>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7392">
          <p15:clr>
            <a:srgbClr val="FBAE40"/>
          </p15:clr>
        </p15:guide>
        <p15:guide id="9" pos="51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3" name="Title 1"/>
          <p:cNvSpPr>
            <a:spLocks noGrp="1"/>
          </p:cNvSpPr>
          <p:nvPr>
            <p:ph type="ctrTitle" hasCustomPrompt="1"/>
          </p:nvPr>
        </p:nvSpPr>
        <p:spPr>
          <a:xfrm>
            <a:off x="797934"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797934"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638494899"/>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1595570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3" name="Title 1"/>
          <p:cNvSpPr>
            <a:spLocks noGrp="1"/>
          </p:cNvSpPr>
          <p:nvPr>
            <p:ph type="ctrTitle" hasCustomPrompt="1"/>
          </p:nvPr>
        </p:nvSpPr>
        <p:spPr>
          <a:xfrm>
            <a:off x="797934"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797934"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84" y="4502473"/>
            <a:ext cx="2450918" cy="1842246"/>
          </a:xfrm>
          <a:prstGeom prst="rect">
            <a:avLst/>
          </a:prstGeom>
        </p:spPr>
      </p:pic>
    </p:spTree>
    <p:extLst>
      <p:ext uri="{BB962C8B-B14F-4D97-AF65-F5344CB8AC3E}">
        <p14:creationId xmlns:p14="http://schemas.microsoft.com/office/powerpoint/2010/main" val="2203391671"/>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E69D2"/>
        </a:solidFill>
        <a:effectLst/>
      </p:bgPr>
    </p:bg>
    <p:spTree>
      <p:nvGrpSpPr>
        <p:cNvPr id="1" name=""/>
        <p:cNvGrpSpPr/>
        <p:nvPr/>
      </p:nvGrpSpPr>
      <p:grpSpPr>
        <a:xfrm>
          <a:off x="0" y="0"/>
          <a:ext cx="0" cy="0"/>
          <a:chOff x="0" y="0"/>
          <a:chExt cx="0" cy="0"/>
        </a:xfrm>
      </p:grpSpPr>
      <p:sp>
        <p:nvSpPr>
          <p:cNvPr id="11" name="Title 13"/>
          <p:cNvSpPr>
            <a:spLocks noGrp="1"/>
          </p:cNvSpPr>
          <p:nvPr>
            <p:ph type="title" hasCustomPrompt="1"/>
          </p:nvPr>
        </p:nvSpPr>
        <p:spPr>
          <a:xfrm>
            <a:off x="609600" y="3125424"/>
            <a:ext cx="10972800" cy="604575"/>
          </a:xfrm>
          <a:prstGeom prst="rect">
            <a:avLst/>
          </a:prstGeom>
        </p:spPr>
        <p:txBody>
          <a:bodyPr>
            <a:noAutofit/>
          </a:bodyPr>
          <a:lstStyle>
            <a:lvl1pPr marL="0" algn="ctr" defTabSz="914400" rtl="0" eaLnBrk="1" latinLnBrk="0" hangingPunct="1">
              <a:lnSpc>
                <a:spcPts val="5600"/>
              </a:lnSpc>
              <a:spcBef>
                <a:spcPct val="0"/>
              </a:spcBef>
              <a:buNone/>
              <a:defRPr lang="en-US" sz="5400" b="1" kern="1200" dirty="0">
                <a:solidFill>
                  <a:schemeClr val="bg1"/>
                </a:solidFill>
                <a:latin typeface="Georgia" panose="02040502050405020303" pitchFamily="18" charset="0"/>
                <a:ea typeface="+mj-ea"/>
                <a:cs typeface="+mj-cs"/>
              </a:defRPr>
            </a:lvl1pPr>
          </a:lstStyle>
          <a:p>
            <a:r>
              <a:rPr lang="en-US" dirty="0"/>
              <a:t>Section Title Here</a:t>
            </a:r>
          </a:p>
        </p:txBody>
      </p:sp>
      <p:cxnSp>
        <p:nvCxnSpPr>
          <p:cNvPr id="14" name="Straight Connector 13"/>
          <p:cNvCxnSpPr/>
          <p:nvPr userDrawn="1"/>
        </p:nvCxnSpPr>
        <p:spPr>
          <a:xfrm flipV="1">
            <a:off x="5486400" y="4021814"/>
            <a:ext cx="12192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9" name="TextBox 8"/>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Tree>
    <p:extLst>
      <p:ext uri="{BB962C8B-B14F-4D97-AF65-F5344CB8AC3E}">
        <p14:creationId xmlns:p14="http://schemas.microsoft.com/office/powerpoint/2010/main" val="958948337"/>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Rectangle 15"/>
          <p:cNvSpPr/>
          <p:nvPr userDrawn="1"/>
        </p:nvSpPr>
        <p:spPr>
          <a:xfrm flipV="1">
            <a:off x="0" y="0"/>
            <a:ext cx="12192000" cy="4052804"/>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3"/>
          <p:cNvSpPr>
            <a:spLocks noGrp="1"/>
          </p:cNvSpPr>
          <p:nvPr>
            <p:ph type="title" hasCustomPrompt="1"/>
          </p:nvPr>
        </p:nvSpPr>
        <p:spPr>
          <a:xfrm>
            <a:off x="914400" y="457201"/>
            <a:ext cx="10393378" cy="3138407"/>
          </a:xfrm>
          <a:prstGeom prst="rect">
            <a:avLst/>
          </a:prstGeom>
        </p:spPr>
        <p:txBody>
          <a:bodyPr anchor="ctr">
            <a:noAutofit/>
          </a:bodyPr>
          <a:lstStyle>
            <a:lvl1pPr marL="0" algn="ctr" defTabSz="914400" rtl="0" eaLnBrk="1" latinLnBrk="0" hangingPunct="1">
              <a:lnSpc>
                <a:spcPct val="100000"/>
              </a:lnSpc>
              <a:spcBef>
                <a:spcPct val="0"/>
              </a:spcBef>
              <a:buNone/>
              <a:defRPr lang="en-US" sz="3000" b="1" kern="1200" baseline="0" dirty="0">
                <a:solidFill>
                  <a:schemeClr val="bg1"/>
                </a:solidFill>
                <a:latin typeface="Georgia" panose="02040502050405020303" pitchFamily="18" charset="0"/>
                <a:ea typeface="+mj-ea"/>
                <a:cs typeface="+mj-cs"/>
              </a:defRPr>
            </a:lvl1pPr>
          </a:lstStyle>
          <a:p>
            <a:r>
              <a:rPr lang="en-US" dirty="0"/>
              <a:t>“Quote Here.”</a:t>
            </a:r>
          </a:p>
        </p:txBody>
      </p:sp>
      <p:sp>
        <p:nvSpPr>
          <p:cNvPr id="15" name="Subtitle 2"/>
          <p:cNvSpPr>
            <a:spLocks noGrp="1"/>
          </p:cNvSpPr>
          <p:nvPr>
            <p:ph type="subTitle" idx="1" hasCustomPrompt="1"/>
          </p:nvPr>
        </p:nvSpPr>
        <p:spPr>
          <a:xfrm>
            <a:off x="619932" y="4646219"/>
            <a:ext cx="10972800" cy="981377"/>
          </a:xfrm>
          <a:prstGeom prst="rect">
            <a:avLst/>
          </a:prstGeom>
        </p:spPr>
        <p:txBody>
          <a:bodyPr>
            <a:normAutofit/>
          </a:bodyPr>
          <a:lstStyle>
            <a:lvl1pPr marL="0" indent="0" algn="ctr">
              <a:lnSpc>
                <a:spcPts val="1400"/>
              </a:lnSpc>
              <a:buNone/>
              <a:defRPr sz="2000" b="1" baseline="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p>
          <a:p>
            <a:r>
              <a:rPr lang="en-US" dirty="0"/>
              <a:t>Title, Company</a:t>
            </a:r>
          </a:p>
        </p:txBody>
      </p:sp>
      <p:cxnSp>
        <p:nvCxnSpPr>
          <p:cNvPr id="9" name="Straight Connector 8"/>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2" name="TextBox 11"/>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Tree>
    <p:extLst>
      <p:ext uri="{BB962C8B-B14F-4D97-AF65-F5344CB8AC3E}">
        <p14:creationId xmlns:p14="http://schemas.microsoft.com/office/powerpoint/2010/main" val="1263191722"/>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_Opt 1_1 Line">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330417"/>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0" name="Text Placeholder 24"/>
          <p:cNvSpPr>
            <a:spLocks noGrp="1"/>
          </p:cNvSpPr>
          <p:nvPr>
            <p:ph type="body" sz="quarter" idx="11"/>
          </p:nvPr>
        </p:nvSpPr>
        <p:spPr>
          <a:xfrm>
            <a:off x="342900" y="1333733"/>
            <a:ext cx="11391900" cy="432485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1235955"/>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_Opt 1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itle 13"/>
          <p:cNvSpPr>
            <a:spLocks noGrp="1"/>
          </p:cNvSpPr>
          <p:nvPr>
            <p:ph type="title" hasCustomPrompt="1"/>
          </p:nvPr>
        </p:nvSpPr>
        <p:spPr>
          <a:xfrm>
            <a:off x="342900" y="330417"/>
            <a:ext cx="11391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6" name="Text Placeholder 24"/>
          <p:cNvSpPr>
            <a:spLocks noGrp="1"/>
          </p:cNvSpPr>
          <p:nvPr>
            <p:ph type="body" sz="quarter" idx="11"/>
          </p:nvPr>
        </p:nvSpPr>
        <p:spPr>
          <a:xfrm>
            <a:off x="342900" y="1825439"/>
            <a:ext cx="11391900" cy="3791590"/>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352208"/>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_Opt 1_3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itle 13"/>
          <p:cNvSpPr>
            <a:spLocks noGrp="1"/>
          </p:cNvSpPr>
          <p:nvPr>
            <p:ph type="title" hasCustomPrompt="1"/>
          </p:nvPr>
        </p:nvSpPr>
        <p:spPr>
          <a:xfrm>
            <a:off x="342900" y="343274"/>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6" name="Text Placeholder 24"/>
          <p:cNvSpPr>
            <a:spLocks noGrp="1"/>
          </p:cNvSpPr>
          <p:nvPr>
            <p:ph type="body" sz="quarter" idx="11"/>
          </p:nvPr>
        </p:nvSpPr>
        <p:spPr>
          <a:xfrm>
            <a:off x="342900" y="2157474"/>
            <a:ext cx="11391900" cy="356643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7491985"/>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_Opt 2_1 Line">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ext Placeholder 24"/>
          <p:cNvSpPr>
            <a:spLocks noGrp="1"/>
          </p:cNvSpPr>
          <p:nvPr>
            <p:ph type="body" sz="quarter" idx="11"/>
          </p:nvPr>
        </p:nvSpPr>
        <p:spPr>
          <a:xfrm>
            <a:off x="342900" y="1359972"/>
            <a:ext cx="11391900" cy="4298619"/>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p:cNvSpPr>
            <a:spLocks noGrp="1"/>
          </p:cNvSpPr>
          <p:nvPr>
            <p:ph type="title" hasCustomPrompt="1"/>
          </p:nvPr>
        </p:nvSpPr>
        <p:spPr>
          <a:xfrm>
            <a:off x="342900" y="330417"/>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550568082"/>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_Opt 2_2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30686"/>
            <a:ext cx="11391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1" name="Text Placeholder 24"/>
          <p:cNvSpPr>
            <a:spLocks noGrp="1"/>
          </p:cNvSpPr>
          <p:nvPr>
            <p:ph type="body" sz="quarter" idx="11"/>
          </p:nvPr>
        </p:nvSpPr>
        <p:spPr>
          <a:xfrm>
            <a:off x="342900" y="1825708"/>
            <a:ext cx="11391900" cy="3826947"/>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5880574"/>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and Content_Opt 2_3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43274"/>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1" name="Text Placeholder 24"/>
          <p:cNvSpPr>
            <a:spLocks noGrp="1"/>
          </p:cNvSpPr>
          <p:nvPr>
            <p:ph type="body" sz="quarter" idx="11"/>
          </p:nvPr>
        </p:nvSpPr>
        <p:spPr>
          <a:xfrm>
            <a:off x="342900" y="2157473"/>
            <a:ext cx="11391900" cy="3530807"/>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602125"/>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_1 Line">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30417"/>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06402946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7560002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_2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8" name="Title 13"/>
          <p:cNvSpPr>
            <a:spLocks noGrp="1"/>
          </p:cNvSpPr>
          <p:nvPr>
            <p:ph type="title" hasCustomPrompt="1"/>
          </p:nvPr>
        </p:nvSpPr>
        <p:spPr>
          <a:xfrm>
            <a:off x="342900" y="330417"/>
            <a:ext cx="11391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037898869"/>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Only_3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42291"/>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Tree>
    <p:extLst>
      <p:ext uri="{BB962C8B-B14F-4D97-AF65-F5344CB8AC3E}">
        <p14:creationId xmlns:p14="http://schemas.microsoft.com/office/powerpoint/2010/main" val="3422853935"/>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_Icon_1 Line">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9" name="Text Placeholder 24"/>
          <p:cNvSpPr>
            <a:spLocks noGrp="1"/>
          </p:cNvSpPr>
          <p:nvPr>
            <p:ph type="body" sz="quarter" idx="11"/>
          </p:nvPr>
        </p:nvSpPr>
        <p:spPr>
          <a:xfrm>
            <a:off x="342900" y="1502847"/>
            <a:ext cx="5372100" cy="4452628"/>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342900" y="330417"/>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3934642432"/>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_Icon_2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10" name="Title 13"/>
          <p:cNvSpPr>
            <a:spLocks noGrp="1"/>
          </p:cNvSpPr>
          <p:nvPr>
            <p:ph type="title" hasCustomPrompt="1"/>
          </p:nvPr>
        </p:nvSpPr>
        <p:spPr>
          <a:xfrm>
            <a:off x="342900" y="330417"/>
            <a:ext cx="5372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7" name="Text Placeholder 24"/>
          <p:cNvSpPr>
            <a:spLocks noGrp="1"/>
          </p:cNvSpPr>
          <p:nvPr>
            <p:ph type="body" sz="quarter" idx="11"/>
          </p:nvPr>
        </p:nvSpPr>
        <p:spPr>
          <a:xfrm>
            <a:off x="342900" y="1825439"/>
            <a:ext cx="5372100" cy="411816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2861023"/>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_Icon_3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10" name="Title 13"/>
          <p:cNvSpPr>
            <a:spLocks noGrp="1"/>
          </p:cNvSpPr>
          <p:nvPr>
            <p:ph type="title" hasCustomPrompt="1"/>
          </p:nvPr>
        </p:nvSpPr>
        <p:spPr>
          <a:xfrm>
            <a:off x="342900" y="342291"/>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7" name="Text Placeholder 24"/>
          <p:cNvSpPr>
            <a:spLocks noGrp="1"/>
          </p:cNvSpPr>
          <p:nvPr>
            <p:ph type="body" sz="quarter" idx="11"/>
          </p:nvPr>
        </p:nvSpPr>
        <p:spPr>
          <a:xfrm>
            <a:off x="342900" y="2156491"/>
            <a:ext cx="5372100" cy="380492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560438"/>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_One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ext Placeholder 24"/>
          <p:cNvSpPr>
            <a:spLocks noGrp="1"/>
          </p:cNvSpPr>
          <p:nvPr>
            <p:ph type="body" sz="quarter" idx="14"/>
          </p:nvPr>
        </p:nvSpPr>
        <p:spPr>
          <a:xfrm>
            <a:off x="6438900" y="1502848"/>
            <a:ext cx="5295900" cy="457138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3"/>
          <p:cNvSpPr>
            <a:spLocks noGrp="1"/>
          </p:cNvSpPr>
          <p:nvPr>
            <p:ph type="title" hasCustomPrompt="1"/>
          </p:nvPr>
        </p:nvSpPr>
        <p:spPr>
          <a:xfrm>
            <a:off x="6438900" y="330418"/>
            <a:ext cx="529590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295405327"/>
      </p:ext>
    </p:extLst>
  </p:cSld>
  <p:clrMapOvr>
    <a:masterClrMapping/>
  </p:clrMapOvr>
  <p:extLst>
    <p:ext uri="{DCECCB84-F9BA-43D5-87BE-67443E8EF086}">
      <p15:sldGuideLst xmlns:p15="http://schemas.microsoft.com/office/powerpoint/2012/main">
        <p15:guide id="1" pos="4056">
          <p15:clr>
            <a:srgbClr val="FBAE40"/>
          </p15:clr>
        </p15:guide>
        <p15:guide id="2" pos="74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6438900" y="330417"/>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1" name="Text Placeholder 24"/>
          <p:cNvSpPr>
            <a:spLocks noGrp="1"/>
          </p:cNvSpPr>
          <p:nvPr>
            <p:ph type="body" sz="quarter" idx="11"/>
          </p:nvPr>
        </p:nvSpPr>
        <p:spPr>
          <a:xfrm>
            <a:off x="6438900" y="1825439"/>
            <a:ext cx="5295900" cy="422503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8612043"/>
      </p:ext>
    </p:extLst>
  </p:cSld>
  <p:clrMapOvr>
    <a:masterClrMapping/>
  </p:clrMapOvr>
  <p:extLst>
    <p:ext uri="{DCECCB84-F9BA-43D5-87BE-67443E8EF086}">
      <p15:sldGuideLst xmlns:p15="http://schemas.microsoft.com/office/powerpoint/2012/main">
        <p15:guide id="1" pos="4056">
          <p15:clr>
            <a:srgbClr val="FBAE40"/>
          </p15:clr>
        </p15:guide>
        <p15:guide id="2" pos="74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_One Photo_3 Lines">
    <p:spTree>
      <p:nvGrpSpPr>
        <p:cNvPr id="1" name=""/>
        <p:cNvGrpSpPr/>
        <p:nvPr/>
      </p:nvGrpSpPr>
      <p:grpSpPr>
        <a:xfrm>
          <a:off x="0" y="0"/>
          <a:ext cx="0" cy="0"/>
          <a:chOff x="0" y="0"/>
          <a:chExt cx="0" cy="0"/>
        </a:xfrm>
      </p:grpSpPr>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9"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10" name="Text Placeholder 24"/>
          <p:cNvSpPr>
            <a:spLocks noGrp="1"/>
          </p:cNvSpPr>
          <p:nvPr>
            <p:ph type="body" sz="quarter" idx="16"/>
          </p:nvPr>
        </p:nvSpPr>
        <p:spPr>
          <a:xfrm>
            <a:off x="6438900" y="2156491"/>
            <a:ext cx="5295900" cy="3941487"/>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6438900" y="342293"/>
            <a:ext cx="529590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574698533"/>
      </p:ext>
    </p:extLst>
  </p:cSld>
  <p:clrMapOvr>
    <a:masterClrMapping/>
  </p:clrMapOvr>
  <p:extLst>
    <p:ext uri="{DCECCB84-F9BA-43D5-87BE-67443E8EF086}">
      <p15:sldGuideLst xmlns:p15="http://schemas.microsoft.com/office/powerpoint/2012/main">
        <p15:guide id="1" pos="4056">
          <p15:clr>
            <a:srgbClr val="FBAE40"/>
          </p15:clr>
        </p15:guide>
        <p15:guide id="2" pos="74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_One Photo_1 Line">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11" name="Text Placeholder 24"/>
          <p:cNvSpPr>
            <a:spLocks noGrp="1"/>
          </p:cNvSpPr>
          <p:nvPr>
            <p:ph type="body" sz="quarter" idx="14"/>
          </p:nvPr>
        </p:nvSpPr>
        <p:spPr>
          <a:xfrm>
            <a:off x="6438900" y="1502848"/>
            <a:ext cx="5295900" cy="405975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3"/>
          <p:cNvSpPr>
            <a:spLocks noGrp="1"/>
          </p:cNvSpPr>
          <p:nvPr>
            <p:ph type="title" hasCustomPrompt="1"/>
          </p:nvPr>
        </p:nvSpPr>
        <p:spPr>
          <a:xfrm>
            <a:off x="6438900" y="330418"/>
            <a:ext cx="529590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268276991"/>
      </p:ext>
    </p:extLst>
  </p:cSld>
  <p:clrMapOvr>
    <a:masterClrMapping/>
  </p:clrMapOvr>
  <p:extLst>
    <p:ext uri="{DCECCB84-F9BA-43D5-87BE-67443E8EF086}">
      <p15:sldGuideLst xmlns:p15="http://schemas.microsoft.com/office/powerpoint/2012/main">
        <p15:guide id="0" orient="horz" pos="3504">
          <p15:clr>
            <a:srgbClr val="FBAE40"/>
          </p15:clr>
        </p15:guide>
        <p15:guide id="1" pos="4104">
          <p15:clr>
            <a:srgbClr val="FBAE40"/>
          </p15:clr>
        </p15:guide>
        <p15:guide id="2" pos="74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and Content_One Photo_2 Lines">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11" name="Title 13"/>
          <p:cNvSpPr>
            <a:spLocks noGrp="1"/>
          </p:cNvSpPr>
          <p:nvPr>
            <p:ph type="title" hasCustomPrompt="1"/>
          </p:nvPr>
        </p:nvSpPr>
        <p:spPr>
          <a:xfrm>
            <a:off x="6438900" y="330417"/>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3" name="Text Placeholder 24"/>
          <p:cNvSpPr>
            <a:spLocks noGrp="1"/>
          </p:cNvSpPr>
          <p:nvPr>
            <p:ph type="body" sz="quarter" idx="11"/>
          </p:nvPr>
        </p:nvSpPr>
        <p:spPr>
          <a:xfrm>
            <a:off x="6438900" y="1825439"/>
            <a:ext cx="5295900" cy="370685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600594"/>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8456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and Content_One Photo_3 Lines">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10" name="Text Placeholder 24"/>
          <p:cNvSpPr>
            <a:spLocks noGrp="1"/>
          </p:cNvSpPr>
          <p:nvPr>
            <p:ph type="body" sz="quarter" idx="16"/>
          </p:nvPr>
        </p:nvSpPr>
        <p:spPr>
          <a:xfrm>
            <a:off x="6438900" y="2156491"/>
            <a:ext cx="5295900" cy="3375807"/>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6438900" y="342293"/>
            <a:ext cx="529590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832558228"/>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_Two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0" name="Text Placeholder 24"/>
          <p:cNvSpPr>
            <a:spLocks noGrp="1"/>
          </p:cNvSpPr>
          <p:nvPr>
            <p:ph type="body" sz="quarter" idx="11"/>
          </p:nvPr>
        </p:nvSpPr>
        <p:spPr>
          <a:xfrm>
            <a:off x="342900" y="1502847"/>
            <a:ext cx="5372100" cy="4452628"/>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342900" y="330417"/>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4127674873"/>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_Two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itle 13"/>
          <p:cNvSpPr>
            <a:spLocks noGrp="1"/>
          </p:cNvSpPr>
          <p:nvPr>
            <p:ph type="title" hasCustomPrompt="1"/>
          </p:nvPr>
        </p:nvSpPr>
        <p:spPr>
          <a:xfrm>
            <a:off x="342900" y="330417"/>
            <a:ext cx="5372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5" name="Text Placeholder 24"/>
          <p:cNvSpPr>
            <a:spLocks noGrp="1"/>
          </p:cNvSpPr>
          <p:nvPr>
            <p:ph type="body" sz="quarter" idx="11"/>
          </p:nvPr>
        </p:nvSpPr>
        <p:spPr>
          <a:xfrm>
            <a:off x="342900" y="1825439"/>
            <a:ext cx="5372100" cy="411816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941750"/>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_Two Photo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itle 13"/>
          <p:cNvSpPr>
            <a:spLocks noGrp="1"/>
          </p:cNvSpPr>
          <p:nvPr>
            <p:ph type="title" hasCustomPrompt="1"/>
          </p:nvPr>
        </p:nvSpPr>
        <p:spPr>
          <a:xfrm>
            <a:off x="342900" y="342291"/>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5" name="Text Placeholder 24"/>
          <p:cNvSpPr>
            <a:spLocks noGrp="1"/>
          </p:cNvSpPr>
          <p:nvPr>
            <p:ph type="body" sz="quarter" idx="11"/>
          </p:nvPr>
        </p:nvSpPr>
        <p:spPr>
          <a:xfrm>
            <a:off x="342900" y="2156491"/>
            <a:ext cx="5372100" cy="380492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3732132"/>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3" name="Text Placeholder 24"/>
          <p:cNvSpPr>
            <a:spLocks noGrp="1"/>
          </p:cNvSpPr>
          <p:nvPr>
            <p:ph type="body" sz="quarter" idx="15"/>
          </p:nvPr>
        </p:nvSpPr>
        <p:spPr>
          <a:xfrm>
            <a:off x="6438900" y="1502848"/>
            <a:ext cx="5295900" cy="457138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3"/>
          <p:cNvSpPr>
            <a:spLocks noGrp="1"/>
          </p:cNvSpPr>
          <p:nvPr>
            <p:ph type="title" hasCustomPrompt="1"/>
          </p:nvPr>
        </p:nvSpPr>
        <p:spPr>
          <a:xfrm>
            <a:off x="6438900" y="330418"/>
            <a:ext cx="5295900" cy="715981"/>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3415817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itle 13"/>
          <p:cNvSpPr>
            <a:spLocks noGrp="1"/>
          </p:cNvSpPr>
          <p:nvPr>
            <p:ph type="title" hasCustomPrompt="1"/>
          </p:nvPr>
        </p:nvSpPr>
        <p:spPr>
          <a:xfrm>
            <a:off x="6438900" y="330417"/>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8" name="Text Placeholder 24"/>
          <p:cNvSpPr>
            <a:spLocks noGrp="1"/>
          </p:cNvSpPr>
          <p:nvPr>
            <p:ph type="body" sz="quarter" idx="11"/>
          </p:nvPr>
        </p:nvSpPr>
        <p:spPr>
          <a:xfrm>
            <a:off x="6438900" y="1825439"/>
            <a:ext cx="5295900" cy="422503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51701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ext Placeholder 24"/>
          <p:cNvSpPr>
            <a:spLocks noGrp="1"/>
          </p:cNvSpPr>
          <p:nvPr>
            <p:ph type="body" sz="quarter" idx="16"/>
          </p:nvPr>
        </p:nvSpPr>
        <p:spPr>
          <a:xfrm>
            <a:off x="6438900" y="2156491"/>
            <a:ext cx="5295900" cy="3941487"/>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3"/>
          <p:cNvSpPr>
            <a:spLocks noGrp="1"/>
          </p:cNvSpPr>
          <p:nvPr>
            <p:ph type="title" hasCustomPrompt="1"/>
          </p:nvPr>
        </p:nvSpPr>
        <p:spPr>
          <a:xfrm>
            <a:off x="6438900" y="342293"/>
            <a:ext cx="5295900" cy="1357750"/>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42170534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1" name="Text Placeholder 4"/>
          <p:cNvSpPr>
            <a:spLocks noGrp="1"/>
          </p:cNvSpPr>
          <p:nvPr>
            <p:ph type="body" sz="quarter" idx="30" hasCustomPrompt="1"/>
          </p:nvPr>
        </p:nvSpPr>
        <p:spPr>
          <a:xfrm>
            <a:off x="467833" y="1940183"/>
            <a:ext cx="2477311" cy="250529"/>
          </a:xfrm>
          <a:prstGeom prst="rect">
            <a:avLst/>
          </a:prstGeom>
        </p:spPr>
        <p:txBody>
          <a:bodyPr/>
          <a:lstStyle>
            <a:lvl1pPr marL="0" indent="0" algn="ctr">
              <a:buNone/>
              <a:defRPr sz="1600" b="1"/>
            </a:lvl1pPr>
          </a:lstStyle>
          <a:p>
            <a:pPr lvl="0"/>
            <a:r>
              <a:rPr lang="en-US" dirty="0"/>
              <a:t>Photo Header</a:t>
            </a:r>
          </a:p>
        </p:txBody>
      </p:sp>
      <p:sp>
        <p:nvSpPr>
          <p:cNvPr id="32" name="Picture Placeholder 2"/>
          <p:cNvSpPr>
            <a:spLocks noGrp="1"/>
          </p:cNvSpPr>
          <p:nvPr>
            <p:ph type="pic" sz="quarter" idx="12"/>
          </p:nvPr>
        </p:nvSpPr>
        <p:spPr>
          <a:xfrm>
            <a:off x="467833" y="2254083"/>
            <a:ext cx="2477311" cy="1397107"/>
          </a:xfrm>
          <a:prstGeom prst="rect">
            <a:avLst/>
          </a:prstGeom>
        </p:spPr>
        <p:txBody>
          <a:bodyPr/>
          <a:lstStyle/>
          <a:p>
            <a:endParaRPr lang="en-US"/>
          </a:p>
        </p:txBody>
      </p:sp>
      <p:sp>
        <p:nvSpPr>
          <p:cNvPr id="40" name="Picture Placeholder 2"/>
          <p:cNvSpPr>
            <a:spLocks noGrp="1"/>
          </p:cNvSpPr>
          <p:nvPr>
            <p:ph type="pic" sz="quarter" idx="31"/>
          </p:nvPr>
        </p:nvSpPr>
        <p:spPr>
          <a:xfrm>
            <a:off x="3397718" y="2252378"/>
            <a:ext cx="2477311" cy="1397107"/>
          </a:xfrm>
          <a:prstGeom prst="rect">
            <a:avLst/>
          </a:prstGeom>
        </p:spPr>
        <p:txBody>
          <a:bodyPr/>
          <a:lstStyle/>
          <a:p>
            <a:endParaRPr lang="en-US" dirty="0"/>
          </a:p>
        </p:txBody>
      </p:sp>
      <p:sp>
        <p:nvSpPr>
          <p:cNvPr id="42" name="Picture Placeholder 2"/>
          <p:cNvSpPr>
            <a:spLocks noGrp="1"/>
          </p:cNvSpPr>
          <p:nvPr>
            <p:ph type="pic" sz="quarter" idx="32"/>
          </p:nvPr>
        </p:nvSpPr>
        <p:spPr>
          <a:xfrm>
            <a:off x="6327603" y="2255196"/>
            <a:ext cx="2477311" cy="1397107"/>
          </a:xfrm>
          <a:prstGeom prst="rect">
            <a:avLst/>
          </a:prstGeom>
        </p:spPr>
        <p:txBody>
          <a:bodyPr/>
          <a:lstStyle/>
          <a:p>
            <a:endParaRPr lang="en-US"/>
          </a:p>
        </p:txBody>
      </p:sp>
      <p:sp>
        <p:nvSpPr>
          <p:cNvPr id="43" name="Picture Placeholder 2"/>
          <p:cNvSpPr>
            <a:spLocks noGrp="1"/>
          </p:cNvSpPr>
          <p:nvPr>
            <p:ph type="pic" sz="quarter" idx="33"/>
          </p:nvPr>
        </p:nvSpPr>
        <p:spPr>
          <a:xfrm>
            <a:off x="9257487" y="2254753"/>
            <a:ext cx="2477311" cy="1397107"/>
          </a:xfrm>
          <a:prstGeom prst="rect">
            <a:avLst/>
          </a:prstGeom>
        </p:spPr>
        <p:txBody>
          <a:bodyPr/>
          <a:lstStyle/>
          <a:p>
            <a:endParaRPr lang="en-US"/>
          </a:p>
        </p:txBody>
      </p:sp>
      <p:sp>
        <p:nvSpPr>
          <p:cNvPr id="44" name="Text Placeholder 4"/>
          <p:cNvSpPr>
            <a:spLocks noGrp="1"/>
          </p:cNvSpPr>
          <p:nvPr>
            <p:ph type="body" sz="quarter" idx="34" hasCustomPrompt="1"/>
          </p:nvPr>
        </p:nvSpPr>
        <p:spPr>
          <a:xfrm>
            <a:off x="3397718" y="1940183"/>
            <a:ext cx="2477311" cy="250529"/>
          </a:xfrm>
          <a:prstGeom prst="rect">
            <a:avLst/>
          </a:prstGeom>
        </p:spPr>
        <p:txBody>
          <a:bodyPr/>
          <a:lstStyle>
            <a:lvl1pPr marL="0" indent="0" algn="ctr">
              <a:buNone/>
              <a:defRPr sz="1600" b="1"/>
            </a:lvl1pPr>
          </a:lstStyle>
          <a:p>
            <a:pPr lvl="0"/>
            <a:r>
              <a:rPr lang="en-US" dirty="0"/>
              <a:t>Photo Header</a:t>
            </a:r>
          </a:p>
        </p:txBody>
      </p:sp>
      <p:sp>
        <p:nvSpPr>
          <p:cNvPr id="45" name="Text Placeholder 4"/>
          <p:cNvSpPr>
            <a:spLocks noGrp="1"/>
          </p:cNvSpPr>
          <p:nvPr>
            <p:ph type="body" sz="quarter" idx="35" hasCustomPrompt="1"/>
          </p:nvPr>
        </p:nvSpPr>
        <p:spPr>
          <a:xfrm>
            <a:off x="6327603" y="1937364"/>
            <a:ext cx="2477311" cy="250529"/>
          </a:xfrm>
          <a:prstGeom prst="rect">
            <a:avLst/>
          </a:prstGeom>
        </p:spPr>
        <p:txBody>
          <a:bodyPr/>
          <a:lstStyle>
            <a:lvl1pPr marL="0" indent="0" algn="ctr">
              <a:buNone/>
              <a:defRPr sz="1600" b="1"/>
            </a:lvl1pPr>
          </a:lstStyle>
          <a:p>
            <a:pPr lvl="0"/>
            <a:r>
              <a:rPr lang="en-US" dirty="0"/>
              <a:t>Photo Header</a:t>
            </a:r>
          </a:p>
        </p:txBody>
      </p:sp>
      <p:sp>
        <p:nvSpPr>
          <p:cNvPr id="46" name="Text Placeholder 4"/>
          <p:cNvSpPr>
            <a:spLocks noGrp="1"/>
          </p:cNvSpPr>
          <p:nvPr>
            <p:ph type="body" sz="quarter" idx="36" hasCustomPrompt="1"/>
          </p:nvPr>
        </p:nvSpPr>
        <p:spPr>
          <a:xfrm>
            <a:off x="9257489" y="1937364"/>
            <a:ext cx="2477311" cy="250529"/>
          </a:xfrm>
          <a:prstGeom prst="rect">
            <a:avLst/>
          </a:prstGeom>
        </p:spPr>
        <p:txBody>
          <a:bodyPr/>
          <a:lstStyle>
            <a:lvl1pPr marL="0" indent="0" algn="ctr">
              <a:buNone/>
              <a:defRPr sz="1600" b="1"/>
            </a:lvl1pPr>
          </a:lstStyle>
          <a:p>
            <a:pPr lvl="0"/>
            <a:r>
              <a:rPr lang="en-US" dirty="0"/>
              <a:t>Photo Header</a:t>
            </a:r>
          </a:p>
        </p:txBody>
      </p:sp>
      <p:sp>
        <p:nvSpPr>
          <p:cNvPr id="47" name="Text Placeholder 4"/>
          <p:cNvSpPr>
            <a:spLocks noGrp="1"/>
          </p:cNvSpPr>
          <p:nvPr>
            <p:ph type="body" sz="quarter" idx="37" hasCustomPrompt="1"/>
          </p:nvPr>
        </p:nvSpPr>
        <p:spPr>
          <a:xfrm>
            <a:off x="467833" y="3850888"/>
            <a:ext cx="2477311" cy="250529"/>
          </a:xfrm>
          <a:prstGeom prst="rect">
            <a:avLst/>
          </a:prstGeom>
        </p:spPr>
        <p:txBody>
          <a:bodyPr/>
          <a:lstStyle>
            <a:lvl1pPr marL="0" indent="0" algn="ctr">
              <a:buNone/>
              <a:defRPr sz="1600" b="1"/>
            </a:lvl1pPr>
          </a:lstStyle>
          <a:p>
            <a:pPr lvl="0"/>
            <a:r>
              <a:rPr lang="en-US" dirty="0"/>
              <a:t>Photo Header</a:t>
            </a:r>
          </a:p>
        </p:txBody>
      </p:sp>
      <p:sp>
        <p:nvSpPr>
          <p:cNvPr id="48" name="Picture Placeholder 2"/>
          <p:cNvSpPr>
            <a:spLocks noGrp="1"/>
          </p:cNvSpPr>
          <p:nvPr>
            <p:ph type="pic" sz="quarter" idx="38"/>
          </p:nvPr>
        </p:nvSpPr>
        <p:spPr>
          <a:xfrm>
            <a:off x="467834" y="4165902"/>
            <a:ext cx="2477311" cy="1397107"/>
          </a:xfrm>
          <a:prstGeom prst="rect">
            <a:avLst/>
          </a:prstGeom>
        </p:spPr>
        <p:txBody>
          <a:bodyPr/>
          <a:lstStyle/>
          <a:p>
            <a:endParaRPr lang="en-US"/>
          </a:p>
        </p:txBody>
      </p:sp>
      <p:sp>
        <p:nvSpPr>
          <p:cNvPr id="49" name="Picture Placeholder 2"/>
          <p:cNvSpPr>
            <a:spLocks noGrp="1"/>
          </p:cNvSpPr>
          <p:nvPr>
            <p:ph type="pic" sz="quarter" idx="39"/>
          </p:nvPr>
        </p:nvSpPr>
        <p:spPr>
          <a:xfrm>
            <a:off x="3397719" y="4164197"/>
            <a:ext cx="2477311" cy="1397107"/>
          </a:xfrm>
          <a:prstGeom prst="rect">
            <a:avLst/>
          </a:prstGeom>
        </p:spPr>
        <p:txBody>
          <a:bodyPr/>
          <a:lstStyle/>
          <a:p>
            <a:endParaRPr lang="en-US"/>
          </a:p>
        </p:txBody>
      </p:sp>
      <p:sp>
        <p:nvSpPr>
          <p:cNvPr id="50" name="Picture Placeholder 2"/>
          <p:cNvSpPr>
            <a:spLocks noGrp="1"/>
          </p:cNvSpPr>
          <p:nvPr>
            <p:ph type="pic" sz="quarter" idx="40"/>
          </p:nvPr>
        </p:nvSpPr>
        <p:spPr>
          <a:xfrm>
            <a:off x="6327605" y="4167015"/>
            <a:ext cx="2477311" cy="1397107"/>
          </a:xfrm>
          <a:prstGeom prst="rect">
            <a:avLst/>
          </a:prstGeom>
        </p:spPr>
        <p:txBody>
          <a:bodyPr/>
          <a:lstStyle/>
          <a:p>
            <a:endParaRPr lang="en-US"/>
          </a:p>
        </p:txBody>
      </p:sp>
      <p:sp>
        <p:nvSpPr>
          <p:cNvPr id="51" name="Picture Placeholder 2"/>
          <p:cNvSpPr>
            <a:spLocks noGrp="1"/>
          </p:cNvSpPr>
          <p:nvPr>
            <p:ph type="pic" sz="quarter" idx="41"/>
          </p:nvPr>
        </p:nvSpPr>
        <p:spPr>
          <a:xfrm>
            <a:off x="9257488" y="4166572"/>
            <a:ext cx="2477311" cy="1397107"/>
          </a:xfrm>
          <a:prstGeom prst="rect">
            <a:avLst/>
          </a:prstGeom>
        </p:spPr>
        <p:txBody>
          <a:bodyPr/>
          <a:lstStyle/>
          <a:p>
            <a:endParaRPr lang="en-US"/>
          </a:p>
        </p:txBody>
      </p:sp>
      <p:sp>
        <p:nvSpPr>
          <p:cNvPr id="52" name="Text Placeholder 4"/>
          <p:cNvSpPr>
            <a:spLocks noGrp="1"/>
          </p:cNvSpPr>
          <p:nvPr>
            <p:ph type="body" sz="quarter" idx="42" hasCustomPrompt="1"/>
          </p:nvPr>
        </p:nvSpPr>
        <p:spPr>
          <a:xfrm>
            <a:off x="3397718" y="3849183"/>
            <a:ext cx="2477311" cy="250529"/>
          </a:xfrm>
          <a:prstGeom prst="rect">
            <a:avLst/>
          </a:prstGeom>
        </p:spPr>
        <p:txBody>
          <a:bodyPr/>
          <a:lstStyle>
            <a:lvl1pPr marL="0" indent="0" algn="ctr">
              <a:buNone/>
              <a:defRPr sz="1600" b="1"/>
            </a:lvl1pPr>
          </a:lstStyle>
          <a:p>
            <a:pPr lvl="0"/>
            <a:r>
              <a:rPr lang="en-US" dirty="0"/>
              <a:t>Photo Header</a:t>
            </a:r>
          </a:p>
        </p:txBody>
      </p:sp>
      <p:sp>
        <p:nvSpPr>
          <p:cNvPr id="53" name="Text Placeholder 4"/>
          <p:cNvSpPr>
            <a:spLocks noGrp="1"/>
          </p:cNvSpPr>
          <p:nvPr>
            <p:ph type="body" sz="quarter" idx="43" hasCustomPrompt="1"/>
          </p:nvPr>
        </p:nvSpPr>
        <p:spPr>
          <a:xfrm>
            <a:off x="6327605" y="3849183"/>
            <a:ext cx="2477311" cy="250529"/>
          </a:xfrm>
          <a:prstGeom prst="rect">
            <a:avLst/>
          </a:prstGeom>
        </p:spPr>
        <p:txBody>
          <a:bodyPr/>
          <a:lstStyle>
            <a:lvl1pPr marL="0" indent="0" algn="ctr">
              <a:buNone/>
              <a:defRPr sz="1600" b="1"/>
            </a:lvl1pPr>
          </a:lstStyle>
          <a:p>
            <a:pPr lvl="0"/>
            <a:r>
              <a:rPr lang="en-US" dirty="0"/>
              <a:t>Photo Header</a:t>
            </a:r>
          </a:p>
        </p:txBody>
      </p:sp>
      <p:sp>
        <p:nvSpPr>
          <p:cNvPr id="54" name="Text Placeholder 4"/>
          <p:cNvSpPr>
            <a:spLocks noGrp="1"/>
          </p:cNvSpPr>
          <p:nvPr>
            <p:ph type="body" sz="quarter" idx="44" hasCustomPrompt="1"/>
          </p:nvPr>
        </p:nvSpPr>
        <p:spPr>
          <a:xfrm>
            <a:off x="9257487" y="3848740"/>
            <a:ext cx="2477311" cy="250529"/>
          </a:xfrm>
          <a:prstGeom prst="rect">
            <a:avLst/>
          </a:prstGeom>
        </p:spPr>
        <p:txBody>
          <a:bodyPr/>
          <a:lstStyle>
            <a:lvl1pPr marL="0" indent="0" algn="ctr">
              <a:buNone/>
              <a:defRPr sz="1600" b="1"/>
            </a:lvl1pPr>
          </a:lstStyle>
          <a:p>
            <a:pPr lvl="0"/>
            <a:r>
              <a:rPr lang="en-US" dirty="0"/>
              <a:t>Photo Header</a:t>
            </a:r>
          </a:p>
        </p:txBody>
      </p:sp>
      <p:cxnSp>
        <p:nvCxnSpPr>
          <p:cNvPr id="24" name="Straight Connector 23"/>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26" name="TextBox 2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27" name="Title 13"/>
          <p:cNvSpPr>
            <a:spLocks noGrp="1"/>
          </p:cNvSpPr>
          <p:nvPr>
            <p:ph type="title" hasCustomPrompt="1"/>
          </p:nvPr>
        </p:nvSpPr>
        <p:spPr>
          <a:xfrm>
            <a:off x="342900" y="319475"/>
            <a:ext cx="11391898"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1027388047"/>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_Half Page_1 Line">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ext Placeholder 24"/>
          <p:cNvSpPr>
            <a:spLocks noGrp="1"/>
          </p:cNvSpPr>
          <p:nvPr>
            <p:ph type="body" sz="quarter" idx="11"/>
          </p:nvPr>
        </p:nvSpPr>
        <p:spPr>
          <a:xfrm>
            <a:off x="342900" y="1502847"/>
            <a:ext cx="5372100" cy="4452628"/>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3"/>
          <p:cNvSpPr>
            <a:spLocks noGrp="1"/>
          </p:cNvSpPr>
          <p:nvPr>
            <p:ph type="title" hasCustomPrompt="1"/>
          </p:nvPr>
        </p:nvSpPr>
        <p:spPr>
          <a:xfrm>
            <a:off x="342900" y="330417"/>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Tree>
    <p:extLst>
      <p:ext uri="{BB962C8B-B14F-4D97-AF65-F5344CB8AC3E}">
        <p14:creationId xmlns:p14="http://schemas.microsoft.com/office/powerpoint/2010/main" val="532542517"/>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_Half Page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30417"/>
            <a:ext cx="5372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sp>
        <p:nvSpPr>
          <p:cNvPr id="11" name="Text Placeholder 24"/>
          <p:cNvSpPr>
            <a:spLocks noGrp="1"/>
          </p:cNvSpPr>
          <p:nvPr>
            <p:ph type="body" sz="quarter" idx="11"/>
          </p:nvPr>
        </p:nvSpPr>
        <p:spPr>
          <a:xfrm>
            <a:off x="342900" y="1825439"/>
            <a:ext cx="5372100" cy="4118161"/>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23935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864343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_Half Page_3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342291"/>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
        <p:nvSpPr>
          <p:cNvPr id="11" name="Text Placeholder 24"/>
          <p:cNvSpPr>
            <a:spLocks noGrp="1"/>
          </p:cNvSpPr>
          <p:nvPr>
            <p:ph type="body" sz="quarter" idx="11"/>
          </p:nvPr>
        </p:nvSpPr>
        <p:spPr>
          <a:xfrm>
            <a:off x="342900" y="2156491"/>
            <a:ext cx="5372100" cy="3804922"/>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668228"/>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826" t="19826" r="63696" b="18809"/>
          <a:stretch/>
        </p:blipFill>
        <p:spPr>
          <a:xfrm>
            <a:off x="4985134" y="4386019"/>
            <a:ext cx="2204465" cy="2014781"/>
          </a:xfrm>
          <a:prstGeom prst="rect">
            <a:avLst/>
          </a:prstGeom>
        </p:spPr>
      </p:pic>
    </p:spTree>
    <p:extLst>
      <p:ext uri="{BB962C8B-B14F-4D97-AF65-F5344CB8AC3E}">
        <p14:creationId xmlns:p14="http://schemas.microsoft.com/office/powerpoint/2010/main" val="17834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960">
          <p15:clr>
            <a:srgbClr val="FBAE40"/>
          </p15:clr>
        </p15:guide>
        <p15:guide id="2" pos="1920">
          <p15:clr>
            <a:srgbClr val="FBAE40"/>
          </p15:clr>
        </p15:guide>
        <p15:guide id="3" pos="3816">
          <p15:clr>
            <a:srgbClr val="FBAE40"/>
          </p15:clr>
        </p15:guide>
        <p15:guide id="4" pos="288">
          <p15:clr>
            <a:srgbClr val="FBAE40"/>
          </p15:clr>
        </p15:guide>
        <p15:guide id="5" orient="horz" pos="288">
          <p15:clr>
            <a:srgbClr val="FBAE40"/>
          </p15:clr>
        </p15:guide>
        <p15:guide id="6" orient="horz" pos="4032">
          <p15:clr>
            <a:srgbClr val="FBAE40"/>
          </p15:clr>
        </p15:guide>
        <p15:guide id="7" pos="5520">
          <p15:clr>
            <a:srgbClr val="FBAE40"/>
          </p15:clr>
        </p15:guide>
        <p15:guide id="8" orient="horz" pos="3744">
          <p15:clr>
            <a:srgbClr val="FBAE40"/>
          </p15:clr>
        </p15:guide>
        <p15:guide id="9" orient="horz" pos="576">
          <p15:clr>
            <a:srgbClr val="FBAE40"/>
          </p15:clr>
        </p15:guide>
        <p15:guide id="10" pos="518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 t="200" r="133" b="15653"/>
          <a:stretch/>
        </p:blipFill>
        <p:spPr>
          <a:xfrm>
            <a:off x="-1" y="1"/>
            <a:ext cx="12213771" cy="6856255"/>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a:spLocks noGrp="1"/>
          </p:cNvSpPr>
          <p:nvPr>
            <p:ph type="ctrTitle" hasCustomPrompt="1"/>
          </p:nvPr>
        </p:nvSpPr>
        <p:spPr>
          <a:xfrm>
            <a:off x="830589" y="457200"/>
            <a:ext cx="8410743" cy="1343939"/>
          </a:xfrm>
          <a:prstGeom prst="rect">
            <a:avLst/>
          </a:prstGeom>
        </p:spPr>
        <p:txBody>
          <a:bodyPr anchor="t">
            <a:noAutofit/>
          </a:bodyPr>
          <a:lstStyle>
            <a:lvl1pPr algn="l">
              <a:lnSpc>
                <a:spcPts val="5600"/>
              </a:lnSpc>
              <a:defRPr sz="3200" b="1" baseline="0">
                <a:solidFill>
                  <a:srgbClr val="1B4297"/>
                </a:solidFill>
                <a:latin typeface="Georgia" panose="02040502050405020303" pitchFamily="18" charset="0"/>
              </a:defRPr>
            </a:lvl1pPr>
          </a:lstStyle>
          <a:p>
            <a:r>
              <a:rPr lang="en-US" dirty="0"/>
              <a:t>Presentation Title Here</a:t>
            </a:r>
          </a:p>
        </p:txBody>
      </p:sp>
      <p:sp>
        <p:nvSpPr>
          <p:cNvPr id="17" name="Subtitle 2"/>
          <p:cNvSpPr>
            <a:spLocks noGrp="1"/>
          </p:cNvSpPr>
          <p:nvPr>
            <p:ph type="subTitle" idx="1" hasCustomPrompt="1"/>
          </p:nvPr>
        </p:nvSpPr>
        <p:spPr>
          <a:xfrm>
            <a:off x="830588" y="1198422"/>
            <a:ext cx="7805529" cy="981377"/>
          </a:xfrm>
          <a:prstGeom prst="rect">
            <a:avLst/>
          </a:prstGeom>
        </p:spPr>
        <p:txBody>
          <a:bodyPr>
            <a:normAutofit/>
          </a:bodyPr>
          <a:lstStyle>
            <a:lvl1pPr marL="0" indent="0" algn="l">
              <a:buNone/>
              <a:defRPr sz="2000" b="1" baseline="0">
                <a:solidFill>
                  <a:srgbClr val="1B42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3018918253"/>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7392">
          <p15:clr>
            <a:srgbClr val="FBAE40"/>
          </p15:clr>
        </p15:guide>
        <p15:guide id="9" pos="518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3" name="Title 1"/>
          <p:cNvSpPr>
            <a:spLocks noGrp="1"/>
          </p:cNvSpPr>
          <p:nvPr>
            <p:ph type="ctrTitle" hasCustomPrompt="1"/>
          </p:nvPr>
        </p:nvSpPr>
        <p:spPr>
          <a:xfrm>
            <a:off x="797934"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797934"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2852879702"/>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Title Slide_Op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33" name="Title 1"/>
          <p:cNvSpPr>
            <a:spLocks noGrp="1"/>
          </p:cNvSpPr>
          <p:nvPr>
            <p:ph type="ctrTitle" hasCustomPrompt="1"/>
          </p:nvPr>
        </p:nvSpPr>
        <p:spPr>
          <a:xfrm>
            <a:off x="797934" y="782096"/>
            <a:ext cx="7805529" cy="1343939"/>
          </a:xfrm>
          <a:prstGeom prst="rect">
            <a:avLst/>
          </a:prstGeom>
        </p:spPr>
        <p:txBody>
          <a:bodyPr anchor="t">
            <a:noAutofit/>
          </a:bodyPr>
          <a:lstStyle>
            <a:lvl1pPr algn="l">
              <a:lnSpc>
                <a:spcPts val="5600"/>
              </a:lnSpc>
              <a:defRPr sz="5400" b="1">
                <a:solidFill>
                  <a:schemeClr val="bg1"/>
                </a:solidFill>
                <a:latin typeface="Georgia" panose="02040502050405020303" pitchFamily="18" charset="0"/>
              </a:defRPr>
            </a:lvl1pPr>
          </a:lstStyle>
          <a:p>
            <a:r>
              <a:rPr lang="en-US" dirty="0"/>
              <a:t>Presentation</a:t>
            </a:r>
            <a:br>
              <a:rPr lang="en-US" dirty="0"/>
            </a:br>
            <a:r>
              <a:rPr lang="en-US" dirty="0"/>
              <a:t>Title Here</a:t>
            </a:r>
          </a:p>
        </p:txBody>
      </p:sp>
      <p:sp>
        <p:nvSpPr>
          <p:cNvPr id="34" name="Subtitle 2"/>
          <p:cNvSpPr>
            <a:spLocks noGrp="1"/>
          </p:cNvSpPr>
          <p:nvPr>
            <p:ph type="subTitle" idx="1" hasCustomPrompt="1"/>
          </p:nvPr>
        </p:nvSpPr>
        <p:spPr>
          <a:xfrm>
            <a:off x="797934" y="2335261"/>
            <a:ext cx="7805529" cy="981377"/>
          </a:xfrm>
          <a:prstGeom prst="rect">
            <a:avLst/>
          </a:prstGeom>
        </p:spPr>
        <p:txBody>
          <a:bodyPr>
            <a:normAutofit/>
          </a:bodyPr>
          <a:lstStyle>
            <a:lvl1pPr marL="0" indent="0" algn="l">
              <a:buNone/>
              <a:defRPr sz="24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684" y="4502473"/>
            <a:ext cx="2450918" cy="1842246"/>
          </a:xfrm>
          <a:prstGeom prst="rect">
            <a:avLst/>
          </a:prstGeom>
        </p:spPr>
      </p:pic>
    </p:spTree>
    <p:extLst>
      <p:ext uri="{BB962C8B-B14F-4D97-AF65-F5344CB8AC3E}">
        <p14:creationId xmlns:p14="http://schemas.microsoft.com/office/powerpoint/2010/main" val="2765409876"/>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5472">
          <p15:clr>
            <a:srgbClr val="FBAE40"/>
          </p15:clr>
        </p15:guide>
        <p15:guide id="9" pos="518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E69D2"/>
        </a:solidFill>
        <a:effectLst/>
      </p:bgPr>
    </p:bg>
    <p:spTree>
      <p:nvGrpSpPr>
        <p:cNvPr id="1" name=""/>
        <p:cNvGrpSpPr/>
        <p:nvPr/>
      </p:nvGrpSpPr>
      <p:grpSpPr>
        <a:xfrm>
          <a:off x="0" y="0"/>
          <a:ext cx="0" cy="0"/>
          <a:chOff x="0" y="0"/>
          <a:chExt cx="0" cy="0"/>
        </a:xfrm>
      </p:grpSpPr>
      <p:sp>
        <p:nvSpPr>
          <p:cNvPr id="11" name="Title 13"/>
          <p:cNvSpPr>
            <a:spLocks noGrp="1"/>
          </p:cNvSpPr>
          <p:nvPr>
            <p:ph type="title" hasCustomPrompt="1"/>
          </p:nvPr>
        </p:nvSpPr>
        <p:spPr>
          <a:xfrm>
            <a:off x="609600" y="3125424"/>
            <a:ext cx="10972800" cy="604575"/>
          </a:xfrm>
          <a:prstGeom prst="rect">
            <a:avLst/>
          </a:prstGeom>
        </p:spPr>
        <p:txBody>
          <a:bodyPr>
            <a:noAutofit/>
          </a:bodyPr>
          <a:lstStyle>
            <a:lvl1pPr marL="0" algn="ctr" defTabSz="914400" rtl="0" eaLnBrk="1" latinLnBrk="0" hangingPunct="1">
              <a:lnSpc>
                <a:spcPts val="5600"/>
              </a:lnSpc>
              <a:spcBef>
                <a:spcPct val="0"/>
              </a:spcBef>
              <a:buNone/>
              <a:defRPr lang="en-US" sz="5400" b="1" kern="1200" dirty="0">
                <a:solidFill>
                  <a:schemeClr val="bg1"/>
                </a:solidFill>
                <a:latin typeface="Georgia" panose="02040502050405020303" pitchFamily="18" charset="0"/>
                <a:ea typeface="+mj-ea"/>
                <a:cs typeface="+mj-cs"/>
              </a:defRPr>
            </a:lvl1pPr>
          </a:lstStyle>
          <a:p>
            <a:r>
              <a:rPr lang="en-US" dirty="0"/>
              <a:t>Section Title Here</a:t>
            </a:r>
          </a:p>
        </p:txBody>
      </p:sp>
      <p:cxnSp>
        <p:nvCxnSpPr>
          <p:cNvPr id="14" name="Straight Connector 13"/>
          <p:cNvCxnSpPr/>
          <p:nvPr userDrawn="1"/>
        </p:nvCxnSpPr>
        <p:spPr>
          <a:xfrm flipV="1">
            <a:off x="5486400" y="4021814"/>
            <a:ext cx="12192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9" name="TextBox 8"/>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Tree>
    <p:extLst>
      <p:ext uri="{BB962C8B-B14F-4D97-AF65-F5344CB8AC3E}">
        <p14:creationId xmlns:p14="http://schemas.microsoft.com/office/powerpoint/2010/main" val="1206611469"/>
      </p:ext>
    </p:extLst>
  </p:cSld>
  <p:clrMapOvr>
    <a:masterClrMapping/>
  </p:clrMapOvr>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Rectangle 15"/>
          <p:cNvSpPr/>
          <p:nvPr userDrawn="1"/>
        </p:nvSpPr>
        <p:spPr>
          <a:xfrm flipV="1">
            <a:off x="0" y="0"/>
            <a:ext cx="12192000" cy="4052804"/>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3"/>
          <p:cNvSpPr>
            <a:spLocks noGrp="1"/>
          </p:cNvSpPr>
          <p:nvPr>
            <p:ph type="title" hasCustomPrompt="1"/>
          </p:nvPr>
        </p:nvSpPr>
        <p:spPr>
          <a:xfrm>
            <a:off x="914400" y="457201"/>
            <a:ext cx="10393378" cy="3138407"/>
          </a:xfrm>
          <a:prstGeom prst="rect">
            <a:avLst/>
          </a:prstGeom>
        </p:spPr>
        <p:txBody>
          <a:bodyPr anchor="ctr">
            <a:noAutofit/>
          </a:bodyPr>
          <a:lstStyle>
            <a:lvl1pPr marL="0" algn="ctr" defTabSz="914400" rtl="0" eaLnBrk="1" latinLnBrk="0" hangingPunct="1">
              <a:lnSpc>
                <a:spcPct val="100000"/>
              </a:lnSpc>
              <a:spcBef>
                <a:spcPct val="0"/>
              </a:spcBef>
              <a:buNone/>
              <a:defRPr lang="en-US" sz="3000" b="1" kern="1200" baseline="0" dirty="0">
                <a:solidFill>
                  <a:schemeClr val="bg1"/>
                </a:solidFill>
                <a:latin typeface="Georgia" panose="02040502050405020303" pitchFamily="18" charset="0"/>
                <a:ea typeface="+mj-ea"/>
                <a:cs typeface="+mj-cs"/>
              </a:defRPr>
            </a:lvl1pPr>
          </a:lstStyle>
          <a:p>
            <a:r>
              <a:rPr lang="en-US" dirty="0"/>
              <a:t>“Quote Here.”</a:t>
            </a:r>
          </a:p>
        </p:txBody>
      </p:sp>
      <p:sp>
        <p:nvSpPr>
          <p:cNvPr id="15" name="Subtitle 2"/>
          <p:cNvSpPr>
            <a:spLocks noGrp="1"/>
          </p:cNvSpPr>
          <p:nvPr>
            <p:ph type="subTitle" idx="1" hasCustomPrompt="1"/>
          </p:nvPr>
        </p:nvSpPr>
        <p:spPr>
          <a:xfrm>
            <a:off x="619932" y="4646219"/>
            <a:ext cx="10972800" cy="981377"/>
          </a:xfrm>
          <a:prstGeom prst="rect">
            <a:avLst/>
          </a:prstGeom>
        </p:spPr>
        <p:txBody>
          <a:bodyPr>
            <a:normAutofit/>
          </a:bodyPr>
          <a:lstStyle>
            <a:lvl1pPr marL="0" indent="0" algn="ctr">
              <a:lnSpc>
                <a:spcPts val="1400"/>
              </a:lnSpc>
              <a:buNone/>
              <a:defRPr sz="2000" b="1" baseline="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p>
          <a:p>
            <a:r>
              <a:rPr lang="en-US" dirty="0"/>
              <a:t>Title, Company</a:t>
            </a:r>
          </a:p>
        </p:txBody>
      </p:sp>
      <p:cxnSp>
        <p:nvCxnSpPr>
          <p:cNvPr id="9" name="Straight Connector 8"/>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2" name="TextBox 11"/>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lgn="r"/>
              <a:t>‹#›</a:t>
            </a:fld>
            <a:endParaRPr lang="en-US" b="1" dirty="0">
              <a:solidFill>
                <a:schemeClr val="tx2"/>
              </a:solidFill>
            </a:endParaRPr>
          </a:p>
        </p:txBody>
      </p:sp>
    </p:spTree>
    <p:extLst>
      <p:ext uri="{BB962C8B-B14F-4D97-AF65-F5344CB8AC3E}">
        <p14:creationId xmlns:p14="http://schemas.microsoft.com/office/powerpoint/2010/main" val="563212415"/>
      </p:ext>
    </p:extLst>
  </p:cSld>
  <p:clrMapOvr>
    <a:masterClrMapping/>
  </p:clrMapOvr>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_Opt 1_1 Line">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4" name="Title 13"/>
          <p:cNvSpPr>
            <a:spLocks noGrp="1"/>
          </p:cNvSpPr>
          <p:nvPr>
            <p:ph type="title" hasCustomPrompt="1"/>
          </p:nvPr>
        </p:nvSpPr>
        <p:spPr>
          <a:xfrm>
            <a:off x="342900" y="894495"/>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6" name="Straight Connector 15"/>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1897811"/>
            <a:ext cx="11391900" cy="381718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905659"/>
      </p:ext>
    </p:extLst>
  </p:cSld>
  <p:clrMapOvr>
    <a:masterClrMapping/>
  </p:clrMapOvr>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_Opt 1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899" y="894495"/>
            <a:ext cx="11391901"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0" name="Straight Connector 9"/>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899" y="366836"/>
            <a:ext cx="11391901"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899" y="2389517"/>
            <a:ext cx="11391901"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0649138"/>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and Content_Opt 1_3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894494"/>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0" name="Straight Connector 9"/>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900" y="2708694"/>
            <a:ext cx="113919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41077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a:solidFill>
                  <a:schemeClr val="bg1"/>
                </a:solidFill>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_Opt 2_1 Line">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ext Placeholder 24"/>
          <p:cNvSpPr>
            <a:spLocks noGrp="1"/>
          </p:cNvSpPr>
          <p:nvPr>
            <p:ph type="body" sz="quarter" idx="11"/>
          </p:nvPr>
        </p:nvSpPr>
        <p:spPr>
          <a:xfrm>
            <a:off x="348838" y="1924051"/>
            <a:ext cx="11385962" cy="3790950"/>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3"/>
          <p:cNvSpPr>
            <a:spLocks noGrp="1"/>
          </p:cNvSpPr>
          <p:nvPr>
            <p:ph type="title" hasCustomPrompt="1"/>
          </p:nvPr>
        </p:nvSpPr>
        <p:spPr>
          <a:xfrm>
            <a:off x="342900" y="894495"/>
            <a:ext cx="11385962"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11385962"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281321749"/>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and Content_Opt 2_2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894495"/>
            <a:ext cx="11391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900" y="2389517"/>
            <a:ext cx="11391900" cy="3325483"/>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7552592"/>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and Content_Opt 2_3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894494"/>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4" name="Straight Connector 13"/>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900" y="2708694"/>
            <a:ext cx="11391900" cy="3006306"/>
          </a:xfrm>
          <a:prstGeom prst="rect">
            <a:avLst/>
          </a:prstGeom>
        </p:spPr>
        <p:txBody>
          <a:bodyPr numCol="2">
            <a:normAutofit/>
          </a:bodyPr>
          <a:lstStyle>
            <a:lvl1pPr marL="228600" indent="-228600">
              <a:buClr>
                <a:srgbClr val="1E69D2"/>
              </a:buClr>
              <a:buFont typeface="Arial" panose="020B0604020202020204" pitchFamily="34" charset="0"/>
              <a:buChar char="•"/>
              <a:defRPr sz="1800"/>
            </a:lvl1pPr>
            <a:lvl2pPr marL="685800" indent="-228600">
              <a:buClr>
                <a:srgbClr val="1E69D2"/>
              </a:buClr>
              <a:buFont typeface="Arial" panose="020B0604020202020204" pitchFamily="34" charset="0"/>
              <a:buChar char="•"/>
              <a:defRPr sz="1600"/>
            </a:lvl2pPr>
            <a:lvl3pPr marL="1143000" indent="-228600">
              <a:buClr>
                <a:srgbClr val="1E69D2"/>
              </a:buClr>
              <a:buFont typeface="Arial" panose="020B0604020202020204" pitchFamily="34" charset="0"/>
              <a:buChar char="•"/>
              <a:defRPr sz="1400"/>
            </a:lvl3pPr>
            <a:lvl4pPr marL="1600200" indent="-228600">
              <a:buClr>
                <a:srgbClr val="1E69D2"/>
              </a:buClr>
              <a:buFont typeface="Arial" panose="020B0604020202020204" pitchFamily="34" charset="0"/>
              <a:buChar char="•"/>
              <a:defRPr sz="1200"/>
            </a:lvl4pPr>
            <a:lvl5pPr marL="2057400" indent="-228600">
              <a:buClr>
                <a:srgbClr val="1E69D2"/>
              </a:buClr>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7412638"/>
      </p:ext>
    </p:extLst>
  </p:cSld>
  <p:clrMapOvr>
    <a:masterClrMapping/>
  </p:clrMapOvr>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_1 Line">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8" name="Title 13"/>
          <p:cNvSpPr>
            <a:spLocks noGrp="1"/>
          </p:cNvSpPr>
          <p:nvPr>
            <p:ph type="title" hasCustomPrompt="1"/>
          </p:nvPr>
        </p:nvSpPr>
        <p:spPr>
          <a:xfrm>
            <a:off x="342900" y="894495"/>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9" name="Straight Connector 8"/>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3326477383"/>
      </p:ext>
    </p:extLst>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_2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342900" y="894495"/>
            <a:ext cx="11391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1" name="Straight Connector 10"/>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2"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1183534067"/>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Only_3 Lines">
    <p:spTree>
      <p:nvGrpSpPr>
        <p:cNvPr id="1" name=""/>
        <p:cNvGrpSpPr/>
        <p:nvPr/>
      </p:nvGrpSpPr>
      <p:grpSpPr>
        <a:xfrm>
          <a:off x="0" y="0"/>
          <a:ext cx="0" cy="0"/>
          <a:chOff x="0" y="0"/>
          <a:chExt cx="0" cy="0"/>
        </a:xfrm>
      </p:grpSpPr>
      <p:cxnSp>
        <p:nvCxnSpPr>
          <p:cNvPr id="13" name="Straight Connector 12"/>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6" name="TextBox 1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cxnSp>
        <p:nvCxnSpPr>
          <p:cNvPr id="8" name="Straight Connector 7"/>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9"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4" name="Title 13"/>
          <p:cNvSpPr>
            <a:spLocks noGrp="1"/>
          </p:cNvSpPr>
          <p:nvPr>
            <p:ph type="title" hasCustomPrompt="1"/>
          </p:nvPr>
        </p:nvSpPr>
        <p:spPr>
          <a:xfrm>
            <a:off x="342900" y="894494"/>
            <a:ext cx="113919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spTree>
    <p:extLst>
      <p:ext uri="{BB962C8B-B14F-4D97-AF65-F5344CB8AC3E}">
        <p14:creationId xmlns:p14="http://schemas.microsoft.com/office/powerpoint/2010/main" val="551753332"/>
      </p:ext>
    </p:extLst>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_Icon_1 Line">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10" name="Text Placeholder 24"/>
          <p:cNvSpPr>
            <a:spLocks noGrp="1"/>
          </p:cNvSpPr>
          <p:nvPr>
            <p:ph type="body" sz="quarter" idx="11"/>
          </p:nvPr>
        </p:nvSpPr>
        <p:spPr>
          <a:xfrm>
            <a:off x="342900" y="2066925"/>
            <a:ext cx="53721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3"/>
          <p:cNvSpPr>
            <a:spLocks noGrp="1"/>
          </p:cNvSpPr>
          <p:nvPr>
            <p:ph type="title" hasCustomPrompt="1"/>
          </p:nvPr>
        </p:nvSpPr>
        <p:spPr>
          <a:xfrm>
            <a:off x="342900" y="894495"/>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8" name="Straight Connector 17"/>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2706163376"/>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_Icon_2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9" name="Title 13"/>
          <p:cNvSpPr>
            <a:spLocks noGrp="1"/>
          </p:cNvSpPr>
          <p:nvPr>
            <p:ph type="title" hasCustomPrompt="1"/>
          </p:nvPr>
        </p:nvSpPr>
        <p:spPr>
          <a:xfrm>
            <a:off x="342900" y="894495"/>
            <a:ext cx="5372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342900" y="2389517"/>
            <a:ext cx="53721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9659380"/>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_Icon_3 Lines">
    <p:spTree>
      <p:nvGrpSpPr>
        <p:cNvPr id="1" name=""/>
        <p:cNvGrpSpPr/>
        <p:nvPr/>
      </p:nvGrpSpPr>
      <p:grpSpPr>
        <a:xfrm>
          <a:off x="0" y="0"/>
          <a:ext cx="0" cy="0"/>
          <a:chOff x="0" y="0"/>
          <a:chExt cx="0" cy="0"/>
        </a:xfrm>
      </p:grpSpPr>
      <p:sp>
        <p:nvSpPr>
          <p:cNvPr id="11" name="Rectangle 10"/>
          <p:cNvSpPr/>
          <p:nvPr userDrawn="1"/>
        </p:nvSpPr>
        <p:spPr>
          <a:xfrm>
            <a:off x="6096000" y="0"/>
            <a:ext cx="6096000" cy="6858000"/>
          </a:xfrm>
          <a:prstGeom prst="rect">
            <a:avLst/>
          </a:prstGeom>
          <a:solidFill>
            <a:srgbClr val="1E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4" name="TextBox 13"/>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9" name="Title 13"/>
          <p:cNvSpPr>
            <a:spLocks noGrp="1"/>
          </p:cNvSpPr>
          <p:nvPr>
            <p:ph type="title" hasCustomPrompt="1"/>
          </p:nvPr>
        </p:nvSpPr>
        <p:spPr>
          <a:xfrm>
            <a:off x="342900" y="894494"/>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342900" y="2708694"/>
            <a:ext cx="53721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0417269"/>
      </p:ext>
    </p:extLst>
  </p:cSld>
  <p:clrMapOvr>
    <a:masterClrMapping/>
  </p:clrMapOvr>
  <p:extLst>
    <p:ext uri="{DCECCB84-F9BA-43D5-87BE-67443E8EF086}">
      <p15:sldGuideLst xmlns:p15="http://schemas.microsoft.com/office/powerpoint/2012/main">
        <p15:guide id="1" pos="360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_One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ext Placeholder 24"/>
          <p:cNvSpPr>
            <a:spLocks noGrp="1"/>
          </p:cNvSpPr>
          <p:nvPr>
            <p:ph type="body" sz="quarter" idx="11"/>
          </p:nvPr>
        </p:nvSpPr>
        <p:spPr>
          <a:xfrm>
            <a:off x="6438900" y="2066925"/>
            <a:ext cx="52959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3"/>
          <p:cNvSpPr>
            <a:spLocks noGrp="1"/>
          </p:cNvSpPr>
          <p:nvPr>
            <p:ph type="title" hasCustomPrompt="1"/>
          </p:nvPr>
        </p:nvSpPr>
        <p:spPr>
          <a:xfrm>
            <a:off x="6438900" y="894495"/>
            <a:ext cx="5295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3" name="Straight Connector 12"/>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3251441040"/>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_One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6858000"/>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itle 13"/>
          <p:cNvSpPr>
            <a:spLocks noGrp="1"/>
          </p:cNvSpPr>
          <p:nvPr>
            <p:ph type="title" hasCustomPrompt="1"/>
          </p:nvPr>
        </p:nvSpPr>
        <p:spPr>
          <a:xfrm>
            <a:off x="6438900" y="894495"/>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6438900" y="2389517"/>
            <a:ext cx="52959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7287049"/>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_One Photo_3 Lines">
    <p:spTree>
      <p:nvGrpSpPr>
        <p:cNvPr id="1" name=""/>
        <p:cNvGrpSpPr/>
        <p:nvPr/>
      </p:nvGrpSpPr>
      <p:grpSpPr>
        <a:xfrm>
          <a:off x="0" y="0"/>
          <a:ext cx="0" cy="0"/>
          <a:chOff x="0" y="0"/>
          <a:chExt cx="0" cy="0"/>
        </a:xfrm>
      </p:grpSpPr>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6436854" y="894494"/>
            <a:ext cx="5297946"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1" name="Straight Connector 10"/>
          <p:cNvCxnSpPr/>
          <p:nvPr userDrawn="1"/>
        </p:nvCxnSpPr>
        <p:spPr>
          <a:xfrm flipV="1">
            <a:off x="6551154"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3" name="Text Placeholder 22"/>
          <p:cNvSpPr>
            <a:spLocks noGrp="1"/>
          </p:cNvSpPr>
          <p:nvPr>
            <p:ph type="body" sz="quarter" idx="10" hasCustomPrompt="1"/>
          </p:nvPr>
        </p:nvSpPr>
        <p:spPr>
          <a:xfrm>
            <a:off x="6436854" y="366836"/>
            <a:ext cx="5297946"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5" name="Text Placeholder 24"/>
          <p:cNvSpPr>
            <a:spLocks noGrp="1"/>
          </p:cNvSpPr>
          <p:nvPr>
            <p:ph type="body" sz="quarter" idx="11"/>
          </p:nvPr>
        </p:nvSpPr>
        <p:spPr>
          <a:xfrm>
            <a:off x="6436854" y="2708694"/>
            <a:ext cx="5297946"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p:cNvSpPr>
            <a:spLocks noGrp="1"/>
          </p:cNvSpPr>
          <p:nvPr>
            <p:ph type="pic" sz="quarter" idx="12"/>
          </p:nvPr>
        </p:nvSpPr>
        <p:spPr>
          <a:xfrm>
            <a:off x="0" y="0"/>
            <a:ext cx="6096000" cy="6858000"/>
          </a:xfrm>
          <a:prstGeom prst="rect">
            <a:avLst/>
          </a:prstGeom>
        </p:spPr>
        <p:txBody>
          <a:bodyPr/>
          <a:lstStyle/>
          <a:p>
            <a:endParaRPr lang="en-US"/>
          </a:p>
        </p:txBody>
      </p:sp>
    </p:spTree>
    <p:extLst>
      <p:ext uri="{BB962C8B-B14F-4D97-AF65-F5344CB8AC3E}">
        <p14:creationId xmlns:p14="http://schemas.microsoft.com/office/powerpoint/2010/main" val="2181493765"/>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and Content_One Photo_1 Line">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10" name="Text Placeholder 24"/>
          <p:cNvSpPr>
            <a:spLocks noGrp="1"/>
          </p:cNvSpPr>
          <p:nvPr>
            <p:ph type="body" sz="quarter" idx="11"/>
          </p:nvPr>
        </p:nvSpPr>
        <p:spPr>
          <a:xfrm>
            <a:off x="6438900" y="2066925"/>
            <a:ext cx="52959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6438900" y="894495"/>
            <a:ext cx="5295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1560887693"/>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Content_One Photo_2 Lines">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
        <p:nvSpPr>
          <p:cNvPr id="10" name="Title 13"/>
          <p:cNvSpPr>
            <a:spLocks noGrp="1"/>
          </p:cNvSpPr>
          <p:nvPr>
            <p:ph type="title" hasCustomPrompt="1"/>
          </p:nvPr>
        </p:nvSpPr>
        <p:spPr>
          <a:xfrm>
            <a:off x="6438900" y="894495"/>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6" name="Text Placeholder 24"/>
          <p:cNvSpPr>
            <a:spLocks noGrp="1"/>
          </p:cNvSpPr>
          <p:nvPr>
            <p:ph type="body" sz="quarter" idx="11"/>
          </p:nvPr>
        </p:nvSpPr>
        <p:spPr>
          <a:xfrm>
            <a:off x="6438900" y="2389517"/>
            <a:ext cx="52959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4077101"/>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and Content_One Photo_3 Lines">
    <p:spTree>
      <p:nvGrpSpPr>
        <p:cNvPr id="1" name=""/>
        <p:cNvGrpSpPr/>
        <p:nvPr/>
      </p:nvGrpSpPr>
      <p:grpSpPr>
        <a:xfrm>
          <a:off x="0" y="0"/>
          <a:ext cx="0" cy="0"/>
          <a:chOff x="0" y="0"/>
          <a:chExt cx="0" cy="0"/>
        </a:xfrm>
      </p:grpSpPr>
      <p:sp>
        <p:nvSpPr>
          <p:cNvPr id="17" name="Rectangle 16"/>
          <p:cNvSpPr/>
          <p:nvPr userDrawn="1"/>
        </p:nvSpPr>
        <p:spPr>
          <a:xfrm>
            <a:off x="0" y="5880294"/>
            <a:ext cx="12192000" cy="977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p:nvPr>
        </p:nvSpPr>
        <p:spPr>
          <a:xfrm>
            <a:off x="0" y="-18411"/>
            <a:ext cx="6096000" cy="5898705"/>
          </a:xfrm>
          <a:prstGeom prst="rect">
            <a:avLst/>
          </a:prstGeom>
        </p:spPr>
        <p:txBody>
          <a:bodyPr/>
          <a:lstStyle/>
          <a:p>
            <a:endParaRPr lang="en-US"/>
          </a:p>
        </p:txBody>
      </p:sp>
      <p:sp>
        <p:nvSpPr>
          <p:cNvPr id="8" name="TextBox 7"/>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bg1"/>
                </a:solidFill>
              </a:rPr>
              <a:pPr algn="r"/>
              <a:t>‹#›</a:t>
            </a:fld>
            <a:endParaRPr lang="en-US" b="1" dirty="0">
              <a:solidFill>
                <a:schemeClr val="bg1"/>
              </a:solidFill>
            </a:endParaRPr>
          </a:p>
        </p:txBody>
      </p:sp>
      <p:sp>
        <p:nvSpPr>
          <p:cNvPr id="9" name="Title 13"/>
          <p:cNvSpPr>
            <a:spLocks noGrp="1"/>
          </p:cNvSpPr>
          <p:nvPr>
            <p:ph type="title" hasCustomPrompt="1"/>
          </p:nvPr>
        </p:nvSpPr>
        <p:spPr>
          <a:xfrm>
            <a:off x="6436854" y="894494"/>
            <a:ext cx="5297946"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1" name="Straight Connector 10"/>
          <p:cNvCxnSpPr/>
          <p:nvPr userDrawn="1"/>
        </p:nvCxnSpPr>
        <p:spPr>
          <a:xfrm flipV="1">
            <a:off x="6551154"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3" name="Text Placeholder 22"/>
          <p:cNvSpPr>
            <a:spLocks noGrp="1"/>
          </p:cNvSpPr>
          <p:nvPr>
            <p:ph type="body" sz="quarter" idx="10" hasCustomPrompt="1"/>
          </p:nvPr>
        </p:nvSpPr>
        <p:spPr>
          <a:xfrm>
            <a:off x="6436854" y="366836"/>
            <a:ext cx="5297946"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5" name="Text Placeholder 24"/>
          <p:cNvSpPr>
            <a:spLocks noGrp="1"/>
          </p:cNvSpPr>
          <p:nvPr>
            <p:ph type="body" sz="quarter" idx="11"/>
          </p:nvPr>
        </p:nvSpPr>
        <p:spPr>
          <a:xfrm>
            <a:off x="6436854" y="2708694"/>
            <a:ext cx="5297946"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50" y="5918329"/>
            <a:ext cx="1991760" cy="844794"/>
          </a:xfrm>
          <a:prstGeom prst="rect">
            <a:avLst/>
          </a:prstGeom>
        </p:spPr>
      </p:pic>
    </p:spTree>
    <p:extLst>
      <p:ext uri="{BB962C8B-B14F-4D97-AF65-F5344CB8AC3E}">
        <p14:creationId xmlns:p14="http://schemas.microsoft.com/office/powerpoint/2010/main" val="3239491606"/>
      </p:ext>
    </p:extLst>
  </p:cSld>
  <p:clrMapOvr>
    <a:masterClrMapping/>
  </p:clrMapOvr>
  <p:extLst>
    <p:ext uri="{DCECCB84-F9BA-43D5-87BE-67443E8EF086}">
      <p15:sldGuideLst xmlns:p15="http://schemas.microsoft.com/office/powerpoint/2012/main">
        <p15:guide id="1" pos="4104">
          <p15:clr>
            <a:srgbClr val="FBAE40"/>
          </p15:clr>
        </p15:guide>
        <p15:guide id="2" pos="74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_Two Photo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 Placeholder 24"/>
          <p:cNvSpPr>
            <a:spLocks noGrp="1"/>
          </p:cNvSpPr>
          <p:nvPr>
            <p:ph type="body" sz="quarter" idx="11"/>
          </p:nvPr>
        </p:nvSpPr>
        <p:spPr>
          <a:xfrm>
            <a:off x="342900" y="2066925"/>
            <a:ext cx="53721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3"/>
          <p:cNvSpPr>
            <a:spLocks noGrp="1"/>
          </p:cNvSpPr>
          <p:nvPr>
            <p:ph type="title" hasCustomPrompt="1"/>
          </p:nvPr>
        </p:nvSpPr>
        <p:spPr>
          <a:xfrm>
            <a:off x="342900" y="894495"/>
            <a:ext cx="5372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6" name="Straight Connector 15"/>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2851448164"/>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_Two Photo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0" name="Title 13"/>
          <p:cNvSpPr>
            <a:spLocks noGrp="1"/>
          </p:cNvSpPr>
          <p:nvPr>
            <p:ph type="title" hasCustomPrompt="1"/>
          </p:nvPr>
        </p:nvSpPr>
        <p:spPr>
          <a:xfrm>
            <a:off x="342900" y="894495"/>
            <a:ext cx="5372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2389517"/>
            <a:ext cx="53721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8472321"/>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_Two Photo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96000" y="0"/>
            <a:ext cx="6096000" cy="3429000"/>
          </a:xfrm>
          <a:prstGeom prst="rect">
            <a:avLst/>
          </a:prstGeom>
        </p:spPr>
        <p:txBody>
          <a:bodyPr/>
          <a:lstStyle/>
          <a:p>
            <a:endParaRPr lang="en-US" dirty="0"/>
          </a:p>
        </p:txBody>
      </p:sp>
      <p:sp>
        <p:nvSpPr>
          <p:cNvPr id="11" name="Picture Placeholder 2"/>
          <p:cNvSpPr>
            <a:spLocks noGrp="1"/>
          </p:cNvSpPr>
          <p:nvPr>
            <p:ph type="pic" sz="quarter" idx="13"/>
          </p:nvPr>
        </p:nvSpPr>
        <p:spPr>
          <a:xfrm>
            <a:off x="6096000" y="3429000"/>
            <a:ext cx="6096000" cy="3429000"/>
          </a:xfrm>
          <a:prstGeom prst="rect">
            <a:avLst/>
          </a:prstGeom>
        </p:spPr>
        <p:txBody>
          <a:body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0" name="Title 13"/>
          <p:cNvSpPr>
            <a:spLocks noGrp="1"/>
          </p:cNvSpPr>
          <p:nvPr>
            <p:ph type="title" hasCustomPrompt="1"/>
          </p:nvPr>
        </p:nvSpPr>
        <p:spPr>
          <a:xfrm>
            <a:off x="342900" y="894494"/>
            <a:ext cx="5372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2" name="Straight Connector 11"/>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4" name="Text Placeholder 22"/>
          <p:cNvSpPr>
            <a:spLocks noGrp="1"/>
          </p:cNvSpPr>
          <p:nvPr>
            <p:ph type="body" sz="quarter" idx="10" hasCustomPrompt="1"/>
          </p:nvPr>
        </p:nvSpPr>
        <p:spPr>
          <a:xfrm>
            <a:off x="342900" y="366836"/>
            <a:ext cx="5372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2708694"/>
            <a:ext cx="53721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7370533"/>
      </p:ext>
    </p:extLst>
  </p:cSld>
  <p:clrMapOvr>
    <a:masterClrMapping/>
  </p:clrMapOvr>
  <p:extLst>
    <p:ext uri="{DCECCB84-F9BA-43D5-87BE-67443E8EF086}">
      <p15:sldGuideLst xmlns:p15="http://schemas.microsoft.com/office/powerpoint/2012/main">
        <p15:guide id="1" orient="horz" pos="2160">
          <p15:clr>
            <a:srgbClr val="FBAE40"/>
          </p15:clr>
        </p15:guide>
        <p15:guide id="2" pos="360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1 Lin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ext Placeholder 24"/>
          <p:cNvSpPr>
            <a:spLocks noGrp="1"/>
          </p:cNvSpPr>
          <p:nvPr>
            <p:ph type="body" sz="quarter" idx="11"/>
          </p:nvPr>
        </p:nvSpPr>
        <p:spPr>
          <a:xfrm>
            <a:off x="6438900" y="2066925"/>
            <a:ext cx="52959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p:cNvSpPr>
            <a:spLocks noGrp="1"/>
          </p:cNvSpPr>
          <p:nvPr>
            <p:ph type="title" hasCustomPrompt="1"/>
          </p:nvPr>
        </p:nvSpPr>
        <p:spPr>
          <a:xfrm>
            <a:off x="6438900" y="894495"/>
            <a:ext cx="5295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4" name="Straight Connector 13"/>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8"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26303687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2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3" name="Title 13"/>
          <p:cNvSpPr>
            <a:spLocks noGrp="1"/>
          </p:cNvSpPr>
          <p:nvPr>
            <p:ph type="title" hasCustomPrompt="1"/>
          </p:nvPr>
        </p:nvSpPr>
        <p:spPr>
          <a:xfrm>
            <a:off x="6438900" y="894495"/>
            <a:ext cx="52959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5" name="Straight Connector 14"/>
          <p:cNvCxnSpPr/>
          <p:nvPr userDrawn="1"/>
        </p:nvCxnSpPr>
        <p:spPr>
          <a:xfrm flipV="1">
            <a:off x="6553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6438900" y="366836"/>
            <a:ext cx="5295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7" name="Text Placeholder 24"/>
          <p:cNvSpPr>
            <a:spLocks noGrp="1"/>
          </p:cNvSpPr>
          <p:nvPr>
            <p:ph type="body" sz="quarter" idx="11"/>
          </p:nvPr>
        </p:nvSpPr>
        <p:spPr>
          <a:xfrm>
            <a:off x="6438900" y="2389517"/>
            <a:ext cx="52959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71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313943" y="5564123"/>
            <a:ext cx="2025395"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916938" y="1977179"/>
            <a:ext cx="10358122" cy="1995170"/>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5296991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_One Photo with Content_3 Lin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6096000" cy="3437906"/>
          </a:xfrm>
          <a:prstGeom prst="rect">
            <a:avLst/>
          </a:prstGeom>
        </p:spPr>
        <p:txBody>
          <a:bodyPr/>
          <a:lstStyle/>
          <a:p>
            <a:endParaRPr lang="en-US"/>
          </a:p>
        </p:txBody>
      </p:sp>
      <p:sp>
        <p:nvSpPr>
          <p:cNvPr id="2" name="Rectangle 1"/>
          <p:cNvSpPr/>
          <p:nvPr userDrawn="1"/>
        </p:nvSpPr>
        <p:spPr>
          <a:xfrm>
            <a:off x="0" y="3437906"/>
            <a:ext cx="6096000" cy="342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4"/>
          </p:nvPr>
        </p:nvSpPr>
        <p:spPr>
          <a:xfrm>
            <a:off x="459179" y="3889170"/>
            <a:ext cx="5209309" cy="2511631"/>
          </a:xfrm>
          <a:prstGeom prst="rect">
            <a:avLst/>
          </a:prstGeom>
        </p:spPr>
        <p:txBody>
          <a:bodyPr>
            <a:normAutofit/>
          </a:bodyPr>
          <a:lstStyle>
            <a:lvl1pPr marL="0" indent="0">
              <a:lnSpc>
                <a:spcPts val="3000"/>
              </a:lnSpc>
              <a:buNone/>
              <a:defRPr sz="2000" b="1">
                <a:solidFill>
                  <a:schemeClr val="bg1"/>
                </a:solidFill>
                <a:latin typeface="Georgia" panose="02040502050405020303" pitchFamily="18" charset="0"/>
              </a:defRPr>
            </a:lvl1pPr>
          </a:lstStyle>
          <a:p>
            <a:pPr lvl="0"/>
            <a:r>
              <a:rPr lang="en-US" dirty="0"/>
              <a:t>Click to edit Master text styles</a:t>
            </a:r>
          </a:p>
        </p:txBody>
      </p:sp>
      <p:sp>
        <p:nvSpPr>
          <p:cNvPr id="11" name="TextBox 10"/>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3" name="Title 13"/>
          <p:cNvSpPr>
            <a:spLocks noGrp="1"/>
          </p:cNvSpPr>
          <p:nvPr>
            <p:ph type="title" hasCustomPrompt="1"/>
          </p:nvPr>
        </p:nvSpPr>
        <p:spPr>
          <a:xfrm>
            <a:off x="6436854" y="894494"/>
            <a:ext cx="5297946"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5" name="Straight Connector 14"/>
          <p:cNvCxnSpPr/>
          <p:nvPr userDrawn="1"/>
        </p:nvCxnSpPr>
        <p:spPr>
          <a:xfrm flipV="1">
            <a:off x="6551154"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6" name="Text Placeholder 22"/>
          <p:cNvSpPr>
            <a:spLocks noGrp="1"/>
          </p:cNvSpPr>
          <p:nvPr>
            <p:ph type="body" sz="quarter" idx="10" hasCustomPrompt="1"/>
          </p:nvPr>
        </p:nvSpPr>
        <p:spPr>
          <a:xfrm>
            <a:off x="6436854" y="366836"/>
            <a:ext cx="5297946"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7" name="Text Placeholder 24"/>
          <p:cNvSpPr>
            <a:spLocks noGrp="1"/>
          </p:cNvSpPr>
          <p:nvPr>
            <p:ph type="body" sz="quarter" idx="11"/>
          </p:nvPr>
        </p:nvSpPr>
        <p:spPr>
          <a:xfrm>
            <a:off x="6436854" y="2708694"/>
            <a:ext cx="5297946"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2294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1" name="Text Placeholder 4"/>
          <p:cNvSpPr>
            <a:spLocks noGrp="1"/>
          </p:cNvSpPr>
          <p:nvPr>
            <p:ph type="body" sz="quarter" idx="30" hasCustomPrompt="1"/>
          </p:nvPr>
        </p:nvSpPr>
        <p:spPr>
          <a:xfrm>
            <a:off x="467833" y="1940183"/>
            <a:ext cx="2477311" cy="250529"/>
          </a:xfrm>
          <a:prstGeom prst="rect">
            <a:avLst/>
          </a:prstGeom>
        </p:spPr>
        <p:txBody>
          <a:bodyPr/>
          <a:lstStyle>
            <a:lvl1pPr marL="0" indent="0" algn="ctr">
              <a:buNone/>
              <a:defRPr sz="1600" b="1"/>
            </a:lvl1pPr>
          </a:lstStyle>
          <a:p>
            <a:pPr lvl="0"/>
            <a:r>
              <a:rPr lang="en-US" dirty="0"/>
              <a:t>Photo Header</a:t>
            </a:r>
          </a:p>
        </p:txBody>
      </p:sp>
      <p:sp>
        <p:nvSpPr>
          <p:cNvPr id="32" name="Picture Placeholder 2"/>
          <p:cNvSpPr>
            <a:spLocks noGrp="1"/>
          </p:cNvSpPr>
          <p:nvPr>
            <p:ph type="pic" sz="quarter" idx="12"/>
          </p:nvPr>
        </p:nvSpPr>
        <p:spPr>
          <a:xfrm>
            <a:off x="467833" y="2254083"/>
            <a:ext cx="2477311" cy="1397107"/>
          </a:xfrm>
          <a:prstGeom prst="rect">
            <a:avLst/>
          </a:prstGeom>
        </p:spPr>
        <p:txBody>
          <a:bodyPr/>
          <a:lstStyle/>
          <a:p>
            <a:endParaRPr lang="en-US"/>
          </a:p>
        </p:txBody>
      </p:sp>
      <p:sp>
        <p:nvSpPr>
          <p:cNvPr id="40" name="Picture Placeholder 2"/>
          <p:cNvSpPr>
            <a:spLocks noGrp="1"/>
          </p:cNvSpPr>
          <p:nvPr>
            <p:ph type="pic" sz="quarter" idx="31"/>
          </p:nvPr>
        </p:nvSpPr>
        <p:spPr>
          <a:xfrm>
            <a:off x="3397718" y="2252378"/>
            <a:ext cx="2477311" cy="1397107"/>
          </a:xfrm>
          <a:prstGeom prst="rect">
            <a:avLst/>
          </a:prstGeom>
        </p:spPr>
        <p:txBody>
          <a:bodyPr/>
          <a:lstStyle/>
          <a:p>
            <a:endParaRPr lang="en-US" dirty="0"/>
          </a:p>
        </p:txBody>
      </p:sp>
      <p:sp>
        <p:nvSpPr>
          <p:cNvPr id="42" name="Picture Placeholder 2"/>
          <p:cNvSpPr>
            <a:spLocks noGrp="1"/>
          </p:cNvSpPr>
          <p:nvPr>
            <p:ph type="pic" sz="quarter" idx="32"/>
          </p:nvPr>
        </p:nvSpPr>
        <p:spPr>
          <a:xfrm>
            <a:off x="6327603" y="2255196"/>
            <a:ext cx="2477311" cy="1397107"/>
          </a:xfrm>
          <a:prstGeom prst="rect">
            <a:avLst/>
          </a:prstGeom>
        </p:spPr>
        <p:txBody>
          <a:bodyPr/>
          <a:lstStyle/>
          <a:p>
            <a:endParaRPr lang="en-US"/>
          </a:p>
        </p:txBody>
      </p:sp>
      <p:sp>
        <p:nvSpPr>
          <p:cNvPr id="43" name="Picture Placeholder 2"/>
          <p:cNvSpPr>
            <a:spLocks noGrp="1"/>
          </p:cNvSpPr>
          <p:nvPr>
            <p:ph type="pic" sz="quarter" idx="33"/>
          </p:nvPr>
        </p:nvSpPr>
        <p:spPr>
          <a:xfrm>
            <a:off x="9257487" y="2254753"/>
            <a:ext cx="2477311" cy="1397107"/>
          </a:xfrm>
          <a:prstGeom prst="rect">
            <a:avLst/>
          </a:prstGeom>
        </p:spPr>
        <p:txBody>
          <a:bodyPr/>
          <a:lstStyle/>
          <a:p>
            <a:endParaRPr lang="en-US"/>
          </a:p>
        </p:txBody>
      </p:sp>
      <p:sp>
        <p:nvSpPr>
          <p:cNvPr id="44" name="Text Placeholder 4"/>
          <p:cNvSpPr>
            <a:spLocks noGrp="1"/>
          </p:cNvSpPr>
          <p:nvPr>
            <p:ph type="body" sz="quarter" idx="34" hasCustomPrompt="1"/>
          </p:nvPr>
        </p:nvSpPr>
        <p:spPr>
          <a:xfrm>
            <a:off x="3397718" y="1940183"/>
            <a:ext cx="2477311" cy="250529"/>
          </a:xfrm>
          <a:prstGeom prst="rect">
            <a:avLst/>
          </a:prstGeom>
        </p:spPr>
        <p:txBody>
          <a:bodyPr/>
          <a:lstStyle>
            <a:lvl1pPr marL="0" indent="0" algn="ctr">
              <a:buNone/>
              <a:defRPr sz="1600" b="1"/>
            </a:lvl1pPr>
          </a:lstStyle>
          <a:p>
            <a:pPr lvl="0"/>
            <a:r>
              <a:rPr lang="en-US" dirty="0"/>
              <a:t>Photo Header</a:t>
            </a:r>
          </a:p>
        </p:txBody>
      </p:sp>
      <p:sp>
        <p:nvSpPr>
          <p:cNvPr id="45" name="Text Placeholder 4"/>
          <p:cNvSpPr>
            <a:spLocks noGrp="1"/>
          </p:cNvSpPr>
          <p:nvPr>
            <p:ph type="body" sz="quarter" idx="35" hasCustomPrompt="1"/>
          </p:nvPr>
        </p:nvSpPr>
        <p:spPr>
          <a:xfrm>
            <a:off x="6327603" y="1937364"/>
            <a:ext cx="2477311" cy="250529"/>
          </a:xfrm>
          <a:prstGeom prst="rect">
            <a:avLst/>
          </a:prstGeom>
        </p:spPr>
        <p:txBody>
          <a:bodyPr/>
          <a:lstStyle>
            <a:lvl1pPr marL="0" indent="0" algn="ctr">
              <a:buNone/>
              <a:defRPr sz="1600" b="1"/>
            </a:lvl1pPr>
          </a:lstStyle>
          <a:p>
            <a:pPr lvl="0"/>
            <a:r>
              <a:rPr lang="en-US" dirty="0"/>
              <a:t>Photo Header</a:t>
            </a:r>
          </a:p>
        </p:txBody>
      </p:sp>
      <p:sp>
        <p:nvSpPr>
          <p:cNvPr id="46" name="Text Placeholder 4"/>
          <p:cNvSpPr>
            <a:spLocks noGrp="1"/>
          </p:cNvSpPr>
          <p:nvPr>
            <p:ph type="body" sz="quarter" idx="36" hasCustomPrompt="1"/>
          </p:nvPr>
        </p:nvSpPr>
        <p:spPr>
          <a:xfrm>
            <a:off x="9257489" y="1937364"/>
            <a:ext cx="2477311" cy="250529"/>
          </a:xfrm>
          <a:prstGeom prst="rect">
            <a:avLst/>
          </a:prstGeom>
        </p:spPr>
        <p:txBody>
          <a:bodyPr/>
          <a:lstStyle>
            <a:lvl1pPr marL="0" indent="0" algn="ctr">
              <a:buNone/>
              <a:defRPr sz="1600" b="1"/>
            </a:lvl1pPr>
          </a:lstStyle>
          <a:p>
            <a:pPr lvl="0"/>
            <a:r>
              <a:rPr lang="en-US" dirty="0"/>
              <a:t>Photo Header</a:t>
            </a:r>
          </a:p>
        </p:txBody>
      </p:sp>
      <p:sp>
        <p:nvSpPr>
          <p:cNvPr id="47" name="Text Placeholder 4"/>
          <p:cNvSpPr>
            <a:spLocks noGrp="1"/>
          </p:cNvSpPr>
          <p:nvPr>
            <p:ph type="body" sz="quarter" idx="37" hasCustomPrompt="1"/>
          </p:nvPr>
        </p:nvSpPr>
        <p:spPr>
          <a:xfrm>
            <a:off x="467833" y="3850888"/>
            <a:ext cx="2477311" cy="250529"/>
          </a:xfrm>
          <a:prstGeom prst="rect">
            <a:avLst/>
          </a:prstGeom>
        </p:spPr>
        <p:txBody>
          <a:bodyPr/>
          <a:lstStyle>
            <a:lvl1pPr marL="0" indent="0" algn="ctr">
              <a:buNone/>
              <a:defRPr sz="1600" b="1"/>
            </a:lvl1pPr>
          </a:lstStyle>
          <a:p>
            <a:pPr lvl="0"/>
            <a:r>
              <a:rPr lang="en-US" dirty="0"/>
              <a:t>Photo Header</a:t>
            </a:r>
          </a:p>
        </p:txBody>
      </p:sp>
      <p:sp>
        <p:nvSpPr>
          <p:cNvPr id="48" name="Picture Placeholder 2"/>
          <p:cNvSpPr>
            <a:spLocks noGrp="1"/>
          </p:cNvSpPr>
          <p:nvPr>
            <p:ph type="pic" sz="quarter" idx="38"/>
          </p:nvPr>
        </p:nvSpPr>
        <p:spPr>
          <a:xfrm>
            <a:off x="467834" y="4165902"/>
            <a:ext cx="2477311" cy="1397107"/>
          </a:xfrm>
          <a:prstGeom prst="rect">
            <a:avLst/>
          </a:prstGeom>
        </p:spPr>
        <p:txBody>
          <a:bodyPr/>
          <a:lstStyle/>
          <a:p>
            <a:endParaRPr lang="en-US"/>
          </a:p>
        </p:txBody>
      </p:sp>
      <p:sp>
        <p:nvSpPr>
          <p:cNvPr id="49" name="Picture Placeholder 2"/>
          <p:cNvSpPr>
            <a:spLocks noGrp="1"/>
          </p:cNvSpPr>
          <p:nvPr>
            <p:ph type="pic" sz="quarter" idx="39"/>
          </p:nvPr>
        </p:nvSpPr>
        <p:spPr>
          <a:xfrm>
            <a:off x="3397719" y="4164197"/>
            <a:ext cx="2477311" cy="1397107"/>
          </a:xfrm>
          <a:prstGeom prst="rect">
            <a:avLst/>
          </a:prstGeom>
        </p:spPr>
        <p:txBody>
          <a:bodyPr/>
          <a:lstStyle/>
          <a:p>
            <a:endParaRPr lang="en-US"/>
          </a:p>
        </p:txBody>
      </p:sp>
      <p:sp>
        <p:nvSpPr>
          <p:cNvPr id="50" name="Picture Placeholder 2"/>
          <p:cNvSpPr>
            <a:spLocks noGrp="1"/>
          </p:cNvSpPr>
          <p:nvPr>
            <p:ph type="pic" sz="quarter" idx="40"/>
          </p:nvPr>
        </p:nvSpPr>
        <p:spPr>
          <a:xfrm>
            <a:off x="6327605" y="4167015"/>
            <a:ext cx="2477311" cy="1397107"/>
          </a:xfrm>
          <a:prstGeom prst="rect">
            <a:avLst/>
          </a:prstGeom>
        </p:spPr>
        <p:txBody>
          <a:bodyPr/>
          <a:lstStyle/>
          <a:p>
            <a:endParaRPr lang="en-US"/>
          </a:p>
        </p:txBody>
      </p:sp>
      <p:sp>
        <p:nvSpPr>
          <p:cNvPr id="51" name="Picture Placeholder 2"/>
          <p:cNvSpPr>
            <a:spLocks noGrp="1"/>
          </p:cNvSpPr>
          <p:nvPr>
            <p:ph type="pic" sz="quarter" idx="41"/>
          </p:nvPr>
        </p:nvSpPr>
        <p:spPr>
          <a:xfrm>
            <a:off x="9257488" y="4166572"/>
            <a:ext cx="2477311" cy="1397107"/>
          </a:xfrm>
          <a:prstGeom prst="rect">
            <a:avLst/>
          </a:prstGeom>
        </p:spPr>
        <p:txBody>
          <a:bodyPr/>
          <a:lstStyle/>
          <a:p>
            <a:endParaRPr lang="en-US"/>
          </a:p>
        </p:txBody>
      </p:sp>
      <p:sp>
        <p:nvSpPr>
          <p:cNvPr id="52" name="Text Placeholder 4"/>
          <p:cNvSpPr>
            <a:spLocks noGrp="1"/>
          </p:cNvSpPr>
          <p:nvPr>
            <p:ph type="body" sz="quarter" idx="42" hasCustomPrompt="1"/>
          </p:nvPr>
        </p:nvSpPr>
        <p:spPr>
          <a:xfrm>
            <a:off x="3397718" y="3849183"/>
            <a:ext cx="2477311" cy="250529"/>
          </a:xfrm>
          <a:prstGeom prst="rect">
            <a:avLst/>
          </a:prstGeom>
        </p:spPr>
        <p:txBody>
          <a:bodyPr/>
          <a:lstStyle>
            <a:lvl1pPr marL="0" indent="0" algn="ctr">
              <a:buNone/>
              <a:defRPr sz="1600" b="1"/>
            </a:lvl1pPr>
          </a:lstStyle>
          <a:p>
            <a:pPr lvl="0"/>
            <a:r>
              <a:rPr lang="en-US" dirty="0"/>
              <a:t>Photo Header</a:t>
            </a:r>
          </a:p>
        </p:txBody>
      </p:sp>
      <p:sp>
        <p:nvSpPr>
          <p:cNvPr id="53" name="Text Placeholder 4"/>
          <p:cNvSpPr>
            <a:spLocks noGrp="1"/>
          </p:cNvSpPr>
          <p:nvPr>
            <p:ph type="body" sz="quarter" idx="43" hasCustomPrompt="1"/>
          </p:nvPr>
        </p:nvSpPr>
        <p:spPr>
          <a:xfrm>
            <a:off x="6327605" y="3849183"/>
            <a:ext cx="2477311" cy="250529"/>
          </a:xfrm>
          <a:prstGeom prst="rect">
            <a:avLst/>
          </a:prstGeom>
        </p:spPr>
        <p:txBody>
          <a:bodyPr/>
          <a:lstStyle>
            <a:lvl1pPr marL="0" indent="0" algn="ctr">
              <a:buNone/>
              <a:defRPr sz="1600" b="1"/>
            </a:lvl1pPr>
          </a:lstStyle>
          <a:p>
            <a:pPr lvl="0"/>
            <a:r>
              <a:rPr lang="en-US" dirty="0"/>
              <a:t>Photo Header</a:t>
            </a:r>
          </a:p>
        </p:txBody>
      </p:sp>
      <p:sp>
        <p:nvSpPr>
          <p:cNvPr id="54" name="Text Placeholder 4"/>
          <p:cNvSpPr>
            <a:spLocks noGrp="1"/>
          </p:cNvSpPr>
          <p:nvPr>
            <p:ph type="body" sz="quarter" idx="44" hasCustomPrompt="1"/>
          </p:nvPr>
        </p:nvSpPr>
        <p:spPr>
          <a:xfrm>
            <a:off x="9257487" y="3848740"/>
            <a:ext cx="2477311" cy="250529"/>
          </a:xfrm>
          <a:prstGeom prst="rect">
            <a:avLst/>
          </a:prstGeom>
        </p:spPr>
        <p:txBody>
          <a:bodyPr/>
          <a:lstStyle>
            <a:lvl1pPr marL="0" indent="0" algn="ctr">
              <a:buNone/>
              <a:defRPr sz="1600" b="1"/>
            </a:lvl1pPr>
          </a:lstStyle>
          <a:p>
            <a:pPr lvl="0"/>
            <a:r>
              <a:rPr lang="en-US" dirty="0"/>
              <a:t>Photo Header</a:t>
            </a:r>
          </a:p>
        </p:txBody>
      </p:sp>
      <p:cxnSp>
        <p:nvCxnSpPr>
          <p:cNvPr id="24" name="Straight Connector 23"/>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26" name="TextBox 25"/>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30" name="Title 13"/>
          <p:cNvSpPr>
            <a:spLocks noGrp="1"/>
          </p:cNvSpPr>
          <p:nvPr>
            <p:ph type="title" hasCustomPrompt="1"/>
          </p:nvPr>
        </p:nvSpPr>
        <p:spPr>
          <a:xfrm>
            <a:off x="342900" y="894495"/>
            <a:ext cx="11391898"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33" name="Straight Connector 32"/>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34" name="Text Placeholder 22"/>
          <p:cNvSpPr>
            <a:spLocks noGrp="1"/>
          </p:cNvSpPr>
          <p:nvPr>
            <p:ph type="body" sz="quarter" idx="10" hasCustomPrompt="1"/>
          </p:nvPr>
        </p:nvSpPr>
        <p:spPr>
          <a:xfrm>
            <a:off x="342900" y="366836"/>
            <a:ext cx="11391898"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1213197379"/>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_Half Page_1 Line">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10" name="Text Placeholder 24"/>
          <p:cNvSpPr>
            <a:spLocks noGrp="1"/>
          </p:cNvSpPr>
          <p:nvPr>
            <p:ph type="body" sz="quarter" idx="11"/>
          </p:nvPr>
        </p:nvSpPr>
        <p:spPr>
          <a:xfrm>
            <a:off x="342900" y="2066925"/>
            <a:ext cx="5753100" cy="3648075"/>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3"/>
          <p:cNvSpPr>
            <a:spLocks noGrp="1"/>
          </p:cNvSpPr>
          <p:nvPr>
            <p:ph type="title" hasCustomPrompt="1"/>
          </p:nvPr>
        </p:nvSpPr>
        <p:spPr>
          <a:xfrm>
            <a:off x="342900" y="894495"/>
            <a:ext cx="57531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3" name="Straight Connector 12"/>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10" hasCustomPrompt="1"/>
          </p:nvPr>
        </p:nvSpPr>
        <p:spPr>
          <a:xfrm>
            <a:off x="342900" y="366836"/>
            <a:ext cx="5753100" cy="524430"/>
          </a:xfrm>
          <a:prstGeom prst="rect">
            <a:avLst/>
          </a:prstGeom>
        </p:spPr>
        <p:txBody>
          <a:bodyPr>
            <a:normAutofit/>
          </a:bodyPr>
          <a:lstStyle>
            <a:lvl1pPr marL="0" indent="0">
              <a:buNone/>
              <a:defRPr sz="2000" b="1" baseline="0"/>
            </a:lvl1pPr>
          </a:lstStyle>
          <a:p>
            <a:pPr lvl="0"/>
            <a:r>
              <a:rPr lang="en-US" dirty="0"/>
              <a:t>Section Title Here</a:t>
            </a:r>
          </a:p>
        </p:txBody>
      </p:sp>
    </p:spTree>
    <p:extLst>
      <p:ext uri="{BB962C8B-B14F-4D97-AF65-F5344CB8AC3E}">
        <p14:creationId xmlns:p14="http://schemas.microsoft.com/office/powerpoint/2010/main" val="3340393831"/>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_Half Page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894495"/>
            <a:ext cx="5753100"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6" name="Straight Connector 15"/>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5753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2389517"/>
            <a:ext cx="5753100"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6925607"/>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_Half Page_3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5" name="TextBox 14"/>
          <p:cNvSpPr txBox="1"/>
          <p:nvPr userDrawn="1"/>
        </p:nvSpPr>
        <p:spPr>
          <a:xfrm>
            <a:off x="11181606" y="6171449"/>
            <a:ext cx="670956" cy="338554"/>
          </a:xfrm>
          <a:prstGeom prst="rect">
            <a:avLst/>
          </a:prstGeom>
          <a:noFill/>
        </p:spPr>
        <p:txBody>
          <a:bodyPr wrap="square" rtlCol="0">
            <a:spAutoFit/>
          </a:bodyPr>
          <a:lstStyle/>
          <a:p>
            <a:pPr algn="r"/>
            <a:fld id="{E803F223-E4EE-4180-B063-31D2456F5238}" type="slidenum">
              <a:rPr lang="en-US" sz="1600" b="1" smtClean="0">
                <a:solidFill>
                  <a:schemeClr val="tx2"/>
                </a:solidFill>
              </a:rPr>
              <a:pPr/>
              <a:t>‹#›</a:t>
            </a:fld>
            <a:endParaRPr lang="en-US" b="1" dirty="0">
              <a:solidFill>
                <a:schemeClr val="bg2"/>
              </a:solidFill>
            </a:endParaRPr>
          </a:p>
        </p:txBody>
      </p:sp>
      <p:sp>
        <p:nvSpPr>
          <p:cNvPr id="9" name="Title 13"/>
          <p:cNvSpPr>
            <a:spLocks noGrp="1"/>
          </p:cNvSpPr>
          <p:nvPr>
            <p:ph type="title" hasCustomPrompt="1"/>
          </p:nvPr>
        </p:nvSpPr>
        <p:spPr>
          <a:xfrm>
            <a:off x="342900" y="894494"/>
            <a:ext cx="5753100" cy="1366905"/>
          </a:xfrm>
          <a:prstGeom prst="rect">
            <a:avLst/>
          </a:prstGeom>
        </p:spPr>
        <p:txBody>
          <a:bodyPr>
            <a:noAutofit/>
          </a:bodyPr>
          <a:lstStyle>
            <a:lvl1pPr marL="0" algn="l" defTabSz="914400" rtl="0" eaLnBrk="1" latinLnBrk="0" hangingPunct="1">
              <a:lnSpc>
                <a:spcPct val="100000"/>
              </a:lnSpc>
              <a:defRPr lang="en-US" sz="2800" b="1" kern="1200" dirty="0">
                <a:solidFill>
                  <a:schemeClr val="tx1"/>
                </a:solidFill>
                <a:latin typeface="Georgia" panose="02040502050405020303" pitchFamily="18" charset="0"/>
                <a:ea typeface="+mn-ea"/>
                <a:cs typeface="+mn-cs"/>
              </a:defRPr>
            </a:lvl1pPr>
          </a:lstStyle>
          <a:p>
            <a:r>
              <a:rPr lang="en-US" dirty="0"/>
              <a:t>Slide Title Here</a:t>
            </a:r>
            <a:br>
              <a:rPr lang="en-US" dirty="0"/>
            </a:br>
            <a:endParaRPr lang="en-US" dirty="0"/>
          </a:p>
        </p:txBody>
      </p:sp>
      <p:cxnSp>
        <p:nvCxnSpPr>
          <p:cNvPr id="16" name="Straight Connector 15"/>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57531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2708694"/>
            <a:ext cx="5753100" cy="3006306"/>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7458630"/>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826" t="19826" r="63696" b="18809"/>
          <a:stretch/>
        </p:blipFill>
        <p:spPr>
          <a:xfrm>
            <a:off x="4985134" y="4386019"/>
            <a:ext cx="2204465" cy="2014781"/>
          </a:xfrm>
          <a:prstGeom prst="rect">
            <a:avLst/>
          </a:prstGeom>
        </p:spPr>
      </p:pic>
    </p:spTree>
    <p:extLst>
      <p:ext uri="{BB962C8B-B14F-4D97-AF65-F5344CB8AC3E}">
        <p14:creationId xmlns:p14="http://schemas.microsoft.com/office/powerpoint/2010/main" val="426040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960">
          <p15:clr>
            <a:srgbClr val="FBAE40"/>
          </p15:clr>
        </p15:guide>
        <p15:guide id="2" pos="1920">
          <p15:clr>
            <a:srgbClr val="FBAE40"/>
          </p15:clr>
        </p15:guide>
        <p15:guide id="3" pos="3816">
          <p15:clr>
            <a:srgbClr val="FBAE40"/>
          </p15:clr>
        </p15:guide>
        <p15:guide id="4" pos="288">
          <p15:clr>
            <a:srgbClr val="FBAE40"/>
          </p15:clr>
        </p15:guide>
        <p15:guide id="5" orient="horz" pos="288">
          <p15:clr>
            <a:srgbClr val="FBAE40"/>
          </p15:clr>
        </p15:guide>
        <p15:guide id="6" orient="horz" pos="4032">
          <p15:clr>
            <a:srgbClr val="FBAE40"/>
          </p15:clr>
        </p15:guide>
        <p15:guide id="7" pos="5520">
          <p15:clr>
            <a:srgbClr val="FBAE40"/>
          </p15:clr>
        </p15:guide>
        <p15:guide id="8" orient="horz" pos="3744">
          <p15:clr>
            <a:srgbClr val="FBAE40"/>
          </p15:clr>
        </p15:guide>
        <p15:guide id="9" orient="horz" pos="576">
          <p15:clr>
            <a:srgbClr val="FBAE40"/>
          </p15:clr>
        </p15:guide>
        <p15:guide id="10" pos="51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 t="200" r="133" b="15653"/>
          <a:stretch/>
        </p:blipFill>
        <p:spPr>
          <a:xfrm>
            <a:off x="-1" y="1"/>
            <a:ext cx="12213771" cy="6856255"/>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a:spLocks noGrp="1"/>
          </p:cNvSpPr>
          <p:nvPr>
            <p:ph type="ctrTitle" hasCustomPrompt="1"/>
          </p:nvPr>
        </p:nvSpPr>
        <p:spPr>
          <a:xfrm>
            <a:off x="830589" y="457200"/>
            <a:ext cx="8410743" cy="1343939"/>
          </a:xfrm>
          <a:prstGeom prst="rect">
            <a:avLst/>
          </a:prstGeom>
        </p:spPr>
        <p:txBody>
          <a:bodyPr anchor="t">
            <a:noAutofit/>
          </a:bodyPr>
          <a:lstStyle>
            <a:lvl1pPr algn="l">
              <a:lnSpc>
                <a:spcPts val="5600"/>
              </a:lnSpc>
              <a:defRPr sz="3200" b="1" baseline="0">
                <a:solidFill>
                  <a:srgbClr val="1B4297"/>
                </a:solidFill>
                <a:latin typeface="Georgia" panose="02040502050405020303" pitchFamily="18" charset="0"/>
              </a:defRPr>
            </a:lvl1pPr>
          </a:lstStyle>
          <a:p>
            <a:r>
              <a:rPr lang="en-US" dirty="0"/>
              <a:t>Presentation Title Here</a:t>
            </a:r>
          </a:p>
        </p:txBody>
      </p:sp>
      <p:sp>
        <p:nvSpPr>
          <p:cNvPr id="17" name="Subtitle 2"/>
          <p:cNvSpPr>
            <a:spLocks noGrp="1"/>
          </p:cNvSpPr>
          <p:nvPr>
            <p:ph type="subTitle" idx="1" hasCustomPrompt="1"/>
          </p:nvPr>
        </p:nvSpPr>
        <p:spPr>
          <a:xfrm>
            <a:off x="830588" y="1198422"/>
            <a:ext cx="7805529" cy="981377"/>
          </a:xfrm>
          <a:prstGeom prst="rect">
            <a:avLst/>
          </a:prstGeom>
        </p:spPr>
        <p:txBody>
          <a:bodyPr>
            <a:normAutofit/>
          </a:bodyPr>
          <a:lstStyle>
            <a:lvl1pPr marL="0" indent="0" algn="l">
              <a:buNone/>
              <a:defRPr sz="2000" b="1" baseline="0">
                <a:solidFill>
                  <a:srgbClr val="1B42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7684" y="4502473"/>
            <a:ext cx="2450918" cy="1842247"/>
          </a:xfrm>
          <a:prstGeom prst="rect">
            <a:avLst/>
          </a:prstGeom>
        </p:spPr>
      </p:pic>
    </p:spTree>
    <p:extLst>
      <p:ext uri="{BB962C8B-B14F-4D97-AF65-F5344CB8AC3E}">
        <p14:creationId xmlns:p14="http://schemas.microsoft.com/office/powerpoint/2010/main" val="912690052"/>
      </p:ext>
    </p:extLst>
  </p:cSld>
  <p:clrMapOvr>
    <a:masterClrMapping/>
  </p:clrMapOvr>
  <p:extLst>
    <p:ext uri="{DCECCB84-F9BA-43D5-87BE-67443E8EF086}">
      <p15:sldGuideLst xmlns:p15="http://schemas.microsoft.com/office/powerpoint/2012/main">
        <p15:guide id="1" pos="960">
          <p15:clr>
            <a:srgbClr val="FBAE40"/>
          </p15:clr>
        </p15:guide>
        <p15:guide id="2" pos="1920">
          <p15:clr>
            <a:srgbClr val="FBAE40"/>
          </p15:clr>
        </p15:guide>
        <p15:guide id="3" pos="2880">
          <p15:clr>
            <a:srgbClr val="FBAE40"/>
          </p15:clr>
        </p15:guide>
        <p15:guide id="4" pos="3840">
          <p15:clr>
            <a:srgbClr val="FBAE40"/>
          </p15:clr>
        </p15:guide>
        <p15:guide id="5" pos="288">
          <p15:clr>
            <a:srgbClr val="FBAE40"/>
          </p15:clr>
        </p15:guide>
        <p15:guide id="6" orient="horz" pos="288">
          <p15:clr>
            <a:srgbClr val="FBAE40"/>
          </p15:clr>
        </p15:guide>
        <p15:guide id="7" orient="horz" pos="4032">
          <p15:clr>
            <a:srgbClr val="FBAE40"/>
          </p15:clr>
        </p15:guide>
        <p15:guide id="8" pos="7392">
          <p15:clr>
            <a:srgbClr val="FBAE40"/>
          </p15:clr>
        </p15:guide>
        <p15:guide id="9" pos="51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_Opt 1_1 Line">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3F223-E4EE-4180-B063-31D2456F5238}" type="slidenum">
              <a:rPr kumimoji="0" lang="en-US" sz="1600" b="1" i="0" u="none" strike="noStrike" kern="1200" cap="none" spc="0" normalizeH="0" baseline="0" noProof="0" smtClean="0">
                <a:ln>
                  <a:noFill/>
                </a:ln>
                <a:solidFill>
                  <a:srgbClr val="79818A"/>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F3F6FB"/>
              </a:solidFill>
              <a:effectLst/>
              <a:uLnTx/>
              <a:uFillTx/>
              <a:latin typeface="Arial" panose="020B0604020202020204"/>
              <a:ea typeface="+mn-ea"/>
              <a:cs typeface="+mn-cs"/>
            </a:endParaRPr>
          </a:p>
        </p:txBody>
      </p:sp>
      <p:sp>
        <p:nvSpPr>
          <p:cNvPr id="14" name="Title 13"/>
          <p:cNvSpPr>
            <a:spLocks noGrp="1"/>
          </p:cNvSpPr>
          <p:nvPr>
            <p:ph type="title" hasCustomPrompt="1"/>
          </p:nvPr>
        </p:nvSpPr>
        <p:spPr>
          <a:xfrm>
            <a:off x="342900" y="894495"/>
            <a:ext cx="11391900" cy="604575"/>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6" name="Straight Connector 15"/>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7" name="Text Placeholder 22"/>
          <p:cNvSpPr>
            <a:spLocks noGrp="1"/>
          </p:cNvSpPr>
          <p:nvPr>
            <p:ph type="body" sz="quarter" idx="10" hasCustomPrompt="1"/>
          </p:nvPr>
        </p:nvSpPr>
        <p:spPr>
          <a:xfrm>
            <a:off x="342900" y="366836"/>
            <a:ext cx="11391900"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8" name="Text Placeholder 24"/>
          <p:cNvSpPr>
            <a:spLocks noGrp="1"/>
          </p:cNvSpPr>
          <p:nvPr>
            <p:ph type="body" sz="quarter" idx="11"/>
          </p:nvPr>
        </p:nvSpPr>
        <p:spPr>
          <a:xfrm>
            <a:off x="342900" y="1897811"/>
            <a:ext cx="11391900" cy="3817189"/>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43515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_Opt 1_2 Lines">
    <p:spTree>
      <p:nvGrpSpPr>
        <p:cNvPr id="1" name=""/>
        <p:cNvGrpSpPr/>
        <p:nvPr/>
      </p:nvGrpSpPr>
      <p:grpSpPr>
        <a:xfrm>
          <a:off x="0" y="0"/>
          <a:ext cx="0" cy="0"/>
          <a:chOff x="0" y="0"/>
          <a:chExt cx="0" cy="0"/>
        </a:xfrm>
      </p:grpSpPr>
      <p:cxnSp>
        <p:nvCxnSpPr>
          <p:cNvPr id="12" name="Straight Connector 11"/>
          <p:cNvCxnSpPr/>
          <p:nvPr userDrawn="1"/>
        </p:nvCxnSpPr>
        <p:spPr>
          <a:xfrm>
            <a:off x="457200" y="5981700"/>
            <a:ext cx="1127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49" y="5918329"/>
            <a:ext cx="1991762" cy="844794"/>
          </a:xfrm>
          <a:prstGeom prst="rect">
            <a:avLst/>
          </a:prstGeom>
        </p:spPr>
      </p:pic>
      <p:sp>
        <p:nvSpPr>
          <p:cNvPr id="13" name="TextBox 12"/>
          <p:cNvSpPr txBox="1"/>
          <p:nvPr userDrawn="1"/>
        </p:nvSpPr>
        <p:spPr>
          <a:xfrm>
            <a:off x="11181606" y="6171449"/>
            <a:ext cx="67095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3F223-E4EE-4180-B063-31D2456F5238}" type="slidenum">
              <a:rPr kumimoji="0" lang="en-US" sz="1600" b="1" i="0" u="none" strike="noStrike" kern="1200" cap="none" spc="0" normalizeH="0" baseline="0" noProof="0" smtClean="0">
                <a:ln>
                  <a:noFill/>
                </a:ln>
                <a:solidFill>
                  <a:srgbClr val="79818A"/>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F3F6FB"/>
              </a:solidFill>
              <a:effectLst/>
              <a:uLnTx/>
              <a:uFillTx/>
              <a:latin typeface="Arial" panose="020B0604020202020204"/>
              <a:ea typeface="+mn-ea"/>
              <a:cs typeface="+mn-cs"/>
            </a:endParaRPr>
          </a:p>
        </p:txBody>
      </p:sp>
      <p:sp>
        <p:nvSpPr>
          <p:cNvPr id="9" name="Title 13"/>
          <p:cNvSpPr>
            <a:spLocks noGrp="1"/>
          </p:cNvSpPr>
          <p:nvPr>
            <p:ph type="title" hasCustomPrompt="1"/>
          </p:nvPr>
        </p:nvSpPr>
        <p:spPr>
          <a:xfrm>
            <a:off x="342899" y="894495"/>
            <a:ext cx="11391901" cy="1047728"/>
          </a:xfrm>
          <a:prstGeom prst="rect">
            <a:avLst/>
          </a:prstGeom>
        </p:spPr>
        <p:txBody>
          <a:bodyPr>
            <a:noAutofit/>
          </a:bodyPr>
          <a:lstStyle>
            <a:lvl1pPr marL="0" algn="l" defTabSz="914400"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10" name="Straight Connector 9"/>
          <p:cNvCxnSpPr/>
          <p:nvPr userDrawn="1"/>
        </p:nvCxnSpPr>
        <p:spPr>
          <a:xfrm flipV="1">
            <a:off x="457200" y="794451"/>
            <a:ext cx="4572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0" hasCustomPrompt="1"/>
          </p:nvPr>
        </p:nvSpPr>
        <p:spPr>
          <a:xfrm>
            <a:off x="342899" y="366836"/>
            <a:ext cx="11391901" cy="524430"/>
          </a:xfrm>
          <a:prstGeom prst="rect">
            <a:avLst/>
          </a:prstGeom>
        </p:spPr>
        <p:txBody>
          <a:bodyPr>
            <a:normAutofit/>
          </a:bodyPr>
          <a:lstStyle>
            <a:lvl1pPr marL="0" indent="0">
              <a:buNone/>
              <a:defRPr sz="2000" b="1" baseline="0"/>
            </a:lvl1pPr>
          </a:lstStyle>
          <a:p>
            <a:pPr lvl="0"/>
            <a:r>
              <a:rPr lang="en-US" dirty="0"/>
              <a:t>Section Title Here</a:t>
            </a:r>
          </a:p>
        </p:txBody>
      </p:sp>
      <p:sp>
        <p:nvSpPr>
          <p:cNvPr id="19" name="Text Placeholder 24"/>
          <p:cNvSpPr>
            <a:spLocks noGrp="1"/>
          </p:cNvSpPr>
          <p:nvPr>
            <p:ph type="body" sz="quarter" idx="11"/>
          </p:nvPr>
        </p:nvSpPr>
        <p:spPr>
          <a:xfrm>
            <a:off x="342899" y="2389517"/>
            <a:ext cx="11391901" cy="3325483"/>
          </a:xfrm>
          <a:prstGeom prst="rect">
            <a:avLst/>
          </a:prstGeom>
        </p:spPr>
        <p:txBody>
          <a:bodyPr>
            <a:normAutofit/>
          </a:bodyPr>
          <a:lstStyle>
            <a:lvl1pPr marL="228600" indent="-228600">
              <a:buClr>
                <a:srgbClr val="1E69D2"/>
              </a:buClr>
              <a:buFont typeface="Arial" panose="020B0604020202020204" pitchFamily="34" charset="0"/>
              <a:buChar char="•"/>
              <a:defRPr sz="2400"/>
            </a:lvl1pPr>
            <a:lvl2pPr marL="685800" indent="-228600">
              <a:buClr>
                <a:srgbClr val="1E69D2"/>
              </a:buClr>
              <a:buFont typeface="Arial" panose="020B0604020202020204" pitchFamily="34" charset="0"/>
              <a:buChar char="•"/>
              <a:defRPr sz="2000"/>
            </a:lvl2pPr>
            <a:lvl3pPr marL="1143000" indent="-228600">
              <a:buClr>
                <a:srgbClr val="1E69D2"/>
              </a:buClr>
              <a:buFont typeface="Arial" panose="020B0604020202020204" pitchFamily="34" charset="0"/>
              <a:buChar char="•"/>
              <a:defRPr sz="1800"/>
            </a:lvl3pPr>
            <a:lvl4pPr marL="1600200" indent="-228600">
              <a:buClr>
                <a:srgbClr val="1E69D2"/>
              </a:buClr>
              <a:buFont typeface="Arial" panose="020B0604020202020204" pitchFamily="34" charset="0"/>
              <a:buChar char="•"/>
              <a:defRPr sz="1600"/>
            </a:lvl4pPr>
            <a:lvl5pPr marL="2057400" indent="-228600">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719657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86193" y="3003821"/>
            <a:ext cx="10898789" cy="741362"/>
          </a:xfrm>
        </p:spPr>
        <p:txBody>
          <a:bodyPr anchor="b">
            <a:noAutofit/>
          </a:bodyPr>
          <a:lstStyle>
            <a:lvl1pPr>
              <a:defRPr sz="5400">
                <a:solidFill>
                  <a:srgbClr val="0063A2"/>
                </a:solidFill>
                <a:latin typeface="Arial" charset="0"/>
                <a:ea typeface="Arial" charset="0"/>
                <a:cs typeface="Arial" charset="0"/>
              </a:defRPr>
            </a:lvl1pPr>
          </a:lstStyle>
          <a:p>
            <a:r>
              <a:rPr lang="en-US"/>
              <a:t>Click to edit Master title style</a:t>
            </a:r>
            <a:endParaRPr lang="en-US" dirty="0"/>
          </a:p>
        </p:txBody>
      </p:sp>
      <p:sp>
        <p:nvSpPr>
          <p:cNvPr id="3" name="Text Placeholder 2"/>
          <p:cNvSpPr>
            <a:spLocks noGrp="1"/>
          </p:cNvSpPr>
          <p:nvPr>
            <p:ph type="body" idx="1"/>
          </p:nvPr>
        </p:nvSpPr>
        <p:spPr>
          <a:xfrm>
            <a:off x="742837" y="3772171"/>
            <a:ext cx="10842145" cy="1500187"/>
          </a:xfrm>
        </p:spPr>
        <p:txBody>
          <a:bodyPr>
            <a:normAutofit/>
          </a:bodyPr>
          <a:lstStyle>
            <a:lvl1pPr marL="0" indent="0">
              <a:buNone/>
              <a:defRPr sz="3200">
                <a:solidFill>
                  <a:srgbClr val="51575A"/>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338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Text Placeholder 2"/>
          <p:cNvSpPr>
            <a:spLocks noGrp="1"/>
          </p:cNvSpPr>
          <p:nvPr>
            <p:ph type="body" sz="quarter" idx="11"/>
          </p:nvPr>
        </p:nvSpPr>
        <p:spPr>
          <a:xfrm>
            <a:off x="406400" y="228600"/>
            <a:ext cx="10835825" cy="762000"/>
          </a:xfrm>
          <a:prstGeom prst="rect">
            <a:avLst/>
          </a:prstGeom>
        </p:spPr>
        <p:txBody>
          <a:bodyPr/>
          <a:lstStyle>
            <a:lvl1pPr marL="0" indent="0" algn="l">
              <a:buNone/>
              <a:defRPr sz="4200" b="1" baseline="0">
                <a:solidFill>
                  <a:srgbClr val="FF0000"/>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815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318490"/>
          </a:xfrm>
          <a:prstGeom prst="rect">
            <a:avLst/>
          </a:prstGeom>
        </p:spPr>
        <p:txBody>
          <a:bodyPr lIns="45719" tIns="45719" rIns="45719" bIns="45719"/>
          <a:lstStyle>
            <a:lvl1pPr marL="0" indent="0" algn="r" defTabSz="210502">
              <a:lnSpc>
                <a:spcPct val="100000"/>
              </a:lnSpc>
              <a:spcBef>
                <a:spcPts val="0"/>
              </a:spcBef>
              <a:buSzTx/>
              <a:buNone/>
              <a:defRPr sz="2168">
                <a:solidFill>
                  <a:srgbClr val="EB8F6E"/>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lnSpc>
                <a:spcPct val="110000"/>
              </a:lnSpc>
              <a:defRPr sz="4750" b="0" cap="all" spc="475">
                <a:solidFill>
                  <a:srgbClr val="FFFFFF"/>
                </a:solidFill>
                <a:latin typeface="+mj-lt"/>
                <a:ea typeface="+mj-ea"/>
                <a:cs typeface="+mj-cs"/>
                <a:sym typeface="SlateStd-Bold"/>
              </a:defRPr>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300" spc="230">
                <a:solidFill>
                  <a:srgbClr val="FFFFFF"/>
                </a:solidFill>
                <a:latin typeface="SlateStd"/>
                <a:ea typeface="SlateStd"/>
                <a:cs typeface="SlateStd"/>
                <a:sym typeface="SlateStd"/>
              </a:defRPr>
            </a:lvl1pPr>
            <a:lvl2pPr marL="0" indent="0" defTabSz="412750">
              <a:lnSpc>
                <a:spcPct val="100000"/>
              </a:lnSpc>
              <a:spcBef>
                <a:spcPts val="0"/>
              </a:spcBef>
              <a:buSzTx/>
              <a:buNone/>
              <a:defRPr sz="2300" spc="230">
                <a:solidFill>
                  <a:srgbClr val="FFFFFF"/>
                </a:solidFill>
                <a:latin typeface="SlateStd"/>
                <a:ea typeface="SlateStd"/>
                <a:cs typeface="SlateStd"/>
                <a:sym typeface="SlateStd"/>
              </a:defRPr>
            </a:lvl2pPr>
            <a:lvl3pPr marL="0" indent="0" defTabSz="412750">
              <a:lnSpc>
                <a:spcPct val="100000"/>
              </a:lnSpc>
              <a:spcBef>
                <a:spcPts val="0"/>
              </a:spcBef>
              <a:buSzTx/>
              <a:buNone/>
              <a:defRPr sz="2300" spc="230">
                <a:solidFill>
                  <a:srgbClr val="FFFFFF"/>
                </a:solidFill>
                <a:latin typeface="SlateStd"/>
                <a:ea typeface="SlateStd"/>
                <a:cs typeface="SlateStd"/>
                <a:sym typeface="SlateStd"/>
              </a:defRPr>
            </a:lvl3pPr>
            <a:lvl4pPr marL="0" indent="0" defTabSz="412750">
              <a:lnSpc>
                <a:spcPct val="100000"/>
              </a:lnSpc>
              <a:spcBef>
                <a:spcPts val="0"/>
              </a:spcBef>
              <a:buSzTx/>
              <a:buNone/>
              <a:defRPr sz="2300" spc="230">
                <a:solidFill>
                  <a:srgbClr val="FFFFFF"/>
                </a:solidFill>
                <a:latin typeface="SlateStd"/>
                <a:ea typeface="SlateStd"/>
                <a:cs typeface="SlateStd"/>
                <a:sym typeface="SlateStd"/>
              </a:defRPr>
            </a:lvl4pPr>
            <a:lvl5pPr marL="0" indent="0" defTabSz="412750">
              <a:lnSpc>
                <a:spcPct val="100000"/>
              </a:lnSpc>
              <a:spcBef>
                <a:spcPts val="0"/>
              </a:spcBef>
              <a:buSzTx/>
              <a:buNone/>
              <a:defRPr sz="2300" spc="230">
                <a:solidFill>
                  <a:srgbClr val="FFFFFF"/>
                </a:solidFill>
                <a:latin typeface="SlateStd"/>
                <a:ea typeface="SlateStd"/>
                <a:cs typeface="SlateStd"/>
                <a:sym typeface="SlateSt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817027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877283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Tree>
    <p:custDataLst>
      <p:tags r:id="rId1"/>
    </p:custDataLst>
    <p:extLst>
      <p:ext uri="{BB962C8B-B14F-4D97-AF65-F5344CB8AC3E}">
        <p14:creationId xmlns:p14="http://schemas.microsoft.com/office/powerpoint/2010/main" val="257757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54836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7237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0884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544013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16512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36202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47946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dirty="0"/>
          </a:p>
        </p:txBody>
      </p:sp>
    </p:spTree>
    <p:custDataLst>
      <p:tags r:id="rId1"/>
    </p:custDataLst>
    <p:extLst>
      <p:ext uri="{BB962C8B-B14F-4D97-AF65-F5344CB8AC3E}">
        <p14:creationId xmlns:p14="http://schemas.microsoft.com/office/powerpoint/2010/main" val="2963140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699672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912285" y="1233488"/>
            <a:ext cx="10367433" cy="190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userDrawn="1"/>
        </p:nvCxnSpPr>
        <p:spPr bwMode="auto">
          <a:xfrm>
            <a:off x="880534" y="1074739"/>
            <a:ext cx="10380133" cy="1587"/>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895349" y="195263"/>
            <a:ext cx="10363200" cy="89852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0"/>
          </p:nvPr>
        </p:nvSpPr>
        <p:spPr/>
        <p:txBody>
          <a:bodyPr/>
          <a:lstStyle>
            <a:lvl1pPr>
              <a:defRPr>
                <a:latin typeface="Arial" pitchFamily="34" charset="0"/>
              </a:defRPr>
            </a:lvl1pPr>
          </a:lstStyle>
          <a:p>
            <a:pPr>
              <a:defRPr/>
            </a:pPr>
            <a:endParaRPr lang="en-US" altLang="en-US"/>
          </a:p>
          <a:p>
            <a:pPr>
              <a:defRPr/>
            </a:pPr>
            <a:endParaRPr lang="en-US" altLang="en-US"/>
          </a:p>
          <a:p>
            <a:pPr>
              <a:defRPr/>
            </a:pPr>
            <a:fld id="{DFED7F62-6E64-431D-A1A0-F4F048945513}" type="slidenum">
              <a:rPr lang="en-US" altLang="en-US"/>
              <a:pPr>
                <a:defRPr/>
              </a:pPr>
              <a:t>‹#›</a:t>
            </a:fld>
            <a:r>
              <a:rPr lang="en-US" altLang="en-US"/>
              <a:t>    |    AAU Study Highlights    |    NorthShore    |    April  21, 2010</a:t>
            </a:r>
          </a:p>
        </p:txBody>
      </p:sp>
    </p:spTree>
    <p:extLst>
      <p:ext uri="{BB962C8B-B14F-4D97-AF65-F5344CB8AC3E}">
        <p14:creationId xmlns:p14="http://schemas.microsoft.com/office/powerpoint/2010/main" val="326588919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44"/>
        <p:cNvGrpSpPr/>
        <p:nvPr/>
      </p:nvGrpSpPr>
      <p:grpSpPr>
        <a:xfrm>
          <a:off x="0" y="0"/>
          <a:ext cx="0" cy="0"/>
          <a:chOff x="0" y="0"/>
          <a:chExt cx="0" cy="0"/>
        </a:xfrm>
      </p:grpSpPr>
      <p:sp>
        <p:nvSpPr>
          <p:cNvPr id="45" name="Google Shape;45;p46"/>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46"/>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7" name="Google Shape;47;p46"/>
          <p:cNvSpPr txBox="1">
            <a:spLocks noGrp="1"/>
          </p:cNvSpPr>
          <p:nvPr>
            <p:ph type="body" idx="1"/>
          </p:nvPr>
        </p:nvSpPr>
        <p:spPr>
          <a:xfrm>
            <a:off x="508540" y="1707786"/>
            <a:ext cx="11203664" cy="4648568"/>
          </a:xfrm>
          <a:prstGeom prst="rect">
            <a:avLst/>
          </a:prstGeom>
          <a:noFill/>
          <a:ln>
            <a:noFill/>
          </a:ln>
        </p:spPr>
        <p:txBody>
          <a:bodyPr spcFirstLastPara="1" wrap="square" lIns="121925" tIns="60950" rIns="121925" bIns="60950" anchor="t" anchorCtr="0">
            <a:normAutofit/>
          </a:bodyPr>
          <a:lstStyle>
            <a:lvl1pPr marL="457200" lvl="0" indent="-387286" algn="l">
              <a:spcBef>
                <a:spcPts val="500"/>
              </a:spcBef>
              <a:spcAft>
                <a:spcPts val="0"/>
              </a:spcAft>
              <a:buClr>
                <a:srgbClr val="4B4C4B"/>
              </a:buClr>
              <a:buSzPts val="2499"/>
              <a:buChar char="•"/>
              <a:defRPr>
                <a:solidFill>
                  <a:srgbClr val="4B4C4B"/>
                </a:solidFill>
              </a:defRPr>
            </a:lvl1pPr>
            <a:lvl2pPr marL="914400" lvl="1" indent="-374586" algn="l">
              <a:spcBef>
                <a:spcPts val="460"/>
              </a:spcBef>
              <a:spcAft>
                <a:spcPts val="0"/>
              </a:spcAft>
              <a:buClr>
                <a:srgbClr val="4B4C4B"/>
              </a:buClr>
              <a:buSzPts val="2299"/>
              <a:buChar char="–"/>
              <a:defRPr>
                <a:solidFill>
                  <a:srgbClr val="4B4C4B"/>
                </a:solidFill>
              </a:defRPr>
            </a:lvl2pPr>
            <a:lvl3pPr marL="1371600" lvl="2" indent="-355536" algn="l">
              <a:spcBef>
                <a:spcPts val="400"/>
              </a:spcBef>
              <a:spcAft>
                <a:spcPts val="0"/>
              </a:spcAft>
              <a:buClr>
                <a:srgbClr val="4B4C4B"/>
              </a:buClr>
              <a:buSzPts val="1999"/>
              <a:buChar char="•"/>
              <a:defRPr>
                <a:solidFill>
                  <a:srgbClr val="4B4C4B"/>
                </a:solidFill>
              </a:defRPr>
            </a:lvl3pPr>
            <a:lvl4pPr marL="1828800" lvl="3" indent="-336486" algn="l">
              <a:spcBef>
                <a:spcPts val="340"/>
              </a:spcBef>
              <a:spcAft>
                <a:spcPts val="0"/>
              </a:spcAft>
              <a:buClr>
                <a:srgbClr val="4B4C4B"/>
              </a:buClr>
              <a:buSzPts val="1699"/>
              <a:buChar char="–"/>
              <a:defRPr>
                <a:solidFill>
                  <a:srgbClr val="4B4C4B"/>
                </a:solidFill>
              </a:defRPr>
            </a:lvl4pPr>
            <a:lvl5pPr marL="2286000" lvl="4" indent="-336486" algn="l">
              <a:spcBef>
                <a:spcPts val="340"/>
              </a:spcBef>
              <a:spcAft>
                <a:spcPts val="0"/>
              </a:spcAft>
              <a:buClr>
                <a:srgbClr val="4B4C4B"/>
              </a:buClr>
              <a:buSzPts val="1699"/>
              <a:buChar char="»"/>
              <a:defRPr>
                <a:solidFill>
                  <a:srgbClr val="4B4C4B"/>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6"/>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9" name="Google Shape;49;p46"/>
          <p:cNvSpPr txBox="1">
            <a:spLocks noGrp="1"/>
          </p:cNvSpPr>
          <p:nvPr>
            <p:ph type="title"/>
          </p:nvPr>
        </p:nvSpPr>
        <p:spPr>
          <a:xfrm>
            <a:off x="304800" y="170056"/>
            <a:ext cx="11430000" cy="1143000"/>
          </a:xfrm>
          <a:prstGeom prst="rect">
            <a:avLst/>
          </a:prstGeom>
          <a:noFill/>
          <a:ln>
            <a:noFill/>
          </a:ln>
        </p:spPr>
        <p:txBody>
          <a:bodyPr spcFirstLastPara="1" wrap="square" lIns="121925" tIns="60950" rIns="121925" bIns="60950" anchor="ctr" anchorCtr="0">
            <a:noAutofit/>
          </a:bodyPr>
          <a:lstStyle>
            <a:lvl1pPr lvl="0" algn="l">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body" idx="2"/>
          </p:nvPr>
        </p:nvSpPr>
        <p:spPr>
          <a:xfrm>
            <a:off x="332187" y="953346"/>
            <a:ext cx="11430112" cy="415925"/>
          </a:xfrm>
          <a:prstGeom prst="rect">
            <a:avLst/>
          </a:prstGeom>
          <a:noFill/>
          <a:ln>
            <a:noFill/>
          </a:ln>
        </p:spPr>
        <p:txBody>
          <a:bodyPr spcFirstLastPara="1" wrap="square" lIns="121925" tIns="60950" rIns="121925" bIns="6095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342900" algn="l">
              <a:spcBef>
                <a:spcPts val="360"/>
              </a:spcBef>
              <a:spcAft>
                <a:spcPts val="0"/>
              </a:spcAft>
              <a:buClr>
                <a:srgbClr val="5D5F5D"/>
              </a:buClr>
              <a:buSzPts val="1800"/>
              <a:buChar char="–"/>
              <a:defRPr/>
            </a:lvl2pPr>
            <a:lvl3pPr marL="1371600" lvl="2" indent="-342900" algn="l">
              <a:spcBef>
                <a:spcPts val="360"/>
              </a:spcBef>
              <a:spcAft>
                <a:spcPts val="0"/>
              </a:spcAft>
              <a:buClr>
                <a:srgbClr val="5D5F5D"/>
              </a:buClr>
              <a:buSzPts val="1800"/>
              <a:buChar char="•"/>
              <a:defRPr/>
            </a:lvl3pPr>
            <a:lvl4pPr marL="1828800" lvl="3" indent="-342900" algn="l">
              <a:spcBef>
                <a:spcPts val="360"/>
              </a:spcBef>
              <a:spcAft>
                <a:spcPts val="0"/>
              </a:spcAft>
              <a:buClr>
                <a:srgbClr val="5D5F5D"/>
              </a:buClr>
              <a:buSzPts val="1800"/>
              <a:buChar char="–"/>
              <a:defRPr/>
            </a:lvl4pPr>
            <a:lvl5pPr marL="2286000" lvl="4" indent="-342900" algn="l">
              <a:spcBef>
                <a:spcPts val="360"/>
              </a:spcBef>
              <a:spcAft>
                <a:spcPts val="0"/>
              </a:spcAft>
              <a:buClr>
                <a:srgbClr val="5D5F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1" name="Google Shape;51;p46"/>
          <p:cNvCxnSpPr/>
          <p:nvPr/>
        </p:nvCxnSpPr>
        <p:spPr>
          <a:xfrm>
            <a:off x="11311725" y="6447272"/>
            <a:ext cx="0" cy="267883"/>
          </a:xfrm>
          <a:prstGeom prst="straightConnector1">
            <a:avLst/>
          </a:prstGeom>
          <a:noFill/>
          <a:ln w="9525" cap="flat" cmpd="sng">
            <a:solidFill>
              <a:srgbClr val="7F7F7F"/>
            </a:solidFill>
            <a:prstDash val="solid"/>
            <a:round/>
            <a:headEnd type="none" w="sm" len="sm"/>
            <a:tailEnd type="none" w="sm" len="sm"/>
          </a:ln>
        </p:spPr>
      </p:cxnSp>
      <p:sp>
        <p:nvSpPr>
          <p:cNvPr id="52" name="Google Shape;52;p46"/>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fld id="{00000000-1234-1234-1234-123412341234}" type="slidenum">
              <a:rPr lang="en-US" smtClean="0"/>
              <a:pPr/>
              <a:t>‹#›</a:t>
            </a:fld>
            <a:endParaRPr lang="en-US"/>
          </a:p>
        </p:txBody>
      </p:sp>
      <p:pic>
        <p:nvPicPr>
          <p:cNvPr id="53" name="Google Shape;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255906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charset="0"/>
                <a:ea typeface="MS PGothic" charset="-128"/>
              </a:defRPr>
            </a:lvl1pPr>
            <a:lvl2pPr marL="742950" indent="-285750">
              <a:defRPr sz="2400">
                <a:solidFill>
                  <a:schemeClr val="tx1"/>
                </a:solidFill>
                <a:latin typeface="Lucida Grande" charset="0"/>
                <a:ea typeface="MS PGothic" charset="-128"/>
              </a:defRPr>
            </a:lvl2pPr>
            <a:lvl3pPr marL="1143000" indent="-228600">
              <a:defRPr sz="2400">
                <a:solidFill>
                  <a:schemeClr val="tx1"/>
                </a:solidFill>
                <a:latin typeface="Lucida Grande" charset="0"/>
                <a:ea typeface="MS PGothic" charset="-128"/>
              </a:defRPr>
            </a:lvl3pPr>
            <a:lvl4pPr marL="1600200" indent="-228600">
              <a:defRPr sz="2400">
                <a:solidFill>
                  <a:schemeClr val="tx1"/>
                </a:solidFill>
                <a:latin typeface="Lucida Grande" charset="0"/>
                <a:ea typeface="MS PGothic" charset="-128"/>
              </a:defRPr>
            </a:lvl4pPr>
            <a:lvl5pPr marL="2057400" indent="-228600">
              <a:defRPr sz="2400">
                <a:solidFill>
                  <a:schemeClr val="tx1"/>
                </a:solidFill>
                <a:latin typeface="Lucida Grande" charset="0"/>
                <a:ea typeface="MS PGothic" charset="-128"/>
              </a:defRPr>
            </a:lvl5pPr>
            <a:lvl6pPr marL="2514600" indent="-228600" eaLnBrk="0" fontAlgn="base" hangingPunct="0">
              <a:spcBef>
                <a:spcPct val="0"/>
              </a:spcBef>
              <a:spcAft>
                <a:spcPct val="0"/>
              </a:spcAft>
              <a:defRPr sz="2400">
                <a:solidFill>
                  <a:schemeClr val="tx1"/>
                </a:solidFill>
                <a:latin typeface="Lucida Grande" charset="0"/>
                <a:ea typeface="MS PGothic" charset="-128"/>
              </a:defRPr>
            </a:lvl6pPr>
            <a:lvl7pPr marL="2971800" indent="-228600" eaLnBrk="0" fontAlgn="base" hangingPunct="0">
              <a:spcBef>
                <a:spcPct val="0"/>
              </a:spcBef>
              <a:spcAft>
                <a:spcPct val="0"/>
              </a:spcAft>
              <a:defRPr sz="2400">
                <a:solidFill>
                  <a:schemeClr val="tx1"/>
                </a:solidFill>
                <a:latin typeface="Lucida Grande" charset="0"/>
                <a:ea typeface="MS PGothic" charset="-128"/>
              </a:defRPr>
            </a:lvl7pPr>
            <a:lvl8pPr marL="3429000" indent="-228600" eaLnBrk="0" fontAlgn="base" hangingPunct="0">
              <a:spcBef>
                <a:spcPct val="0"/>
              </a:spcBef>
              <a:spcAft>
                <a:spcPct val="0"/>
              </a:spcAft>
              <a:defRPr sz="2400">
                <a:solidFill>
                  <a:schemeClr val="tx1"/>
                </a:solidFill>
                <a:latin typeface="Lucida Grande" charset="0"/>
                <a:ea typeface="MS PGothic" charset="-128"/>
              </a:defRPr>
            </a:lvl8pPr>
            <a:lvl9pPr marL="3886200" indent="-228600" eaLnBrk="0" fontAlgn="base" hangingPunct="0">
              <a:spcBef>
                <a:spcPct val="0"/>
              </a:spcBef>
              <a:spcAft>
                <a:spcPct val="0"/>
              </a:spcAft>
              <a:defRPr sz="2400">
                <a:solidFill>
                  <a:schemeClr val="tx1"/>
                </a:solidFill>
                <a:latin typeface="Lucida Grande" charset="0"/>
                <a:ea typeface="MS PGothic" charset="-128"/>
              </a:defRPr>
            </a:lvl9pPr>
          </a:lstStyle>
          <a:p>
            <a:pPr>
              <a:defRPr/>
            </a:pPr>
            <a:endParaRPr lang="x-none" altLang="x-none" sz="1800"/>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405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7930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847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63845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77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26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2651881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666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75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7937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3003"/>
            <a:ext cx="4011084" cy="49831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99435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81938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15829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466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a:xfrm>
            <a:off x="0" y="0"/>
            <a:ext cx="0" cy="0"/>
          </a:xfrm>
        </p:spPr>
        <p:txBody>
          <a:bodyPr/>
          <a:lstStyle>
            <a:lvl1pPr>
              <a:defRPr>
                <a:latin typeface="Lucida Grande"/>
                <a:ea typeface="MS PGothic" panose="020B0600070205080204" pitchFamily="34" charset="-128"/>
              </a:defRPr>
            </a:lvl1pPr>
          </a:lstStyle>
          <a:p>
            <a:pPr>
              <a:defRPr/>
            </a:pPr>
            <a:fld id="{425C9FDA-9CA5-493D-8B5F-98F907FDD5D4}" type="datetimeFigureOut">
              <a:rPr lang="en-US"/>
              <a:pPr>
                <a:defRPr/>
              </a:pPr>
              <a:t>9/20/2022</a:t>
            </a:fld>
            <a:endParaRPr lang="en-US"/>
          </a:p>
        </p:txBody>
      </p:sp>
      <p:sp>
        <p:nvSpPr>
          <p:cNvPr id="6" name="Footer Placeholder 4"/>
          <p:cNvSpPr>
            <a:spLocks noGrp="1"/>
          </p:cNvSpPr>
          <p:nvPr>
            <p:ph type="ftr" sz="quarter" idx="15"/>
          </p:nvPr>
        </p:nvSpPr>
        <p:spPr>
          <a:xfrm>
            <a:off x="0" y="0"/>
            <a:ext cx="0" cy="0"/>
          </a:xfrm>
        </p:spPr>
        <p:txBody>
          <a:bodyPr/>
          <a:lstStyle>
            <a:lvl1pPr>
              <a:defRPr>
                <a:latin typeface="Lucida Grande"/>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297D2C0-12DF-4DF8-BAD0-3FC644ACBE83}" type="slidenum">
              <a:rPr lang="en-US" altLang="en-US"/>
              <a:pPr/>
              <a:t>‹#›</a:t>
            </a:fld>
            <a:endParaRPr lang="en-US" altLang="en-US"/>
          </a:p>
        </p:txBody>
      </p:sp>
    </p:spTree>
    <p:extLst>
      <p:ext uri="{BB962C8B-B14F-4D97-AF65-F5344CB8AC3E}">
        <p14:creationId xmlns:p14="http://schemas.microsoft.com/office/powerpoint/2010/main" val="1514116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201096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74444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3030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2540783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96051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46218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30369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5364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81170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150148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29638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95268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9/20/2022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24532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9/20/2022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66656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9/20/2022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33274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9/20/2022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54493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4585"/>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9/20/2022</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23165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9/20/2022</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8731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9/20/2022</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9301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34343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9/20/2022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844224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9/20/2022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571935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9/20/2022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9134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9"/>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9"/>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9/20/2022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62442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25A6EEA6-02B4-DC4F-BD4B-FD472F6E7852}"/>
              </a:ext>
            </a:extLst>
          </p:cNvPr>
          <p:cNvSpPr>
            <a:spLocks noGrp="1"/>
          </p:cNvSpPr>
          <p:nvPr>
            <p:ph type="title"/>
          </p:nvPr>
        </p:nvSpPr>
        <p:spPr>
          <a:xfrm>
            <a:off x="838200" y="2689225"/>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089665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3860-BE4F-0847-8210-08D095266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C09B6-7151-0543-A270-360A9A19B1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8987B-2492-AB4F-8D31-1850EDE048FD}"/>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5" name="Footer Placeholder 4">
            <a:extLst>
              <a:ext uri="{FF2B5EF4-FFF2-40B4-BE49-F238E27FC236}">
                <a16:creationId xmlns:a16="http://schemas.microsoft.com/office/drawing/2014/main" id="{FF7616A9-1276-BC42-A7C5-88E7C9F6E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D74FA-78E5-C147-8A63-132761E467B2}"/>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195918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3C91-6B9D-7849-B893-5BD7EDF0D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E597E-CFCC-0146-A0C6-8EE0B09F8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96E032-3794-6343-B974-87A7A1ECA3CC}"/>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5" name="Footer Placeholder 4">
            <a:extLst>
              <a:ext uri="{FF2B5EF4-FFF2-40B4-BE49-F238E27FC236}">
                <a16:creationId xmlns:a16="http://schemas.microsoft.com/office/drawing/2014/main" id="{63E672DF-921D-E84E-A4B2-8E358013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E6F45-CAB7-1647-91B7-0DDA6C46DB1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054984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58E7-55E4-2C46-8681-1921AF4F0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2E3E-4287-A046-B3AE-8F4BCD6C09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75851-02FB-8548-B88B-D2853597D2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3559-5F1E-9F4A-82D2-89B1A8836F6D}"/>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6" name="Footer Placeholder 5">
            <a:extLst>
              <a:ext uri="{FF2B5EF4-FFF2-40B4-BE49-F238E27FC236}">
                <a16:creationId xmlns:a16="http://schemas.microsoft.com/office/drawing/2014/main" id="{E54603CF-1FC1-A64E-A92B-F0940081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819B-859E-0B4F-8746-0DCCB9B97AD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26535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CBDE-52DA-3848-8CCF-1B01925FE2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D2C25-2D02-FF4D-81AD-0AEA6367A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8BBA7F-3592-5F4E-B5B6-FDA3C293A1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74C0-B5AA-EF41-B145-6D91F6AC2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3A1F83-A3CC-AA4E-A897-E3F156E3A3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E8F59-F298-7245-B305-6F68D9341451}"/>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8" name="Footer Placeholder 7">
            <a:extLst>
              <a:ext uri="{FF2B5EF4-FFF2-40B4-BE49-F238E27FC236}">
                <a16:creationId xmlns:a16="http://schemas.microsoft.com/office/drawing/2014/main" id="{43667DDA-96B3-8A4F-B6D3-3D2262544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77A03-EEC3-F740-8C5F-AEC85A33ACB8}"/>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753982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5426-0BFF-1648-98A5-6E1BE8EF9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DC888-3627-5A4D-9254-7F299BEF0782}"/>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4" name="Footer Placeholder 3">
            <a:extLst>
              <a:ext uri="{FF2B5EF4-FFF2-40B4-BE49-F238E27FC236}">
                <a16:creationId xmlns:a16="http://schemas.microsoft.com/office/drawing/2014/main" id="{3A8F903F-C790-5F4C-8DF4-8615CC5922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3FCAC-5D28-F543-B5DB-D554751D701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97197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7513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29FFF-9828-E04E-A488-469D6096F7EB}"/>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3" name="Footer Placeholder 2">
            <a:extLst>
              <a:ext uri="{FF2B5EF4-FFF2-40B4-BE49-F238E27FC236}">
                <a16:creationId xmlns:a16="http://schemas.microsoft.com/office/drawing/2014/main" id="{31E58380-361A-804B-8A5D-0915F7590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AF1D7-B7EC-3546-85C2-31F675241707}"/>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919975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0069-5EA9-144B-B0CA-F8185BE60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A990A-1AA6-3944-84E4-7E056598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A0779-51CD-7940-B349-C24AA1AE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72A13-E1C1-E945-A527-7BD57B786354}"/>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6" name="Footer Placeholder 5">
            <a:extLst>
              <a:ext uri="{FF2B5EF4-FFF2-40B4-BE49-F238E27FC236}">
                <a16:creationId xmlns:a16="http://schemas.microsoft.com/office/drawing/2014/main" id="{90E6E5C5-02D4-B344-9C8B-F6B46A293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F214F-827A-E64D-A6AE-B19B1DCCE5C0}"/>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189221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76D7-7F40-D147-AE19-94B5EAAA4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8B1C-E554-9047-B0D1-384008F29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A05CE-48CD-CA47-AA81-78A3DF43B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54200-9918-3A48-9F31-DE06663ACD47}"/>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6" name="Footer Placeholder 5">
            <a:extLst>
              <a:ext uri="{FF2B5EF4-FFF2-40B4-BE49-F238E27FC236}">
                <a16:creationId xmlns:a16="http://schemas.microsoft.com/office/drawing/2014/main" id="{8D675F09-5856-814D-9EC4-B56163232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4F95C-9954-B847-97DA-CC36CD163524}"/>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4522168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14E1-407F-9C4B-865D-D9AAA66E5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D781C-ABCC-3144-9659-D4725268F9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0E94F-7906-CF48-A498-7954AD2FA54B}"/>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5" name="Footer Placeholder 4">
            <a:extLst>
              <a:ext uri="{FF2B5EF4-FFF2-40B4-BE49-F238E27FC236}">
                <a16:creationId xmlns:a16="http://schemas.microsoft.com/office/drawing/2014/main" id="{B9917387-C5BE-FA48-8BB7-EE4B258BE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FA78-9286-7642-8522-569F76CF887F}"/>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94975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C5890-3634-6145-BA79-9241AA762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1711-E7D5-294C-B817-54527A8E34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AE1CD-E7EB-B54D-83FE-1A70B174AEFC}"/>
              </a:ext>
            </a:extLst>
          </p:cNvPr>
          <p:cNvSpPr>
            <a:spLocks noGrp="1"/>
          </p:cNvSpPr>
          <p:nvPr>
            <p:ph type="dt" sz="half" idx="10"/>
          </p:nvPr>
        </p:nvSpPr>
        <p:spPr/>
        <p:txBody>
          <a:bodyPr/>
          <a:lstStyle/>
          <a:p>
            <a:fld id="{FBB855C3-BFA0-0645-B58F-64AA25CC9B4C}" type="datetimeFigureOut">
              <a:rPr lang="en-US" smtClean="0"/>
              <a:t>9/20/2022</a:t>
            </a:fld>
            <a:endParaRPr lang="en-US"/>
          </a:p>
        </p:txBody>
      </p:sp>
      <p:sp>
        <p:nvSpPr>
          <p:cNvPr id="5" name="Footer Placeholder 4">
            <a:extLst>
              <a:ext uri="{FF2B5EF4-FFF2-40B4-BE49-F238E27FC236}">
                <a16:creationId xmlns:a16="http://schemas.microsoft.com/office/drawing/2014/main" id="{5E2BE965-DBD8-DB42-8835-1F75ADCEE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45434-B2A5-F948-B92F-CCE7EE9BBC8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3757032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858601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Line Title (Logo UR)">
    <p:spTree>
      <p:nvGrpSpPr>
        <p:cNvPr id="1" name=""/>
        <p:cNvGrpSpPr/>
        <p:nvPr/>
      </p:nvGrpSpPr>
      <p:grpSpPr>
        <a:xfrm>
          <a:off x="0" y="0"/>
          <a:ext cx="0" cy="0"/>
          <a:chOff x="0" y="0"/>
          <a:chExt cx="0" cy="0"/>
        </a:xfrm>
      </p:grpSpPr>
      <p:sp>
        <p:nvSpPr>
          <p:cNvPr id="7" name="Text Placeholder 22"/>
          <p:cNvSpPr>
            <a:spLocks noGrp="1"/>
          </p:cNvSpPr>
          <p:nvPr>
            <p:ph type="body" sz="quarter" idx="12" hasCustomPrompt="1"/>
          </p:nvPr>
        </p:nvSpPr>
        <p:spPr>
          <a:xfrm>
            <a:off x="700619" y="339189"/>
            <a:ext cx="9114715" cy="863661"/>
          </a:xfrm>
          <a:prstGeom prst="rect">
            <a:avLst/>
          </a:prstGeom>
        </p:spPr>
        <p:txBody>
          <a:bodyPr anchor="b"/>
          <a:lstStyle>
            <a:lvl1pPr marL="0" indent="0">
              <a:lnSpc>
                <a:spcPts val="2500"/>
              </a:lnSpc>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br>
              <a:rPr lang="en-US" dirty="0"/>
            </a:br>
            <a:r>
              <a:rPr lang="en-US" dirty="0"/>
              <a:t>TWO LINES</a:t>
            </a:r>
          </a:p>
        </p:txBody>
      </p:sp>
      <p:cxnSp>
        <p:nvCxnSpPr>
          <p:cNvPr id="8" name="Straight Connector 7"/>
          <p:cNvCxnSpPr/>
          <p:nvPr userDrawn="1"/>
        </p:nvCxnSpPr>
        <p:spPr>
          <a:xfrm>
            <a:off x="1"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9815333" y="5717895"/>
            <a:ext cx="2376668"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2"/>
          <p:cNvSpPr>
            <a:spLocks noGrp="1"/>
          </p:cNvSpPr>
          <p:nvPr>
            <p:ph type="body" sz="quarter" idx="10" hasCustomPrompt="1"/>
          </p:nvPr>
        </p:nvSpPr>
        <p:spPr>
          <a:xfrm>
            <a:off x="700619" y="1774302"/>
            <a:ext cx="10768892" cy="4618032"/>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3029544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 (Logo UR)">
    <p:spTree>
      <p:nvGrpSpPr>
        <p:cNvPr id="1" name=""/>
        <p:cNvGrpSpPr/>
        <p:nvPr/>
      </p:nvGrpSpPr>
      <p:grpSpPr>
        <a:xfrm>
          <a:off x="0" y="0"/>
          <a:ext cx="0" cy="0"/>
          <a:chOff x="0" y="0"/>
          <a:chExt cx="0" cy="0"/>
        </a:xfrm>
      </p:grpSpPr>
      <p:sp>
        <p:nvSpPr>
          <p:cNvPr id="20" name="Rectangle 19"/>
          <p:cNvSpPr/>
          <p:nvPr userDrawn="1"/>
        </p:nvSpPr>
        <p:spPr>
          <a:xfrm>
            <a:off x="9815333" y="5810492"/>
            <a:ext cx="2376668" cy="1047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9"/>
          <p:cNvSpPr>
            <a:spLocks noGrp="1"/>
          </p:cNvSpPr>
          <p:nvPr>
            <p:ph type="body" sz="quarter" idx="13" hasCustomPrompt="1"/>
          </p:nvPr>
        </p:nvSpPr>
        <p:spPr>
          <a:xfrm>
            <a:off x="713825" y="1725592"/>
            <a:ext cx="10671352" cy="923204"/>
          </a:xfrm>
          <a:prstGeom prst="rect">
            <a:avLst/>
          </a:prstGeom>
        </p:spPr>
        <p:txBody>
          <a:bodyPr anchor="t"/>
          <a:lstStyle>
            <a:lvl1pPr marL="0" indent="0">
              <a:buNone/>
              <a:defRPr sz="2000" b="1" i="1" baseline="0">
                <a:solidFill>
                  <a:srgbClr val="777777"/>
                </a:solidFill>
                <a:latin typeface="Times New Roman" charset="0"/>
                <a:ea typeface="Times New Roman" charset="0"/>
                <a:cs typeface="Times New Roman" charset="0"/>
              </a:defRPr>
            </a:lvl1pPr>
          </a:lstStyle>
          <a:p>
            <a:pPr lvl="0"/>
            <a:r>
              <a:rPr lang="en-US" dirty="0"/>
              <a:t>18pt Subtitle Copy Here</a:t>
            </a:r>
          </a:p>
        </p:txBody>
      </p:sp>
      <p:sp>
        <p:nvSpPr>
          <p:cNvPr id="8" name="Text Placeholder 22"/>
          <p:cNvSpPr>
            <a:spLocks noGrp="1"/>
          </p:cNvSpPr>
          <p:nvPr>
            <p:ph type="body" sz="quarter" idx="12" hasCustomPrompt="1"/>
          </p:nvPr>
        </p:nvSpPr>
        <p:spPr>
          <a:xfrm>
            <a:off x="700618" y="533967"/>
            <a:ext cx="9114321"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9" name="Text Placeholder 19"/>
          <p:cNvSpPr>
            <a:spLocks noGrp="1"/>
          </p:cNvSpPr>
          <p:nvPr>
            <p:ph type="body" sz="quarter" idx="11" hasCustomPrompt="1"/>
          </p:nvPr>
        </p:nvSpPr>
        <p:spPr>
          <a:xfrm>
            <a:off x="713827" y="1194545"/>
            <a:ext cx="9101507"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cxnSp>
        <p:nvCxnSpPr>
          <p:cNvPr id="10" name="Straight Connector 9"/>
          <p:cNvCxnSpPr/>
          <p:nvPr userDrawn="1"/>
        </p:nvCxnSpPr>
        <p:spPr>
          <a:xfrm>
            <a:off x="802725"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2" name="Text Placeholder 19"/>
          <p:cNvSpPr>
            <a:spLocks noGrp="1"/>
          </p:cNvSpPr>
          <p:nvPr>
            <p:ph type="body" sz="quarter" idx="16" hasCustomPrompt="1"/>
          </p:nvPr>
        </p:nvSpPr>
        <p:spPr>
          <a:xfrm>
            <a:off x="700618"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7" hasCustomPrompt="1"/>
          </p:nvPr>
        </p:nvSpPr>
        <p:spPr>
          <a:xfrm>
            <a:off x="700618"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p>
        </p:txBody>
      </p:sp>
      <p:cxnSp>
        <p:nvCxnSpPr>
          <p:cNvPr id="14" name="Straight Connector 13"/>
          <p:cNvCxnSpPr/>
          <p:nvPr userDrawn="1"/>
        </p:nvCxnSpPr>
        <p:spPr>
          <a:xfrm>
            <a:off x="6434191"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19"/>
          <p:cNvSpPr>
            <a:spLocks noGrp="1"/>
          </p:cNvSpPr>
          <p:nvPr>
            <p:ph type="body" sz="quarter" idx="18" hasCustomPrompt="1"/>
          </p:nvPr>
        </p:nvSpPr>
        <p:spPr>
          <a:xfrm>
            <a:off x="6332083"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6" name="Text Placeholder 22"/>
          <p:cNvSpPr>
            <a:spLocks noGrp="1"/>
          </p:cNvSpPr>
          <p:nvPr>
            <p:ph type="body" sz="quarter" idx="19" hasCustomPrompt="1"/>
          </p:nvPr>
        </p:nvSpPr>
        <p:spPr>
          <a:xfrm>
            <a:off x="6332083"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Body Copy Here</a:t>
            </a:r>
          </a:p>
        </p:txBody>
      </p:sp>
    </p:spTree>
    <p:extLst>
      <p:ext uri="{BB962C8B-B14F-4D97-AF65-F5344CB8AC3E}">
        <p14:creationId xmlns:p14="http://schemas.microsoft.com/office/powerpoint/2010/main" val="2986309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Layout (Logo UR)">
    <p:spTree>
      <p:nvGrpSpPr>
        <p:cNvPr id="1" name=""/>
        <p:cNvGrpSpPr/>
        <p:nvPr/>
      </p:nvGrpSpPr>
      <p:grpSpPr>
        <a:xfrm>
          <a:off x="0" y="0"/>
          <a:ext cx="0" cy="0"/>
          <a:chOff x="0" y="0"/>
          <a:chExt cx="0" cy="0"/>
        </a:xfrm>
      </p:grpSpPr>
      <p:sp>
        <p:nvSpPr>
          <p:cNvPr id="11" name="Text Placeholder 19"/>
          <p:cNvSpPr>
            <a:spLocks noGrp="1"/>
          </p:cNvSpPr>
          <p:nvPr>
            <p:ph type="body" sz="quarter" idx="11" hasCustomPrompt="1"/>
          </p:nvPr>
        </p:nvSpPr>
        <p:spPr>
          <a:xfrm>
            <a:off x="713828"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2" name="Text Placeholder 19"/>
          <p:cNvSpPr>
            <a:spLocks noGrp="1"/>
          </p:cNvSpPr>
          <p:nvPr>
            <p:ph type="body" sz="quarter" idx="14" hasCustomPrompt="1"/>
          </p:nvPr>
        </p:nvSpPr>
        <p:spPr>
          <a:xfrm>
            <a:off x="6480474"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2" hasCustomPrompt="1"/>
          </p:nvPr>
        </p:nvSpPr>
        <p:spPr>
          <a:xfrm>
            <a:off x="700619" y="533967"/>
            <a:ext cx="8944952"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cxnSp>
        <p:nvCxnSpPr>
          <p:cNvPr id="14" name="Straight Connector 13"/>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65937" y="2533186"/>
            <a:ext cx="0" cy="3819645"/>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Text Placeholder 19"/>
          <p:cNvSpPr>
            <a:spLocks noGrp="1"/>
          </p:cNvSpPr>
          <p:nvPr>
            <p:ph type="body" sz="quarter" idx="24" hasCustomPrompt="1"/>
          </p:nvPr>
        </p:nvSpPr>
        <p:spPr>
          <a:xfrm>
            <a:off x="1719821" y="2517018"/>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8" name="Text Placeholder 22"/>
          <p:cNvSpPr>
            <a:spLocks noGrp="1"/>
          </p:cNvSpPr>
          <p:nvPr>
            <p:ph type="body" sz="quarter" idx="25" hasCustomPrompt="1"/>
          </p:nvPr>
        </p:nvSpPr>
        <p:spPr>
          <a:xfrm>
            <a:off x="1719822" y="2690441"/>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19" name="Text Placeholder 19"/>
          <p:cNvSpPr>
            <a:spLocks noGrp="1"/>
          </p:cNvSpPr>
          <p:nvPr>
            <p:ph type="body" sz="quarter" idx="26" hasCustomPrompt="1"/>
          </p:nvPr>
        </p:nvSpPr>
        <p:spPr>
          <a:xfrm>
            <a:off x="1719821" y="3351680"/>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0" name="Text Placeholder 22"/>
          <p:cNvSpPr>
            <a:spLocks noGrp="1"/>
          </p:cNvSpPr>
          <p:nvPr>
            <p:ph type="body" sz="quarter" idx="27" hasCustomPrompt="1"/>
          </p:nvPr>
        </p:nvSpPr>
        <p:spPr>
          <a:xfrm>
            <a:off x="1719822" y="3525103"/>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1" name="Text Placeholder 19"/>
          <p:cNvSpPr>
            <a:spLocks noGrp="1"/>
          </p:cNvSpPr>
          <p:nvPr>
            <p:ph type="body" sz="quarter" idx="28" hasCustomPrompt="1"/>
          </p:nvPr>
        </p:nvSpPr>
        <p:spPr>
          <a:xfrm>
            <a:off x="1719821" y="4158796"/>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2" name="Text Placeholder 22"/>
          <p:cNvSpPr>
            <a:spLocks noGrp="1"/>
          </p:cNvSpPr>
          <p:nvPr>
            <p:ph type="body" sz="quarter" idx="29" hasCustomPrompt="1"/>
          </p:nvPr>
        </p:nvSpPr>
        <p:spPr>
          <a:xfrm>
            <a:off x="1719822" y="4332219"/>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3" name="Text Placeholder 19"/>
          <p:cNvSpPr>
            <a:spLocks noGrp="1"/>
          </p:cNvSpPr>
          <p:nvPr>
            <p:ph type="body" sz="quarter" idx="30" hasCustomPrompt="1"/>
          </p:nvPr>
        </p:nvSpPr>
        <p:spPr>
          <a:xfrm>
            <a:off x="1719821" y="4976069"/>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4" name="Text Placeholder 22"/>
          <p:cNvSpPr>
            <a:spLocks noGrp="1"/>
          </p:cNvSpPr>
          <p:nvPr>
            <p:ph type="body" sz="quarter" idx="31" hasCustomPrompt="1"/>
          </p:nvPr>
        </p:nvSpPr>
        <p:spPr>
          <a:xfrm>
            <a:off x="1719822" y="5149492"/>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5" name="Text Placeholder 19"/>
          <p:cNvSpPr>
            <a:spLocks noGrp="1"/>
          </p:cNvSpPr>
          <p:nvPr>
            <p:ph type="body" sz="quarter" idx="32" hasCustomPrompt="1"/>
          </p:nvPr>
        </p:nvSpPr>
        <p:spPr>
          <a:xfrm>
            <a:off x="1719821" y="5843633"/>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6" name="Text Placeholder 22"/>
          <p:cNvSpPr>
            <a:spLocks noGrp="1"/>
          </p:cNvSpPr>
          <p:nvPr>
            <p:ph type="body" sz="quarter" idx="33" hasCustomPrompt="1"/>
          </p:nvPr>
        </p:nvSpPr>
        <p:spPr>
          <a:xfrm>
            <a:off x="1719822" y="6017056"/>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7" name="Text Placeholder 19"/>
          <p:cNvSpPr>
            <a:spLocks noGrp="1"/>
          </p:cNvSpPr>
          <p:nvPr>
            <p:ph type="body" sz="quarter" idx="34" hasCustomPrompt="1"/>
          </p:nvPr>
        </p:nvSpPr>
        <p:spPr>
          <a:xfrm>
            <a:off x="713828" y="1712536"/>
            <a:ext cx="4725409" cy="634230"/>
          </a:xfrm>
          <a:prstGeom prst="rect">
            <a:avLst/>
          </a:prstGeom>
        </p:spPr>
        <p:txBody>
          <a:bodyPr anchor="t"/>
          <a:lstStyle>
            <a:lvl1pPr marL="0" indent="0">
              <a:buNone/>
              <a:defRPr sz="1800" b="1" i="1" baseline="0">
                <a:solidFill>
                  <a:srgbClr val="777777"/>
                </a:solidFill>
                <a:latin typeface="Times New Roman" charset="0"/>
                <a:ea typeface="Times New Roman" charset="0"/>
                <a:cs typeface="Times New Roman" charset="0"/>
              </a:defRPr>
            </a:lvl1pPr>
          </a:lstStyle>
          <a:p>
            <a:pPr lvl="0"/>
            <a:r>
              <a:rPr lang="en-US" dirty="0"/>
              <a:t>18pt Subtitle Here</a:t>
            </a:r>
            <a:br>
              <a:rPr lang="en-US" dirty="0"/>
            </a:br>
            <a:r>
              <a:rPr lang="en-US" dirty="0"/>
              <a:t>Two Lines</a:t>
            </a:r>
          </a:p>
        </p:txBody>
      </p:sp>
      <p:sp>
        <p:nvSpPr>
          <p:cNvPr id="35" name="Picture Placeholder 36"/>
          <p:cNvSpPr>
            <a:spLocks noGrp="1"/>
          </p:cNvSpPr>
          <p:nvPr>
            <p:ph type="pic" sz="quarter" idx="52" hasCustomPrompt="1"/>
          </p:nvPr>
        </p:nvSpPr>
        <p:spPr>
          <a:xfrm>
            <a:off x="781889" y="2505932"/>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6" name="Picture Placeholder 36"/>
          <p:cNvSpPr>
            <a:spLocks noGrp="1"/>
          </p:cNvSpPr>
          <p:nvPr>
            <p:ph type="pic" sz="quarter" idx="53" hasCustomPrompt="1"/>
          </p:nvPr>
        </p:nvSpPr>
        <p:spPr>
          <a:xfrm>
            <a:off x="781889" y="5774846"/>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7" name="Picture Placeholder 36"/>
          <p:cNvSpPr>
            <a:spLocks noGrp="1"/>
          </p:cNvSpPr>
          <p:nvPr>
            <p:ph type="pic" sz="quarter" idx="54" hasCustomPrompt="1"/>
          </p:nvPr>
        </p:nvSpPr>
        <p:spPr>
          <a:xfrm>
            <a:off x="781889" y="4957617"/>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8" name="Picture Placeholder 36"/>
          <p:cNvSpPr>
            <a:spLocks noGrp="1"/>
          </p:cNvSpPr>
          <p:nvPr>
            <p:ph type="pic" sz="quarter" idx="55" hasCustomPrompt="1"/>
          </p:nvPr>
        </p:nvSpPr>
        <p:spPr>
          <a:xfrm>
            <a:off x="781889" y="4140389"/>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9" name="Picture Placeholder 36"/>
          <p:cNvSpPr>
            <a:spLocks noGrp="1"/>
          </p:cNvSpPr>
          <p:nvPr>
            <p:ph type="pic" sz="quarter" idx="56" hasCustomPrompt="1"/>
          </p:nvPr>
        </p:nvSpPr>
        <p:spPr>
          <a:xfrm>
            <a:off x="781889" y="3323160"/>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3" name="Picture Placeholder 36"/>
          <p:cNvSpPr>
            <a:spLocks noGrp="1"/>
          </p:cNvSpPr>
          <p:nvPr>
            <p:ph type="pic" sz="quarter" idx="48" hasCustomPrompt="1"/>
          </p:nvPr>
        </p:nvSpPr>
        <p:spPr>
          <a:xfrm>
            <a:off x="6449567" y="1787210"/>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4" name="Text Placeholder 19"/>
          <p:cNvSpPr>
            <a:spLocks noGrp="1"/>
          </p:cNvSpPr>
          <p:nvPr>
            <p:ph type="body" sz="quarter" idx="35" hasCustomPrompt="1"/>
          </p:nvPr>
        </p:nvSpPr>
        <p:spPr>
          <a:xfrm>
            <a:off x="7715409" y="1977079"/>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5" name="Text Placeholder 19"/>
          <p:cNvSpPr>
            <a:spLocks noGrp="1"/>
          </p:cNvSpPr>
          <p:nvPr>
            <p:ph type="body" sz="quarter" idx="36" hasCustomPrompt="1"/>
          </p:nvPr>
        </p:nvSpPr>
        <p:spPr>
          <a:xfrm>
            <a:off x="7715409" y="3085006"/>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6" name="Text Placeholder 19"/>
          <p:cNvSpPr>
            <a:spLocks noGrp="1"/>
          </p:cNvSpPr>
          <p:nvPr>
            <p:ph type="body" sz="quarter" idx="37" hasCustomPrompt="1"/>
          </p:nvPr>
        </p:nvSpPr>
        <p:spPr>
          <a:xfrm>
            <a:off x="7715409" y="4177204"/>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7" name="Text Placeholder 19"/>
          <p:cNvSpPr>
            <a:spLocks noGrp="1"/>
          </p:cNvSpPr>
          <p:nvPr>
            <p:ph type="body" sz="quarter" idx="38" hasCustomPrompt="1"/>
          </p:nvPr>
        </p:nvSpPr>
        <p:spPr>
          <a:xfrm>
            <a:off x="7715410" y="5206442"/>
            <a:ext cx="3490473"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8" name="Picture Placeholder 36"/>
          <p:cNvSpPr>
            <a:spLocks noGrp="1"/>
          </p:cNvSpPr>
          <p:nvPr>
            <p:ph type="pic" sz="quarter" idx="49" hasCustomPrompt="1"/>
          </p:nvPr>
        </p:nvSpPr>
        <p:spPr>
          <a:xfrm>
            <a:off x="6449567" y="2884857"/>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9" name="Picture Placeholder 36"/>
          <p:cNvSpPr>
            <a:spLocks noGrp="1"/>
          </p:cNvSpPr>
          <p:nvPr>
            <p:ph type="pic" sz="quarter" idx="50" hasCustomPrompt="1"/>
          </p:nvPr>
        </p:nvSpPr>
        <p:spPr>
          <a:xfrm>
            <a:off x="6449567" y="3977055"/>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0" name="Picture Placeholder 36"/>
          <p:cNvSpPr>
            <a:spLocks noGrp="1"/>
          </p:cNvSpPr>
          <p:nvPr>
            <p:ph type="pic" sz="quarter" idx="51" hasCustomPrompt="1"/>
          </p:nvPr>
        </p:nvSpPr>
        <p:spPr>
          <a:xfrm>
            <a:off x="6449567" y="5006293"/>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9" name="Rectangle 68"/>
          <p:cNvSpPr/>
          <p:nvPr userDrawn="1"/>
        </p:nvSpPr>
        <p:spPr>
          <a:xfrm>
            <a:off x="9815333" y="588865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57352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Logo 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8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ICONS</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4495389" y="5435398"/>
            <a:ext cx="252439" cy="387072"/>
            <a:chOff x="3598863" y="5751513"/>
            <a:chExt cx="214313" cy="438150"/>
          </a:xfrm>
        </p:grpSpPr>
        <p:sp>
          <p:nvSpPr>
            <p:cNvPr id="8" name="Freeform 333"/>
            <p:cNvSpPr>
              <a:spLocks noEditPoints="1"/>
            </p:cNvSpPr>
            <p:nvPr/>
          </p:nvSpPr>
          <p:spPr bwMode="auto">
            <a:xfrm>
              <a:off x="3667126" y="5834063"/>
              <a:ext cx="82550" cy="80963"/>
            </a:xfrm>
            <a:custGeom>
              <a:avLst/>
              <a:gdLst>
                <a:gd name="T0" fmla="*/ 26 w 52"/>
                <a:gd name="T1" fmla="*/ 51 h 51"/>
                <a:gd name="T2" fmla="*/ 26 w 52"/>
                <a:gd name="T3" fmla="*/ 51 h 51"/>
                <a:gd name="T4" fmla="*/ 32 w 52"/>
                <a:gd name="T5" fmla="*/ 51 h 51"/>
                <a:gd name="T6" fmla="*/ 37 w 52"/>
                <a:gd name="T7" fmla="*/ 49 h 51"/>
                <a:gd name="T8" fmla="*/ 41 w 52"/>
                <a:gd name="T9" fmla="*/ 46 h 51"/>
                <a:gd name="T10" fmla="*/ 44 w 52"/>
                <a:gd name="T11" fmla="*/ 43 h 51"/>
                <a:gd name="T12" fmla="*/ 47 w 52"/>
                <a:gd name="T13" fmla="*/ 40 h 51"/>
                <a:gd name="T14" fmla="*/ 50 w 52"/>
                <a:gd name="T15" fmla="*/ 35 h 51"/>
                <a:gd name="T16" fmla="*/ 52 w 52"/>
                <a:gd name="T17" fmla="*/ 31 h 51"/>
                <a:gd name="T18" fmla="*/ 52 w 52"/>
                <a:gd name="T19" fmla="*/ 26 h 51"/>
                <a:gd name="T20" fmla="*/ 52 w 52"/>
                <a:gd name="T21" fmla="*/ 26 h 51"/>
                <a:gd name="T22" fmla="*/ 52 w 52"/>
                <a:gd name="T23" fmla="*/ 20 h 51"/>
                <a:gd name="T24" fmla="*/ 50 w 52"/>
                <a:gd name="T25" fmla="*/ 15 h 51"/>
                <a:gd name="T26" fmla="*/ 47 w 52"/>
                <a:gd name="T27" fmla="*/ 11 h 51"/>
                <a:gd name="T28" fmla="*/ 44 w 52"/>
                <a:gd name="T29" fmla="*/ 8 h 51"/>
                <a:gd name="T30" fmla="*/ 41 w 52"/>
                <a:gd name="T31" fmla="*/ 5 h 51"/>
                <a:gd name="T32" fmla="*/ 37 w 52"/>
                <a:gd name="T33" fmla="*/ 2 h 51"/>
                <a:gd name="T34" fmla="*/ 32 w 52"/>
                <a:gd name="T35" fmla="*/ 0 h 51"/>
                <a:gd name="T36" fmla="*/ 26 w 52"/>
                <a:gd name="T37" fmla="*/ 0 h 51"/>
                <a:gd name="T38" fmla="*/ 26 w 52"/>
                <a:gd name="T39" fmla="*/ 0 h 51"/>
                <a:gd name="T40" fmla="*/ 21 w 52"/>
                <a:gd name="T41" fmla="*/ 0 h 51"/>
                <a:gd name="T42" fmla="*/ 17 w 52"/>
                <a:gd name="T43" fmla="*/ 2 h 51"/>
                <a:gd name="T44" fmla="*/ 12 w 52"/>
                <a:gd name="T45" fmla="*/ 5 h 51"/>
                <a:gd name="T46" fmla="*/ 7 w 52"/>
                <a:gd name="T47" fmla="*/ 8 h 51"/>
                <a:gd name="T48" fmla="*/ 4 w 52"/>
                <a:gd name="T49" fmla="*/ 11 h 51"/>
                <a:gd name="T50" fmla="*/ 3 w 52"/>
                <a:gd name="T51" fmla="*/ 15 h 51"/>
                <a:gd name="T52" fmla="*/ 1 w 52"/>
                <a:gd name="T53" fmla="*/ 20 h 51"/>
                <a:gd name="T54" fmla="*/ 0 w 52"/>
                <a:gd name="T55" fmla="*/ 26 h 51"/>
                <a:gd name="T56" fmla="*/ 0 w 52"/>
                <a:gd name="T57" fmla="*/ 26 h 51"/>
                <a:gd name="T58" fmla="*/ 1 w 52"/>
                <a:gd name="T59" fmla="*/ 31 h 51"/>
                <a:gd name="T60" fmla="*/ 3 w 52"/>
                <a:gd name="T61" fmla="*/ 35 h 51"/>
                <a:gd name="T62" fmla="*/ 4 w 52"/>
                <a:gd name="T63" fmla="*/ 40 h 51"/>
                <a:gd name="T64" fmla="*/ 7 w 52"/>
                <a:gd name="T65" fmla="*/ 43 h 51"/>
                <a:gd name="T66" fmla="*/ 12 w 52"/>
                <a:gd name="T67" fmla="*/ 46 h 51"/>
                <a:gd name="T68" fmla="*/ 17 w 52"/>
                <a:gd name="T69" fmla="*/ 49 h 51"/>
                <a:gd name="T70" fmla="*/ 21 w 52"/>
                <a:gd name="T71" fmla="*/ 51 h 51"/>
                <a:gd name="T72" fmla="*/ 26 w 52"/>
                <a:gd name="T73" fmla="*/ 51 h 51"/>
                <a:gd name="T74" fmla="*/ 26 w 52"/>
                <a:gd name="T75" fmla="*/ 51 h 51"/>
                <a:gd name="T76" fmla="*/ 9 w 52"/>
                <a:gd name="T77" fmla="*/ 26 h 51"/>
                <a:gd name="T78" fmla="*/ 9 w 52"/>
                <a:gd name="T79" fmla="*/ 26 h 51"/>
                <a:gd name="T80" fmla="*/ 11 w 52"/>
                <a:gd name="T81" fmla="*/ 18 h 51"/>
                <a:gd name="T82" fmla="*/ 14 w 52"/>
                <a:gd name="T83" fmla="*/ 14 h 51"/>
                <a:gd name="T84" fmla="*/ 20 w 52"/>
                <a:gd name="T85" fmla="*/ 11 h 51"/>
                <a:gd name="T86" fmla="*/ 26 w 52"/>
                <a:gd name="T87" fmla="*/ 9 h 51"/>
                <a:gd name="T88" fmla="*/ 26 w 52"/>
                <a:gd name="T89" fmla="*/ 9 h 51"/>
                <a:gd name="T90" fmla="*/ 34 w 52"/>
                <a:gd name="T91" fmla="*/ 11 h 51"/>
                <a:gd name="T92" fmla="*/ 38 w 52"/>
                <a:gd name="T93" fmla="*/ 14 h 51"/>
                <a:gd name="T94" fmla="*/ 41 w 52"/>
                <a:gd name="T95" fmla="*/ 18 h 51"/>
                <a:gd name="T96" fmla="*/ 43 w 52"/>
                <a:gd name="T97" fmla="*/ 26 h 51"/>
                <a:gd name="T98" fmla="*/ 43 w 52"/>
                <a:gd name="T99" fmla="*/ 26 h 51"/>
                <a:gd name="T100" fmla="*/ 41 w 52"/>
                <a:gd name="T101" fmla="*/ 32 h 51"/>
                <a:gd name="T102" fmla="*/ 38 w 52"/>
                <a:gd name="T103" fmla="*/ 37 h 51"/>
                <a:gd name="T104" fmla="*/ 34 w 52"/>
                <a:gd name="T105" fmla="*/ 41 h 51"/>
                <a:gd name="T106" fmla="*/ 26 w 52"/>
                <a:gd name="T107" fmla="*/ 41 h 51"/>
                <a:gd name="T108" fmla="*/ 26 w 52"/>
                <a:gd name="T109" fmla="*/ 41 h 51"/>
                <a:gd name="T110" fmla="*/ 20 w 52"/>
                <a:gd name="T111" fmla="*/ 41 h 51"/>
                <a:gd name="T112" fmla="*/ 14 w 52"/>
                <a:gd name="T113" fmla="*/ 37 h 51"/>
                <a:gd name="T114" fmla="*/ 11 w 52"/>
                <a:gd name="T115" fmla="*/ 32 h 51"/>
                <a:gd name="T116" fmla="*/ 9 w 52"/>
                <a:gd name="T117" fmla="*/ 26 h 51"/>
                <a:gd name="T118" fmla="*/ 9 w 52"/>
                <a:gd name="T11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1">
                  <a:moveTo>
                    <a:pt x="26" y="51"/>
                  </a:moveTo>
                  <a:lnTo>
                    <a:pt x="26" y="51"/>
                  </a:lnTo>
                  <a:lnTo>
                    <a:pt x="32" y="51"/>
                  </a:lnTo>
                  <a:lnTo>
                    <a:pt x="37" y="49"/>
                  </a:lnTo>
                  <a:lnTo>
                    <a:pt x="41" y="46"/>
                  </a:lnTo>
                  <a:lnTo>
                    <a:pt x="44" y="43"/>
                  </a:lnTo>
                  <a:lnTo>
                    <a:pt x="47" y="40"/>
                  </a:lnTo>
                  <a:lnTo>
                    <a:pt x="50" y="35"/>
                  </a:lnTo>
                  <a:lnTo>
                    <a:pt x="52" y="31"/>
                  </a:lnTo>
                  <a:lnTo>
                    <a:pt x="52" y="26"/>
                  </a:lnTo>
                  <a:lnTo>
                    <a:pt x="52" y="26"/>
                  </a:lnTo>
                  <a:lnTo>
                    <a:pt x="52" y="20"/>
                  </a:lnTo>
                  <a:lnTo>
                    <a:pt x="50" y="15"/>
                  </a:lnTo>
                  <a:lnTo>
                    <a:pt x="47" y="11"/>
                  </a:lnTo>
                  <a:lnTo>
                    <a:pt x="44" y="8"/>
                  </a:lnTo>
                  <a:lnTo>
                    <a:pt x="41" y="5"/>
                  </a:lnTo>
                  <a:lnTo>
                    <a:pt x="37" y="2"/>
                  </a:lnTo>
                  <a:lnTo>
                    <a:pt x="32" y="0"/>
                  </a:lnTo>
                  <a:lnTo>
                    <a:pt x="26" y="0"/>
                  </a:lnTo>
                  <a:lnTo>
                    <a:pt x="26" y="0"/>
                  </a:lnTo>
                  <a:lnTo>
                    <a:pt x="21" y="0"/>
                  </a:lnTo>
                  <a:lnTo>
                    <a:pt x="17" y="2"/>
                  </a:lnTo>
                  <a:lnTo>
                    <a:pt x="12" y="5"/>
                  </a:lnTo>
                  <a:lnTo>
                    <a:pt x="7" y="8"/>
                  </a:lnTo>
                  <a:lnTo>
                    <a:pt x="4" y="11"/>
                  </a:lnTo>
                  <a:lnTo>
                    <a:pt x="3" y="15"/>
                  </a:lnTo>
                  <a:lnTo>
                    <a:pt x="1" y="20"/>
                  </a:lnTo>
                  <a:lnTo>
                    <a:pt x="0" y="26"/>
                  </a:lnTo>
                  <a:lnTo>
                    <a:pt x="0" y="26"/>
                  </a:lnTo>
                  <a:lnTo>
                    <a:pt x="1" y="31"/>
                  </a:lnTo>
                  <a:lnTo>
                    <a:pt x="3" y="35"/>
                  </a:lnTo>
                  <a:lnTo>
                    <a:pt x="4" y="40"/>
                  </a:lnTo>
                  <a:lnTo>
                    <a:pt x="7" y="43"/>
                  </a:lnTo>
                  <a:lnTo>
                    <a:pt x="12" y="46"/>
                  </a:lnTo>
                  <a:lnTo>
                    <a:pt x="17" y="49"/>
                  </a:lnTo>
                  <a:lnTo>
                    <a:pt x="21" y="51"/>
                  </a:lnTo>
                  <a:lnTo>
                    <a:pt x="26" y="51"/>
                  </a:lnTo>
                  <a:lnTo>
                    <a:pt x="26" y="51"/>
                  </a:lnTo>
                  <a:close/>
                  <a:moveTo>
                    <a:pt x="9" y="26"/>
                  </a:moveTo>
                  <a:lnTo>
                    <a:pt x="9" y="26"/>
                  </a:lnTo>
                  <a:lnTo>
                    <a:pt x="11" y="18"/>
                  </a:lnTo>
                  <a:lnTo>
                    <a:pt x="14" y="14"/>
                  </a:lnTo>
                  <a:lnTo>
                    <a:pt x="20" y="11"/>
                  </a:lnTo>
                  <a:lnTo>
                    <a:pt x="26" y="9"/>
                  </a:lnTo>
                  <a:lnTo>
                    <a:pt x="26" y="9"/>
                  </a:lnTo>
                  <a:lnTo>
                    <a:pt x="34" y="11"/>
                  </a:lnTo>
                  <a:lnTo>
                    <a:pt x="38" y="14"/>
                  </a:lnTo>
                  <a:lnTo>
                    <a:pt x="41" y="18"/>
                  </a:lnTo>
                  <a:lnTo>
                    <a:pt x="43" y="26"/>
                  </a:lnTo>
                  <a:lnTo>
                    <a:pt x="43" y="26"/>
                  </a:lnTo>
                  <a:lnTo>
                    <a:pt x="41" y="32"/>
                  </a:lnTo>
                  <a:lnTo>
                    <a:pt x="38" y="37"/>
                  </a:lnTo>
                  <a:lnTo>
                    <a:pt x="34" y="41"/>
                  </a:lnTo>
                  <a:lnTo>
                    <a:pt x="26" y="41"/>
                  </a:lnTo>
                  <a:lnTo>
                    <a:pt x="26" y="41"/>
                  </a:lnTo>
                  <a:lnTo>
                    <a:pt x="20" y="41"/>
                  </a:lnTo>
                  <a:lnTo>
                    <a:pt x="14" y="37"/>
                  </a:lnTo>
                  <a:lnTo>
                    <a:pt x="11" y="32"/>
                  </a:lnTo>
                  <a:lnTo>
                    <a:pt x="9" y="26"/>
                  </a:lnTo>
                  <a:lnTo>
                    <a:pt x="9" y="2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34"/>
            <p:cNvSpPr>
              <a:spLocks noEditPoints="1"/>
            </p:cNvSpPr>
            <p:nvPr/>
          </p:nvSpPr>
          <p:spPr bwMode="auto">
            <a:xfrm>
              <a:off x="3616326" y="5935663"/>
              <a:ext cx="187325" cy="254000"/>
            </a:xfrm>
            <a:custGeom>
              <a:avLst/>
              <a:gdLst>
                <a:gd name="T0" fmla="*/ 16 w 118"/>
                <a:gd name="T1" fmla="*/ 0 h 160"/>
                <a:gd name="T2" fmla="*/ 10 w 118"/>
                <a:gd name="T3" fmla="*/ 2 h 160"/>
                <a:gd name="T4" fmla="*/ 1 w 118"/>
                <a:gd name="T5" fmla="*/ 11 h 160"/>
                <a:gd name="T6" fmla="*/ 0 w 118"/>
                <a:gd name="T7" fmla="*/ 74 h 160"/>
                <a:gd name="T8" fmla="*/ 1 w 118"/>
                <a:gd name="T9" fmla="*/ 82 h 160"/>
                <a:gd name="T10" fmla="*/ 10 w 118"/>
                <a:gd name="T11" fmla="*/ 91 h 160"/>
                <a:gd name="T12" fmla="*/ 26 w 118"/>
                <a:gd name="T13" fmla="*/ 91 h 160"/>
                <a:gd name="T14" fmla="*/ 26 w 118"/>
                <a:gd name="T15" fmla="*/ 151 h 160"/>
                <a:gd name="T16" fmla="*/ 30 w 118"/>
                <a:gd name="T17" fmla="*/ 157 h 160"/>
                <a:gd name="T18" fmla="*/ 44 w 118"/>
                <a:gd name="T19" fmla="*/ 160 h 160"/>
                <a:gd name="T20" fmla="*/ 52 w 118"/>
                <a:gd name="T21" fmla="*/ 160 h 160"/>
                <a:gd name="T22" fmla="*/ 58 w 118"/>
                <a:gd name="T23" fmla="*/ 157 h 160"/>
                <a:gd name="T24" fmla="*/ 59 w 118"/>
                <a:gd name="T25" fmla="*/ 158 h 160"/>
                <a:gd name="T26" fmla="*/ 73 w 118"/>
                <a:gd name="T27" fmla="*/ 160 h 160"/>
                <a:gd name="T28" fmla="*/ 81 w 118"/>
                <a:gd name="T29" fmla="*/ 160 h 160"/>
                <a:gd name="T30" fmla="*/ 90 w 118"/>
                <a:gd name="T31" fmla="*/ 155 h 160"/>
                <a:gd name="T32" fmla="*/ 92 w 118"/>
                <a:gd name="T33" fmla="*/ 91 h 160"/>
                <a:gd name="T34" fmla="*/ 99 w 118"/>
                <a:gd name="T35" fmla="*/ 91 h 160"/>
                <a:gd name="T36" fmla="*/ 111 w 118"/>
                <a:gd name="T37" fmla="*/ 86 h 160"/>
                <a:gd name="T38" fmla="*/ 118 w 118"/>
                <a:gd name="T39" fmla="*/ 74 h 160"/>
                <a:gd name="T40" fmla="*/ 118 w 118"/>
                <a:gd name="T41" fmla="*/ 17 h 160"/>
                <a:gd name="T42" fmla="*/ 111 w 118"/>
                <a:gd name="T43" fmla="*/ 5 h 160"/>
                <a:gd name="T44" fmla="*/ 99 w 118"/>
                <a:gd name="T45" fmla="*/ 0 h 160"/>
                <a:gd name="T46" fmla="*/ 82 w 118"/>
                <a:gd name="T47" fmla="*/ 36 h 160"/>
                <a:gd name="T48" fmla="*/ 79 w 118"/>
                <a:gd name="T49" fmla="*/ 152 h 160"/>
                <a:gd name="T50" fmla="*/ 70 w 118"/>
                <a:gd name="T51" fmla="*/ 154 h 160"/>
                <a:gd name="T52" fmla="*/ 62 w 118"/>
                <a:gd name="T53" fmla="*/ 149 h 160"/>
                <a:gd name="T54" fmla="*/ 55 w 118"/>
                <a:gd name="T55" fmla="*/ 88 h 160"/>
                <a:gd name="T56" fmla="*/ 52 w 118"/>
                <a:gd name="T57" fmla="*/ 151 h 160"/>
                <a:gd name="T58" fmla="*/ 44 w 118"/>
                <a:gd name="T59" fmla="*/ 151 h 160"/>
                <a:gd name="T60" fmla="*/ 38 w 118"/>
                <a:gd name="T61" fmla="*/ 151 h 160"/>
                <a:gd name="T62" fmla="*/ 35 w 118"/>
                <a:gd name="T63" fmla="*/ 36 h 160"/>
                <a:gd name="T64" fmla="*/ 26 w 118"/>
                <a:gd name="T65" fmla="*/ 83 h 160"/>
                <a:gd name="T66" fmla="*/ 16 w 118"/>
                <a:gd name="T67" fmla="*/ 83 h 160"/>
                <a:gd name="T68" fmla="*/ 10 w 118"/>
                <a:gd name="T69" fmla="*/ 80 h 160"/>
                <a:gd name="T70" fmla="*/ 9 w 118"/>
                <a:gd name="T71" fmla="*/ 74 h 160"/>
                <a:gd name="T72" fmla="*/ 9 w 118"/>
                <a:gd name="T73" fmla="*/ 17 h 160"/>
                <a:gd name="T74" fmla="*/ 10 w 118"/>
                <a:gd name="T75" fmla="*/ 11 h 160"/>
                <a:gd name="T76" fmla="*/ 16 w 118"/>
                <a:gd name="T77" fmla="*/ 10 h 160"/>
                <a:gd name="T78" fmla="*/ 99 w 118"/>
                <a:gd name="T79" fmla="*/ 10 h 160"/>
                <a:gd name="T80" fmla="*/ 105 w 118"/>
                <a:gd name="T81" fmla="*/ 11 h 160"/>
                <a:gd name="T82" fmla="*/ 108 w 118"/>
                <a:gd name="T83" fmla="*/ 17 h 160"/>
                <a:gd name="T84" fmla="*/ 108 w 118"/>
                <a:gd name="T85" fmla="*/ 74 h 160"/>
                <a:gd name="T86" fmla="*/ 105 w 118"/>
                <a:gd name="T87" fmla="*/ 80 h 160"/>
                <a:gd name="T88" fmla="*/ 99 w 118"/>
                <a:gd name="T89" fmla="*/ 83 h 160"/>
                <a:gd name="T90" fmla="*/ 92 w 118"/>
                <a:gd name="T91" fmla="*/ 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60">
                  <a:moveTo>
                    <a:pt x="99" y="0"/>
                  </a:moveTo>
                  <a:lnTo>
                    <a:pt x="16" y="0"/>
                  </a:lnTo>
                  <a:lnTo>
                    <a:pt x="16" y="0"/>
                  </a:lnTo>
                  <a:lnTo>
                    <a:pt x="10" y="2"/>
                  </a:lnTo>
                  <a:lnTo>
                    <a:pt x="4" y="5"/>
                  </a:lnTo>
                  <a:lnTo>
                    <a:pt x="1" y="11"/>
                  </a:lnTo>
                  <a:lnTo>
                    <a:pt x="0" y="17"/>
                  </a:lnTo>
                  <a:lnTo>
                    <a:pt x="0" y="74"/>
                  </a:lnTo>
                  <a:lnTo>
                    <a:pt x="0" y="74"/>
                  </a:lnTo>
                  <a:lnTo>
                    <a:pt x="1" y="82"/>
                  </a:lnTo>
                  <a:lnTo>
                    <a:pt x="4" y="86"/>
                  </a:lnTo>
                  <a:lnTo>
                    <a:pt x="10" y="91"/>
                  </a:lnTo>
                  <a:lnTo>
                    <a:pt x="16" y="91"/>
                  </a:lnTo>
                  <a:lnTo>
                    <a:pt x="26" y="91"/>
                  </a:lnTo>
                  <a:lnTo>
                    <a:pt x="26" y="151"/>
                  </a:lnTo>
                  <a:lnTo>
                    <a:pt x="26" y="151"/>
                  </a:lnTo>
                  <a:lnTo>
                    <a:pt x="27" y="154"/>
                  </a:lnTo>
                  <a:lnTo>
                    <a:pt x="30" y="157"/>
                  </a:lnTo>
                  <a:lnTo>
                    <a:pt x="36" y="160"/>
                  </a:lnTo>
                  <a:lnTo>
                    <a:pt x="44" y="160"/>
                  </a:lnTo>
                  <a:lnTo>
                    <a:pt x="44" y="160"/>
                  </a:lnTo>
                  <a:lnTo>
                    <a:pt x="52" y="160"/>
                  </a:lnTo>
                  <a:lnTo>
                    <a:pt x="58" y="158"/>
                  </a:lnTo>
                  <a:lnTo>
                    <a:pt x="58" y="157"/>
                  </a:lnTo>
                  <a:lnTo>
                    <a:pt x="59" y="158"/>
                  </a:lnTo>
                  <a:lnTo>
                    <a:pt x="59" y="158"/>
                  </a:lnTo>
                  <a:lnTo>
                    <a:pt x="66" y="160"/>
                  </a:lnTo>
                  <a:lnTo>
                    <a:pt x="73" y="160"/>
                  </a:lnTo>
                  <a:lnTo>
                    <a:pt x="73" y="160"/>
                  </a:lnTo>
                  <a:lnTo>
                    <a:pt x="81" y="160"/>
                  </a:lnTo>
                  <a:lnTo>
                    <a:pt x="85" y="158"/>
                  </a:lnTo>
                  <a:lnTo>
                    <a:pt x="90" y="155"/>
                  </a:lnTo>
                  <a:lnTo>
                    <a:pt x="92" y="151"/>
                  </a:lnTo>
                  <a:lnTo>
                    <a:pt x="92" y="91"/>
                  </a:lnTo>
                  <a:lnTo>
                    <a:pt x="99" y="91"/>
                  </a:lnTo>
                  <a:lnTo>
                    <a:pt x="99" y="91"/>
                  </a:lnTo>
                  <a:lnTo>
                    <a:pt x="107" y="91"/>
                  </a:lnTo>
                  <a:lnTo>
                    <a:pt x="111" y="86"/>
                  </a:lnTo>
                  <a:lnTo>
                    <a:pt x="116" y="82"/>
                  </a:lnTo>
                  <a:lnTo>
                    <a:pt x="118" y="74"/>
                  </a:lnTo>
                  <a:lnTo>
                    <a:pt x="118" y="17"/>
                  </a:lnTo>
                  <a:lnTo>
                    <a:pt x="118" y="17"/>
                  </a:lnTo>
                  <a:lnTo>
                    <a:pt x="116" y="11"/>
                  </a:lnTo>
                  <a:lnTo>
                    <a:pt x="111" y="5"/>
                  </a:lnTo>
                  <a:lnTo>
                    <a:pt x="107" y="2"/>
                  </a:lnTo>
                  <a:lnTo>
                    <a:pt x="99" y="0"/>
                  </a:lnTo>
                  <a:lnTo>
                    <a:pt x="99" y="0"/>
                  </a:lnTo>
                  <a:close/>
                  <a:moveTo>
                    <a:pt x="82" y="36"/>
                  </a:moveTo>
                  <a:lnTo>
                    <a:pt x="82" y="141"/>
                  </a:lnTo>
                  <a:lnTo>
                    <a:pt x="79" y="152"/>
                  </a:lnTo>
                  <a:lnTo>
                    <a:pt x="79" y="152"/>
                  </a:lnTo>
                  <a:lnTo>
                    <a:pt x="70" y="154"/>
                  </a:lnTo>
                  <a:lnTo>
                    <a:pt x="62" y="152"/>
                  </a:lnTo>
                  <a:lnTo>
                    <a:pt x="62" y="149"/>
                  </a:lnTo>
                  <a:lnTo>
                    <a:pt x="62" y="88"/>
                  </a:lnTo>
                  <a:lnTo>
                    <a:pt x="55" y="88"/>
                  </a:lnTo>
                  <a:lnTo>
                    <a:pt x="55" y="149"/>
                  </a:lnTo>
                  <a:lnTo>
                    <a:pt x="52" y="151"/>
                  </a:lnTo>
                  <a:lnTo>
                    <a:pt x="52" y="151"/>
                  </a:lnTo>
                  <a:lnTo>
                    <a:pt x="44" y="151"/>
                  </a:lnTo>
                  <a:lnTo>
                    <a:pt x="44" y="151"/>
                  </a:lnTo>
                  <a:lnTo>
                    <a:pt x="38" y="151"/>
                  </a:lnTo>
                  <a:lnTo>
                    <a:pt x="35" y="141"/>
                  </a:lnTo>
                  <a:lnTo>
                    <a:pt x="35" y="36"/>
                  </a:lnTo>
                  <a:lnTo>
                    <a:pt x="26" y="36"/>
                  </a:lnTo>
                  <a:lnTo>
                    <a:pt x="26" y="83"/>
                  </a:lnTo>
                  <a:lnTo>
                    <a:pt x="16" y="83"/>
                  </a:lnTo>
                  <a:lnTo>
                    <a:pt x="16" y="83"/>
                  </a:lnTo>
                  <a:lnTo>
                    <a:pt x="13" y="82"/>
                  </a:lnTo>
                  <a:lnTo>
                    <a:pt x="10" y="80"/>
                  </a:lnTo>
                  <a:lnTo>
                    <a:pt x="9" y="77"/>
                  </a:lnTo>
                  <a:lnTo>
                    <a:pt x="9" y="74"/>
                  </a:lnTo>
                  <a:lnTo>
                    <a:pt x="9" y="17"/>
                  </a:lnTo>
                  <a:lnTo>
                    <a:pt x="9" y="17"/>
                  </a:lnTo>
                  <a:lnTo>
                    <a:pt x="9" y="14"/>
                  </a:lnTo>
                  <a:lnTo>
                    <a:pt x="10" y="11"/>
                  </a:lnTo>
                  <a:lnTo>
                    <a:pt x="13" y="10"/>
                  </a:lnTo>
                  <a:lnTo>
                    <a:pt x="16" y="10"/>
                  </a:lnTo>
                  <a:lnTo>
                    <a:pt x="99" y="10"/>
                  </a:lnTo>
                  <a:lnTo>
                    <a:pt x="99" y="10"/>
                  </a:lnTo>
                  <a:lnTo>
                    <a:pt x="104" y="10"/>
                  </a:lnTo>
                  <a:lnTo>
                    <a:pt x="105" y="11"/>
                  </a:lnTo>
                  <a:lnTo>
                    <a:pt x="108" y="14"/>
                  </a:lnTo>
                  <a:lnTo>
                    <a:pt x="108" y="17"/>
                  </a:lnTo>
                  <a:lnTo>
                    <a:pt x="108" y="74"/>
                  </a:lnTo>
                  <a:lnTo>
                    <a:pt x="108" y="74"/>
                  </a:lnTo>
                  <a:lnTo>
                    <a:pt x="108" y="77"/>
                  </a:lnTo>
                  <a:lnTo>
                    <a:pt x="105" y="80"/>
                  </a:lnTo>
                  <a:lnTo>
                    <a:pt x="104" y="82"/>
                  </a:lnTo>
                  <a:lnTo>
                    <a:pt x="99" y="83"/>
                  </a:lnTo>
                  <a:lnTo>
                    <a:pt x="92" y="83"/>
                  </a:lnTo>
                  <a:lnTo>
                    <a:pt x="92" y="36"/>
                  </a:lnTo>
                  <a:lnTo>
                    <a:pt x="82" y="3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335"/>
            <p:cNvSpPr>
              <a:spLocks/>
            </p:cNvSpPr>
            <p:nvPr/>
          </p:nvSpPr>
          <p:spPr bwMode="auto">
            <a:xfrm>
              <a:off x="3703638" y="5751513"/>
              <a:ext cx="11113" cy="53975"/>
            </a:xfrm>
            <a:custGeom>
              <a:avLst/>
              <a:gdLst>
                <a:gd name="T0" fmla="*/ 3 w 7"/>
                <a:gd name="T1" fmla="*/ 34 h 34"/>
                <a:gd name="T2" fmla="*/ 3 w 7"/>
                <a:gd name="T3" fmla="*/ 34 h 34"/>
                <a:gd name="T4" fmla="*/ 6 w 7"/>
                <a:gd name="T5" fmla="*/ 32 h 34"/>
                <a:gd name="T6" fmla="*/ 7 w 7"/>
                <a:gd name="T7" fmla="*/ 31 h 34"/>
                <a:gd name="T8" fmla="*/ 7 w 7"/>
                <a:gd name="T9" fmla="*/ 5 h 34"/>
                <a:gd name="T10" fmla="*/ 7 w 7"/>
                <a:gd name="T11" fmla="*/ 5 h 34"/>
                <a:gd name="T12" fmla="*/ 6 w 7"/>
                <a:gd name="T13" fmla="*/ 2 h 34"/>
                <a:gd name="T14" fmla="*/ 3 w 7"/>
                <a:gd name="T15" fmla="*/ 0 h 34"/>
                <a:gd name="T16" fmla="*/ 3 w 7"/>
                <a:gd name="T17" fmla="*/ 0 h 34"/>
                <a:gd name="T18" fmla="*/ 1 w 7"/>
                <a:gd name="T19" fmla="*/ 2 h 34"/>
                <a:gd name="T20" fmla="*/ 0 w 7"/>
                <a:gd name="T21" fmla="*/ 5 h 34"/>
                <a:gd name="T22" fmla="*/ 0 w 7"/>
                <a:gd name="T23" fmla="*/ 31 h 34"/>
                <a:gd name="T24" fmla="*/ 0 w 7"/>
                <a:gd name="T25" fmla="*/ 31 h 34"/>
                <a:gd name="T26" fmla="*/ 1 w 7"/>
                <a:gd name="T27" fmla="*/ 32 h 34"/>
                <a:gd name="T28" fmla="*/ 3 w 7"/>
                <a:gd name="T29" fmla="*/ 34 h 34"/>
                <a:gd name="T30" fmla="*/ 3 w 7"/>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3" y="34"/>
                  </a:moveTo>
                  <a:lnTo>
                    <a:pt x="3" y="34"/>
                  </a:lnTo>
                  <a:lnTo>
                    <a:pt x="6" y="32"/>
                  </a:lnTo>
                  <a:lnTo>
                    <a:pt x="7" y="31"/>
                  </a:lnTo>
                  <a:lnTo>
                    <a:pt x="7" y="5"/>
                  </a:lnTo>
                  <a:lnTo>
                    <a:pt x="7" y="5"/>
                  </a:lnTo>
                  <a:lnTo>
                    <a:pt x="6" y="2"/>
                  </a:lnTo>
                  <a:lnTo>
                    <a:pt x="3" y="0"/>
                  </a:lnTo>
                  <a:lnTo>
                    <a:pt x="3" y="0"/>
                  </a:lnTo>
                  <a:lnTo>
                    <a:pt x="1" y="2"/>
                  </a:lnTo>
                  <a:lnTo>
                    <a:pt x="0" y="5"/>
                  </a:lnTo>
                  <a:lnTo>
                    <a:pt x="0" y="31"/>
                  </a:lnTo>
                  <a:lnTo>
                    <a:pt x="0" y="31"/>
                  </a:lnTo>
                  <a:lnTo>
                    <a:pt x="1" y="32"/>
                  </a:lnTo>
                  <a:lnTo>
                    <a:pt x="3" y="34"/>
                  </a:lnTo>
                  <a:lnTo>
                    <a:pt x="3" y="3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336"/>
            <p:cNvSpPr>
              <a:spLocks/>
            </p:cNvSpPr>
            <p:nvPr/>
          </p:nvSpPr>
          <p:spPr bwMode="auto">
            <a:xfrm>
              <a:off x="3654426" y="5783263"/>
              <a:ext cx="22225" cy="31750"/>
            </a:xfrm>
            <a:custGeom>
              <a:avLst/>
              <a:gdLst>
                <a:gd name="T0" fmla="*/ 8 w 14"/>
                <a:gd name="T1" fmla="*/ 18 h 20"/>
                <a:gd name="T2" fmla="*/ 8 w 14"/>
                <a:gd name="T3" fmla="*/ 18 h 20"/>
                <a:gd name="T4" fmla="*/ 11 w 14"/>
                <a:gd name="T5" fmla="*/ 20 h 20"/>
                <a:gd name="T6" fmla="*/ 11 w 14"/>
                <a:gd name="T7" fmla="*/ 20 h 20"/>
                <a:gd name="T8" fmla="*/ 12 w 14"/>
                <a:gd name="T9" fmla="*/ 18 h 20"/>
                <a:gd name="T10" fmla="*/ 12 w 14"/>
                <a:gd name="T11" fmla="*/ 18 h 20"/>
                <a:gd name="T12" fmla="*/ 14 w 14"/>
                <a:gd name="T13" fmla="*/ 17 h 20"/>
                <a:gd name="T14" fmla="*/ 14 w 14"/>
                <a:gd name="T15" fmla="*/ 17 h 20"/>
                <a:gd name="T16" fmla="*/ 14 w 14"/>
                <a:gd name="T17" fmla="*/ 14 h 20"/>
                <a:gd name="T18" fmla="*/ 6 w 14"/>
                <a:gd name="T19" fmla="*/ 1 h 20"/>
                <a:gd name="T20" fmla="*/ 6 w 14"/>
                <a:gd name="T21" fmla="*/ 1 h 20"/>
                <a:gd name="T22" fmla="*/ 6 w 14"/>
                <a:gd name="T23" fmla="*/ 1 h 20"/>
                <a:gd name="T24" fmla="*/ 3 w 14"/>
                <a:gd name="T25" fmla="*/ 0 h 20"/>
                <a:gd name="T26" fmla="*/ 3 w 14"/>
                <a:gd name="T27" fmla="*/ 0 h 20"/>
                <a:gd name="T28" fmla="*/ 0 w 14"/>
                <a:gd name="T29" fmla="*/ 1 h 20"/>
                <a:gd name="T30" fmla="*/ 0 w 14"/>
                <a:gd name="T31" fmla="*/ 1 h 20"/>
                <a:gd name="T32" fmla="*/ 0 w 14"/>
                <a:gd name="T33" fmla="*/ 3 h 20"/>
                <a:gd name="T34" fmla="*/ 0 w 14"/>
                <a:gd name="T35" fmla="*/ 6 h 20"/>
                <a:gd name="T36" fmla="*/ 8 w 14"/>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20">
                  <a:moveTo>
                    <a:pt x="8" y="18"/>
                  </a:moveTo>
                  <a:lnTo>
                    <a:pt x="8" y="18"/>
                  </a:lnTo>
                  <a:lnTo>
                    <a:pt x="11" y="20"/>
                  </a:lnTo>
                  <a:lnTo>
                    <a:pt x="11" y="20"/>
                  </a:lnTo>
                  <a:lnTo>
                    <a:pt x="12" y="18"/>
                  </a:lnTo>
                  <a:lnTo>
                    <a:pt x="12" y="18"/>
                  </a:lnTo>
                  <a:lnTo>
                    <a:pt x="14" y="17"/>
                  </a:lnTo>
                  <a:lnTo>
                    <a:pt x="14" y="17"/>
                  </a:lnTo>
                  <a:lnTo>
                    <a:pt x="14" y="14"/>
                  </a:lnTo>
                  <a:lnTo>
                    <a:pt x="6" y="1"/>
                  </a:lnTo>
                  <a:lnTo>
                    <a:pt x="6" y="1"/>
                  </a:lnTo>
                  <a:lnTo>
                    <a:pt x="6" y="1"/>
                  </a:lnTo>
                  <a:lnTo>
                    <a:pt x="3" y="0"/>
                  </a:lnTo>
                  <a:lnTo>
                    <a:pt x="3" y="0"/>
                  </a:lnTo>
                  <a:lnTo>
                    <a:pt x="0" y="1"/>
                  </a:lnTo>
                  <a:lnTo>
                    <a:pt x="0" y="1"/>
                  </a:lnTo>
                  <a:lnTo>
                    <a:pt x="0" y="3"/>
                  </a:lnTo>
                  <a:lnTo>
                    <a:pt x="0" y="6"/>
                  </a:lnTo>
                  <a:lnTo>
                    <a:pt x="8" y="1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337"/>
            <p:cNvSpPr>
              <a:spLocks/>
            </p:cNvSpPr>
            <p:nvPr/>
          </p:nvSpPr>
          <p:spPr bwMode="auto">
            <a:xfrm>
              <a:off x="3600451" y="5807075"/>
              <a:ext cx="49213" cy="31750"/>
            </a:xfrm>
            <a:custGeom>
              <a:avLst/>
              <a:gdLst>
                <a:gd name="T0" fmla="*/ 2 w 31"/>
                <a:gd name="T1" fmla="*/ 6 h 20"/>
                <a:gd name="T2" fmla="*/ 26 w 31"/>
                <a:gd name="T3" fmla="*/ 20 h 20"/>
                <a:gd name="T4" fmla="*/ 26 w 31"/>
                <a:gd name="T5" fmla="*/ 20 h 20"/>
                <a:gd name="T6" fmla="*/ 28 w 31"/>
                <a:gd name="T7" fmla="*/ 20 h 20"/>
                <a:gd name="T8" fmla="*/ 28 w 31"/>
                <a:gd name="T9" fmla="*/ 20 h 20"/>
                <a:gd name="T10" fmla="*/ 30 w 31"/>
                <a:gd name="T11" fmla="*/ 20 h 20"/>
                <a:gd name="T12" fmla="*/ 31 w 31"/>
                <a:gd name="T13" fmla="*/ 19 h 20"/>
                <a:gd name="T14" fmla="*/ 31 w 31"/>
                <a:gd name="T15" fmla="*/ 19 h 20"/>
                <a:gd name="T16" fmla="*/ 31 w 31"/>
                <a:gd name="T17" fmla="*/ 16 h 20"/>
                <a:gd name="T18" fmla="*/ 30 w 31"/>
                <a:gd name="T19" fmla="*/ 14 h 20"/>
                <a:gd name="T20" fmla="*/ 7 w 31"/>
                <a:gd name="T21" fmla="*/ 0 h 20"/>
                <a:gd name="T22" fmla="*/ 7 w 31"/>
                <a:gd name="T23" fmla="*/ 0 h 20"/>
                <a:gd name="T24" fmla="*/ 3 w 31"/>
                <a:gd name="T25" fmla="*/ 0 h 20"/>
                <a:gd name="T26" fmla="*/ 3 w 31"/>
                <a:gd name="T27" fmla="*/ 0 h 20"/>
                <a:gd name="T28" fmla="*/ 2 w 31"/>
                <a:gd name="T29" fmla="*/ 2 h 20"/>
                <a:gd name="T30" fmla="*/ 2 w 31"/>
                <a:gd name="T31" fmla="*/ 2 h 20"/>
                <a:gd name="T32" fmla="*/ 0 w 31"/>
                <a:gd name="T33" fmla="*/ 5 h 20"/>
                <a:gd name="T34" fmla="*/ 2 w 31"/>
                <a:gd name="T35" fmla="*/ 6 h 20"/>
                <a:gd name="T36" fmla="*/ 2 w 31"/>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20">
                  <a:moveTo>
                    <a:pt x="2" y="6"/>
                  </a:moveTo>
                  <a:lnTo>
                    <a:pt x="26" y="20"/>
                  </a:lnTo>
                  <a:lnTo>
                    <a:pt x="26" y="20"/>
                  </a:lnTo>
                  <a:lnTo>
                    <a:pt x="28" y="20"/>
                  </a:lnTo>
                  <a:lnTo>
                    <a:pt x="28" y="20"/>
                  </a:lnTo>
                  <a:lnTo>
                    <a:pt x="30" y="20"/>
                  </a:lnTo>
                  <a:lnTo>
                    <a:pt x="31" y="19"/>
                  </a:lnTo>
                  <a:lnTo>
                    <a:pt x="31" y="19"/>
                  </a:lnTo>
                  <a:lnTo>
                    <a:pt x="31" y="16"/>
                  </a:lnTo>
                  <a:lnTo>
                    <a:pt x="30" y="14"/>
                  </a:lnTo>
                  <a:lnTo>
                    <a:pt x="7" y="0"/>
                  </a:lnTo>
                  <a:lnTo>
                    <a:pt x="7" y="0"/>
                  </a:lnTo>
                  <a:lnTo>
                    <a:pt x="3" y="0"/>
                  </a:lnTo>
                  <a:lnTo>
                    <a:pt x="3" y="0"/>
                  </a:lnTo>
                  <a:lnTo>
                    <a:pt x="2" y="2"/>
                  </a:lnTo>
                  <a:lnTo>
                    <a:pt x="2" y="2"/>
                  </a:lnTo>
                  <a:lnTo>
                    <a:pt x="0" y="5"/>
                  </a:lnTo>
                  <a:lnTo>
                    <a:pt x="2" y="6"/>
                  </a:lnTo>
                  <a:lnTo>
                    <a:pt x="2"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338"/>
            <p:cNvSpPr>
              <a:spLocks/>
            </p:cNvSpPr>
            <p:nvPr/>
          </p:nvSpPr>
          <p:spPr bwMode="auto">
            <a:xfrm>
              <a:off x="3598863" y="5862638"/>
              <a:ext cx="38100" cy="12700"/>
            </a:xfrm>
            <a:custGeom>
              <a:avLst/>
              <a:gdLst>
                <a:gd name="T0" fmla="*/ 24 w 24"/>
                <a:gd name="T1" fmla="*/ 5 h 8"/>
                <a:gd name="T2" fmla="*/ 24 w 24"/>
                <a:gd name="T3" fmla="*/ 5 h 8"/>
                <a:gd name="T4" fmla="*/ 24 w 24"/>
                <a:gd name="T5" fmla="*/ 2 h 8"/>
                <a:gd name="T6" fmla="*/ 21 w 24"/>
                <a:gd name="T7" fmla="*/ 0 h 8"/>
                <a:gd name="T8" fmla="*/ 4 w 24"/>
                <a:gd name="T9" fmla="*/ 0 h 8"/>
                <a:gd name="T10" fmla="*/ 4 w 24"/>
                <a:gd name="T11" fmla="*/ 0 h 8"/>
                <a:gd name="T12" fmla="*/ 1 w 24"/>
                <a:gd name="T13" fmla="*/ 2 h 8"/>
                <a:gd name="T14" fmla="*/ 0 w 24"/>
                <a:gd name="T15" fmla="*/ 5 h 8"/>
                <a:gd name="T16" fmla="*/ 0 w 24"/>
                <a:gd name="T17" fmla="*/ 5 h 8"/>
                <a:gd name="T18" fmla="*/ 1 w 24"/>
                <a:gd name="T19" fmla="*/ 7 h 8"/>
                <a:gd name="T20" fmla="*/ 4 w 24"/>
                <a:gd name="T21" fmla="*/ 8 h 8"/>
                <a:gd name="T22" fmla="*/ 21 w 24"/>
                <a:gd name="T23" fmla="*/ 8 h 8"/>
                <a:gd name="T24" fmla="*/ 21 w 24"/>
                <a:gd name="T25" fmla="*/ 8 h 8"/>
                <a:gd name="T26" fmla="*/ 24 w 24"/>
                <a:gd name="T27" fmla="*/ 7 h 8"/>
                <a:gd name="T28" fmla="*/ 24 w 24"/>
                <a:gd name="T29" fmla="*/ 5 h 8"/>
                <a:gd name="T30" fmla="*/ 24 w 24"/>
                <a:gd name="T3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8">
                  <a:moveTo>
                    <a:pt x="24" y="5"/>
                  </a:moveTo>
                  <a:lnTo>
                    <a:pt x="24" y="5"/>
                  </a:lnTo>
                  <a:lnTo>
                    <a:pt x="24" y="2"/>
                  </a:lnTo>
                  <a:lnTo>
                    <a:pt x="21" y="0"/>
                  </a:lnTo>
                  <a:lnTo>
                    <a:pt x="4" y="0"/>
                  </a:lnTo>
                  <a:lnTo>
                    <a:pt x="4" y="0"/>
                  </a:lnTo>
                  <a:lnTo>
                    <a:pt x="1" y="2"/>
                  </a:lnTo>
                  <a:lnTo>
                    <a:pt x="0" y="5"/>
                  </a:lnTo>
                  <a:lnTo>
                    <a:pt x="0" y="5"/>
                  </a:lnTo>
                  <a:lnTo>
                    <a:pt x="1" y="7"/>
                  </a:lnTo>
                  <a:lnTo>
                    <a:pt x="4" y="8"/>
                  </a:lnTo>
                  <a:lnTo>
                    <a:pt x="21" y="8"/>
                  </a:lnTo>
                  <a:lnTo>
                    <a:pt x="21" y="8"/>
                  </a:lnTo>
                  <a:lnTo>
                    <a:pt x="24" y="7"/>
                  </a:lnTo>
                  <a:lnTo>
                    <a:pt x="24" y="5"/>
                  </a:lnTo>
                  <a:lnTo>
                    <a:pt x="24"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39"/>
            <p:cNvSpPr>
              <a:spLocks/>
            </p:cNvSpPr>
            <p:nvPr/>
          </p:nvSpPr>
          <p:spPr bwMode="auto">
            <a:xfrm>
              <a:off x="3773488" y="5868988"/>
              <a:ext cx="39688" cy="11113"/>
            </a:xfrm>
            <a:custGeom>
              <a:avLst/>
              <a:gdLst>
                <a:gd name="T0" fmla="*/ 22 w 25"/>
                <a:gd name="T1" fmla="*/ 0 h 7"/>
                <a:gd name="T2" fmla="*/ 5 w 25"/>
                <a:gd name="T3" fmla="*/ 0 h 7"/>
                <a:gd name="T4" fmla="*/ 5 w 25"/>
                <a:gd name="T5" fmla="*/ 0 h 7"/>
                <a:gd name="T6" fmla="*/ 2 w 25"/>
                <a:gd name="T7" fmla="*/ 1 h 7"/>
                <a:gd name="T8" fmla="*/ 0 w 25"/>
                <a:gd name="T9" fmla="*/ 3 h 7"/>
                <a:gd name="T10" fmla="*/ 0 w 25"/>
                <a:gd name="T11" fmla="*/ 3 h 7"/>
                <a:gd name="T12" fmla="*/ 2 w 25"/>
                <a:gd name="T13" fmla="*/ 6 h 7"/>
                <a:gd name="T14" fmla="*/ 5 w 25"/>
                <a:gd name="T15" fmla="*/ 7 h 7"/>
                <a:gd name="T16" fmla="*/ 22 w 25"/>
                <a:gd name="T17" fmla="*/ 7 h 7"/>
                <a:gd name="T18" fmla="*/ 22 w 25"/>
                <a:gd name="T19" fmla="*/ 7 h 7"/>
                <a:gd name="T20" fmla="*/ 25 w 25"/>
                <a:gd name="T21" fmla="*/ 6 h 7"/>
                <a:gd name="T22" fmla="*/ 25 w 25"/>
                <a:gd name="T23" fmla="*/ 3 h 7"/>
                <a:gd name="T24" fmla="*/ 25 w 25"/>
                <a:gd name="T25" fmla="*/ 3 h 7"/>
                <a:gd name="T26" fmla="*/ 25 w 25"/>
                <a:gd name="T27" fmla="*/ 1 h 7"/>
                <a:gd name="T28" fmla="*/ 22 w 25"/>
                <a:gd name="T29" fmla="*/ 0 h 7"/>
                <a:gd name="T30" fmla="*/ 22 w 25"/>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7">
                  <a:moveTo>
                    <a:pt x="22" y="0"/>
                  </a:moveTo>
                  <a:lnTo>
                    <a:pt x="5" y="0"/>
                  </a:lnTo>
                  <a:lnTo>
                    <a:pt x="5" y="0"/>
                  </a:lnTo>
                  <a:lnTo>
                    <a:pt x="2" y="1"/>
                  </a:lnTo>
                  <a:lnTo>
                    <a:pt x="0" y="3"/>
                  </a:lnTo>
                  <a:lnTo>
                    <a:pt x="0" y="3"/>
                  </a:lnTo>
                  <a:lnTo>
                    <a:pt x="2" y="6"/>
                  </a:lnTo>
                  <a:lnTo>
                    <a:pt x="5" y="7"/>
                  </a:lnTo>
                  <a:lnTo>
                    <a:pt x="22" y="7"/>
                  </a:lnTo>
                  <a:lnTo>
                    <a:pt x="22" y="7"/>
                  </a:lnTo>
                  <a:lnTo>
                    <a:pt x="25" y="6"/>
                  </a:lnTo>
                  <a:lnTo>
                    <a:pt x="25" y="3"/>
                  </a:lnTo>
                  <a:lnTo>
                    <a:pt x="25" y="3"/>
                  </a:lnTo>
                  <a:lnTo>
                    <a:pt x="25" y="1"/>
                  </a:lnTo>
                  <a:lnTo>
                    <a:pt x="22" y="0"/>
                  </a:lnTo>
                  <a:lnTo>
                    <a:pt x="2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40"/>
            <p:cNvSpPr>
              <a:spLocks/>
            </p:cNvSpPr>
            <p:nvPr/>
          </p:nvSpPr>
          <p:spPr bwMode="auto">
            <a:xfrm>
              <a:off x="3767138" y="5811838"/>
              <a:ext cx="46038" cy="31750"/>
            </a:xfrm>
            <a:custGeom>
              <a:avLst/>
              <a:gdLst>
                <a:gd name="T0" fmla="*/ 3 w 29"/>
                <a:gd name="T1" fmla="*/ 20 h 20"/>
                <a:gd name="T2" fmla="*/ 3 w 29"/>
                <a:gd name="T3" fmla="*/ 20 h 20"/>
                <a:gd name="T4" fmla="*/ 4 w 29"/>
                <a:gd name="T5" fmla="*/ 19 h 20"/>
                <a:gd name="T6" fmla="*/ 27 w 29"/>
                <a:gd name="T7" fmla="*/ 6 h 20"/>
                <a:gd name="T8" fmla="*/ 27 w 29"/>
                <a:gd name="T9" fmla="*/ 6 h 20"/>
                <a:gd name="T10" fmla="*/ 29 w 29"/>
                <a:gd name="T11" fmla="*/ 3 h 20"/>
                <a:gd name="T12" fmla="*/ 29 w 29"/>
                <a:gd name="T13" fmla="*/ 2 h 20"/>
                <a:gd name="T14" fmla="*/ 29 w 29"/>
                <a:gd name="T15" fmla="*/ 2 h 20"/>
                <a:gd name="T16" fmla="*/ 27 w 29"/>
                <a:gd name="T17" fmla="*/ 0 h 20"/>
                <a:gd name="T18" fmla="*/ 27 w 29"/>
                <a:gd name="T19" fmla="*/ 0 h 20"/>
                <a:gd name="T20" fmla="*/ 24 w 29"/>
                <a:gd name="T21" fmla="*/ 0 h 20"/>
                <a:gd name="T22" fmla="*/ 1 w 29"/>
                <a:gd name="T23" fmla="*/ 13 h 20"/>
                <a:gd name="T24" fmla="*/ 1 w 29"/>
                <a:gd name="T25" fmla="*/ 13 h 20"/>
                <a:gd name="T26" fmla="*/ 0 w 29"/>
                <a:gd name="T27" fmla="*/ 16 h 20"/>
                <a:gd name="T28" fmla="*/ 0 w 29"/>
                <a:gd name="T29" fmla="*/ 17 h 20"/>
                <a:gd name="T30" fmla="*/ 0 w 29"/>
                <a:gd name="T31" fmla="*/ 17 h 20"/>
                <a:gd name="T32" fmla="*/ 1 w 29"/>
                <a:gd name="T33" fmla="*/ 19 h 20"/>
                <a:gd name="T34" fmla="*/ 3 w 29"/>
                <a:gd name="T35" fmla="*/ 20 h 20"/>
                <a:gd name="T36" fmla="*/ 3 w 29"/>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0">
                  <a:moveTo>
                    <a:pt x="3" y="20"/>
                  </a:moveTo>
                  <a:lnTo>
                    <a:pt x="3" y="20"/>
                  </a:lnTo>
                  <a:lnTo>
                    <a:pt x="4" y="19"/>
                  </a:lnTo>
                  <a:lnTo>
                    <a:pt x="27" y="6"/>
                  </a:lnTo>
                  <a:lnTo>
                    <a:pt x="27" y="6"/>
                  </a:lnTo>
                  <a:lnTo>
                    <a:pt x="29" y="3"/>
                  </a:lnTo>
                  <a:lnTo>
                    <a:pt x="29" y="2"/>
                  </a:lnTo>
                  <a:lnTo>
                    <a:pt x="29" y="2"/>
                  </a:lnTo>
                  <a:lnTo>
                    <a:pt x="27" y="0"/>
                  </a:lnTo>
                  <a:lnTo>
                    <a:pt x="27" y="0"/>
                  </a:lnTo>
                  <a:lnTo>
                    <a:pt x="24" y="0"/>
                  </a:lnTo>
                  <a:lnTo>
                    <a:pt x="1" y="13"/>
                  </a:lnTo>
                  <a:lnTo>
                    <a:pt x="1" y="13"/>
                  </a:lnTo>
                  <a:lnTo>
                    <a:pt x="0" y="16"/>
                  </a:lnTo>
                  <a:lnTo>
                    <a:pt x="0" y="17"/>
                  </a:lnTo>
                  <a:lnTo>
                    <a:pt x="0" y="17"/>
                  </a:lnTo>
                  <a:lnTo>
                    <a:pt x="1" y="19"/>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41"/>
            <p:cNvSpPr>
              <a:spLocks/>
            </p:cNvSpPr>
            <p:nvPr/>
          </p:nvSpPr>
          <p:spPr bwMode="auto">
            <a:xfrm>
              <a:off x="3740151" y="5784850"/>
              <a:ext cx="22225" cy="30163"/>
            </a:xfrm>
            <a:custGeom>
              <a:avLst/>
              <a:gdLst>
                <a:gd name="T0" fmla="*/ 1 w 14"/>
                <a:gd name="T1" fmla="*/ 19 h 19"/>
                <a:gd name="T2" fmla="*/ 1 w 14"/>
                <a:gd name="T3" fmla="*/ 19 h 19"/>
                <a:gd name="T4" fmla="*/ 3 w 14"/>
                <a:gd name="T5" fmla="*/ 19 h 19"/>
                <a:gd name="T6" fmla="*/ 3 w 14"/>
                <a:gd name="T7" fmla="*/ 19 h 19"/>
                <a:gd name="T8" fmla="*/ 4 w 14"/>
                <a:gd name="T9" fmla="*/ 19 h 19"/>
                <a:gd name="T10" fmla="*/ 6 w 14"/>
                <a:gd name="T11" fmla="*/ 17 h 19"/>
                <a:gd name="T12" fmla="*/ 14 w 14"/>
                <a:gd name="T13" fmla="*/ 5 h 19"/>
                <a:gd name="T14" fmla="*/ 14 w 14"/>
                <a:gd name="T15" fmla="*/ 5 h 19"/>
                <a:gd name="T16" fmla="*/ 14 w 14"/>
                <a:gd name="T17" fmla="*/ 2 h 19"/>
                <a:gd name="T18" fmla="*/ 14 w 14"/>
                <a:gd name="T19" fmla="*/ 2 h 19"/>
                <a:gd name="T20" fmla="*/ 12 w 14"/>
                <a:gd name="T21" fmla="*/ 0 h 19"/>
                <a:gd name="T22" fmla="*/ 12 w 14"/>
                <a:gd name="T23" fmla="*/ 0 h 19"/>
                <a:gd name="T24" fmla="*/ 11 w 14"/>
                <a:gd name="T25" fmla="*/ 0 h 19"/>
                <a:gd name="T26" fmla="*/ 11 w 14"/>
                <a:gd name="T27" fmla="*/ 0 h 19"/>
                <a:gd name="T28" fmla="*/ 7 w 14"/>
                <a:gd name="T29" fmla="*/ 2 h 19"/>
                <a:gd name="T30" fmla="*/ 0 w 14"/>
                <a:gd name="T31" fmla="*/ 14 h 19"/>
                <a:gd name="T32" fmla="*/ 0 w 14"/>
                <a:gd name="T33" fmla="*/ 14 h 19"/>
                <a:gd name="T34" fmla="*/ 0 w 14"/>
                <a:gd name="T35" fmla="*/ 17 h 19"/>
                <a:gd name="T36" fmla="*/ 1 w 14"/>
                <a:gd name="T37" fmla="*/ 19 h 19"/>
                <a:gd name="T38" fmla="*/ 1 w 14"/>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9">
                  <a:moveTo>
                    <a:pt x="1" y="19"/>
                  </a:moveTo>
                  <a:lnTo>
                    <a:pt x="1" y="19"/>
                  </a:lnTo>
                  <a:lnTo>
                    <a:pt x="3" y="19"/>
                  </a:lnTo>
                  <a:lnTo>
                    <a:pt x="3" y="19"/>
                  </a:lnTo>
                  <a:lnTo>
                    <a:pt x="4" y="19"/>
                  </a:lnTo>
                  <a:lnTo>
                    <a:pt x="6" y="17"/>
                  </a:lnTo>
                  <a:lnTo>
                    <a:pt x="14" y="5"/>
                  </a:lnTo>
                  <a:lnTo>
                    <a:pt x="14" y="5"/>
                  </a:lnTo>
                  <a:lnTo>
                    <a:pt x="14" y="2"/>
                  </a:lnTo>
                  <a:lnTo>
                    <a:pt x="14" y="2"/>
                  </a:lnTo>
                  <a:lnTo>
                    <a:pt x="12" y="0"/>
                  </a:lnTo>
                  <a:lnTo>
                    <a:pt x="12" y="0"/>
                  </a:lnTo>
                  <a:lnTo>
                    <a:pt x="11" y="0"/>
                  </a:lnTo>
                  <a:lnTo>
                    <a:pt x="11" y="0"/>
                  </a:lnTo>
                  <a:lnTo>
                    <a:pt x="7" y="2"/>
                  </a:lnTo>
                  <a:lnTo>
                    <a:pt x="0" y="14"/>
                  </a:lnTo>
                  <a:lnTo>
                    <a:pt x="0" y="14"/>
                  </a:lnTo>
                  <a:lnTo>
                    <a:pt x="0" y="17"/>
                  </a:lnTo>
                  <a:lnTo>
                    <a:pt x="1" y="19"/>
                  </a:lnTo>
                  <a:lnTo>
                    <a:pt x="1"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0" name="Freeform 342"/>
          <p:cNvSpPr>
            <a:spLocks noEditPoints="1"/>
          </p:cNvSpPr>
          <p:nvPr userDrawn="1"/>
        </p:nvSpPr>
        <p:spPr bwMode="auto">
          <a:xfrm>
            <a:off x="6286764" y="5492897"/>
            <a:ext cx="420731" cy="270670"/>
          </a:xfrm>
          <a:custGeom>
            <a:avLst/>
            <a:gdLst>
              <a:gd name="T0" fmla="*/ 205 w 225"/>
              <a:gd name="T1" fmla="*/ 20 h 193"/>
              <a:gd name="T2" fmla="*/ 133 w 225"/>
              <a:gd name="T3" fmla="*/ 5 h 193"/>
              <a:gd name="T4" fmla="*/ 69 w 225"/>
              <a:gd name="T5" fmla="*/ 0 h 193"/>
              <a:gd name="T6" fmla="*/ 12 w 225"/>
              <a:gd name="T7" fmla="*/ 29 h 193"/>
              <a:gd name="T8" fmla="*/ 12 w 225"/>
              <a:gd name="T9" fmla="*/ 101 h 193"/>
              <a:gd name="T10" fmla="*/ 23 w 225"/>
              <a:gd name="T11" fmla="*/ 137 h 193"/>
              <a:gd name="T12" fmla="*/ 46 w 225"/>
              <a:gd name="T13" fmla="*/ 160 h 193"/>
              <a:gd name="T14" fmla="*/ 64 w 225"/>
              <a:gd name="T15" fmla="*/ 177 h 193"/>
              <a:gd name="T16" fmla="*/ 90 w 225"/>
              <a:gd name="T17" fmla="*/ 190 h 193"/>
              <a:gd name="T18" fmla="*/ 119 w 225"/>
              <a:gd name="T19" fmla="*/ 193 h 193"/>
              <a:gd name="T20" fmla="*/ 142 w 225"/>
              <a:gd name="T21" fmla="*/ 181 h 193"/>
              <a:gd name="T22" fmla="*/ 167 w 225"/>
              <a:gd name="T23" fmla="*/ 164 h 193"/>
              <a:gd name="T24" fmla="*/ 185 w 225"/>
              <a:gd name="T25" fmla="*/ 146 h 193"/>
              <a:gd name="T26" fmla="*/ 202 w 225"/>
              <a:gd name="T27" fmla="*/ 123 h 193"/>
              <a:gd name="T28" fmla="*/ 225 w 225"/>
              <a:gd name="T29" fmla="*/ 66 h 193"/>
              <a:gd name="T30" fmla="*/ 174 w 225"/>
              <a:gd name="T31" fmla="*/ 141 h 193"/>
              <a:gd name="T32" fmla="*/ 174 w 225"/>
              <a:gd name="T33" fmla="*/ 154 h 193"/>
              <a:gd name="T34" fmla="*/ 136 w 225"/>
              <a:gd name="T35" fmla="*/ 131 h 193"/>
              <a:gd name="T36" fmla="*/ 156 w 225"/>
              <a:gd name="T37" fmla="*/ 160 h 193"/>
              <a:gd name="T38" fmla="*/ 153 w 225"/>
              <a:gd name="T39" fmla="*/ 173 h 193"/>
              <a:gd name="T40" fmla="*/ 115 w 225"/>
              <a:gd name="T41" fmla="*/ 149 h 193"/>
              <a:gd name="T42" fmla="*/ 133 w 225"/>
              <a:gd name="T43" fmla="*/ 173 h 193"/>
              <a:gd name="T44" fmla="*/ 124 w 225"/>
              <a:gd name="T45" fmla="*/ 186 h 193"/>
              <a:gd name="T46" fmla="*/ 118 w 225"/>
              <a:gd name="T47" fmla="*/ 172 h 193"/>
              <a:gd name="T48" fmla="*/ 105 w 225"/>
              <a:gd name="T49" fmla="*/ 146 h 193"/>
              <a:gd name="T50" fmla="*/ 84 w 225"/>
              <a:gd name="T51" fmla="*/ 123 h 193"/>
              <a:gd name="T52" fmla="*/ 64 w 225"/>
              <a:gd name="T53" fmla="*/ 106 h 193"/>
              <a:gd name="T54" fmla="*/ 26 w 225"/>
              <a:gd name="T55" fmla="*/ 106 h 193"/>
              <a:gd name="T56" fmla="*/ 13 w 225"/>
              <a:gd name="T57" fmla="*/ 45 h 193"/>
              <a:gd name="T58" fmla="*/ 69 w 225"/>
              <a:gd name="T59" fmla="*/ 10 h 193"/>
              <a:gd name="T60" fmla="*/ 70 w 225"/>
              <a:gd name="T61" fmla="*/ 57 h 193"/>
              <a:gd name="T62" fmla="*/ 66 w 225"/>
              <a:gd name="T63" fmla="*/ 83 h 193"/>
              <a:gd name="T64" fmla="*/ 98 w 225"/>
              <a:gd name="T65" fmla="*/ 95 h 193"/>
              <a:gd name="T66" fmla="*/ 135 w 225"/>
              <a:gd name="T67" fmla="*/ 69 h 193"/>
              <a:gd name="T68" fmla="*/ 194 w 225"/>
              <a:gd name="T69" fmla="*/ 134 h 193"/>
              <a:gd name="T70" fmla="*/ 158 w 225"/>
              <a:gd name="T71" fmla="*/ 114 h 193"/>
              <a:gd name="T72" fmla="*/ 46 w 225"/>
              <a:gd name="T73" fmla="*/ 112 h 193"/>
              <a:gd name="T74" fmla="*/ 61 w 225"/>
              <a:gd name="T75" fmla="*/ 114 h 193"/>
              <a:gd name="T76" fmla="*/ 43 w 225"/>
              <a:gd name="T77" fmla="*/ 138 h 193"/>
              <a:gd name="T78" fmla="*/ 30 w 225"/>
              <a:gd name="T79" fmla="*/ 129 h 193"/>
              <a:gd name="T80" fmla="*/ 67 w 225"/>
              <a:gd name="T81" fmla="*/ 127 h 193"/>
              <a:gd name="T82" fmla="*/ 79 w 225"/>
              <a:gd name="T83" fmla="*/ 135 h 193"/>
              <a:gd name="T84" fmla="*/ 58 w 225"/>
              <a:gd name="T85" fmla="*/ 155 h 193"/>
              <a:gd name="T86" fmla="*/ 49 w 225"/>
              <a:gd name="T87" fmla="*/ 147 h 193"/>
              <a:gd name="T88" fmla="*/ 86 w 225"/>
              <a:gd name="T89" fmla="*/ 146 h 193"/>
              <a:gd name="T90" fmla="*/ 98 w 225"/>
              <a:gd name="T91" fmla="*/ 154 h 193"/>
              <a:gd name="T92" fmla="*/ 79 w 225"/>
              <a:gd name="T93" fmla="*/ 173 h 193"/>
              <a:gd name="T94" fmla="*/ 69 w 225"/>
              <a:gd name="T95" fmla="*/ 166 h 193"/>
              <a:gd name="T96" fmla="*/ 119 w 225"/>
              <a:gd name="T97" fmla="*/ 65 h 193"/>
              <a:gd name="T98" fmla="*/ 76 w 225"/>
              <a:gd name="T99" fmla="*/ 85 h 193"/>
              <a:gd name="T100" fmla="*/ 116 w 225"/>
              <a:gd name="T101" fmla="*/ 26 h 193"/>
              <a:gd name="T102" fmla="*/ 181 w 225"/>
              <a:gd name="T103" fmla="*/ 14 h 193"/>
              <a:gd name="T104" fmla="*/ 217 w 225"/>
              <a:gd name="T105" fmla="*/ 66 h 193"/>
              <a:gd name="T106" fmla="*/ 144 w 225"/>
              <a:gd name="T107" fmla="*/ 65 h 193"/>
              <a:gd name="T108" fmla="*/ 105 w 225"/>
              <a:gd name="T109" fmla="*/ 169 h 193"/>
              <a:gd name="T110" fmla="*/ 105 w 225"/>
              <a:gd name="T111" fmla="*/ 184 h 193"/>
              <a:gd name="T112" fmla="*/ 93 w 225"/>
              <a:gd name="T113" fmla="*/ 1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193">
                <a:moveTo>
                  <a:pt x="225" y="66"/>
                </a:moveTo>
                <a:lnTo>
                  <a:pt x="225" y="66"/>
                </a:lnTo>
                <a:lnTo>
                  <a:pt x="223" y="52"/>
                </a:lnTo>
                <a:lnTo>
                  <a:pt x="220" y="40"/>
                </a:lnTo>
                <a:lnTo>
                  <a:pt x="214" y="29"/>
                </a:lnTo>
                <a:lnTo>
                  <a:pt x="205" y="20"/>
                </a:lnTo>
                <a:lnTo>
                  <a:pt x="205" y="20"/>
                </a:lnTo>
                <a:lnTo>
                  <a:pt x="196" y="11"/>
                </a:lnTo>
                <a:lnTo>
                  <a:pt x="184" y="6"/>
                </a:lnTo>
                <a:lnTo>
                  <a:pt x="171" y="2"/>
                </a:lnTo>
                <a:lnTo>
                  <a:pt x="158" y="0"/>
                </a:lnTo>
                <a:lnTo>
                  <a:pt x="158" y="0"/>
                </a:lnTo>
                <a:lnTo>
                  <a:pt x="145" y="2"/>
                </a:lnTo>
                <a:lnTo>
                  <a:pt x="133" y="5"/>
                </a:lnTo>
                <a:lnTo>
                  <a:pt x="122" y="10"/>
                </a:lnTo>
                <a:lnTo>
                  <a:pt x="113" y="17"/>
                </a:lnTo>
                <a:lnTo>
                  <a:pt x="113" y="17"/>
                </a:lnTo>
                <a:lnTo>
                  <a:pt x="102" y="10"/>
                </a:lnTo>
                <a:lnTo>
                  <a:pt x="92" y="5"/>
                </a:lnTo>
                <a:lnTo>
                  <a:pt x="81" y="2"/>
                </a:lnTo>
                <a:lnTo>
                  <a:pt x="69" y="0"/>
                </a:lnTo>
                <a:lnTo>
                  <a:pt x="69" y="0"/>
                </a:lnTo>
                <a:lnTo>
                  <a:pt x="55" y="2"/>
                </a:lnTo>
                <a:lnTo>
                  <a:pt x="43" y="6"/>
                </a:lnTo>
                <a:lnTo>
                  <a:pt x="30" y="11"/>
                </a:lnTo>
                <a:lnTo>
                  <a:pt x="20" y="20"/>
                </a:lnTo>
                <a:lnTo>
                  <a:pt x="20" y="20"/>
                </a:lnTo>
                <a:lnTo>
                  <a:pt x="12" y="29"/>
                </a:lnTo>
                <a:lnTo>
                  <a:pt x="6" y="40"/>
                </a:lnTo>
                <a:lnTo>
                  <a:pt x="1" y="52"/>
                </a:lnTo>
                <a:lnTo>
                  <a:pt x="0" y="66"/>
                </a:lnTo>
                <a:lnTo>
                  <a:pt x="0" y="66"/>
                </a:lnTo>
                <a:lnTo>
                  <a:pt x="1" y="78"/>
                </a:lnTo>
                <a:lnTo>
                  <a:pt x="6" y="91"/>
                </a:lnTo>
                <a:lnTo>
                  <a:pt x="12" y="101"/>
                </a:lnTo>
                <a:lnTo>
                  <a:pt x="20" y="112"/>
                </a:lnTo>
                <a:lnTo>
                  <a:pt x="27" y="118"/>
                </a:lnTo>
                <a:lnTo>
                  <a:pt x="27" y="118"/>
                </a:lnTo>
                <a:lnTo>
                  <a:pt x="23" y="123"/>
                </a:lnTo>
                <a:lnTo>
                  <a:pt x="23" y="129"/>
                </a:lnTo>
                <a:lnTo>
                  <a:pt x="23" y="129"/>
                </a:lnTo>
                <a:lnTo>
                  <a:pt x="23" y="137"/>
                </a:lnTo>
                <a:lnTo>
                  <a:pt x="27" y="141"/>
                </a:lnTo>
                <a:lnTo>
                  <a:pt x="27" y="141"/>
                </a:lnTo>
                <a:lnTo>
                  <a:pt x="33" y="146"/>
                </a:lnTo>
                <a:lnTo>
                  <a:pt x="41" y="146"/>
                </a:lnTo>
                <a:lnTo>
                  <a:pt x="41" y="146"/>
                </a:lnTo>
                <a:lnTo>
                  <a:pt x="41" y="154"/>
                </a:lnTo>
                <a:lnTo>
                  <a:pt x="46" y="160"/>
                </a:lnTo>
                <a:lnTo>
                  <a:pt x="46" y="160"/>
                </a:lnTo>
                <a:lnTo>
                  <a:pt x="52" y="163"/>
                </a:lnTo>
                <a:lnTo>
                  <a:pt x="59" y="164"/>
                </a:lnTo>
                <a:lnTo>
                  <a:pt x="59" y="164"/>
                </a:lnTo>
                <a:lnTo>
                  <a:pt x="61" y="172"/>
                </a:lnTo>
                <a:lnTo>
                  <a:pt x="64" y="177"/>
                </a:lnTo>
                <a:lnTo>
                  <a:pt x="64" y="177"/>
                </a:lnTo>
                <a:lnTo>
                  <a:pt x="69" y="180"/>
                </a:lnTo>
                <a:lnTo>
                  <a:pt x="73" y="181"/>
                </a:lnTo>
                <a:lnTo>
                  <a:pt x="79" y="181"/>
                </a:lnTo>
                <a:lnTo>
                  <a:pt x="84" y="181"/>
                </a:lnTo>
                <a:lnTo>
                  <a:pt x="84" y="181"/>
                </a:lnTo>
                <a:lnTo>
                  <a:pt x="86" y="186"/>
                </a:lnTo>
                <a:lnTo>
                  <a:pt x="90" y="190"/>
                </a:lnTo>
                <a:lnTo>
                  <a:pt x="95" y="193"/>
                </a:lnTo>
                <a:lnTo>
                  <a:pt x="101" y="193"/>
                </a:lnTo>
                <a:lnTo>
                  <a:pt x="101" y="193"/>
                </a:lnTo>
                <a:lnTo>
                  <a:pt x="107" y="193"/>
                </a:lnTo>
                <a:lnTo>
                  <a:pt x="113" y="190"/>
                </a:lnTo>
                <a:lnTo>
                  <a:pt x="113" y="190"/>
                </a:lnTo>
                <a:lnTo>
                  <a:pt x="119" y="193"/>
                </a:lnTo>
                <a:lnTo>
                  <a:pt x="125" y="193"/>
                </a:lnTo>
                <a:lnTo>
                  <a:pt x="131" y="193"/>
                </a:lnTo>
                <a:lnTo>
                  <a:pt x="138" y="189"/>
                </a:lnTo>
                <a:lnTo>
                  <a:pt x="138" y="189"/>
                </a:lnTo>
                <a:lnTo>
                  <a:pt x="141" y="186"/>
                </a:lnTo>
                <a:lnTo>
                  <a:pt x="142" y="181"/>
                </a:lnTo>
                <a:lnTo>
                  <a:pt x="142" y="181"/>
                </a:lnTo>
                <a:lnTo>
                  <a:pt x="147" y="181"/>
                </a:lnTo>
                <a:lnTo>
                  <a:pt x="151" y="181"/>
                </a:lnTo>
                <a:lnTo>
                  <a:pt x="158" y="180"/>
                </a:lnTo>
                <a:lnTo>
                  <a:pt x="162" y="177"/>
                </a:lnTo>
                <a:lnTo>
                  <a:pt x="162" y="177"/>
                </a:lnTo>
                <a:lnTo>
                  <a:pt x="165" y="172"/>
                </a:lnTo>
                <a:lnTo>
                  <a:pt x="167" y="164"/>
                </a:lnTo>
                <a:lnTo>
                  <a:pt x="167" y="164"/>
                </a:lnTo>
                <a:lnTo>
                  <a:pt x="174" y="163"/>
                </a:lnTo>
                <a:lnTo>
                  <a:pt x="181" y="160"/>
                </a:lnTo>
                <a:lnTo>
                  <a:pt x="181" y="160"/>
                </a:lnTo>
                <a:lnTo>
                  <a:pt x="184" y="154"/>
                </a:lnTo>
                <a:lnTo>
                  <a:pt x="185" y="146"/>
                </a:lnTo>
                <a:lnTo>
                  <a:pt x="185" y="146"/>
                </a:lnTo>
                <a:lnTo>
                  <a:pt x="193" y="146"/>
                </a:lnTo>
                <a:lnTo>
                  <a:pt x="199" y="141"/>
                </a:lnTo>
                <a:lnTo>
                  <a:pt x="199" y="141"/>
                </a:lnTo>
                <a:lnTo>
                  <a:pt x="202" y="137"/>
                </a:lnTo>
                <a:lnTo>
                  <a:pt x="204" y="129"/>
                </a:lnTo>
                <a:lnTo>
                  <a:pt x="204" y="129"/>
                </a:lnTo>
                <a:lnTo>
                  <a:pt x="202" y="123"/>
                </a:lnTo>
                <a:lnTo>
                  <a:pt x="199" y="118"/>
                </a:lnTo>
                <a:lnTo>
                  <a:pt x="205" y="112"/>
                </a:lnTo>
                <a:lnTo>
                  <a:pt x="205" y="112"/>
                </a:lnTo>
                <a:lnTo>
                  <a:pt x="214" y="101"/>
                </a:lnTo>
                <a:lnTo>
                  <a:pt x="220" y="91"/>
                </a:lnTo>
                <a:lnTo>
                  <a:pt x="223" y="78"/>
                </a:lnTo>
                <a:lnTo>
                  <a:pt x="225" y="66"/>
                </a:lnTo>
                <a:lnTo>
                  <a:pt x="225" y="66"/>
                </a:lnTo>
                <a:close/>
                <a:moveTo>
                  <a:pt x="151" y="114"/>
                </a:moveTo>
                <a:lnTo>
                  <a:pt x="151" y="114"/>
                </a:lnTo>
                <a:lnTo>
                  <a:pt x="150" y="117"/>
                </a:lnTo>
                <a:lnTo>
                  <a:pt x="150" y="117"/>
                </a:lnTo>
                <a:lnTo>
                  <a:pt x="151" y="120"/>
                </a:lnTo>
                <a:lnTo>
                  <a:pt x="174" y="141"/>
                </a:lnTo>
                <a:lnTo>
                  <a:pt x="174" y="141"/>
                </a:lnTo>
                <a:lnTo>
                  <a:pt x="176" y="144"/>
                </a:lnTo>
                <a:lnTo>
                  <a:pt x="176" y="147"/>
                </a:lnTo>
                <a:lnTo>
                  <a:pt x="176" y="147"/>
                </a:lnTo>
                <a:lnTo>
                  <a:pt x="176" y="150"/>
                </a:lnTo>
                <a:lnTo>
                  <a:pt x="174" y="154"/>
                </a:lnTo>
                <a:lnTo>
                  <a:pt x="174" y="154"/>
                </a:lnTo>
                <a:lnTo>
                  <a:pt x="171" y="155"/>
                </a:lnTo>
                <a:lnTo>
                  <a:pt x="168" y="155"/>
                </a:lnTo>
                <a:lnTo>
                  <a:pt x="164" y="155"/>
                </a:lnTo>
                <a:lnTo>
                  <a:pt x="162" y="154"/>
                </a:lnTo>
                <a:lnTo>
                  <a:pt x="139" y="132"/>
                </a:lnTo>
                <a:lnTo>
                  <a:pt x="139" y="132"/>
                </a:lnTo>
                <a:lnTo>
                  <a:pt x="136" y="131"/>
                </a:lnTo>
                <a:lnTo>
                  <a:pt x="133" y="132"/>
                </a:lnTo>
                <a:lnTo>
                  <a:pt x="133" y="132"/>
                </a:lnTo>
                <a:lnTo>
                  <a:pt x="131" y="135"/>
                </a:lnTo>
                <a:lnTo>
                  <a:pt x="131" y="135"/>
                </a:lnTo>
                <a:lnTo>
                  <a:pt x="133" y="138"/>
                </a:lnTo>
                <a:lnTo>
                  <a:pt x="156" y="160"/>
                </a:lnTo>
                <a:lnTo>
                  <a:pt x="156" y="160"/>
                </a:lnTo>
                <a:lnTo>
                  <a:pt x="158" y="163"/>
                </a:lnTo>
                <a:lnTo>
                  <a:pt x="158" y="166"/>
                </a:lnTo>
                <a:lnTo>
                  <a:pt x="158" y="166"/>
                </a:lnTo>
                <a:lnTo>
                  <a:pt x="158" y="169"/>
                </a:lnTo>
                <a:lnTo>
                  <a:pt x="156" y="172"/>
                </a:lnTo>
                <a:lnTo>
                  <a:pt x="156" y="172"/>
                </a:lnTo>
                <a:lnTo>
                  <a:pt x="153" y="173"/>
                </a:lnTo>
                <a:lnTo>
                  <a:pt x="150" y="173"/>
                </a:lnTo>
                <a:lnTo>
                  <a:pt x="145" y="173"/>
                </a:lnTo>
                <a:lnTo>
                  <a:pt x="142" y="172"/>
                </a:lnTo>
                <a:lnTo>
                  <a:pt x="121" y="149"/>
                </a:lnTo>
                <a:lnTo>
                  <a:pt x="121" y="149"/>
                </a:lnTo>
                <a:lnTo>
                  <a:pt x="118" y="147"/>
                </a:lnTo>
                <a:lnTo>
                  <a:pt x="115" y="149"/>
                </a:lnTo>
                <a:lnTo>
                  <a:pt x="115" y="149"/>
                </a:lnTo>
                <a:lnTo>
                  <a:pt x="113" y="152"/>
                </a:lnTo>
                <a:lnTo>
                  <a:pt x="113" y="152"/>
                </a:lnTo>
                <a:lnTo>
                  <a:pt x="115" y="155"/>
                </a:lnTo>
                <a:lnTo>
                  <a:pt x="131" y="172"/>
                </a:lnTo>
                <a:lnTo>
                  <a:pt x="131" y="172"/>
                </a:lnTo>
                <a:lnTo>
                  <a:pt x="133" y="173"/>
                </a:lnTo>
                <a:lnTo>
                  <a:pt x="133" y="177"/>
                </a:lnTo>
                <a:lnTo>
                  <a:pt x="133" y="177"/>
                </a:lnTo>
                <a:lnTo>
                  <a:pt x="133" y="181"/>
                </a:lnTo>
                <a:lnTo>
                  <a:pt x="131" y="183"/>
                </a:lnTo>
                <a:lnTo>
                  <a:pt x="131" y="183"/>
                </a:lnTo>
                <a:lnTo>
                  <a:pt x="128" y="186"/>
                </a:lnTo>
                <a:lnTo>
                  <a:pt x="124" y="186"/>
                </a:lnTo>
                <a:lnTo>
                  <a:pt x="121" y="186"/>
                </a:lnTo>
                <a:lnTo>
                  <a:pt x="118" y="183"/>
                </a:lnTo>
                <a:lnTo>
                  <a:pt x="118" y="183"/>
                </a:lnTo>
                <a:lnTo>
                  <a:pt x="118" y="183"/>
                </a:lnTo>
                <a:lnTo>
                  <a:pt x="119" y="177"/>
                </a:lnTo>
                <a:lnTo>
                  <a:pt x="119" y="177"/>
                </a:lnTo>
                <a:lnTo>
                  <a:pt x="118" y="172"/>
                </a:lnTo>
                <a:lnTo>
                  <a:pt x="115" y="167"/>
                </a:lnTo>
                <a:lnTo>
                  <a:pt x="110" y="163"/>
                </a:lnTo>
                <a:lnTo>
                  <a:pt x="105" y="161"/>
                </a:lnTo>
                <a:lnTo>
                  <a:pt x="105" y="161"/>
                </a:lnTo>
                <a:lnTo>
                  <a:pt x="107" y="155"/>
                </a:lnTo>
                <a:lnTo>
                  <a:pt x="107" y="150"/>
                </a:lnTo>
                <a:lnTo>
                  <a:pt x="105" y="146"/>
                </a:lnTo>
                <a:lnTo>
                  <a:pt x="102" y="141"/>
                </a:lnTo>
                <a:lnTo>
                  <a:pt x="102" y="141"/>
                </a:lnTo>
                <a:lnTo>
                  <a:pt x="96" y="137"/>
                </a:lnTo>
                <a:lnTo>
                  <a:pt x="89" y="137"/>
                </a:lnTo>
                <a:lnTo>
                  <a:pt x="89" y="137"/>
                </a:lnTo>
                <a:lnTo>
                  <a:pt x="87" y="129"/>
                </a:lnTo>
                <a:lnTo>
                  <a:pt x="84" y="123"/>
                </a:lnTo>
                <a:lnTo>
                  <a:pt x="84" y="123"/>
                </a:lnTo>
                <a:lnTo>
                  <a:pt x="78" y="120"/>
                </a:lnTo>
                <a:lnTo>
                  <a:pt x="70" y="118"/>
                </a:lnTo>
                <a:lnTo>
                  <a:pt x="70" y="118"/>
                </a:lnTo>
                <a:lnTo>
                  <a:pt x="69" y="112"/>
                </a:lnTo>
                <a:lnTo>
                  <a:pt x="64" y="106"/>
                </a:lnTo>
                <a:lnTo>
                  <a:pt x="64" y="106"/>
                </a:lnTo>
                <a:lnTo>
                  <a:pt x="59" y="101"/>
                </a:lnTo>
                <a:lnTo>
                  <a:pt x="52" y="100"/>
                </a:lnTo>
                <a:lnTo>
                  <a:pt x="46" y="101"/>
                </a:lnTo>
                <a:lnTo>
                  <a:pt x="40" y="106"/>
                </a:lnTo>
                <a:lnTo>
                  <a:pt x="33" y="112"/>
                </a:lnTo>
                <a:lnTo>
                  <a:pt x="26" y="106"/>
                </a:lnTo>
                <a:lnTo>
                  <a:pt x="26" y="106"/>
                </a:lnTo>
                <a:lnTo>
                  <a:pt x="20" y="97"/>
                </a:lnTo>
                <a:lnTo>
                  <a:pt x="13" y="88"/>
                </a:lnTo>
                <a:lnTo>
                  <a:pt x="10" y="77"/>
                </a:lnTo>
                <a:lnTo>
                  <a:pt x="9" y="66"/>
                </a:lnTo>
                <a:lnTo>
                  <a:pt x="9" y="66"/>
                </a:lnTo>
                <a:lnTo>
                  <a:pt x="10" y="54"/>
                </a:lnTo>
                <a:lnTo>
                  <a:pt x="13" y="45"/>
                </a:lnTo>
                <a:lnTo>
                  <a:pt x="20" y="34"/>
                </a:lnTo>
                <a:lnTo>
                  <a:pt x="26" y="26"/>
                </a:lnTo>
                <a:lnTo>
                  <a:pt x="26" y="26"/>
                </a:lnTo>
                <a:lnTo>
                  <a:pt x="35" y="19"/>
                </a:lnTo>
                <a:lnTo>
                  <a:pt x="46" y="14"/>
                </a:lnTo>
                <a:lnTo>
                  <a:pt x="56" y="11"/>
                </a:lnTo>
                <a:lnTo>
                  <a:pt x="69" y="10"/>
                </a:lnTo>
                <a:lnTo>
                  <a:pt x="69" y="10"/>
                </a:lnTo>
                <a:lnTo>
                  <a:pt x="78" y="10"/>
                </a:lnTo>
                <a:lnTo>
                  <a:pt x="89" y="13"/>
                </a:lnTo>
                <a:lnTo>
                  <a:pt x="98" y="17"/>
                </a:lnTo>
                <a:lnTo>
                  <a:pt x="107" y="23"/>
                </a:lnTo>
                <a:lnTo>
                  <a:pt x="70" y="57"/>
                </a:lnTo>
                <a:lnTo>
                  <a:pt x="70" y="57"/>
                </a:lnTo>
                <a:lnTo>
                  <a:pt x="67" y="60"/>
                </a:lnTo>
                <a:lnTo>
                  <a:pt x="66" y="65"/>
                </a:lnTo>
                <a:lnTo>
                  <a:pt x="64" y="69"/>
                </a:lnTo>
                <a:lnTo>
                  <a:pt x="64" y="74"/>
                </a:lnTo>
                <a:lnTo>
                  <a:pt x="64" y="74"/>
                </a:lnTo>
                <a:lnTo>
                  <a:pt x="64" y="78"/>
                </a:lnTo>
                <a:lnTo>
                  <a:pt x="66" y="83"/>
                </a:lnTo>
                <a:lnTo>
                  <a:pt x="67" y="86"/>
                </a:lnTo>
                <a:lnTo>
                  <a:pt x="70" y="91"/>
                </a:lnTo>
                <a:lnTo>
                  <a:pt x="70" y="91"/>
                </a:lnTo>
                <a:lnTo>
                  <a:pt x="75" y="94"/>
                </a:lnTo>
                <a:lnTo>
                  <a:pt x="79" y="95"/>
                </a:lnTo>
                <a:lnTo>
                  <a:pt x="89" y="97"/>
                </a:lnTo>
                <a:lnTo>
                  <a:pt x="98" y="95"/>
                </a:lnTo>
                <a:lnTo>
                  <a:pt x="102" y="94"/>
                </a:lnTo>
                <a:lnTo>
                  <a:pt x="105" y="91"/>
                </a:lnTo>
                <a:lnTo>
                  <a:pt x="125" y="71"/>
                </a:lnTo>
                <a:lnTo>
                  <a:pt x="125" y="71"/>
                </a:lnTo>
                <a:lnTo>
                  <a:pt x="128" y="69"/>
                </a:lnTo>
                <a:lnTo>
                  <a:pt x="131" y="69"/>
                </a:lnTo>
                <a:lnTo>
                  <a:pt x="135" y="69"/>
                </a:lnTo>
                <a:lnTo>
                  <a:pt x="138" y="71"/>
                </a:lnTo>
                <a:lnTo>
                  <a:pt x="193" y="124"/>
                </a:lnTo>
                <a:lnTo>
                  <a:pt x="193" y="124"/>
                </a:lnTo>
                <a:lnTo>
                  <a:pt x="194" y="126"/>
                </a:lnTo>
                <a:lnTo>
                  <a:pt x="194" y="129"/>
                </a:lnTo>
                <a:lnTo>
                  <a:pt x="194" y="129"/>
                </a:lnTo>
                <a:lnTo>
                  <a:pt x="194" y="134"/>
                </a:lnTo>
                <a:lnTo>
                  <a:pt x="193" y="135"/>
                </a:lnTo>
                <a:lnTo>
                  <a:pt x="193" y="135"/>
                </a:lnTo>
                <a:lnTo>
                  <a:pt x="190" y="137"/>
                </a:lnTo>
                <a:lnTo>
                  <a:pt x="187" y="138"/>
                </a:lnTo>
                <a:lnTo>
                  <a:pt x="184" y="137"/>
                </a:lnTo>
                <a:lnTo>
                  <a:pt x="181" y="135"/>
                </a:lnTo>
                <a:lnTo>
                  <a:pt x="158" y="114"/>
                </a:lnTo>
                <a:lnTo>
                  <a:pt x="158" y="114"/>
                </a:lnTo>
                <a:lnTo>
                  <a:pt x="154" y="112"/>
                </a:lnTo>
                <a:lnTo>
                  <a:pt x="151" y="114"/>
                </a:lnTo>
                <a:lnTo>
                  <a:pt x="151" y="114"/>
                </a:lnTo>
                <a:close/>
                <a:moveTo>
                  <a:pt x="33" y="124"/>
                </a:moveTo>
                <a:lnTo>
                  <a:pt x="46" y="112"/>
                </a:lnTo>
                <a:lnTo>
                  <a:pt x="46" y="112"/>
                </a:lnTo>
                <a:lnTo>
                  <a:pt x="49" y="109"/>
                </a:lnTo>
                <a:lnTo>
                  <a:pt x="52" y="109"/>
                </a:lnTo>
                <a:lnTo>
                  <a:pt x="52" y="109"/>
                </a:lnTo>
                <a:lnTo>
                  <a:pt x="56" y="109"/>
                </a:lnTo>
                <a:lnTo>
                  <a:pt x="58" y="112"/>
                </a:lnTo>
                <a:lnTo>
                  <a:pt x="58" y="112"/>
                </a:lnTo>
                <a:lnTo>
                  <a:pt x="61" y="114"/>
                </a:lnTo>
                <a:lnTo>
                  <a:pt x="61" y="117"/>
                </a:lnTo>
                <a:lnTo>
                  <a:pt x="61" y="117"/>
                </a:lnTo>
                <a:lnTo>
                  <a:pt x="61" y="121"/>
                </a:lnTo>
                <a:lnTo>
                  <a:pt x="58" y="123"/>
                </a:lnTo>
                <a:lnTo>
                  <a:pt x="46" y="135"/>
                </a:lnTo>
                <a:lnTo>
                  <a:pt x="46" y="135"/>
                </a:lnTo>
                <a:lnTo>
                  <a:pt x="43" y="138"/>
                </a:lnTo>
                <a:lnTo>
                  <a:pt x="40" y="138"/>
                </a:lnTo>
                <a:lnTo>
                  <a:pt x="36" y="138"/>
                </a:lnTo>
                <a:lnTo>
                  <a:pt x="33" y="135"/>
                </a:lnTo>
                <a:lnTo>
                  <a:pt x="33" y="135"/>
                </a:lnTo>
                <a:lnTo>
                  <a:pt x="32" y="134"/>
                </a:lnTo>
                <a:lnTo>
                  <a:pt x="30" y="129"/>
                </a:lnTo>
                <a:lnTo>
                  <a:pt x="30" y="129"/>
                </a:lnTo>
                <a:lnTo>
                  <a:pt x="32" y="126"/>
                </a:lnTo>
                <a:lnTo>
                  <a:pt x="33" y="124"/>
                </a:lnTo>
                <a:lnTo>
                  <a:pt x="33" y="124"/>
                </a:lnTo>
                <a:close/>
                <a:moveTo>
                  <a:pt x="52" y="141"/>
                </a:moveTo>
                <a:lnTo>
                  <a:pt x="64" y="129"/>
                </a:lnTo>
                <a:lnTo>
                  <a:pt x="64" y="129"/>
                </a:lnTo>
                <a:lnTo>
                  <a:pt x="67" y="127"/>
                </a:lnTo>
                <a:lnTo>
                  <a:pt x="72" y="127"/>
                </a:lnTo>
                <a:lnTo>
                  <a:pt x="72" y="127"/>
                </a:lnTo>
                <a:lnTo>
                  <a:pt x="75" y="127"/>
                </a:lnTo>
                <a:lnTo>
                  <a:pt x="78" y="129"/>
                </a:lnTo>
                <a:lnTo>
                  <a:pt x="78" y="129"/>
                </a:lnTo>
                <a:lnTo>
                  <a:pt x="79" y="132"/>
                </a:lnTo>
                <a:lnTo>
                  <a:pt x="79" y="135"/>
                </a:lnTo>
                <a:lnTo>
                  <a:pt x="79" y="135"/>
                </a:lnTo>
                <a:lnTo>
                  <a:pt x="79" y="138"/>
                </a:lnTo>
                <a:lnTo>
                  <a:pt x="78" y="141"/>
                </a:lnTo>
                <a:lnTo>
                  <a:pt x="64" y="154"/>
                </a:lnTo>
                <a:lnTo>
                  <a:pt x="64" y="154"/>
                </a:lnTo>
                <a:lnTo>
                  <a:pt x="61" y="155"/>
                </a:lnTo>
                <a:lnTo>
                  <a:pt x="58" y="155"/>
                </a:lnTo>
                <a:lnTo>
                  <a:pt x="55" y="155"/>
                </a:lnTo>
                <a:lnTo>
                  <a:pt x="52" y="154"/>
                </a:lnTo>
                <a:lnTo>
                  <a:pt x="52" y="154"/>
                </a:lnTo>
                <a:lnTo>
                  <a:pt x="52" y="154"/>
                </a:lnTo>
                <a:lnTo>
                  <a:pt x="50" y="150"/>
                </a:lnTo>
                <a:lnTo>
                  <a:pt x="49" y="147"/>
                </a:lnTo>
                <a:lnTo>
                  <a:pt x="49" y="147"/>
                </a:lnTo>
                <a:lnTo>
                  <a:pt x="50" y="144"/>
                </a:lnTo>
                <a:lnTo>
                  <a:pt x="52" y="141"/>
                </a:lnTo>
                <a:lnTo>
                  <a:pt x="52" y="141"/>
                </a:lnTo>
                <a:close/>
                <a:moveTo>
                  <a:pt x="70" y="160"/>
                </a:moveTo>
                <a:lnTo>
                  <a:pt x="84" y="147"/>
                </a:lnTo>
                <a:lnTo>
                  <a:pt x="84" y="147"/>
                </a:lnTo>
                <a:lnTo>
                  <a:pt x="86" y="146"/>
                </a:lnTo>
                <a:lnTo>
                  <a:pt x="90" y="144"/>
                </a:lnTo>
                <a:lnTo>
                  <a:pt x="90" y="144"/>
                </a:lnTo>
                <a:lnTo>
                  <a:pt x="93" y="146"/>
                </a:lnTo>
                <a:lnTo>
                  <a:pt x="96" y="147"/>
                </a:lnTo>
                <a:lnTo>
                  <a:pt x="96" y="147"/>
                </a:lnTo>
                <a:lnTo>
                  <a:pt x="98" y="150"/>
                </a:lnTo>
                <a:lnTo>
                  <a:pt x="98" y="154"/>
                </a:lnTo>
                <a:lnTo>
                  <a:pt x="98" y="154"/>
                </a:lnTo>
                <a:lnTo>
                  <a:pt x="98" y="157"/>
                </a:lnTo>
                <a:lnTo>
                  <a:pt x="96" y="158"/>
                </a:lnTo>
                <a:lnTo>
                  <a:pt x="82" y="172"/>
                </a:lnTo>
                <a:lnTo>
                  <a:pt x="82" y="172"/>
                </a:lnTo>
                <a:lnTo>
                  <a:pt x="82" y="172"/>
                </a:lnTo>
                <a:lnTo>
                  <a:pt x="79" y="173"/>
                </a:lnTo>
                <a:lnTo>
                  <a:pt x="76" y="173"/>
                </a:lnTo>
                <a:lnTo>
                  <a:pt x="73" y="173"/>
                </a:lnTo>
                <a:lnTo>
                  <a:pt x="70" y="172"/>
                </a:lnTo>
                <a:lnTo>
                  <a:pt x="70" y="172"/>
                </a:lnTo>
                <a:lnTo>
                  <a:pt x="69" y="169"/>
                </a:lnTo>
                <a:lnTo>
                  <a:pt x="69" y="166"/>
                </a:lnTo>
                <a:lnTo>
                  <a:pt x="69" y="166"/>
                </a:lnTo>
                <a:lnTo>
                  <a:pt x="69" y="163"/>
                </a:lnTo>
                <a:lnTo>
                  <a:pt x="70" y="160"/>
                </a:lnTo>
                <a:lnTo>
                  <a:pt x="70" y="160"/>
                </a:lnTo>
                <a:close/>
                <a:moveTo>
                  <a:pt x="131" y="60"/>
                </a:moveTo>
                <a:lnTo>
                  <a:pt x="131" y="60"/>
                </a:lnTo>
                <a:lnTo>
                  <a:pt x="125" y="62"/>
                </a:lnTo>
                <a:lnTo>
                  <a:pt x="119" y="65"/>
                </a:lnTo>
                <a:lnTo>
                  <a:pt x="99" y="85"/>
                </a:lnTo>
                <a:lnTo>
                  <a:pt x="99" y="85"/>
                </a:lnTo>
                <a:lnTo>
                  <a:pt x="95" y="88"/>
                </a:lnTo>
                <a:lnTo>
                  <a:pt x="89" y="89"/>
                </a:lnTo>
                <a:lnTo>
                  <a:pt x="82" y="88"/>
                </a:lnTo>
                <a:lnTo>
                  <a:pt x="76" y="85"/>
                </a:lnTo>
                <a:lnTo>
                  <a:pt x="76" y="85"/>
                </a:lnTo>
                <a:lnTo>
                  <a:pt x="73" y="80"/>
                </a:lnTo>
                <a:lnTo>
                  <a:pt x="72" y="74"/>
                </a:lnTo>
                <a:lnTo>
                  <a:pt x="72" y="74"/>
                </a:lnTo>
                <a:lnTo>
                  <a:pt x="73" y="68"/>
                </a:lnTo>
                <a:lnTo>
                  <a:pt x="76" y="63"/>
                </a:lnTo>
                <a:lnTo>
                  <a:pt x="116" y="26"/>
                </a:lnTo>
                <a:lnTo>
                  <a:pt x="116" y="26"/>
                </a:lnTo>
                <a:lnTo>
                  <a:pt x="125" y="19"/>
                </a:lnTo>
                <a:lnTo>
                  <a:pt x="135" y="14"/>
                </a:lnTo>
                <a:lnTo>
                  <a:pt x="147" y="11"/>
                </a:lnTo>
                <a:lnTo>
                  <a:pt x="158" y="10"/>
                </a:lnTo>
                <a:lnTo>
                  <a:pt x="158" y="10"/>
                </a:lnTo>
                <a:lnTo>
                  <a:pt x="170" y="11"/>
                </a:lnTo>
                <a:lnTo>
                  <a:pt x="181" y="14"/>
                </a:lnTo>
                <a:lnTo>
                  <a:pt x="191" y="19"/>
                </a:lnTo>
                <a:lnTo>
                  <a:pt x="199" y="26"/>
                </a:lnTo>
                <a:lnTo>
                  <a:pt x="199" y="26"/>
                </a:lnTo>
                <a:lnTo>
                  <a:pt x="207" y="34"/>
                </a:lnTo>
                <a:lnTo>
                  <a:pt x="213" y="45"/>
                </a:lnTo>
                <a:lnTo>
                  <a:pt x="216" y="54"/>
                </a:lnTo>
                <a:lnTo>
                  <a:pt x="217" y="66"/>
                </a:lnTo>
                <a:lnTo>
                  <a:pt x="217" y="66"/>
                </a:lnTo>
                <a:lnTo>
                  <a:pt x="216" y="77"/>
                </a:lnTo>
                <a:lnTo>
                  <a:pt x="213" y="88"/>
                </a:lnTo>
                <a:lnTo>
                  <a:pt x="207" y="97"/>
                </a:lnTo>
                <a:lnTo>
                  <a:pt x="199" y="106"/>
                </a:lnTo>
                <a:lnTo>
                  <a:pt x="193" y="112"/>
                </a:lnTo>
                <a:lnTo>
                  <a:pt x="144" y="65"/>
                </a:lnTo>
                <a:lnTo>
                  <a:pt x="144" y="65"/>
                </a:lnTo>
                <a:lnTo>
                  <a:pt x="138" y="62"/>
                </a:lnTo>
                <a:lnTo>
                  <a:pt x="131" y="60"/>
                </a:lnTo>
                <a:lnTo>
                  <a:pt x="131" y="60"/>
                </a:lnTo>
                <a:close/>
                <a:moveTo>
                  <a:pt x="101" y="169"/>
                </a:moveTo>
                <a:lnTo>
                  <a:pt x="101" y="169"/>
                </a:lnTo>
                <a:lnTo>
                  <a:pt x="105" y="169"/>
                </a:lnTo>
                <a:lnTo>
                  <a:pt x="107" y="172"/>
                </a:lnTo>
                <a:lnTo>
                  <a:pt x="110" y="173"/>
                </a:lnTo>
                <a:lnTo>
                  <a:pt x="110" y="177"/>
                </a:lnTo>
                <a:lnTo>
                  <a:pt x="110" y="177"/>
                </a:lnTo>
                <a:lnTo>
                  <a:pt x="110" y="181"/>
                </a:lnTo>
                <a:lnTo>
                  <a:pt x="107" y="183"/>
                </a:lnTo>
                <a:lnTo>
                  <a:pt x="105" y="184"/>
                </a:lnTo>
                <a:lnTo>
                  <a:pt x="101" y="186"/>
                </a:lnTo>
                <a:lnTo>
                  <a:pt x="101" y="186"/>
                </a:lnTo>
                <a:lnTo>
                  <a:pt x="98" y="184"/>
                </a:lnTo>
                <a:lnTo>
                  <a:pt x="95" y="183"/>
                </a:lnTo>
                <a:lnTo>
                  <a:pt x="93" y="181"/>
                </a:lnTo>
                <a:lnTo>
                  <a:pt x="93" y="177"/>
                </a:lnTo>
                <a:lnTo>
                  <a:pt x="93" y="177"/>
                </a:lnTo>
                <a:lnTo>
                  <a:pt x="93" y="173"/>
                </a:lnTo>
                <a:lnTo>
                  <a:pt x="95" y="172"/>
                </a:lnTo>
                <a:lnTo>
                  <a:pt x="98" y="169"/>
                </a:lnTo>
                <a:lnTo>
                  <a:pt x="101" y="169"/>
                </a:lnTo>
                <a:lnTo>
                  <a:pt x="101" y="1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 name="Group 20"/>
          <p:cNvGrpSpPr/>
          <p:nvPr userDrawn="1"/>
        </p:nvGrpSpPr>
        <p:grpSpPr>
          <a:xfrm>
            <a:off x="7169363" y="5478873"/>
            <a:ext cx="495528" cy="302926"/>
            <a:chOff x="5868988" y="5800725"/>
            <a:chExt cx="420688" cy="342900"/>
          </a:xfrm>
        </p:grpSpPr>
        <p:sp>
          <p:nvSpPr>
            <p:cNvPr id="22" name="Freeform 343"/>
            <p:cNvSpPr>
              <a:spLocks noEditPoints="1"/>
            </p:cNvSpPr>
            <p:nvPr/>
          </p:nvSpPr>
          <p:spPr bwMode="auto">
            <a:xfrm>
              <a:off x="5911851" y="5800725"/>
              <a:ext cx="104775" cy="103188"/>
            </a:xfrm>
            <a:custGeom>
              <a:avLst/>
              <a:gdLst>
                <a:gd name="T0" fmla="*/ 32 w 66"/>
                <a:gd name="T1" fmla="*/ 65 h 65"/>
                <a:gd name="T2" fmla="*/ 46 w 66"/>
                <a:gd name="T3" fmla="*/ 62 h 65"/>
                <a:gd name="T4" fmla="*/ 57 w 66"/>
                <a:gd name="T5" fmla="*/ 56 h 65"/>
                <a:gd name="T6" fmla="*/ 63 w 66"/>
                <a:gd name="T7" fmla="*/ 46 h 65"/>
                <a:gd name="T8" fmla="*/ 66 w 66"/>
                <a:gd name="T9" fmla="*/ 33 h 65"/>
                <a:gd name="T10" fmla="*/ 66 w 66"/>
                <a:gd name="T11" fmla="*/ 26 h 65"/>
                <a:gd name="T12" fmla="*/ 60 w 66"/>
                <a:gd name="T13" fmla="*/ 13 h 65"/>
                <a:gd name="T14" fmla="*/ 51 w 66"/>
                <a:gd name="T15" fmla="*/ 6 h 65"/>
                <a:gd name="T16" fmla="*/ 40 w 66"/>
                <a:gd name="T17" fmla="*/ 0 h 65"/>
                <a:gd name="T18" fmla="*/ 32 w 66"/>
                <a:gd name="T19" fmla="*/ 0 h 65"/>
                <a:gd name="T20" fmla="*/ 20 w 66"/>
                <a:gd name="T21" fmla="*/ 3 h 65"/>
                <a:gd name="T22" fmla="*/ 9 w 66"/>
                <a:gd name="T23" fmla="*/ 9 h 65"/>
                <a:gd name="T24" fmla="*/ 2 w 66"/>
                <a:gd name="T25" fmla="*/ 20 h 65"/>
                <a:gd name="T26" fmla="*/ 0 w 66"/>
                <a:gd name="T27" fmla="*/ 33 h 65"/>
                <a:gd name="T28" fmla="*/ 0 w 66"/>
                <a:gd name="T29" fmla="*/ 39 h 65"/>
                <a:gd name="T30" fmla="*/ 5 w 66"/>
                <a:gd name="T31" fmla="*/ 52 h 65"/>
                <a:gd name="T32" fmla="*/ 14 w 66"/>
                <a:gd name="T33" fmla="*/ 59 h 65"/>
                <a:gd name="T34" fmla="*/ 26 w 66"/>
                <a:gd name="T35" fmla="*/ 65 h 65"/>
                <a:gd name="T36" fmla="*/ 32 w 66"/>
                <a:gd name="T37" fmla="*/ 65 h 65"/>
                <a:gd name="T38" fmla="*/ 32 w 66"/>
                <a:gd name="T39" fmla="*/ 7 h 65"/>
                <a:gd name="T40" fmla="*/ 43 w 66"/>
                <a:gd name="T41" fmla="*/ 10 h 65"/>
                <a:gd name="T42" fmla="*/ 51 w 66"/>
                <a:gd name="T43" fmla="*/ 15 h 65"/>
                <a:gd name="T44" fmla="*/ 55 w 66"/>
                <a:gd name="T45" fmla="*/ 23 h 65"/>
                <a:gd name="T46" fmla="*/ 57 w 66"/>
                <a:gd name="T47" fmla="*/ 33 h 65"/>
                <a:gd name="T48" fmla="*/ 57 w 66"/>
                <a:gd name="T49" fmla="*/ 38 h 65"/>
                <a:gd name="T50" fmla="*/ 54 w 66"/>
                <a:gd name="T51" fmla="*/ 47 h 65"/>
                <a:gd name="T52" fmla="*/ 46 w 66"/>
                <a:gd name="T53" fmla="*/ 53 h 65"/>
                <a:gd name="T54" fmla="*/ 39 w 66"/>
                <a:gd name="T55" fmla="*/ 56 h 65"/>
                <a:gd name="T56" fmla="*/ 32 w 66"/>
                <a:gd name="T57" fmla="*/ 58 h 65"/>
                <a:gd name="T58" fmla="*/ 23 w 66"/>
                <a:gd name="T59" fmla="*/ 55 h 65"/>
                <a:gd name="T60" fmla="*/ 16 w 66"/>
                <a:gd name="T61" fmla="*/ 50 h 65"/>
                <a:gd name="T62" fmla="*/ 9 w 66"/>
                <a:gd name="T63" fmla="*/ 43 h 65"/>
                <a:gd name="T64" fmla="*/ 8 w 66"/>
                <a:gd name="T65" fmla="*/ 33 h 65"/>
                <a:gd name="T66" fmla="*/ 8 w 66"/>
                <a:gd name="T67" fmla="*/ 27 h 65"/>
                <a:gd name="T68" fmla="*/ 13 w 66"/>
                <a:gd name="T69" fmla="*/ 20 h 65"/>
                <a:gd name="T70" fmla="*/ 19 w 66"/>
                <a:gd name="T71" fmla="*/ 12 h 65"/>
                <a:gd name="T72" fmla="*/ 28 w 66"/>
                <a:gd name="T73" fmla="*/ 9 h 65"/>
                <a:gd name="T74" fmla="*/ 32 w 66"/>
                <a:gd name="T7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5">
                  <a:moveTo>
                    <a:pt x="32" y="65"/>
                  </a:moveTo>
                  <a:lnTo>
                    <a:pt x="32" y="65"/>
                  </a:lnTo>
                  <a:lnTo>
                    <a:pt x="40" y="65"/>
                  </a:lnTo>
                  <a:lnTo>
                    <a:pt x="46" y="62"/>
                  </a:lnTo>
                  <a:lnTo>
                    <a:pt x="51" y="59"/>
                  </a:lnTo>
                  <a:lnTo>
                    <a:pt x="57" y="56"/>
                  </a:lnTo>
                  <a:lnTo>
                    <a:pt x="60" y="52"/>
                  </a:lnTo>
                  <a:lnTo>
                    <a:pt x="63" y="46"/>
                  </a:lnTo>
                  <a:lnTo>
                    <a:pt x="66" y="39"/>
                  </a:lnTo>
                  <a:lnTo>
                    <a:pt x="66" y="33"/>
                  </a:lnTo>
                  <a:lnTo>
                    <a:pt x="66" y="33"/>
                  </a:lnTo>
                  <a:lnTo>
                    <a:pt x="66" y="26"/>
                  </a:lnTo>
                  <a:lnTo>
                    <a:pt x="63" y="20"/>
                  </a:lnTo>
                  <a:lnTo>
                    <a:pt x="60" y="13"/>
                  </a:lnTo>
                  <a:lnTo>
                    <a:pt x="57" y="9"/>
                  </a:lnTo>
                  <a:lnTo>
                    <a:pt x="51" y="6"/>
                  </a:lnTo>
                  <a:lnTo>
                    <a:pt x="46" y="3"/>
                  </a:lnTo>
                  <a:lnTo>
                    <a:pt x="40" y="0"/>
                  </a:lnTo>
                  <a:lnTo>
                    <a:pt x="32" y="0"/>
                  </a:lnTo>
                  <a:lnTo>
                    <a:pt x="32" y="0"/>
                  </a:lnTo>
                  <a:lnTo>
                    <a:pt x="26" y="0"/>
                  </a:lnTo>
                  <a:lnTo>
                    <a:pt x="20" y="3"/>
                  </a:lnTo>
                  <a:lnTo>
                    <a:pt x="14" y="6"/>
                  </a:lnTo>
                  <a:lnTo>
                    <a:pt x="9" y="9"/>
                  </a:lnTo>
                  <a:lnTo>
                    <a:pt x="5" y="13"/>
                  </a:lnTo>
                  <a:lnTo>
                    <a:pt x="2" y="20"/>
                  </a:lnTo>
                  <a:lnTo>
                    <a:pt x="0" y="26"/>
                  </a:lnTo>
                  <a:lnTo>
                    <a:pt x="0" y="33"/>
                  </a:lnTo>
                  <a:lnTo>
                    <a:pt x="0" y="33"/>
                  </a:lnTo>
                  <a:lnTo>
                    <a:pt x="0" y="39"/>
                  </a:lnTo>
                  <a:lnTo>
                    <a:pt x="2" y="46"/>
                  </a:lnTo>
                  <a:lnTo>
                    <a:pt x="5" y="52"/>
                  </a:lnTo>
                  <a:lnTo>
                    <a:pt x="9" y="56"/>
                  </a:lnTo>
                  <a:lnTo>
                    <a:pt x="14" y="59"/>
                  </a:lnTo>
                  <a:lnTo>
                    <a:pt x="20" y="62"/>
                  </a:lnTo>
                  <a:lnTo>
                    <a:pt x="26" y="65"/>
                  </a:lnTo>
                  <a:lnTo>
                    <a:pt x="32" y="65"/>
                  </a:lnTo>
                  <a:lnTo>
                    <a:pt x="32" y="65"/>
                  </a:lnTo>
                  <a:close/>
                  <a:moveTo>
                    <a:pt x="32" y="7"/>
                  </a:moveTo>
                  <a:lnTo>
                    <a:pt x="32" y="7"/>
                  </a:lnTo>
                  <a:lnTo>
                    <a:pt x="39" y="9"/>
                  </a:lnTo>
                  <a:lnTo>
                    <a:pt x="43" y="10"/>
                  </a:lnTo>
                  <a:lnTo>
                    <a:pt x="46" y="12"/>
                  </a:lnTo>
                  <a:lnTo>
                    <a:pt x="51" y="15"/>
                  </a:lnTo>
                  <a:lnTo>
                    <a:pt x="54" y="20"/>
                  </a:lnTo>
                  <a:lnTo>
                    <a:pt x="55" y="23"/>
                  </a:lnTo>
                  <a:lnTo>
                    <a:pt x="57" y="27"/>
                  </a:lnTo>
                  <a:lnTo>
                    <a:pt x="57" y="33"/>
                  </a:lnTo>
                  <a:lnTo>
                    <a:pt x="57" y="33"/>
                  </a:lnTo>
                  <a:lnTo>
                    <a:pt x="57" y="38"/>
                  </a:lnTo>
                  <a:lnTo>
                    <a:pt x="55" y="43"/>
                  </a:lnTo>
                  <a:lnTo>
                    <a:pt x="54" y="47"/>
                  </a:lnTo>
                  <a:lnTo>
                    <a:pt x="51" y="50"/>
                  </a:lnTo>
                  <a:lnTo>
                    <a:pt x="46" y="53"/>
                  </a:lnTo>
                  <a:lnTo>
                    <a:pt x="43" y="55"/>
                  </a:lnTo>
                  <a:lnTo>
                    <a:pt x="39" y="56"/>
                  </a:lnTo>
                  <a:lnTo>
                    <a:pt x="32" y="58"/>
                  </a:lnTo>
                  <a:lnTo>
                    <a:pt x="32" y="58"/>
                  </a:lnTo>
                  <a:lnTo>
                    <a:pt x="28" y="56"/>
                  </a:lnTo>
                  <a:lnTo>
                    <a:pt x="23" y="55"/>
                  </a:lnTo>
                  <a:lnTo>
                    <a:pt x="19" y="53"/>
                  </a:lnTo>
                  <a:lnTo>
                    <a:pt x="16" y="50"/>
                  </a:lnTo>
                  <a:lnTo>
                    <a:pt x="13" y="47"/>
                  </a:lnTo>
                  <a:lnTo>
                    <a:pt x="9" y="43"/>
                  </a:lnTo>
                  <a:lnTo>
                    <a:pt x="8" y="38"/>
                  </a:lnTo>
                  <a:lnTo>
                    <a:pt x="8" y="33"/>
                  </a:lnTo>
                  <a:lnTo>
                    <a:pt x="8" y="33"/>
                  </a:lnTo>
                  <a:lnTo>
                    <a:pt x="8" y="27"/>
                  </a:lnTo>
                  <a:lnTo>
                    <a:pt x="9" y="23"/>
                  </a:lnTo>
                  <a:lnTo>
                    <a:pt x="13" y="20"/>
                  </a:lnTo>
                  <a:lnTo>
                    <a:pt x="16" y="15"/>
                  </a:lnTo>
                  <a:lnTo>
                    <a:pt x="19" y="12"/>
                  </a:lnTo>
                  <a:lnTo>
                    <a:pt x="23" y="10"/>
                  </a:lnTo>
                  <a:lnTo>
                    <a:pt x="28" y="9"/>
                  </a:lnTo>
                  <a:lnTo>
                    <a:pt x="32" y="7"/>
                  </a:lnTo>
                  <a:lnTo>
                    <a:pt x="32"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344"/>
            <p:cNvSpPr>
              <a:spLocks noEditPoints="1"/>
            </p:cNvSpPr>
            <p:nvPr/>
          </p:nvSpPr>
          <p:spPr bwMode="auto">
            <a:xfrm>
              <a:off x="5868988" y="5926138"/>
              <a:ext cx="192088" cy="117475"/>
            </a:xfrm>
            <a:custGeom>
              <a:avLst/>
              <a:gdLst>
                <a:gd name="T0" fmla="*/ 116 w 121"/>
                <a:gd name="T1" fmla="*/ 74 h 74"/>
                <a:gd name="T2" fmla="*/ 119 w 121"/>
                <a:gd name="T3" fmla="*/ 72 h 74"/>
                <a:gd name="T4" fmla="*/ 121 w 121"/>
                <a:gd name="T5" fmla="*/ 23 h 74"/>
                <a:gd name="T6" fmla="*/ 119 w 121"/>
                <a:gd name="T7" fmla="*/ 19 h 74"/>
                <a:gd name="T8" fmla="*/ 113 w 121"/>
                <a:gd name="T9" fmla="*/ 6 h 74"/>
                <a:gd name="T10" fmla="*/ 101 w 121"/>
                <a:gd name="T11" fmla="*/ 0 h 74"/>
                <a:gd name="T12" fmla="*/ 73 w 121"/>
                <a:gd name="T13" fmla="*/ 0 h 74"/>
                <a:gd name="T14" fmla="*/ 72 w 121"/>
                <a:gd name="T15" fmla="*/ 0 h 74"/>
                <a:gd name="T16" fmla="*/ 59 w 121"/>
                <a:gd name="T17" fmla="*/ 19 h 74"/>
                <a:gd name="T18" fmla="*/ 50 w 121"/>
                <a:gd name="T19" fmla="*/ 2 h 74"/>
                <a:gd name="T20" fmla="*/ 47 w 121"/>
                <a:gd name="T21" fmla="*/ 0 h 74"/>
                <a:gd name="T22" fmla="*/ 23 w 121"/>
                <a:gd name="T23" fmla="*/ 0 h 74"/>
                <a:gd name="T24" fmla="*/ 14 w 121"/>
                <a:gd name="T25" fmla="*/ 2 h 74"/>
                <a:gd name="T26" fmla="*/ 1 w 121"/>
                <a:gd name="T27" fmla="*/ 14 h 74"/>
                <a:gd name="T28" fmla="*/ 0 w 121"/>
                <a:gd name="T29" fmla="*/ 23 h 74"/>
                <a:gd name="T30" fmla="*/ 0 w 121"/>
                <a:gd name="T31" fmla="*/ 69 h 74"/>
                <a:gd name="T32" fmla="*/ 4 w 121"/>
                <a:gd name="T33" fmla="*/ 74 h 74"/>
                <a:gd name="T34" fmla="*/ 7 w 121"/>
                <a:gd name="T35" fmla="*/ 23 h 74"/>
                <a:gd name="T36" fmla="*/ 9 w 121"/>
                <a:gd name="T37" fmla="*/ 17 h 74"/>
                <a:gd name="T38" fmla="*/ 17 w 121"/>
                <a:gd name="T39" fmla="*/ 9 h 74"/>
                <a:gd name="T40" fmla="*/ 44 w 121"/>
                <a:gd name="T41" fmla="*/ 8 h 74"/>
                <a:gd name="T42" fmla="*/ 56 w 121"/>
                <a:gd name="T43" fmla="*/ 29 h 74"/>
                <a:gd name="T44" fmla="*/ 58 w 121"/>
                <a:gd name="T45" fmla="*/ 31 h 74"/>
                <a:gd name="T46" fmla="*/ 58 w 121"/>
                <a:gd name="T47" fmla="*/ 31 h 74"/>
                <a:gd name="T48" fmla="*/ 59 w 121"/>
                <a:gd name="T49" fmla="*/ 31 h 74"/>
                <a:gd name="T50" fmla="*/ 59 w 121"/>
                <a:gd name="T51" fmla="*/ 31 h 74"/>
                <a:gd name="T52" fmla="*/ 63 w 121"/>
                <a:gd name="T53" fmla="*/ 31 h 74"/>
                <a:gd name="T54" fmla="*/ 63 w 121"/>
                <a:gd name="T55" fmla="*/ 31 h 74"/>
                <a:gd name="T56" fmla="*/ 76 w 121"/>
                <a:gd name="T57" fmla="*/ 8 h 74"/>
                <a:gd name="T58" fmla="*/ 96 w 121"/>
                <a:gd name="T59" fmla="*/ 8 h 74"/>
                <a:gd name="T60" fmla="*/ 107 w 121"/>
                <a:gd name="T61" fmla="*/ 13 h 74"/>
                <a:gd name="T62" fmla="*/ 112 w 121"/>
                <a:gd name="T63" fmla="*/ 23 h 74"/>
                <a:gd name="T64" fmla="*/ 7 w 121"/>
                <a:gd name="T6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74">
                  <a:moveTo>
                    <a:pt x="4" y="74"/>
                  </a:moveTo>
                  <a:lnTo>
                    <a:pt x="116" y="74"/>
                  </a:lnTo>
                  <a:lnTo>
                    <a:pt x="116" y="74"/>
                  </a:lnTo>
                  <a:lnTo>
                    <a:pt x="119" y="72"/>
                  </a:lnTo>
                  <a:lnTo>
                    <a:pt x="121" y="69"/>
                  </a:lnTo>
                  <a:lnTo>
                    <a:pt x="121" y="23"/>
                  </a:lnTo>
                  <a:lnTo>
                    <a:pt x="121" y="23"/>
                  </a:lnTo>
                  <a:lnTo>
                    <a:pt x="119" y="19"/>
                  </a:lnTo>
                  <a:lnTo>
                    <a:pt x="119" y="14"/>
                  </a:lnTo>
                  <a:lnTo>
                    <a:pt x="113" y="6"/>
                  </a:lnTo>
                  <a:lnTo>
                    <a:pt x="105" y="2"/>
                  </a:lnTo>
                  <a:lnTo>
                    <a:pt x="101" y="0"/>
                  </a:lnTo>
                  <a:lnTo>
                    <a:pt x="96" y="0"/>
                  </a:lnTo>
                  <a:lnTo>
                    <a:pt x="73" y="0"/>
                  </a:lnTo>
                  <a:lnTo>
                    <a:pt x="73" y="0"/>
                  </a:lnTo>
                  <a:lnTo>
                    <a:pt x="72" y="0"/>
                  </a:lnTo>
                  <a:lnTo>
                    <a:pt x="70" y="2"/>
                  </a:lnTo>
                  <a:lnTo>
                    <a:pt x="59" y="19"/>
                  </a:lnTo>
                  <a:lnTo>
                    <a:pt x="50" y="2"/>
                  </a:lnTo>
                  <a:lnTo>
                    <a:pt x="50" y="2"/>
                  </a:lnTo>
                  <a:lnTo>
                    <a:pt x="49" y="0"/>
                  </a:lnTo>
                  <a:lnTo>
                    <a:pt x="47" y="0"/>
                  </a:lnTo>
                  <a:lnTo>
                    <a:pt x="23" y="0"/>
                  </a:lnTo>
                  <a:lnTo>
                    <a:pt x="23" y="0"/>
                  </a:lnTo>
                  <a:lnTo>
                    <a:pt x="18" y="0"/>
                  </a:lnTo>
                  <a:lnTo>
                    <a:pt x="14" y="2"/>
                  </a:lnTo>
                  <a:lnTo>
                    <a:pt x="6" y="6"/>
                  </a:lnTo>
                  <a:lnTo>
                    <a:pt x="1" y="14"/>
                  </a:lnTo>
                  <a:lnTo>
                    <a:pt x="0" y="19"/>
                  </a:lnTo>
                  <a:lnTo>
                    <a:pt x="0" y="23"/>
                  </a:lnTo>
                  <a:lnTo>
                    <a:pt x="0" y="69"/>
                  </a:lnTo>
                  <a:lnTo>
                    <a:pt x="0" y="69"/>
                  </a:lnTo>
                  <a:lnTo>
                    <a:pt x="1" y="72"/>
                  </a:lnTo>
                  <a:lnTo>
                    <a:pt x="4" y="74"/>
                  </a:lnTo>
                  <a:lnTo>
                    <a:pt x="4" y="74"/>
                  </a:lnTo>
                  <a:close/>
                  <a:moveTo>
                    <a:pt x="7" y="23"/>
                  </a:moveTo>
                  <a:lnTo>
                    <a:pt x="7" y="23"/>
                  </a:lnTo>
                  <a:lnTo>
                    <a:pt x="9" y="17"/>
                  </a:lnTo>
                  <a:lnTo>
                    <a:pt x="12" y="13"/>
                  </a:lnTo>
                  <a:lnTo>
                    <a:pt x="17" y="9"/>
                  </a:lnTo>
                  <a:lnTo>
                    <a:pt x="23" y="8"/>
                  </a:lnTo>
                  <a:lnTo>
                    <a:pt x="44" y="8"/>
                  </a:lnTo>
                  <a:lnTo>
                    <a:pt x="56" y="29"/>
                  </a:lnTo>
                  <a:lnTo>
                    <a:pt x="56" y="29"/>
                  </a:lnTo>
                  <a:lnTo>
                    <a:pt x="58" y="31"/>
                  </a:lnTo>
                  <a:lnTo>
                    <a:pt x="58" y="31"/>
                  </a:lnTo>
                  <a:lnTo>
                    <a:pt x="58" y="31"/>
                  </a:lnTo>
                  <a:lnTo>
                    <a:pt x="58" y="31"/>
                  </a:lnTo>
                  <a:lnTo>
                    <a:pt x="59" y="31"/>
                  </a:lnTo>
                  <a:lnTo>
                    <a:pt x="59" y="31"/>
                  </a:lnTo>
                  <a:lnTo>
                    <a:pt x="59" y="31"/>
                  </a:lnTo>
                  <a:lnTo>
                    <a:pt x="59" y="31"/>
                  </a:lnTo>
                  <a:lnTo>
                    <a:pt x="63" y="31"/>
                  </a:lnTo>
                  <a:lnTo>
                    <a:pt x="63" y="31"/>
                  </a:lnTo>
                  <a:lnTo>
                    <a:pt x="63" y="31"/>
                  </a:lnTo>
                  <a:lnTo>
                    <a:pt x="63" y="31"/>
                  </a:lnTo>
                  <a:lnTo>
                    <a:pt x="64" y="29"/>
                  </a:lnTo>
                  <a:lnTo>
                    <a:pt x="76" y="8"/>
                  </a:lnTo>
                  <a:lnTo>
                    <a:pt x="96" y="8"/>
                  </a:lnTo>
                  <a:lnTo>
                    <a:pt x="96" y="8"/>
                  </a:lnTo>
                  <a:lnTo>
                    <a:pt x="102" y="9"/>
                  </a:lnTo>
                  <a:lnTo>
                    <a:pt x="107" y="13"/>
                  </a:lnTo>
                  <a:lnTo>
                    <a:pt x="112" y="17"/>
                  </a:lnTo>
                  <a:lnTo>
                    <a:pt x="112" y="23"/>
                  </a:lnTo>
                  <a:lnTo>
                    <a:pt x="112" y="65"/>
                  </a:lnTo>
                  <a:lnTo>
                    <a:pt x="7" y="65"/>
                  </a:lnTo>
                  <a:lnTo>
                    <a:pt x="7"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345"/>
            <p:cNvSpPr>
              <a:spLocks noEditPoints="1"/>
            </p:cNvSpPr>
            <p:nvPr/>
          </p:nvSpPr>
          <p:spPr bwMode="auto">
            <a:xfrm>
              <a:off x="5868988" y="6026150"/>
              <a:ext cx="420688" cy="117475"/>
            </a:xfrm>
            <a:custGeom>
              <a:avLst/>
              <a:gdLst>
                <a:gd name="T0" fmla="*/ 219 w 265"/>
                <a:gd name="T1" fmla="*/ 0 h 74"/>
                <a:gd name="T2" fmla="*/ 216 w 265"/>
                <a:gd name="T3" fmla="*/ 0 h 74"/>
                <a:gd name="T4" fmla="*/ 205 w 265"/>
                <a:gd name="T5" fmla="*/ 18 h 74"/>
                <a:gd name="T6" fmla="*/ 196 w 265"/>
                <a:gd name="T7" fmla="*/ 2 h 74"/>
                <a:gd name="T8" fmla="*/ 191 w 265"/>
                <a:gd name="T9" fmla="*/ 0 h 74"/>
                <a:gd name="T10" fmla="*/ 168 w 265"/>
                <a:gd name="T11" fmla="*/ 0 h 74"/>
                <a:gd name="T12" fmla="*/ 159 w 265"/>
                <a:gd name="T13" fmla="*/ 2 h 74"/>
                <a:gd name="T14" fmla="*/ 147 w 265"/>
                <a:gd name="T15" fmla="*/ 14 h 74"/>
                <a:gd name="T16" fmla="*/ 144 w 265"/>
                <a:gd name="T17" fmla="*/ 23 h 74"/>
                <a:gd name="T18" fmla="*/ 4 w 265"/>
                <a:gd name="T19" fmla="*/ 38 h 74"/>
                <a:gd name="T20" fmla="*/ 1 w 265"/>
                <a:gd name="T21" fmla="*/ 38 h 74"/>
                <a:gd name="T22" fmla="*/ 0 w 265"/>
                <a:gd name="T23" fmla="*/ 41 h 74"/>
                <a:gd name="T24" fmla="*/ 4 w 265"/>
                <a:gd name="T25" fmla="*/ 46 h 74"/>
                <a:gd name="T26" fmla="*/ 144 w 265"/>
                <a:gd name="T27" fmla="*/ 69 h 74"/>
                <a:gd name="T28" fmla="*/ 145 w 265"/>
                <a:gd name="T29" fmla="*/ 72 h 74"/>
                <a:gd name="T30" fmla="*/ 262 w 265"/>
                <a:gd name="T31" fmla="*/ 74 h 74"/>
                <a:gd name="T32" fmla="*/ 265 w 265"/>
                <a:gd name="T33" fmla="*/ 72 h 74"/>
                <a:gd name="T34" fmla="*/ 265 w 265"/>
                <a:gd name="T35" fmla="*/ 23 h 74"/>
                <a:gd name="T36" fmla="*/ 265 w 265"/>
                <a:gd name="T37" fmla="*/ 18 h 74"/>
                <a:gd name="T38" fmla="*/ 259 w 265"/>
                <a:gd name="T39" fmla="*/ 8 h 74"/>
                <a:gd name="T40" fmla="*/ 246 w 265"/>
                <a:gd name="T41" fmla="*/ 0 h 74"/>
                <a:gd name="T42" fmla="*/ 242 w 265"/>
                <a:gd name="T43" fmla="*/ 0 h 74"/>
                <a:gd name="T44" fmla="*/ 153 w 265"/>
                <a:gd name="T45" fmla="*/ 64 h 74"/>
                <a:gd name="T46" fmla="*/ 153 w 265"/>
                <a:gd name="T47" fmla="*/ 23 h 74"/>
                <a:gd name="T48" fmla="*/ 158 w 265"/>
                <a:gd name="T49" fmla="*/ 12 h 74"/>
                <a:gd name="T50" fmla="*/ 168 w 265"/>
                <a:gd name="T51" fmla="*/ 8 h 74"/>
                <a:gd name="T52" fmla="*/ 202 w 265"/>
                <a:gd name="T53" fmla="*/ 29 h 74"/>
                <a:gd name="T54" fmla="*/ 204 w 265"/>
                <a:gd name="T55" fmla="*/ 31 h 74"/>
                <a:gd name="T56" fmla="*/ 207 w 265"/>
                <a:gd name="T57" fmla="*/ 31 h 74"/>
                <a:gd name="T58" fmla="*/ 220 w 265"/>
                <a:gd name="T59" fmla="*/ 8 h 74"/>
                <a:gd name="T60" fmla="*/ 242 w 265"/>
                <a:gd name="T61" fmla="*/ 8 h 74"/>
                <a:gd name="T62" fmla="*/ 253 w 265"/>
                <a:gd name="T63" fmla="*/ 12 h 74"/>
                <a:gd name="T64" fmla="*/ 257 w 265"/>
                <a:gd name="T65"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74">
                  <a:moveTo>
                    <a:pt x="242" y="0"/>
                  </a:moveTo>
                  <a:lnTo>
                    <a:pt x="219" y="0"/>
                  </a:lnTo>
                  <a:lnTo>
                    <a:pt x="219" y="0"/>
                  </a:lnTo>
                  <a:lnTo>
                    <a:pt x="216" y="0"/>
                  </a:lnTo>
                  <a:lnTo>
                    <a:pt x="214" y="2"/>
                  </a:lnTo>
                  <a:lnTo>
                    <a:pt x="205" y="18"/>
                  </a:lnTo>
                  <a:lnTo>
                    <a:pt x="196" y="2"/>
                  </a:lnTo>
                  <a:lnTo>
                    <a:pt x="196" y="2"/>
                  </a:lnTo>
                  <a:lnTo>
                    <a:pt x="194" y="0"/>
                  </a:lnTo>
                  <a:lnTo>
                    <a:pt x="191" y="0"/>
                  </a:lnTo>
                  <a:lnTo>
                    <a:pt x="168" y="0"/>
                  </a:lnTo>
                  <a:lnTo>
                    <a:pt x="168" y="0"/>
                  </a:lnTo>
                  <a:lnTo>
                    <a:pt x="162" y="0"/>
                  </a:lnTo>
                  <a:lnTo>
                    <a:pt x="159" y="2"/>
                  </a:lnTo>
                  <a:lnTo>
                    <a:pt x="151" y="8"/>
                  </a:lnTo>
                  <a:lnTo>
                    <a:pt x="147" y="14"/>
                  </a:lnTo>
                  <a:lnTo>
                    <a:pt x="145" y="18"/>
                  </a:lnTo>
                  <a:lnTo>
                    <a:pt x="144" y="23"/>
                  </a:lnTo>
                  <a:lnTo>
                    <a:pt x="144" y="38"/>
                  </a:lnTo>
                  <a:lnTo>
                    <a:pt x="4" y="38"/>
                  </a:lnTo>
                  <a:lnTo>
                    <a:pt x="4" y="38"/>
                  </a:lnTo>
                  <a:lnTo>
                    <a:pt x="1" y="38"/>
                  </a:lnTo>
                  <a:lnTo>
                    <a:pt x="0" y="41"/>
                  </a:lnTo>
                  <a:lnTo>
                    <a:pt x="0" y="41"/>
                  </a:lnTo>
                  <a:lnTo>
                    <a:pt x="1" y="45"/>
                  </a:lnTo>
                  <a:lnTo>
                    <a:pt x="4" y="46"/>
                  </a:lnTo>
                  <a:lnTo>
                    <a:pt x="144" y="46"/>
                  </a:lnTo>
                  <a:lnTo>
                    <a:pt x="144" y="69"/>
                  </a:lnTo>
                  <a:lnTo>
                    <a:pt x="144" y="69"/>
                  </a:lnTo>
                  <a:lnTo>
                    <a:pt x="145" y="72"/>
                  </a:lnTo>
                  <a:lnTo>
                    <a:pt x="148" y="74"/>
                  </a:lnTo>
                  <a:lnTo>
                    <a:pt x="262" y="74"/>
                  </a:lnTo>
                  <a:lnTo>
                    <a:pt x="262" y="74"/>
                  </a:lnTo>
                  <a:lnTo>
                    <a:pt x="265" y="72"/>
                  </a:lnTo>
                  <a:lnTo>
                    <a:pt x="265" y="69"/>
                  </a:lnTo>
                  <a:lnTo>
                    <a:pt x="265" y="23"/>
                  </a:lnTo>
                  <a:lnTo>
                    <a:pt x="265" y="23"/>
                  </a:lnTo>
                  <a:lnTo>
                    <a:pt x="265" y="18"/>
                  </a:lnTo>
                  <a:lnTo>
                    <a:pt x="263" y="14"/>
                  </a:lnTo>
                  <a:lnTo>
                    <a:pt x="259" y="8"/>
                  </a:lnTo>
                  <a:lnTo>
                    <a:pt x="251" y="2"/>
                  </a:lnTo>
                  <a:lnTo>
                    <a:pt x="246" y="0"/>
                  </a:lnTo>
                  <a:lnTo>
                    <a:pt x="242" y="0"/>
                  </a:lnTo>
                  <a:lnTo>
                    <a:pt x="242" y="0"/>
                  </a:lnTo>
                  <a:close/>
                  <a:moveTo>
                    <a:pt x="257" y="64"/>
                  </a:moveTo>
                  <a:lnTo>
                    <a:pt x="153" y="64"/>
                  </a:lnTo>
                  <a:lnTo>
                    <a:pt x="153" y="23"/>
                  </a:lnTo>
                  <a:lnTo>
                    <a:pt x="153" y="23"/>
                  </a:lnTo>
                  <a:lnTo>
                    <a:pt x="154" y="17"/>
                  </a:lnTo>
                  <a:lnTo>
                    <a:pt x="158" y="12"/>
                  </a:lnTo>
                  <a:lnTo>
                    <a:pt x="162" y="9"/>
                  </a:lnTo>
                  <a:lnTo>
                    <a:pt x="168" y="8"/>
                  </a:lnTo>
                  <a:lnTo>
                    <a:pt x="190" y="8"/>
                  </a:lnTo>
                  <a:lnTo>
                    <a:pt x="202" y="29"/>
                  </a:lnTo>
                  <a:lnTo>
                    <a:pt x="202" y="29"/>
                  </a:lnTo>
                  <a:lnTo>
                    <a:pt x="204" y="31"/>
                  </a:lnTo>
                  <a:lnTo>
                    <a:pt x="204" y="31"/>
                  </a:lnTo>
                  <a:lnTo>
                    <a:pt x="207" y="31"/>
                  </a:lnTo>
                  <a:lnTo>
                    <a:pt x="208" y="29"/>
                  </a:lnTo>
                  <a:lnTo>
                    <a:pt x="220" y="8"/>
                  </a:lnTo>
                  <a:lnTo>
                    <a:pt x="242" y="8"/>
                  </a:lnTo>
                  <a:lnTo>
                    <a:pt x="242" y="8"/>
                  </a:lnTo>
                  <a:lnTo>
                    <a:pt x="248" y="9"/>
                  </a:lnTo>
                  <a:lnTo>
                    <a:pt x="253" y="12"/>
                  </a:lnTo>
                  <a:lnTo>
                    <a:pt x="256" y="17"/>
                  </a:lnTo>
                  <a:lnTo>
                    <a:pt x="257" y="23"/>
                  </a:lnTo>
                  <a:lnTo>
                    <a:pt x="257"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346"/>
            <p:cNvSpPr>
              <a:spLocks noEditPoints="1"/>
            </p:cNvSpPr>
            <p:nvPr/>
          </p:nvSpPr>
          <p:spPr bwMode="auto">
            <a:xfrm>
              <a:off x="6140451" y="5903913"/>
              <a:ext cx="107950" cy="104775"/>
            </a:xfrm>
            <a:custGeom>
              <a:avLst/>
              <a:gdLst>
                <a:gd name="T0" fmla="*/ 34 w 68"/>
                <a:gd name="T1" fmla="*/ 66 h 66"/>
                <a:gd name="T2" fmla="*/ 46 w 68"/>
                <a:gd name="T3" fmla="*/ 63 h 66"/>
                <a:gd name="T4" fmla="*/ 57 w 68"/>
                <a:gd name="T5" fmla="*/ 57 h 66"/>
                <a:gd name="T6" fmla="*/ 65 w 68"/>
                <a:gd name="T7" fmla="*/ 46 h 66"/>
                <a:gd name="T8" fmla="*/ 68 w 68"/>
                <a:gd name="T9" fmla="*/ 33 h 66"/>
                <a:gd name="T10" fmla="*/ 66 w 68"/>
                <a:gd name="T11" fmla="*/ 27 h 66"/>
                <a:gd name="T12" fmla="*/ 62 w 68"/>
                <a:gd name="T13" fmla="*/ 14 h 66"/>
                <a:gd name="T14" fmla="*/ 52 w 68"/>
                <a:gd name="T15" fmla="*/ 5 h 66"/>
                <a:gd name="T16" fmla="*/ 40 w 68"/>
                <a:gd name="T17" fmla="*/ 0 h 66"/>
                <a:gd name="T18" fmla="*/ 34 w 68"/>
                <a:gd name="T19" fmla="*/ 0 h 66"/>
                <a:gd name="T20" fmla="*/ 22 w 68"/>
                <a:gd name="T21" fmla="*/ 2 h 66"/>
                <a:gd name="T22" fmla="*/ 11 w 68"/>
                <a:gd name="T23" fmla="*/ 10 h 66"/>
                <a:gd name="T24" fmla="*/ 3 w 68"/>
                <a:gd name="T25" fmla="*/ 20 h 66"/>
                <a:gd name="T26" fmla="*/ 0 w 68"/>
                <a:gd name="T27" fmla="*/ 33 h 66"/>
                <a:gd name="T28" fmla="*/ 2 w 68"/>
                <a:gd name="T29" fmla="*/ 40 h 66"/>
                <a:gd name="T30" fmla="*/ 6 w 68"/>
                <a:gd name="T31" fmla="*/ 51 h 66"/>
                <a:gd name="T32" fmla="*/ 16 w 68"/>
                <a:gd name="T33" fmla="*/ 60 h 66"/>
                <a:gd name="T34" fmla="*/ 28 w 68"/>
                <a:gd name="T35" fmla="*/ 65 h 66"/>
                <a:gd name="T36" fmla="*/ 34 w 68"/>
                <a:gd name="T37" fmla="*/ 66 h 66"/>
                <a:gd name="T38" fmla="*/ 34 w 68"/>
                <a:gd name="T39" fmla="*/ 8 h 66"/>
                <a:gd name="T40" fmla="*/ 43 w 68"/>
                <a:gd name="T41" fmla="*/ 10 h 66"/>
                <a:gd name="T42" fmla="*/ 51 w 68"/>
                <a:gd name="T43" fmla="*/ 16 h 66"/>
                <a:gd name="T44" fmla="*/ 57 w 68"/>
                <a:gd name="T45" fmla="*/ 23 h 66"/>
                <a:gd name="T46" fmla="*/ 59 w 68"/>
                <a:gd name="T47" fmla="*/ 33 h 66"/>
                <a:gd name="T48" fmla="*/ 59 w 68"/>
                <a:gd name="T49" fmla="*/ 37 h 66"/>
                <a:gd name="T50" fmla="*/ 54 w 68"/>
                <a:gd name="T51" fmla="*/ 46 h 66"/>
                <a:gd name="T52" fmla="*/ 48 w 68"/>
                <a:gd name="T53" fmla="*/ 54 h 66"/>
                <a:gd name="T54" fmla="*/ 39 w 68"/>
                <a:gd name="T55" fmla="*/ 57 h 66"/>
                <a:gd name="T56" fmla="*/ 34 w 68"/>
                <a:gd name="T57" fmla="*/ 57 h 66"/>
                <a:gd name="T58" fmla="*/ 25 w 68"/>
                <a:gd name="T59" fmla="*/ 56 h 66"/>
                <a:gd name="T60" fmla="*/ 17 w 68"/>
                <a:gd name="T61" fmla="*/ 51 h 66"/>
                <a:gd name="T62" fmla="*/ 11 w 68"/>
                <a:gd name="T63" fmla="*/ 43 h 66"/>
                <a:gd name="T64" fmla="*/ 10 w 68"/>
                <a:gd name="T65" fmla="*/ 33 h 66"/>
                <a:gd name="T66" fmla="*/ 10 w 68"/>
                <a:gd name="T67" fmla="*/ 28 h 66"/>
                <a:gd name="T68" fmla="*/ 14 w 68"/>
                <a:gd name="T69" fmla="*/ 19 h 66"/>
                <a:gd name="T70" fmla="*/ 20 w 68"/>
                <a:gd name="T71" fmla="*/ 13 h 66"/>
                <a:gd name="T72" fmla="*/ 29 w 68"/>
                <a:gd name="T73" fmla="*/ 8 h 66"/>
                <a:gd name="T74" fmla="*/ 34 w 68"/>
                <a:gd name="T7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6">
                  <a:moveTo>
                    <a:pt x="34" y="66"/>
                  </a:moveTo>
                  <a:lnTo>
                    <a:pt x="34" y="66"/>
                  </a:lnTo>
                  <a:lnTo>
                    <a:pt x="40" y="65"/>
                  </a:lnTo>
                  <a:lnTo>
                    <a:pt x="46" y="63"/>
                  </a:lnTo>
                  <a:lnTo>
                    <a:pt x="52" y="60"/>
                  </a:lnTo>
                  <a:lnTo>
                    <a:pt x="57" y="57"/>
                  </a:lnTo>
                  <a:lnTo>
                    <a:pt x="62" y="51"/>
                  </a:lnTo>
                  <a:lnTo>
                    <a:pt x="65" y="46"/>
                  </a:lnTo>
                  <a:lnTo>
                    <a:pt x="66" y="40"/>
                  </a:lnTo>
                  <a:lnTo>
                    <a:pt x="68" y="33"/>
                  </a:lnTo>
                  <a:lnTo>
                    <a:pt x="68" y="33"/>
                  </a:lnTo>
                  <a:lnTo>
                    <a:pt x="66" y="27"/>
                  </a:lnTo>
                  <a:lnTo>
                    <a:pt x="65" y="20"/>
                  </a:lnTo>
                  <a:lnTo>
                    <a:pt x="62" y="14"/>
                  </a:lnTo>
                  <a:lnTo>
                    <a:pt x="57" y="10"/>
                  </a:lnTo>
                  <a:lnTo>
                    <a:pt x="52" y="5"/>
                  </a:lnTo>
                  <a:lnTo>
                    <a:pt x="46" y="2"/>
                  </a:lnTo>
                  <a:lnTo>
                    <a:pt x="40" y="0"/>
                  </a:lnTo>
                  <a:lnTo>
                    <a:pt x="34" y="0"/>
                  </a:lnTo>
                  <a:lnTo>
                    <a:pt x="34" y="0"/>
                  </a:lnTo>
                  <a:lnTo>
                    <a:pt x="28" y="0"/>
                  </a:lnTo>
                  <a:lnTo>
                    <a:pt x="22" y="2"/>
                  </a:lnTo>
                  <a:lnTo>
                    <a:pt x="16" y="5"/>
                  </a:lnTo>
                  <a:lnTo>
                    <a:pt x="11" y="10"/>
                  </a:lnTo>
                  <a:lnTo>
                    <a:pt x="6" y="14"/>
                  </a:lnTo>
                  <a:lnTo>
                    <a:pt x="3" y="20"/>
                  </a:lnTo>
                  <a:lnTo>
                    <a:pt x="2" y="27"/>
                  </a:lnTo>
                  <a:lnTo>
                    <a:pt x="0" y="33"/>
                  </a:lnTo>
                  <a:lnTo>
                    <a:pt x="0" y="33"/>
                  </a:lnTo>
                  <a:lnTo>
                    <a:pt x="2" y="40"/>
                  </a:lnTo>
                  <a:lnTo>
                    <a:pt x="3" y="46"/>
                  </a:lnTo>
                  <a:lnTo>
                    <a:pt x="6" y="51"/>
                  </a:lnTo>
                  <a:lnTo>
                    <a:pt x="11" y="57"/>
                  </a:lnTo>
                  <a:lnTo>
                    <a:pt x="16" y="60"/>
                  </a:lnTo>
                  <a:lnTo>
                    <a:pt x="22" y="63"/>
                  </a:lnTo>
                  <a:lnTo>
                    <a:pt x="28" y="65"/>
                  </a:lnTo>
                  <a:lnTo>
                    <a:pt x="34" y="66"/>
                  </a:lnTo>
                  <a:lnTo>
                    <a:pt x="34" y="66"/>
                  </a:lnTo>
                  <a:close/>
                  <a:moveTo>
                    <a:pt x="34" y="8"/>
                  </a:moveTo>
                  <a:lnTo>
                    <a:pt x="34" y="8"/>
                  </a:lnTo>
                  <a:lnTo>
                    <a:pt x="39" y="8"/>
                  </a:lnTo>
                  <a:lnTo>
                    <a:pt x="43" y="10"/>
                  </a:lnTo>
                  <a:lnTo>
                    <a:pt x="48" y="13"/>
                  </a:lnTo>
                  <a:lnTo>
                    <a:pt x="51" y="16"/>
                  </a:lnTo>
                  <a:lnTo>
                    <a:pt x="54" y="19"/>
                  </a:lnTo>
                  <a:lnTo>
                    <a:pt x="57" y="23"/>
                  </a:lnTo>
                  <a:lnTo>
                    <a:pt x="59" y="28"/>
                  </a:lnTo>
                  <a:lnTo>
                    <a:pt x="59" y="33"/>
                  </a:lnTo>
                  <a:lnTo>
                    <a:pt x="59" y="33"/>
                  </a:lnTo>
                  <a:lnTo>
                    <a:pt x="59" y="37"/>
                  </a:lnTo>
                  <a:lnTo>
                    <a:pt x="57" y="43"/>
                  </a:lnTo>
                  <a:lnTo>
                    <a:pt x="54" y="46"/>
                  </a:lnTo>
                  <a:lnTo>
                    <a:pt x="51" y="51"/>
                  </a:lnTo>
                  <a:lnTo>
                    <a:pt x="48" y="54"/>
                  </a:lnTo>
                  <a:lnTo>
                    <a:pt x="43" y="56"/>
                  </a:lnTo>
                  <a:lnTo>
                    <a:pt x="39" y="57"/>
                  </a:lnTo>
                  <a:lnTo>
                    <a:pt x="34" y="57"/>
                  </a:lnTo>
                  <a:lnTo>
                    <a:pt x="34" y="57"/>
                  </a:lnTo>
                  <a:lnTo>
                    <a:pt x="29" y="57"/>
                  </a:lnTo>
                  <a:lnTo>
                    <a:pt x="25" y="56"/>
                  </a:lnTo>
                  <a:lnTo>
                    <a:pt x="20" y="54"/>
                  </a:lnTo>
                  <a:lnTo>
                    <a:pt x="17" y="51"/>
                  </a:lnTo>
                  <a:lnTo>
                    <a:pt x="14" y="46"/>
                  </a:lnTo>
                  <a:lnTo>
                    <a:pt x="11" y="43"/>
                  </a:lnTo>
                  <a:lnTo>
                    <a:pt x="10" y="37"/>
                  </a:lnTo>
                  <a:lnTo>
                    <a:pt x="10" y="33"/>
                  </a:lnTo>
                  <a:lnTo>
                    <a:pt x="10" y="33"/>
                  </a:lnTo>
                  <a:lnTo>
                    <a:pt x="10" y="28"/>
                  </a:lnTo>
                  <a:lnTo>
                    <a:pt x="11" y="23"/>
                  </a:lnTo>
                  <a:lnTo>
                    <a:pt x="14" y="19"/>
                  </a:lnTo>
                  <a:lnTo>
                    <a:pt x="17" y="16"/>
                  </a:lnTo>
                  <a:lnTo>
                    <a:pt x="20" y="13"/>
                  </a:lnTo>
                  <a:lnTo>
                    <a:pt x="25" y="10"/>
                  </a:lnTo>
                  <a:lnTo>
                    <a:pt x="29" y="8"/>
                  </a:lnTo>
                  <a:lnTo>
                    <a:pt x="34" y="8"/>
                  </a:lnTo>
                  <a:lnTo>
                    <a:pt x="3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6" name="Group 25"/>
          <p:cNvGrpSpPr/>
          <p:nvPr userDrawn="1"/>
        </p:nvGrpSpPr>
        <p:grpSpPr>
          <a:xfrm>
            <a:off x="8106189" y="5431191"/>
            <a:ext cx="430080" cy="396889"/>
            <a:chOff x="6664326" y="5746750"/>
            <a:chExt cx="365125" cy="449263"/>
          </a:xfrm>
        </p:grpSpPr>
        <p:sp>
          <p:nvSpPr>
            <p:cNvPr id="27" name="Freeform 347"/>
            <p:cNvSpPr>
              <a:spLocks noEditPoints="1"/>
            </p:cNvSpPr>
            <p:nvPr/>
          </p:nvSpPr>
          <p:spPr bwMode="auto">
            <a:xfrm>
              <a:off x="6727826" y="5846763"/>
              <a:ext cx="301625" cy="349250"/>
            </a:xfrm>
            <a:custGeom>
              <a:avLst/>
              <a:gdLst>
                <a:gd name="T0" fmla="*/ 184 w 190"/>
                <a:gd name="T1" fmla="*/ 41 h 220"/>
                <a:gd name="T2" fmla="*/ 144 w 190"/>
                <a:gd name="T3" fmla="*/ 38 h 220"/>
                <a:gd name="T4" fmla="*/ 135 w 190"/>
                <a:gd name="T5" fmla="*/ 1 h 220"/>
                <a:gd name="T6" fmla="*/ 96 w 190"/>
                <a:gd name="T7" fmla="*/ 0 h 220"/>
                <a:gd name="T8" fmla="*/ 40 w 190"/>
                <a:gd name="T9" fmla="*/ 33 h 220"/>
                <a:gd name="T10" fmla="*/ 36 w 190"/>
                <a:gd name="T11" fmla="*/ 87 h 220"/>
                <a:gd name="T12" fmla="*/ 47 w 190"/>
                <a:gd name="T13" fmla="*/ 99 h 220"/>
                <a:gd name="T14" fmla="*/ 63 w 190"/>
                <a:gd name="T15" fmla="*/ 95 h 220"/>
                <a:gd name="T16" fmla="*/ 66 w 190"/>
                <a:gd name="T17" fmla="*/ 55 h 220"/>
                <a:gd name="T18" fmla="*/ 82 w 190"/>
                <a:gd name="T19" fmla="*/ 98 h 220"/>
                <a:gd name="T20" fmla="*/ 59 w 190"/>
                <a:gd name="T21" fmla="*/ 135 h 220"/>
                <a:gd name="T22" fmla="*/ 55 w 190"/>
                <a:gd name="T23" fmla="*/ 138 h 220"/>
                <a:gd name="T24" fmla="*/ 12 w 190"/>
                <a:gd name="T25" fmla="*/ 130 h 220"/>
                <a:gd name="T26" fmla="*/ 3 w 190"/>
                <a:gd name="T27" fmla="*/ 138 h 220"/>
                <a:gd name="T28" fmla="*/ 0 w 190"/>
                <a:gd name="T29" fmla="*/ 150 h 220"/>
                <a:gd name="T30" fmla="*/ 6 w 190"/>
                <a:gd name="T31" fmla="*/ 161 h 220"/>
                <a:gd name="T32" fmla="*/ 66 w 190"/>
                <a:gd name="T33" fmla="*/ 176 h 220"/>
                <a:gd name="T34" fmla="*/ 105 w 190"/>
                <a:gd name="T35" fmla="*/ 128 h 220"/>
                <a:gd name="T36" fmla="*/ 141 w 190"/>
                <a:gd name="T37" fmla="*/ 154 h 220"/>
                <a:gd name="T38" fmla="*/ 135 w 190"/>
                <a:gd name="T39" fmla="*/ 202 h 220"/>
                <a:gd name="T40" fmla="*/ 138 w 190"/>
                <a:gd name="T41" fmla="*/ 213 h 220"/>
                <a:gd name="T42" fmla="*/ 147 w 190"/>
                <a:gd name="T43" fmla="*/ 220 h 220"/>
                <a:gd name="T44" fmla="*/ 161 w 190"/>
                <a:gd name="T45" fmla="*/ 219 h 220"/>
                <a:gd name="T46" fmla="*/ 168 w 190"/>
                <a:gd name="T47" fmla="*/ 210 h 220"/>
                <a:gd name="T48" fmla="*/ 177 w 190"/>
                <a:gd name="T49" fmla="*/ 138 h 220"/>
                <a:gd name="T50" fmla="*/ 144 w 190"/>
                <a:gd name="T51" fmla="*/ 105 h 220"/>
                <a:gd name="T52" fmla="*/ 184 w 190"/>
                <a:gd name="T53" fmla="*/ 66 h 220"/>
                <a:gd name="T54" fmla="*/ 190 w 190"/>
                <a:gd name="T55" fmla="*/ 52 h 220"/>
                <a:gd name="T56" fmla="*/ 98 w 190"/>
                <a:gd name="T57" fmla="*/ 125 h 220"/>
                <a:gd name="T58" fmla="*/ 64 w 190"/>
                <a:gd name="T59" fmla="*/ 167 h 220"/>
                <a:gd name="T60" fmla="*/ 12 w 190"/>
                <a:gd name="T61" fmla="*/ 154 h 220"/>
                <a:gd name="T62" fmla="*/ 9 w 190"/>
                <a:gd name="T63" fmla="*/ 145 h 220"/>
                <a:gd name="T64" fmla="*/ 17 w 190"/>
                <a:gd name="T65" fmla="*/ 138 h 220"/>
                <a:gd name="T66" fmla="*/ 64 w 190"/>
                <a:gd name="T67" fmla="*/ 142 h 220"/>
                <a:gd name="T68" fmla="*/ 167 w 190"/>
                <a:gd name="T69" fmla="*/ 138 h 220"/>
                <a:gd name="T70" fmla="*/ 159 w 190"/>
                <a:gd name="T71" fmla="*/ 208 h 220"/>
                <a:gd name="T72" fmla="*/ 150 w 190"/>
                <a:gd name="T73" fmla="*/ 211 h 220"/>
                <a:gd name="T74" fmla="*/ 142 w 190"/>
                <a:gd name="T75" fmla="*/ 203 h 220"/>
                <a:gd name="T76" fmla="*/ 148 w 190"/>
                <a:gd name="T77" fmla="*/ 153 h 220"/>
                <a:gd name="T78" fmla="*/ 90 w 190"/>
                <a:gd name="T79" fmla="*/ 98 h 220"/>
                <a:gd name="T80" fmla="*/ 89 w 190"/>
                <a:gd name="T81" fmla="*/ 35 h 220"/>
                <a:gd name="T82" fmla="*/ 86 w 190"/>
                <a:gd name="T83" fmla="*/ 33 h 220"/>
                <a:gd name="T84" fmla="*/ 59 w 190"/>
                <a:gd name="T85" fmla="*/ 49 h 220"/>
                <a:gd name="T86" fmla="*/ 59 w 190"/>
                <a:gd name="T87" fmla="*/ 49 h 220"/>
                <a:gd name="T88" fmla="*/ 55 w 190"/>
                <a:gd name="T89" fmla="*/ 90 h 220"/>
                <a:gd name="T90" fmla="*/ 46 w 190"/>
                <a:gd name="T91" fmla="*/ 89 h 220"/>
                <a:gd name="T92" fmla="*/ 44 w 190"/>
                <a:gd name="T93" fmla="*/ 44 h 220"/>
                <a:gd name="T94" fmla="*/ 92 w 190"/>
                <a:gd name="T95" fmla="*/ 10 h 220"/>
                <a:gd name="T96" fmla="*/ 130 w 190"/>
                <a:gd name="T97" fmla="*/ 9 h 220"/>
                <a:gd name="T98" fmla="*/ 135 w 190"/>
                <a:gd name="T99" fmla="*/ 104 h 220"/>
                <a:gd name="T100" fmla="*/ 181 w 190"/>
                <a:gd name="T101" fmla="*/ 56 h 220"/>
                <a:gd name="T102" fmla="*/ 174 w 190"/>
                <a:gd name="T103" fmla="*/ 46 h 220"/>
                <a:gd name="T104" fmla="*/ 181 w 190"/>
                <a:gd name="T105"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220">
                  <a:moveTo>
                    <a:pt x="190" y="52"/>
                  </a:moveTo>
                  <a:lnTo>
                    <a:pt x="188" y="49"/>
                  </a:lnTo>
                  <a:lnTo>
                    <a:pt x="187" y="44"/>
                  </a:lnTo>
                  <a:lnTo>
                    <a:pt x="185" y="43"/>
                  </a:lnTo>
                  <a:lnTo>
                    <a:pt x="184" y="41"/>
                  </a:lnTo>
                  <a:lnTo>
                    <a:pt x="182" y="40"/>
                  </a:lnTo>
                  <a:lnTo>
                    <a:pt x="181" y="40"/>
                  </a:lnTo>
                  <a:lnTo>
                    <a:pt x="179" y="38"/>
                  </a:lnTo>
                  <a:lnTo>
                    <a:pt x="176" y="38"/>
                  </a:lnTo>
                  <a:lnTo>
                    <a:pt x="144" y="38"/>
                  </a:lnTo>
                  <a:lnTo>
                    <a:pt x="144" y="15"/>
                  </a:lnTo>
                  <a:lnTo>
                    <a:pt x="144" y="15"/>
                  </a:lnTo>
                  <a:lnTo>
                    <a:pt x="142" y="9"/>
                  </a:lnTo>
                  <a:lnTo>
                    <a:pt x="139" y="4"/>
                  </a:lnTo>
                  <a:lnTo>
                    <a:pt x="135" y="1"/>
                  </a:lnTo>
                  <a:lnTo>
                    <a:pt x="128" y="0"/>
                  </a:lnTo>
                  <a:lnTo>
                    <a:pt x="128" y="0"/>
                  </a:lnTo>
                  <a:lnTo>
                    <a:pt x="128" y="0"/>
                  </a:lnTo>
                  <a:lnTo>
                    <a:pt x="96" y="0"/>
                  </a:lnTo>
                  <a:lnTo>
                    <a:pt x="96" y="0"/>
                  </a:lnTo>
                  <a:lnTo>
                    <a:pt x="92" y="1"/>
                  </a:lnTo>
                  <a:lnTo>
                    <a:pt x="87" y="3"/>
                  </a:lnTo>
                  <a:lnTo>
                    <a:pt x="43" y="30"/>
                  </a:lnTo>
                  <a:lnTo>
                    <a:pt x="43" y="30"/>
                  </a:lnTo>
                  <a:lnTo>
                    <a:pt x="40" y="33"/>
                  </a:lnTo>
                  <a:lnTo>
                    <a:pt x="38" y="36"/>
                  </a:lnTo>
                  <a:lnTo>
                    <a:pt x="36" y="41"/>
                  </a:lnTo>
                  <a:lnTo>
                    <a:pt x="36" y="46"/>
                  </a:lnTo>
                  <a:lnTo>
                    <a:pt x="36" y="86"/>
                  </a:lnTo>
                  <a:lnTo>
                    <a:pt x="36" y="87"/>
                  </a:lnTo>
                  <a:lnTo>
                    <a:pt x="38" y="92"/>
                  </a:lnTo>
                  <a:lnTo>
                    <a:pt x="40" y="93"/>
                  </a:lnTo>
                  <a:lnTo>
                    <a:pt x="41" y="96"/>
                  </a:lnTo>
                  <a:lnTo>
                    <a:pt x="43" y="98"/>
                  </a:lnTo>
                  <a:lnTo>
                    <a:pt x="47" y="99"/>
                  </a:lnTo>
                  <a:lnTo>
                    <a:pt x="49" y="101"/>
                  </a:lnTo>
                  <a:lnTo>
                    <a:pt x="53" y="99"/>
                  </a:lnTo>
                  <a:lnTo>
                    <a:pt x="58" y="99"/>
                  </a:lnTo>
                  <a:lnTo>
                    <a:pt x="59" y="98"/>
                  </a:lnTo>
                  <a:lnTo>
                    <a:pt x="63" y="95"/>
                  </a:lnTo>
                  <a:lnTo>
                    <a:pt x="64" y="93"/>
                  </a:lnTo>
                  <a:lnTo>
                    <a:pt x="64" y="92"/>
                  </a:lnTo>
                  <a:lnTo>
                    <a:pt x="66" y="89"/>
                  </a:lnTo>
                  <a:lnTo>
                    <a:pt x="66" y="87"/>
                  </a:lnTo>
                  <a:lnTo>
                    <a:pt x="66" y="55"/>
                  </a:lnTo>
                  <a:lnTo>
                    <a:pt x="66" y="55"/>
                  </a:lnTo>
                  <a:lnTo>
                    <a:pt x="67" y="52"/>
                  </a:lnTo>
                  <a:lnTo>
                    <a:pt x="82" y="44"/>
                  </a:lnTo>
                  <a:lnTo>
                    <a:pt x="82" y="98"/>
                  </a:lnTo>
                  <a:lnTo>
                    <a:pt x="82" y="98"/>
                  </a:lnTo>
                  <a:lnTo>
                    <a:pt x="81" y="101"/>
                  </a:lnTo>
                  <a:lnTo>
                    <a:pt x="81" y="101"/>
                  </a:lnTo>
                  <a:lnTo>
                    <a:pt x="81" y="101"/>
                  </a:lnTo>
                  <a:lnTo>
                    <a:pt x="81" y="102"/>
                  </a:lnTo>
                  <a:lnTo>
                    <a:pt x="59" y="135"/>
                  </a:lnTo>
                  <a:lnTo>
                    <a:pt x="59" y="136"/>
                  </a:lnTo>
                  <a:lnTo>
                    <a:pt x="59" y="136"/>
                  </a:lnTo>
                  <a:lnTo>
                    <a:pt x="58" y="138"/>
                  </a:lnTo>
                  <a:lnTo>
                    <a:pt x="55" y="138"/>
                  </a:lnTo>
                  <a:lnTo>
                    <a:pt x="55" y="138"/>
                  </a:lnTo>
                  <a:lnTo>
                    <a:pt x="53" y="138"/>
                  </a:lnTo>
                  <a:lnTo>
                    <a:pt x="21" y="130"/>
                  </a:lnTo>
                  <a:lnTo>
                    <a:pt x="18" y="130"/>
                  </a:lnTo>
                  <a:lnTo>
                    <a:pt x="15" y="130"/>
                  </a:lnTo>
                  <a:lnTo>
                    <a:pt x="12" y="130"/>
                  </a:lnTo>
                  <a:lnTo>
                    <a:pt x="10" y="131"/>
                  </a:lnTo>
                  <a:lnTo>
                    <a:pt x="7" y="131"/>
                  </a:lnTo>
                  <a:lnTo>
                    <a:pt x="6" y="133"/>
                  </a:lnTo>
                  <a:lnTo>
                    <a:pt x="4" y="135"/>
                  </a:lnTo>
                  <a:lnTo>
                    <a:pt x="3" y="138"/>
                  </a:lnTo>
                  <a:lnTo>
                    <a:pt x="1" y="139"/>
                  </a:lnTo>
                  <a:lnTo>
                    <a:pt x="1" y="141"/>
                  </a:lnTo>
                  <a:lnTo>
                    <a:pt x="0" y="144"/>
                  </a:lnTo>
                  <a:lnTo>
                    <a:pt x="0" y="145"/>
                  </a:lnTo>
                  <a:lnTo>
                    <a:pt x="0" y="150"/>
                  </a:lnTo>
                  <a:lnTo>
                    <a:pt x="1" y="153"/>
                  </a:lnTo>
                  <a:lnTo>
                    <a:pt x="1" y="154"/>
                  </a:lnTo>
                  <a:lnTo>
                    <a:pt x="3" y="156"/>
                  </a:lnTo>
                  <a:lnTo>
                    <a:pt x="4" y="159"/>
                  </a:lnTo>
                  <a:lnTo>
                    <a:pt x="6" y="161"/>
                  </a:lnTo>
                  <a:lnTo>
                    <a:pt x="7" y="162"/>
                  </a:lnTo>
                  <a:lnTo>
                    <a:pt x="12" y="164"/>
                  </a:lnTo>
                  <a:lnTo>
                    <a:pt x="59" y="174"/>
                  </a:lnTo>
                  <a:lnTo>
                    <a:pt x="59" y="174"/>
                  </a:lnTo>
                  <a:lnTo>
                    <a:pt x="66" y="176"/>
                  </a:lnTo>
                  <a:lnTo>
                    <a:pt x="70" y="174"/>
                  </a:lnTo>
                  <a:lnTo>
                    <a:pt x="76" y="171"/>
                  </a:lnTo>
                  <a:lnTo>
                    <a:pt x="79" y="167"/>
                  </a:lnTo>
                  <a:lnTo>
                    <a:pt x="105" y="130"/>
                  </a:lnTo>
                  <a:lnTo>
                    <a:pt x="105" y="128"/>
                  </a:lnTo>
                  <a:lnTo>
                    <a:pt x="105" y="128"/>
                  </a:lnTo>
                  <a:lnTo>
                    <a:pt x="108" y="128"/>
                  </a:lnTo>
                  <a:lnTo>
                    <a:pt x="108" y="128"/>
                  </a:lnTo>
                  <a:lnTo>
                    <a:pt x="110" y="128"/>
                  </a:lnTo>
                  <a:lnTo>
                    <a:pt x="141" y="154"/>
                  </a:lnTo>
                  <a:lnTo>
                    <a:pt x="141" y="154"/>
                  </a:lnTo>
                  <a:lnTo>
                    <a:pt x="141" y="156"/>
                  </a:lnTo>
                  <a:lnTo>
                    <a:pt x="141" y="158"/>
                  </a:lnTo>
                  <a:lnTo>
                    <a:pt x="135" y="200"/>
                  </a:lnTo>
                  <a:lnTo>
                    <a:pt x="135" y="202"/>
                  </a:lnTo>
                  <a:lnTo>
                    <a:pt x="135" y="205"/>
                  </a:lnTo>
                  <a:lnTo>
                    <a:pt x="135" y="207"/>
                  </a:lnTo>
                  <a:lnTo>
                    <a:pt x="136" y="210"/>
                  </a:lnTo>
                  <a:lnTo>
                    <a:pt x="136" y="211"/>
                  </a:lnTo>
                  <a:lnTo>
                    <a:pt x="138" y="213"/>
                  </a:lnTo>
                  <a:lnTo>
                    <a:pt x="139" y="216"/>
                  </a:lnTo>
                  <a:lnTo>
                    <a:pt x="141" y="217"/>
                  </a:lnTo>
                  <a:lnTo>
                    <a:pt x="144" y="217"/>
                  </a:lnTo>
                  <a:lnTo>
                    <a:pt x="145" y="219"/>
                  </a:lnTo>
                  <a:lnTo>
                    <a:pt x="147" y="220"/>
                  </a:lnTo>
                  <a:lnTo>
                    <a:pt x="150" y="220"/>
                  </a:lnTo>
                  <a:lnTo>
                    <a:pt x="151" y="220"/>
                  </a:lnTo>
                  <a:lnTo>
                    <a:pt x="153" y="220"/>
                  </a:lnTo>
                  <a:lnTo>
                    <a:pt x="156" y="220"/>
                  </a:lnTo>
                  <a:lnTo>
                    <a:pt x="161" y="219"/>
                  </a:lnTo>
                  <a:lnTo>
                    <a:pt x="162" y="217"/>
                  </a:lnTo>
                  <a:lnTo>
                    <a:pt x="164" y="216"/>
                  </a:lnTo>
                  <a:lnTo>
                    <a:pt x="165" y="214"/>
                  </a:lnTo>
                  <a:lnTo>
                    <a:pt x="167" y="211"/>
                  </a:lnTo>
                  <a:lnTo>
                    <a:pt x="168" y="210"/>
                  </a:lnTo>
                  <a:lnTo>
                    <a:pt x="168" y="208"/>
                  </a:lnTo>
                  <a:lnTo>
                    <a:pt x="177" y="148"/>
                  </a:lnTo>
                  <a:lnTo>
                    <a:pt x="177" y="148"/>
                  </a:lnTo>
                  <a:lnTo>
                    <a:pt x="179" y="144"/>
                  </a:lnTo>
                  <a:lnTo>
                    <a:pt x="177" y="138"/>
                  </a:lnTo>
                  <a:lnTo>
                    <a:pt x="174" y="133"/>
                  </a:lnTo>
                  <a:lnTo>
                    <a:pt x="170" y="130"/>
                  </a:lnTo>
                  <a:lnTo>
                    <a:pt x="145" y="107"/>
                  </a:lnTo>
                  <a:lnTo>
                    <a:pt x="144" y="107"/>
                  </a:lnTo>
                  <a:lnTo>
                    <a:pt x="144" y="105"/>
                  </a:lnTo>
                  <a:lnTo>
                    <a:pt x="144" y="67"/>
                  </a:lnTo>
                  <a:lnTo>
                    <a:pt x="174" y="67"/>
                  </a:lnTo>
                  <a:lnTo>
                    <a:pt x="179" y="67"/>
                  </a:lnTo>
                  <a:lnTo>
                    <a:pt x="181" y="66"/>
                  </a:lnTo>
                  <a:lnTo>
                    <a:pt x="184" y="66"/>
                  </a:lnTo>
                  <a:lnTo>
                    <a:pt x="185" y="64"/>
                  </a:lnTo>
                  <a:lnTo>
                    <a:pt x="187" y="63"/>
                  </a:lnTo>
                  <a:lnTo>
                    <a:pt x="188" y="61"/>
                  </a:lnTo>
                  <a:lnTo>
                    <a:pt x="190" y="56"/>
                  </a:lnTo>
                  <a:lnTo>
                    <a:pt x="190" y="52"/>
                  </a:lnTo>
                  <a:lnTo>
                    <a:pt x="190" y="52"/>
                  </a:lnTo>
                  <a:lnTo>
                    <a:pt x="190" y="52"/>
                  </a:lnTo>
                  <a:close/>
                  <a:moveTo>
                    <a:pt x="99" y="124"/>
                  </a:moveTo>
                  <a:lnTo>
                    <a:pt x="99" y="124"/>
                  </a:lnTo>
                  <a:lnTo>
                    <a:pt x="98" y="125"/>
                  </a:lnTo>
                  <a:lnTo>
                    <a:pt x="75" y="161"/>
                  </a:lnTo>
                  <a:lnTo>
                    <a:pt x="73" y="162"/>
                  </a:lnTo>
                  <a:lnTo>
                    <a:pt x="73" y="162"/>
                  </a:lnTo>
                  <a:lnTo>
                    <a:pt x="70" y="165"/>
                  </a:lnTo>
                  <a:lnTo>
                    <a:pt x="64" y="167"/>
                  </a:lnTo>
                  <a:lnTo>
                    <a:pt x="64" y="167"/>
                  </a:lnTo>
                  <a:lnTo>
                    <a:pt x="61" y="167"/>
                  </a:lnTo>
                  <a:lnTo>
                    <a:pt x="15" y="156"/>
                  </a:lnTo>
                  <a:lnTo>
                    <a:pt x="15" y="156"/>
                  </a:lnTo>
                  <a:lnTo>
                    <a:pt x="12" y="154"/>
                  </a:lnTo>
                  <a:lnTo>
                    <a:pt x="12" y="154"/>
                  </a:lnTo>
                  <a:lnTo>
                    <a:pt x="10" y="151"/>
                  </a:lnTo>
                  <a:lnTo>
                    <a:pt x="9" y="150"/>
                  </a:lnTo>
                  <a:lnTo>
                    <a:pt x="9" y="147"/>
                  </a:lnTo>
                  <a:lnTo>
                    <a:pt x="9" y="145"/>
                  </a:lnTo>
                  <a:lnTo>
                    <a:pt x="9" y="144"/>
                  </a:lnTo>
                  <a:lnTo>
                    <a:pt x="10" y="142"/>
                  </a:lnTo>
                  <a:lnTo>
                    <a:pt x="12" y="139"/>
                  </a:lnTo>
                  <a:lnTo>
                    <a:pt x="13" y="138"/>
                  </a:lnTo>
                  <a:lnTo>
                    <a:pt x="17" y="138"/>
                  </a:lnTo>
                  <a:lnTo>
                    <a:pt x="18" y="138"/>
                  </a:lnTo>
                  <a:lnTo>
                    <a:pt x="53" y="145"/>
                  </a:lnTo>
                  <a:lnTo>
                    <a:pt x="53" y="145"/>
                  </a:lnTo>
                  <a:lnTo>
                    <a:pt x="59" y="145"/>
                  </a:lnTo>
                  <a:lnTo>
                    <a:pt x="64" y="142"/>
                  </a:lnTo>
                  <a:lnTo>
                    <a:pt x="87" y="108"/>
                  </a:lnTo>
                  <a:lnTo>
                    <a:pt x="101" y="121"/>
                  </a:lnTo>
                  <a:lnTo>
                    <a:pt x="99" y="124"/>
                  </a:lnTo>
                  <a:close/>
                  <a:moveTo>
                    <a:pt x="167" y="138"/>
                  </a:moveTo>
                  <a:lnTo>
                    <a:pt x="167" y="138"/>
                  </a:lnTo>
                  <a:lnTo>
                    <a:pt x="170" y="142"/>
                  </a:lnTo>
                  <a:lnTo>
                    <a:pt x="170" y="147"/>
                  </a:lnTo>
                  <a:lnTo>
                    <a:pt x="161" y="203"/>
                  </a:lnTo>
                  <a:lnTo>
                    <a:pt x="161" y="205"/>
                  </a:lnTo>
                  <a:lnTo>
                    <a:pt x="159" y="208"/>
                  </a:lnTo>
                  <a:lnTo>
                    <a:pt x="158" y="211"/>
                  </a:lnTo>
                  <a:lnTo>
                    <a:pt x="156" y="211"/>
                  </a:lnTo>
                  <a:lnTo>
                    <a:pt x="153" y="213"/>
                  </a:lnTo>
                  <a:lnTo>
                    <a:pt x="151" y="213"/>
                  </a:lnTo>
                  <a:lnTo>
                    <a:pt x="150" y="211"/>
                  </a:lnTo>
                  <a:lnTo>
                    <a:pt x="147" y="211"/>
                  </a:lnTo>
                  <a:lnTo>
                    <a:pt x="145" y="210"/>
                  </a:lnTo>
                  <a:lnTo>
                    <a:pt x="144" y="208"/>
                  </a:lnTo>
                  <a:lnTo>
                    <a:pt x="144" y="205"/>
                  </a:lnTo>
                  <a:lnTo>
                    <a:pt x="142" y="203"/>
                  </a:lnTo>
                  <a:lnTo>
                    <a:pt x="144" y="202"/>
                  </a:lnTo>
                  <a:lnTo>
                    <a:pt x="150" y="159"/>
                  </a:lnTo>
                  <a:lnTo>
                    <a:pt x="150" y="158"/>
                  </a:lnTo>
                  <a:lnTo>
                    <a:pt x="150" y="158"/>
                  </a:lnTo>
                  <a:lnTo>
                    <a:pt x="148" y="153"/>
                  </a:lnTo>
                  <a:lnTo>
                    <a:pt x="147" y="148"/>
                  </a:lnTo>
                  <a:lnTo>
                    <a:pt x="90" y="101"/>
                  </a:lnTo>
                  <a:lnTo>
                    <a:pt x="90" y="99"/>
                  </a:lnTo>
                  <a:lnTo>
                    <a:pt x="90" y="99"/>
                  </a:lnTo>
                  <a:lnTo>
                    <a:pt x="90" y="98"/>
                  </a:lnTo>
                  <a:lnTo>
                    <a:pt x="90" y="38"/>
                  </a:lnTo>
                  <a:lnTo>
                    <a:pt x="90" y="36"/>
                  </a:lnTo>
                  <a:lnTo>
                    <a:pt x="90" y="35"/>
                  </a:lnTo>
                  <a:lnTo>
                    <a:pt x="89" y="35"/>
                  </a:lnTo>
                  <a:lnTo>
                    <a:pt x="89" y="35"/>
                  </a:lnTo>
                  <a:lnTo>
                    <a:pt x="89" y="35"/>
                  </a:lnTo>
                  <a:lnTo>
                    <a:pt x="89" y="33"/>
                  </a:lnTo>
                  <a:lnTo>
                    <a:pt x="87" y="33"/>
                  </a:lnTo>
                  <a:lnTo>
                    <a:pt x="86" y="33"/>
                  </a:lnTo>
                  <a:lnTo>
                    <a:pt x="86" y="33"/>
                  </a:lnTo>
                  <a:lnTo>
                    <a:pt x="66" y="43"/>
                  </a:lnTo>
                  <a:lnTo>
                    <a:pt x="64" y="43"/>
                  </a:lnTo>
                  <a:lnTo>
                    <a:pt x="64" y="44"/>
                  </a:lnTo>
                  <a:lnTo>
                    <a:pt x="64" y="44"/>
                  </a:lnTo>
                  <a:lnTo>
                    <a:pt x="59" y="49"/>
                  </a:lnTo>
                  <a:lnTo>
                    <a:pt x="59" y="49"/>
                  </a:lnTo>
                  <a:lnTo>
                    <a:pt x="59" y="49"/>
                  </a:lnTo>
                  <a:lnTo>
                    <a:pt x="59" y="49"/>
                  </a:lnTo>
                  <a:lnTo>
                    <a:pt x="59" y="49"/>
                  </a:lnTo>
                  <a:lnTo>
                    <a:pt x="59" y="49"/>
                  </a:lnTo>
                  <a:lnTo>
                    <a:pt x="58" y="55"/>
                  </a:lnTo>
                  <a:lnTo>
                    <a:pt x="58" y="86"/>
                  </a:lnTo>
                  <a:lnTo>
                    <a:pt x="58" y="87"/>
                  </a:lnTo>
                  <a:lnTo>
                    <a:pt x="56" y="89"/>
                  </a:lnTo>
                  <a:lnTo>
                    <a:pt x="55" y="90"/>
                  </a:lnTo>
                  <a:lnTo>
                    <a:pt x="53" y="92"/>
                  </a:lnTo>
                  <a:lnTo>
                    <a:pt x="52" y="92"/>
                  </a:lnTo>
                  <a:lnTo>
                    <a:pt x="50" y="92"/>
                  </a:lnTo>
                  <a:lnTo>
                    <a:pt x="47" y="90"/>
                  </a:lnTo>
                  <a:lnTo>
                    <a:pt x="46" y="89"/>
                  </a:lnTo>
                  <a:lnTo>
                    <a:pt x="46" y="89"/>
                  </a:lnTo>
                  <a:lnTo>
                    <a:pt x="44" y="87"/>
                  </a:lnTo>
                  <a:lnTo>
                    <a:pt x="44" y="46"/>
                  </a:lnTo>
                  <a:lnTo>
                    <a:pt x="44" y="44"/>
                  </a:lnTo>
                  <a:lnTo>
                    <a:pt x="44" y="44"/>
                  </a:lnTo>
                  <a:lnTo>
                    <a:pt x="44" y="44"/>
                  </a:lnTo>
                  <a:lnTo>
                    <a:pt x="46" y="40"/>
                  </a:lnTo>
                  <a:lnTo>
                    <a:pt x="47" y="36"/>
                  </a:lnTo>
                  <a:lnTo>
                    <a:pt x="92" y="10"/>
                  </a:lnTo>
                  <a:lnTo>
                    <a:pt x="92" y="10"/>
                  </a:lnTo>
                  <a:lnTo>
                    <a:pt x="96" y="9"/>
                  </a:lnTo>
                  <a:lnTo>
                    <a:pt x="128" y="9"/>
                  </a:lnTo>
                  <a:lnTo>
                    <a:pt x="130" y="9"/>
                  </a:lnTo>
                  <a:lnTo>
                    <a:pt x="130" y="9"/>
                  </a:lnTo>
                  <a:lnTo>
                    <a:pt x="130" y="9"/>
                  </a:lnTo>
                  <a:lnTo>
                    <a:pt x="133" y="10"/>
                  </a:lnTo>
                  <a:lnTo>
                    <a:pt x="135" y="15"/>
                  </a:lnTo>
                  <a:lnTo>
                    <a:pt x="135" y="102"/>
                  </a:lnTo>
                  <a:lnTo>
                    <a:pt x="135" y="104"/>
                  </a:lnTo>
                  <a:lnTo>
                    <a:pt x="135" y="104"/>
                  </a:lnTo>
                  <a:lnTo>
                    <a:pt x="136" y="110"/>
                  </a:lnTo>
                  <a:lnTo>
                    <a:pt x="139" y="115"/>
                  </a:lnTo>
                  <a:lnTo>
                    <a:pt x="167" y="138"/>
                  </a:lnTo>
                  <a:close/>
                  <a:moveTo>
                    <a:pt x="181" y="55"/>
                  </a:moveTo>
                  <a:lnTo>
                    <a:pt x="181" y="56"/>
                  </a:lnTo>
                  <a:lnTo>
                    <a:pt x="177" y="58"/>
                  </a:lnTo>
                  <a:lnTo>
                    <a:pt x="176" y="59"/>
                  </a:lnTo>
                  <a:lnTo>
                    <a:pt x="144" y="59"/>
                  </a:lnTo>
                  <a:lnTo>
                    <a:pt x="144" y="46"/>
                  </a:lnTo>
                  <a:lnTo>
                    <a:pt x="174" y="46"/>
                  </a:lnTo>
                  <a:lnTo>
                    <a:pt x="177" y="47"/>
                  </a:lnTo>
                  <a:lnTo>
                    <a:pt x="179" y="49"/>
                  </a:lnTo>
                  <a:lnTo>
                    <a:pt x="181" y="50"/>
                  </a:lnTo>
                  <a:lnTo>
                    <a:pt x="181" y="53"/>
                  </a:lnTo>
                  <a:lnTo>
                    <a:pt x="181"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348"/>
            <p:cNvSpPr>
              <a:spLocks noEditPoints="1"/>
            </p:cNvSpPr>
            <p:nvPr/>
          </p:nvSpPr>
          <p:spPr bwMode="auto">
            <a:xfrm>
              <a:off x="6861176" y="5746750"/>
              <a:ext cx="82550" cy="82550"/>
            </a:xfrm>
            <a:custGeom>
              <a:avLst/>
              <a:gdLst>
                <a:gd name="T0" fmla="*/ 26 w 52"/>
                <a:gd name="T1" fmla="*/ 52 h 52"/>
                <a:gd name="T2" fmla="*/ 26 w 52"/>
                <a:gd name="T3" fmla="*/ 52 h 52"/>
                <a:gd name="T4" fmla="*/ 31 w 52"/>
                <a:gd name="T5" fmla="*/ 50 h 52"/>
                <a:gd name="T6" fmla="*/ 35 w 52"/>
                <a:gd name="T7" fmla="*/ 49 h 52"/>
                <a:gd name="T8" fmla="*/ 40 w 52"/>
                <a:gd name="T9" fmla="*/ 47 h 52"/>
                <a:gd name="T10" fmla="*/ 44 w 52"/>
                <a:gd name="T11" fmla="*/ 44 h 52"/>
                <a:gd name="T12" fmla="*/ 47 w 52"/>
                <a:gd name="T13" fmla="*/ 40 h 52"/>
                <a:gd name="T14" fmla="*/ 49 w 52"/>
                <a:gd name="T15" fmla="*/ 35 h 52"/>
                <a:gd name="T16" fmla="*/ 51 w 52"/>
                <a:gd name="T17" fmla="*/ 31 h 52"/>
                <a:gd name="T18" fmla="*/ 52 w 52"/>
                <a:gd name="T19" fmla="*/ 26 h 52"/>
                <a:gd name="T20" fmla="*/ 52 w 52"/>
                <a:gd name="T21" fmla="*/ 26 h 52"/>
                <a:gd name="T22" fmla="*/ 51 w 52"/>
                <a:gd name="T23" fmla="*/ 20 h 52"/>
                <a:gd name="T24" fmla="*/ 49 w 52"/>
                <a:gd name="T25" fmla="*/ 15 h 52"/>
                <a:gd name="T26" fmla="*/ 47 w 52"/>
                <a:gd name="T27" fmla="*/ 11 h 52"/>
                <a:gd name="T28" fmla="*/ 44 w 52"/>
                <a:gd name="T29" fmla="*/ 8 h 52"/>
                <a:gd name="T30" fmla="*/ 40 w 52"/>
                <a:gd name="T31" fmla="*/ 5 h 52"/>
                <a:gd name="T32" fmla="*/ 35 w 52"/>
                <a:gd name="T33" fmla="*/ 1 h 52"/>
                <a:gd name="T34" fmla="*/ 31 w 52"/>
                <a:gd name="T35" fmla="*/ 0 h 52"/>
                <a:gd name="T36" fmla="*/ 26 w 52"/>
                <a:gd name="T37" fmla="*/ 0 h 52"/>
                <a:gd name="T38" fmla="*/ 26 w 52"/>
                <a:gd name="T39" fmla="*/ 0 h 52"/>
                <a:gd name="T40" fmla="*/ 21 w 52"/>
                <a:gd name="T41" fmla="*/ 0 h 52"/>
                <a:gd name="T42" fmla="*/ 15 w 52"/>
                <a:gd name="T43" fmla="*/ 1 h 52"/>
                <a:gd name="T44" fmla="*/ 12 w 52"/>
                <a:gd name="T45" fmla="*/ 5 h 52"/>
                <a:gd name="T46" fmla="*/ 8 w 52"/>
                <a:gd name="T47" fmla="*/ 8 h 52"/>
                <a:gd name="T48" fmla="*/ 5 w 52"/>
                <a:gd name="T49" fmla="*/ 11 h 52"/>
                <a:gd name="T50" fmla="*/ 3 w 52"/>
                <a:gd name="T51" fmla="*/ 15 h 52"/>
                <a:gd name="T52" fmla="*/ 2 w 52"/>
                <a:gd name="T53" fmla="*/ 20 h 52"/>
                <a:gd name="T54" fmla="*/ 0 w 52"/>
                <a:gd name="T55" fmla="*/ 26 h 52"/>
                <a:gd name="T56" fmla="*/ 0 w 52"/>
                <a:gd name="T57" fmla="*/ 26 h 52"/>
                <a:gd name="T58" fmla="*/ 2 w 52"/>
                <a:gd name="T59" fmla="*/ 31 h 52"/>
                <a:gd name="T60" fmla="*/ 3 w 52"/>
                <a:gd name="T61" fmla="*/ 35 h 52"/>
                <a:gd name="T62" fmla="*/ 5 w 52"/>
                <a:gd name="T63" fmla="*/ 40 h 52"/>
                <a:gd name="T64" fmla="*/ 8 w 52"/>
                <a:gd name="T65" fmla="*/ 44 h 52"/>
                <a:gd name="T66" fmla="*/ 12 w 52"/>
                <a:gd name="T67" fmla="*/ 47 h 52"/>
                <a:gd name="T68" fmla="*/ 15 w 52"/>
                <a:gd name="T69" fmla="*/ 49 h 52"/>
                <a:gd name="T70" fmla="*/ 21 w 52"/>
                <a:gd name="T71" fmla="*/ 50 h 52"/>
                <a:gd name="T72" fmla="*/ 26 w 52"/>
                <a:gd name="T73" fmla="*/ 52 h 52"/>
                <a:gd name="T74" fmla="*/ 26 w 52"/>
                <a:gd name="T75" fmla="*/ 52 h 52"/>
                <a:gd name="T76" fmla="*/ 26 w 52"/>
                <a:gd name="T77" fmla="*/ 8 h 52"/>
                <a:gd name="T78" fmla="*/ 26 w 52"/>
                <a:gd name="T79" fmla="*/ 8 h 52"/>
                <a:gd name="T80" fmla="*/ 32 w 52"/>
                <a:gd name="T81" fmla="*/ 9 h 52"/>
                <a:gd name="T82" fmla="*/ 38 w 52"/>
                <a:gd name="T83" fmla="*/ 14 h 52"/>
                <a:gd name="T84" fmla="*/ 41 w 52"/>
                <a:gd name="T85" fmla="*/ 18 h 52"/>
                <a:gd name="T86" fmla="*/ 43 w 52"/>
                <a:gd name="T87" fmla="*/ 26 h 52"/>
                <a:gd name="T88" fmla="*/ 43 w 52"/>
                <a:gd name="T89" fmla="*/ 26 h 52"/>
                <a:gd name="T90" fmla="*/ 41 w 52"/>
                <a:gd name="T91" fmla="*/ 32 h 52"/>
                <a:gd name="T92" fmla="*/ 38 w 52"/>
                <a:gd name="T93" fmla="*/ 38 h 52"/>
                <a:gd name="T94" fmla="*/ 32 w 52"/>
                <a:gd name="T95" fmla="*/ 41 h 52"/>
                <a:gd name="T96" fmla="*/ 26 w 52"/>
                <a:gd name="T97" fmla="*/ 43 h 52"/>
                <a:gd name="T98" fmla="*/ 26 w 52"/>
                <a:gd name="T99" fmla="*/ 43 h 52"/>
                <a:gd name="T100" fmla="*/ 20 w 52"/>
                <a:gd name="T101" fmla="*/ 41 h 52"/>
                <a:gd name="T102" fmla="*/ 14 w 52"/>
                <a:gd name="T103" fmla="*/ 38 h 52"/>
                <a:gd name="T104" fmla="*/ 11 w 52"/>
                <a:gd name="T105" fmla="*/ 32 h 52"/>
                <a:gd name="T106" fmla="*/ 9 w 52"/>
                <a:gd name="T107" fmla="*/ 26 h 52"/>
                <a:gd name="T108" fmla="*/ 9 w 52"/>
                <a:gd name="T109" fmla="*/ 26 h 52"/>
                <a:gd name="T110" fmla="*/ 11 w 52"/>
                <a:gd name="T111" fmla="*/ 18 h 52"/>
                <a:gd name="T112" fmla="*/ 14 w 52"/>
                <a:gd name="T113" fmla="*/ 14 h 52"/>
                <a:gd name="T114" fmla="*/ 20 w 52"/>
                <a:gd name="T115" fmla="*/ 9 h 52"/>
                <a:gd name="T116" fmla="*/ 26 w 52"/>
                <a:gd name="T117" fmla="*/ 8 h 52"/>
                <a:gd name="T118" fmla="*/ 26 w 52"/>
                <a:gd name="T11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2">
                  <a:moveTo>
                    <a:pt x="26" y="52"/>
                  </a:moveTo>
                  <a:lnTo>
                    <a:pt x="26" y="52"/>
                  </a:lnTo>
                  <a:lnTo>
                    <a:pt x="31" y="50"/>
                  </a:lnTo>
                  <a:lnTo>
                    <a:pt x="35" y="49"/>
                  </a:lnTo>
                  <a:lnTo>
                    <a:pt x="40" y="47"/>
                  </a:lnTo>
                  <a:lnTo>
                    <a:pt x="44" y="44"/>
                  </a:lnTo>
                  <a:lnTo>
                    <a:pt x="47" y="40"/>
                  </a:lnTo>
                  <a:lnTo>
                    <a:pt x="49" y="35"/>
                  </a:lnTo>
                  <a:lnTo>
                    <a:pt x="51" y="31"/>
                  </a:lnTo>
                  <a:lnTo>
                    <a:pt x="52" y="26"/>
                  </a:lnTo>
                  <a:lnTo>
                    <a:pt x="52" y="26"/>
                  </a:lnTo>
                  <a:lnTo>
                    <a:pt x="51" y="20"/>
                  </a:lnTo>
                  <a:lnTo>
                    <a:pt x="49" y="15"/>
                  </a:lnTo>
                  <a:lnTo>
                    <a:pt x="47" y="11"/>
                  </a:lnTo>
                  <a:lnTo>
                    <a:pt x="44" y="8"/>
                  </a:lnTo>
                  <a:lnTo>
                    <a:pt x="40" y="5"/>
                  </a:lnTo>
                  <a:lnTo>
                    <a:pt x="35" y="1"/>
                  </a:lnTo>
                  <a:lnTo>
                    <a:pt x="31" y="0"/>
                  </a:lnTo>
                  <a:lnTo>
                    <a:pt x="26" y="0"/>
                  </a:lnTo>
                  <a:lnTo>
                    <a:pt x="26" y="0"/>
                  </a:lnTo>
                  <a:lnTo>
                    <a:pt x="21" y="0"/>
                  </a:lnTo>
                  <a:lnTo>
                    <a:pt x="15" y="1"/>
                  </a:lnTo>
                  <a:lnTo>
                    <a:pt x="12" y="5"/>
                  </a:lnTo>
                  <a:lnTo>
                    <a:pt x="8" y="8"/>
                  </a:lnTo>
                  <a:lnTo>
                    <a:pt x="5" y="11"/>
                  </a:lnTo>
                  <a:lnTo>
                    <a:pt x="3" y="15"/>
                  </a:lnTo>
                  <a:lnTo>
                    <a:pt x="2" y="20"/>
                  </a:lnTo>
                  <a:lnTo>
                    <a:pt x="0" y="26"/>
                  </a:lnTo>
                  <a:lnTo>
                    <a:pt x="0" y="26"/>
                  </a:lnTo>
                  <a:lnTo>
                    <a:pt x="2" y="31"/>
                  </a:lnTo>
                  <a:lnTo>
                    <a:pt x="3" y="35"/>
                  </a:lnTo>
                  <a:lnTo>
                    <a:pt x="5" y="40"/>
                  </a:lnTo>
                  <a:lnTo>
                    <a:pt x="8" y="44"/>
                  </a:lnTo>
                  <a:lnTo>
                    <a:pt x="12" y="47"/>
                  </a:lnTo>
                  <a:lnTo>
                    <a:pt x="15" y="49"/>
                  </a:lnTo>
                  <a:lnTo>
                    <a:pt x="21" y="50"/>
                  </a:lnTo>
                  <a:lnTo>
                    <a:pt x="26" y="52"/>
                  </a:lnTo>
                  <a:lnTo>
                    <a:pt x="26" y="52"/>
                  </a:lnTo>
                  <a:close/>
                  <a:moveTo>
                    <a:pt x="26" y="8"/>
                  </a:moveTo>
                  <a:lnTo>
                    <a:pt x="26" y="8"/>
                  </a:lnTo>
                  <a:lnTo>
                    <a:pt x="32" y="9"/>
                  </a:lnTo>
                  <a:lnTo>
                    <a:pt x="38" y="14"/>
                  </a:lnTo>
                  <a:lnTo>
                    <a:pt x="41" y="18"/>
                  </a:lnTo>
                  <a:lnTo>
                    <a:pt x="43" y="26"/>
                  </a:lnTo>
                  <a:lnTo>
                    <a:pt x="43" y="26"/>
                  </a:lnTo>
                  <a:lnTo>
                    <a:pt x="41" y="32"/>
                  </a:lnTo>
                  <a:lnTo>
                    <a:pt x="38" y="38"/>
                  </a:lnTo>
                  <a:lnTo>
                    <a:pt x="32" y="41"/>
                  </a:lnTo>
                  <a:lnTo>
                    <a:pt x="26" y="43"/>
                  </a:lnTo>
                  <a:lnTo>
                    <a:pt x="26" y="43"/>
                  </a:lnTo>
                  <a:lnTo>
                    <a:pt x="20" y="41"/>
                  </a:lnTo>
                  <a:lnTo>
                    <a:pt x="14" y="38"/>
                  </a:lnTo>
                  <a:lnTo>
                    <a:pt x="11" y="32"/>
                  </a:lnTo>
                  <a:lnTo>
                    <a:pt x="9" y="26"/>
                  </a:lnTo>
                  <a:lnTo>
                    <a:pt x="9" y="26"/>
                  </a:lnTo>
                  <a:lnTo>
                    <a:pt x="11" y="18"/>
                  </a:lnTo>
                  <a:lnTo>
                    <a:pt x="14" y="14"/>
                  </a:lnTo>
                  <a:lnTo>
                    <a:pt x="20" y="9"/>
                  </a:lnTo>
                  <a:lnTo>
                    <a:pt x="26" y="8"/>
                  </a:lnTo>
                  <a:lnTo>
                    <a:pt x="26"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349"/>
            <p:cNvSpPr>
              <a:spLocks/>
            </p:cNvSpPr>
            <p:nvPr/>
          </p:nvSpPr>
          <p:spPr bwMode="auto">
            <a:xfrm>
              <a:off x="6664326" y="5853113"/>
              <a:ext cx="115888" cy="12700"/>
            </a:xfrm>
            <a:custGeom>
              <a:avLst/>
              <a:gdLst>
                <a:gd name="T0" fmla="*/ 4 w 73"/>
                <a:gd name="T1" fmla="*/ 8 h 8"/>
                <a:gd name="T2" fmla="*/ 69 w 73"/>
                <a:gd name="T3" fmla="*/ 8 h 8"/>
                <a:gd name="T4" fmla="*/ 69 w 73"/>
                <a:gd name="T5" fmla="*/ 8 h 8"/>
                <a:gd name="T6" fmla="*/ 72 w 73"/>
                <a:gd name="T7" fmla="*/ 6 h 8"/>
                <a:gd name="T8" fmla="*/ 73 w 73"/>
                <a:gd name="T9" fmla="*/ 3 h 8"/>
                <a:gd name="T10" fmla="*/ 73 w 73"/>
                <a:gd name="T11" fmla="*/ 3 h 8"/>
                <a:gd name="T12" fmla="*/ 72 w 73"/>
                <a:gd name="T13" fmla="*/ 0 h 8"/>
                <a:gd name="T14" fmla="*/ 69 w 73"/>
                <a:gd name="T15" fmla="*/ 0 h 8"/>
                <a:gd name="T16" fmla="*/ 4 w 73"/>
                <a:gd name="T17" fmla="*/ 0 h 8"/>
                <a:gd name="T18" fmla="*/ 4 w 73"/>
                <a:gd name="T19" fmla="*/ 0 h 8"/>
                <a:gd name="T20" fmla="*/ 1 w 73"/>
                <a:gd name="T21" fmla="*/ 0 h 8"/>
                <a:gd name="T22" fmla="*/ 0 w 73"/>
                <a:gd name="T23" fmla="*/ 3 h 8"/>
                <a:gd name="T24" fmla="*/ 0 w 73"/>
                <a:gd name="T25" fmla="*/ 3 h 8"/>
                <a:gd name="T26" fmla="*/ 1 w 73"/>
                <a:gd name="T27" fmla="*/ 6 h 8"/>
                <a:gd name="T28" fmla="*/ 4 w 73"/>
                <a:gd name="T29" fmla="*/ 8 h 8"/>
                <a:gd name="T30" fmla="*/ 4 w 73"/>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
                  <a:moveTo>
                    <a:pt x="4" y="8"/>
                  </a:moveTo>
                  <a:lnTo>
                    <a:pt x="69" y="8"/>
                  </a:lnTo>
                  <a:lnTo>
                    <a:pt x="69" y="8"/>
                  </a:lnTo>
                  <a:lnTo>
                    <a:pt x="72" y="6"/>
                  </a:lnTo>
                  <a:lnTo>
                    <a:pt x="73" y="3"/>
                  </a:lnTo>
                  <a:lnTo>
                    <a:pt x="73" y="3"/>
                  </a:lnTo>
                  <a:lnTo>
                    <a:pt x="72" y="0"/>
                  </a:lnTo>
                  <a:lnTo>
                    <a:pt x="69" y="0"/>
                  </a:lnTo>
                  <a:lnTo>
                    <a:pt x="4" y="0"/>
                  </a:lnTo>
                  <a:lnTo>
                    <a:pt x="4" y="0"/>
                  </a:lnTo>
                  <a:lnTo>
                    <a:pt x="1" y="0"/>
                  </a:lnTo>
                  <a:lnTo>
                    <a:pt x="0" y="3"/>
                  </a:lnTo>
                  <a:lnTo>
                    <a:pt x="0" y="3"/>
                  </a:lnTo>
                  <a:lnTo>
                    <a:pt x="1" y="6"/>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350"/>
            <p:cNvSpPr>
              <a:spLocks/>
            </p:cNvSpPr>
            <p:nvPr/>
          </p:nvSpPr>
          <p:spPr bwMode="auto">
            <a:xfrm>
              <a:off x="6664326" y="5903913"/>
              <a:ext cx="95250" cy="12700"/>
            </a:xfrm>
            <a:custGeom>
              <a:avLst/>
              <a:gdLst>
                <a:gd name="T0" fmla="*/ 4 w 60"/>
                <a:gd name="T1" fmla="*/ 8 h 8"/>
                <a:gd name="T2" fmla="*/ 55 w 60"/>
                <a:gd name="T3" fmla="*/ 8 h 8"/>
                <a:gd name="T4" fmla="*/ 55 w 60"/>
                <a:gd name="T5" fmla="*/ 8 h 8"/>
                <a:gd name="T6" fmla="*/ 58 w 60"/>
                <a:gd name="T7" fmla="*/ 7 h 8"/>
                <a:gd name="T8" fmla="*/ 60 w 60"/>
                <a:gd name="T9" fmla="*/ 5 h 8"/>
                <a:gd name="T10" fmla="*/ 60 w 60"/>
                <a:gd name="T11" fmla="*/ 5 h 8"/>
                <a:gd name="T12" fmla="*/ 58 w 60"/>
                <a:gd name="T13" fmla="*/ 2 h 8"/>
                <a:gd name="T14" fmla="*/ 55 w 60"/>
                <a:gd name="T15" fmla="*/ 0 h 8"/>
                <a:gd name="T16" fmla="*/ 4 w 60"/>
                <a:gd name="T17" fmla="*/ 0 h 8"/>
                <a:gd name="T18" fmla="*/ 4 w 60"/>
                <a:gd name="T19" fmla="*/ 0 h 8"/>
                <a:gd name="T20" fmla="*/ 1 w 60"/>
                <a:gd name="T21" fmla="*/ 2 h 8"/>
                <a:gd name="T22" fmla="*/ 0 w 60"/>
                <a:gd name="T23" fmla="*/ 5 h 8"/>
                <a:gd name="T24" fmla="*/ 0 w 60"/>
                <a:gd name="T25" fmla="*/ 5 h 8"/>
                <a:gd name="T26" fmla="*/ 1 w 60"/>
                <a:gd name="T27" fmla="*/ 7 h 8"/>
                <a:gd name="T28" fmla="*/ 4 w 60"/>
                <a:gd name="T29" fmla="*/ 8 h 8"/>
                <a:gd name="T30" fmla="*/ 4 w 60"/>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4" y="8"/>
                  </a:moveTo>
                  <a:lnTo>
                    <a:pt x="55" y="8"/>
                  </a:lnTo>
                  <a:lnTo>
                    <a:pt x="55" y="8"/>
                  </a:lnTo>
                  <a:lnTo>
                    <a:pt x="58" y="7"/>
                  </a:lnTo>
                  <a:lnTo>
                    <a:pt x="60" y="5"/>
                  </a:lnTo>
                  <a:lnTo>
                    <a:pt x="60" y="5"/>
                  </a:lnTo>
                  <a:lnTo>
                    <a:pt x="58" y="2"/>
                  </a:lnTo>
                  <a:lnTo>
                    <a:pt x="55" y="0"/>
                  </a:lnTo>
                  <a:lnTo>
                    <a:pt x="4" y="0"/>
                  </a:lnTo>
                  <a:lnTo>
                    <a:pt x="4" y="0"/>
                  </a:lnTo>
                  <a:lnTo>
                    <a:pt x="1" y="2"/>
                  </a:lnTo>
                  <a:lnTo>
                    <a:pt x="0" y="5"/>
                  </a:lnTo>
                  <a:lnTo>
                    <a:pt x="0" y="5"/>
                  </a:lnTo>
                  <a:lnTo>
                    <a:pt x="1" y="7"/>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351"/>
            <p:cNvSpPr>
              <a:spLocks/>
            </p:cNvSpPr>
            <p:nvPr/>
          </p:nvSpPr>
          <p:spPr bwMode="auto">
            <a:xfrm>
              <a:off x="6664326" y="5957888"/>
              <a:ext cx="95250" cy="12700"/>
            </a:xfrm>
            <a:custGeom>
              <a:avLst/>
              <a:gdLst>
                <a:gd name="T0" fmla="*/ 60 w 60"/>
                <a:gd name="T1" fmla="*/ 3 h 8"/>
                <a:gd name="T2" fmla="*/ 60 w 60"/>
                <a:gd name="T3" fmla="*/ 3 h 8"/>
                <a:gd name="T4" fmla="*/ 58 w 60"/>
                <a:gd name="T5" fmla="*/ 0 h 8"/>
                <a:gd name="T6" fmla="*/ 55 w 60"/>
                <a:gd name="T7" fmla="*/ 0 h 8"/>
                <a:gd name="T8" fmla="*/ 4 w 60"/>
                <a:gd name="T9" fmla="*/ 0 h 8"/>
                <a:gd name="T10" fmla="*/ 4 w 60"/>
                <a:gd name="T11" fmla="*/ 0 h 8"/>
                <a:gd name="T12" fmla="*/ 1 w 60"/>
                <a:gd name="T13" fmla="*/ 0 h 8"/>
                <a:gd name="T14" fmla="*/ 0 w 60"/>
                <a:gd name="T15" fmla="*/ 3 h 8"/>
                <a:gd name="T16" fmla="*/ 0 w 60"/>
                <a:gd name="T17" fmla="*/ 3 h 8"/>
                <a:gd name="T18" fmla="*/ 1 w 60"/>
                <a:gd name="T19" fmla="*/ 6 h 8"/>
                <a:gd name="T20" fmla="*/ 4 w 60"/>
                <a:gd name="T21" fmla="*/ 8 h 8"/>
                <a:gd name="T22" fmla="*/ 55 w 60"/>
                <a:gd name="T23" fmla="*/ 8 h 8"/>
                <a:gd name="T24" fmla="*/ 55 w 60"/>
                <a:gd name="T25" fmla="*/ 8 h 8"/>
                <a:gd name="T26" fmla="*/ 58 w 60"/>
                <a:gd name="T27" fmla="*/ 6 h 8"/>
                <a:gd name="T28" fmla="*/ 60 w 60"/>
                <a:gd name="T29" fmla="*/ 3 h 8"/>
                <a:gd name="T30" fmla="*/ 60 w 60"/>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60" y="3"/>
                  </a:moveTo>
                  <a:lnTo>
                    <a:pt x="60" y="3"/>
                  </a:lnTo>
                  <a:lnTo>
                    <a:pt x="58" y="0"/>
                  </a:lnTo>
                  <a:lnTo>
                    <a:pt x="55" y="0"/>
                  </a:lnTo>
                  <a:lnTo>
                    <a:pt x="4" y="0"/>
                  </a:lnTo>
                  <a:lnTo>
                    <a:pt x="4" y="0"/>
                  </a:lnTo>
                  <a:lnTo>
                    <a:pt x="1" y="0"/>
                  </a:lnTo>
                  <a:lnTo>
                    <a:pt x="0" y="3"/>
                  </a:lnTo>
                  <a:lnTo>
                    <a:pt x="0" y="3"/>
                  </a:lnTo>
                  <a:lnTo>
                    <a:pt x="1" y="6"/>
                  </a:lnTo>
                  <a:lnTo>
                    <a:pt x="4" y="8"/>
                  </a:lnTo>
                  <a:lnTo>
                    <a:pt x="55" y="8"/>
                  </a:lnTo>
                  <a:lnTo>
                    <a:pt x="55" y="8"/>
                  </a:lnTo>
                  <a:lnTo>
                    <a:pt x="58" y="6"/>
                  </a:lnTo>
                  <a:lnTo>
                    <a:pt x="60" y="3"/>
                  </a:lnTo>
                  <a:lnTo>
                    <a:pt x="6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 name="Group 31"/>
          <p:cNvGrpSpPr/>
          <p:nvPr userDrawn="1"/>
        </p:nvGrpSpPr>
        <p:grpSpPr>
          <a:xfrm>
            <a:off x="5318150" y="5463447"/>
            <a:ext cx="452519" cy="332377"/>
            <a:chOff x="4297363" y="5783263"/>
            <a:chExt cx="384175" cy="376238"/>
          </a:xfrm>
        </p:grpSpPr>
        <p:sp>
          <p:nvSpPr>
            <p:cNvPr id="33" name="Freeform 352"/>
            <p:cNvSpPr>
              <a:spLocks noEditPoints="1"/>
            </p:cNvSpPr>
            <p:nvPr/>
          </p:nvSpPr>
          <p:spPr bwMode="auto">
            <a:xfrm>
              <a:off x="4297363" y="5783263"/>
              <a:ext cx="384175" cy="376238"/>
            </a:xfrm>
            <a:custGeom>
              <a:avLst/>
              <a:gdLst>
                <a:gd name="T0" fmla="*/ 222 w 242"/>
                <a:gd name="T1" fmla="*/ 32 h 237"/>
                <a:gd name="T2" fmla="*/ 182 w 242"/>
                <a:gd name="T3" fmla="*/ 6 h 237"/>
                <a:gd name="T4" fmla="*/ 133 w 242"/>
                <a:gd name="T5" fmla="*/ 0 h 237"/>
                <a:gd name="T6" fmla="*/ 78 w 242"/>
                <a:gd name="T7" fmla="*/ 14 h 237"/>
                <a:gd name="T8" fmla="*/ 56 w 242"/>
                <a:gd name="T9" fmla="*/ 50 h 237"/>
                <a:gd name="T10" fmla="*/ 33 w 242"/>
                <a:gd name="T11" fmla="*/ 70 h 237"/>
                <a:gd name="T12" fmla="*/ 27 w 242"/>
                <a:gd name="T13" fmla="*/ 96 h 237"/>
                <a:gd name="T14" fmla="*/ 4 w 242"/>
                <a:gd name="T15" fmla="*/ 122 h 237"/>
                <a:gd name="T16" fmla="*/ 4 w 242"/>
                <a:gd name="T17" fmla="*/ 150 h 237"/>
                <a:gd name="T18" fmla="*/ 1 w 242"/>
                <a:gd name="T19" fmla="*/ 176 h 237"/>
                <a:gd name="T20" fmla="*/ 10 w 242"/>
                <a:gd name="T21" fmla="*/ 198 h 237"/>
                <a:gd name="T22" fmla="*/ 38 w 242"/>
                <a:gd name="T23" fmla="*/ 211 h 237"/>
                <a:gd name="T24" fmla="*/ 38 w 242"/>
                <a:gd name="T25" fmla="*/ 236 h 237"/>
                <a:gd name="T26" fmla="*/ 52 w 242"/>
                <a:gd name="T27" fmla="*/ 237 h 237"/>
                <a:gd name="T28" fmla="*/ 219 w 242"/>
                <a:gd name="T29" fmla="*/ 231 h 237"/>
                <a:gd name="T30" fmla="*/ 211 w 242"/>
                <a:gd name="T31" fmla="*/ 175 h 237"/>
                <a:gd name="T32" fmla="*/ 239 w 242"/>
                <a:gd name="T33" fmla="*/ 110 h 237"/>
                <a:gd name="T34" fmla="*/ 240 w 242"/>
                <a:gd name="T35" fmla="*/ 66 h 237"/>
                <a:gd name="T36" fmla="*/ 49 w 242"/>
                <a:gd name="T37" fmla="*/ 228 h 237"/>
                <a:gd name="T38" fmla="*/ 46 w 242"/>
                <a:gd name="T39" fmla="*/ 202 h 237"/>
                <a:gd name="T40" fmla="*/ 23 w 242"/>
                <a:gd name="T41" fmla="*/ 202 h 237"/>
                <a:gd name="T42" fmla="*/ 20 w 242"/>
                <a:gd name="T43" fmla="*/ 182 h 237"/>
                <a:gd name="T44" fmla="*/ 21 w 242"/>
                <a:gd name="T45" fmla="*/ 171 h 237"/>
                <a:gd name="T46" fmla="*/ 9 w 242"/>
                <a:gd name="T47" fmla="*/ 168 h 237"/>
                <a:gd name="T48" fmla="*/ 14 w 242"/>
                <a:gd name="T49" fmla="*/ 136 h 237"/>
                <a:gd name="T50" fmla="*/ 27 w 242"/>
                <a:gd name="T51" fmla="*/ 106 h 237"/>
                <a:gd name="T52" fmla="*/ 23 w 242"/>
                <a:gd name="T53" fmla="*/ 145 h 237"/>
                <a:gd name="T54" fmla="*/ 35 w 242"/>
                <a:gd name="T55" fmla="*/ 159 h 237"/>
                <a:gd name="T56" fmla="*/ 37 w 242"/>
                <a:gd name="T57" fmla="*/ 190 h 237"/>
                <a:gd name="T58" fmla="*/ 56 w 242"/>
                <a:gd name="T59" fmla="*/ 201 h 237"/>
                <a:gd name="T60" fmla="*/ 75 w 242"/>
                <a:gd name="T61" fmla="*/ 204 h 237"/>
                <a:gd name="T62" fmla="*/ 113 w 242"/>
                <a:gd name="T63" fmla="*/ 227 h 237"/>
                <a:gd name="T64" fmla="*/ 82 w 242"/>
                <a:gd name="T65" fmla="*/ 228 h 237"/>
                <a:gd name="T66" fmla="*/ 81 w 242"/>
                <a:gd name="T67" fmla="*/ 191 h 237"/>
                <a:gd name="T68" fmla="*/ 50 w 242"/>
                <a:gd name="T69" fmla="*/ 191 h 237"/>
                <a:gd name="T70" fmla="*/ 46 w 242"/>
                <a:gd name="T71" fmla="*/ 161 h 237"/>
                <a:gd name="T72" fmla="*/ 49 w 242"/>
                <a:gd name="T73" fmla="*/ 153 h 237"/>
                <a:gd name="T74" fmla="*/ 32 w 242"/>
                <a:gd name="T75" fmla="*/ 148 h 237"/>
                <a:gd name="T76" fmla="*/ 38 w 242"/>
                <a:gd name="T77" fmla="*/ 110 h 237"/>
                <a:gd name="T78" fmla="*/ 55 w 242"/>
                <a:gd name="T79" fmla="*/ 63 h 237"/>
                <a:gd name="T80" fmla="*/ 58 w 242"/>
                <a:gd name="T81" fmla="*/ 76 h 237"/>
                <a:gd name="T82" fmla="*/ 50 w 242"/>
                <a:gd name="T83" fmla="*/ 124 h 237"/>
                <a:gd name="T84" fmla="*/ 67 w 242"/>
                <a:gd name="T85" fmla="*/ 138 h 237"/>
                <a:gd name="T86" fmla="*/ 72 w 242"/>
                <a:gd name="T87" fmla="*/ 181 h 237"/>
                <a:gd name="T88" fmla="*/ 96 w 242"/>
                <a:gd name="T89" fmla="*/ 188 h 237"/>
                <a:gd name="T90" fmla="*/ 233 w 242"/>
                <a:gd name="T91" fmla="*/ 92 h 237"/>
                <a:gd name="T92" fmla="*/ 217 w 242"/>
                <a:gd name="T93" fmla="*/ 136 h 237"/>
                <a:gd name="T94" fmla="*/ 202 w 242"/>
                <a:gd name="T95" fmla="*/ 198 h 237"/>
                <a:gd name="T96" fmla="*/ 125 w 242"/>
                <a:gd name="T97" fmla="*/ 217 h 237"/>
                <a:gd name="T98" fmla="*/ 130 w 242"/>
                <a:gd name="T99" fmla="*/ 178 h 237"/>
                <a:gd name="T100" fmla="*/ 142 w 242"/>
                <a:gd name="T101" fmla="*/ 162 h 237"/>
                <a:gd name="T102" fmla="*/ 113 w 242"/>
                <a:gd name="T103" fmla="*/ 176 h 237"/>
                <a:gd name="T104" fmla="*/ 81 w 242"/>
                <a:gd name="T105" fmla="*/ 178 h 237"/>
                <a:gd name="T106" fmla="*/ 76 w 242"/>
                <a:gd name="T107" fmla="*/ 136 h 237"/>
                <a:gd name="T108" fmla="*/ 81 w 242"/>
                <a:gd name="T109" fmla="*/ 129 h 237"/>
                <a:gd name="T110" fmla="*/ 59 w 242"/>
                <a:gd name="T111" fmla="*/ 124 h 237"/>
                <a:gd name="T112" fmla="*/ 66 w 242"/>
                <a:gd name="T113" fmla="*/ 90 h 237"/>
                <a:gd name="T114" fmla="*/ 67 w 242"/>
                <a:gd name="T115" fmla="*/ 43 h 237"/>
                <a:gd name="T116" fmla="*/ 90 w 242"/>
                <a:gd name="T117" fmla="*/ 18 h 237"/>
                <a:gd name="T118" fmla="*/ 159 w 242"/>
                <a:gd name="T119" fmla="*/ 9 h 237"/>
                <a:gd name="T120" fmla="*/ 213 w 242"/>
                <a:gd name="T121" fmla="*/ 35 h 237"/>
                <a:gd name="T122" fmla="*/ 233 w 242"/>
                <a:gd name="T123" fmla="*/ 9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7">
                  <a:moveTo>
                    <a:pt x="240" y="66"/>
                  </a:moveTo>
                  <a:lnTo>
                    <a:pt x="240" y="66"/>
                  </a:lnTo>
                  <a:lnTo>
                    <a:pt x="237" y="57"/>
                  </a:lnTo>
                  <a:lnTo>
                    <a:pt x="233" y="47"/>
                  </a:lnTo>
                  <a:lnTo>
                    <a:pt x="228" y="38"/>
                  </a:lnTo>
                  <a:lnTo>
                    <a:pt x="222" y="32"/>
                  </a:lnTo>
                  <a:lnTo>
                    <a:pt x="216" y="24"/>
                  </a:lnTo>
                  <a:lnTo>
                    <a:pt x="208" y="18"/>
                  </a:lnTo>
                  <a:lnTo>
                    <a:pt x="200" y="14"/>
                  </a:lnTo>
                  <a:lnTo>
                    <a:pt x="191" y="9"/>
                  </a:lnTo>
                  <a:lnTo>
                    <a:pt x="191" y="9"/>
                  </a:lnTo>
                  <a:lnTo>
                    <a:pt x="182" y="6"/>
                  </a:lnTo>
                  <a:lnTo>
                    <a:pt x="173" y="3"/>
                  </a:lnTo>
                  <a:lnTo>
                    <a:pt x="153" y="0"/>
                  </a:lnTo>
                  <a:lnTo>
                    <a:pt x="153" y="0"/>
                  </a:lnTo>
                  <a:lnTo>
                    <a:pt x="151" y="0"/>
                  </a:lnTo>
                  <a:lnTo>
                    <a:pt x="133" y="0"/>
                  </a:lnTo>
                  <a:lnTo>
                    <a:pt x="133" y="0"/>
                  </a:lnTo>
                  <a:lnTo>
                    <a:pt x="118" y="1"/>
                  </a:lnTo>
                  <a:lnTo>
                    <a:pt x="118" y="1"/>
                  </a:lnTo>
                  <a:lnTo>
                    <a:pt x="107" y="3"/>
                  </a:lnTo>
                  <a:lnTo>
                    <a:pt x="98" y="4"/>
                  </a:lnTo>
                  <a:lnTo>
                    <a:pt x="87" y="9"/>
                  </a:lnTo>
                  <a:lnTo>
                    <a:pt x="78" y="14"/>
                  </a:lnTo>
                  <a:lnTo>
                    <a:pt x="78" y="14"/>
                  </a:lnTo>
                  <a:lnTo>
                    <a:pt x="69" y="21"/>
                  </a:lnTo>
                  <a:lnTo>
                    <a:pt x="63" y="29"/>
                  </a:lnTo>
                  <a:lnTo>
                    <a:pt x="58" y="40"/>
                  </a:lnTo>
                  <a:lnTo>
                    <a:pt x="56" y="50"/>
                  </a:lnTo>
                  <a:lnTo>
                    <a:pt x="56" y="50"/>
                  </a:lnTo>
                  <a:lnTo>
                    <a:pt x="55" y="52"/>
                  </a:lnTo>
                  <a:lnTo>
                    <a:pt x="53" y="54"/>
                  </a:lnTo>
                  <a:lnTo>
                    <a:pt x="53" y="54"/>
                  </a:lnTo>
                  <a:lnTo>
                    <a:pt x="46" y="58"/>
                  </a:lnTo>
                  <a:lnTo>
                    <a:pt x="40" y="63"/>
                  </a:lnTo>
                  <a:lnTo>
                    <a:pt x="33" y="70"/>
                  </a:lnTo>
                  <a:lnTo>
                    <a:pt x="30" y="78"/>
                  </a:lnTo>
                  <a:lnTo>
                    <a:pt x="30" y="78"/>
                  </a:lnTo>
                  <a:lnTo>
                    <a:pt x="27" y="86"/>
                  </a:lnTo>
                  <a:lnTo>
                    <a:pt x="27" y="95"/>
                  </a:lnTo>
                  <a:lnTo>
                    <a:pt x="27" y="95"/>
                  </a:lnTo>
                  <a:lnTo>
                    <a:pt x="27" y="96"/>
                  </a:lnTo>
                  <a:lnTo>
                    <a:pt x="26" y="98"/>
                  </a:lnTo>
                  <a:lnTo>
                    <a:pt x="26" y="98"/>
                  </a:lnTo>
                  <a:lnTo>
                    <a:pt x="18" y="103"/>
                  </a:lnTo>
                  <a:lnTo>
                    <a:pt x="12" y="107"/>
                  </a:lnTo>
                  <a:lnTo>
                    <a:pt x="7" y="115"/>
                  </a:lnTo>
                  <a:lnTo>
                    <a:pt x="4" y="122"/>
                  </a:lnTo>
                  <a:lnTo>
                    <a:pt x="4" y="122"/>
                  </a:lnTo>
                  <a:lnTo>
                    <a:pt x="4" y="130"/>
                  </a:lnTo>
                  <a:lnTo>
                    <a:pt x="4" y="139"/>
                  </a:lnTo>
                  <a:lnTo>
                    <a:pt x="4" y="139"/>
                  </a:lnTo>
                  <a:lnTo>
                    <a:pt x="4" y="144"/>
                  </a:lnTo>
                  <a:lnTo>
                    <a:pt x="4" y="150"/>
                  </a:lnTo>
                  <a:lnTo>
                    <a:pt x="4" y="150"/>
                  </a:lnTo>
                  <a:lnTo>
                    <a:pt x="0" y="168"/>
                  </a:lnTo>
                  <a:lnTo>
                    <a:pt x="0" y="168"/>
                  </a:lnTo>
                  <a:lnTo>
                    <a:pt x="0" y="173"/>
                  </a:lnTo>
                  <a:lnTo>
                    <a:pt x="0" y="173"/>
                  </a:lnTo>
                  <a:lnTo>
                    <a:pt x="1" y="176"/>
                  </a:lnTo>
                  <a:lnTo>
                    <a:pt x="4" y="178"/>
                  </a:lnTo>
                  <a:lnTo>
                    <a:pt x="7" y="179"/>
                  </a:lnTo>
                  <a:lnTo>
                    <a:pt x="10" y="181"/>
                  </a:lnTo>
                  <a:lnTo>
                    <a:pt x="10" y="181"/>
                  </a:lnTo>
                  <a:lnTo>
                    <a:pt x="10" y="198"/>
                  </a:lnTo>
                  <a:lnTo>
                    <a:pt x="10" y="198"/>
                  </a:lnTo>
                  <a:lnTo>
                    <a:pt x="12" y="204"/>
                  </a:lnTo>
                  <a:lnTo>
                    <a:pt x="15" y="208"/>
                  </a:lnTo>
                  <a:lnTo>
                    <a:pt x="20" y="211"/>
                  </a:lnTo>
                  <a:lnTo>
                    <a:pt x="26" y="211"/>
                  </a:lnTo>
                  <a:lnTo>
                    <a:pt x="26" y="211"/>
                  </a:lnTo>
                  <a:lnTo>
                    <a:pt x="38" y="211"/>
                  </a:lnTo>
                  <a:lnTo>
                    <a:pt x="38" y="211"/>
                  </a:lnTo>
                  <a:lnTo>
                    <a:pt x="40" y="220"/>
                  </a:lnTo>
                  <a:lnTo>
                    <a:pt x="40" y="225"/>
                  </a:lnTo>
                  <a:lnTo>
                    <a:pt x="38" y="231"/>
                  </a:lnTo>
                  <a:lnTo>
                    <a:pt x="38" y="231"/>
                  </a:lnTo>
                  <a:lnTo>
                    <a:pt x="38" y="236"/>
                  </a:lnTo>
                  <a:lnTo>
                    <a:pt x="38" y="236"/>
                  </a:lnTo>
                  <a:lnTo>
                    <a:pt x="40" y="237"/>
                  </a:lnTo>
                  <a:lnTo>
                    <a:pt x="41" y="237"/>
                  </a:lnTo>
                  <a:lnTo>
                    <a:pt x="41" y="237"/>
                  </a:lnTo>
                  <a:lnTo>
                    <a:pt x="52" y="237"/>
                  </a:lnTo>
                  <a:lnTo>
                    <a:pt x="52" y="237"/>
                  </a:lnTo>
                  <a:lnTo>
                    <a:pt x="214" y="237"/>
                  </a:lnTo>
                  <a:lnTo>
                    <a:pt x="214" y="237"/>
                  </a:lnTo>
                  <a:lnTo>
                    <a:pt x="217" y="237"/>
                  </a:lnTo>
                  <a:lnTo>
                    <a:pt x="219" y="236"/>
                  </a:lnTo>
                  <a:lnTo>
                    <a:pt x="219" y="234"/>
                  </a:lnTo>
                  <a:lnTo>
                    <a:pt x="219" y="231"/>
                  </a:lnTo>
                  <a:lnTo>
                    <a:pt x="219" y="231"/>
                  </a:lnTo>
                  <a:lnTo>
                    <a:pt x="214" y="214"/>
                  </a:lnTo>
                  <a:lnTo>
                    <a:pt x="211" y="196"/>
                  </a:lnTo>
                  <a:lnTo>
                    <a:pt x="211" y="196"/>
                  </a:lnTo>
                  <a:lnTo>
                    <a:pt x="211" y="185"/>
                  </a:lnTo>
                  <a:lnTo>
                    <a:pt x="211" y="175"/>
                  </a:lnTo>
                  <a:lnTo>
                    <a:pt x="214" y="164"/>
                  </a:lnTo>
                  <a:lnTo>
                    <a:pt x="219" y="153"/>
                  </a:lnTo>
                  <a:lnTo>
                    <a:pt x="219" y="153"/>
                  </a:lnTo>
                  <a:lnTo>
                    <a:pt x="233" y="126"/>
                  </a:lnTo>
                  <a:lnTo>
                    <a:pt x="233" y="126"/>
                  </a:lnTo>
                  <a:lnTo>
                    <a:pt x="239" y="110"/>
                  </a:lnTo>
                  <a:lnTo>
                    <a:pt x="242" y="93"/>
                  </a:lnTo>
                  <a:lnTo>
                    <a:pt x="242" y="93"/>
                  </a:lnTo>
                  <a:lnTo>
                    <a:pt x="242" y="92"/>
                  </a:lnTo>
                  <a:lnTo>
                    <a:pt x="242" y="80"/>
                  </a:lnTo>
                  <a:lnTo>
                    <a:pt x="242" y="80"/>
                  </a:lnTo>
                  <a:lnTo>
                    <a:pt x="240" y="66"/>
                  </a:lnTo>
                  <a:lnTo>
                    <a:pt x="240" y="66"/>
                  </a:lnTo>
                  <a:close/>
                  <a:moveTo>
                    <a:pt x="73" y="227"/>
                  </a:moveTo>
                  <a:lnTo>
                    <a:pt x="73" y="227"/>
                  </a:lnTo>
                  <a:lnTo>
                    <a:pt x="72" y="228"/>
                  </a:lnTo>
                  <a:lnTo>
                    <a:pt x="72" y="228"/>
                  </a:lnTo>
                  <a:lnTo>
                    <a:pt x="49" y="228"/>
                  </a:lnTo>
                  <a:lnTo>
                    <a:pt x="49" y="228"/>
                  </a:lnTo>
                  <a:lnTo>
                    <a:pt x="49" y="217"/>
                  </a:lnTo>
                  <a:lnTo>
                    <a:pt x="49" y="217"/>
                  </a:lnTo>
                  <a:lnTo>
                    <a:pt x="46" y="205"/>
                  </a:lnTo>
                  <a:lnTo>
                    <a:pt x="46" y="205"/>
                  </a:lnTo>
                  <a:lnTo>
                    <a:pt x="46" y="202"/>
                  </a:lnTo>
                  <a:lnTo>
                    <a:pt x="44" y="201"/>
                  </a:lnTo>
                  <a:lnTo>
                    <a:pt x="40" y="201"/>
                  </a:lnTo>
                  <a:lnTo>
                    <a:pt x="40" y="201"/>
                  </a:lnTo>
                  <a:lnTo>
                    <a:pt x="26" y="204"/>
                  </a:lnTo>
                  <a:lnTo>
                    <a:pt x="26" y="204"/>
                  </a:lnTo>
                  <a:lnTo>
                    <a:pt x="23" y="202"/>
                  </a:lnTo>
                  <a:lnTo>
                    <a:pt x="21" y="202"/>
                  </a:lnTo>
                  <a:lnTo>
                    <a:pt x="20" y="199"/>
                  </a:lnTo>
                  <a:lnTo>
                    <a:pt x="20" y="198"/>
                  </a:lnTo>
                  <a:lnTo>
                    <a:pt x="20" y="198"/>
                  </a:lnTo>
                  <a:lnTo>
                    <a:pt x="20" y="182"/>
                  </a:lnTo>
                  <a:lnTo>
                    <a:pt x="20" y="182"/>
                  </a:lnTo>
                  <a:lnTo>
                    <a:pt x="21" y="179"/>
                  </a:lnTo>
                  <a:lnTo>
                    <a:pt x="21" y="179"/>
                  </a:lnTo>
                  <a:lnTo>
                    <a:pt x="23" y="176"/>
                  </a:lnTo>
                  <a:lnTo>
                    <a:pt x="23" y="175"/>
                  </a:lnTo>
                  <a:lnTo>
                    <a:pt x="23" y="175"/>
                  </a:lnTo>
                  <a:lnTo>
                    <a:pt x="21" y="171"/>
                  </a:lnTo>
                  <a:lnTo>
                    <a:pt x="18" y="171"/>
                  </a:lnTo>
                  <a:lnTo>
                    <a:pt x="18" y="171"/>
                  </a:lnTo>
                  <a:lnTo>
                    <a:pt x="12" y="171"/>
                  </a:lnTo>
                  <a:lnTo>
                    <a:pt x="12" y="171"/>
                  </a:lnTo>
                  <a:lnTo>
                    <a:pt x="9" y="171"/>
                  </a:lnTo>
                  <a:lnTo>
                    <a:pt x="9" y="168"/>
                  </a:lnTo>
                  <a:lnTo>
                    <a:pt x="9" y="168"/>
                  </a:lnTo>
                  <a:lnTo>
                    <a:pt x="12" y="155"/>
                  </a:lnTo>
                  <a:lnTo>
                    <a:pt x="12" y="155"/>
                  </a:lnTo>
                  <a:lnTo>
                    <a:pt x="14" y="145"/>
                  </a:lnTo>
                  <a:lnTo>
                    <a:pt x="14" y="136"/>
                  </a:lnTo>
                  <a:lnTo>
                    <a:pt x="14" y="136"/>
                  </a:lnTo>
                  <a:lnTo>
                    <a:pt x="12" y="127"/>
                  </a:lnTo>
                  <a:lnTo>
                    <a:pt x="15" y="119"/>
                  </a:lnTo>
                  <a:lnTo>
                    <a:pt x="20" y="113"/>
                  </a:lnTo>
                  <a:lnTo>
                    <a:pt x="26" y="107"/>
                  </a:lnTo>
                  <a:lnTo>
                    <a:pt x="26" y="107"/>
                  </a:lnTo>
                  <a:lnTo>
                    <a:pt x="27" y="106"/>
                  </a:lnTo>
                  <a:lnTo>
                    <a:pt x="27" y="106"/>
                  </a:lnTo>
                  <a:lnTo>
                    <a:pt x="29" y="110"/>
                  </a:lnTo>
                  <a:lnTo>
                    <a:pt x="29" y="115"/>
                  </a:lnTo>
                  <a:lnTo>
                    <a:pt x="27" y="122"/>
                  </a:lnTo>
                  <a:lnTo>
                    <a:pt x="27" y="122"/>
                  </a:lnTo>
                  <a:lnTo>
                    <a:pt x="23" y="145"/>
                  </a:lnTo>
                  <a:lnTo>
                    <a:pt x="23" y="145"/>
                  </a:lnTo>
                  <a:lnTo>
                    <a:pt x="23" y="150"/>
                  </a:lnTo>
                  <a:lnTo>
                    <a:pt x="26" y="155"/>
                  </a:lnTo>
                  <a:lnTo>
                    <a:pt x="29" y="158"/>
                  </a:lnTo>
                  <a:lnTo>
                    <a:pt x="35" y="159"/>
                  </a:lnTo>
                  <a:lnTo>
                    <a:pt x="35" y="159"/>
                  </a:lnTo>
                  <a:lnTo>
                    <a:pt x="37" y="159"/>
                  </a:lnTo>
                  <a:lnTo>
                    <a:pt x="37" y="162"/>
                  </a:lnTo>
                  <a:lnTo>
                    <a:pt x="37" y="162"/>
                  </a:lnTo>
                  <a:lnTo>
                    <a:pt x="37" y="184"/>
                  </a:lnTo>
                  <a:lnTo>
                    <a:pt x="37" y="184"/>
                  </a:lnTo>
                  <a:lnTo>
                    <a:pt x="37" y="190"/>
                  </a:lnTo>
                  <a:lnTo>
                    <a:pt x="40" y="193"/>
                  </a:lnTo>
                  <a:lnTo>
                    <a:pt x="43" y="198"/>
                  </a:lnTo>
                  <a:lnTo>
                    <a:pt x="47" y="199"/>
                  </a:lnTo>
                  <a:lnTo>
                    <a:pt x="47" y="199"/>
                  </a:lnTo>
                  <a:lnTo>
                    <a:pt x="52" y="201"/>
                  </a:lnTo>
                  <a:lnTo>
                    <a:pt x="56" y="201"/>
                  </a:lnTo>
                  <a:lnTo>
                    <a:pt x="66" y="201"/>
                  </a:lnTo>
                  <a:lnTo>
                    <a:pt x="66" y="201"/>
                  </a:lnTo>
                  <a:lnTo>
                    <a:pt x="73" y="199"/>
                  </a:lnTo>
                  <a:lnTo>
                    <a:pt x="73" y="199"/>
                  </a:lnTo>
                  <a:lnTo>
                    <a:pt x="75" y="204"/>
                  </a:lnTo>
                  <a:lnTo>
                    <a:pt x="75" y="204"/>
                  </a:lnTo>
                  <a:lnTo>
                    <a:pt x="75" y="216"/>
                  </a:lnTo>
                  <a:lnTo>
                    <a:pt x="73" y="227"/>
                  </a:lnTo>
                  <a:lnTo>
                    <a:pt x="73" y="227"/>
                  </a:lnTo>
                  <a:close/>
                  <a:moveTo>
                    <a:pt x="116" y="210"/>
                  </a:moveTo>
                  <a:lnTo>
                    <a:pt x="116" y="210"/>
                  </a:lnTo>
                  <a:lnTo>
                    <a:pt x="113" y="227"/>
                  </a:lnTo>
                  <a:lnTo>
                    <a:pt x="113" y="227"/>
                  </a:lnTo>
                  <a:lnTo>
                    <a:pt x="112" y="228"/>
                  </a:lnTo>
                  <a:lnTo>
                    <a:pt x="112" y="228"/>
                  </a:lnTo>
                  <a:lnTo>
                    <a:pt x="84" y="228"/>
                  </a:lnTo>
                  <a:lnTo>
                    <a:pt x="84" y="228"/>
                  </a:lnTo>
                  <a:lnTo>
                    <a:pt x="82" y="228"/>
                  </a:lnTo>
                  <a:lnTo>
                    <a:pt x="82" y="228"/>
                  </a:lnTo>
                  <a:lnTo>
                    <a:pt x="84" y="217"/>
                  </a:lnTo>
                  <a:lnTo>
                    <a:pt x="84" y="217"/>
                  </a:lnTo>
                  <a:lnTo>
                    <a:pt x="84" y="205"/>
                  </a:lnTo>
                  <a:lnTo>
                    <a:pt x="81" y="191"/>
                  </a:lnTo>
                  <a:lnTo>
                    <a:pt x="81" y="191"/>
                  </a:lnTo>
                  <a:lnTo>
                    <a:pt x="78" y="190"/>
                  </a:lnTo>
                  <a:lnTo>
                    <a:pt x="75" y="188"/>
                  </a:lnTo>
                  <a:lnTo>
                    <a:pt x="75" y="188"/>
                  </a:lnTo>
                  <a:lnTo>
                    <a:pt x="58" y="191"/>
                  </a:lnTo>
                  <a:lnTo>
                    <a:pt x="58" y="191"/>
                  </a:lnTo>
                  <a:lnTo>
                    <a:pt x="50" y="191"/>
                  </a:lnTo>
                  <a:lnTo>
                    <a:pt x="50" y="191"/>
                  </a:lnTo>
                  <a:lnTo>
                    <a:pt x="47" y="188"/>
                  </a:lnTo>
                  <a:lnTo>
                    <a:pt x="46" y="184"/>
                  </a:lnTo>
                  <a:lnTo>
                    <a:pt x="46" y="184"/>
                  </a:lnTo>
                  <a:lnTo>
                    <a:pt x="46" y="161"/>
                  </a:lnTo>
                  <a:lnTo>
                    <a:pt x="46" y="161"/>
                  </a:lnTo>
                  <a:lnTo>
                    <a:pt x="46" y="159"/>
                  </a:lnTo>
                  <a:lnTo>
                    <a:pt x="47" y="158"/>
                  </a:lnTo>
                  <a:lnTo>
                    <a:pt x="47" y="158"/>
                  </a:lnTo>
                  <a:lnTo>
                    <a:pt x="49" y="156"/>
                  </a:lnTo>
                  <a:lnTo>
                    <a:pt x="49" y="153"/>
                  </a:lnTo>
                  <a:lnTo>
                    <a:pt x="49" y="153"/>
                  </a:lnTo>
                  <a:lnTo>
                    <a:pt x="47" y="150"/>
                  </a:lnTo>
                  <a:lnTo>
                    <a:pt x="44" y="150"/>
                  </a:lnTo>
                  <a:lnTo>
                    <a:pt x="44" y="150"/>
                  </a:lnTo>
                  <a:lnTo>
                    <a:pt x="37" y="150"/>
                  </a:lnTo>
                  <a:lnTo>
                    <a:pt x="37" y="150"/>
                  </a:lnTo>
                  <a:lnTo>
                    <a:pt x="32" y="148"/>
                  </a:lnTo>
                  <a:lnTo>
                    <a:pt x="32" y="144"/>
                  </a:lnTo>
                  <a:lnTo>
                    <a:pt x="32" y="144"/>
                  </a:lnTo>
                  <a:lnTo>
                    <a:pt x="38" y="119"/>
                  </a:lnTo>
                  <a:lnTo>
                    <a:pt x="38" y="119"/>
                  </a:lnTo>
                  <a:lnTo>
                    <a:pt x="38" y="115"/>
                  </a:lnTo>
                  <a:lnTo>
                    <a:pt x="38" y="110"/>
                  </a:lnTo>
                  <a:lnTo>
                    <a:pt x="37" y="103"/>
                  </a:lnTo>
                  <a:lnTo>
                    <a:pt x="37" y="103"/>
                  </a:lnTo>
                  <a:lnTo>
                    <a:pt x="37" y="90"/>
                  </a:lnTo>
                  <a:lnTo>
                    <a:pt x="40" y="80"/>
                  </a:lnTo>
                  <a:lnTo>
                    <a:pt x="46" y="70"/>
                  </a:lnTo>
                  <a:lnTo>
                    <a:pt x="55" y="63"/>
                  </a:lnTo>
                  <a:lnTo>
                    <a:pt x="55" y="63"/>
                  </a:lnTo>
                  <a:lnTo>
                    <a:pt x="56" y="63"/>
                  </a:lnTo>
                  <a:lnTo>
                    <a:pt x="56" y="63"/>
                  </a:lnTo>
                  <a:lnTo>
                    <a:pt x="56" y="69"/>
                  </a:lnTo>
                  <a:lnTo>
                    <a:pt x="58" y="76"/>
                  </a:lnTo>
                  <a:lnTo>
                    <a:pt x="58" y="76"/>
                  </a:lnTo>
                  <a:lnTo>
                    <a:pt x="58" y="83"/>
                  </a:lnTo>
                  <a:lnTo>
                    <a:pt x="56" y="89"/>
                  </a:lnTo>
                  <a:lnTo>
                    <a:pt x="56" y="89"/>
                  </a:lnTo>
                  <a:lnTo>
                    <a:pt x="50" y="118"/>
                  </a:lnTo>
                  <a:lnTo>
                    <a:pt x="50" y="118"/>
                  </a:lnTo>
                  <a:lnTo>
                    <a:pt x="50" y="124"/>
                  </a:lnTo>
                  <a:lnTo>
                    <a:pt x="52" y="129"/>
                  </a:lnTo>
                  <a:lnTo>
                    <a:pt x="56" y="133"/>
                  </a:lnTo>
                  <a:lnTo>
                    <a:pt x="63" y="135"/>
                  </a:lnTo>
                  <a:lnTo>
                    <a:pt x="63" y="135"/>
                  </a:lnTo>
                  <a:lnTo>
                    <a:pt x="67" y="135"/>
                  </a:lnTo>
                  <a:lnTo>
                    <a:pt x="67" y="138"/>
                  </a:lnTo>
                  <a:lnTo>
                    <a:pt x="67" y="138"/>
                  </a:lnTo>
                  <a:lnTo>
                    <a:pt x="67" y="168"/>
                  </a:lnTo>
                  <a:lnTo>
                    <a:pt x="67" y="168"/>
                  </a:lnTo>
                  <a:lnTo>
                    <a:pt x="67" y="173"/>
                  </a:lnTo>
                  <a:lnTo>
                    <a:pt x="69" y="178"/>
                  </a:lnTo>
                  <a:lnTo>
                    <a:pt x="72" y="181"/>
                  </a:lnTo>
                  <a:lnTo>
                    <a:pt x="76" y="184"/>
                  </a:lnTo>
                  <a:lnTo>
                    <a:pt x="76" y="184"/>
                  </a:lnTo>
                  <a:lnTo>
                    <a:pt x="81" y="187"/>
                  </a:lnTo>
                  <a:lnTo>
                    <a:pt x="86" y="188"/>
                  </a:lnTo>
                  <a:lnTo>
                    <a:pt x="96" y="188"/>
                  </a:lnTo>
                  <a:lnTo>
                    <a:pt x="96" y="188"/>
                  </a:lnTo>
                  <a:lnTo>
                    <a:pt x="113" y="185"/>
                  </a:lnTo>
                  <a:lnTo>
                    <a:pt x="113" y="185"/>
                  </a:lnTo>
                  <a:lnTo>
                    <a:pt x="116" y="198"/>
                  </a:lnTo>
                  <a:lnTo>
                    <a:pt x="116" y="210"/>
                  </a:lnTo>
                  <a:lnTo>
                    <a:pt x="116" y="210"/>
                  </a:lnTo>
                  <a:close/>
                  <a:moveTo>
                    <a:pt x="233" y="92"/>
                  </a:moveTo>
                  <a:lnTo>
                    <a:pt x="233" y="92"/>
                  </a:lnTo>
                  <a:lnTo>
                    <a:pt x="231" y="103"/>
                  </a:lnTo>
                  <a:lnTo>
                    <a:pt x="228" y="115"/>
                  </a:lnTo>
                  <a:lnTo>
                    <a:pt x="223" y="126"/>
                  </a:lnTo>
                  <a:lnTo>
                    <a:pt x="217" y="136"/>
                  </a:lnTo>
                  <a:lnTo>
                    <a:pt x="217" y="136"/>
                  </a:lnTo>
                  <a:lnTo>
                    <a:pt x="210" y="152"/>
                  </a:lnTo>
                  <a:lnTo>
                    <a:pt x="204" y="168"/>
                  </a:lnTo>
                  <a:lnTo>
                    <a:pt x="204" y="168"/>
                  </a:lnTo>
                  <a:lnTo>
                    <a:pt x="202" y="178"/>
                  </a:lnTo>
                  <a:lnTo>
                    <a:pt x="202" y="188"/>
                  </a:lnTo>
                  <a:lnTo>
                    <a:pt x="202" y="198"/>
                  </a:lnTo>
                  <a:lnTo>
                    <a:pt x="204" y="208"/>
                  </a:lnTo>
                  <a:lnTo>
                    <a:pt x="204" y="208"/>
                  </a:lnTo>
                  <a:lnTo>
                    <a:pt x="210" y="228"/>
                  </a:lnTo>
                  <a:lnTo>
                    <a:pt x="124" y="228"/>
                  </a:lnTo>
                  <a:lnTo>
                    <a:pt x="124" y="228"/>
                  </a:lnTo>
                  <a:lnTo>
                    <a:pt x="125" y="217"/>
                  </a:lnTo>
                  <a:lnTo>
                    <a:pt x="125" y="205"/>
                  </a:lnTo>
                  <a:lnTo>
                    <a:pt x="125" y="205"/>
                  </a:lnTo>
                  <a:lnTo>
                    <a:pt x="124" y="193"/>
                  </a:lnTo>
                  <a:lnTo>
                    <a:pt x="122" y="181"/>
                  </a:lnTo>
                  <a:lnTo>
                    <a:pt x="122" y="181"/>
                  </a:lnTo>
                  <a:lnTo>
                    <a:pt x="130" y="178"/>
                  </a:lnTo>
                  <a:lnTo>
                    <a:pt x="130" y="178"/>
                  </a:lnTo>
                  <a:lnTo>
                    <a:pt x="142" y="170"/>
                  </a:lnTo>
                  <a:lnTo>
                    <a:pt x="142" y="170"/>
                  </a:lnTo>
                  <a:lnTo>
                    <a:pt x="144" y="167"/>
                  </a:lnTo>
                  <a:lnTo>
                    <a:pt x="142" y="162"/>
                  </a:lnTo>
                  <a:lnTo>
                    <a:pt x="142" y="162"/>
                  </a:lnTo>
                  <a:lnTo>
                    <a:pt x="139" y="162"/>
                  </a:lnTo>
                  <a:lnTo>
                    <a:pt x="136" y="162"/>
                  </a:lnTo>
                  <a:lnTo>
                    <a:pt x="136" y="162"/>
                  </a:lnTo>
                  <a:lnTo>
                    <a:pt x="128" y="168"/>
                  </a:lnTo>
                  <a:lnTo>
                    <a:pt x="121" y="171"/>
                  </a:lnTo>
                  <a:lnTo>
                    <a:pt x="113" y="176"/>
                  </a:lnTo>
                  <a:lnTo>
                    <a:pt x="104" y="178"/>
                  </a:lnTo>
                  <a:lnTo>
                    <a:pt x="104" y="178"/>
                  </a:lnTo>
                  <a:lnTo>
                    <a:pt x="90" y="179"/>
                  </a:lnTo>
                  <a:lnTo>
                    <a:pt x="90" y="179"/>
                  </a:lnTo>
                  <a:lnTo>
                    <a:pt x="86" y="179"/>
                  </a:lnTo>
                  <a:lnTo>
                    <a:pt x="81" y="178"/>
                  </a:lnTo>
                  <a:lnTo>
                    <a:pt x="81" y="178"/>
                  </a:lnTo>
                  <a:lnTo>
                    <a:pt x="78" y="173"/>
                  </a:lnTo>
                  <a:lnTo>
                    <a:pt x="76" y="168"/>
                  </a:lnTo>
                  <a:lnTo>
                    <a:pt x="76" y="168"/>
                  </a:lnTo>
                  <a:lnTo>
                    <a:pt x="76" y="136"/>
                  </a:lnTo>
                  <a:lnTo>
                    <a:pt x="76" y="136"/>
                  </a:lnTo>
                  <a:lnTo>
                    <a:pt x="76" y="135"/>
                  </a:lnTo>
                  <a:lnTo>
                    <a:pt x="78" y="133"/>
                  </a:lnTo>
                  <a:lnTo>
                    <a:pt x="78" y="133"/>
                  </a:lnTo>
                  <a:lnTo>
                    <a:pt x="81" y="132"/>
                  </a:lnTo>
                  <a:lnTo>
                    <a:pt x="81" y="129"/>
                  </a:lnTo>
                  <a:lnTo>
                    <a:pt x="81" y="129"/>
                  </a:lnTo>
                  <a:lnTo>
                    <a:pt x="79" y="127"/>
                  </a:lnTo>
                  <a:lnTo>
                    <a:pt x="76" y="126"/>
                  </a:lnTo>
                  <a:lnTo>
                    <a:pt x="76" y="126"/>
                  </a:lnTo>
                  <a:lnTo>
                    <a:pt x="64" y="126"/>
                  </a:lnTo>
                  <a:lnTo>
                    <a:pt x="64" y="126"/>
                  </a:lnTo>
                  <a:lnTo>
                    <a:pt x="59" y="124"/>
                  </a:lnTo>
                  <a:lnTo>
                    <a:pt x="59" y="124"/>
                  </a:lnTo>
                  <a:lnTo>
                    <a:pt x="59" y="121"/>
                  </a:lnTo>
                  <a:lnTo>
                    <a:pt x="58" y="119"/>
                  </a:lnTo>
                  <a:lnTo>
                    <a:pt x="58" y="119"/>
                  </a:lnTo>
                  <a:lnTo>
                    <a:pt x="66" y="90"/>
                  </a:lnTo>
                  <a:lnTo>
                    <a:pt x="66" y="90"/>
                  </a:lnTo>
                  <a:lnTo>
                    <a:pt x="67" y="80"/>
                  </a:lnTo>
                  <a:lnTo>
                    <a:pt x="67" y="80"/>
                  </a:lnTo>
                  <a:lnTo>
                    <a:pt x="66" y="67"/>
                  </a:lnTo>
                  <a:lnTo>
                    <a:pt x="66" y="67"/>
                  </a:lnTo>
                  <a:lnTo>
                    <a:pt x="64" y="55"/>
                  </a:lnTo>
                  <a:lnTo>
                    <a:pt x="67" y="43"/>
                  </a:lnTo>
                  <a:lnTo>
                    <a:pt x="67" y="43"/>
                  </a:lnTo>
                  <a:lnTo>
                    <a:pt x="70" y="35"/>
                  </a:lnTo>
                  <a:lnTo>
                    <a:pt x="75" y="27"/>
                  </a:lnTo>
                  <a:lnTo>
                    <a:pt x="82" y="23"/>
                  </a:lnTo>
                  <a:lnTo>
                    <a:pt x="90" y="18"/>
                  </a:lnTo>
                  <a:lnTo>
                    <a:pt x="90" y="18"/>
                  </a:lnTo>
                  <a:lnTo>
                    <a:pt x="98" y="14"/>
                  </a:lnTo>
                  <a:lnTo>
                    <a:pt x="105" y="12"/>
                  </a:lnTo>
                  <a:lnTo>
                    <a:pt x="122" y="9"/>
                  </a:lnTo>
                  <a:lnTo>
                    <a:pt x="122" y="9"/>
                  </a:lnTo>
                  <a:lnTo>
                    <a:pt x="141" y="8"/>
                  </a:lnTo>
                  <a:lnTo>
                    <a:pt x="159" y="9"/>
                  </a:lnTo>
                  <a:lnTo>
                    <a:pt x="159" y="9"/>
                  </a:lnTo>
                  <a:lnTo>
                    <a:pt x="176" y="12"/>
                  </a:lnTo>
                  <a:lnTo>
                    <a:pt x="193" y="20"/>
                  </a:lnTo>
                  <a:lnTo>
                    <a:pt x="199" y="23"/>
                  </a:lnTo>
                  <a:lnTo>
                    <a:pt x="207" y="29"/>
                  </a:lnTo>
                  <a:lnTo>
                    <a:pt x="213" y="35"/>
                  </a:lnTo>
                  <a:lnTo>
                    <a:pt x="219" y="41"/>
                  </a:lnTo>
                  <a:lnTo>
                    <a:pt x="219" y="41"/>
                  </a:lnTo>
                  <a:lnTo>
                    <a:pt x="227" y="54"/>
                  </a:lnTo>
                  <a:lnTo>
                    <a:pt x="231" y="66"/>
                  </a:lnTo>
                  <a:lnTo>
                    <a:pt x="233" y="78"/>
                  </a:lnTo>
                  <a:lnTo>
                    <a:pt x="233" y="92"/>
                  </a:lnTo>
                  <a:lnTo>
                    <a:pt x="233"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53"/>
            <p:cNvSpPr>
              <a:spLocks/>
            </p:cNvSpPr>
            <p:nvPr/>
          </p:nvSpPr>
          <p:spPr bwMode="auto">
            <a:xfrm>
              <a:off x="4481513" y="5903913"/>
              <a:ext cx="22225" cy="20638"/>
            </a:xfrm>
            <a:custGeom>
              <a:avLst/>
              <a:gdLst>
                <a:gd name="T0" fmla="*/ 8 w 14"/>
                <a:gd name="T1" fmla="*/ 0 h 13"/>
                <a:gd name="T2" fmla="*/ 8 w 14"/>
                <a:gd name="T3" fmla="*/ 0 h 13"/>
                <a:gd name="T4" fmla="*/ 5 w 14"/>
                <a:gd name="T5" fmla="*/ 0 h 13"/>
                <a:gd name="T6" fmla="*/ 3 w 14"/>
                <a:gd name="T7" fmla="*/ 2 h 13"/>
                <a:gd name="T8" fmla="*/ 2 w 14"/>
                <a:gd name="T9" fmla="*/ 4 h 13"/>
                <a:gd name="T10" fmla="*/ 0 w 14"/>
                <a:gd name="T11" fmla="*/ 7 h 13"/>
                <a:gd name="T12" fmla="*/ 0 w 14"/>
                <a:gd name="T13" fmla="*/ 7 h 13"/>
                <a:gd name="T14" fmla="*/ 2 w 14"/>
                <a:gd name="T15" fmla="*/ 10 h 13"/>
                <a:gd name="T16" fmla="*/ 2 w 14"/>
                <a:gd name="T17" fmla="*/ 11 h 13"/>
                <a:gd name="T18" fmla="*/ 5 w 14"/>
                <a:gd name="T19" fmla="*/ 13 h 13"/>
                <a:gd name="T20" fmla="*/ 8 w 14"/>
                <a:gd name="T21" fmla="*/ 13 h 13"/>
                <a:gd name="T22" fmla="*/ 8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8 w 14"/>
                <a:gd name="T41" fmla="*/ 0 h 13"/>
                <a:gd name="T42" fmla="*/ 8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8" y="0"/>
                  </a:moveTo>
                  <a:lnTo>
                    <a:pt x="8" y="0"/>
                  </a:lnTo>
                  <a:lnTo>
                    <a:pt x="5" y="0"/>
                  </a:lnTo>
                  <a:lnTo>
                    <a:pt x="3" y="2"/>
                  </a:lnTo>
                  <a:lnTo>
                    <a:pt x="2" y="4"/>
                  </a:lnTo>
                  <a:lnTo>
                    <a:pt x="0" y="7"/>
                  </a:lnTo>
                  <a:lnTo>
                    <a:pt x="0" y="7"/>
                  </a:lnTo>
                  <a:lnTo>
                    <a:pt x="2" y="10"/>
                  </a:lnTo>
                  <a:lnTo>
                    <a:pt x="2" y="11"/>
                  </a:lnTo>
                  <a:lnTo>
                    <a:pt x="5" y="13"/>
                  </a:lnTo>
                  <a:lnTo>
                    <a:pt x="8" y="13"/>
                  </a:lnTo>
                  <a:lnTo>
                    <a:pt x="8" y="13"/>
                  </a:lnTo>
                  <a:lnTo>
                    <a:pt x="9" y="13"/>
                  </a:lnTo>
                  <a:lnTo>
                    <a:pt x="12" y="11"/>
                  </a:lnTo>
                  <a:lnTo>
                    <a:pt x="14" y="10"/>
                  </a:lnTo>
                  <a:lnTo>
                    <a:pt x="14" y="7"/>
                  </a:lnTo>
                  <a:lnTo>
                    <a:pt x="14" y="7"/>
                  </a:lnTo>
                  <a:lnTo>
                    <a:pt x="14" y="4"/>
                  </a:lnTo>
                  <a:lnTo>
                    <a:pt x="12" y="2"/>
                  </a:lnTo>
                  <a:lnTo>
                    <a:pt x="9" y="0"/>
                  </a:lnTo>
                  <a:lnTo>
                    <a:pt x="8" y="0"/>
                  </a:lnTo>
                  <a:lnTo>
                    <a:pt x="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54"/>
            <p:cNvSpPr>
              <a:spLocks/>
            </p:cNvSpPr>
            <p:nvPr/>
          </p:nvSpPr>
          <p:spPr bwMode="auto">
            <a:xfrm>
              <a:off x="4525963" y="5903913"/>
              <a:ext cx="22225" cy="20638"/>
            </a:xfrm>
            <a:custGeom>
              <a:avLst/>
              <a:gdLst>
                <a:gd name="T0" fmla="*/ 6 w 14"/>
                <a:gd name="T1" fmla="*/ 0 h 13"/>
                <a:gd name="T2" fmla="*/ 6 w 14"/>
                <a:gd name="T3" fmla="*/ 0 h 13"/>
                <a:gd name="T4" fmla="*/ 4 w 14"/>
                <a:gd name="T5" fmla="*/ 0 h 13"/>
                <a:gd name="T6" fmla="*/ 1 w 14"/>
                <a:gd name="T7" fmla="*/ 2 h 13"/>
                <a:gd name="T8" fmla="*/ 0 w 14"/>
                <a:gd name="T9" fmla="*/ 4 h 13"/>
                <a:gd name="T10" fmla="*/ 0 w 14"/>
                <a:gd name="T11" fmla="*/ 7 h 13"/>
                <a:gd name="T12" fmla="*/ 0 w 14"/>
                <a:gd name="T13" fmla="*/ 7 h 13"/>
                <a:gd name="T14" fmla="*/ 0 w 14"/>
                <a:gd name="T15" fmla="*/ 10 h 13"/>
                <a:gd name="T16" fmla="*/ 1 w 14"/>
                <a:gd name="T17" fmla="*/ 11 h 13"/>
                <a:gd name="T18" fmla="*/ 3 w 14"/>
                <a:gd name="T19" fmla="*/ 13 h 13"/>
                <a:gd name="T20" fmla="*/ 6 w 14"/>
                <a:gd name="T21" fmla="*/ 13 h 13"/>
                <a:gd name="T22" fmla="*/ 6 w 14"/>
                <a:gd name="T23" fmla="*/ 13 h 13"/>
                <a:gd name="T24" fmla="*/ 9 w 14"/>
                <a:gd name="T25" fmla="*/ 13 h 13"/>
                <a:gd name="T26" fmla="*/ 11 w 14"/>
                <a:gd name="T27" fmla="*/ 11 h 13"/>
                <a:gd name="T28" fmla="*/ 12 w 14"/>
                <a:gd name="T29" fmla="*/ 10 h 13"/>
                <a:gd name="T30" fmla="*/ 14 w 14"/>
                <a:gd name="T31" fmla="*/ 7 h 13"/>
                <a:gd name="T32" fmla="*/ 14 w 14"/>
                <a:gd name="T33" fmla="*/ 7 h 13"/>
                <a:gd name="T34" fmla="*/ 12 w 14"/>
                <a:gd name="T35" fmla="*/ 4 h 13"/>
                <a:gd name="T36" fmla="*/ 11 w 14"/>
                <a:gd name="T37" fmla="*/ 2 h 13"/>
                <a:gd name="T38" fmla="*/ 9 w 14"/>
                <a:gd name="T39" fmla="*/ 0 h 13"/>
                <a:gd name="T40" fmla="*/ 6 w 14"/>
                <a:gd name="T41" fmla="*/ 0 h 13"/>
                <a:gd name="T42" fmla="*/ 6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6" y="0"/>
                  </a:moveTo>
                  <a:lnTo>
                    <a:pt x="6" y="0"/>
                  </a:lnTo>
                  <a:lnTo>
                    <a:pt x="4" y="0"/>
                  </a:lnTo>
                  <a:lnTo>
                    <a:pt x="1" y="2"/>
                  </a:lnTo>
                  <a:lnTo>
                    <a:pt x="0" y="4"/>
                  </a:lnTo>
                  <a:lnTo>
                    <a:pt x="0" y="7"/>
                  </a:lnTo>
                  <a:lnTo>
                    <a:pt x="0" y="7"/>
                  </a:lnTo>
                  <a:lnTo>
                    <a:pt x="0" y="10"/>
                  </a:lnTo>
                  <a:lnTo>
                    <a:pt x="1" y="11"/>
                  </a:lnTo>
                  <a:lnTo>
                    <a:pt x="3" y="13"/>
                  </a:lnTo>
                  <a:lnTo>
                    <a:pt x="6" y="13"/>
                  </a:lnTo>
                  <a:lnTo>
                    <a:pt x="6" y="13"/>
                  </a:lnTo>
                  <a:lnTo>
                    <a:pt x="9" y="13"/>
                  </a:lnTo>
                  <a:lnTo>
                    <a:pt x="11" y="11"/>
                  </a:lnTo>
                  <a:lnTo>
                    <a:pt x="12" y="10"/>
                  </a:lnTo>
                  <a:lnTo>
                    <a:pt x="14" y="7"/>
                  </a:lnTo>
                  <a:lnTo>
                    <a:pt x="14" y="7"/>
                  </a:lnTo>
                  <a:lnTo>
                    <a:pt x="12" y="4"/>
                  </a:lnTo>
                  <a:lnTo>
                    <a:pt x="11" y="2"/>
                  </a:lnTo>
                  <a:lnTo>
                    <a:pt x="9" y="0"/>
                  </a:lnTo>
                  <a:lnTo>
                    <a:pt x="6" y="0"/>
                  </a:lnTo>
                  <a:lnTo>
                    <a:pt x="6"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55"/>
            <p:cNvSpPr>
              <a:spLocks/>
            </p:cNvSpPr>
            <p:nvPr/>
          </p:nvSpPr>
          <p:spPr bwMode="auto">
            <a:xfrm>
              <a:off x="4567238" y="5903913"/>
              <a:ext cx="22225" cy="20638"/>
            </a:xfrm>
            <a:custGeom>
              <a:avLst/>
              <a:gdLst>
                <a:gd name="T0" fmla="*/ 7 w 14"/>
                <a:gd name="T1" fmla="*/ 0 h 13"/>
                <a:gd name="T2" fmla="*/ 7 w 14"/>
                <a:gd name="T3" fmla="*/ 0 h 13"/>
                <a:gd name="T4" fmla="*/ 4 w 14"/>
                <a:gd name="T5" fmla="*/ 0 h 13"/>
                <a:gd name="T6" fmla="*/ 3 w 14"/>
                <a:gd name="T7" fmla="*/ 2 h 13"/>
                <a:gd name="T8" fmla="*/ 1 w 14"/>
                <a:gd name="T9" fmla="*/ 4 h 13"/>
                <a:gd name="T10" fmla="*/ 0 w 14"/>
                <a:gd name="T11" fmla="*/ 7 h 13"/>
                <a:gd name="T12" fmla="*/ 0 w 14"/>
                <a:gd name="T13" fmla="*/ 7 h 13"/>
                <a:gd name="T14" fmla="*/ 1 w 14"/>
                <a:gd name="T15" fmla="*/ 10 h 13"/>
                <a:gd name="T16" fmla="*/ 3 w 14"/>
                <a:gd name="T17" fmla="*/ 11 h 13"/>
                <a:gd name="T18" fmla="*/ 4 w 14"/>
                <a:gd name="T19" fmla="*/ 13 h 13"/>
                <a:gd name="T20" fmla="*/ 7 w 14"/>
                <a:gd name="T21" fmla="*/ 13 h 13"/>
                <a:gd name="T22" fmla="*/ 7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7 w 14"/>
                <a:gd name="T41" fmla="*/ 0 h 13"/>
                <a:gd name="T42" fmla="*/ 7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7" y="0"/>
                  </a:moveTo>
                  <a:lnTo>
                    <a:pt x="7" y="0"/>
                  </a:lnTo>
                  <a:lnTo>
                    <a:pt x="4" y="0"/>
                  </a:lnTo>
                  <a:lnTo>
                    <a:pt x="3" y="2"/>
                  </a:lnTo>
                  <a:lnTo>
                    <a:pt x="1" y="4"/>
                  </a:lnTo>
                  <a:lnTo>
                    <a:pt x="0" y="7"/>
                  </a:lnTo>
                  <a:lnTo>
                    <a:pt x="0" y="7"/>
                  </a:lnTo>
                  <a:lnTo>
                    <a:pt x="1" y="10"/>
                  </a:lnTo>
                  <a:lnTo>
                    <a:pt x="3" y="11"/>
                  </a:lnTo>
                  <a:lnTo>
                    <a:pt x="4" y="13"/>
                  </a:lnTo>
                  <a:lnTo>
                    <a:pt x="7" y="13"/>
                  </a:lnTo>
                  <a:lnTo>
                    <a:pt x="7" y="13"/>
                  </a:lnTo>
                  <a:lnTo>
                    <a:pt x="9" y="13"/>
                  </a:lnTo>
                  <a:lnTo>
                    <a:pt x="12" y="11"/>
                  </a:lnTo>
                  <a:lnTo>
                    <a:pt x="14" y="10"/>
                  </a:lnTo>
                  <a:lnTo>
                    <a:pt x="14" y="7"/>
                  </a:lnTo>
                  <a:lnTo>
                    <a:pt x="14" y="7"/>
                  </a:lnTo>
                  <a:lnTo>
                    <a:pt x="14" y="4"/>
                  </a:lnTo>
                  <a:lnTo>
                    <a:pt x="12" y="2"/>
                  </a:lnTo>
                  <a:lnTo>
                    <a:pt x="9" y="0"/>
                  </a:lnTo>
                  <a:lnTo>
                    <a:pt x="7" y="0"/>
                  </a:lnTo>
                  <a:lnTo>
                    <a:pt x="7"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7" name="Group 36"/>
          <p:cNvGrpSpPr/>
          <p:nvPr userDrawn="1"/>
        </p:nvGrpSpPr>
        <p:grpSpPr>
          <a:xfrm>
            <a:off x="9897566" y="5428386"/>
            <a:ext cx="532925" cy="402499"/>
            <a:chOff x="8185151" y="5743575"/>
            <a:chExt cx="452438" cy="455613"/>
          </a:xfrm>
        </p:grpSpPr>
        <p:sp>
          <p:nvSpPr>
            <p:cNvPr id="38" name="Freeform 356"/>
            <p:cNvSpPr>
              <a:spLocks noEditPoints="1"/>
            </p:cNvSpPr>
            <p:nvPr/>
          </p:nvSpPr>
          <p:spPr bwMode="auto">
            <a:xfrm>
              <a:off x="8418513" y="5988050"/>
              <a:ext cx="141288" cy="211138"/>
            </a:xfrm>
            <a:custGeom>
              <a:avLst/>
              <a:gdLst>
                <a:gd name="T0" fmla="*/ 72 w 89"/>
                <a:gd name="T1" fmla="*/ 0 h 133"/>
                <a:gd name="T2" fmla="*/ 56 w 89"/>
                <a:gd name="T3" fmla="*/ 4 h 133"/>
                <a:gd name="T4" fmla="*/ 44 w 89"/>
                <a:gd name="T5" fmla="*/ 16 h 133"/>
                <a:gd name="T6" fmla="*/ 26 w 89"/>
                <a:gd name="T7" fmla="*/ 0 h 133"/>
                <a:gd name="T8" fmla="*/ 12 w 89"/>
                <a:gd name="T9" fmla="*/ 1 h 133"/>
                <a:gd name="T10" fmla="*/ 0 w 89"/>
                <a:gd name="T11" fmla="*/ 21 h 133"/>
                <a:gd name="T12" fmla="*/ 0 w 89"/>
                <a:gd name="T13" fmla="*/ 58 h 133"/>
                <a:gd name="T14" fmla="*/ 3 w 89"/>
                <a:gd name="T15" fmla="*/ 67 h 133"/>
                <a:gd name="T16" fmla="*/ 15 w 89"/>
                <a:gd name="T17" fmla="*/ 73 h 133"/>
                <a:gd name="T18" fmla="*/ 15 w 89"/>
                <a:gd name="T19" fmla="*/ 116 h 133"/>
                <a:gd name="T20" fmla="*/ 15 w 89"/>
                <a:gd name="T21" fmla="*/ 121 h 133"/>
                <a:gd name="T22" fmla="*/ 26 w 89"/>
                <a:gd name="T23" fmla="*/ 133 h 133"/>
                <a:gd name="T24" fmla="*/ 44 w 89"/>
                <a:gd name="T25" fmla="*/ 128 h 133"/>
                <a:gd name="T26" fmla="*/ 64 w 89"/>
                <a:gd name="T27" fmla="*/ 133 h 133"/>
                <a:gd name="T28" fmla="*/ 72 w 89"/>
                <a:gd name="T29" fmla="*/ 125 h 133"/>
                <a:gd name="T30" fmla="*/ 75 w 89"/>
                <a:gd name="T31" fmla="*/ 113 h 133"/>
                <a:gd name="T32" fmla="*/ 75 w 89"/>
                <a:gd name="T33" fmla="*/ 73 h 133"/>
                <a:gd name="T34" fmla="*/ 89 w 89"/>
                <a:gd name="T35" fmla="*/ 62 h 133"/>
                <a:gd name="T36" fmla="*/ 89 w 89"/>
                <a:gd name="T37" fmla="*/ 19 h 133"/>
                <a:gd name="T38" fmla="*/ 86 w 89"/>
                <a:gd name="T39" fmla="*/ 9 h 133"/>
                <a:gd name="T40" fmla="*/ 78 w 89"/>
                <a:gd name="T41" fmla="*/ 1 h 133"/>
                <a:gd name="T42" fmla="*/ 69 w 89"/>
                <a:gd name="T43" fmla="*/ 64 h 133"/>
                <a:gd name="T44" fmla="*/ 64 w 89"/>
                <a:gd name="T45" fmla="*/ 73 h 133"/>
                <a:gd name="T46" fmla="*/ 64 w 89"/>
                <a:gd name="T47" fmla="*/ 116 h 133"/>
                <a:gd name="T48" fmla="*/ 61 w 89"/>
                <a:gd name="T49" fmla="*/ 122 h 133"/>
                <a:gd name="T50" fmla="*/ 53 w 89"/>
                <a:gd name="T51" fmla="*/ 122 h 133"/>
                <a:gd name="T52" fmla="*/ 50 w 89"/>
                <a:gd name="T53" fmla="*/ 119 h 133"/>
                <a:gd name="T54" fmla="*/ 50 w 89"/>
                <a:gd name="T55" fmla="*/ 88 h 133"/>
                <a:gd name="T56" fmla="*/ 46 w 89"/>
                <a:gd name="T57" fmla="*/ 84 h 133"/>
                <a:gd name="T58" fmla="*/ 41 w 89"/>
                <a:gd name="T59" fmla="*/ 85 h 133"/>
                <a:gd name="T60" fmla="*/ 40 w 89"/>
                <a:gd name="T61" fmla="*/ 116 h 133"/>
                <a:gd name="T62" fmla="*/ 38 w 89"/>
                <a:gd name="T63" fmla="*/ 121 h 133"/>
                <a:gd name="T64" fmla="*/ 32 w 89"/>
                <a:gd name="T65" fmla="*/ 124 h 133"/>
                <a:gd name="T66" fmla="*/ 27 w 89"/>
                <a:gd name="T67" fmla="*/ 121 h 133"/>
                <a:gd name="T68" fmla="*/ 26 w 89"/>
                <a:gd name="T69" fmla="*/ 116 h 133"/>
                <a:gd name="T70" fmla="*/ 26 w 89"/>
                <a:gd name="T71" fmla="*/ 70 h 133"/>
                <a:gd name="T72" fmla="*/ 24 w 89"/>
                <a:gd name="T73" fmla="*/ 65 h 133"/>
                <a:gd name="T74" fmla="*/ 18 w 89"/>
                <a:gd name="T75" fmla="*/ 64 h 133"/>
                <a:gd name="T76" fmla="*/ 12 w 89"/>
                <a:gd name="T77" fmla="*/ 62 h 133"/>
                <a:gd name="T78" fmla="*/ 10 w 89"/>
                <a:gd name="T79" fmla="*/ 19 h 133"/>
                <a:gd name="T80" fmla="*/ 14 w 89"/>
                <a:gd name="T81" fmla="*/ 12 h 133"/>
                <a:gd name="T82" fmla="*/ 21 w 89"/>
                <a:gd name="T83" fmla="*/ 9 h 133"/>
                <a:gd name="T84" fmla="*/ 41 w 89"/>
                <a:gd name="T85" fmla="*/ 27 h 133"/>
                <a:gd name="T86" fmla="*/ 44 w 89"/>
                <a:gd name="T87" fmla="*/ 29 h 133"/>
                <a:gd name="T88" fmla="*/ 49 w 89"/>
                <a:gd name="T89" fmla="*/ 27 h 133"/>
                <a:gd name="T90" fmla="*/ 67 w 89"/>
                <a:gd name="T91" fmla="*/ 9 h 133"/>
                <a:gd name="T92" fmla="*/ 73 w 89"/>
                <a:gd name="T93" fmla="*/ 10 h 133"/>
                <a:gd name="T94" fmla="*/ 79 w 89"/>
                <a:gd name="T95" fmla="*/ 19 h 133"/>
                <a:gd name="T96" fmla="*/ 79 w 89"/>
                <a:gd name="T97" fmla="*/ 58 h 133"/>
                <a:gd name="T98" fmla="*/ 73 w 89"/>
                <a:gd name="T99"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3">
                  <a:moveTo>
                    <a:pt x="78" y="1"/>
                  </a:moveTo>
                  <a:lnTo>
                    <a:pt x="78" y="1"/>
                  </a:lnTo>
                  <a:lnTo>
                    <a:pt x="72" y="0"/>
                  </a:lnTo>
                  <a:lnTo>
                    <a:pt x="67" y="0"/>
                  </a:lnTo>
                  <a:lnTo>
                    <a:pt x="61" y="1"/>
                  </a:lnTo>
                  <a:lnTo>
                    <a:pt x="56" y="4"/>
                  </a:lnTo>
                  <a:lnTo>
                    <a:pt x="56" y="4"/>
                  </a:lnTo>
                  <a:lnTo>
                    <a:pt x="44" y="16"/>
                  </a:lnTo>
                  <a:lnTo>
                    <a:pt x="44" y="16"/>
                  </a:lnTo>
                  <a:lnTo>
                    <a:pt x="30" y="3"/>
                  </a:lnTo>
                  <a:lnTo>
                    <a:pt x="30" y="3"/>
                  </a:lnTo>
                  <a:lnTo>
                    <a:pt x="26" y="0"/>
                  </a:lnTo>
                  <a:lnTo>
                    <a:pt x="21" y="0"/>
                  </a:lnTo>
                  <a:lnTo>
                    <a:pt x="21" y="0"/>
                  </a:lnTo>
                  <a:lnTo>
                    <a:pt x="12" y="1"/>
                  </a:lnTo>
                  <a:lnTo>
                    <a:pt x="6" y="6"/>
                  </a:lnTo>
                  <a:lnTo>
                    <a:pt x="1" y="12"/>
                  </a:lnTo>
                  <a:lnTo>
                    <a:pt x="0" y="21"/>
                  </a:lnTo>
                  <a:lnTo>
                    <a:pt x="0" y="21"/>
                  </a:lnTo>
                  <a:lnTo>
                    <a:pt x="0" y="58"/>
                  </a:lnTo>
                  <a:lnTo>
                    <a:pt x="0" y="58"/>
                  </a:lnTo>
                  <a:lnTo>
                    <a:pt x="1" y="61"/>
                  </a:lnTo>
                  <a:lnTo>
                    <a:pt x="1" y="61"/>
                  </a:lnTo>
                  <a:lnTo>
                    <a:pt x="3" y="67"/>
                  </a:lnTo>
                  <a:lnTo>
                    <a:pt x="6" y="70"/>
                  </a:lnTo>
                  <a:lnTo>
                    <a:pt x="10" y="73"/>
                  </a:lnTo>
                  <a:lnTo>
                    <a:pt x="15" y="73"/>
                  </a:lnTo>
                  <a:lnTo>
                    <a:pt x="15" y="76"/>
                  </a:lnTo>
                  <a:lnTo>
                    <a:pt x="15" y="76"/>
                  </a:lnTo>
                  <a:lnTo>
                    <a:pt x="15" y="116"/>
                  </a:lnTo>
                  <a:lnTo>
                    <a:pt x="15" y="116"/>
                  </a:lnTo>
                  <a:lnTo>
                    <a:pt x="15" y="121"/>
                  </a:lnTo>
                  <a:lnTo>
                    <a:pt x="15" y="121"/>
                  </a:lnTo>
                  <a:lnTo>
                    <a:pt x="17" y="124"/>
                  </a:lnTo>
                  <a:lnTo>
                    <a:pt x="20" y="128"/>
                  </a:lnTo>
                  <a:lnTo>
                    <a:pt x="26" y="133"/>
                  </a:lnTo>
                  <a:lnTo>
                    <a:pt x="40" y="133"/>
                  </a:lnTo>
                  <a:lnTo>
                    <a:pt x="40" y="133"/>
                  </a:lnTo>
                  <a:lnTo>
                    <a:pt x="44" y="128"/>
                  </a:lnTo>
                  <a:lnTo>
                    <a:pt x="44" y="128"/>
                  </a:lnTo>
                  <a:lnTo>
                    <a:pt x="50" y="133"/>
                  </a:lnTo>
                  <a:lnTo>
                    <a:pt x="64" y="133"/>
                  </a:lnTo>
                  <a:lnTo>
                    <a:pt x="64" y="133"/>
                  </a:lnTo>
                  <a:lnTo>
                    <a:pt x="69" y="130"/>
                  </a:lnTo>
                  <a:lnTo>
                    <a:pt x="72" y="125"/>
                  </a:lnTo>
                  <a:lnTo>
                    <a:pt x="75" y="119"/>
                  </a:lnTo>
                  <a:lnTo>
                    <a:pt x="75" y="113"/>
                  </a:lnTo>
                  <a:lnTo>
                    <a:pt x="75" y="113"/>
                  </a:lnTo>
                  <a:lnTo>
                    <a:pt x="75" y="78"/>
                  </a:lnTo>
                  <a:lnTo>
                    <a:pt x="75" y="73"/>
                  </a:lnTo>
                  <a:lnTo>
                    <a:pt x="75" y="73"/>
                  </a:lnTo>
                  <a:lnTo>
                    <a:pt x="81" y="72"/>
                  </a:lnTo>
                  <a:lnTo>
                    <a:pt x="86" y="69"/>
                  </a:lnTo>
                  <a:lnTo>
                    <a:pt x="89" y="62"/>
                  </a:lnTo>
                  <a:lnTo>
                    <a:pt x="89" y="56"/>
                  </a:lnTo>
                  <a:lnTo>
                    <a:pt x="89" y="56"/>
                  </a:lnTo>
                  <a:lnTo>
                    <a:pt x="89" y="19"/>
                  </a:lnTo>
                  <a:lnTo>
                    <a:pt x="89" y="19"/>
                  </a:lnTo>
                  <a:lnTo>
                    <a:pt x="89" y="13"/>
                  </a:lnTo>
                  <a:lnTo>
                    <a:pt x="86" y="9"/>
                  </a:lnTo>
                  <a:lnTo>
                    <a:pt x="83" y="4"/>
                  </a:lnTo>
                  <a:lnTo>
                    <a:pt x="78" y="1"/>
                  </a:lnTo>
                  <a:lnTo>
                    <a:pt x="78" y="1"/>
                  </a:lnTo>
                  <a:close/>
                  <a:moveTo>
                    <a:pt x="73" y="64"/>
                  </a:moveTo>
                  <a:lnTo>
                    <a:pt x="73" y="64"/>
                  </a:lnTo>
                  <a:lnTo>
                    <a:pt x="69" y="64"/>
                  </a:lnTo>
                  <a:lnTo>
                    <a:pt x="66" y="65"/>
                  </a:lnTo>
                  <a:lnTo>
                    <a:pt x="64" y="69"/>
                  </a:lnTo>
                  <a:lnTo>
                    <a:pt x="64" y="73"/>
                  </a:lnTo>
                  <a:lnTo>
                    <a:pt x="64" y="73"/>
                  </a:lnTo>
                  <a:lnTo>
                    <a:pt x="64" y="116"/>
                  </a:lnTo>
                  <a:lnTo>
                    <a:pt x="64" y="116"/>
                  </a:lnTo>
                  <a:lnTo>
                    <a:pt x="64" y="121"/>
                  </a:lnTo>
                  <a:lnTo>
                    <a:pt x="63" y="122"/>
                  </a:lnTo>
                  <a:lnTo>
                    <a:pt x="61" y="122"/>
                  </a:lnTo>
                  <a:lnTo>
                    <a:pt x="61" y="122"/>
                  </a:lnTo>
                  <a:lnTo>
                    <a:pt x="56" y="124"/>
                  </a:lnTo>
                  <a:lnTo>
                    <a:pt x="53" y="122"/>
                  </a:lnTo>
                  <a:lnTo>
                    <a:pt x="52" y="121"/>
                  </a:lnTo>
                  <a:lnTo>
                    <a:pt x="52" y="121"/>
                  </a:lnTo>
                  <a:lnTo>
                    <a:pt x="50" y="119"/>
                  </a:lnTo>
                  <a:lnTo>
                    <a:pt x="50" y="116"/>
                  </a:lnTo>
                  <a:lnTo>
                    <a:pt x="50" y="116"/>
                  </a:lnTo>
                  <a:lnTo>
                    <a:pt x="50" y="88"/>
                  </a:lnTo>
                  <a:lnTo>
                    <a:pt x="50" y="88"/>
                  </a:lnTo>
                  <a:lnTo>
                    <a:pt x="49" y="85"/>
                  </a:lnTo>
                  <a:lnTo>
                    <a:pt x="46" y="84"/>
                  </a:lnTo>
                  <a:lnTo>
                    <a:pt x="46" y="84"/>
                  </a:lnTo>
                  <a:lnTo>
                    <a:pt x="43" y="84"/>
                  </a:lnTo>
                  <a:lnTo>
                    <a:pt x="41" y="85"/>
                  </a:lnTo>
                  <a:lnTo>
                    <a:pt x="40" y="88"/>
                  </a:lnTo>
                  <a:lnTo>
                    <a:pt x="40" y="88"/>
                  </a:lnTo>
                  <a:lnTo>
                    <a:pt x="40" y="116"/>
                  </a:lnTo>
                  <a:lnTo>
                    <a:pt x="40" y="116"/>
                  </a:lnTo>
                  <a:lnTo>
                    <a:pt x="40" y="119"/>
                  </a:lnTo>
                  <a:lnTo>
                    <a:pt x="38" y="121"/>
                  </a:lnTo>
                  <a:lnTo>
                    <a:pt x="37" y="122"/>
                  </a:lnTo>
                  <a:lnTo>
                    <a:pt x="37" y="122"/>
                  </a:lnTo>
                  <a:lnTo>
                    <a:pt x="32" y="124"/>
                  </a:lnTo>
                  <a:lnTo>
                    <a:pt x="29" y="122"/>
                  </a:lnTo>
                  <a:lnTo>
                    <a:pt x="27" y="121"/>
                  </a:lnTo>
                  <a:lnTo>
                    <a:pt x="27" y="121"/>
                  </a:lnTo>
                  <a:lnTo>
                    <a:pt x="26" y="119"/>
                  </a:lnTo>
                  <a:lnTo>
                    <a:pt x="26" y="116"/>
                  </a:lnTo>
                  <a:lnTo>
                    <a:pt x="26" y="116"/>
                  </a:lnTo>
                  <a:lnTo>
                    <a:pt x="26" y="93"/>
                  </a:lnTo>
                  <a:lnTo>
                    <a:pt x="26" y="93"/>
                  </a:lnTo>
                  <a:lnTo>
                    <a:pt x="26" y="70"/>
                  </a:lnTo>
                  <a:lnTo>
                    <a:pt x="26" y="70"/>
                  </a:lnTo>
                  <a:lnTo>
                    <a:pt x="24" y="67"/>
                  </a:lnTo>
                  <a:lnTo>
                    <a:pt x="24" y="65"/>
                  </a:lnTo>
                  <a:lnTo>
                    <a:pt x="21" y="64"/>
                  </a:lnTo>
                  <a:lnTo>
                    <a:pt x="18" y="64"/>
                  </a:lnTo>
                  <a:lnTo>
                    <a:pt x="18" y="64"/>
                  </a:lnTo>
                  <a:lnTo>
                    <a:pt x="17" y="64"/>
                  </a:lnTo>
                  <a:lnTo>
                    <a:pt x="17" y="64"/>
                  </a:lnTo>
                  <a:lnTo>
                    <a:pt x="12" y="62"/>
                  </a:lnTo>
                  <a:lnTo>
                    <a:pt x="10" y="58"/>
                  </a:lnTo>
                  <a:lnTo>
                    <a:pt x="10" y="58"/>
                  </a:lnTo>
                  <a:lnTo>
                    <a:pt x="10" y="19"/>
                  </a:lnTo>
                  <a:lnTo>
                    <a:pt x="10" y="19"/>
                  </a:lnTo>
                  <a:lnTo>
                    <a:pt x="12" y="15"/>
                  </a:lnTo>
                  <a:lnTo>
                    <a:pt x="14" y="12"/>
                  </a:lnTo>
                  <a:lnTo>
                    <a:pt x="17" y="10"/>
                  </a:lnTo>
                  <a:lnTo>
                    <a:pt x="21" y="9"/>
                  </a:lnTo>
                  <a:lnTo>
                    <a:pt x="21" y="9"/>
                  </a:lnTo>
                  <a:lnTo>
                    <a:pt x="24" y="10"/>
                  </a:lnTo>
                  <a:lnTo>
                    <a:pt x="24" y="10"/>
                  </a:lnTo>
                  <a:lnTo>
                    <a:pt x="41" y="27"/>
                  </a:lnTo>
                  <a:lnTo>
                    <a:pt x="41" y="27"/>
                  </a:lnTo>
                  <a:lnTo>
                    <a:pt x="43" y="29"/>
                  </a:lnTo>
                  <a:lnTo>
                    <a:pt x="44" y="29"/>
                  </a:lnTo>
                  <a:lnTo>
                    <a:pt x="47" y="29"/>
                  </a:lnTo>
                  <a:lnTo>
                    <a:pt x="49" y="27"/>
                  </a:lnTo>
                  <a:lnTo>
                    <a:pt x="49" y="27"/>
                  </a:lnTo>
                  <a:lnTo>
                    <a:pt x="64" y="12"/>
                  </a:lnTo>
                  <a:lnTo>
                    <a:pt x="64" y="12"/>
                  </a:lnTo>
                  <a:lnTo>
                    <a:pt x="67" y="9"/>
                  </a:lnTo>
                  <a:lnTo>
                    <a:pt x="70" y="9"/>
                  </a:lnTo>
                  <a:lnTo>
                    <a:pt x="70" y="9"/>
                  </a:lnTo>
                  <a:lnTo>
                    <a:pt x="73" y="10"/>
                  </a:lnTo>
                  <a:lnTo>
                    <a:pt x="76" y="13"/>
                  </a:lnTo>
                  <a:lnTo>
                    <a:pt x="79" y="16"/>
                  </a:lnTo>
                  <a:lnTo>
                    <a:pt x="79" y="19"/>
                  </a:lnTo>
                  <a:lnTo>
                    <a:pt x="79" y="19"/>
                  </a:lnTo>
                  <a:lnTo>
                    <a:pt x="79" y="58"/>
                  </a:lnTo>
                  <a:lnTo>
                    <a:pt x="79" y="58"/>
                  </a:lnTo>
                  <a:lnTo>
                    <a:pt x="78" y="62"/>
                  </a:lnTo>
                  <a:lnTo>
                    <a:pt x="76" y="64"/>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57"/>
            <p:cNvSpPr>
              <a:spLocks noEditPoints="1"/>
            </p:cNvSpPr>
            <p:nvPr/>
          </p:nvSpPr>
          <p:spPr bwMode="auto">
            <a:xfrm>
              <a:off x="8262938" y="5988050"/>
              <a:ext cx="141288" cy="211138"/>
            </a:xfrm>
            <a:custGeom>
              <a:avLst/>
              <a:gdLst>
                <a:gd name="T0" fmla="*/ 86 w 89"/>
                <a:gd name="T1" fmla="*/ 9 h 133"/>
                <a:gd name="T2" fmla="*/ 69 w 89"/>
                <a:gd name="T3" fmla="*/ 0 h 133"/>
                <a:gd name="T4" fmla="*/ 58 w 89"/>
                <a:gd name="T5" fmla="*/ 3 h 133"/>
                <a:gd name="T6" fmla="*/ 44 w 89"/>
                <a:gd name="T7" fmla="*/ 16 h 133"/>
                <a:gd name="T8" fmla="*/ 26 w 89"/>
                <a:gd name="T9" fmla="*/ 0 h 133"/>
                <a:gd name="T10" fmla="*/ 12 w 89"/>
                <a:gd name="T11" fmla="*/ 1 h 133"/>
                <a:gd name="T12" fmla="*/ 0 w 89"/>
                <a:gd name="T13" fmla="*/ 18 h 133"/>
                <a:gd name="T14" fmla="*/ 0 w 89"/>
                <a:gd name="T15" fmla="*/ 59 h 133"/>
                <a:gd name="T16" fmla="*/ 7 w 89"/>
                <a:gd name="T17" fmla="*/ 72 h 133"/>
                <a:gd name="T18" fmla="*/ 15 w 89"/>
                <a:gd name="T19" fmla="*/ 73 h 133"/>
                <a:gd name="T20" fmla="*/ 15 w 89"/>
                <a:gd name="T21" fmla="*/ 78 h 133"/>
                <a:gd name="T22" fmla="*/ 17 w 89"/>
                <a:gd name="T23" fmla="*/ 124 h 133"/>
                <a:gd name="T24" fmla="*/ 26 w 89"/>
                <a:gd name="T25" fmla="*/ 133 h 133"/>
                <a:gd name="T26" fmla="*/ 43 w 89"/>
                <a:gd name="T27" fmla="*/ 130 h 133"/>
                <a:gd name="T28" fmla="*/ 46 w 89"/>
                <a:gd name="T29" fmla="*/ 130 h 133"/>
                <a:gd name="T30" fmla="*/ 63 w 89"/>
                <a:gd name="T31" fmla="*/ 133 h 133"/>
                <a:gd name="T32" fmla="*/ 73 w 89"/>
                <a:gd name="T33" fmla="*/ 121 h 133"/>
                <a:gd name="T34" fmla="*/ 73 w 89"/>
                <a:gd name="T35" fmla="*/ 76 h 133"/>
                <a:gd name="T36" fmla="*/ 76 w 89"/>
                <a:gd name="T37" fmla="*/ 73 h 133"/>
                <a:gd name="T38" fmla="*/ 86 w 89"/>
                <a:gd name="T39" fmla="*/ 69 h 133"/>
                <a:gd name="T40" fmla="*/ 89 w 89"/>
                <a:gd name="T41" fmla="*/ 58 h 133"/>
                <a:gd name="T42" fmla="*/ 89 w 89"/>
                <a:gd name="T43" fmla="*/ 15 h 133"/>
                <a:gd name="T44" fmla="*/ 73 w 89"/>
                <a:gd name="T45" fmla="*/ 64 h 133"/>
                <a:gd name="T46" fmla="*/ 64 w 89"/>
                <a:gd name="T47" fmla="*/ 67 h 133"/>
                <a:gd name="T48" fmla="*/ 64 w 89"/>
                <a:gd name="T49" fmla="*/ 114 h 133"/>
                <a:gd name="T50" fmla="*/ 63 w 89"/>
                <a:gd name="T51" fmla="*/ 121 h 133"/>
                <a:gd name="T52" fmla="*/ 56 w 89"/>
                <a:gd name="T53" fmla="*/ 122 h 133"/>
                <a:gd name="T54" fmla="*/ 50 w 89"/>
                <a:gd name="T55" fmla="*/ 121 h 133"/>
                <a:gd name="T56" fmla="*/ 49 w 89"/>
                <a:gd name="T57" fmla="*/ 116 h 133"/>
                <a:gd name="T58" fmla="*/ 47 w 89"/>
                <a:gd name="T59" fmla="*/ 85 h 133"/>
                <a:gd name="T60" fmla="*/ 44 w 89"/>
                <a:gd name="T61" fmla="*/ 84 h 133"/>
                <a:gd name="T62" fmla="*/ 40 w 89"/>
                <a:gd name="T63" fmla="*/ 88 h 133"/>
                <a:gd name="T64" fmla="*/ 40 w 89"/>
                <a:gd name="T65" fmla="*/ 119 h 133"/>
                <a:gd name="T66" fmla="*/ 36 w 89"/>
                <a:gd name="T67" fmla="*/ 122 h 133"/>
                <a:gd name="T68" fmla="*/ 27 w 89"/>
                <a:gd name="T69" fmla="*/ 122 h 133"/>
                <a:gd name="T70" fmla="*/ 24 w 89"/>
                <a:gd name="T71" fmla="*/ 118 h 133"/>
                <a:gd name="T72" fmla="*/ 24 w 89"/>
                <a:gd name="T73" fmla="*/ 72 h 133"/>
                <a:gd name="T74" fmla="*/ 23 w 89"/>
                <a:gd name="T75" fmla="*/ 65 h 133"/>
                <a:gd name="T76" fmla="*/ 17 w 89"/>
                <a:gd name="T77" fmla="*/ 64 h 133"/>
                <a:gd name="T78" fmla="*/ 12 w 89"/>
                <a:gd name="T79" fmla="*/ 62 h 133"/>
                <a:gd name="T80" fmla="*/ 10 w 89"/>
                <a:gd name="T81" fmla="*/ 58 h 133"/>
                <a:gd name="T82" fmla="*/ 10 w 89"/>
                <a:gd name="T83" fmla="*/ 16 h 133"/>
                <a:gd name="T84" fmla="*/ 18 w 89"/>
                <a:gd name="T85" fmla="*/ 9 h 133"/>
                <a:gd name="T86" fmla="*/ 24 w 89"/>
                <a:gd name="T87" fmla="*/ 12 h 133"/>
                <a:gd name="T88" fmla="*/ 40 w 89"/>
                <a:gd name="T89" fmla="*/ 27 h 133"/>
                <a:gd name="T90" fmla="*/ 47 w 89"/>
                <a:gd name="T91" fmla="*/ 29 h 133"/>
                <a:gd name="T92" fmla="*/ 64 w 89"/>
                <a:gd name="T93" fmla="*/ 12 h 133"/>
                <a:gd name="T94" fmla="*/ 73 w 89"/>
                <a:gd name="T95" fmla="*/ 10 h 133"/>
                <a:gd name="T96" fmla="*/ 79 w 89"/>
                <a:gd name="T97" fmla="*/ 19 h 133"/>
                <a:gd name="T98" fmla="*/ 79 w 89"/>
                <a:gd name="T99" fmla="*/ 58 h 133"/>
                <a:gd name="T100" fmla="*/ 73 w 89"/>
                <a:gd name="T101"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33">
                  <a:moveTo>
                    <a:pt x="89" y="15"/>
                  </a:moveTo>
                  <a:lnTo>
                    <a:pt x="89" y="15"/>
                  </a:lnTo>
                  <a:lnTo>
                    <a:pt x="86" y="9"/>
                  </a:lnTo>
                  <a:lnTo>
                    <a:pt x="81" y="4"/>
                  </a:lnTo>
                  <a:lnTo>
                    <a:pt x="75" y="1"/>
                  </a:lnTo>
                  <a:lnTo>
                    <a:pt x="69" y="0"/>
                  </a:lnTo>
                  <a:lnTo>
                    <a:pt x="69" y="0"/>
                  </a:lnTo>
                  <a:lnTo>
                    <a:pt x="63" y="0"/>
                  </a:lnTo>
                  <a:lnTo>
                    <a:pt x="58" y="3"/>
                  </a:lnTo>
                  <a:lnTo>
                    <a:pt x="58" y="3"/>
                  </a:lnTo>
                  <a:lnTo>
                    <a:pt x="44" y="16"/>
                  </a:lnTo>
                  <a:lnTo>
                    <a:pt x="44" y="16"/>
                  </a:lnTo>
                  <a:lnTo>
                    <a:pt x="30" y="3"/>
                  </a:lnTo>
                  <a:lnTo>
                    <a:pt x="30" y="3"/>
                  </a:lnTo>
                  <a:lnTo>
                    <a:pt x="26" y="0"/>
                  </a:lnTo>
                  <a:lnTo>
                    <a:pt x="21" y="0"/>
                  </a:lnTo>
                  <a:lnTo>
                    <a:pt x="21" y="0"/>
                  </a:lnTo>
                  <a:lnTo>
                    <a:pt x="12" y="1"/>
                  </a:lnTo>
                  <a:lnTo>
                    <a:pt x="6" y="4"/>
                  </a:lnTo>
                  <a:lnTo>
                    <a:pt x="1" y="10"/>
                  </a:lnTo>
                  <a:lnTo>
                    <a:pt x="0" y="18"/>
                  </a:lnTo>
                  <a:lnTo>
                    <a:pt x="0" y="18"/>
                  </a:lnTo>
                  <a:lnTo>
                    <a:pt x="0" y="59"/>
                  </a:lnTo>
                  <a:lnTo>
                    <a:pt x="0" y="59"/>
                  </a:lnTo>
                  <a:lnTo>
                    <a:pt x="1" y="64"/>
                  </a:lnTo>
                  <a:lnTo>
                    <a:pt x="4" y="69"/>
                  </a:lnTo>
                  <a:lnTo>
                    <a:pt x="7" y="72"/>
                  </a:lnTo>
                  <a:lnTo>
                    <a:pt x="12" y="73"/>
                  </a:lnTo>
                  <a:lnTo>
                    <a:pt x="12" y="73"/>
                  </a:lnTo>
                  <a:lnTo>
                    <a:pt x="15" y="73"/>
                  </a:lnTo>
                  <a:lnTo>
                    <a:pt x="15" y="73"/>
                  </a:lnTo>
                  <a:lnTo>
                    <a:pt x="15" y="78"/>
                  </a:lnTo>
                  <a:lnTo>
                    <a:pt x="15" y="78"/>
                  </a:lnTo>
                  <a:lnTo>
                    <a:pt x="15" y="118"/>
                  </a:lnTo>
                  <a:lnTo>
                    <a:pt x="15" y="118"/>
                  </a:lnTo>
                  <a:lnTo>
                    <a:pt x="17" y="124"/>
                  </a:lnTo>
                  <a:lnTo>
                    <a:pt x="20" y="130"/>
                  </a:lnTo>
                  <a:lnTo>
                    <a:pt x="20" y="130"/>
                  </a:lnTo>
                  <a:lnTo>
                    <a:pt x="26" y="133"/>
                  </a:lnTo>
                  <a:lnTo>
                    <a:pt x="38" y="133"/>
                  </a:lnTo>
                  <a:lnTo>
                    <a:pt x="38" y="133"/>
                  </a:lnTo>
                  <a:lnTo>
                    <a:pt x="43" y="130"/>
                  </a:lnTo>
                  <a:lnTo>
                    <a:pt x="43" y="130"/>
                  </a:lnTo>
                  <a:lnTo>
                    <a:pt x="46" y="130"/>
                  </a:lnTo>
                  <a:lnTo>
                    <a:pt x="46" y="130"/>
                  </a:lnTo>
                  <a:lnTo>
                    <a:pt x="50" y="133"/>
                  </a:lnTo>
                  <a:lnTo>
                    <a:pt x="63" y="133"/>
                  </a:lnTo>
                  <a:lnTo>
                    <a:pt x="63" y="133"/>
                  </a:lnTo>
                  <a:lnTo>
                    <a:pt x="69" y="130"/>
                  </a:lnTo>
                  <a:lnTo>
                    <a:pt x="72" y="125"/>
                  </a:lnTo>
                  <a:lnTo>
                    <a:pt x="73" y="121"/>
                  </a:lnTo>
                  <a:lnTo>
                    <a:pt x="73" y="114"/>
                  </a:lnTo>
                  <a:lnTo>
                    <a:pt x="73" y="114"/>
                  </a:lnTo>
                  <a:lnTo>
                    <a:pt x="73" y="76"/>
                  </a:lnTo>
                  <a:lnTo>
                    <a:pt x="73" y="76"/>
                  </a:lnTo>
                  <a:lnTo>
                    <a:pt x="75" y="75"/>
                  </a:lnTo>
                  <a:lnTo>
                    <a:pt x="76" y="73"/>
                  </a:lnTo>
                  <a:lnTo>
                    <a:pt x="76" y="73"/>
                  </a:lnTo>
                  <a:lnTo>
                    <a:pt x="81" y="72"/>
                  </a:lnTo>
                  <a:lnTo>
                    <a:pt x="86" y="69"/>
                  </a:lnTo>
                  <a:lnTo>
                    <a:pt x="87" y="64"/>
                  </a:lnTo>
                  <a:lnTo>
                    <a:pt x="89" y="58"/>
                  </a:lnTo>
                  <a:lnTo>
                    <a:pt x="89" y="58"/>
                  </a:lnTo>
                  <a:lnTo>
                    <a:pt x="89" y="19"/>
                  </a:lnTo>
                  <a:lnTo>
                    <a:pt x="89" y="19"/>
                  </a:lnTo>
                  <a:lnTo>
                    <a:pt x="89" y="15"/>
                  </a:lnTo>
                  <a:lnTo>
                    <a:pt x="89" y="15"/>
                  </a:lnTo>
                  <a:close/>
                  <a:moveTo>
                    <a:pt x="73" y="64"/>
                  </a:moveTo>
                  <a:lnTo>
                    <a:pt x="73" y="64"/>
                  </a:lnTo>
                  <a:lnTo>
                    <a:pt x="69" y="64"/>
                  </a:lnTo>
                  <a:lnTo>
                    <a:pt x="66" y="65"/>
                  </a:lnTo>
                  <a:lnTo>
                    <a:pt x="64" y="67"/>
                  </a:lnTo>
                  <a:lnTo>
                    <a:pt x="64" y="73"/>
                  </a:lnTo>
                  <a:lnTo>
                    <a:pt x="64" y="73"/>
                  </a:lnTo>
                  <a:lnTo>
                    <a:pt x="64" y="114"/>
                  </a:lnTo>
                  <a:lnTo>
                    <a:pt x="64" y="114"/>
                  </a:lnTo>
                  <a:lnTo>
                    <a:pt x="64" y="119"/>
                  </a:lnTo>
                  <a:lnTo>
                    <a:pt x="63" y="121"/>
                  </a:lnTo>
                  <a:lnTo>
                    <a:pt x="61" y="122"/>
                  </a:lnTo>
                  <a:lnTo>
                    <a:pt x="61" y="122"/>
                  </a:lnTo>
                  <a:lnTo>
                    <a:pt x="56" y="122"/>
                  </a:lnTo>
                  <a:lnTo>
                    <a:pt x="52" y="122"/>
                  </a:lnTo>
                  <a:lnTo>
                    <a:pt x="52" y="122"/>
                  </a:lnTo>
                  <a:lnTo>
                    <a:pt x="50" y="121"/>
                  </a:lnTo>
                  <a:lnTo>
                    <a:pt x="49" y="119"/>
                  </a:lnTo>
                  <a:lnTo>
                    <a:pt x="49" y="116"/>
                  </a:lnTo>
                  <a:lnTo>
                    <a:pt x="49" y="116"/>
                  </a:lnTo>
                  <a:lnTo>
                    <a:pt x="49" y="88"/>
                  </a:lnTo>
                  <a:lnTo>
                    <a:pt x="49" y="88"/>
                  </a:lnTo>
                  <a:lnTo>
                    <a:pt x="47" y="85"/>
                  </a:lnTo>
                  <a:lnTo>
                    <a:pt x="46" y="84"/>
                  </a:lnTo>
                  <a:lnTo>
                    <a:pt x="44" y="84"/>
                  </a:lnTo>
                  <a:lnTo>
                    <a:pt x="44" y="84"/>
                  </a:lnTo>
                  <a:lnTo>
                    <a:pt x="41" y="85"/>
                  </a:lnTo>
                  <a:lnTo>
                    <a:pt x="40" y="88"/>
                  </a:lnTo>
                  <a:lnTo>
                    <a:pt x="40" y="88"/>
                  </a:lnTo>
                  <a:lnTo>
                    <a:pt x="40" y="116"/>
                  </a:lnTo>
                  <a:lnTo>
                    <a:pt x="40" y="116"/>
                  </a:lnTo>
                  <a:lnTo>
                    <a:pt x="40" y="119"/>
                  </a:lnTo>
                  <a:lnTo>
                    <a:pt x="38" y="121"/>
                  </a:lnTo>
                  <a:lnTo>
                    <a:pt x="36" y="122"/>
                  </a:lnTo>
                  <a:lnTo>
                    <a:pt x="36" y="122"/>
                  </a:lnTo>
                  <a:lnTo>
                    <a:pt x="32" y="124"/>
                  </a:lnTo>
                  <a:lnTo>
                    <a:pt x="27" y="122"/>
                  </a:lnTo>
                  <a:lnTo>
                    <a:pt x="27" y="122"/>
                  </a:lnTo>
                  <a:lnTo>
                    <a:pt x="26" y="119"/>
                  </a:lnTo>
                  <a:lnTo>
                    <a:pt x="24" y="118"/>
                  </a:lnTo>
                  <a:lnTo>
                    <a:pt x="24" y="118"/>
                  </a:lnTo>
                  <a:lnTo>
                    <a:pt x="24" y="93"/>
                  </a:lnTo>
                  <a:lnTo>
                    <a:pt x="24" y="93"/>
                  </a:lnTo>
                  <a:lnTo>
                    <a:pt x="24" y="72"/>
                  </a:lnTo>
                  <a:lnTo>
                    <a:pt x="24" y="72"/>
                  </a:lnTo>
                  <a:lnTo>
                    <a:pt x="24" y="67"/>
                  </a:lnTo>
                  <a:lnTo>
                    <a:pt x="23" y="65"/>
                  </a:lnTo>
                  <a:lnTo>
                    <a:pt x="21" y="64"/>
                  </a:lnTo>
                  <a:lnTo>
                    <a:pt x="17" y="64"/>
                  </a:lnTo>
                  <a:lnTo>
                    <a:pt x="17" y="64"/>
                  </a:lnTo>
                  <a:lnTo>
                    <a:pt x="15" y="64"/>
                  </a:lnTo>
                  <a:lnTo>
                    <a:pt x="15" y="64"/>
                  </a:lnTo>
                  <a:lnTo>
                    <a:pt x="12" y="62"/>
                  </a:lnTo>
                  <a:lnTo>
                    <a:pt x="10" y="61"/>
                  </a:lnTo>
                  <a:lnTo>
                    <a:pt x="10" y="58"/>
                  </a:lnTo>
                  <a:lnTo>
                    <a:pt x="10" y="58"/>
                  </a:lnTo>
                  <a:lnTo>
                    <a:pt x="10" y="19"/>
                  </a:lnTo>
                  <a:lnTo>
                    <a:pt x="10" y="19"/>
                  </a:lnTo>
                  <a:lnTo>
                    <a:pt x="10" y="16"/>
                  </a:lnTo>
                  <a:lnTo>
                    <a:pt x="12" y="13"/>
                  </a:lnTo>
                  <a:lnTo>
                    <a:pt x="15" y="10"/>
                  </a:lnTo>
                  <a:lnTo>
                    <a:pt x="18" y="9"/>
                  </a:lnTo>
                  <a:lnTo>
                    <a:pt x="18" y="9"/>
                  </a:lnTo>
                  <a:lnTo>
                    <a:pt x="21" y="9"/>
                  </a:lnTo>
                  <a:lnTo>
                    <a:pt x="24" y="12"/>
                  </a:lnTo>
                  <a:lnTo>
                    <a:pt x="24" y="12"/>
                  </a:lnTo>
                  <a:lnTo>
                    <a:pt x="40" y="27"/>
                  </a:lnTo>
                  <a:lnTo>
                    <a:pt x="40" y="27"/>
                  </a:lnTo>
                  <a:lnTo>
                    <a:pt x="43" y="29"/>
                  </a:lnTo>
                  <a:lnTo>
                    <a:pt x="44" y="29"/>
                  </a:lnTo>
                  <a:lnTo>
                    <a:pt x="47" y="29"/>
                  </a:lnTo>
                  <a:lnTo>
                    <a:pt x="49" y="27"/>
                  </a:lnTo>
                  <a:lnTo>
                    <a:pt x="49" y="27"/>
                  </a:lnTo>
                  <a:lnTo>
                    <a:pt x="64" y="12"/>
                  </a:lnTo>
                  <a:lnTo>
                    <a:pt x="64" y="12"/>
                  </a:lnTo>
                  <a:lnTo>
                    <a:pt x="67" y="9"/>
                  </a:lnTo>
                  <a:lnTo>
                    <a:pt x="73" y="10"/>
                  </a:lnTo>
                  <a:lnTo>
                    <a:pt x="73" y="10"/>
                  </a:lnTo>
                  <a:lnTo>
                    <a:pt x="78" y="13"/>
                  </a:lnTo>
                  <a:lnTo>
                    <a:pt x="79" y="19"/>
                  </a:lnTo>
                  <a:lnTo>
                    <a:pt x="79" y="19"/>
                  </a:lnTo>
                  <a:lnTo>
                    <a:pt x="79" y="58"/>
                  </a:lnTo>
                  <a:lnTo>
                    <a:pt x="79" y="58"/>
                  </a:lnTo>
                  <a:lnTo>
                    <a:pt x="78" y="62"/>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58"/>
            <p:cNvSpPr>
              <a:spLocks/>
            </p:cNvSpPr>
            <p:nvPr/>
          </p:nvSpPr>
          <p:spPr bwMode="auto">
            <a:xfrm>
              <a:off x="8185151" y="5940425"/>
              <a:ext cx="77788" cy="212725"/>
            </a:xfrm>
            <a:custGeom>
              <a:avLst/>
              <a:gdLst>
                <a:gd name="T0" fmla="*/ 44 w 49"/>
                <a:gd name="T1" fmla="*/ 103 h 134"/>
                <a:gd name="T2" fmla="*/ 39 w 49"/>
                <a:gd name="T3" fmla="*/ 108 h 134"/>
                <a:gd name="T4" fmla="*/ 39 w 49"/>
                <a:gd name="T5" fmla="*/ 117 h 134"/>
                <a:gd name="T6" fmla="*/ 38 w 49"/>
                <a:gd name="T7" fmla="*/ 120 h 134"/>
                <a:gd name="T8" fmla="*/ 35 w 49"/>
                <a:gd name="T9" fmla="*/ 123 h 134"/>
                <a:gd name="T10" fmla="*/ 32 w 49"/>
                <a:gd name="T11" fmla="*/ 123 h 134"/>
                <a:gd name="T12" fmla="*/ 26 w 49"/>
                <a:gd name="T13" fmla="*/ 121 h 134"/>
                <a:gd name="T14" fmla="*/ 24 w 49"/>
                <a:gd name="T15" fmla="*/ 117 h 134"/>
                <a:gd name="T16" fmla="*/ 24 w 49"/>
                <a:gd name="T17" fmla="*/ 74 h 134"/>
                <a:gd name="T18" fmla="*/ 24 w 49"/>
                <a:gd name="T19" fmla="*/ 69 h 134"/>
                <a:gd name="T20" fmla="*/ 21 w 49"/>
                <a:gd name="T21" fmla="*/ 65 h 134"/>
                <a:gd name="T22" fmla="*/ 15 w 49"/>
                <a:gd name="T23" fmla="*/ 63 h 134"/>
                <a:gd name="T24" fmla="*/ 9 w 49"/>
                <a:gd name="T25" fmla="*/ 59 h 134"/>
                <a:gd name="T26" fmla="*/ 9 w 49"/>
                <a:gd name="T27" fmla="*/ 19 h 134"/>
                <a:gd name="T28" fmla="*/ 10 w 49"/>
                <a:gd name="T29" fmla="*/ 14 h 134"/>
                <a:gd name="T30" fmla="*/ 15 w 49"/>
                <a:gd name="T31" fmla="*/ 11 h 134"/>
                <a:gd name="T32" fmla="*/ 24 w 49"/>
                <a:gd name="T33" fmla="*/ 13 h 134"/>
                <a:gd name="T34" fmla="*/ 39 w 49"/>
                <a:gd name="T35" fmla="*/ 27 h 134"/>
                <a:gd name="T36" fmla="*/ 44 w 49"/>
                <a:gd name="T37" fmla="*/ 30 h 134"/>
                <a:gd name="T38" fmla="*/ 47 w 49"/>
                <a:gd name="T39" fmla="*/ 28 h 134"/>
                <a:gd name="T40" fmla="*/ 49 w 49"/>
                <a:gd name="T41" fmla="*/ 25 h 134"/>
                <a:gd name="T42" fmla="*/ 47 w 49"/>
                <a:gd name="T43" fmla="*/ 20 h 134"/>
                <a:gd name="T44" fmla="*/ 29 w 49"/>
                <a:gd name="T45" fmla="*/ 2 h 134"/>
                <a:gd name="T46" fmla="*/ 26 w 49"/>
                <a:gd name="T47" fmla="*/ 0 h 134"/>
                <a:gd name="T48" fmla="*/ 12 w 49"/>
                <a:gd name="T49" fmla="*/ 0 h 134"/>
                <a:gd name="T50" fmla="*/ 7 w 49"/>
                <a:gd name="T51" fmla="*/ 4 h 134"/>
                <a:gd name="T52" fmla="*/ 0 w 49"/>
                <a:gd name="T53" fmla="*/ 16 h 134"/>
                <a:gd name="T54" fmla="*/ 0 w 49"/>
                <a:gd name="T55" fmla="*/ 62 h 134"/>
                <a:gd name="T56" fmla="*/ 6 w 49"/>
                <a:gd name="T57" fmla="*/ 71 h 134"/>
                <a:gd name="T58" fmla="*/ 9 w 49"/>
                <a:gd name="T59" fmla="*/ 72 h 134"/>
                <a:gd name="T60" fmla="*/ 15 w 49"/>
                <a:gd name="T61" fmla="*/ 74 h 134"/>
                <a:gd name="T62" fmla="*/ 15 w 49"/>
                <a:gd name="T63" fmla="*/ 115 h 134"/>
                <a:gd name="T64" fmla="*/ 18 w 49"/>
                <a:gd name="T65" fmla="*/ 128 h 134"/>
                <a:gd name="T66" fmla="*/ 32 w 49"/>
                <a:gd name="T67" fmla="*/ 134 h 134"/>
                <a:gd name="T68" fmla="*/ 35 w 49"/>
                <a:gd name="T69" fmla="*/ 132 h 134"/>
                <a:gd name="T70" fmla="*/ 39 w 49"/>
                <a:gd name="T71" fmla="*/ 132 h 134"/>
                <a:gd name="T72" fmla="*/ 47 w 49"/>
                <a:gd name="T73" fmla="*/ 126 h 134"/>
                <a:gd name="T74" fmla="*/ 49 w 49"/>
                <a:gd name="T75" fmla="*/ 121 h 134"/>
                <a:gd name="T76" fmla="*/ 49 w 49"/>
                <a:gd name="T77" fmla="*/ 108 h 134"/>
                <a:gd name="T78" fmla="*/ 44 w 49"/>
                <a:gd name="T79" fmla="*/ 10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34">
                  <a:moveTo>
                    <a:pt x="44" y="103"/>
                  </a:moveTo>
                  <a:lnTo>
                    <a:pt x="44" y="103"/>
                  </a:lnTo>
                  <a:lnTo>
                    <a:pt x="41" y="105"/>
                  </a:lnTo>
                  <a:lnTo>
                    <a:pt x="39" y="108"/>
                  </a:lnTo>
                  <a:lnTo>
                    <a:pt x="39" y="108"/>
                  </a:lnTo>
                  <a:lnTo>
                    <a:pt x="39" y="117"/>
                  </a:lnTo>
                  <a:lnTo>
                    <a:pt x="39" y="117"/>
                  </a:lnTo>
                  <a:lnTo>
                    <a:pt x="38" y="120"/>
                  </a:lnTo>
                  <a:lnTo>
                    <a:pt x="38" y="121"/>
                  </a:lnTo>
                  <a:lnTo>
                    <a:pt x="35" y="123"/>
                  </a:lnTo>
                  <a:lnTo>
                    <a:pt x="32" y="123"/>
                  </a:lnTo>
                  <a:lnTo>
                    <a:pt x="32" y="123"/>
                  </a:lnTo>
                  <a:lnTo>
                    <a:pt x="29" y="123"/>
                  </a:lnTo>
                  <a:lnTo>
                    <a:pt x="26" y="121"/>
                  </a:lnTo>
                  <a:lnTo>
                    <a:pt x="24" y="120"/>
                  </a:lnTo>
                  <a:lnTo>
                    <a:pt x="24" y="117"/>
                  </a:lnTo>
                  <a:lnTo>
                    <a:pt x="24" y="117"/>
                  </a:lnTo>
                  <a:lnTo>
                    <a:pt x="24" y="74"/>
                  </a:lnTo>
                  <a:lnTo>
                    <a:pt x="24" y="74"/>
                  </a:lnTo>
                  <a:lnTo>
                    <a:pt x="24" y="69"/>
                  </a:lnTo>
                  <a:lnTo>
                    <a:pt x="23" y="66"/>
                  </a:lnTo>
                  <a:lnTo>
                    <a:pt x="21" y="65"/>
                  </a:lnTo>
                  <a:lnTo>
                    <a:pt x="15" y="63"/>
                  </a:lnTo>
                  <a:lnTo>
                    <a:pt x="15" y="63"/>
                  </a:lnTo>
                  <a:lnTo>
                    <a:pt x="10" y="63"/>
                  </a:lnTo>
                  <a:lnTo>
                    <a:pt x="9" y="59"/>
                  </a:lnTo>
                  <a:lnTo>
                    <a:pt x="9" y="59"/>
                  </a:lnTo>
                  <a:lnTo>
                    <a:pt x="9" y="19"/>
                  </a:lnTo>
                  <a:lnTo>
                    <a:pt x="9" y="19"/>
                  </a:lnTo>
                  <a:lnTo>
                    <a:pt x="10" y="14"/>
                  </a:lnTo>
                  <a:lnTo>
                    <a:pt x="15" y="11"/>
                  </a:lnTo>
                  <a:lnTo>
                    <a:pt x="15" y="11"/>
                  </a:lnTo>
                  <a:lnTo>
                    <a:pt x="20" y="10"/>
                  </a:lnTo>
                  <a:lnTo>
                    <a:pt x="24" y="13"/>
                  </a:lnTo>
                  <a:lnTo>
                    <a:pt x="24" y="13"/>
                  </a:lnTo>
                  <a:lnTo>
                    <a:pt x="39" y="27"/>
                  </a:lnTo>
                  <a:lnTo>
                    <a:pt x="39" y="27"/>
                  </a:lnTo>
                  <a:lnTo>
                    <a:pt x="44" y="30"/>
                  </a:lnTo>
                  <a:lnTo>
                    <a:pt x="46" y="30"/>
                  </a:lnTo>
                  <a:lnTo>
                    <a:pt x="47" y="28"/>
                  </a:lnTo>
                  <a:lnTo>
                    <a:pt x="47" y="28"/>
                  </a:lnTo>
                  <a:lnTo>
                    <a:pt x="49" y="25"/>
                  </a:lnTo>
                  <a:lnTo>
                    <a:pt x="47" y="20"/>
                  </a:lnTo>
                  <a:lnTo>
                    <a:pt x="47" y="20"/>
                  </a:lnTo>
                  <a:lnTo>
                    <a:pt x="29" y="2"/>
                  </a:lnTo>
                  <a:lnTo>
                    <a:pt x="29" y="2"/>
                  </a:lnTo>
                  <a:lnTo>
                    <a:pt x="26" y="0"/>
                  </a:lnTo>
                  <a:lnTo>
                    <a:pt x="26" y="0"/>
                  </a:lnTo>
                  <a:lnTo>
                    <a:pt x="17" y="0"/>
                  </a:lnTo>
                  <a:lnTo>
                    <a:pt x="12" y="0"/>
                  </a:lnTo>
                  <a:lnTo>
                    <a:pt x="7" y="4"/>
                  </a:lnTo>
                  <a:lnTo>
                    <a:pt x="7" y="4"/>
                  </a:lnTo>
                  <a:lnTo>
                    <a:pt x="3" y="10"/>
                  </a:lnTo>
                  <a:lnTo>
                    <a:pt x="0" y="16"/>
                  </a:lnTo>
                  <a:lnTo>
                    <a:pt x="0" y="62"/>
                  </a:lnTo>
                  <a:lnTo>
                    <a:pt x="0" y="62"/>
                  </a:lnTo>
                  <a:lnTo>
                    <a:pt x="3" y="68"/>
                  </a:lnTo>
                  <a:lnTo>
                    <a:pt x="6" y="71"/>
                  </a:lnTo>
                  <a:lnTo>
                    <a:pt x="9" y="72"/>
                  </a:lnTo>
                  <a:lnTo>
                    <a:pt x="9" y="72"/>
                  </a:lnTo>
                  <a:lnTo>
                    <a:pt x="15" y="74"/>
                  </a:lnTo>
                  <a:lnTo>
                    <a:pt x="15" y="74"/>
                  </a:lnTo>
                  <a:lnTo>
                    <a:pt x="15" y="115"/>
                  </a:lnTo>
                  <a:lnTo>
                    <a:pt x="15" y="115"/>
                  </a:lnTo>
                  <a:lnTo>
                    <a:pt x="15" y="123"/>
                  </a:lnTo>
                  <a:lnTo>
                    <a:pt x="18" y="128"/>
                  </a:lnTo>
                  <a:lnTo>
                    <a:pt x="24" y="132"/>
                  </a:lnTo>
                  <a:lnTo>
                    <a:pt x="32" y="134"/>
                  </a:lnTo>
                  <a:lnTo>
                    <a:pt x="32" y="134"/>
                  </a:lnTo>
                  <a:lnTo>
                    <a:pt x="35" y="132"/>
                  </a:lnTo>
                  <a:lnTo>
                    <a:pt x="35" y="132"/>
                  </a:lnTo>
                  <a:lnTo>
                    <a:pt x="39" y="132"/>
                  </a:lnTo>
                  <a:lnTo>
                    <a:pt x="44" y="129"/>
                  </a:lnTo>
                  <a:lnTo>
                    <a:pt x="47" y="126"/>
                  </a:lnTo>
                  <a:lnTo>
                    <a:pt x="49" y="121"/>
                  </a:lnTo>
                  <a:lnTo>
                    <a:pt x="49" y="121"/>
                  </a:lnTo>
                  <a:lnTo>
                    <a:pt x="49" y="108"/>
                  </a:lnTo>
                  <a:lnTo>
                    <a:pt x="49" y="108"/>
                  </a:lnTo>
                  <a:lnTo>
                    <a:pt x="47" y="105"/>
                  </a:lnTo>
                  <a:lnTo>
                    <a:pt x="44" y="103"/>
                  </a:lnTo>
                  <a:lnTo>
                    <a:pt x="44"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59"/>
            <p:cNvSpPr>
              <a:spLocks/>
            </p:cNvSpPr>
            <p:nvPr/>
          </p:nvSpPr>
          <p:spPr bwMode="auto">
            <a:xfrm>
              <a:off x="8559801" y="5940425"/>
              <a:ext cx="77788" cy="209550"/>
            </a:xfrm>
            <a:custGeom>
              <a:avLst/>
              <a:gdLst>
                <a:gd name="T0" fmla="*/ 43 w 49"/>
                <a:gd name="T1" fmla="*/ 5 h 132"/>
                <a:gd name="T2" fmla="*/ 35 w 49"/>
                <a:gd name="T3" fmla="*/ 0 h 132"/>
                <a:gd name="T4" fmla="*/ 26 w 49"/>
                <a:gd name="T5" fmla="*/ 0 h 132"/>
                <a:gd name="T6" fmla="*/ 21 w 49"/>
                <a:gd name="T7" fmla="*/ 2 h 132"/>
                <a:gd name="T8" fmla="*/ 3 w 49"/>
                <a:gd name="T9" fmla="*/ 20 h 132"/>
                <a:gd name="T10" fmla="*/ 1 w 49"/>
                <a:gd name="T11" fmla="*/ 23 h 132"/>
                <a:gd name="T12" fmla="*/ 3 w 49"/>
                <a:gd name="T13" fmla="*/ 28 h 132"/>
                <a:gd name="T14" fmla="*/ 6 w 49"/>
                <a:gd name="T15" fmla="*/ 30 h 132"/>
                <a:gd name="T16" fmla="*/ 9 w 49"/>
                <a:gd name="T17" fmla="*/ 28 h 132"/>
                <a:gd name="T18" fmla="*/ 26 w 49"/>
                <a:gd name="T19" fmla="*/ 11 h 132"/>
                <a:gd name="T20" fmla="*/ 29 w 49"/>
                <a:gd name="T21" fmla="*/ 10 h 132"/>
                <a:gd name="T22" fmla="*/ 36 w 49"/>
                <a:gd name="T23" fmla="*/ 13 h 132"/>
                <a:gd name="T24" fmla="*/ 39 w 49"/>
                <a:gd name="T25" fmla="*/ 20 h 132"/>
                <a:gd name="T26" fmla="*/ 39 w 49"/>
                <a:gd name="T27" fmla="*/ 54 h 132"/>
                <a:gd name="T28" fmla="*/ 39 w 49"/>
                <a:gd name="T29" fmla="*/ 60 h 132"/>
                <a:gd name="T30" fmla="*/ 36 w 49"/>
                <a:gd name="T31" fmla="*/ 63 h 132"/>
                <a:gd name="T32" fmla="*/ 30 w 49"/>
                <a:gd name="T33" fmla="*/ 63 h 132"/>
                <a:gd name="T34" fmla="*/ 26 w 49"/>
                <a:gd name="T35" fmla="*/ 69 h 132"/>
                <a:gd name="T36" fmla="*/ 26 w 49"/>
                <a:gd name="T37" fmla="*/ 80 h 132"/>
                <a:gd name="T38" fmla="*/ 26 w 49"/>
                <a:gd name="T39" fmla="*/ 117 h 132"/>
                <a:gd name="T40" fmla="*/ 24 w 49"/>
                <a:gd name="T41" fmla="*/ 120 h 132"/>
                <a:gd name="T42" fmla="*/ 21 w 49"/>
                <a:gd name="T43" fmla="*/ 123 h 132"/>
                <a:gd name="T44" fmla="*/ 18 w 49"/>
                <a:gd name="T45" fmla="*/ 123 h 132"/>
                <a:gd name="T46" fmla="*/ 17 w 49"/>
                <a:gd name="T47" fmla="*/ 123 h 132"/>
                <a:gd name="T48" fmla="*/ 10 w 49"/>
                <a:gd name="T49" fmla="*/ 117 h 132"/>
                <a:gd name="T50" fmla="*/ 10 w 49"/>
                <a:gd name="T51" fmla="*/ 108 h 132"/>
                <a:gd name="T52" fmla="*/ 9 w 49"/>
                <a:gd name="T53" fmla="*/ 105 h 132"/>
                <a:gd name="T54" fmla="*/ 4 w 49"/>
                <a:gd name="T55" fmla="*/ 103 h 132"/>
                <a:gd name="T56" fmla="*/ 0 w 49"/>
                <a:gd name="T57" fmla="*/ 109 h 132"/>
                <a:gd name="T58" fmla="*/ 0 w 49"/>
                <a:gd name="T59" fmla="*/ 118 h 132"/>
                <a:gd name="T60" fmla="*/ 1 w 49"/>
                <a:gd name="T61" fmla="*/ 125 h 132"/>
                <a:gd name="T62" fmla="*/ 9 w 49"/>
                <a:gd name="T63" fmla="*/ 131 h 132"/>
                <a:gd name="T64" fmla="*/ 13 w 49"/>
                <a:gd name="T65" fmla="*/ 132 h 132"/>
                <a:gd name="T66" fmla="*/ 20 w 49"/>
                <a:gd name="T67" fmla="*/ 132 h 132"/>
                <a:gd name="T68" fmla="*/ 30 w 49"/>
                <a:gd name="T69" fmla="*/ 129 h 132"/>
                <a:gd name="T70" fmla="*/ 35 w 49"/>
                <a:gd name="T71" fmla="*/ 117 h 132"/>
                <a:gd name="T72" fmla="*/ 35 w 49"/>
                <a:gd name="T73" fmla="*/ 77 h 132"/>
                <a:gd name="T74" fmla="*/ 35 w 49"/>
                <a:gd name="T75" fmla="*/ 74 h 132"/>
                <a:gd name="T76" fmla="*/ 39 w 49"/>
                <a:gd name="T77" fmla="*/ 72 h 132"/>
                <a:gd name="T78" fmla="*/ 47 w 49"/>
                <a:gd name="T79" fmla="*/ 68 h 132"/>
                <a:gd name="T80" fmla="*/ 49 w 49"/>
                <a:gd name="T81" fmla="*/ 14 h 132"/>
                <a:gd name="T82" fmla="*/ 46 w 49"/>
                <a:gd name="T83" fmla="*/ 10 h 132"/>
                <a:gd name="T84" fmla="*/ 43 w 49"/>
                <a:gd name="T85"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32">
                  <a:moveTo>
                    <a:pt x="43" y="5"/>
                  </a:moveTo>
                  <a:lnTo>
                    <a:pt x="43" y="5"/>
                  </a:lnTo>
                  <a:lnTo>
                    <a:pt x="38" y="2"/>
                  </a:lnTo>
                  <a:lnTo>
                    <a:pt x="35" y="0"/>
                  </a:lnTo>
                  <a:lnTo>
                    <a:pt x="26" y="0"/>
                  </a:lnTo>
                  <a:lnTo>
                    <a:pt x="26" y="0"/>
                  </a:lnTo>
                  <a:lnTo>
                    <a:pt x="21" y="2"/>
                  </a:lnTo>
                  <a:lnTo>
                    <a:pt x="21" y="2"/>
                  </a:lnTo>
                  <a:lnTo>
                    <a:pt x="3" y="20"/>
                  </a:lnTo>
                  <a:lnTo>
                    <a:pt x="3" y="20"/>
                  </a:lnTo>
                  <a:lnTo>
                    <a:pt x="1" y="23"/>
                  </a:lnTo>
                  <a:lnTo>
                    <a:pt x="1" y="23"/>
                  </a:lnTo>
                  <a:lnTo>
                    <a:pt x="1" y="27"/>
                  </a:lnTo>
                  <a:lnTo>
                    <a:pt x="3" y="28"/>
                  </a:lnTo>
                  <a:lnTo>
                    <a:pt x="3" y="28"/>
                  </a:lnTo>
                  <a:lnTo>
                    <a:pt x="6" y="30"/>
                  </a:lnTo>
                  <a:lnTo>
                    <a:pt x="9" y="28"/>
                  </a:lnTo>
                  <a:lnTo>
                    <a:pt x="9" y="28"/>
                  </a:lnTo>
                  <a:lnTo>
                    <a:pt x="26" y="11"/>
                  </a:lnTo>
                  <a:lnTo>
                    <a:pt x="26" y="11"/>
                  </a:lnTo>
                  <a:lnTo>
                    <a:pt x="29" y="10"/>
                  </a:lnTo>
                  <a:lnTo>
                    <a:pt x="29" y="10"/>
                  </a:lnTo>
                  <a:lnTo>
                    <a:pt x="33" y="11"/>
                  </a:lnTo>
                  <a:lnTo>
                    <a:pt x="36" y="13"/>
                  </a:lnTo>
                  <a:lnTo>
                    <a:pt x="39" y="16"/>
                  </a:lnTo>
                  <a:lnTo>
                    <a:pt x="39" y="20"/>
                  </a:lnTo>
                  <a:lnTo>
                    <a:pt x="39" y="20"/>
                  </a:lnTo>
                  <a:lnTo>
                    <a:pt x="39" y="54"/>
                  </a:lnTo>
                  <a:lnTo>
                    <a:pt x="39" y="54"/>
                  </a:lnTo>
                  <a:lnTo>
                    <a:pt x="39" y="60"/>
                  </a:lnTo>
                  <a:lnTo>
                    <a:pt x="38" y="62"/>
                  </a:lnTo>
                  <a:lnTo>
                    <a:pt x="36" y="63"/>
                  </a:lnTo>
                  <a:lnTo>
                    <a:pt x="30" y="63"/>
                  </a:lnTo>
                  <a:lnTo>
                    <a:pt x="30" y="63"/>
                  </a:lnTo>
                  <a:lnTo>
                    <a:pt x="26" y="65"/>
                  </a:lnTo>
                  <a:lnTo>
                    <a:pt x="26" y="69"/>
                  </a:lnTo>
                  <a:lnTo>
                    <a:pt x="26" y="69"/>
                  </a:lnTo>
                  <a:lnTo>
                    <a:pt x="26" y="80"/>
                  </a:lnTo>
                  <a:lnTo>
                    <a:pt x="26" y="80"/>
                  </a:lnTo>
                  <a:lnTo>
                    <a:pt x="26" y="117"/>
                  </a:lnTo>
                  <a:lnTo>
                    <a:pt x="26" y="117"/>
                  </a:lnTo>
                  <a:lnTo>
                    <a:pt x="24" y="120"/>
                  </a:lnTo>
                  <a:lnTo>
                    <a:pt x="24" y="121"/>
                  </a:lnTo>
                  <a:lnTo>
                    <a:pt x="21" y="123"/>
                  </a:lnTo>
                  <a:lnTo>
                    <a:pt x="18" y="123"/>
                  </a:lnTo>
                  <a:lnTo>
                    <a:pt x="18" y="123"/>
                  </a:lnTo>
                  <a:lnTo>
                    <a:pt x="17" y="123"/>
                  </a:lnTo>
                  <a:lnTo>
                    <a:pt x="17" y="123"/>
                  </a:lnTo>
                  <a:lnTo>
                    <a:pt x="12" y="121"/>
                  </a:lnTo>
                  <a:lnTo>
                    <a:pt x="10" y="117"/>
                  </a:lnTo>
                  <a:lnTo>
                    <a:pt x="10" y="117"/>
                  </a:lnTo>
                  <a:lnTo>
                    <a:pt x="10" y="108"/>
                  </a:lnTo>
                  <a:lnTo>
                    <a:pt x="10" y="108"/>
                  </a:lnTo>
                  <a:lnTo>
                    <a:pt x="9" y="105"/>
                  </a:lnTo>
                  <a:lnTo>
                    <a:pt x="4" y="103"/>
                  </a:lnTo>
                  <a:lnTo>
                    <a:pt x="4" y="103"/>
                  </a:lnTo>
                  <a:lnTo>
                    <a:pt x="1" y="105"/>
                  </a:lnTo>
                  <a:lnTo>
                    <a:pt x="0" y="109"/>
                  </a:lnTo>
                  <a:lnTo>
                    <a:pt x="0" y="109"/>
                  </a:lnTo>
                  <a:lnTo>
                    <a:pt x="0" y="118"/>
                  </a:lnTo>
                  <a:lnTo>
                    <a:pt x="0" y="118"/>
                  </a:lnTo>
                  <a:lnTo>
                    <a:pt x="1" y="125"/>
                  </a:lnTo>
                  <a:lnTo>
                    <a:pt x="4" y="128"/>
                  </a:lnTo>
                  <a:lnTo>
                    <a:pt x="9" y="131"/>
                  </a:lnTo>
                  <a:lnTo>
                    <a:pt x="13" y="132"/>
                  </a:lnTo>
                  <a:lnTo>
                    <a:pt x="13" y="132"/>
                  </a:lnTo>
                  <a:lnTo>
                    <a:pt x="20" y="132"/>
                  </a:lnTo>
                  <a:lnTo>
                    <a:pt x="20" y="132"/>
                  </a:lnTo>
                  <a:lnTo>
                    <a:pt x="26" y="132"/>
                  </a:lnTo>
                  <a:lnTo>
                    <a:pt x="30" y="129"/>
                  </a:lnTo>
                  <a:lnTo>
                    <a:pt x="33" y="123"/>
                  </a:lnTo>
                  <a:lnTo>
                    <a:pt x="35" y="117"/>
                  </a:lnTo>
                  <a:lnTo>
                    <a:pt x="35" y="117"/>
                  </a:lnTo>
                  <a:lnTo>
                    <a:pt x="35" y="77"/>
                  </a:lnTo>
                  <a:lnTo>
                    <a:pt x="35" y="77"/>
                  </a:lnTo>
                  <a:lnTo>
                    <a:pt x="35" y="74"/>
                  </a:lnTo>
                  <a:lnTo>
                    <a:pt x="35" y="74"/>
                  </a:lnTo>
                  <a:lnTo>
                    <a:pt x="39" y="72"/>
                  </a:lnTo>
                  <a:lnTo>
                    <a:pt x="44" y="71"/>
                  </a:lnTo>
                  <a:lnTo>
                    <a:pt x="47" y="68"/>
                  </a:lnTo>
                  <a:lnTo>
                    <a:pt x="49" y="63"/>
                  </a:lnTo>
                  <a:lnTo>
                    <a:pt x="49" y="14"/>
                  </a:lnTo>
                  <a:lnTo>
                    <a:pt x="49" y="14"/>
                  </a:lnTo>
                  <a:lnTo>
                    <a:pt x="46" y="10"/>
                  </a:lnTo>
                  <a:lnTo>
                    <a:pt x="43" y="5"/>
                  </a:lnTo>
                  <a:lnTo>
                    <a:pt x="43"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60"/>
            <p:cNvSpPr>
              <a:spLocks noEditPoints="1"/>
            </p:cNvSpPr>
            <p:nvPr/>
          </p:nvSpPr>
          <p:spPr bwMode="auto">
            <a:xfrm>
              <a:off x="8372476" y="5743575"/>
              <a:ext cx="77788" cy="77788"/>
            </a:xfrm>
            <a:custGeom>
              <a:avLst/>
              <a:gdLst>
                <a:gd name="T0" fmla="*/ 17 w 49"/>
                <a:gd name="T1" fmla="*/ 48 h 49"/>
                <a:gd name="T2" fmla="*/ 17 w 49"/>
                <a:gd name="T3" fmla="*/ 48 h 49"/>
                <a:gd name="T4" fmla="*/ 24 w 49"/>
                <a:gd name="T5" fmla="*/ 49 h 49"/>
                <a:gd name="T6" fmla="*/ 32 w 49"/>
                <a:gd name="T7" fmla="*/ 49 h 49"/>
                <a:gd name="T8" fmla="*/ 39 w 49"/>
                <a:gd name="T9" fmla="*/ 45 h 49"/>
                <a:gd name="T10" fmla="*/ 46 w 49"/>
                <a:gd name="T11" fmla="*/ 39 h 49"/>
                <a:gd name="T12" fmla="*/ 46 w 49"/>
                <a:gd name="T13" fmla="*/ 39 h 49"/>
                <a:gd name="T14" fmla="*/ 49 w 49"/>
                <a:gd name="T15" fmla="*/ 33 h 49"/>
                <a:gd name="T16" fmla="*/ 49 w 49"/>
                <a:gd name="T17" fmla="*/ 25 h 49"/>
                <a:gd name="T18" fmla="*/ 47 w 49"/>
                <a:gd name="T19" fmla="*/ 17 h 49"/>
                <a:gd name="T20" fmla="*/ 44 w 49"/>
                <a:gd name="T21" fmla="*/ 10 h 49"/>
                <a:gd name="T22" fmla="*/ 44 w 49"/>
                <a:gd name="T23" fmla="*/ 10 h 49"/>
                <a:gd name="T24" fmla="*/ 41 w 49"/>
                <a:gd name="T25" fmla="*/ 7 h 49"/>
                <a:gd name="T26" fmla="*/ 36 w 49"/>
                <a:gd name="T27" fmla="*/ 3 h 49"/>
                <a:gd name="T28" fmla="*/ 29 w 49"/>
                <a:gd name="T29" fmla="*/ 0 h 49"/>
                <a:gd name="T30" fmla="*/ 21 w 49"/>
                <a:gd name="T31" fmla="*/ 0 h 49"/>
                <a:gd name="T32" fmla="*/ 21 w 49"/>
                <a:gd name="T33" fmla="*/ 0 h 49"/>
                <a:gd name="T34" fmla="*/ 18 w 49"/>
                <a:gd name="T35" fmla="*/ 2 h 49"/>
                <a:gd name="T36" fmla="*/ 18 w 49"/>
                <a:gd name="T37" fmla="*/ 2 h 49"/>
                <a:gd name="T38" fmla="*/ 12 w 49"/>
                <a:gd name="T39" fmla="*/ 5 h 49"/>
                <a:gd name="T40" fmla="*/ 6 w 49"/>
                <a:gd name="T41" fmla="*/ 10 h 49"/>
                <a:gd name="T42" fmla="*/ 1 w 49"/>
                <a:gd name="T43" fmla="*/ 16 h 49"/>
                <a:gd name="T44" fmla="*/ 0 w 49"/>
                <a:gd name="T45" fmla="*/ 23 h 49"/>
                <a:gd name="T46" fmla="*/ 0 w 49"/>
                <a:gd name="T47" fmla="*/ 23 h 49"/>
                <a:gd name="T48" fmla="*/ 1 w 49"/>
                <a:gd name="T49" fmla="*/ 33 h 49"/>
                <a:gd name="T50" fmla="*/ 4 w 49"/>
                <a:gd name="T51" fmla="*/ 39 h 49"/>
                <a:gd name="T52" fmla="*/ 9 w 49"/>
                <a:gd name="T53" fmla="*/ 45 h 49"/>
                <a:gd name="T54" fmla="*/ 17 w 49"/>
                <a:gd name="T55" fmla="*/ 48 h 49"/>
                <a:gd name="T56" fmla="*/ 17 w 49"/>
                <a:gd name="T57" fmla="*/ 48 h 49"/>
                <a:gd name="T58" fmla="*/ 24 w 49"/>
                <a:gd name="T59" fmla="*/ 11 h 49"/>
                <a:gd name="T60" fmla="*/ 24 w 49"/>
                <a:gd name="T61" fmla="*/ 11 h 49"/>
                <a:gd name="T62" fmla="*/ 30 w 49"/>
                <a:gd name="T63" fmla="*/ 11 h 49"/>
                <a:gd name="T64" fmla="*/ 35 w 49"/>
                <a:gd name="T65" fmla="*/ 14 h 49"/>
                <a:gd name="T66" fmla="*/ 38 w 49"/>
                <a:gd name="T67" fmla="*/ 20 h 49"/>
                <a:gd name="T68" fmla="*/ 39 w 49"/>
                <a:gd name="T69" fmla="*/ 25 h 49"/>
                <a:gd name="T70" fmla="*/ 39 w 49"/>
                <a:gd name="T71" fmla="*/ 25 h 49"/>
                <a:gd name="T72" fmla="*/ 38 w 49"/>
                <a:gd name="T73" fmla="*/ 31 h 49"/>
                <a:gd name="T74" fmla="*/ 35 w 49"/>
                <a:gd name="T75" fmla="*/ 36 h 49"/>
                <a:gd name="T76" fmla="*/ 30 w 49"/>
                <a:gd name="T77" fmla="*/ 39 h 49"/>
                <a:gd name="T78" fmla="*/ 24 w 49"/>
                <a:gd name="T79" fmla="*/ 40 h 49"/>
                <a:gd name="T80" fmla="*/ 24 w 49"/>
                <a:gd name="T81" fmla="*/ 40 h 49"/>
                <a:gd name="T82" fmla="*/ 20 w 49"/>
                <a:gd name="T83" fmla="*/ 39 h 49"/>
                <a:gd name="T84" fmla="*/ 13 w 49"/>
                <a:gd name="T85" fmla="*/ 36 h 49"/>
                <a:gd name="T86" fmla="*/ 10 w 49"/>
                <a:gd name="T87" fmla="*/ 31 h 49"/>
                <a:gd name="T88" fmla="*/ 10 w 49"/>
                <a:gd name="T89" fmla="*/ 25 h 49"/>
                <a:gd name="T90" fmla="*/ 10 w 49"/>
                <a:gd name="T91" fmla="*/ 25 h 49"/>
                <a:gd name="T92" fmla="*/ 10 w 49"/>
                <a:gd name="T93" fmla="*/ 20 h 49"/>
                <a:gd name="T94" fmla="*/ 13 w 49"/>
                <a:gd name="T95" fmla="*/ 14 h 49"/>
                <a:gd name="T96" fmla="*/ 20 w 49"/>
                <a:gd name="T97" fmla="*/ 11 h 49"/>
                <a:gd name="T98" fmla="*/ 24 w 49"/>
                <a:gd name="T99" fmla="*/ 11 h 49"/>
                <a:gd name="T100" fmla="*/ 24 w 49"/>
                <a:gd name="T101"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49">
                  <a:moveTo>
                    <a:pt x="17" y="48"/>
                  </a:moveTo>
                  <a:lnTo>
                    <a:pt x="17" y="48"/>
                  </a:lnTo>
                  <a:lnTo>
                    <a:pt x="24" y="49"/>
                  </a:lnTo>
                  <a:lnTo>
                    <a:pt x="32" y="49"/>
                  </a:lnTo>
                  <a:lnTo>
                    <a:pt x="39" y="45"/>
                  </a:lnTo>
                  <a:lnTo>
                    <a:pt x="46" y="39"/>
                  </a:lnTo>
                  <a:lnTo>
                    <a:pt x="46" y="39"/>
                  </a:lnTo>
                  <a:lnTo>
                    <a:pt x="49" y="33"/>
                  </a:lnTo>
                  <a:lnTo>
                    <a:pt x="49" y="25"/>
                  </a:lnTo>
                  <a:lnTo>
                    <a:pt x="47" y="17"/>
                  </a:lnTo>
                  <a:lnTo>
                    <a:pt x="44" y="10"/>
                  </a:lnTo>
                  <a:lnTo>
                    <a:pt x="44" y="10"/>
                  </a:lnTo>
                  <a:lnTo>
                    <a:pt x="41" y="7"/>
                  </a:lnTo>
                  <a:lnTo>
                    <a:pt x="36" y="3"/>
                  </a:lnTo>
                  <a:lnTo>
                    <a:pt x="29" y="0"/>
                  </a:lnTo>
                  <a:lnTo>
                    <a:pt x="21" y="0"/>
                  </a:lnTo>
                  <a:lnTo>
                    <a:pt x="21" y="0"/>
                  </a:lnTo>
                  <a:lnTo>
                    <a:pt x="18" y="2"/>
                  </a:lnTo>
                  <a:lnTo>
                    <a:pt x="18" y="2"/>
                  </a:lnTo>
                  <a:lnTo>
                    <a:pt x="12" y="5"/>
                  </a:lnTo>
                  <a:lnTo>
                    <a:pt x="6" y="10"/>
                  </a:lnTo>
                  <a:lnTo>
                    <a:pt x="1" y="16"/>
                  </a:lnTo>
                  <a:lnTo>
                    <a:pt x="0" y="23"/>
                  </a:lnTo>
                  <a:lnTo>
                    <a:pt x="0" y="23"/>
                  </a:lnTo>
                  <a:lnTo>
                    <a:pt x="1" y="33"/>
                  </a:lnTo>
                  <a:lnTo>
                    <a:pt x="4" y="39"/>
                  </a:lnTo>
                  <a:lnTo>
                    <a:pt x="9" y="45"/>
                  </a:lnTo>
                  <a:lnTo>
                    <a:pt x="17" y="48"/>
                  </a:lnTo>
                  <a:lnTo>
                    <a:pt x="17" y="48"/>
                  </a:lnTo>
                  <a:close/>
                  <a:moveTo>
                    <a:pt x="24" y="11"/>
                  </a:moveTo>
                  <a:lnTo>
                    <a:pt x="24" y="11"/>
                  </a:lnTo>
                  <a:lnTo>
                    <a:pt x="30" y="11"/>
                  </a:lnTo>
                  <a:lnTo>
                    <a:pt x="35" y="14"/>
                  </a:lnTo>
                  <a:lnTo>
                    <a:pt x="38" y="20"/>
                  </a:lnTo>
                  <a:lnTo>
                    <a:pt x="39" y="25"/>
                  </a:lnTo>
                  <a:lnTo>
                    <a:pt x="39" y="25"/>
                  </a:lnTo>
                  <a:lnTo>
                    <a:pt x="38" y="31"/>
                  </a:lnTo>
                  <a:lnTo>
                    <a:pt x="35" y="36"/>
                  </a:lnTo>
                  <a:lnTo>
                    <a:pt x="30" y="39"/>
                  </a:lnTo>
                  <a:lnTo>
                    <a:pt x="24" y="40"/>
                  </a:lnTo>
                  <a:lnTo>
                    <a:pt x="24" y="40"/>
                  </a:lnTo>
                  <a:lnTo>
                    <a:pt x="20" y="39"/>
                  </a:lnTo>
                  <a:lnTo>
                    <a:pt x="13" y="36"/>
                  </a:lnTo>
                  <a:lnTo>
                    <a:pt x="10" y="31"/>
                  </a:lnTo>
                  <a:lnTo>
                    <a:pt x="10" y="25"/>
                  </a:lnTo>
                  <a:lnTo>
                    <a:pt x="10" y="25"/>
                  </a:lnTo>
                  <a:lnTo>
                    <a:pt x="10" y="20"/>
                  </a:lnTo>
                  <a:lnTo>
                    <a:pt x="13" y="14"/>
                  </a:lnTo>
                  <a:lnTo>
                    <a:pt x="20"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61"/>
            <p:cNvSpPr>
              <a:spLocks noEditPoints="1"/>
            </p:cNvSpPr>
            <p:nvPr/>
          </p:nvSpPr>
          <p:spPr bwMode="auto">
            <a:xfrm>
              <a:off x="8372476" y="5853113"/>
              <a:ext cx="77788" cy="77788"/>
            </a:xfrm>
            <a:custGeom>
              <a:avLst/>
              <a:gdLst>
                <a:gd name="T0" fmla="*/ 49 w 49"/>
                <a:gd name="T1" fmla="*/ 25 h 49"/>
                <a:gd name="T2" fmla="*/ 49 w 49"/>
                <a:gd name="T3" fmla="*/ 25 h 49"/>
                <a:gd name="T4" fmla="*/ 49 w 49"/>
                <a:gd name="T5" fmla="*/ 20 h 49"/>
                <a:gd name="T6" fmla="*/ 47 w 49"/>
                <a:gd name="T7" fmla="*/ 16 h 49"/>
                <a:gd name="T8" fmla="*/ 43 w 49"/>
                <a:gd name="T9" fmla="*/ 8 h 49"/>
                <a:gd name="T10" fmla="*/ 35 w 49"/>
                <a:gd name="T11" fmla="*/ 2 h 49"/>
                <a:gd name="T12" fmla="*/ 30 w 49"/>
                <a:gd name="T13" fmla="*/ 2 h 49"/>
                <a:gd name="T14" fmla="*/ 24 w 49"/>
                <a:gd name="T15" fmla="*/ 0 h 49"/>
                <a:gd name="T16" fmla="*/ 24 w 49"/>
                <a:gd name="T17" fmla="*/ 0 h 49"/>
                <a:gd name="T18" fmla="*/ 20 w 49"/>
                <a:gd name="T19" fmla="*/ 0 h 49"/>
                <a:gd name="T20" fmla="*/ 15 w 49"/>
                <a:gd name="T21" fmla="*/ 2 h 49"/>
                <a:gd name="T22" fmla="*/ 10 w 49"/>
                <a:gd name="T23" fmla="*/ 5 h 49"/>
                <a:gd name="T24" fmla="*/ 7 w 49"/>
                <a:gd name="T25" fmla="*/ 8 h 49"/>
                <a:gd name="T26" fmla="*/ 4 w 49"/>
                <a:gd name="T27" fmla="*/ 11 h 49"/>
                <a:gd name="T28" fmla="*/ 1 w 49"/>
                <a:gd name="T29" fmla="*/ 16 h 49"/>
                <a:gd name="T30" fmla="*/ 1 w 49"/>
                <a:gd name="T31" fmla="*/ 20 h 49"/>
                <a:gd name="T32" fmla="*/ 0 w 49"/>
                <a:gd name="T33" fmla="*/ 25 h 49"/>
                <a:gd name="T34" fmla="*/ 0 w 49"/>
                <a:gd name="T35" fmla="*/ 25 h 49"/>
                <a:gd name="T36" fmla="*/ 1 w 49"/>
                <a:gd name="T37" fmla="*/ 31 h 49"/>
                <a:gd name="T38" fmla="*/ 1 w 49"/>
                <a:gd name="T39" fmla="*/ 36 h 49"/>
                <a:gd name="T40" fmla="*/ 4 w 49"/>
                <a:gd name="T41" fmla="*/ 39 h 49"/>
                <a:gd name="T42" fmla="*/ 7 w 49"/>
                <a:gd name="T43" fmla="*/ 43 h 49"/>
                <a:gd name="T44" fmla="*/ 10 w 49"/>
                <a:gd name="T45" fmla="*/ 46 h 49"/>
                <a:gd name="T46" fmla="*/ 15 w 49"/>
                <a:gd name="T47" fmla="*/ 48 h 49"/>
                <a:gd name="T48" fmla="*/ 20 w 49"/>
                <a:gd name="T49" fmla="*/ 49 h 49"/>
                <a:gd name="T50" fmla="*/ 24 w 49"/>
                <a:gd name="T51" fmla="*/ 49 h 49"/>
                <a:gd name="T52" fmla="*/ 24 w 49"/>
                <a:gd name="T53" fmla="*/ 49 h 49"/>
                <a:gd name="T54" fmla="*/ 30 w 49"/>
                <a:gd name="T55" fmla="*/ 49 h 49"/>
                <a:gd name="T56" fmla="*/ 35 w 49"/>
                <a:gd name="T57" fmla="*/ 48 h 49"/>
                <a:gd name="T58" fmla="*/ 38 w 49"/>
                <a:gd name="T59" fmla="*/ 46 h 49"/>
                <a:gd name="T60" fmla="*/ 43 w 49"/>
                <a:gd name="T61" fmla="*/ 43 h 49"/>
                <a:gd name="T62" fmla="*/ 46 w 49"/>
                <a:gd name="T63" fmla="*/ 39 h 49"/>
                <a:gd name="T64" fmla="*/ 47 w 49"/>
                <a:gd name="T65" fmla="*/ 36 h 49"/>
                <a:gd name="T66" fmla="*/ 49 w 49"/>
                <a:gd name="T67" fmla="*/ 29 h 49"/>
                <a:gd name="T68" fmla="*/ 49 w 49"/>
                <a:gd name="T69" fmla="*/ 25 h 49"/>
                <a:gd name="T70" fmla="*/ 49 w 49"/>
                <a:gd name="T71" fmla="*/ 25 h 49"/>
                <a:gd name="T72" fmla="*/ 24 w 49"/>
                <a:gd name="T73" fmla="*/ 40 h 49"/>
                <a:gd name="T74" fmla="*/ 24 w 49"/>
                <a:gd name="T75" fmla="*/ 40 h 49"/>
                <a:gd name="T76" fmla="*/ 18 w 49"/>
                <a:gd name="T77" fmla="*/ 39 h 49"/>
                <a:gd name="T78" fmla="*/ 13 w 49"/>
                <a:gd name="T79" fmla="*/ 36 h 49"/>
                <a:gd name="T80" fmla="*/ 10 w 49"/>
                <a:gd name="T81" fmla="*/ 31 h 49"/>
                <a:gd name="T82" fmla="*/ 10 w 49"/>
                <a:gd name="T83" fmla="*/ 25 h 49"/>
                <a:gd name="T84" fmla="*/ 10 w 49"/>
                <a:gd name="T85" fmla="*/ 25 h 49"/>
                <a:gd name="T86" fmla="*/ 10 w 49"/>
                <a:gd name="T87" fmla="*/ 19 h 49"/>
                <a:gd name="T88" fmla="*/ 15 w 49"/>
                <a:gd name="T89" fmla="*/ 14 h 49"/>
                <a:gd name="T90" fmla="*/ 20 w 49"/>
                <a:gd name="T91" fmla="*/ 11 h 49"/>
                <a:gd name="T92" fmla="*/ 24 w 49"/>
                <a:gd name="T93" fmla="*/ 11 h 49"/>
                <a:gd name="T94" fmla="*/ 24 w 49"/>
                <a:gd name="T95" fmla="*/ 11 h 49"/>
                <a:gd name="T96" fmla="*/ 30 w 49"/>
                <a:gd name="T97" fmla="*/ 11 h 49"/>
                <a:gd name="T98" fmla="*/ 35 w 49"/>
                <a:gd name="T99" fmla="*/ 16 h 49"/>
                <a:gd name="T100" fmla="*/ 38 w 49"/>
                <a:gd name="T101" fmla="*/ 20 h 49"/>
                <a:gd name="T102" fmla="*/ 39 w 49"/>
                <a:gd name="T103" fmla="*/ 25 h 49"/>
                <a:gd name="T104" fmla="*/ 39 w 49"/>
                <a:gd name="T105" fmla="*/ 25 h 49"/>
                <a:gd name="T106" fmla="*/ 38 w 49"/>
                <a:gd name="T107" fmla="*/ 31 h 49"/>
                <a:gd name="T108" fmla="*/ 35 w 49"/>
                <a:gd name="T109" fmla="*/ 36 h 49"/>
                <a:gd name="T110" fmla="*/ 30 w 49"/>
                <a:gd name="T111" fmla="*/ 39 h 49"/>
                <a:gd name="T112" fmla="*/ 24 w 49"/>
                <a:gd name="T113" fmla="*/ 40 h 49"/>
                <a:gd name="T114" fmla="*/ 24 w 49"/>
                <a:gd name="T11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49" y="25"/>
                  </a:moveTo>
                  <a:lnTo>
                    <a:pt x="49" y="25"/>
                  </a:lnTo>
                  <a:lnTo>
                    <a:pt x="49" y="20"/>
                  </a:lnTo>
                  <a:lnTo>
                    <a:pt x="47" y="16"/>
                  </a:lnTo>
                  <a:lnTo>
                    <a:pt x="43" y="8"/>
                  </a:lnTo>
                  <a:lnTo>
                    <a:pt x="35" y="2"/>
                  </a:lnTo>
                  <a:lnTo>
                    <a:pt x="30" y="2"/>
                  </a:lnTo>
                  <a:lnTo>
                    <a:pt x="24" y="0"/>
                  </a:lnTo>
                  <a:lnTo>
                    <a:pt x="24" y="0"/>
                  </a:lnTo>
                  <a:lnTo>
                    <a:pt x="20" y="0"/>
                  </a:lnTo>
                  <a:lnTo>
                    <a:pt x="15" y="2"/>
                  </a:lnTo>
                  <a:lnTo>
                    <a:pt x="10" y="5"/>
                  </a:lnTo>
                  <a:lnTo>
                    <a:pt x="7" y="8"/>
                  </a:lnTo>
                  <a:lnTo>
                    <a:pt x="4" y="11"/>
                  </a:lnTo>
                  <a:lnTo>
                    <a:pt x="1" y="16"/>
                  </a:lnTo>
                  <a:lnTo>
                    <a:pt x="1" y="20"/>
                  </a:lnTo>
                  <a:lnTo>
                    <a:pt x="0" y="25"/>
                  </a:lnTo>
                  <a:lnTo>
                    <a:pt x="0" y="25"/>
                  </a:lnTo>
                  <a:lnTo>
                    <a:pt x="1" y="31"/>
                  </a:lnTo>
                  <a:lnTo>
                    <a:pt x="1" y="36"/>
                  </a:lnTo>
                  <a:lnTo>
                    <a:pt x="4" y="39"/>
                  </a:lnTo>
                  <a:lnTo>
                    <a:pt x="7" y="43"/>
                  </a:lnTo>
                  <a:lnTo>
                    <a:pt x="10" y="46"/>
                  </a:lnTo>
                  <a:lnTo>
                    <a:pt x="15" y="48"/>
                  </a:lnTo>
                  <a:lnTo>
                    <a:pt x="20" y="49"/>
                  </a:lnTo>
                  <a:lnTo>
                    <a:pt x="24" y="49"/>
                  </a:lnTo>
                  <a:lnTo>
                    <a:pt x="24" y="49"/>
                  </a:lnTo>
                  <a:lnTo>
                    <a:pt x="30" y="49"/>
                  </a:lnTo>
                  <a:lnTo>
                    <a:pt x="35" y="48"/>
                  </a:lnTo>
                  <a:lnTo>
                    <a:pt x="38" y="46"/>
                  </a:lnTo>
                  <a:lnTo>
                    <a:pt x="43" y="43"/>
                  </a:lnTo>
                  <a:lnTo>
                    <a:pt x="46" y="39"/>
                  </a:lnTo>
                  <a:lnTo>
                    <a:pt x="47" y="36"/>
                  </a:lnTo>
                  <a:lnTo>
                    <a:pt x="49" y="29"/>
                  </a:lnTo>
                  <a:lnTo>
                    <a:pt x="49" y="25"/>
                  </a:lnTo>
                  <a:lnTo>
                    <a:pt x="49" y="25"/>
                  </a:lnTo>
                  <a:close/>
                  <a:moveTo>
                    <a:pt x="24" y="40"/>
                  </a:moveTo>
                  <a:lnTo>
                    <a:pt x="24" y="40"/>
                  </a:lnTo>
                  <a:lnTo>
                    <a:pt x="18" y="39"/>
                  </a:lnTo>
                  <a:lnTo>
                    <a:pt x="13" y="36"/>
                  </a:lnTo>
                  <a:lnTo>
                    <a:pt x="10" y="31"/>
                  </a:lnTo>
                  <a:lnTo>
                    <a:pt x="10" y="25"/>
                  </a:lnTo>
                  <a:lnTo>
                    <a:pt x="10" y="25"/>
                  </a:lnTo>
                  <a:lnTo>
                    <a:pt x="10" y="19"/>
                  </a:lnTo>
                  <a:lnTo>
                    <a:pt x="15" y="14"/>
                  </a:lnTo>
                  <a:lnTo>
                    <a:pt x="20" y="11"/>
                  </a:lnTo>
                  <a:lnTo>
                    <a:pt x="24" y="11"/>
                  </a:lnTo>
                  <a:lnTo>
                    <a:pt x="24" y="11"/>
                  </a:lnTo>
                  <a:lnTo>
                    <a:pt x="30" y="11"/>
                  </a:lnTo>
                  <a:lnTo>
                    <a:pt x="35" y="16"/>
                  </a:lnTo>
                  <a:lnTo>
                    <a:pt x="38" y="20"/>
                  </a:lnTo>
                  <a:lnTo>
                    <a:pt x="39" y="25"/>
                  </a:lnTo>
                  <a:lnTo>
                    <a:pt x="39" y="25"/>
                  </a:lnTo>
                  <a:lnTo>
                    <a:pt x="38" y="31"/>
                  </a:lnTo>
                  <a:lnTo>
                    <a:pt x="35" y="36"/>
                  </a:lnTo>
                  <a:lnTo>
                    <a:pt x="30" y="39"/>
                  </a:lnTo>
                  <a:lnTo>
                    <a:pt x="24" y="40"/>
                  </a:lnTo>
                  <a:lnTo>
                    <a:pt x="24" y="4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362"/>
            <p:cNvSpPr>
              <a:spLocks noEditPoints="1"/>
            </p:cNvSpPr>
            <p:nvPr/>
          </p:nvSpPr>
          <p:spPr bwMode="auto">
            <a:xfrm>
              <a:off x="8529638" y="5853113"/>
              <a:ext cx="77788" cy="77788"/>
            </a:xfrm>
            <a:custGeom>
              <a:avLst/>
              <a:gdLst>
                <a:gd name="T0" fmla="*/ 25 w 49"/>
                <a:gd name="T1" fmla="*/ 49 h 49"/>
                <a:gd name="T2" fmla="*/ 25 w 49"/>
                <a:gd name="T3" fmla="*/ 49 h 49"/>
                <a:gd name="T4" fmla="*/ 29 w 49"/>
                <a:gd name="T5" fmla="*/ 49 h 49"/>
                <a:gd name="T6" fmla="*/ 34 w 49"/>
                <a:gd name="T7" fmla="*/ 48 h 49"/>
                <a:gd name="T8" fmla="*/ 39 w 49"/>
                <a:gd name="T9" fmla="*/ 46 h 49"/>
                <a:gd name="T10" fmla="*/ 42 w 49"/>
                <a:gd name="T11" fmla="*/ 43 h 49"/>
                <a:gd name="T12" fmla="*/ 45 w 49"/>
                <a:gd name="T13" fmla="*/ 39 h 49"/>
                <a:gd name="T14" fmla="*/ 46 w 49"/>
                <a:gd name="T15" fmla="*/ 36 h 49"/>
                <a:gd name="T16" fmla="*/ 48 w 49"/>
                <a:gd name="T17" fmla="*/ 31 h 49"/>
                <a:gd name="T18" fmla="*/ 49 w 49"/>
                <a:gd name="T19" fmla="*/ 25 h 49"/>
                <a:gd name="T20" fmla="*/ 49 w 49"/>
                <a:gd name="T21" fmla="*/ 25 h 49"/>
                <a:gd name="T22" fmla="*/ 48 w 49"/>
                <a:gd name="T23" fmla="*/ 20 h 49"/>
                <a:gd name="T24" fmla="*/ 46 w 49"/>
                <a:gd name="T25" fmla="*/ 16 h 49"/>
                <a:gd name="T26" fmla="*/ 45 w 49"/>
                <a:gd name="T27" fmla="*/ 11 h 49"/>
                <a:gd name="T28" fmla="*/ 42 w 49"/>
                <a:gd name="T29" fmla="*/ 8 h 49"/>
                <a:gd name="T30" fmla="*/ 39 w 49"/>
                <a:gd name="T31" fmla="*/ 5 h 49"/>
                <a:gd name="T32" fmla="*/ 34 w 49"/>
                <a:gd name="T33" fmla="*/ 2 h 49"/>
                <a:gd name="T34" fmla="*/ 29 w 49"/>
                <a:gd name="T35" fmla="*/ 2 h 49"/>
                <a:gd name="T36" fmla="*/ 25 w 49"/>
                <a:gd name="T37" fmla="*/ 0 h 49"/>
                <a:gd name="T38" fmla="*/ 25 w 49"/>
                <a:gd name="T39" fmla="*/ 0 h 49"/>
                <a:gd name="T40" fmla="*/ 19 w 49"/>
                <a:gd name="T41" fmla="*/ 0 h 49"/>
                <a:gd name="T42" fmla="*/ 14 w 49"/>
                <a:gd name="T43" fmla="*/ 2 h 49"/>
                <a:gd name="T44" fmla="*/ 6 w 49"/>
                <a:gd name="T45" fmla="*/ 8 h 49"/>
                <a:gd name="T46" fmla="*/ 2 w 49"/>
                <a:gd name="T47" fmla="*/ 16 h 49"/>
                <a:gd name="T48" fmla="*/ 0 w 49"/>
                <a:gd name="T49" fmla="*/ 20 h 49"/>
                <a:gd name="T50" fmla="*/ 0 w 49"/>
                <a:gd name="T51" fmla="*/ 25 h 49"/>
                <a:gd name="T52" fmla="*/ 0 w 49"/>
                <a:gd name="T53" fmla="*/ 25 h 49"/>
                <a:gd name="T54" fmla="*/ 0 w 49"/>
                <a:gd name="T55" fmla="*/ 29 h 49"/>
                <a:gd name="T56" fmla="*/ 2 w 49"/>
                <a:gd name="T57" fmla="*/ 34 h 49"/>
                <a:gd name="T58" fmla="*/ 3 w 49"/>
                <a:gd name="T59" fmla="*/ 39 h 49"/>
                <a:gd name="T60" fmla="*/ 6 w 49"/>
                <a:gd name="T61" fmla="*/ 43 h 49"/>
                <a:gd name="T62" fmla="*/ 11 w 49"/>
                <a:gd name="T63" fmla="*/ 46 h 49"/>
                <a:gd name="T64" fmla="*/ 14 w 49"/>
                <a:gd name="T65" fmla="*/ 48 h 49"/>
                <a:gd name="T66" fmla="*/ 19 w 49"/>
                <a:gd name="T67" fmla="*/ 49 h 49"/>
                <a:gd name="T68" fmla="*/ 25 w 49"/>
                <a:gd name="T69" fmla="*/ 49 h 49"/>
                <a:gd name="T70" fmla="*/ 25 w 49"/>
                <a:gd name="T71" fmla="*/ 49 h 49"/>
                <a:gd name="T72" fmla="*/ 25 w 49"/>
                <a:gd name="T73" fmla="*/ 11 h 49"/>
                <a:gd name="T74" fmla="*/ 25 w 49"/>
                <a:gd name="T75" fmla="*/ 11 h 49"/>
                <a:gd name="T76" fmla="*/ 29 w 49"/>
                <a:gd name="T77" fmla="*/ 11 h 49"/>
                <a:gd name="T78" fmla="*/ 34 w 49"/>
                <a:gd name="T79" fmla="*/ 14 h 49"/>
                <a:gd name="T80" fmla="*/ 37 w 49"/>
                <a:gd name="T81" fmla="*/ 20 h 49"/>
                <a:gd name="T82" fmla="*/ 39 w 49"/>
                <a:gd name="T83" fmla="*/ 25 h 49"/>
                <a:gd name="T84" fmla="*/ 39 w 49"/>
                <a:gd name="T85" fmla="*/ 25 h 49"/>
                <a:gd name="T86" fmla="*/ 39 w 49"/>
                <a:gd name="T87" fmla="*/ 31 h 49"/>
                <a:gd name="T88" fmla="*/ 34 w 49"/>
                <a:gd name="T89" fmla="*/ 36 h 49"/>
                <a:gd name="T90" fmla="*/ 29 w 49"/>
                <a:gd name="T91" fmla="*/ 39 h 49"/>
                <a:gd name="T92" fmla="*/ 25 w 49"/>
                <a:gd name="T93" fmla="*/ 40 h 49"/>
                <a:gd name="T94" fmla="*/ 25 w 49"/>
                <a:gd name="T95" fmla="*/ 40 h 49"/>
                <a:gd name="T96" fmla="*/ 19 w 49"/>
                <a:gd name="T97" fmla="*/ 39 h 49"/>
                <a:gd name="T98" fmla="*/ 14 w 49"/>
                <a:gd name="T99" fmla="*/ 36 h 49"/>
                <a:gd name="T100" fmla="*/ 11 w 49"/>
                <a:gd name="T101" fmla="*/ 31 h 49"/>
                <a:gd name="T102" fmla="*/ 9 w 49"/>
                <a:gd name="T103" fmla="*/ 25 h 49"/>
                <a:gd name="T104" fmla="*/ 9 w 49"/>
                <a:gd name="T105" fmla="*/ 25 h 49"/>
                <a:gd name="T106" fmla="*/ 11 w 49"/>
                <a:gd name="T107" fmla="*/ 20 h 49"/>
                <a:gd name="T108" fmla="*/ 14 w 49"/>
                <a:gd name="T109" fmla="*/ 16 h 49"/>
                <a:gd name="T110" fmla="*/ 19 w 49"/>
                <a:gd name="T111" fmla="*/ 11 h 49"/>
                <a:gd name="T112" fmla="*/ 25 w 49"/>
                <a:gd name="T113" fmla="*/ 11 h 49"/>
                <a:gd name="T114" fmla="*/ 25 w 49"/>
                <a:gd name="T115"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5" y="49"/>
                  </a:moveTo>
                  <a:lnTo>
                    <a:pt x="25" y="49"/>
                  </a:lnTo>
                  <a:lnTo>
                    <a:pt x="29" y="49"/>
                  </a:lnTo>
                  <a:lnTo>
                    <a:pt x="34" y="48"/>
                  </a:lnTo>
                  <a:lnTo>
                    <a:pt x="39" y="46"/>
                  </a:lnTo>
                  <a:lnTo>
                    <a:pt x="42" y="43"/>
                  </a:lnTo>
                  <a:lnTo>
                    <a:pt x="45" y="39"/>
                  </a:lnTo>
                  <a:lnTo>
                    <a:pt x="46" y="36"/>
                  </a:lnTo>
                  <a:lnTo>
                    <a:pt x="48" y="31"/>
                  </a:lnTo>
                  <a:lnTo>
                    <a:pt x="49" y="25"/>
                  </a:lnTo>
                  <a:lnTo>
                    <a:pt x="49" y="25"/>
                  </a:lnTo>
                  <a:lnTo>
                    <a:pt x="48" y="20"/>
                  </a:lnTo>
                  <a:lnTo>
                    <a:pt x="46" y="16"/>
                  </a:lnTo>
                  <a:lnTo>
                    <a:pt x="45" y="11"/>
                  </a:lnTo>
                  <a:lnTo>
                    <a:pt x="42" y="8"/>
                  </a:lnTo>
                  <a:lnTo>
                    <a:pt x="39" y="5"/>
                  </a:lnTo>
                  <a:lnTo>
                    <a:pt x="34" y="2"/>
                  </a:lnTo>
                  <a:lnTo>
                    <a:pt x="29" y="2"/>
                  </a:lnTo>
                  <a:lnTo>
                    <a:pt x="25" y="0"/>
                  </a:lnTo>
                  <a:lnTo>
                    <a:pt x="25" y="0"/>
                  </a:lnTo>
                  <a:lnTo>
                    <a:pt x="19" y="0"/>
                  </a:lnTo>
                  <a:lnTo>
                    <a:pt x="14" y="2"/>
                  </a:lnTo>
                  <a:lnTo>
                    <a:pt x="6" y="8"/>
                  </a:lnTo>
                  <a:lnTo>
                    <a:pt x="2" y="16"/>
                  </a:lnTo>
                  <a:lnTo>
                    <a:pt x="0" y="20"/>
                  </a:lnTo>
                  <a:lnTo>
                    <a:pt x="0" y="25"/>
                  </a:lnTo>
                  <a:lnTo>
                    <a:pt x="0" y="25"/>
                  </a:lnTo>
                  <a:lnTo>
                    <a:pt x="0" y="29"/>
                  </a:lnTo>
                  <a:lnTo>
                    <a:pt x="2" y="34"/>
                  </a:lnTo>
                  <a:lnTo>
                    <a:pt x="3" y="39"/>
                  </a:lnTo>
                  <a:lnTo>
                    <a:pt x="6" y="43"/>
                  </a:lnTo>
                  <a:lnTo>
                    <a:pt x="11" y="46"/>
                  </a:lnTo>
                  <a:lnTo>
                    <a:pt x="14" y="48"/>
                  </a:lnTo>
                  <a:lnTo>
                    <a:pt x="19" y="49"/>
                  </a:lnTo>
                  <a:lnTo>
                    <a:pt x="25" y="49"/>
                  </a:lnTo>
                  <a:lnTo>
                    <a:pt x="25" y="49"/>
                  </a:lnTo>
                  <a:close/>
                  <a:moveTo>
                    <a:pt x="25" y="11"/>
                  </a:moveTo>
                  <a:lnTo>
                    <a:pt x="25" y="11"/>
                  </a:lnTo>
                  <a:lnTo>
                    <a:pt x="29" y="11"/>
                  </a:lnTo>
                  <a:lnTo>
                    <a:pt x="34" y="14"/>
                  </a:lnTo>
                  <a:lnTo>
                    <a:pt x="37" y="20"/>
                  </a:lnTo>
                  <a:lnTo>
                    <a:pt x="39" y="25"/>
                  </a:lnTo>
                  <a:lnTo>
                    <a:pt x="39" y="25"/>
                  </a:lnTo>
                  <a:lnTo>
                    <a:pt x="39" y="31"/>
                  </a:lnTo>
                  <a:lnTo>
                    <a:pt x="34" y="36"/>
                  </a:lnTo>
                  <a:lnTo>
                    <a:pt x="29" y="39"/>
                  </a:lnTo>
                  <a:lnTo>
                    <a:pt x="25" y="40"/>
                  </a:lnTo>
                  <a:lnTo>
                    <a:pt x="25" y="40"/>
                  </a:lnTo>
                  <a:lnTo>
                    <a:pt x="19" y="39"/>
                  </a:lnTo>
                  <a:lnTo>
                    <a:pt x="14" y="36"/>
                  </a:lnTo>
                  <a:lnTo>
                    <a:pt x="11" y="31"/>
                  </a:lnTo>
                  <a:lnTo>
                    <a:pt x="9" y="25"/>
                  </a:lnTo>
                  <a:lnTo>
                    <a:pt x="9" y="25"/>
                  </a:lnTo>
                  <a:lnTo>
                    <a:pt x="11" y="20"/>
                  </a:lnTo>
                  <a:lnTo>
                    <a:pt x="14" y="16"/>
                  </a:lnTo>
                  <a:lnTo>
                    <a:pt x="19" y="11"/>
                  </a:lnTo>
                  <a:lnTo>
                    <a:pt x="25" y="11"/>
                  </a:lnTo>
                  <a:lnTo>
                    <a:pt x="25"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363"/>
            <p:cNvSpPr>
              <a:spLocks noEditPoints="1"/>
            </p:cNvSpPr>
            <p:nvPr/>
          </p:nvSpPr>
          <p:spPr bwMode="auto">
            <a:xfrm>
              <a:off x="8216901" y="5853113"/>
              <a:ext cx="77788" cy="77788"/>
            </a:xfrm>
            <a:custGeom>
              <a:avLst/>
              <a:gdLst>
                <a:gd name="T0" fmla="*/ 24 w 49"/>
                <a:gd name="T1" fmla="*/ 49 h 49"/>
                <a:gd name="T2" fmla="*/ 24 w 49"/>
                <a:gd name="T3" fmla="*/ 49 h 49"/>
                <a:gd name="T4" fmla="*/ 29 w 49"/>
                <a:gd name="T5" fmla="*/ 49 h 49"/>
                <a:gd name="T6" fmla="*/ 33 w 49"/>
                <a:gd name="T7" fmla="*/ 48 h 49"/>
                <a:gd name="T8" fmla="*/ 38 w 49"/>
                <a:gd name="T9" fmla="*/ 46 h 49"/>
                <a:gd name="T10" fmla="*/ 41 w 49"/>
                <a:gd name="T11" fmla="*/ 43 h 49"/>
                <a:gd name="T12" fmla="*/ 44 w 49"/>
                <a:gd name="T13" fmla="*/ 39 h 49"/>
                <a:gd name="T14" fmla="*/ 47 w 49"/>
                <a:gd name="T15" fmla="*/ 36 h 49"/>
                <a:gd name="T16" fmla="*/ 49 w 49"/>
                <a:gd name="T17" fmla="*/ 31 h 49"/>
                <a:gd name="T18" fmla="*/ 49 w 49"/>
                <a:gd name="T19" fmla="*/ 25 h 49"/>
                <a:gd name="T20" fmla="*/ 49 w 49"/>
                <a:gd name="T21" fmla="*/ 25 h 49"/>
                <a:gd name="T22" fmla="*/ 49 w 49"/>
                <a:gd name="T23" fmla="*/ 20 h 49"/>
                <a:gd name="T24" fmla="*/ 47 w 49"/>
                <a:gd name="T25" fmla="*/ 16 h 49"/>
                <a:gd name="T26" fmla="*/ 44 w 49"/>
                <a:gd name="T27" fmla="*/ 11 h 49"/>
                <a:gd name="T28" fmla="*/ 41 w 49"/>
                <a:gd name="T29" fmla="*/ 8 h 49"/>
                <a:gd name="T30" fmla="*/ 38 w 49"/>
                <a:gd name="T31" fmla="*/ 5 h 49"/>
                <a:gd name="T32" fmla="*/ 33 w 49"/>
                <a:gd name="T33" fmla="*/ 2 h 49"/>
                <a:gd name="T34" fmla="*/ 29 w 49"/>
                <a:gd name="T35" fmla="*/ 0 h 49"/>
                <a:gd name="T36" fmla="*/ 24 w 49"/>
                <a:gd name="T37" fmla="*/ 0 h 49"/>
                <a:gd name="T38" fmla="*/ 24 w 49"/>
                <a:gd name="T39" fmla="*/ 0 h 49"/>
                <a:gd name="T40" fmla="*/ 19 w 49"/>
                <a:gd name="T41" fmla="*/ 2 h 49"/>
                <a:gd name="T42" fmla="*/ 15 w 49"/>
                <a:gd name="T43" fmla="*/ 2 h 49"/>
                <a:gd name="T44" fmla="*/ 6 w 49"/>
                <a:gd name="T45" fmla="*/ 8 h 49"/>
                <a:gd name="T46" fmla="*/ 3 w 49"/>
                <a:gd name="T47" fmla="*/ 11 h 49"/>
                <a:gd name="T48" fmla="*/ 1 w 49"/>
                <a:gd name="T49" fmla="*/ 16 h 49"/>
                <a:gd name="T50" fmla="*/ 0 w 49"/>
                <a:gd name="T51" fmla="*/ 20 h 49"/>
                <a:gd name="T52" fmla="*/ 0 w 49"/>
                <a:gd name="T53" fmla="*/ 25 h 49"/>
                <a:gd name="T54" fmla="*/ 0 w 49"/>
                <a:gd name="T55" fmla="*/ 25 h 49"/>
                <a:gd name="T56" fmla="*/ 0 w 49"/>
                <a:gd name="T57" fmla="*/ 31 h 49"/>
                <a:gd name="T58" fmla="*/ 1 w 49"/>
                <a:gd name="T59" fmla="*/ 36 h 49"/>
                <a:gd name="T60" fmla="*/ 7 w 49"/>
                <a:gd name="T61" fmla="*/ 43 h 49"/>
                <a:gd name="T62" fmla="*/ 15 w 49"/>
                <a:gd name="T63" fmla="*/ 48 h 49"/>
                <a:gd name="T64" fmla="*/ 19 w 49"/>
                <a:gd name="T65" fmla="*/ 49 h 49"/>
                <a:gd name="T66" fmla="*/ 24 w 49"/>
                <a:gd name="T67" fmla="*/ 49 h 49"/>
                <a:gd name="T68" fmla="*/ 24 w 49"/>
                <a:gd name="T69" fmla="*/ 49 h 49"/>
                <a:gd name="T70" fmla="*/ 24 w 49"/>
                <a:gd name="T71" fmla="*/ 11 h 49"/>
                <a:gd name="T72" fmla="*/ 24 w 49"/>
                <a:gd name="T73" fmla="*/ 11 h 49"/>
                <a:gd name="T74" fmla="*/ 30 w 49"/>
                <a:gd name="T75" fmla="*/ 11 h 49"/>
                <a:gd name="T76" fmla="*/ 35 w 49"/>
                <a:gd name="T77" fmla="*/ 16 h 49"/>
                <a:gd name="T78" fmla="*/ 38 w 49"/>
                <a:gd name="T79" fmla="*/ 20 h 49"/>
                <a:gd name="T80" fmla="*/ 39 w 49"/>
                <a:gd name="T81" fmla="*/ 25 h 49"/>
                <a:gd name="T82" fmla="*/ 39 w 49"/>
                <a:gd name="T83" fmla="*/ 25 h 49"/>
                <a:gd name="T84" fmla="*/ 38 w 49"/>
                <a:gd name="T85" fmla="*/ 31 h 49"/>
                <a:gd name="T86" fmla="*/ 35 w 49"/>
                <a:gd name="T87" fmla="*/ 36 h 49"/>
                <a:gd name="T88" fmla="*/ 30 w 49"/>
                <a:gd name="T89" fmla="*/ 39 h 49"/>
                <a:gd name="T90" fmla="*/ 24 w 49"/>
                <a:gd name="T91" fmla="*/ 40 h 49"/>
                <a:gd name="T92" fmla="*/ 24 w 49"/>
                <a:gd name="T93" fmla="*/ 40 h 49"/>
                <a:gd name="T94" fmla="*/ 18 w 49"/>
                <a:gd name="T95" fmla="*/ 39 h 49"/>
                <a:gd name="T96" fmla="*/ 13 w 49"/>
                <a:gd name="T97" fmla="*/ 36 h 49"/>
                <a:gd name="T98" fmla="*/ 10 w 49"/>
                <a:gd name="T99" fmla="*/ 31 h 49"/>
                <a:gd name="T100" fmla="*/ 9 w 49"/>
                <a:gd name="T101" fmla="*/ 25 h 49"/>
                <a:gd name="T102" fmla="*/ 9 w 49"/>
                <a:gd name="T103" fmla="*/ 25 h 49"/>
                <a:gd name="T104" fmla="*/ 10 w 49"/>
                <a:gd name="T105" fmla="*/ 20 h 49"/>
                <a:gd name="T106" fmla="*/ 13 w 49"/>
                <a:gd name="T107" fmla="*/ 14 h 49"/>
                <a:gd name="T108" fmla="*/ 18 w 49"/>
                <a:gd name="T109" fmla="*/ 11 h 49"/>
                <a:gd name="T110" fmla="*/ 24 w 49"/>
                <a:gd name="T111" fmla="*/ 11 h 49"/>
                <a:gd name="T112" fmla="*/ 24 w 49"/>
                <a:gd name="T11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9">
                  <a:moveTo>
                    <a:pt x="24" y="49"/>
                  </a:moveTo>
                  <a:lnTo>
                    <a:pt x="24" y="49"/>
                  </a:lnTo>
                  <a:lnTo>
                    <a:pt x="29" y="49"/>
                  </a:lnTo>
                  <a:lnTo>
                    <a:pt x="33" y="48"/>
                  </a:lnTo>
                  <a:lnTo>
                    <a:pt x="38" y="46"/>
                  </a:lnTo>
                  <a:lnTo>
                    <a:pt x="41" y="43"/>
                  </a:lnTo>
                  <a:lnTo>
                    <a:pt x="44" y="39"/>
                  </a:lnTo>
                  <a:lnTo>
                    <a:pt x="47" y="36"/>
                  </a:lnTo>
                  <a:lnTo>
                    <a:pt x="49" y="31"/>
                  </a:lnTo>
                  <a:lnTo>
                    <a:pt x="49" y="25"/>
                  </a:lnTo>
                  <a:lnTo>
                    <a:pt x="49" y="25"/>
                  </a:lnTo>
                  <a:lnTo>
                    <a:pt x="49" y="20"/>
                  </a:lnTo>
                  <a:lnTo>
                    <a:pt x="47" y="16"/>
                  </a:lnTo>
                  <a:lnTo>
                    <a:pt x="44" y="11"/>
                  </a:lnTo>
                  <a:lnTo>
                    <a:pt x="41" y="8"/>
                  </a:lnTo>
                  <a:lnTo>
                    <a:pt x="38" y="5"/>
                  </a:lnTo>
                  <a:lnTo>
                    <a:pt x="33" y="2"/>
                  </a:lnTo>
                  <a:lnTo>
                    <a:pt x="29" y="0"/>
                  </a:lnTo>
                  <a:lnTo>
                    <a:pt x="24" y="0"/>
                  </a:lnTo>
                  <a:lnTo>
                    <a:pt x="24" y="0"/>
                  </a:lnTo>
                  <a:lnTo>
                    <a:pt x="19" y="2"/>
                  </a:lnTo>
                  <a:lnTo>
                    <a:pt x="15" y="2"/>
                  </a:lnTo>
                  <a:lnTo>
                    <a:pt x="6" y="8"/>
                  </a:lnTo>
                  <a:lnTo>
                    <a:pt x="3" y="11"/>
                  </a:lnTo>
                  <a:lnTo>
                    <a:pt x="1" y="16"/>
                  </a:lnTo>
                  <a:lnTo>
                    <a:pt x="0" y="20"/>
                  </a:lnTo>
                  <a:lnTo>
                    <a:pt x="0" y="25"/>
                  </a:lnTo>
                  <a:lnTo>
                    <a:pt x="0" y="25"/>
                  </a:lnTo>
                  <a:lnTo>
                    <a:pt x="0" y="31"/>
                  </a:lnTo>
                  <a:lnTo>
                    <a:pt x="1" y="36"/>
                  </a:lnTo>
                  <a:lnTo>
                    <a:pt x="7" y="43"/>
                  </a:lnTo>
                  <a:lnTo>
                    <a:pt x="15" y="48"/>
                  </a:lnTo>
                  <a:lnTo>
                    <a:pt x="19" y="49"/>
                  </a:lnTo>
                  <a:lnTo>
                    <a:pt x="24" y="49"/>
                  </a:lnTo>
                  <a:lnTo>
                    <a:pt x="24" y="49"/>
                  </a:lnTo>
                  <a:close/>
                  <a:moveTo>
                    <a:pt x="24" y="11"/>
                  </a:moveTo>
                  <a:lnTo>
                    <a:pt x="24" y="11"/>
                  </a:lnTo>
                  <a:lnTo>
                    <a:pt x="30" y="11"/>
                  </a:lnTo>
                  <a:lnTo>
                    <a:pt x="35" y="16"/>
                  </a:lnTo>
                  <a:lnTo>
                    <a:pt x="38" y="20"/>
                  </a:lnTo>
                  <a:lnTo>
                    <a:pt x="39" y="25"/>
                  </a:lnTo>
                  <a:lnTo>
                    <a:pt x="39" y="25"/>
                  </a:lnTo>
                  <a:lnTo>
                    <a:pt x="38" y="31"/>
                  </a:lnTo>
                  <a:lnTo>
                    <a:pt x="35" y="36"/>
                  </a:lnTo>
                  <a:lnTo>
                    <a:pt x="30" y="39"/>
                  </a:lnTo>
                  <a:lnTo>
                    <a:pt x="24" y="40"/>
                  </a:lnTo>
                  <a:lnTo>
                    <a:pt x="24" y="40"/>
                  </a:lnTo>
                  <a:lnTo>
                    <a:pt x="18" y="39"/>
                  </a:lnTo>
                  <a:lnTo>
                    <a:pt x="13" y="36"/>
                  </a:lnTo>
                  <a:lnTo>
                    <a:pt x="10" y="31"/>
                  </a:lnTo>
                  <a:lnTo>
                    <a:pt x="9" y="25"/>
                  </a:lnTo>
                  <a:lnTo>
                    <a:pt x="9" y="25"/>
                  </a:lnTo>
                  <a:lnTo>
                    <a:pt x="10" y="20"/>
                  </a:lnTo>
                  <a:lnTo>
                    <a:pt x="13" y="14"/>
                  </a:lnTo>
                  <a:lnTo>
                    <a:pt x="18"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364"/>
            <p:cNvSpPr>
              <a:spLocks noEditPoints="1"/>
            </p:cNvSpPr>
            <p:nvPr/>
          </p:nvSpPr>
          <p:spPr bwMode="auto">
            <a:xfrm>
              <a:off x="8294688" y="5910263"/>
              <a:ext cx="77788" cy="77788"/>
            </a:xfrm>
            <a:custGeom>
              <a:avLst/>
              <a:gdLst>
                <a:gd name="T0" fmla="*/ 24 w 49"/>
                <a:gd name="T1" fmla="*/ 49 h 49"/>
                <a:gd name="T2" fmla="*/ 24 w 49"/>
                <a:gd name="T3" fmla="*/ 49 h 49"/>
                <a:gd name="T4" fmla="*/ 29 w 49"/>
                <a:gd name="T5" fmla="*/ 49 h 49"/>
                <a:gd name="T6" fmla="*/ 33 w 49"/>
                <a:gd name="T7" fmla="*/ 47 h 49"/>
                <a:gd name="T8" fmla="*/ 41 w 49"/>
                <a:gd name="T9" fmla="*/ 41 h 49"/>
                <a:gd name="T10" fmla="*/ 44 w 49"/>
                <a:gd name="T11" fmla="*/ 38 h 49"/>
                <a:gd name="T12" fmla="*/ 47 w 49"/>
                <a:gd name="T13" fmla="*/ 33 h 49"/>
                <a:gd name="T14" fmla="*/ 49 w 49"/>
                <a:gd name="T15" fmla="*/ 29 h 49"/>
                <a:gd name="T16" fmla="*/ 49 w 49"/>
                <a:gd name="T17" fmla="*/ 24 h 49"/>
                <a:gd name="T18" fmla="*/ 49 w 49"/>
                <a:gd name="T19" fmla="*/ 24 h 49"/>
                <a:gd name="T20" fmla="*/ 49 w 49"/>
                <a:gd name="T21" fmla="*/ 19 h 49"/>
                <a:gd name="T22" fmla="*/ 47 w 49"/>
                <a:gd name="T23" fmla="*/ 15 h 49"/>
                <a:gd name="T24" fmla="*/ 44 w 49"/>
                <a:gd name="T25" fmla="*/ 10 h 49"/>
                <a:gd name="T26" fmla="*/ 43 w 49"/>
                <a:gd name="T27" fmla="*/ 6 h 49"/>
                <a:gd name="T28" fmla="*/ 38 w 49"/>
                <a:gd name="T29" fmla="*/ 4 h 49"/>
                <a:gd name="T30" fmla="*/ 33 w 49"/>
                <a:gd name="T31" fmla="*/ 1 h 49"/>
                <a:gd name="T32" fmla="*/ 29 w 49"/>
                <a:gd name="T33" fmla="*/ 0 h 49"/>
                <a:gd name="T34" fmla="*/ 24 w 49"/>
                <a:gd name="T35" fmla="*/ 0 h 49"/>
                <a:gd name="T36" fmla="*/ 24 w 49"/>
                <a:gd name="T37" fmla="*/ 0 h 49"/>
                <a:gd name="T38" fmla="*/ 20 w 49"/>
                <a:gd name="T39" fmla="*/ 0 h 49"/>
                <a:gd name="T40" fmla="*/ 15 w 49"/>
                <a:gd name="T41" fmla="*/ 1 h 49"/>
                <a:gd name="T42" fmla="*/ 10 w 49"/>
                <a:gd name="T43" fmla="*/ 4 h 49"/>
                <a:gd name="T44" fmla="*/ 7 w 49"/>
                <a:gd name="T45" fmla="*/ 6 h 49"/>
                <a:gd name="T46" fmla="*/ 4 w 49"/>
                <a:gd name="T47" fmla="*/ 10 h 49"/>
                <a:gd name="T48" fmla="*/ 1 w 49"/>
                <a:gd name="T49" fmla="*/ 15 h 49"/>
                <a:gd name="T50" fmla="*/ 0 w 49"/>
                <a:gd name="T51" fmla="*/ 19 h 49"/>
                <a:gd name="T52" fmla="*/ 0 w 49"/>
                <a:gd name="T53" fmla="*/ 24 h 49"/>
                <a:gd name="T54" fmla="*/ 0 w 49"/>
                <a:gd name="T55" fmla="*/ 24 h 49"/>
                <a:gd name="T56" fmla="*/ 0 w 49"/>
                <a:gd name="T57" fmla="*/ 29 h 49"/>
                <a:gd name="T58" fmla="*/ 1 w 49"/>
                <a:gd name="T59" fmla="*/ 33 h 49"/>
                <a:gd name="T60" fmla="*/ 4 w 49"/>
                <a:gd name="T61" fmla="*/ 38 h 49"/>
                <a:gd name="T62" fmla="*/ 7 w 49"/>
                <a:gd name="T63" fmla="*/ 41 h 49"/>
                <a:gd name="T64" fmla="*/ 10 w 49"/>
                <a:gd name="T65" fmla="*/ 44 h 49"/>
                <a:gd name="T66" fmla="*/ 15 w 49"/>
                <a:gd name="T67" fmla="*/ 47 h 49"/>
                <a:gd name="T68" fmla="*/ 20 w 49"/>
                <a:gd name="T69" fmla="*/ 49 h 49"/>
                <a:gd name="T70" fmla="*/ 24 w 49"/>
                <a:gd name="T71" fmla="*/ 49 h 49"/>
                <a:gd name="T72" fmla="*/ 24 w 49"/>
                <a:gd name="T73" fmla="*/ 49 h 49"/>
                <a:gd name="T74" fmla="*/ 24 w 49"/>
                <a:gd name="T75" fmla="*/ 9 h 49"/>
                <a:gd name="T76" fmla="*/ 24 w 49"/>
                <a:gd name="T77" fmla="*/ 9 h 49"/>
                <a:gd name="T78" fmla="*/ 30 w 49"/>
                <a:gd name="T79" fmla="*/ 10 h 49"/>
                <a:gd name="T80" fmla="*/ 35 w 49"/>
                <a:gd name="T81" fmla="*/ 13 h 49"/>
                <a:gd name="T82" fmla="*/ 38 w 49"/>
                <a:gd name="T83" fmla="*/ 18 h 49"/>
                <a:gd name="T84" fmla="*/ 39 w 49"/>
                <a:gd name="T85" fmla="*/ 24 h 49"/>
                <a:gd name="T86" fmla="*/ 39 w 49"/>
                <a:gd name="T87" fmla="*/ 24 h 49"/>
                <a:gd name="T88" fmla="*/ 38 w 49"/>
                <a:gd name="T89" fmla="*/ 30 h 49"/>
                <a:gd name="T90" fmla="*/ 35 w 49"/>
                <a:gd name="T91" fmla="*/ 35 h 49"/>
                <a:gd name="T92" fmla="*/ 30 w 49"/>
                <a:gd name="T93" fmla="*/ 38 h 49"/>
                <a:gd name="T94" fmla="*/ 24 w 49"/>
                <a:gd name="T95" fmla="*/ 38 h 49"/>
                <a:gd name="T96" fmla="*/ 24 w 49"/>
                <a:gd name="T97" fmla="*/ 38 h 49"/>
                <a:gd name="T98" fmla="*/ 18 w 49"/>
                <a:gd name="T99" fmla="*/ 38 h 49"/>
                <a:gd name="T100" fmla="*/ 13 w 49"/>
                <a:gd name="T101" fmla="*/ 35 h 49"/>
                <a:gd name="T102" fmla="*/ 10 w 49"/>
                <a:gd name="T103" fmla="*/ 30 h 49"/>
                <a:gd name="T104" fmla="*/ 9 w 49"/>
                <a:gd name="T105" fmla="*/ 24 h 49"/>
                <a:gd name="T106" fmla="*/ 9 w 49"/>
                <a:gd name="T107" fmla="*/ 24 h 49"/>
                <a:gd name="T108" fmla="*/ 10 w 49"/>
                <a:gd name="T109" fmla="*/ 18 h 49"/>
                <a:gd name="T110" fmla="*/ 13 w 49"/>
                <a:gd name="T111" fmla="*/ 13 h 49"/>
                <a:gd name="T112" fmla="*/ 18 w 49"/>
                <a:gd name="T113" fmla="*/ 10 h 49"/>
                <a:gd name="T114" fmla="*/ 24 w 49"/>
                <a:gd name="T115" fmla="*/ 9 h 49"/>
                <a:gd name="T116" fmla="*/ 24 w 49"/>
                <a:gd name="T11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24" y="49"/>
                  </a:moveTo>
                  <a:lnTo>
                    <a:pt x="24" y="49"/>
                  </a:lnTo>
                  <a:lnTo>
                    <a:pt x="29" y="49"/>
                  </a:lnTo>
                  <a:lnTo>
                    <a:pt x="33" y="47"/>
                  </a:lnTo>
                  <a:lnTo>
                    <a:pt x="41" y="41"/>
                  </a:lnTo>
                  <a:lnTo>
                    <a:pt x="44" y="38"/>
                  </a:lnTo>
                  <a:lnTo>
                    <a:pt x="47" y="33"/>
                  </a:lnTo>
                  <a:lnTo>
                    <a:pt x="49" y="29"/>
                  </a:lnTo>
                  <a:lnTo>
                    <a:pt x="49" y="24"/>
                  </a:lnTo>
                  <a:lnTo>
                    <a:pt x="49" y="24"/>
                  </a:lnTo>
                  <a:lnTo>
                    <a:pt x="49" y="19"/>
                  </a:lnTo>
                  <a:lnTo>
                    <a:pt x="47" y="15"/>
                  </a:lnTo>
                  <a:lnTo>
                    <a:pt x="44" y="10"/>
                  </a:lnTo>
                  <a:lnTo>
                    <a:pt x="43" y="6"/>
                  </a:lnTo>
                  <a:lnTo>
                    <a:pt x="38" y="4"/>
                  </a:lnTo>
                  <a:lnTo>
                    <a:pt x="33" y="1"/>
                  </a:lnTo>
                  <a:lnTo>
                    <a:pt x="29" y="0"/>
                  </a:lnTo>
                  <a:lnTo>
                    <a:pt x="24" y="0"/>
                  </a:lnTo>
                  <a:lnTo>
                    <a:pt x="24" y="0"/>
                  </a:lnTo>
                  <a:lnTo>
                    <a:pt x="20" y="0"/>
                  </a:lnTo>
                  <a:lnTo>
                    <a:pt x="15" y="1"/>
                  </a:lnTo>
                  <a:lnTo>
                    <a:pt x="10" y="4"/>
                  </a:lnTo>
                  <a:lnTo>
                    <a:pt x="7" y="6"/>
                  </a:lnTo>
                  <a:lnTo>
                    <a:pt x="4" y="10"/>
                  </a:lnTo>
                  <a:lnTo>
                    <a:pt x="1" y="15"/>
                  </a:lnTo>
                  <a:lnTo>
                    <a:pt x="0" y="19"/>
                  </a:lnTo>
                  <a:lnTo>
                    <a:pt x="0" y="24"/>
                  </a:lnTo>
                  <a:lnTo>
                    <a:pt x="0" y="24"/>
                  </a:lnTo>
                  <a:lnTo>
                    <a:pt x="0" y="29"/>
                  </a:lnTo>
                  <a:lnTo>
                    <a:pt x="1"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30"/>
                  </a:lnTo>
                  <a:lnTo>
                    <a:pt x="9" y="24"/>
                  </a:lnTo>
                  <a:lnTo>
                    <a:pt x="9" y="24"/>
                  </a:lnTo>
                  <a:lnTo>
                    <a:pt x="10" y="18"/>
                  </a:lnTo>
                  <a:lnTo>
                    <a:pt x="13" y="13"/>
                  </a:lnTo>
                  <a:lnTo>
                    <a:pt x="18"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365"/>
            <p:cNvSpPr>
              <a:spLocks noEditPoints="1"/>
            </p:cNvSpPr>
            <p:nvPr/>
          </p:nvSpPr>
          <p:spPr bwMode="auto">
            <a:xfrm>
              <a:off x="8450263" y="5910263"/>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19 h 49"/>
                <a:gd name="T24" fmla="*/ 47 w 50"/>
                <a:gd name="T25" fmla="*/ 15 h 49"/>
                <a:gd name="T26" fmla="*/ 43 w 50"/>
                <a:gd name="T27" fmla="*/ 6 h 49"/>
                <a:gd name="T28" fmla="*/ 35 w 50"/>
                <a:gd name="T29" fmla="*/ 1 h 49"/>
                <a:gd name="T30" fmla="*/ 30 w 50"/>
                <a:gd name="T31" fmla="*/ 0 h 49"/>
                <a:gd name="T32" fmla="*/ 26 w 50"/>
                <a:gd name="T33" fmla="*/ 0 h 49"/>
                <a:gd name="T34" fmla="*/ 26 w 50"/>
                <a:gd name="T35" fmla="*/ 0 h 49"/>
                <a:gd name="T36" fmla="*/ 20 w 50"/>
                <a:gd name="T37" fmla="*/ 0 h 49"/>
                <a:gd name="T38" fmla="*/ 15 w 50"/>
                <a:gd name="T39" fmla="*/ 1 h 49"/>
                <a:gd name="T40" fmla="*/ 10 w 50"/>
                <a:gd name="T41" fmla="*/ 3 h 49"/>
                <a:gd name="T42" fmla="*/ 7 w 50"/>
                <a:gd name="T43" fmla="*/ 6 h 49"/>
                <a:gd name="T44" fmla="*/ 4 w 50"/>
                <a:gd name="T45" fmla="*/ 10 h 49"/>
                <a:gd name="T46" fmla="*/ 3 w 50"/>
                <a:gd name="T47" fmla="*/ 13 h 49"/>
                <a:gd name="T48" fmla="*/ 1 w 50"/>
                <a:gd name="T49" fmla="*/ 18 h 49"/>
                <a:gd name="T50" fmla="*/ 0 w 50"/>
                <a:gd name="T51" fmla="*/ 24 h 49"/>
                <a:gd name="T52" fmla="*/ 0 w 50"/>
                <a:gd name="T53" fmla="*/ 24 h 49"/>
                <a:gd name="T54" fmla="*/ 1 w 50"/>
                <a:gd name="T55" fmla="*/ 29 h 49"/>
                <a:gd name="T56" fmla="*/ 3 w 50"/>
                <a:gd name="T57" fmla="*/ 33 h 49"/>
                <a:gd name="T58" fmla="*/ 4 w 50"/>
                <a:gd name="T59" fmla="*/ 38 h 49"/>
                <a:gd name="T60" fmla="*/ 7 w 50"/>
                <a:gd name="T61" fmla="*/ 41 h 49"/>
                <a:gd name="T62" fmla="*/ 10 w 50"/>
                <a:gd name="T63" fmla="*/ 44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30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19"/>
                  </a:lnTo>
                  <a:lnTo>
                    <a:pt x="47" y="15"/>
                  </a:lnTo>
                  <a:lnTo>
                    <a:pt x="43" y="6"/>
                  </a:lnTo>
                  <a:lnTo>
                    <a:pt x="35" y="1"/>
                  </a:lnTo>
                  <a:lnTo>
                    <a:pt x="30" y="0"/>
                  </a:lnTo>
                  <a:lnTo>
                    <a:pt x="26" y="0"/>
                  </a:lnTo>
                  <a:lnTo>
                    <a:pt x="26" y="0"/>
                  </a:lnTo>
                  <a:lnTo>
                    <a:pt x="20" y="0"/>
                  </a:lnTo>
                  <a:lnTo>
                    <a:pt x="15" y="1"/>
                  </a:lnTo>
                  <a:lnTo>
                    <a:pt x="10" y="3"/>
                  </a:lnTo>
                  <a:lnTo>
                    <a:pt x="7" y="6"/>
                  </a:lnTo>
                  <a:lnTo>
                    <a:pt x="4" y="10"/>
                  </a:lnTo>
                  <a:lnTo>
                    <a:pt x="3" y="13"/>
                  </a:lnTo>
                  <a:lnTo>
                    <a:pt x="1" y="18"/>
                  </a:lnTo>
                  <a:lnTo>
                    <a:pt x="0" y="24"/>
                  </a:lnTo>
                  <a:lnTo>
                    <a:pt x="0" y="24"/>
                  </a:lnTo>
                  <a:lnTo>
                    <a:pt x="1" y="29"/>
                  </a:lnTo>
                  <a:lnTo>
                    <a:pt x="3"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30"/>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366"/>
            <p:cNvSpPr>
              <a:spLocks noEditPoints="1"/>
            </p:cNvSpPr>
            <p:nvPr/>
          </p:nvSpPr>
          <p:spPr bwMode="auto">
            <a:xfrm>
              <a:off x="8294688" y="5800725"/>
              <a:ext cx="77788" cy="77788"/>
            </a:xfrm>
            <a:custGeom>
              <a:avLst/>
              <a:gdLst>
                <a:gd name="T0" fmla="*/ 24 w 49"/>
                <a:gd name="T1" fmla="*/ 49 h 49"/>
                <a:gd name="T2" fmla="*/ 24 w 49"/>
                <a:gd name="T3" fmla="*/ 49 h 49"/>
                <a:gd name="T4" fmla="*/ 29 w 49"/>
                <a:gd name="T5" fmla="*/ 49 h 49"/>
                <a:gd name="T6" fmla="*/ 33 w 49"/>
                <a:gd name="T7" fmla="*/ 47 h 49"/>
                <a:gd name="T8" fmla="*/ 38 w 49"/>
                <a:gd name="T9" fmla="*/ 44 h 49"/>
                <a:gd name="T10" fmla="*/ 41 w 49"/>
                <a:gd name="T11" fmla="*/ 41 h 49"/>
                <a:gd name="T12" fmla="*/ 44 w 49"/>
                <a:gd name="T13" fmla="*/ 38 h 49"/>
                <a:gd name="T14" fmla="*/ 47 w 49"/>
                <a:gd name="T15" fmla="*/ 33 h 49"/>
                <a:gd name="T16" fmla="*/ 49 w 49"/>
                <a:gd name="T17" fmla="*/ 29 h 49"/>
                <a:gd name="T18" fmla="*/ 49 w 49"/>
                <a:gd name="T19" fmla="*/ 24 h 49"/>
                <a:gd name="T20" fmla="*/ 49 w 49"/>
                <a:gd name="T21" fmla="*/ 24 h 49"/>
                <a:gd name="T22" fmla="*/ 49 w 49"/>
                <a:gd name="T23" fmla="*/ 20 h 49"/>
                <a:gd name="T24" fmla="*/ 47 w 49"/>
                <a:gd name="T25" fmla="*/ 15 h 49"/>
                <a:gd name="T26" fmla="*/ 44 w 49"/>
                <a:gd name="T27" fmla="*/ 10 h 49"/>
                <a:gd name="T28" fmla="*/ 41 w 49"/>
                <a:gd name="T29" fmla="*/ 6 h 49"/>
                <a:gd name="T30" fmla="*/ 38 w 49"/>
                <a:gd name="T31" fmla="*/ 3 h 49"/>
                <a:gd name="T32" fmla="*/ 33 w 49"/>
                <a:gd name="T33" fmla="*/ 1 h 49"/>
                <a:gd name="T34" fmla="*/ 29 w 49"/>
                <a:gd name="T35" fmla="*/ 0 h 49"/>
                <a:gd name="T36" fmla="*/ 24 w 49"/>
                <a:gd name="T37" fmla="*/ 0 h 49"/>
                <a:gd name="T38" fmla="*/ 24 w 49"/>
                <a:gd name="T39" fmla="*/ 0 h 49"/>
                <a:gd name="T40" fmla="*/ 20 w 49"/>
                <a:gd name="T41" fmla="*/ 0 h 49"/>
                <a:gd name="T42" fmla="*/ 15 w 49"/>
                <a:gd name="T43" fmla="*/ 1 h 49"/>
                <a:gd name="T44" fmla="*/ 10 w 49"/>
                <a:gd name="T45" fmla="*/ 3 h 49"/>
                <a:gd name="T46" fmla="*/ 7 w 49"/>
                <a:gd name="T47" fmla="*/ 6 h 49"/>
                <a:gd name="T48" fmla="*/ 4 w 49"/>
                <a:gd name="T49" fmla="*/ 10 h 49"/>
                <a:gd name="T50" fmla="*/ 1 w 49"/>
                <a:gd name="T51" fmla="*/ 15 h 49"/>
                <a:gd name="T52" fmla="*/ 0 w 49"/>
                <a:gd name="T53" fmla="*/ 20 h 49"/>
                <a:gd name="T54" fmla="*/ 0 w 49"/>
                <a:gd name="T55" fmla="*/ 24 h 49"/>
                <a:gd name="T56" fmla="*/ 0 w 49"/>
                <a:gd name="T57" fmla="*/ 24 h 49"/>
                <a:gd name="T58" fmla="*/ 0 w 49"/>
                <a:gd name="T59" fmla="*/ 29 h 49"/>
                <a:gd name="T60" fmla="*/ 1 w 49"/>
                <a:gd name="T61" fmla="*/ 33 h 49"/>
                <a:gd name="T62" fmla="*/ 7 w 49"/>
                <a:gd name="T63" fmla="*/ 41 h 49"/>
                <a:gd name="T64" fmla="*/ 15 w 49"/>
                <a:gd name="T65" fmla="*/ 47 h 49"/>
                <a:gd name="T66" fmla="*/ 20 w 49"/>
                <a:gd name="T67" fmla="*/ 49 h 49"/>
                <a:gd name="T68" fmla="*/ 24 w 49"/>
                <a:gd name="T69" fmla="*/ 49 h 49"/>
                <a:gd name="T70" fmla="*/ 24 w 49"/>
                <a:gd name="T71" fmla="*/ 49 h 49"/>
                <a:gd name="T72" fmla="*/ 24 w 49"/>
                <a:gd name="T73" fmla="*/ 9 h 49"/>
                <a:gd name="T74" fmla="*/ 24 w 49"/>
                <a:gd name="T75" fmla="*/ 9 h 49"/>
                <a:gd name="T76" fmla="*/ 30 w 49"/>
                <a:gd name="T77" fmla="*/ 10 h 49"/>
                <a:gd name="T78" fmla="*/ 35 w 49"/>
                <a:gd name="T79" fmla="*/ 13 h 49"/>
                <a:gd name="T80" fmla="*/ 38 w 49"/>
                <a:gd name="T81" fmla="*/ 18 h 49"/>
                <a:gd name="T82" fmla="*/ 39 w 49"/>
                <a:gd name="T83" fmla="*/ 24 h 49"/>
                <a:gd name="T84" fmla="*/ 39 w 49"/>
                <a:gd name="T85" fmla="*/ 24 h 49"/>
                <a:gd name="T86" fmla="*/ 38 w 49"/>
                <a:gd name="T87" fmla="*/ 30 h 49"/>
                <a:gd name="T88" fmla="*/ 35 w 49"/>
                <a:gd name="T89" fmla="*/ 35 h 49"/>
                <a:gd name="T90" fmla="*/ 30 w 49"/>
                <a:gd name="T91" fmla="*/ 38 h 49"/>
                <a:gd name="T92" fmla="*/ 24 w 49"/>
                <a:gd name="T93" fmla="*/ 38 h 49"/>
                <a:gd name="T94" fmla="*/ 24 w 49"/>
                <a:gd name="T95" fmla="*/ 38 h 49"/>
                <a:gd name="T96" fmla="*/ 18 w 49"/>
                <a:gd name="T97" fmla="*/ 38 h 49"/>
                <a:gd name="T98" fmla="*/ 13 w 49"/>
                <a:gd name="T99" fmla="*/ 35 h 49"/>
                <a:gd name="T100" fmla="*/ 10 w 49"/>
                <a:gd name="T101" fmla="*/ 29 h 49"/>
                <a:gd name="T102" fmla="*/ 9 w 49"/>
                <a:gd name="T103" fmla="*/ 24 h 49"/>
                <a:gd name="T104" fmla="*/ 9 w 49"/>
                <a:gd name="T105" fmla="*/ 24 h 49"/>
                <a:gd name="T106" fmla="*/ 10 w 49"/>
                <a:gd name="T107" fmla="*/ 18 h 49"/>
                <a:gd name="T108" fmla="*/ 13 w 49"/>
                <a:gd name="T109" fmla="*/ 13 h 49"/>
                <a:gd name="T110" fmla="*/ 20 w 49"/>
                <a:gd name="T111" fmla="*/ 10 h 49"/>
                <a:gd name="T112" fmla="*/ 24 w 49"/>
                <a:gd name="T113" fmla="*/ 9 h 49"/>
                <a:gd name="T114" fmla="*/ 24 w 49"/>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4" y="49"/>
                  </a:moveTo>
                  <a:lnTo>
                    <a:pt x="24" y="49"/>
                  </a:lnTo>
                  <a:lnTo>
                    <a:pt x="29" y="49"/>
                  </a:lnTo>
                  <a:lnTo>
                    <a:pt x="33" y="47"/>
                  </a:lnTo>
                  <a:lnTo>
                    <a:pt x="38" y="44"/>
                  </a:lnTo>
                  <a:lnTo>
                    <a:pt x="41" y="41"/>
                  </a:lnTo>
                  <a:lnTo>
                    <a:pt x="44" y="38"/>
                  </a:lnTo>
                  <a:lnTo>
                    <a:pt x="47" y="33"/>
                  </a:lnTo>
                  <a:lnTo>
                    <a:pt x="49" y="29"/>
                  </a:lnTo>
                  <a:lnTo>
                    <a:pt x="49" y="24"/>
                  </a:lnTo>
                  <a:lnTo>
                    <a:pt x="49" y="24"/>
                  </a:lnTo>
                  <a:lnTo>
                    <a:pt x="49" y="20"/>
                  </a:lnTo>
                  <a:lnTo>
                    <a:pt x="47" y="15"/>
                  </a:lnTo>
                  <a:lnTo>
                    <a:pt x="44" y="10"/>
                  </a:lnTo>
                  <a:lnTo>
                    <a:pt x="41" y="6"/>
                  </a:lnTo>
                  <a:lnTo>
                    <a:pt x="38" y="3"/>
                  </a:lnTo>
                  <a:lnTo>
                    <a:pt x="33" y="1"/>
                  </a:lnTo>
                  <a:lnTo>
                    <a:pt x="29" y="0"/>
                  </a:lnTo>
                  <a:lnTo>
                    <a:pt x="24" y="0"/>
                  </a:lnTo>
                  <a:lnTo>
                    <a:pt x="24" y="0"/>
                  </a:lnTo>
                  <a:lnTo>
                    <a:pt x="20" y="0"/>
                  </a:lnTo>
                  <a:lnTo>
                    <a:pt x="15" y="1"/>
                  </a:lnTo>
                  <a:lnTo>
                    <a:pt x="10" y="3"/>
                  </a:lnTo>
                  <a:lnTo>
                    <a:pt x="7" y="6"/>
                  </a:lnTo>
                  <a:lnTo>
                    <a:pt x="4" y="10"/>
                  </a:lnTo>
                  <a:lnTo>
                    <a:pt x="1" y="15"/>
                  </a:lnTo>
                  <a:lnTo>
                    <a:pt x="0" y="20"/>
                  </a:lnTo>
                  <a:lnTo>
                    <a:pt x="0" y="24"/>
                  </a:lnTo>
                  <a:lnTo>
                    <a:pt x="0" y="24"/>
                  </a:lnTo>
                  <a:lnTo>
                    <a:pt x="0" y="29"/>
                  </a:lnTo>
                  <a:lnTo>
                    <a:pt x="1" y="33"/>
                  </a:lnTo>
                  <a:lnTo>
                    <a:pt x="7" y="41"/>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29"/>
                  </a:lnTo>
                  <a:lnTo>
                    <a:pt x="9" y="24"/>
                  </a:lnTo>
                  <a:lnTo>
                    <a:pt x="9" y="24"/>
                  </a:lnTo>
                  <a:lnTo>
                    <a:pt x="10" y="18"/>
                  </a:lnTo>
                  <a:lnTo>
                    <a:pt x="13"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367"/>
            <p:cNvSpPr>
              <a:spLocks noEditPoints="1"/>
            </p:cNvSpPr>
            <p:nvPr/>
          </p:nvSpPr>
          <p:spPr bwMode="auto">
            <a:xfrm>
              <a:off x="8450263" y="5800725"/>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20 h 49"/>
                <a:gd name="T24" fmla="*/ 47 w 50"/>
                <a:gd name="T25" fmla="*/ 13 h 49"/>
                <a:gd name="T26" fmla="*/ 46 w 50"/>
                <a:gd name="T27" fmla="*/ 10 h 49"/>
                <a:gd name="T28" fmla="*/ 43 w 50"/>
                <a:gd name="T29" fmla="*/ 6 h 49"/>
                <a:gd name="T30" fmla="*/ 38 w 50"/>
                <a:gd name="T31" fmla="*/ 3 h 49"/>
                <a:gd name="T32" fmla="*/ 35 w 50"/>
                <a:gd name="T33" fmla="*/ 1 h 49"/>
                <a:gd name="T34" fmla="*/ 30 w 50"/>
                <a:gd name="T35" fmla="*/ 0 h 49"/>
                <a:gd name="T36" fmla="*/ 24 w 50"/>
                <a:gd name="T37" fmla="*/ 0 h 49"/>
                <a:gd name="T38" fmla="*/ 24 w 50"/>
                <a:gd name="T39" fmla="*/ 0 h 49"/>
                <a:gd name="T40" fmla="*/ 20 w 50"/>
                <a:gd name="T41" fmla="*/ 0 h 49"/>
                <a:gd name="T42" fmla="*/ 15 w 50"/>
                <a:gd name="T43" fmla="*/ 1 h 49"/>
                <a:gd name="T44" fmla="*/ 10 w 50"/>
                <a:gd name="T45" fmla="*/ 3 h 49"/>
                <a:gd name="T46" fmla="*/ 7 w 50"/>
                <a:gd name="T47" fmla="*/ 6 h 49"/>
                <a:gd name="T48" fmla="*/ 4 w 50"/>
                <a:gd name="T49" fmla="*/ 10 h 49"/>
                <a:gd name="T50" fmla="*/ 3 w 50"/>
                <a:gd name="T51" fmla="*/ 15 h 49"/>
                <a:gd name="T52" fmla="*/ 1 w 50"/>
                <a:gd name="T53" fmla="*/ 20 h 49"/>
                <a:gd name="T54" fmla="*/ 0 w 50"/>
                <a:gd name="T55" fmla="*/ 24 h 49"/>
                <a:gd name="T56" fmla="*/ 0 w 50"/>
                <a:gd name="T57" fmla="*/ 24 h 49"/>
                <a:gd name="T58" fmla="*/ 1 w 50"/>
                <a:gd name="T59" fmla="*/ 29 h 49"/>
                <a:gd name="T60" fmla="*/ 3 w 50"/>
                <a:gd name="T61" fmla="*/ 33 h 49"/>
                <a:gd name="T62" fmla="*/ 7 w 50"/>
                <a:gd name="T63" fmla="*/ 41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29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20"/>
                  </a:lnTo>
                  <a:lnTo>
                    <a:pt x="47" y="13"/>
                  </a:lnTo>
                  <a:lnTo>
                    <a:pt x="46" y="10"/>
                  </a:lnTo>
                  <a:lnTo>
                    <a:pt x="43" y="6"/>
                  </a:lnTo>
                  <a:lnTo>
                    <a:pt x="38" y="3"/>
                  </a:lnTo>
                  <a:lnTo>
                    <a:pt x="35" y="1"/>
                  </a:lnTo>
                  <a:lnTo>
                    <a:pt x="30" y="0"/>
                  </a:lnTo>
                  <a:lnTo>
                    <a:pt x="24" y="0"/>
                  </a:lnTo>
                  <a:lnTo>
                    <a:pt x="24" y="0"/>
                  </a:lnTo>
                  <a:lnTo>
                    <a:pt x="20" y="0"/>
                  </a:lnTo>
                  <a:lnTo>
                    <a:pt x="15" y="1"/>
                  </a:lnTo>
                  <a:lnTo>
                    <a:pt x="10" y="3"/>
                  </a:lnTo>
                  <a:lnTo>
                    <a:pt x="7" y="6"/>
                  </a:lnTo>
                  <a:lnTo>
                    <a:pt x="4" y="10"/>
                  </a:lnTo>
                  <a:lnTo>
                    <a:pt x="3" y="15"/>
                  </a:lnTo>
                  <a:lnTo>
                    <a:pt x="1" y="20"/>
                  </a:lnTo>
                  <a:lnTo>
                    <a:pt x="0" y="24"/>
                  </a:lnTo>
                  <a:lnTo>
                    <a:pt x="0" y="24"/>
                  </a:lnTo>
                  <a:lnTo>
                    <a:pt x="1" y="29"/>
                  </a:lnTo>
                  <a:lnTo>
                    <a:pt x="3" y="33"/>
                  </a:lnTo>
                  <a:lnTo>
                    <a:pt x="7" y="41"/>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29"/>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0" name="Freeform 368"/>
          <p:cNvSpPr>
            <a:spLocks noEditPoints="1"/>
          </p:cNvSpPr>
          <p:nvPr userDrawn="1"/>
        </p:nvSpPr>
        <p:spPr bwMode="auto">
          <a:xfrm>
            <a:off x="8988788" y="5491496"/>
            <a:ext cx="473088" cy="274877"/>
          </a:xfrm>
          <a:custGeom>
            <a:avLst/>
            <a:gdLst>
              <a:gd name="T0" fmla="*/ 250 w 253"/>
              <a:gd name="T1" fmla="*/ 15 h 196"/>
              <a:gd name="T2" fmla="*/ 201 w 253"/>
              <a:gd name="T3" fmla="*/ 30 h 196"/>
              <a:gd name="T4" fmla="*/ 182 w 253"/>
              <a:gd name="T5" fmla="*/ 35 h 196"/>
              <a:gd name="T6" fmla="*/ 135 w 253"/>
              <a:gd name="T7" fmla="*/ 26 h 196"/>
              <a:gd name="T8" fmla="*/ 98 w 253"/>
              <a:gd name="T9" fmla="*/ 18 h 196"/>
              <a:gd name="T10" fmla="*/ 57 w 253"/>
              <a:gd name="T11" fmla="*/ 29 h 196"/>
              <a:gd name="T12" fmla="*/ 0 w 253"/>
              <a:gd name="T13" fmla="*/ 0 h 196"/>
              <a:gd name="T14" fmla="*/ 0 w 253"/>
              <a:gd name="T15" fmla="*/ 98 h 196"/>
              <a:gd name="T16" fmla="*/ 20 w 253"/>
              <a:gd name="T17" fmla="*/ 107 h 196"/>
              <a:gd name="T18" fmla="*/ 30 w 253"/>
              <a:gd name="T19" fmla="*/ 141 h 196"/>
              <a:gd name="T20" fmla="*/ 49 w 253"/>
              <a:gd name="T21" fmla="*/ 158 h 196"/>
              <a:gd name="T22" fmla="*/ 70 w 253"/>
              <a:gd name="T23" fmla="*/ 173 h 196"/>
              <a:gd name="T24" fmla="*/ 92 w 253"/>
              <a:gd name="T25" fmla="*/ 190 h 196"/>
              <a:gd name="T26" fmla="*/ 116 w 253"/>
              <a:gd name="T27" fmla="*/ 194 h 196"/>
              <a:gd name="T28" fmla="*/ 142 w 253"/>
              <a:gd name="T29" fmla="*/ 187 h 196"/>
              <a:gd name="T30" fmla="*/ 176 w 253"/>
              <a:gd name="T31" fmla="*/ 179 h 196"/>
              <a:gd name="T32" fmla="*/ 196 w 253"/>
              <a:gd name="T33" fmla="*/ 168 h 196"/>
              <a:gd name="T34" fmla="*/ 219 w 253"/>
              <a:gd name="T35" fmla="*/ 147 h 196"/>
              <a:gd name="T36" fmla="*/ 227 w 253"/>
              <a:gd name="T37" fmla="*/ 118 h 196"/>
              <a:gd name="T38" fmla="*/ 240 w 253"/>
              <a:gd name="T39" fmla="*/ 118 h 196"/>
              <a:gd name="T40" fmla="*/ 240 w 253"/>
              <a:gd name="T41" fmla="*/ 109 h 196"/>
              <a:gd name="T42" fmla="*/ 40 w 253"/>
              <a:gd name="T43" fmla="*/ 141 h 196"/>
              <a:gd name="T44" fmla="*/ 58 w 253"/>
              <a:gd name="T45" fmla="*/ 136 h 196"/>
              <a:gd name="T46" fmla="*/ 73 w 253"/>
              <a:gd name="T47" fmla="*/ 161 h 196"/>
              <a:gd name="T48" fmla="*/ 60 w 253"/>
              <a:gd name="T49" fmla="*/ 151 h 196"/>
              <a:gd name="T50" fmla="*/ 86 w 253"/>
              <a:gd name="T51" fmla="*/ 142 h 196"/>
              <a:gd name="T52" fmla="*/ 93 w 253"/>
              <a:gd name="T53" fmla="*/ 176 h 196"/>
              <a:gd name="T54" fmla="*/ 80 w 253"/>
              <a:gd name="T55" fmla="*/ 167 h 196"/>
              <a:gd name="T56" fmla="*/ 113 w 253"/>
              <a:gd name="T57" fmla="*/ 151 h 196"/>
              <a:gd name="T58" fmla="*/ 107 w 253"/>
              <a:gd name="T59" fmla="*/ 162 h 196"/>
              <a:gd name="T60" fmla="*/ 106 w 253"/>
              <a:gd name="T61" fmla="*/ 188 h 196"/>
              <a:gd name="T62" fmla="*/ 118 w 253"/>
              <a:gd name="T63" fmla="*/ 164 h 196"/>
              <a:gd name="T64" fmla="*/ 213 w 253"/>
              <a:gd name="T65" fmla="*/ 139 h 196"/>
              <a:gd name="T66" fmla="*/ 168 w 253"/>
              <a:gd name="T67" fmla="*/ 132 h 196"/>
              <a:gd name="T68" fmla="*/ 187 w 253"/>
              <a:gd name="T69" fmla="*/ 150 h 196"/>
              <a:gd name="T70" fmla="*/ 187 w 253"/>
              <a:gd name="T71" fmla="*/ 162 h 196"/>
              <a:gd name="T72" fmla="*/ 147 w 253"/>
              <a:gd name="T73" fmla="*/ 148 h 196"/>
              <a:gd name="T74" fmla="*/ 171 w 253"/>
              <a:gd name="T75" fmla="*/ 170 h 196"/>
              <a:gd name="T76" fmla="*/ 141 w 253"/>
              <a:gd name="T77" fmla="*/ 171 h 196"/>
              <a:gd name="T78" fmla="*/ 138 w 253"/>
              <a:gd name="T79" fmla="*/ 181 h 196"/>
              <a:gd name="T80" fmla="*/ 130 w 253"/>
              <a:gd name="T81" fmla="*/ 167 h 196"/>
              <a:gd name="T82" fmla="*/ 121 w 253"/>
              <a:gd name="T83" fmla="*/ 155 h 196"/>
              <a:gd name="T84" fmla="*/ 101 w 253"/>
              <a:gd name="T85" fmla="*/ 136 h 196"/>
              <a:gd name="T86" fmla="*/ 73 w 253"/>
              <a:gd name="T87" fmla="*/ 130 h 196"/>
              <a:gd name="T88" fmla="*/ 37 w 253"/>
              <a:gd name="T89" fmla="*/ 118 h 196"/>
              <a:gd name="T90" fmla="*/ 24 w 253"/>
              <a:gd name="T91" fmla="*/ 98 h 196"/>
              <a:gd name="T92" fmla="*/ 81 w 253"/>
              <a:gd name="T93" fmla="*/ 35 h 196"/>
              <a:gd name="T94" fmla="*/ 121 w 253"/>
              <a:gd name="T95" fmla="*/ 32 h 196"/>
              <a:gd name="T96" fmla="*/ 73 w 253"/>
              <a:gd name="T97" fmla="*/ 49 h 196"/>
              <a:gd name="T98" fmla="*/ 98 w 253"/>
              <a:gd name="T99" fmla="*/ 76 h 196"/>
              <a:gd name="T100" fmla="*/ 129 w 253"/>
              <a:gd name="T101" fmla="*/ 75 h 196"/>
              <a:gd name="T102" fmla="*/ 168 w 253"/>
              <a:gd name="T103" fmla="*/ 109 h 196"/>
              <a:gd name="T104" fmla="*/ 216 w 253"/>
              <a:gd name="T105" fmla="*/ 121 h 196"/>
              <a:gd name="T106" fmla="*/ 179 w 253"/>
              <a:gd name="T107" fmla="*/ 96 h 196"/>
              <a:gd name="T108" fmla="*/ 167 w 253"/>
              <a:gd name="T109" fmla="*/ 92 h 196"/>
              <a:gd name="T110" fmla="*/ 139 w 253"/>
              <a:gd name="T111" fmla="*/ 73 h 196"/>
              <a:gd name="T112" fmla="*/ 112 w 253"/>
              <a:gd name="T113" fmla="*/ 66 h 196"/>
              <a:gd name="T114" fmla="*/ 83 w 253"/>
              <a:gd name="T115" fmla="*/ 52 h 196"/>
              <a:gd name="T116" fmla="*/ 148 w 253"/>
              <a:gd name="T117" fmla="*/ 30 h 196"/>
              <a:gd name="T118" fmla="*/ 199 w 253"/>
              <a:gd name="T119" fmla="*/ 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196">
                <a:moveTo>
                  <a:pt x="240" y="109"/>
                </a:moveTo>
                <a:lnTo>
                  <a:pt x="240" y="109"/>
                </a:lnTo>
                <a:lnTo>
                  <a:pt x="205" y="38"/>
                </a:lnTo>
                <a:lnTo>
                  <a:pt x="205" y="38"/>
                </a:lnTo>
                <a:lnTo>
                  <a:pt x="214" y="34"/>
                </a:lnTo>
                <a:lnTo>
                  <a:pt x="214" y="34"/>
                </a:lnTo>
                <a:lnTo>
                  <a:pt x="250" y="15"/>
                </a:lnTo>
                <a:lnTo>
                  <a:pt x="250" y="15"/>
                </a:lnTo>
                <a:lnTo>
                  <a:pt x="251" y="14"/>
                </a:lnTo>
                <a:lnTo>
                  <a:pt x="251" y="14"/>
                </a:lnTo>
                <a:lnTo>
                  <a:pt x="253" y="4"/>
                </a:lnTo>
                <a:lnTo>
                  <a:pt x="253" y="4"/>
                </a:lnTo>
                <a:lnTo>
                  <a:pt x="248" y="6"/>
                </a:lnTo>
                <a:lnTo>
                  <a:pt x="248" y="6"/>
                </a:lnTo>
                <a:lnTo>
                  <a:pt x="201" y="30"/>
                </a:lnTo>
                <a:lnTo>
                  <a:pt x="201" y="30"/>
                </a:lnTo>
                <a:lnTo>
                  <a:pt x="196" y="32"/>
                </a:lnTo>
                <a:lnTo>
                  <a:pt x="196" y="35"/>
                </a:lnTo>
                <a:lnTo>
                  <a:pt x="196" y="37"/>
                </a:lnTo>
                <a:lnTo>
                  <a:pt x="196" y="37"/>
                </a:lnTo>
                <a:lnTo>
                  <a:pt x="191" y="38"/>
                </a:lnTo>
                <a:lnTo>
                  <a:pt x="188" y="37"/>
                </a:lnTo>
                <a:lnTo>
                  <a:pt x="182" y="35"/>
                </a:lnTo>
                <a:lnTo>
                  <a:pt x="182" y="35"/>
                </a:lnTo>
                <a:lnTo>
                  <a:pt x="168" y="27"/>
                </a:lnTo>
                <a:lnTo>
                  <a:pt x="168" y="27"/>
                </a:lnTo>
                <a:lnTo>
                  <a:pt x="158" y="23"/>
                </a:lnTo>
                <a:lnTo>
                  <a:pt x="153" y="23"/>
                </a:lnTo>
                <a:lnTo>
                  <a:pt x="147" y="23"/>
                </a:lnTo>
                <a:lnTo>
                  <a:pt x="147" y="23"/>
                </a:lnTo>
                <a:lnTo>
                  <a:pt x="135" y="26"/>
                </a:lnTo>
                <a:lnTo>
                  <a:pt x="135" y="26"/>
                </a:lnTo>
                <a:lnTo>
                  <a:pt x="132" y="26"/>
                </a:lnTo>
                <a:lnTo>
                  <a:pt x="130" y="26"/>
                </a:lnTo>
                <a:lnTo>
                  <a:pt x="130" y="26"/>
                </a:lnTo>
                <a:lnTo>
                  <a:pt x="121" y="21"/>
                </a:lnTo>
                <a:lnTo>
                  <a:pt x="121" y="21"/>
                </a:lnTo>
                <a:lnTo>
                  <a:pt x="113" y="18"/>
                </a:lnTo>
                <a:lnTo>
                  <a:pt x="106" y="18"/>
                </a:lnTo>
                <a:lnTo>
                  <a:pt x="98" y="18"/>
                </a:lnTo>
                <a:lnTo>
                  <a:pt x="90" y="21"/>
                </a:lnTo>
                <a:lnTo>
                  <a:pt x="90" y="21"/>
                </a:lnTo>
                <a:lnTo>
                  <a:pt x="75" y="27"/>
                </a:lnTo>
                <a:lnTo>
                  <a:pt x="75" y="27"/>
                </a:lnTo>
                <a:lnTo>
                  <a:pt x="67" y="30"/>
                </a:lnTo>
                <a:lnTo>
                  <a:pt x="58" y="30"/>
                </a:lnTo>
                <a:lnTo>
                  <a:pt x="58" y="30"/>
                </a:lnTo>
                <a:lnTo>
                  <a:pt x="57" y="29"/>
                </a:lnTo>
                <a:lnTo>
                  <a:pt x="57" y="29"/>
                </a:lnTo>
                <a:lnTo>
                  <a:pt x="52" y="26"/>
                </a:lnTo>
                <a:lnTo>
                  <a:pt x="52" y="26"/>
                </a:lnTo>
                <a:lnTo>
                  <a:pt x="3" y="1"/>
                </a:lnTo>
                <a:lnTo>
                  <a:pt x="3" y="1"/>
                </a:lnTo>
                <a:lnTo>
                  <a:pt x="1" y="0"/>
                </a:lnTo>
                <a:lnTo>
                  <a:pt x="0" y="0"/>
                </a:lnTo>
                <a:lnTo>
                  <a:pt x="0" y="0"/>
                </a:lnTo>
                <a:lnTo>
                  <a:pt x="0" y="9"/>
                </a:lnTo>
                <a:lnTo>
                  <a:pt x="0" y="9"/>
                </a:lnTo>
                <a:lnTo>
                  <a:pt x="46" y="34"/>
                </a:lnTo>
                <a:lnTo>
                  <a:pt x="46" y="34"/>
                </a:lnTo>
                <a:lnTo>
                  <a:pt x="11" y="104"/>
                </a:lnTo>
                <a:lnTo>
                  <a:pt x="11" y="104"/>
                </a:lnTo>
                <a:lnTo>
                  <a:pt x="0" y="98"/>
                </a:lnTo>
                <a:lnTo>
                  <a:pt x="0" y="98"/>
                </a:lnTo>
                <a:lnTo>
                  <a:pt x="0" y="109"/>
                </a:lnTo>
                <a:lnTo>
                  <a:pt x="0" y="109"/>
                </a:lnTo>
                <a:lnTo>
                  <a:pt x="11" y="113"/>
                </a:lnTo>
                <a:lnTo>
                  <a:pt x="11" y="113"/>
                </a:lnTo>
                <a:lnTo>
                  <a:pt x="14" y="113"/>
                </a:lnTo>
                <a:lnTo>
                  <a:pt x="17" y="110"/>
                </a:lnTo>
                <a:lnTo>
                  <a:pt x="17" y="110"/>
                </a:lnTo>
                <a:lnTo>
                  <a:pt x="20" y="107"/>
                </a:lnTo>
                <a:lnTo>
                  <a:pt x="20" y="107"/>
                </a:lnTo>
                <a:lnTo>
                  <a:pt x="24" y="112"/>
                </a:lnTo>
                <a:lnTo>
                  <a:pt x="27" y="118"/>
                </a:lnTo>
                <a:lnTo>
                  <a:pt x="27" y="118"/>
                </a:lnTo>
                <a:lnTo>
                  <a:pt x="34" y="132"/>
                </a:lnTo>
                <a:lnTo>
                  <a:pt x="34" y="132"/>
                </a:lnTo>
                <a:lnTo>
                  <a:pt x="32" y="135"/>
                </a:lnTo>
                <a:lnTo>
                  <a:pt x="30" y="141"/>
                </a:lnTo>
                <a:lnTo>
                  <a:pt x="32" y="145"/>
                </a:lnTo>
                <a:lnTo>
                  <a:pt x="34" y="150"/>
                </a:lnTo>
                <a:lnTo>
                  <a:pt x="34" y="150"/>
                </a:lnTo>
                <a:lnTo>
                  <a:pt x="37" y="153"/>
                </a:lnTo>
                <a:lnTo>
                  <a:pt x="40" y="156"/>
                </a:lnTo>
                <a:lnTo>
                  <a:pt x="44" y="158"/>
                </a:lnTo>
                <a:lnTo>
                  <a:pt x="49" y="158"/>
                </a:lnTo>
                <a:lnTo>
                  <a:pt x="49" y="158"/>
                </a:lnTo>
                <a:lnTo>
                  <a:pt x="53" y="164"/>
                </a:lnTo>
                <a:lnTo>
                  <a:pt x="53" y="164"/>
                </a:lnTo>
                <a:lnTo>
                  <a:pt x="60" y="170"/>
                </a:lnTo>
                <a:lnTo>
                  <a:pt x="64" y="171"/>
                </a:lnTo>
                <a:lnTo>
                  <a:pt x="69" y="171"/>
                </a:lnTo>
                <a:lnTo>
                  <a:pt x="69" y="171"/>
                </a:lnTo>
                <a:lnTo>
                  <a:pt x="70" y="171"/>
                </a:lnTo>
                <a:lnTo>
                  <a:pt x="70" y="173"/>
                </a:lnTo>
                <a:lnTo>
                  <a:pt x="70" y="173"/>
                </a:lnTo>
                <a:lnTo>
                  <a:pt x="76" y="181"/>
                </a:lnTo>
                <a:lnTo>
                  <a:pt x="81" y="184"/>
                </a:lnTo>
                <a:lnTo>
                  <a:pt x="86" y="185"/>
                </a:lnTo>
                <a:lnTo>
                  <a:pt x="86" y="185"/>
                </a:lnTo>
                <a:lnTo>
                  <a:pt x="89" y="187"/>
                </a:lnTo>
                <a:lnTo>
                  <a:pt x="92" y="190"/>
                </a:lnTo>
                <a:lnTo>
                  <a:pt x="92" y="190"/>
                </a:lnTo>
                <a:lnTo>
                  <a:pt x="93" y="193"/>
                </a:lnTo>
                <a:lnTo>
                  <a:pt x="96" y="194"/>
                </a:lnTo>
                <a:lnTo>
                  <a:pt x="103" y="196"/>
                </a:lnTo>
                <a:lnTo>
                  <a:pt x="103" y="196"/>
                </a:lnTo>
                <a:lnTo>
                  <a:pt x="106" y="196"/>
                </a:lnTo>
                <a:lnTo>
                  <a:pt x="109" y="196"/>
                </a:lnTo>
                <a:lnTo>
                  <a:pt x="109" y="196"/>
                </a:lnTo>
                <a:lnTo>
                  <a:pt x="116" y="194"/>
                </a:lnTo>
                <a:lnTo>
                  <a:pt x="116" y="194"/>
                </a:lnTo>
                <a:lnTo>
                  <a:pt x="119" y="194"/>
                </a:lnTo>
                <a:lnTo>
                  <a:pt x="119" y="194"/>
                </a:lnTo>
                <a:lnTo>
                  <a:pt x="127" y="194"/>
                </a:lnTo>
                <a:lnTo>
                  <a:pt x="133" y="194"/>
                </a:lnTo>
                <a:lnTo>
                  <a:pt x="139" y="191"/>
                </a:lnTo>
                <a:lnTo>
                  <a:pt x="142" y="187"/>
                </a:lnTo>
                <a:lnTo>
                  <a:pt x="142" y="187"/>
                </a:lnTo>
                <a:lnTo>
                  <a:pt x="145" y="184"/>
                </a:lnTo>
                <a:lnTo>
                  <a:pt x="145" y="184"/>
                </a:lnTo>
                <a:lnTo>
                  <a:pt x="152" y="185"/>
                </a:lnTo>
                <a:lnTo>
                  <a:pt x="159" y="187"/>
                </a:lnTo>
                <a:lnTo>
                  <a:pt x="159" y="187"/>
                </a:lnTo>
                <a:lnTo>
                  <a:pt x="165" y="185"/>
                </a:lnTo>
                <a:lnTo>
                  <a:pt x="171" y="184"/>
                </a:lnTo>
                <a:lnTo>
                  <a:pt x="176" y="179"/>
                </a:lnTo>
                <a:lnTo>
                  <a:pt x="179" y="174"/>
                </a:lnTo>
                <a:lnTo>
                  <a:pt x="179" y="174"/>
                </a:lnTo>
                <a:lnTo>
                  <a:pt x="182" y="173"/>
                </a:lnTo>
                <a:lnTo>
                  <a:pt x="182" y="173"/>
                </a:lnTo>
                <a:lnTo>
                  <a:pt x="187" y="171"/>
                </a:lnTo>
                <a:lnTo>
                  <a:pt x="191" y="170"/>
                </a:lnTo>
                <a:lnTo>
                  <a:pt x="191" y="170"/>
                </a:lnTo>
                <a:lnTo>
                  <a:pt x="196" y="168"/>
                </a:lnTo>
                <a:lnTo>
                  <a:pt x="199" y="164"/>
                </a:lnTo>
                <a:lnTo>
                  <a:pt x="201" y="161"/>
                </a:lnTo>
                <a:lnTo>
                  <a:pt x="202" y="155"/>
                </a:lnTo>
                <a:lnTo>
                  <a:pt x="202" y="155"/>
                </a:lnTo>
                <a:lnTo>
                  <a:pt x="210" y="153"/>
                </a:lnTo>
                <a:lnTo>
                  <a:pt x="214" y="151"/>
                </a:lnTo>
                <a:lnTo>
                  <a:pt x="214" y="151"/>
                </a:lnTo>
                <a:lnTo>
                  <a:pt x="219" y="147"/>
                </a:lnTo>
                <a:lnTo>
                  <a:pt x="222" y="141"/>
                </a:lnTo>
                <a:lnTo>
                  <a:pt x="224" y="135"/>
                </a:lnTo>
                <a:lnTo>
                  <a:pt x="224" y="128"/>
                </a:lnTo>
                <a:lnTo>
                  <a:pt x="224" y="128"/>
                </a:lnTo>
                <a:lnTo>
                  <a:pt x="224" y="127"/>
                </a:lnTo>
                <a:lnTo>
                  <a:pt x="224" y="127"/>
                </a:lnTo>
                <a:lnTo>
                  <a:pt x="227" y="118"/>
                </a:lnTo>
                <a:lnTo>
                  <a:pt x="227" y="118"/>
                </a:lnTo>
                <a:lnTo>
                  <a:pt x="230" y="115"/>
                </a:lnTo>
                <a:lnTo>
                  <a:pt x="233" y="112"/>
                </a:lnTo>
                <a:lnTo>
                  <a:pt x="233" y="112"/>
                </a:lnTo>
                <a:lnTo>
                  <a:pt x="234" y="116"/>
                </a:lnTo>
                <a:lnTo>
                  <a:pt x="234" y="116"/>
                </a:lnTo>
                <a:lnTo>
                  <a:pt x="237" y="118"/>
                </a:lnTo>
                <a:lnTo>
                  <a:pt x="240" y="118"/>
                </a:lnTo>
                <a:lnTo>
                  <a:pt x="240" y="118"/>
                </a:lnTo>
                <a:lnTo>
                  <a:pt x="251" y="113"/>
                </a:lnTo>
                <a:lnTo>
                  <a:pt x="251" y="113"/>
                </a:lnTo>
                <a:lnTo>
                  <a:pt x="251" y="112"/>
                </a:lnTo>
                <a:lnTo>
                  <a:pt x="251" y="112"/>
                </a:lnTo>
                <a:lnTo>
                  <a:pt x="253" y="102"/>
                </a:lnTo>
                <a:lnTo>
                  <a:pt x="253" y="102"/>
                </a:lnTo>
                <a:lnTo>
                  <a:pt x="240" y="109"/>
                </a:lnTo>
                <a:lnTo>
                  <a:pt x="240" y="109"/>
                </a:lnTo>
                <a:close/>
                <a:moveTo>
                  <a:pt x="52" y="147"/>
                </a:moveTo>
                <a:lnTo>
                  <a:pt x="52" y="147"/>
                </a:lnTo>
                <a:lnTo>
                  <a:pt x="49" y="148"/>
                </a:lnTo>
                <a:lnTo>
                  <a:pt x="47" y="148"/>
                </a:lnTo>
                <a:lnTo>
                  <a:pt x="44" y="148"/>
                </a:lnTo>
                <a:lnTo>
                  <a:pt x="43" y="147"/>
                </a:lnTo>
                <a:lnTo>
                  <a:pt x="43" y="147"/>
                </a:lnTo>
                <a:lnTo>
                  <a:pt x="40" y="141"/>
                </a:lnTo>
                <a:lnTo>
                  <a:pt x="40" y="139"/>
                </a:lnTo>
                <a:lnTo>
                  <a:pt x="41" y="136"/>
                </a:lnTo>
                <a:lnTo>
                  <a:pt x="41" y="136"/>
                </a:lnTo>
                <a:lnTo>
                  <a:pt x="46" y="133"/>
                </a:lnTo>
                <a:lnTo>
                  <a:pt x="50" y="132"/>
                </a:lnTo>
                <a:lnTo>
                  <a:pt x="50" y="132"/>
                </a:lnTo>
                <a:lnTo>
                  <a:pt x="55" y="133"/>
                </a:lnTo>
                <a:lnTo>
                  <a:pt x="58" y="136"/>
                </a:lnTo>
                <a:lnTo>
                  <a:pt x="58" y="136"/>
                </a:lnTo>
                <a:lnTo>
                  <a:pt x="58" y="139"/>
                </a:lnTo>
                <a:lnTo>
                  <a:pt x="57" y="142"/>
                </a:lnTo>
                <a:lnTo>
                  <a:pt x="57" y="142"/>
                </a:lnTo>
                <a:lnTo>
                  <a:pt x="52" y="147"/>
                </a:lnTo>
                <a:lnTo>
                  <a:pt x="52" y="147"/>
                </a:lnTo>
                <a:close/>
                <a:moveTo>
                  <a:pt x="73" y="161"/>
                </a:moveTo>
                <a:lnTo>
                  <a:pt x="73" y="161"/>
                </a:lnTo>
                <a:lnTo>
                  <a:pt x="69" y="162"/>
                </a:lnTo>
                <a:lnTo>
                  <a:pt x="69" y="162"/>
                </a:lnTo>
                <a:lnTo>
                  <a:pt x="63" y="161"/>
                </a:lnTo>
                <a:lnTo>
                  <a:pt x="60" y="156"/>
                </a:lnTo>
                <a:lnTo>
                  <a:pt x="60" y="156"/>
                </a:lnTo>
                <a:lnTo>
                  <a:pt x="58" y="155"/>
                </a:lnTo>
                <a:lnTo>
                  <a:pt x="60" y="151"/>
                </a:lnTo>
                <a:lnTo>
                  <a:pt x="60" y="151"/>
                </a:lnTo>
                <a:lnTo>
                  <a:pt x="69" y="142"/>
                </a:lnTo>
                <a:lnTo>
                  <a:pt x="69" y="142"/>
                </a:lnTo>
                <a:lnTo>
                  <a:pt x="72" y="141"/>
                </a:lnTo>
                <a:lnTo>
                  <a:pt x="76" y="139"/>
                </a:lnTo>
                <a:lnTo>
                  <a:pt x="80" y="139"/>
                </a:lnTo>
                <a:lnTo>
                  <a:pt x="83" y="141"/>
                </a:lnTo>
                <a:lnTo>
                  <a:pt x="83" y="141"/>
                </a:lnTo>
                <a:lnTo>
                  <a:pt x="86" y="142"/>
                </a:lnTo>
                <a:lnTo>
                  <a:pt x="86" y="144"/>
                </a:lnTo>
                <a:lnTo>
                  <a:pt x="86" y="147"/>
                </a:lnTo>
                <a:lnTo>
                  <a:pt x="84" y="148"/>
                </a:lnTo>
                <a:lnTo>
                  <a:pt x="84" y="148"/>
                </a:lnTo>
                <a:lnTo>
                  <a:pt x="73" y="161"/>
                </a:lnTo>
                <a:lnTo>
                  <a:pt x="73" y="161"/>
                </a:lnTo>
                <a:close/>
                <a:moveTo>
                  <a:pt x="93" y="176"/>
                </a:moveTo>
                <a:lnTo>
                  <a:pt x="93" y="176"/>
                </a:lnTo>
                <a:lnTo>
                  <a:pt x="90" y="178"/>
                </a:lnTo>
                <a:lnTo>
                  <a:pt x="87" y="178"/>
                </a:lnTo>
                <a:lnTo>
                  <a:pt x="87" y="178"/>
                </a:lnTo>
                <a:lnTo>
                  <a:pt x="83" y="174"/>
                </a:lnTo>
                <a:lnTo>
                  <a:pt x="80" y="170"/>
                </a:lnTo>
                <a:lnTo>
                  <a:pt x="80" y="170"/>
                </a:lnTo>
                <a:lnTo>
                  <a:pt x="80" y="167"/>
                </a:lnTo>
                <a:lnTo>
                  <a:pt x="80" y="167"/>
                </a:lnTo>
                <a:lnTo>
                  <a:pt x="99" y="147"/>
                </a:lnTo>
                <a:lnTo>
                  <a:pt x="99" y="147"/>
                </a:lnTo>
                <a:lnTo>
                  <a:pt x="104" y="144"/>
                </a:lnTo>
                <a:lnTo>
                  <a:pt x="109" y="145"/>
                </a:lnTo>
                <a:lnTo>
                  <a:pt x="109" y="145"/>
                </a:lnTo>
                <a:lnTo>
                  <a:pt x="112" y="147"/>
                </a:lnTo>
                <a:lnTo>
                  <a:pt x="113" y="151"/>
                </a:lnTo>
                <a:lnTo>
                  <a:pt x="113" y="151"/>
                </a:lnTo>
                <a:lnTo>
                  <a:pt x="113" y="151"/>
                </a:lnTo>
                <a:lnTo>
                  <a:pt x="113" y="151"/>
                </a:lnTo>
                <a:lnTo>
                  <a:pt x="113" y="151"/>
                </a:lnTo>
                <a:lnTo>
                  <a:pt x="113" y="151"/>
                </a:lnTo>
                <a:lnTo>
                  <a:pt x="110" y="158"/>
                </a:lnTo>
                <a:lnTo>
                  <a:pt x="110" y="158"/>
                </a:lnTo>
                <a:lnTo>
                  <a:pt x="107" y="162"/>
                </a:lnTo>
                <a:lnTo>
                  <a:pt x="107" y="162"/>
                </a:lnTo>
                <a:lnTo>
                  <a:pt x="93" y="176"/>
                </a:lnTo>
                <a:lnTo>
                  <a:pt x="93" y="176"/>
                </a:lnTo>
                <a:close/>
                <a:moveTo>
                  <a:pt x="121" y="176"/>
                </a:moveTo>
                <a:lnTo>
                  <a:pt x="121" y="176"/>
                </a:lnTo>
                <a:lnTo>
                  <a:pt x="113" y="185"/>
                </a:lnTo>
                <a:lnTo>
                  <a:pt x="113" y="185"/>
                </a:lnTo>
                <a:lnTo>
                  <a:pt x="110" y="187"/>
                </a:lnTo>
                <a:lnTo>
                  <a:pt x="106" y="188"/>
                </a:lnTo>
                <a:lnTo>
                  <a:pt x="101" y="187"/>
                </a:lnTo>
                <a:lnTo>
                  <a:pt x="98" y="184"/>
                </a:lnTo>
                <a:lnTo>
                  <a:pt x="98" y="184"/>
                </a:lnTo>
                <a:lnTo>
                  <a:pt x="99" y="182"/>
                </a:lnTo>
                <a:lnTo>
                  <a:pt x="99" y="182"/>
                </a:lnTo>
                <a:lnTo>
                  <a:pt x="115" y="165"/>
                </a:lnTo>
                <a:lnTo>
                  <a:pt x="115" y="165"/>
                </a:lnTo>
                <a:lnTo>
                  <a:pt x="118" y="164"/>
                </a:lnTo>
                <a:lnTo>
                  <a:pt x="121" y="167"/>
                </a:lnTo>
                <a:lnTo>
                  <a:pt x="121" y="167"/>
                </a:lnTo>
                <a:lnTo>
                  <a:pt x="121" y="171"/>
                </a:lnTo>
                <a:lnTo>
                  <a:pt x="121" y="176"/>
                </a:lnTo>
                <a:lnTo>
                  <a:pt x="121" y="176"/>
                </a:lnTo>
                <a:close/>
                <a:moveTo>
                  <a:pt x="216" y="135"/>
                </a:moveTo>
                <a:lnTo>
                  <a:pt x="216" y="135"/>
                </a:lnTo>
                <a:lnTo>
                  <a:pt x="213" y="139"/>
                </a:lnTo>
                <a:lnTo>
                  <a:pt x="208" y="144"/>
                </a:lnTo>
                <a:lnTo>
                  <a:pt x="208" y="144"/>
                </a:lnTo>
                <a:lnTo>
                  <a:pt x="204" y="147"/>
                </a:lnTo>
                <a:lnTo>
                  <a:pt x="198" y="145"/>
                </a:lnTo>
                <a:lnTo>
                  <a:pt x="198" y="145"/>
                </a:lnTo>
                <a:lnTo>
                  <a:pt x="173" y="133"/>
                </a:lnTo>
                <a:lnTo>
                  <a:pt x="173" y="133"/>
                </a:lnTo>
                <a:lnTo>
                  <a:pt x="168" y="132"/>
                </a:lnTo>
                <a:lnTo>
                  <a:pt x="168" y="132"/>
                </a:lnTo>
                <a:lnTo>
                  <a:pt x="167" y="133"/>
                </a:lnTo>
                <a:lnTo>
                  <a:pt x="165" y="135"/>
                </a:lnTo>
                <a:lnTo>
                  <a:pt x="165" y="135"/>
                </a:lnTo>
                <a:lnTo>
                  <a:pt x="165" y="138"/>
                </a:lnTo>
                <a:lnTo>
                  <a:pt x="167" y="139"/>
                </a:lnTo>
                <a:lnTo>
                  <a:pt x="167" y="139"/>
                </a:lnTo>
                <a:lnTo>
                  <a:pt x="187" y="150"/>
                </a:lnTo>
                <a:lnTo>
                  <a:pt x="187" y="150"/>
                </a:lnTo>
                <a:lnTo>
                  <a:pt x="191" y="151"/>
                </a:lnTo>
                <a:lnTo>
                  <a:pt x="191" y="151"/>
                </a:lnTo>
                <a:lnTo>
                  <a:pt x="193" y="153"/>
                </a:lnTo>
                <a:lnTo>
                  <a:pt x="193" y="156"/>
                </a:lnTo>
                <a:lnTo>
                  <a:pt x="193" y="156"/>
                </a:lnTo>
                <a:lnTo>
                  <a:pt x="191" y="161"/>
                </a:lnTo>
                <a:lnTo>
                  <a:pt x="187" y="162"/>
                </a:lnTo>
                <a:lnTo>
                  <a:pt x="182" y="164"/>
                </a:lnTo>
                <a:lnTo>
                  <a:pt x="178" y="162"/>
                </a:lnTo>
                <a:lnTo>
                  <a:pt x="178" y="162"/>
                </a:lnTo>
                <a:lnTo>
                  <a:pt x="165" y="158"/>
                </a:lnTo>
                <a:lnTo>
                  <a:pt x="165" y="158"/>
                </a:lnTo>
                <a:lnTo>
                  <a:pt x="150" y="150"/>
                </a:lnTo>
                <a:lnTo>
                  <a:pt x="150" y="150"/>
                </a:lnTo>
                <a:lnTo>
                  <a:pt x="147" y="148"/>
                </a:lnTo>
                <a:lnTo>
                  <a:pt x="144" y="151"/>
                </a:lnTo>
                <a:lnTo>
                  <a:pt x="144" y="151"/>
                </a:lnTo>
                <a:lnTo>
                  <a:pt x="144" y="155"/>
                </a:lnTo>
                <a:lnTo>
                  <a:pt x="147" y="158"/>
                </a:lnTo>
                <a:lnTo>
                  <a:pt x="147" y="158"/>
                </a:lnTo>
                <a:lnTo>
                  <a:pt x="170" y="168"/>
                </a:lnTo>
                <a:lnTo>
                  <a:pt x="170" y="168"/>
                </a:lnTo>
                <a:lnTo>
                  <a:pt x="171" y="170"/>
                </a:lnTo>
                <a:lnTo>
                  <a:pt x="170" y="173"/>
                </a:lnTo>
                <a:lnTo>
                  <a:pt x="170" y="173"/>
                </a:lnTo>
                <a:lnTo>
                  <a:pt x="165" y="176"/>
                </a:lnTo>
                <a:lnTo>
                  <a:pt x="161" y="178"/>
                </a:lnTo>
                <a:lnTo>
                  <a:pt x="156" y="178"/>
                </a:lnTo>
                <a:lnTo>
                  <a:pt x="150" y="176"/>
                </a:lnTo>
                <a:lnTo>
                  <a:pt x="150" y="176"/>
                </a:lnTo>
                <a:lnTo>
                  <a:pt x="141" y="171"/>
                </a:lnTo>
                <a:lnTo>
                  <a:pt x="141" y="171"/>
                </a:lnTo>
                <a:lnTo>
                  <a:pt x="138" y="171"/>
                </a:lnTo>
                <a:lnTo>
                  <a:pt x="135" y="173"/>
                </a:lnTo>
                <a:lnTo>
                  <a:pt x="135" y="173"/>
                </a:lnTo>
                <a:lnTo>
                  <a:pt x="135" y="176"/>
                </a:lnTo>
                <a:lnTo>
                  <a:pt x="136" y="179"/>
                </a:lnTo>
                <a:lnTo>
                  <a:pt x="136" y="179"/>
                </a:lnTo>
                <a:lnTo>
                  <a:pt x="138" y="181"/>
                </a:lnTo>
                <a:lnTo>
                  <a:pt x="136" y="182"/>
                </a:lnTo>
                <a:lnTo>
                  <a:pt x="136" y="182"/>
                </a:lnTo>
                <a:lnTo>
                  <a:pt x="132" y="185"/>
                </a:lnTo>
                <a:lnTo>
                  <a:pt x="126" y="187"/>
                </a:lnTo>
                <a:lnTo>
                  <a:pt x="126" y="187"/>
                </a:lnTo>
                <a:lnTo>
                  <a:pt x="130" y="174"/>
                </a:lnTo>
                <a:lnTo>
                  <a:pt x="130" y="174"/>
                </a:lnTo>
                <a:lnTo>
                  <a:pt x="130" y="167"/>
                </a:lnTo>
                <a:lnTo>
                  <a:pt x="129" y="164"/>
                </a:lnTo>
                <a:lnTo>
                  <a:pt x="127" y="161"/>
                </a:lnTo>
                <a:lnTo>
                  <a:pt x="127" y="161"/>
                </a:lnTo>
                <a:lnTo>
                  <a:pt x="122" y="156"/>
                </a:lnTo>
                <a:lnTo>
                  <a:pt x="122" y="156"/>
                </a:lnTo>
                <a:lnTo>
                  <a:pt x="122" y="156"/>
                </a:lnTo>
                <a:lnTo>
                  <a:pt x="121" y="155"/>
                </a:lnTo>
                <a:lnTo>
                  <a:pt x="121" y="155"/>
                </a:lnTo>
                <a:lnTo>
                  <a:pt x="121" y="148"/>
                </a:lnTo>
                <a:lnTo>
                  <a:pt x="121" y="145"/>
                </a:lnTo>
                <a:lnTo>
                  <a:pt x="118" y="141"/>
                </a:lnTo>
                <a:lnTo>
                  <a:pt x="115" y="138"/>
                </a:lnTo>
                <a:lnTo>
                  <a:pt x="115" y="138"/>
                </a:lnTo>
                <a:lnTo>
                  <a:pt x="110" y="136"/>
                </a:lnTo>
                <a:lnTo>
                  <a:pt x="106" y="136"/>
                </a:lnTo>
                <a:lnTo>
                  <a:pt x="101" y="136"/>
                </a:lnTo>
                <a:lnTo>
                  <a:pt x="96" y="138"/>
                </a:lnTo>
                <a:lnTo>
                  <a:pt x="96" y="138"/>
                </a:lnTo>
                <a:lnTo>
                  <a:pt x="95" y="139"/>
                </a:lnTo>
                <a:lnTo>
                  <a:pt x="95" y="139"/>
                </a:lnTo>
                <a:lnTo>
                  <a:pt x="89" y="133"/>
                </a:lnTo>
                <a:lnTo>
                  <a:pt x="81" y="132"/>
                </a:lnTo>
                <a:lnTo>
                  <a:pt x="81" y="132"/>
                </a:lnTo>
                <a:lnTo>
                  <a:pt x="73" y="130"/>
                </a:lnTo>
                <a:lnTo>
                  <a:pt x="67" y="133"/>
                </a:lnTo>
                <a:lnTo>
                  <a:pt x="67" y="133"/>
                </a:lnTo>
                <a:lnTo>
                  <a:pt x="61" y="127"/>
                </a:lnTo>
                <a:lnTo>
                  <a:pt x="55" y="124"/>
                </a:lnTo>
                <a:lnTo>
                  <a:pt x="49" y="122"/>
                </a:lnTo>
                <a:lnTo>
                  <a:pt x="41" y="124"/>
                </a:lnTo>
                <a:lnTo>
                  <a:pt x="41" y="124"/>
                </a:lnTo>
                <a:lnTo>
                  <a:pt x="37" y="118"/>
                </a:lnTo>
                <a:lnTo>
                  <a:pt x="37" y="118"/>
                </a:lnTo>
                <a:lnTo>
                  <a:pt x="32" y="110"/>
                </a:lnTo>
                <a:lnTo>
                  <a:pt x="27" y="102"/>
                </a:lnTo>
                <a:lnTo>
                  <a:pt x="27" y="102"/>
                </a:lnTo>
                <a:lnTo>
                  <a:pt x="23" y="99"/>
                </a:lnTo>
                <a:lnTo>
                  <a:pt x="23" y="99"/>
                </a:lnTo>
                <a:lnTo>
                  <a:pt x="24" y="98"/>
                </a:lnTo>
                <a:lnTo>
                  <a:pt x="24" y="98"/>
                </a:lnTo>
                <a:lnTo>
                  <a:pt x="52" y="41"/>
                </a:lnTo>
                <a:lnTo>
                  <a:pt x="52" y="41"/>
                </a:lnTo>
                <a:lnTo>
                  <a:pt x="53" y="40"/>
                </a:lnTo>
                <a:lnTo>
                  <a:pt x="55" y="40"/>
                </a:lnTo>
                <a:lnTo>
                  <a:pt x="55" y="40"/>
                </a:lnTo>
                <a:lnTo>
                  <a:pt x="61" y="40"/>
                </a:lnTo>
                <a:lnTo>
                  <a:pt x="69" y="38"/>
                </a:lnTo>
                <a:lnTo>
                  <a:pt x="81" y="35"/>
                </a:lnTo>
                <a:lnTo>
                  <a:pt x="81" y="35"/>
                </a:lnTo>
                <a:lnTo>
                  <a:pt x="95" y="29"/>
                </a:lnTo>
                <a:lnTo>
                  <a:pt x="95" y="29"/>
                </a:lnTo>
                <a:lnTo>
                  <a:pt x="101" y="26"/>
                </a:lnTo>
                <a:lnTo>
                  <a:pt x="109" y="27"/>
                </a:lnTo>
                <a:lnTo>
                  <a:pt x="115" y="29"/>
                </a:lnTo>
                <a:lnTo>
                  <a:pt x="121" y="32"/>
                </a:lnTo>
                <a:lnTo>
                  <a:pt x="121" y="32"/>
                </a:lnTo>
                <a:lnTo>
                  <a:pt x="106" y="38"/>
                </a:lnTo>
                <a:lnTo>
                  <a:pt x="106" y="38"/>
                </a:lnTo>
                <a:lnTo>
                  <a:pt x="92" y="41"/>
                </a:lnTo>
                <a:lnTo>
                  <a:pt x="78" y="44"/>
                </a:lnTo>
                <a:lnTo>
                  <a:pt x="78" y="44"/>
                </a:lnTo>
                <a:lnTo>
                  <a:pt x="75" y="46"/>
                </a:lnTo>
                <a:lnTo>
                  <a:pt x="73" y="49"/>
                </a:lnTo>
                <a:lnTo>
                  <a:pt x="73" y="49"/>
                </a:lnTo>
                <a:lnTo>
                  <a:pt x="73" y="55"/>
                </a:lnTo>
                <a:lnTo>
                  <a:pt x="75" y="60"/>
                </a:lnTo>
                <a:lnTo>
                  <a:pt x="76" y="64"/>
                </a:lnTo>
                <a:lnTo>
                  <a:pt x="80" y="69"/>
                </a:lnTo>
                <a:lnTo>
                  <a:pt x="83" y="72"/>
                </a:lnTo>
                <a:lnTo>
                  <a:pt x="87" y="75"/>
                </a:lnTo>
                <a:lnTo>
                  <a:pt x="92" y="76"/>
                </a:lnTo>
                <a:lnTo>
                  <a:pt x="98" y="76"/>
                </a:lnTo>
                <a:lnTo>
                  <a:pt x="98" y="76"/>
                </a:lnTo>
                <a:lnTo>
                  <a:pt x="107" y="76"/>
                </a:lnTo>
                <a:lnTo>
                  <a:pt x="115" y="75"/>
                </a:lnTo>
                <a:lnTo>
                  <a:pt x="115" y="75"/>
                </a:lnTo>
                <a:lnTo>
                  <a:pt x="121" y="73"/>
                </a:lnTo>
                <a:lnTo>
                  <a:pt x="126" y="73"/>
                </a:lnTo>
                <a:lnTo>
                  <a:pt x="126" y="73"/>
                </a:lnTo>
                <a:lnTo>
                  <a:pt x="129" y="75"/>
                </a:lnTo>
                <a:lnTo>
                  <a:pt x="132" y="78"/>
                </a:lnTo>
                <a:lnTo>
                  <a:pt x="132" y="78"/>
                </a:lnTo>
                <a:lnTo>
                  <a:pt x="135" y="84"/>
                </a:lnTo>
                <a:lnTo>
                  <a:pt x="139" y="89"/>
                </a:lnTo>
                <a:lnTo>
                  <a:pt x="150" y="98"/>
                </a:lnTo>
                <a:lnTo>
                  <a:pt x="150" y="98"/>
                </a:lnTo>
                <a:lnTo>
                  <a:pt x="159" y="104"/>
                </a:lnTo>
                <a:lnTo>
                  <a:pt x="168" y="109"/>
                </a:lnTo>
                <a:lnTo>
                  <a:pt x="188" y="118"/>
                </a:lnTo>
                <a:lnTo>
                  <a:pt x="188" y="118"/>
                </a:lnTo>
                <a:lnTo>
                  <a:pt x="213" y="130"/>
                </a:lnTo>
                <a:lnTo>
                  <a:pt x="213" y="130"/>
                </a:lnTo>
                <a:lnTo>
                  <a:pt x="216" y="132"/>
                </a:lnTo>
                <a:lnTo>
                  <a:pt x="216" y="135"/>
                </a:lnTo>
                <a:lnTo>
                  <a:pt x="216" y="135"/>
                </a:lnTo>
                <a:close/>
                <a:moveTo>
                  <a:pt x="216" y="121"/>
                </a:moveTo>
                <a:lnTo>
                  <a:pt x="216" y="121"/>
                </a:lnTo>
                <a:lnTo>
                  <a:pt x="170" y="99"/>
                </a:lnTo>
                <a:lnTo>
                  <a:pt x="170" y="99"/>
                </a:lnTo>
                <a:lnTo>
                  <a:pt x="170" y="99"/>
                </a:lnTo>
                <a:lnTo>
                  <a:pt x="170" y="99"/>
                </a:lnTo>
                <a:lnTo>
                  <a:pt x="171" y="99"/>
                </a:lnTo>
                <a:lnTo>
                  <a:pt x="171" y="99"/>
                </a:lnTo>
                <a:lnTo>
                  <a:pt x="179" y="96"/>
                </a:lnTo>
                <a:lnTo>
                  <a:pt x="179" y="96"/>
                </a:lnTo>
                <a:lnTo>
                  <a:pt x="182" y="93"/>
                </a:lnTo>
                <a:lnTo>
                  <a:pt x="182" y="90"/>
                </a:lnTo>
                <a:lnTo>
                  <a:pt x="182" y="90"/>
                </a:lnTo>
                <a:lnTo>
                  <a:pt x="179" y="89"/>
                </a:lnTo>
                <a:lnTo>
                  <a:pt x="176" y="89"/>
                </a:lnTo>
                <a:lnTo>
                  <a:pt x="176" y="89"/>
                </a:lnTo>
                <a:lnTo>
                  <a:pt x="167" y="92"/>
                </a:lnTo>
                <a:lnTo>
                  <a:pt x="167" y="92"/>
                </a:lnTo>
                <a:lnTo>
                  <a:pt x="161" y="92"/>
                </a:lnTo>
                <a:lnTo>
                  <a:pt x="155" y="90"/>
                </a:lnTo>
                <a:lnTo>
                  <a:pt x="150" y="87"/>
                </a:lnTo>
                <a:lnTo>
                  <a:pt x="145" y="83"/>
                </a:lnTo>
                <a:lnTo>
                  <a:pt x="145" y="83"/>
                </a:lnTo>
                <a:lnTo>
                  <a:pt x="139" y="73"/>
                </a:lnTo>
                <a:lnTo>
                  <a:pt x="139" y="73"/>
                </a:lnTo>
                <a:lnTo>
                  <a:pt x="136" y="70"/>
                </a:lnTo>
                <a:lnTo>
                  <a:pt x="133" y="67"/>
                </a:lnTo>
                <a:lnTo>
                  <a:pt x="129" y="66"/>
                </a:lnTo>
                <a:lnTo>
                  <a:pt x="124" y="64"/>
                </a:lnTo>
                <a:lnTo>
                  <a:pt x="124" y="64"/>
                </a:lnTo>
                <a:lnTo>
                  <a:pt x="118" y="64"/>
                </a:lnTo>
                <a:lnTo>
                  <a:pt x="112" y="66"/>
                </a:lnTo>
                <a:lnTo>
                  <a:pt x="112" y="66"/>
                </a:lnTo>
                <a:lnTo>
                  <a:pt x="103" y="67"/>
                </a:lnTo>
                <a:lnTo>
                  <a:pt x="93" y="67"/>
                </a:lnTo>
                <a:lnTo>
                  <a:pt x="93" y="67"/>
                </a:lnTo>
                <a:lnTo>
                  <a:pt x="89" y="64"/>
                </a:lnTo>
                <a:lnTo>
                  <a:pt x="86" y="61"/>
                </a:lnTo>
                <a:lnTo>
                  <a:pt x="83" y="58"/>
                </a:lnTo>
                <a:lnTo>
                  <a:pt x="83" y="52"/>
                </a:lnTo>
                <a:lnTo>
                  <a:pt x="83" y="52"/>
                </a:lnTo>
                <a:lnTo>
                  <a:pt x="92" y="50"/>
                </a:lnTo>
                <a:lnTo>
                  <a:pt x="92" y="50"/>
                </a:lnTo>
                <a:lnTo>
                  <a:pt x="112" y="46"/>
                </a:lnTo>
                <a:lnTo>
                  <a:pt x="130" y="37"/>
                </a:lnTo>
                <a:lnTo>
                  <a:pt x="130" y="37"/>
                </a:lnTo>
                <a:lnTo>
                  <a:pt x="139" y="34"/>
                </a:lnTo>
                <a:lnTo>
                  <a:pt x="148" y="30"/>
                </a:lnTo>
                <a:lnTo>
                  <a:pt x="148" y="30"/>
                </a:lnTo>
                <a:lnTo>
                  <a:pt x="156" y="32"/>
                </a:lnTo>
                <a:lnTo>
                  <a:pt x="164" y="35"/>
                </a:lnTo>
                <a:lnTo>
                  <a:pt x="164" y="35"/>
                </a:lnTo>
                <a:lnTo>
                  <a:pt x="182" y="44"/>
                </a:lnTo>
                <a:lnTo>
                  <a:pt x="182" y="44"/>
                </a:lnTo>
                <a:lnTo>
                  <a:pt x="191" y="46"/>
                </a:lnTo>
                <a:lnTo>
                  <a:pt x="199" y="44"/>
                </a:lnTo>
                <a:lnTo>
                  <a:pt x="199" y="44"/>
                </a:lnTo>
                <a:lnTo>
                  <a:pt x="228" y="104"/>
                </a:lnTo>
                <a:lnTo>
                  <a:pt x="228" y="104"/>
                </a:lnTo>
                <a:lnTo>
                  <a:pt x="224" y="107"/>
                </a:lnTo>
                <a:lnTo>
                  <a:pt x="221" y="112"/>
                </a:lnTo>
                <a:lnTo>
                  <a:pt x="219" y="116"/>
                </a:lnTo>
                <a:lnTo>
                  <a:pt x="216" y="121"/>
                </a:lnTo>
                <a:lnTo>
                  <a:pt x="216" y="1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51" name="Group 50"/>
          <p:cNvGrpSpPr/>
          <p:nvPr userDrawn="1"/>
        </p:nvGrpSpPr>
        <p:grpSpPr>
          <a:xfrm>
            <a:off x="957629" y="3481806"/>
            <a:ext cx="1125688" cy="852680"/>
            <a:chOff x="4960938" y="0"/>
            <a:chExt cx="955675" cy="965200"/>
          </a:xfrm>
          <a:solidFill>
            <a:srgbClr val="8D2346"/>
          </a:solidFill>
        </p:grpSpPr>
        <p:sp>
          <p:nvSpPr>
            <p:cNvPr id="52" name="Freeform 369"/>
            <p:cNvSpPr>
              <a:spLocks/>
            </p:cNvSpPr>
            <p:nvPr/>
          </p:nvSpPr>
          <p:spPr bwMode="auto">
            <a:xfrm>
              <a:off x="5562601" y="146050"/>
              <a:ext cx="114300" cy="60325"/>
            </a:xfrm>
            <a:custGeom>
              <a:avLst/>
              <a:gdLst>
                <a:gd name="T0" fmla="*/ 3 w 72"/>
                <a:gd name="T1" fmla="*/ 9 h 38"/>
                <a:gd name="T2" fmla="*/ 3 w 72"/>
                <a:gd name="T3" fmla="*/ 9 h 38"/>
                <a:gd name="T4" fmla="*/ 15 w 72"/>
                <a:gd name="T5" fmla="*/ 15 h 38"/>
                <a:gd name="T6" fmla="*/ 15 w 72"/>
                <a:gd name="T7" fmla="*/ 15 h 38"/>
                <a:gd name="T8" fmla="*/ 39 w 72"/>
                <a:gd name="T9" fmla="*/ 27 h 38"/>
                <a:gd name="T10" fmla="*/ 52 w 72"/>
                <a:gd name="T11" fmla="*/ 34 h 38"/>
                <a:gd name="T12" fmla="*/ 66 w 72"/>
                <a:gd name="T13" fmla="*/ 38 h 38"/>
                <a:gd name="T14" fmla="*/ 66 w 72"/>
                <a:gd name="T15" fmla="*/ 38 h 38"/>
                <a:gd name="T16" fmla="*/ 66 w 72"/>
                <a:gd name="T17" fmla="*/ 38 h 38"/>
                <a:gd name="T18" fmla="*/ 69 w 72"/>
                <a:gd name="T19" fmla="*/ 37 h 38"/>
                <a:gd name="T20" fmla="*/ 72 w 72"/>
                <a:gd name="T21" fmla="*/ 34 h 38"/>
                <a:gd name="T22" fmla="*/ 72 w 72"/>
                <a:gd name="T23" fmla="*/ 34 h 38"/>
                <a:gd name="T24" fmla="*/ 70 w 72"/>
                <a:gd name="T25" fmla="*/ 31 h 38"/>
                <a:gd name="T26" fmla="*/ 70 w 72"/>
                <a:gd name="T27" fmla="*/ 31 h 38"/>
                <a:gd name="T28" fmla="*/ 67 w 72"/>
                <a:gd name="T29" fmla="*/ 27 h 38"/>
                <a:gd name="T30" fmla="*/ 67 w 72"/>
                <a:gd name="T31" fmla="*/ 27 h 38"/>
                <a:gd name="T32" fmla="*/ 55 w 72"/>
                <a:gd name="T33" fmla="*/ 23 h 38"/>
                <a:gd name="T34" fmla="*/ 43 w 72"/>
                <a:gd name="T35" fmla="*/ 18 h 38"/>
                <a:gd name="T36" fmla="*/ 20 w 72"/>
                <a:gd name="T37" fmla="*/ 6 h 38"/>
                <a:gd name="T38" fmla="*/ 18 w 72"/>
                <a:gd name="T39" fmla="*/ 6 h 38"/>
                <a:gd name="T40" fmla="*/ 18 w 72"/>
                <a:gd name="T41" fmla="*/ 6 h 38"/>
                <a:gd name="T42" fmla="*/ 7 w 72"/>
                <a:gd name="T43" fmla="*/ 0 h 38"/>
                <a:gd name="T44" fmla="*/ 7 w 72"/>
                <a:gd name="T45" fmla="*/ 0 h 38"/>
                <a:gd name="T46" fmla="*/ 3 w 72"/>
                <a:gd name="T47" fmla="*/ 0 h 38"/>
                <a:gd name="T48" fmla="*/ 0 w 72"/>
                <a:gd name="T49" fmla="*/ 3 h 38"/>
                <a:gd name="T50" fmla="*/ 0 w 72"/>
                <a:gd name="T51" fmla="*/ 3 h 38"/>
                <a:gd name="T52" fmla="*/ 0 w 72"/>
                <a:gd name="T53" fmla="*/ 6 h 38"/>
                <a:gd name="T54" fmla="*/ 0 w 72"/>
                <a:gd name="T55" fmla="*/ 6 h 38"/>
                <a:gd name="T56" fmla="*/ 3 w 72"/>
                <a:gd name="T57" fmla="*/ 9 h 38"/>
                <a:gd name="T58" fmla="*/ 3 w 72"/>
                <a:gd name="T5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38">
                  <a:moveTo>
                    <a:pt x="3" y="9"/>
                  </a:moveTo>
                  <a:lnTo>
                    <a:pt x="3" y="9"/>
                  </a:lnTo>
                  <a:lnTo>
                    <a:pt x="15" y="15"/>
                  </a:lnTo>
                  <a:lnTo>
                    <a:pt x="15" y="15"/>
                  </a:lnTo>
                  <a:lnTo>
                    <a:pt x="39" y="27"/>
                  </a:lnTo>
                  <a:lnTo>
                    <a:pt x="52" y="34"/>
                  </a:lnTo>
                  <a:lnTo>
                    <a:pt x="66" y="38"/>
                  </a:lnTo>
                  <a:lnTo>
                    <a:pt x="66" y="38"/>
                  </a:lnTo>
                  <a:lnTo>
                    <a:pt x="66" y="38"/>
                  </a:lnTo>
                  <a:lnTo>
                    <a:pt x="69" y="37"/>
                  </a:lnTo>
                  <a:lnTo>
                    <a:pt x="72" y="34"/>
                  </a:lnTo>
                  <a:lnTo>
                    <a:pt x="72" y="34"/>
                  </a:lnTo>
                  <a:lnTo>
                    <a:pt x="70" y="31"/>
                  </a:lnTo>
                  <a:lnTo>
                    <a:pt x="70" y="31"/>
                  </a:lnTo>
                  <a:lnTo>
                    <a:pt x="67" y="27"/>
                  </a:lnTo>
                  <a:lnTo>
                    <a:pt x="67" y="27"/>
                  </a:lnTo>
                  <a:lnTo>
                    <a:pt x="55" y="23"/>
                  </a:lnTo>
                  <a:lnTo>
                    <a:pt x="43" y="18"/>
                  </a:lnTo>
                  <a:lnTo>
                    <a:pt x="20" y="6"/>
                  </a:lnTo>
                  <a:lnTo>
                    <a:pt x="18" y="6"/>
                  </a:lnTo>
                  <a:lnTo>
                    <a:pt x="18" y="6"/>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3" name="Freeform 370"/>
            <p:cNvSpPr>
              <a:spLocks/>
            </p:cNvSpPr>
            <p:nvPr/>
          </p:nvSpPr>
          <p:spPr bwMode="auto">
            <a:xfrm>
              <a:off x="5632451" y="53975"/>
              <a:ext cx="173038" cy="77788"/>
            </a:xfrm>
            <a:custGeom>
              <a:avLst/>
              <a:gdLst>
                <a:gd name="T0" fmla="*/ 3 w 109"/>
                <a:gd name="T1" fmla="*/ 10 h 49"/>
                <a:gd name="T2" fmla="*/ 3 w 109"/>
                <a:gd name="T3" fmla="*/ 10 h 49"/>
                <a:gd name="T4" fmla="*/ 22 w 109"/>
                <a:gd name="T5" fmla="*/ 18 h 49"/>
                <a:gd name="T6" fmla="*/ 40 w 109"/>
                <a:gd name="T7" fmla="*/ 26 h 49"/>
                <a:gd name="T8" fmla="*/ 40 w 109"/>
                <a:gd name="T9" fmla="*/ 26 h 49"/>
                <a:gd name="T10" fmla="*/ 71 w 109"/>
                <a:gd name="T11" fmla="*/ 40 h 49"/>
                <a:gd name="T12" fmla="*/ 87 w 109"/>
                <a:gd name="T13" fmla="*/ 44 h 49"/>
                <a:gd name="T14" fmla="*/ 103 w 109"/>
                <a:gd name="T15" fmla="*/ 49 h 49"/>
                <a:gd name="T16" fmla="*/ 104 w 109"/>
                <a:gd name="T17" fmla="*/ 49 h 49"/>
                <a:gd name="T18" fmla="*/ 104 w 109"/>
                <a:gd name="T19" fmla="*/ 49 h 49"/>
                <a:gd name="T20" fmla="*/ 107 w 109"/>
                <a:gd name="T21" fmla="*/ 49 h 49"/>
                <a:gd name="T22" fmla="*/ 109 w 109"/>
                <a:gd name="T23" fmla="*/ 46 h 49"/>
                <a:gd name="T24" fmla="*/ 109 w 109"/>
                <a:gd name="T25" fmla="*/ 46 h 49"/>
                <a:gd name="T26" fmla="*/ 109 w 109"/>
                <a:gd name="T27" fmla="*/ 41 h 49"/>
                <a:gd name="T28" fmla="*/ 109 w 109"/>
                <a:gd name="T29" fmla="*/ 41 h 49"/>
                <a:gd name="T30" fmla="*/ 106 w 109"/>
                <a:gd name="T31" fmla="*/ 40 h 49"/>
                <a:gd name="T32" fmla="*/ 106 w 109"/>
                <a:gd name="T33" fmla="*/ 40 h 49"/>
                <a:gd name="T34" fmla="*/ 89 w 109"/>
                <a:gd name="T35" fmla="*/ 35 h 49"/>
                <a:gd name="T36" fmla="*/ 74 w 109"/>
                <a:gd name="T37" fmla="*/ 29 h 49"/>
                <a:gd name="T38" fmla="*/ 43 w 109"/>
                <a:gd name="T39" fmla="*/ 15 h 49"/>
                <a:gd name="T40" fmla="*/ 43 w 109"/>
                <a:gd name="T41" fmla="*/ 15 h 49"/>
                <a:gd name="T42" fmla="*/ 25 w 109"/>
                <a:gd name="T43" fmla="*/ 7 h 49"/>
                <a:gd name="T44" fmla="*/ 6 w 109"/>
                <a:gd name="T45" fmla="*/ 0 h 49"/>
                <a:gd name="T46" fmla="*/ 6 w 109"/>
                <a:gd name="T47" fmla="*/ 0 h 49"/>
                <a:gd name="T48" fmla="*/ 3 w 109"/>
                <a:gd name="T49" fmla="*/ 1 h 49"/>
                <a:gd name="T50" fmla="*/ 0 w 109"/>
                <a:gd name="T51" fmla="*/ 3 h 49"/>
                <a:gd name="T52" fmla="*/ 0 w 109"/>
                <a:gd name="T53" fmla="*/ 3 h 49"/>
                <a:gd name="T54" fmla="*/ 0 w 109"/>
                <a:gd name="T55" fmla="*/ 7 h 49"/>
                <a:gd name="T56" fmla="*/ 0 w 109"/>
                <a:gd name="T57" fmla="*/ 7 h 49"/>
                <a:gd name="T58" fmla="*/ 3 w 109"/>
                <a:gd name="T59" fmla="*/ 10 h 49"/>
                <a:gd name="T60" fmla="*/ 3 w 109"/>
                <a:gd name="T6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49">
                  <a:moveTo>
                    <a:pt x="3" y="10"/>
                  </a:moveTo>
                  <a:lnTo>
                    <a:pt x="3" y="10"/>
                  </a:lnTo>
                  <a:lnTo>
                    <a:pt x="22" y="18"/>
                  </a:lnTo>
                  <a:lnTo>
                    <a:pt x="40" y="26"/>
                  </a:lnTo>
                  <a:lnTo>
                    <a:pt x="40" y="26"/>
                  </a:lnTo>
                  <a:lnTo>
                    <a:pt x="71" y="40"/>
                  </a:lnTo>
                  <a:lnTo>
                    <a:pt x="87" y="44"/>
                  </a:lnTo>
                  <a:lnTo>
                    <a:pt x="103" y="49"/>
                  </a:lnTo>
                  <a:lnTo>
                    <a:pt x="104" y="49"/>
                  </a:lnTo>
                  <a:lnTo>
                    <a:pt x="104" y="49"/>
                  </a:lnTo>
                  <a:lnTo>
                    <a:pt x="107" y="49"/>
                  </a:lnTo>
                  <a:lnTo>
                    <a:pt x="109" y="46"/>
                  </a:lnTo>
                  <a:lnTo>
                    <a:pt x="109" y="46"/>
                  </a:lnTo>
                  <a:lnTo>
                    <a:pt x="109" y="41"/>
                  </a:lnTo>
                  <a:lnTo>
                    <a:pt x="109" y="41"/>
                  </a:lnTo>
                  <a:lnTo>
                    <a:pt x="106" y="40"/>
                  </a:lnTo>
                  <a:lnTo>
                    <a:pt x="106" y="40"/>
                  </a:lnTo>
                  <a:lnTo>
                    <a:pt x="89" y="35"/>
                  </a:lnTo>
                  <a:lnTo>
                    <a:pt x="74" y="29"/>
                  </a:lnTo>
                  <a:lnTo>
                    <a:pt x="43" y="15"/>
                  </a:lnTo>
                  <a:lnTo>
                    <a:pt x="43" y="15"/>
                  </a:lnTo>
                  <a:lnTo>
                    <a:pt x="25" y="7"/>
                  </a:lnTo>
                  <a:lnTo>
                    <a:pt x="6" y="0"/>
                  </a:lnTo>
                  <a:lnTo>
                    <a:pt x="6" y="0"/>
                  </a:lnTo>
                  <a:lnTo>
                    <a:pt x="3" y="1"/>
                  </a:lnTo>
                  <a:lnTo>
                    <a:pt x="0" y="3"/>
                  </a:lnTo>
                  <a:lnTo>
                    <a:pt x="0" y="3"/>
                  </a:lnTo>
                  <a:lnTo>
                    <a:pt x="0" y="7"/>
                  </a:lnTo>
                  <a:lnTo>
                    <a:pt x="0" y="7"/>
                  </a:lnTo>
                  <a:lnTo>
                    <a:pt x="3" y="1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4" name="Freeform 371"/>
            <p:cNvSpPr>
              <a:spLocks/>
            </p:cNvSpPr>
            <p:nvPr/>
          </p:nvSpPr>
          <p:spPr bwMode="auto">
            <a:xfrm>
              <a:off x="5549901" y="384175"/>
              <a:ext cx="17463" cy="17463"/>
            </a:xfrm>
            <a:custGeom>
              <a:avLst/>
              <a:gdLst>
                <a:gd name="T0" fmla="*/ 5 w 11"/>
                <a:gd name="T1" fmla="*/ 0 h 11"/>
                <a:gd name="T2" fmla="*/ 5 w 11"/>
                <a:gd name="T3" fmla="*/ 0 h 11"/>
                <a:gd name="T4" fmla="*/ 1 w 11"/>
                <a:gd name="T5" fmla="*/ 2 h 11"/>
                <a:gd name="T6" fmla="*/ 0 w 11"/>
                <a:gd name="T7" fmla="*/ 5 h 11"/>
                <a:gd name="T8" fmla="*/ 0 w 11"/>
                <a:gd name="T9" fmla="*/ 5 h 11"/>
                <a:gd name="T10" fmla="*/ 1 w 11"/>
                <a:gd name="T11" fmla="*/ 9 h 11"/>
                <a:gd name="T12" fmla="*/ 5 w 11"/>
                <a:gd name="T13" fmla="*/ 11 h 11"/>
                <a:gd name="T14" fmla="*/ 5 w 11"/>
                <a:gd name="T15" fmla="*/ 11 h 11"/>
                <a:gd name="T16" fmla="*/ 9 w 11"/>
                <a:gd name="T17" fmla="*/ 9 h 11"/>
                <a:gd name="T18" fmla="*/ 11 w 11"/>
                <a:gd name="T19" fmla="*/ 5 h 11"/>
                <a:gd name="T20" fmla="*/ 11 w 11"/>
                <a:gd name="T21" fmla="*/ 5 h 11"/>
                <a:gd name="T22" fmla="*/ 9 w 11"/>
                <a:gd name="T23" fmla="*/ 2 h 11"/>
                <a:gd name="T24" fmla="*/ 5 w 11"/>
                <a:gd name="T25" fmla="*/ 0 h 11"/>
                <a:gd name="T26" fmla="*/ 5 w 11"/>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5" y="0"/>
                  </a:moveTo>
                  <a:lnTo>
                    <a:pt x="5" y="0"/>
                  </a:lnTo>
                  <a:lnTo>
                    <a:pt x="1" y="2"/>
                  </a:lnTo>
                  <a:lnTo>
                    <a:pt x="0" y="5"/>
                  </a:lnTo>
                  <a:lnTo>
                    <a:pt x="0" y="5"/>
                  </a:lnTo>
                  <a:lnTo>
                    <a:pt x="1" y="9"/>
                  </a:lnTo>
                  <a:lnTo>
                    <a:pt x="5" y="11"/>
                  </a:lnTo>
                  <a:lnTo>
                    <a:pt x="5" y="11"/>
                  </a:lnTo>
                  <a:lnTo>
                    <a:pt x="9" y="9"/>
                  </a:lnTo>
                  <a:lnTo>
                    <a:pt x="11" y="5"/>
                  </a:lnTo>
                  <a:lnTo>
                    <a:pt x="11" y="5"/>
                  </a:lnTo>
                  <a:lnTo>
                    <a:pt x="9"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5" name="Freeform 372"/>
            <p:cNvSpPr>
              <a:spLocks/>
            </p:cNvSpPr>
            <p:nvPr/>
          </p:nvSpPr>
          <p:spPr bwMode="auto">
            <a:xfrm>
              <a:off x="5576888" y="92075"/>
              <a:ext cx="169863" cy="77788"/>
            </a:xfrm>
            <a:custGeom>
              <a:avLst/>
              <a:gdLst>
                <a:gd name="T0" fmla="*/ 3 w 107"/>
                <a:gd name="T1" fmla="*/ 9 h 49"/>
                <a:gd name="T2" fmla="*/ 3 w 107"/>
                <a:gd name="T3" fmla="*/ 9 h 49"/>
                <a:gd name="T4" fmla="*/ 24 w 107"/>
                <a:gd name="T5" fmla="*/ 17 h 49"/>
                <a:gd name="T6" fmla="*/ 43 w 107"/>
                <a:gd name="T7" fmla="*/ 26 h 49"/>
                <a:gd name="T8" fmla="*/ 43 w 107"/>
                <a:gd name="T9" fmla="*/ 26 h 49"/>
                <a:gd name="T10" fmla="*/ 72 w 107"/>
                <a:gd name="T11" fmla="*/ 40 h 49"/>
                <a:gd name="T12" fmla="*/ 86 w 107"/>
                <a:gd name="T13" fmla="*/ 45 h 49"/>
                <a:gd name="T14" fmla="*/ 101 w 107"/>
                <a:gd name="T15" fmla="*/ 49 h 49"/>
                <a:gd name="T16" fmla="*/ 102 w 107"/>
                <a:gd name="T17" fmla="*/ 49 h 49"/>
                <a:gd name="T18" fmla="*/ 102 w 107"/>
                <a:gd name="T19" fmla="*/ 49 h 49"/>
                <a:gd name="T20" fmla="*/ 106 w 107"/>
                <a:gd name="T21" fmla="*/ 48 h 49"/>
                <a:gd name="T22" fmla="*/ 107 w 107"/>
                <a:gd name="T23" fmla="*/ 46 h 49"/>
                <a:gd name="T24" fmla="*/ 107 w 107"/>
                <a:gd name="T25" fmla="*/ 46 h 49"/>
                <a:gd name="T26" fmla="*/ 107 w 107"/>
                <a:gd name="T27" fmla="*/ 42 h 49"/>
                <a:gd name="T28" fmla="*/ 107 w 107"/>
                <a:gd name="T29" fmla="*/ 42 h 49"/>
                <a:gd name="T30" fmla="*/ 104 w 107"/>
                <a:gd name="T31" fmla="*/ 40 h 49"/>
                <a:gd name="T32" fmla="*/ 104 w 107"/>
                <a:gd name="T33" fmla="*/ 40 h 49"/>
                <a:gd name="T34" fmla="*/ 89 w 107"/>
                <a:gd name="T35" fmla="*/ 35 h 49"/>
                <a:gd name="T36" fmla="*/ 73 w 107"/>
                <a:gd name="T37" fmla="*/ 29 h 49"/>
                <a:gd name="T38" fmla="*/ 46 w 107"/>
                <a:gd name="T39" fmla="*/ 17 h 49"/>
                <a:gd name="T40" fmla="*/ 46 w 107"/>
                <a:gd name="T41" fmla="*/ 17 h 49"/>
                <a:gd name="T42" fmla="*/ 26 w 107"/>
                <a:gd name="T43" fmla="*/ 8 h 49"/>
                <a:gd name="T44" fmla="*/ 7 w 107"/>
                <a:gd name="T45" fmla="*/ 0 h 49"/>
                <a:gd name="T46" fmla="*/ 7 w 107"/>
                <a:gd name="T47" fmla="*/ 0 h 49"/>
                <a:gd name="T48" fmla="*/ 3 w 107"/>
                <a:gd name="T49" fmla="*/ 0 h 49"/>
                <a:gd name="T50" fmla="*/ 0 w 107"/>
                <a:gd name="T51" fmla="*/ 3 h 49"/>
                <a:gd name="T52" fmla="*/ 0 w 107"/>
                <a:gd name="T53" fmla="*/ 3 h 49"/>
                <a:gd name="T54" fmla="*/ 0 w 107"/>
                <a:gd name="T55" fmla="*/ 6 h 49"/>
                <a:gd name="T56" fmla="*/ 0 w 107"/>
                <a:gd name="T57" fmla="*/ 6 h 49"/>
                <a:gd name="T58" fmla="*/ 3 w 107"/>
                <a:gd name="T59" fmla="*/ 9 h 49"/>
                <a:gd name="T60" fmla="*/ 3 w 107"/>
                <a:gd name="T6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 h="49">
                  <a:moveTo>
                    <a:pt x="3" y="9"/>
                  </a:moveTo>
                  <a:lnTo>
                    <a:pt x="3" y="9"/>
                  </a:lnTo>
                  <a:lnTo>
                    <a:pt x="24" y="17"/>
                  </a:lnTo>
                  <a:lnTo>
                    <a:pt x="43" y="26"/>
                  </a:lnTo>
                  <a:lnTo>
                    <a:pt x="43" y="26"/>
                  </a:lnTo>
                  <a:lnTo>
                    <a:pt x="72" y="40"/>
                  </a:lnTo>
                  <a:lnTo>
                    <a:pt x="86" y="45"/>
                  </a:lnTo>
                  <a:lnTo>
                    <a:pt x="101" y="49"/>
                  </a:lnTo>
                  <a:lnTo>
                    <a:pt x="102" y="49"/>
                  </a:lnTo>
                  <a:lnTo>
                    <a:pt x="102" y="49"/>
                  </a:lnTo>
                  <a:lnTo>
                    <a:pt x="106" y="48"/>
                  </a:lnTo>
                  <a:lnTo>
                    <a:pt x="107" y="46"/>
                  </a:lnTo>
                  <a:lnTo>
                    <a:pt x="107" y="46"/>
                  </a:lnTo>
                  <a:lnTo>
                    <a:pt x="107" y="42"/>
                  </a:lnTo>
                  <a:lnTo>
                    <a:pt x="107" y="42"/>
                  </a:lnTo>
                  <a:lnTo>
                    <a:pt x="104" y="40"/>
                  </a:lnTo>
                  <a:lnTo>
                    <a:pt x="104" y="40"/>
                  </a:lnTo>
                  <a:lnTo>
                    <a:pt x="89" y="35"/>
                  </a:lnTo>
                  <a:lnTo>
                    <a:pt x="73" y="29"/>
                  </a:lnTo>
                  <a:lnTo>
                    <a:pt x="46" y="17"/>
                  </a:lnTo>
                  <a:lnTo>
                    <a:pt x="46" y="17"/>
                  </a:lnTo>
                  <a:lnTo>
                    <a:pt x="26" y="8"/>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6" name="Freeform 373"/>
            <p:cNvSpPr>
              <a:spLocks/>
            </p:cNvSpPr>
            <p:nvPr/>
          </p:nvSpPr>
          <p:spPr bwMode="auto">
            <a:xfrm>
              <a:off x="5532438" y="196850"/>
              <a:ext cx="55563" cy="36513"/>
            </a:xfrm>
            <a:custGeom>
              <a:avLst/>
              <a:gdLst>
                <a:gd name="T0" fmla="*/ 2 w 35"/>
                <a:gd name="T1" fmla="*/ 9 h 23"/>
                <a:gd name="T2" fmla="*/ 2 w 35"/>
                <a:gd name="T3" fmla="*/ 9 h 23"/>
                <a:gd name="T4" fmla="*/ 28 w 35"/>
                <a:gd name="T5" fmla="*/ 23 h 23"/>
                <a:gd name="T6" fmla="*/ 28 w 35"/>
                <a:gd name="T7" fmla="*/ 23 h 23"/>
                <a:gd name="T8" fmla="*/ 29 w 35"/>
                <a:gd name="T9" fmla="*/ 23 h 23"/>
                <a:gd name="T10" fmla="*/ 29 w 35"/>
                <a:gd name="T11" fmla="*/ 23 h 23"/>
                <a:gd name="T12" fmla="*/ 32 w 35"/>
                <a:gd name="T13" fmla="*/ 23 h 23"/>
                <a:gd name="T14" fmla="*/ 35 w 35"/>
                <a:gd name="T15" fmla="*/ 20 h 23"/>
                <a:gd name="T16" fmla="*/ 35 w 35"/>
                <a:gd name="T17" fmla="*/ 20 h 23"/>
                <a:gd name="T18" fmla="*/ 35 w 35"/>
                <a:gd name="T19" fmla="*/ 17 h 23"/>
                <a:gd name="T20" fmla="*/ 32 w 35"/>
                <a:gd name="T21" fmla="*/ 14 h 23"/>
                <a:gd name="T22" fmla="*/ 32 w 35"/>
                <a:gd name="T23" fmla="*/ 14 h 23"/>
                <a:gd name="T24" fmla="*/ 8 w 35"/>
                <a:gd name="T25" fmla="*/ 0 h 23"/>
                <a:gd name="T26" fmla="*/ 8 w 35"/>
                <a:gd name="T27" fmla="*/ 0 h 23"/>
                <a:gd name="T28" fmla="*/ 3 w 35"/>
                <a:gd name="T29" fmla="*/ 0 h 23"/>
                <a:gd name="T30" fmla="*/ 0 w 35"/>
                <a:gd name="T31" fmla="*/ 2 h 23"/>
                <a:gd name="T32" fmla="*/ 0 w 35"/>
                <a:gd name="T33" fmla="*/ 2 h 23"/>
                <a:gd name="T34" fmla="*/ 0 w 35"/>
                <a:gd name="T35" fmla="*/ 6 h 23"/>
                <a:gd name="T36" fmla="*/ 0 w 35"/>
                <a:gd name="T37" fmla="*/ 6 h 23"/>
                <a:gd name="T38" fmla="*/ 2 w 35"/>
                <a:gd name="T39" fmla="*/ 9 h 23"/>
                <a:gd name="T40" fmla="*/ 2 w 35"/>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 y="9"/>
                  </a:moveTo>
                  <a:lnTo>
                    <a:pt x="2" y="9"/>
                  </a:lnTo>
                  <a:lnTo>
                    <a:pt x="28" y="23"/>
                  </a:lnTo>
                  <a:lnTo>
                    <a:pt x="28" y="23"/>
                  </a:lnTo>
                  <a:lnTo>
                    <a:pt x="29" y="23"/>
                  </a:lnTo>
                  <a:lnTo>
                    <a:pt x="29" y="23"/>
                  </a:lnTo>
                  <a:lnTo>
                    <a:pt x="32" y="23"/>
                  </a:lnTo>
                  <a:lnTo>
                    <a:pt x="35" y="20"/>
                  </a:lnTo>
                  <a:lnTo>
                    <a:pt x="35" y="20"/>
                  </a:lnTo>
                  <a:lnTo>
                    <a:pt x="35" y="17"/>
                  </a:lnTo>
                  <a:lnTo>
                    <a:pt x="32" y="14"/>
                  </a:lnTo>
                  <a:lnTo>
                    <a:pt x="32" y="14"/>
                  </a:lnTo>
                  <a:lnTo>
                    <a:pt x="8" y="0"/>
                  </a:lnTo>
                  <a:lnTo>
                    <a:pt x="8" y="0"/>
                  </a:lnTo>
                  <a:lnTo>
                    <a:pt x="3" y="0"/>
                  </a:lnTo>
                  <a:lnTo>
                    <a:pt x="0" y="2"/>
                  </a:lnTo>
                  <a:lnTo>
                    <a:pt x="0" y="2"/>
                  </a:lnTo>
                  <a:lnTo>
                    <a:pt x="0" y="6"/>
                  </a:lnTo>
                  <a:lnTo>
                    <a:pt x="0" y="6"/>
                  </a:lnTo>
                  <a:lnTo>
                    <a:pt x="2" y="9"/>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7" name="Freeform 374"/>
            <p:cNvSpPr>
              <a:spLocks/>
            </p:cNvSpPr>
            <p:nvPr/>
          </p:nvSpPr>
          <p:spPr bwMode="auto">
            <a:xfrm>
              <a:off x="5313363" y="384175"/>
              <a:ext cx="17463" cy="17463"/>
            </a:xfrm>
            <a:custGeom>
              <a:avLst/>
              <a:gdLst>
                <a:gd name="T0" fmla="*/ 6 w 11"/>
                <a:gd name="T1" fmla="*/ 11 h 11"/>
                <a:gd name="T2" fmla="*/ 6 w 11"/>
                <a:gd name="T3" fmla="*/ 11 h 11"/>
                <a:gd name="T4" fmla="*/ 9 w 11"/>
                <a:gd name="T5" fmla="*/ 9 h 11"/>
                <a:gd name="T6" fmla="*/ 11 w 11"/>
                <a:gd name="T7" fmla="*/ 5 h 11"/>
                <a:gd name="T8" fmla="*/ 11 w 11"/>
                <a:gd name="T9" fmla="*/ 5 h 11"/>
                <a:gd name="T10" fmla="*/ 9 w 11"/>
                <a:gd name="T11" fmla="*/ 2 h 11"/>
                <a:gd name="T12" fmla="*/ 6 w 11"/>
                <a:gd name="T13" fmla="*/ 0 h 11"/>
                <a:gd name="T14" fmla="*/ 6 w 11"/>
                <a:gd name="T15" fmla="*/ 0 h 11"/>
                <a:gd name="T16" fmla="*/ 2 w 11"/>
                <a:gd name="T17" fmla="*/ 2 h 11"/>
                <a:gd name="T18" fmla="*/ 0 w 11"/>
                <a:gd name="T19" fmla="*/ 5 h 11"/>
                <a:gd name="T20" fmla="*/ 0 w 11"/>
                <a:gd name="T21" fmla="*/ 5 h 11"/>
                <a:gd name="T22" fmla="*/ 2 w 11"/>
                <a:gd name="T23" fmla="*/ 9 h 11"/>
                <a:gd name="T24" fmla="*/ 6 w 11"/>
                <a:gd name="T25" fmla="*/ 11 h 11"/>
                <a:gd name="T26" fmla="*/ 6 w 11"/>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6" y="11"/>
                  </a:moveTo>
                  <a:lnTo>
                    <a:pt x="6" y="11"/>
                  </a:lnTo>
                  <a:lnTo>
                    <a:pt x="9" y="9"/>
                  </a:lnTo>
                  <a:lnTo>
                    <a:pt x="11" y="5"/>
                  </a:lnTo>
                  <a:lnTo>
                    <a:pt x="11" y="5"/>
                  </a:lnTo>
                  <a:lnTo>
                    <a:pt x="9" y="2"/>
                  </a:lnTo>
                  <a:lnTo>
                    <a:pt x="6" y="0"/>
                  </a:lnTo>
                  <a:lnTo>
                    <a:pt x="6" y="0"/>
                  </a:lnTo>
                  <a:lnTo>
                    <a:pt x="2" y="2"/>
                  </a:lnTo>
                  <a:lnTo>
                    <a:pt x="0" y="5"/>
                  </a:lnTo>
                  <a:lnTo>
                    <a:pt x="0" y="5"/>
                  </a:lnTo>
                  <a:lnTo>
                    <a:pt x="2" y="9"/>
                  </a:lnTo>
                  <a:lnTo>
                    <a:pt x="6" y="11"/>
                  </a:ln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8" name="Freeform 375"/>
            <p:cNvSpPr>
              <a:spLocks noEditPoints="1"/>
            </p:cNvSpPr>
            <p:nvPr/>
          </p:nvSpPr>
          <p:spPr bwMode="auto">
            <a:xfrm>
              <a:off x="4960938" y="0"/>
              <a:ext cx="955675" cy="965200"/>
            </a:xfrm>
            <a:custGeom>
              <a:avLst/>
              <a:gdLst>
                <a:gd name="T0" fmla="*/ 540 w 602"/>
                <a:gd name="T1" fmla="*/ 116 h 608"/>
                <a:gd name="T2" fmla="*/ 547 w 602"/>
                <a:gd name="T3" fmla="*/ 44 h 608"/>
                <a:gd name="T4" fmla="*/ 365 w 602"/>
                <a:gd name="T5" fmla="*/ 28 h 608"/>
                <a:gd name="T6" fmla="*/ 310 w 602"/>
                <a:gd name="T7" fmla="*/ 92 h 608"/>
                <a:gd name="T8" fmla="*/ 302 w 602"/>
                <a:gd name="T9" fmla="*/ 32 h 608"/>
                <a:gd name="T10" fmla="*/ 297 w 602"/>
                <a:gd name="T11" fmla="*/ 92 h 608"/>
                <a:gd name="T12" fmla="*/ 233 w 602"/>
                <a:gd name="T13" fmla="*/ 18 h 608"/>
                <a:gd name="T14" fmla="*/ 34 w 602"/>
                <a:gd name="T15" fmla="*/ 51 h 608"/>
                <a:gd name="T16" fmla="*/ 81 w 602"/>
                <a:gd name="T17" fmla="*/ 127 h 608"/>
                <a:gd name="T18" fmla="*/ 233 w 602"/>
                <a:gd name="T19" fmla="*/ 323 h 608"/>
                <a:gd name="T20" fmla="*/ 212 w 602"/>
                <a:gd name="T21" fmla="*/ 288 h 608"/>
                <a:gd name="T22" fmla="*/ 274 w 602"/>
                <a:gd name="T23" fmla="*/ 251 h 608"/>
                <a:gd name="T24" fmla="*/ 167 w 602"/>
                <a:gd name="T25" fmla="*/ 244 h 608"/>
                <a:gd name="T26" fmla="*/ 198 w 602"/>
                <a:gd name="T27" fmla="*/ 363 h 608"/>
                <a:gd name="T28" fmla="*/ 219 w 602"/>
                <a:gd name="T29" fmla="*/ 455 h 608"/>
                <a:gd name="T30" fmla="*/ 225 w 602"/>
                <a:gd name="T31" fmla="*/ 544 h 608"/>
                <a:gd name="T32" fmla="*/ 274 w 602"/>
                <a:gd name="T33" fmla="*/ 590 h 608"/>
                <a:gd name="T34" fmla="*/ 297 w 602"/>
                <a:gd name="T35" fmla="*/ 547 h 608"/>
                <a:gd name="T36" fmla="*/ 337 w 602"/>
                <a:gd name="T37" fmla="*/ 559 h 608"/>
                <a:gd name="T38" fmla="*/ 360 w 602"/>
                <a:gd name="T39" fmla="*/ 601 h 608"/>
                <a:gd name="T40" fmla="*/ 388 w 602"/>
                <a:gd name="T41" fmla="*/ 509 h 608"/>
                <a:gd name="T42" fmla="*/ 412 w 602"/>
                <a:gd name="T43" fmla="*/ 411 h 608"/>
                <a:gd name="T44" fmla="*/ 438 w 602"/>
                <a:gd name="T45" fmla="*/ 329 h 608"/>
                <a:gd name="T46" fmla="*/ 372 w 602"/>
                <a:gd name="T47" fmla="*/ 210 h 608"/>
                <a:gd name="T48" fmla="*/ 348 w 602"/>
                <a:gd name="T49" fmla="*/ 286 h 608"/>
                <a:gd name="T50" fmla="*/ 403 w 602"/>
                <a:gd name="T51" fmla="*/ 305 h 608"/>
                <a:gd name="T52" fmla="*/ 343 w 602"/>
                <a:gd name="T53" fmla="*/ 112 h 608"/>
                <a:gd name="T54" fmla="*/ 434 w 602"/>
                <a:gd name="T55" fmla="*/ 12 h 608"/>
                <a:gd name="T56" fmla="*/ 490 w 602"/>
                <a:gd name="T57" fmla="*/ 133 h 608"/>
                <a:gd name="T58" fmla="*/ 147 w 602"/>
                <a:gd name="T59" fmla="*/ 150 h 608"/>
                <a:gd name="T60" fmla="*/ 152 w 602"/>
                <a:gd name="T61" fmla="*/ 17 h 608"/>
                <a:gd name="T62" fmla="*/ 254 w 602"/>
                <a:gd name="T63" fmla="*/ 104 h 608"/>
                <a:gd name="T64" fmla="*/ 193 w 602"/>
                <a:gd name="T65" fmla="*/ 231 h 608"/>
                <a:gd name="T66" fmla="*/ 264 w 602"/>
                <a:gd name="T67" fmla="*/ 251 h 608"/>
                <a:gd name="T68" fmla="*/ 213 w 602"/>
                <a:gd name="T69" fmla="*/ 279 h 608"/>
                <a:gd name="T70" fmla="*/ 224 w 602"/>
                <a:gd name="T71" fmla="*/ 334 h 608"/>
                <a:gd name="T72" fmla="*/ 164 w 602"/>
                <a:gd name="T73" fmla="*/ 297 h 608"/>
                <a:gd name="T74" fmla="*/ 339 w 602"/>
                <a:gd name="T75" fmla="*/ 582 h 608"/>
                <a:gd name="T76" fmla="*/ 362 w 602"/>
                <a:gd name="T77" fmla="*/ 539 h 608"/>
                <a:gd name="T78" fmla="*/ 258 w 602"/>
                <a:gd name="T79" fmla="*/ 550 h 608"/>
                <a:gd name="T80" fmla="*/ 254 w 602"/>
                <a:gd name="T81" fmla="*/ 593 h 608"/>
                <a:gd name="T82" fmla="*/ 247 w 602"/>
                <a:gd name="T83" fmla="*/ 527 h 608"/>
                <a:gd name="T84" fmla="*/ 360 w 602"/>
                <a:gd name="T85" fmla="*/ 490 h 608"/>
                <a:gd name="T86" fmla="*/ 383 w 602"/>
                <a:gd name="T87" fmla="*/ 486 h 608"/>
                <a:gd name="T88" fmla="*/ 259 w 602"/>
                <a:gd name="T89" fmla="*/ 472 h 608"/>
                <a:gd name="T90" fmla="*/ 331 w 602"/>
                <a:gd name="T91" fmla="*/ 466 h 608"/>
                <a:gd name="T92" fmla="*/ 273 w 602"/>
                <a:gd name="T93" fmla="*/ 455 h 608"/>
                <a:gd name="T94" fmla="*/ 254 w 602"/>
                <a:gd name="T95" fmla="*/ 509 h 608"/>
                <a:gd name="T96" fmla="*/ 225 w 602"/>
                <a:gd name="T97" fmla="*/ 464 h 608"/>
                <a:gd name="T98" fmla="*/ 379 w 602"/>
                <a:gd name="T99" fmla="*/ 409 h 608"/>
                <a:gd name="T100" fmla="*/ 395 w 602"/>
                <a:gd name="T101" fmla="*/ 366 h 608"/>
                <a:gd name="T102" fmla="*/ 343 w 602"/>
                <a:gd name="T103" fmla="*/ 455 h 608"/>
                <a:gd name="T104" fmla="*/ 236 w 602"/>
                <a:gd name="T105" fmla="*/ 385 h 608"/>
                <a:gd name="T106" fmla="*/ 348 w 602"/>
                <a:gd name="T107" fmla="*/ 368 h 608"/>
                <a:gd name="T108" fmla="*/ 354 w 602"/>
                <a:gd name="T109" fmla="*/ 420 h 608"/>
                <a:gd name="T110" fmla="*/ 414 w 602"/>
                <a:gd name="T111" fmla="*/ 296 h 608"/>
                <a:gd name="T112" fmla="*/ 354 w 602"/>
                <a:gd name="T113" fmla="*/ 277 h 608"/>
                <a:gd name="T114" fmla="*/ 372 w 602"/>
                <a:gd name="T115" fmla="*/ 219 h 608"/>
                <a:gd name="T116" fmla="*/ 420 w 602"/>
                <a:gd name="T117" fmla="*/ 337 h 608"/>
                <a:gd name="T118" fmla="*/ 222 w 602"/>
                <a:gd name="T119" fmla="*/ 395 h 608"/>
                <a:gd name="T120" fmla="*/ 213 w 602"/>
                <a:gd name="T121" fmla="*/ 432 h 608"/>
                <a:gd name="T122" fmla="*/ 302 w 602"/>
                <a:gd name="T123" fmla="*/ 83 h 608"/>
                <a:gd name="T124" fmla="*/ 320 w 602"/>
                <a:gd name="T125" fmla="*/ 5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608">
                  <a:moveTo>
                    <a:pt x="310" y="190"/>
                  </a:moveTo>
                  <a:lnTo>
                    <a:pt x="310" y="190"/>
                  </a:lnTo>
                  <a:lnTo>
                    <a:pt x="331" y="190"/>
                  </a:lnTo>
                  <a:lnTo>
                    <a:pt x="351" y="188"/>
                  </a:lnTo>
                  <a:lnTo>
                    <a:pt x="371" y="185"/>
                  </a:lnTo>
                  <a:lnTo>
                    <a:pt x="392" y="181"/>
                  </a:lnTo>
                  <a:lnTo>
                    <a:pt x="411" y="176"/>
                  </a:lnTo>
                  <a:lnTo>
                    <a:pt x="431" y="170"/>
                  </a:lnTo>
                  <a:lnTo>
                    <a:pt x="451" y="164"/>
                  </a:lnTo>
                  <a:lnTo>
                    <a:pt x="469" y="156"/>
                  </a:lnTo>
                  <a:lnTo>
                    <a:pt x="487" y="147"/>
                  </a:lnTo>
                  <a:lnTo>
                    <a:pt x="504" y="138"/>
                  </a:lnTo>
                  <a:lnTo>
                    <a:pt x="523" y="127"/>
                  </a:lnTo>
                  <a:lnTo>
                    <a:pt x="540" y="116"/>
                  </a:lnTo>
                  <a:lnTo>
                    <a:pt x="556" y="104"/>
                  </a:lnTo>
                  <a:lnTo>
                    <a:pt x="572" y="92"/>
                  </a:lnTo>
                  <a:lnTo>
                    <a:pt x="587" y="78"/>
                  </a:lnTo>
                  <a:lnTo>
                    <a:pt x="602" y="63"/>
                  </a:lnTo>
                  <a:lnTo>
                    <a:pt x="602" y="63"/>
                  </a:lnTo>
                  <a:lnTo>
                    <a:pt x="602" y="60"/>
                  </a:lnTo>
                  <a:lnTo>
                    <a:pt x="602" y="57"/>
                  </a:lnTo>
                  <a:lnTo>
                    <a:pt x="602" y="57"/>
                  </a:lnTo>
                  <a:lnTo>
                    <a:pt x="601" y="55"/>
                  </a:lnTo>
                  <a:lnTo>
                    <a:pt x="598" y="54"/>
                  </a:lnTo>
                  <a:lnTo>
                    <a:pt x="598" y="54"/>
                  </a:lnTo>
                  <a:lnTo>
                    <a:pt x="586" y="52"/>
                  </a:lnTo>
                  <a:lnTo>
                    <a:pt x="572" y="51"/>
                  </a:lnTo>
                  <a:lnTo>
                    <a:pt x="547" y="44"/>
                  </a:lnTo>
                  <a:lnTo>
                    <a:pt x="521" y="35"/>
                  </a:lnTo>
                  <a:lnTo>
                    <a:pt x="495" y="23"/>
                  </a:lnTo>
                  <a:lnTo>
                    <a:pt x="495" y="23"/>
                  </a:lnTo>
                  <a:lnTo>
                    <a:pt x="474" y="14"/>
                  </a:lnTo>
                  <a:lnTo>
                    <a:pt x="454" y="8"/>
                  </a:lnTo>
                  <a:lnTo>
                    <a:pt x="435" y="2"/>
                  </a:lnTo>
                  <a:lnTo>
                    <a:pt x="426" y="0"/>
                  </a:lnTo>
                  <a:lnTo>
                    <a:pt x="417" y="0"/>
                  </a:lnTo>
                  <a:lnTo>
                    <a:pt x="417" y="0"/>
                  </a:lnTo>
                  <a:lnTo>
                    <a:pt x="400" y="2"/>
                  </a:lnTo>
                  <a:lnTo>
                    <a:pt x="388" y="5"/>
                  </a:lnTo>
                  <a:lnTo>
                    <a:pt x="379" y="11"/>
                  </a:lnTo>
                  <a:lnTo>
                    <a:pt x="371" y="18"/>
                  </a:lnTo>
                  <a:lnTo>
                    <a:pt x="365" y="28"/>
                  </a:lnTo>
                  <a:lnTo>
                    <a:pt x="360" y="38"/>
                  </a:lnTo>
                  <a:lnTo>
                    <a:pt x="354" y="61"/>
                  </a:lnTo>
                  <a:lnTo>
                    <a:pt x="354" y="61"/>
                  </a:lnTo>
                  <a:lnTo>
                    <a:pt x="350" y="80"/>
                  </a:lnTo>
                  <a:lnTo>
                    <a:pt x="346" y="87"/>
                  </a:lnTo>
                  <a:lnTo>
                    <a:pt x="342" y="95"/>
                  </a:lnTo>
                  <a:lnTo>
                    <a:pt x="337" y="103"/>
                  </a:lnTo>
                  <a:lnTo>
                    <a:pt x="330" y="107"/>
                  </a:lnTo>
                  <a:lnTo>
                    <a:pt x="322" y="112"/>
                  </a:lnTo>
                  <a:lnTo>
                    <a:pt x="311" y="115"/>
                  </a:lnTo>
                  <a:lnTo>
                    <a:pt x="307" y="115"/>
                  </a:lnTo>
                  <a:lnTo>
                    <a:pt x="307" y="92"/>
                  </a:lnTo>
                  <a:lnTo>
                    <a:pt x="310" y="92"/>
                  </a:lnTo>
                  <a:lnTo>
                    <a:pt x="310" y="92"/>
                  </a:lnTo>
                  <a:lnTo>
                    <a:pt x="319" y="87"/>
                  </a:lnTo>
                  <a:lnTo>
                    <a:pt x="325" y="81"/>
                  </a:lnTo>
                  <a:lnTo>
                    <a:pt x="330" y="72"/>
                  </a:lnTo>
                  <a:lnTo>
                    <a:pt x="331" y="63"/>
                  </a:lnTo>
                  <a:lnTo>
                    <a:pt x="331" y="63"/>
                  </a:lnTo>
                  <a:lnTo>
                    <a:pt x="331" y="57"/>
                  </a:lnTo>
                  <a:lnTo>
                    <a:pt x="330" y="51"/>
                  </a:lnTo>
                  <a:lnTo>
                    <a:pt x="327" y="46"/>
                  </a:lnTo>
                  <a:lnTo>
                    <a:pt x="323" y="41"/>
                  </a:lnTo>
                  <a:lnTo>
                    <a:pt x="319" y="38"/>
                  </a:lnTo>
                  <a:lnTo>
                    <a:pt x="314" y="35"/>
                  </a:lnTo>
                  <a:lnTo>
                    <a:pt x="308" y="34"/>
                  </a:lnTo>
                  <a:lnTo>
                    <a:pt x="302" y="32"/>
                  </a:lnTo>
                  <a:lnTo>
                    <a:pt x="302" y="32"/>
                  </a:lnTo>
                  <a:lnTo>
                    <a:pt x="296" y="34"/>
                  </a:lnTo>
                  <a:lnTo>
                    <a:pt x="290" y="35"/>
                  </a:lnTo>
                  <a:lnTo>
                    <a:pt x="285" y="38"/>
                  </a:lnTo>
                  <a:lnTo>
                    <a:pt x="281" y="41"/>
                  </a:lnTo>
                  <a:lnTo>
                    <a:pt x="277" y="46"/>
                  </a:lnTo>
                  <a:lnTo>
                    <a:pt x="274" y="51"/>
                  </a:lnTo>
                  <a:lnTo>
                    <a:pt x="273" y="57"/>
                  </a:lnTo>
                  <a:lnTo>
                    <a:pt x="273" y="63"/>
                  </a:lnTo>
                  <a:lnTo>
                    <a:pt x="273" y="63"/>
                  </a:lnTo>
                  <a:lnTo>
                    <a:pt x="274" y="72"/>
                  </a:lnTo>
                  <a:lnTo>
                    <a:pt x="279" y="81"/>
                  </a:lnTo>
                  <a:lnTo>
                    <a:pt x="285" y="87"/>
                  </a:lnTo>
                  <a:lnTo>
                    <a:pt x="294" y="92"/>
                  </a:lnTo>
                  <a:lnTo>
                    <a:pt x="297" y="92"/>
                  </a:lnTo>
                  <a:lnTo>
                    <a:pt x="297" y="115"/>
                  </a:lnTo>
                  <a:lnTo>
                    <a:pt x="293" y="115"/>
                  </a:lnTo>
                  <a:lnTo>
                    <a:pt x="293" y="115"/>
                  </a:lnTo>
                  <a:lnTo>
                    <a:pt x="282" y="112"/>
                  </a:lnTo>
                  <a:lnTo>
                    <a:pt x="274" y="107"/>
                  </a:lnTo>
                  <a:lnTo>
                    <a:pt x="267" y="103"/>
                  </a:lnTo>
                  <a:lnTo>
                    <a:pt x="262" y="95"/>
                  </a:lnTo>
                  <a:lnTo>
                    <a:pt x="258" y="87"/>
                  </a:lnTo>
                  <a:lnTo>
                    <a:pt x="254" y="80"/>
                  </a:lnTo>
                  <a:lnTo>
                    <a:pt x="250" y="61"/>
                  </a:lnTo>
                  <a:lnTo>
                    <a:pt x="250" y="61"/>
                  </a:lnTo>
                  <a:lnTo>
                    <a:pt x="244" y="38"/>
                  </a:lnTo>
                  <a:lnTo>
                    <a:pt x="239" y="28"/>
                  </a:lnTo>
                  <a:lnTo>
                    <a:pt x="233" y="18"/>
                  </a:lnTo>
                  <a:lnTo>
                    <a:pt x="225" y="11"/>
                  </a:lnTo>
                  <a:lnTo>
                    <a:pt x="216" y="5"/>
                  </a:lnTo>
                  <a:lnTo>
                    <a:pt x="204" y="2"/>
                  </a:lnTo>
                  <a:lnTo>
                    <a:pt x="187" y="0"/>
                  </a:lnTo>
                  <a:lnTo>
                    <a:pt x="187" y="0"/>
                  </a:lnTo>
                  <a:lnTo>
                    <a:pt x="178" y="0"/>
                  </a:lnTo>
                  <a:lnTo>
                    <a:pt x="169" y="2"/>
                  </a:lnTo>
                  <a:lnTo>
                    <a:pt x="150" y="8"/>
                  </a:lnTo>
                  <a:lnTo>
                    <a:pt x="130" y="14"/>
                  </a:lnTo>
                  <a:lnTo>
                    <a:pt x="109" y="23"/>
                  </a:lnTo>
                  <a:lnTo>
                    <a:pt x="109" y="23"/>
                  </a:lnTo>
                  <a:lnTo>
                    <a:pt x="86" y="34"/>
                  </a:lnTo>
                  <a:lnTo>
                    <a:pt x="60" y="43"/>
                  </a:lnTo>
                  <a:lnTo>
                    <a:pt x="34" y="51"/>
                  </a:lnTo>
                  <a:lnTo>
                    <a:pt x="20" y="52"/>
                  </a:lnTo>
                  <a:lnTo>
                    <a:pt x="6" y="54"/>
                  </a:lnTo>
                  <a:lnTo>
                    <a:pt x="6" y="54"/>
                  </a:lnTo>
                  <a:lnTo>
                    <a:pt x="3" y="55"/>
                  </a:lnTo>
                  <a:lnTo>
                    <a:pt x="2" y="57"/>
                  </a:lnTo>
                  <a:lnTo>
                    <a:pt x="2" y="57"/>
                  </a:lnTo>
                  <a:lnTo>
                    <a:pt x="0" y="60"/>
                  </a:lnTo>
                  <a:lnTo>
                    <a:pt x="2" y="63"/>
                  </a:lnTo>
                  <a:lnTo>
                    <a:pt x="2" y="63"/>
                  </a:lnTo>
                  <a:lnTo>
                    <a:pt x="17" y="78"/>
                  </a:lnTo>
                  <a:lnTo>
                    <a:pt x="32" y="92"/>
                  </a:lnTo>
                  <a:lnTo>
                    <a:pt x="48" y="104"/>
                  </a:lnTo>
                  <a:lnTo>
                    <a:pt x="64" y="116"/>
                  </a:lnTo>
                  <a:lnTo>
                    <a:pt x="81" y="127"/>
                  </a:lnTo>
                  <a:lnTo>
                    <a:pt x="100" y="138"/>
                  </a:lnTo>
                  <a:lnTo>
                    <a:pt x="117" y="147"/>
                  </a:lnTo>
                  <a:lnTo>
                    <a:pt x="135" y="156"/>
                  </a:lnTo>
                  <a:lnTo>
                    <a:pt x="153" y="164"/>
                  </a:lnTo>
                  <a:lnTo>
                    <a:pt x="173" y="170"/>
                  </a:lnTo>
                  <a:lnTo>
                    <a:pt x="193" y="176"/>
                  </a:lnTo>
                  <a:lnTo>
                    <a:pt x="212" y="181"/>
                  </a:lnTo>
                  <a:lnTo>
                    <a:pt x="233" y="185"/>
                  </a:lnTo>
                  <a:lnTo>
                    <a:pt x="253" y="188"/>
                  </a:lnTo>
                  <a:lnTo>
                    <a:pt x="273" y="190"/>
                  </a:lnTo>
                  <a:lnTo>
                    <a:pt x="294" y="190"/>
                  </a:lnTo>
                  <a:lnTo>
                    <a:pt x="297" y="190"/>
                  </a:lnTo>
                  <a:lnTo>
                    <a:pt x="297" y="323"/>
                  </a:lnTo>
                  <a:lnTo>
                    <a:pt x="233" y="323"/>
                  </a:lnTo>
                  <a:lnTo>
                    <a:pt x="233" y="323"/>
                  </a:lnTo>
                  <a:lnTo>
                    <a:pt x="222" y="323"/>
                  </a:lnTo>
                  <a:lnTo>
                    <a:pt x="215" y="319"/>
                  </a:lnTo>
                  <a:lnTo>
                    <a:pt x="207" y="313"/>
                  </a:lnTo>
                  <a:lnTo>
                    <a:pt x="201" y="305"/>
                  </a:lnTo>
                  <a:lnTo>
                    <a:pt x="201" y="305"/>
                  </a:lnTo>
                  <a:lnTo>
                    <a:pt x="199" y="302"/>
                  </a:lnTo>
                  <a:lnTo>
                    <a:pt x="199" y="299"/>
                  </a:lnTo>
                  <a:lnTo>
                    <a:pt x="201" y="296"/>
                  </a:lnTo>
                  <a:lnTo>
                    <a:pt x="202" y="293"/>
                  </a:lnTo>
                  <a:lnTo>
                    <a:pt x="202" y="293"/>
                  </a:lnTo>
                  <a:lnTo>
                    <a:pt x="205" y="290"/>
                  </a:lnTo>
                  <a:lnTo>
                    <a:pt x="209" y="290"/>
                  </a:lnTo>
                  <a:lnTo>
                    <a:pt x="212" y="288"/>
                  </a:lnTo>
                  <a:lnTo>
                    <a:pt x="215" y="290"/>
                  </a:lnTo>
                  <a:lnTo>
                    <a:pt x="215" y="290"/>
                  </a:lnTo>
                  <a:lnTo>
                    <a:pt x="224" y="293"/>
                  </a:lnTo>
                  <a:lnTo>
                    <a:pt x="233" y="293"/>
                  </a:lnTo>
                  <a:lnTo>
                    <a:pt x="233" y="293"/>
                  </a:lnTo>
                  <a:lnTo>
                    <a:pt x="241" y="293"/>
                  </a:lnTo>
                  <a:lnTo>
                    <a:pt x="248" y="290"/>
                  </a:lnTo>
                  <a:lnTo>
                    <a:pt x="256" y="286"/>
                  </a:lnTo>
                  <a:lnTo>
                    <a:pt x="262" y="280"/>
                  </a:lnTo>
                  <a:lnTo>
                    <a:pt x="267" y="274"/>
                  </a:lnTo>
                  <a:lnTo>
                    <a:pt x="271" y="268"/>
                  </a:lnTo>
                  <a:lnTo>
                    <a:pt x="273" y="259"/>
                  </a:lnTo>
                  <a:lnTo>
                    <a:pt x="274" y="251"/>
                  </a:lnTo>
                  <a:lnTo>
                    <a:pt x="274" y="251"/>
                  </a:lnTo>
                  <a:lnTo>
                    <a:pt x="273" y="242"/>
                  </a:lnTo>
                  <a:lnTo>
                    <a:pt x="271" y="234"/>
                  </a:lnTo>
                  <a:lnTo>
                    <a:pt x="267" y="228"/>
                  </a:lnTo>
                  <a:lnTo>
                    <a:pt x="262" y="222"/>
                  </a:lnTo>
                  <a:lnTo>
                    <a:pt x="256" y="216"/>
                  </a:lnTo>
                  <a:lnTo>
                    <a:pt x="248" y="213"/>
                  </a:lnTo>
                  <a:lnTo>
                    <a:pt x="241" y="210"/>
                  </a:lnTo>
                  <a:lnTo>
                    <a:pt x="231" y="210"/>
                  </a:lnTo>
                  <a:lnTo>
                    <a:pt x="231" y="210"/>
                  </a:lnTo>
                  <a:lnTo>
                    <a:pt x="216" y="211"/>
                  </a:lnTo>
                  <a:lnTo>
                    <a:pt x="201" y="216"/>
                  </a:lnTo>
                  <a:lnTo>
                    <a:pt x="189" y="222"/>
                  </a:lnTo>
                  <a:lnTo>
                    <a:pt x="176" y="233"/>
                  </a:lnTo>
                  <a:lnTo>
                    <a:pt x="167" y="244"/>
                  </a:lnTo>
                  <a:lnTo>
                    <a:pt x="159" y="257"/>
                  </a:lnTo>
                  <a:lnTo>
                    <a:pt x="155" y="273"/>
                  </a:lnTo>
                  <a:lnTo>
                    <a:pt x="153" y="288"/>
                  </a:lnTo>
                  <a:lnTo>
                    <a:pt x="153" y="288"/>
                  </a:lnTo>
                  <a:lnTo>
                    <a:pt x="153" y="299"/>
                  </a:lnTo>
                  <a:lnTo>
                    <a:pt x="156" y="309"/>
                  </a:lnTo>
                  <a:lnTo>
                    <a:pt x="159" y="320"/>
                  </a:lnTo>
                  <a:lnTo>
                    <a:pt x="166" y="329"/>
                  </a:lnTo>
                  <a:lnTo>
                    <a:pt x="172" y="339"/>
                  </a:lnTo>
                  <a:lnTo>
                    <a:pt x="178" y="346"/>
                  </a:lnTo>
                  <a:lnTo>
                    <a:pt x="187" y="352"/>
                  </a:lnTo>
                  <a:lnTo>
                    <a:pt x="196" y="358"/>
                  </a:lnTo>
                  <a:lnTo>
                    <a:pt x="199" y="360"/>
                  </a:lnTo>
                  <a:lnTo>
                    <a:pt x="198" y="363"/>
                  </a:lnTo>
                  <a:lnTo>
                    <a:pt x="198" y="363"/>
                  </a:lnTo>
                  <a:lnTo>
                    <a:pt x="195" y="371"/>
                  </a:lnTo>
                  <a:lnTo>
                    <a:pt x="192" y="378"/>
                  </a:lnTo>
                  <a:lnTo>
                    <a:pt x="190" y="386"/>
                  </a:lnTo>
                  <a:lnTo>
                    <a:pt x="190" y="395"/>
                  </a:lnTo>
                  <a:lnTo>
                    <a:pt x="190" y="395"/>
                  </a:lnTo>
                  <a:lnTo>
                    <a:pt x="190" y="403"/>
                  </a:lnTo>
                  <a:lnTo>
                    <a:pt x="192" y="411"/>
                  </a:lnTo>
                  <a:lnTo>
                    <a:pt x="198" y="426"/>
                  </a:lnTo>
                  <a:lnTo>
                    <a:pt x="205" y="440"/>
                  </a:lnTo>
                  <a:lnTo>
                    <a:pt x="212" y="446"/>
                  </a:lnTo>
                  <a:lnTo>
                    <a:pt x="218" y="450"/>
                  </a:lnTo>
                  <a:lnTo>
                    <a:pt x="219" y="452"/>
                  </a:lnTo>
                  <a:lnTo>
                    <a:pt x="219" y="455"/>
                  </a:lnTo>
                  <a:lnTo>
                    <a:pt x="219" y="455"/>
                  </a:lnTo>
                  <a:lnTo>
                    <a:pt x="215" y="461"/>
                  </a:lnTo>
                  <a:lnTo>
                    <a:pt x="213" y="469"/>
                  </a:lnTo>
                  <a:lnTo>
                    <a:pt x="212" y="476"/>
                  </a:lnTo>
                  <a:lnTo>
                    <a:pt x="210" y="486"/>
                  </a:lnTo>
                  <a:lnTo>
                    <a:pt x="210" y="486"/>
                  </a:lnTo>
                  <a:lnTo>
                    <a:pt x="212" y="498"/>
                  </a:lnTo>
                  <a:lnTo>
                    <a:pt x="216" y="509"/>
                  </a:lnTo>
                  <a:lnTo>
                    <a:pt x="221" y="519"/>
                  </a:lnTo>
                  <a:lnTo>
                    <a:pt x="228" y="529"/>
                  </a:lnTo>
                  <a:lnTo>
                    <a:pt x="230" y="530"/>
                  </a:lnTo>
                  <a:lnTo>
                    <a:pt x="230" y="533"/>
                  </a:lnTo>
                  <a:lnTo>
                    <a:pt x="230" y="533"/>
                  </a:lnTo>
                  <a:lnTo>
                    <a:pt x="225" y="544"/>
                  </a:lnTo>
                  <a:lnTo>
                    <a:pt x="224" y="556"/>
                  </a:lnTo>
                  <a:lnTo>
                    <a:pt x="224" y="568"/>
                  </a:lnTo>
                  <a:lnTo>
                    <a:pt x="227" y="579"/>
                  </a:lnTo>
                  <a:lnTo>
                    <a:pt x="227" y="579"/>
                  </a:lnTo>
                  <a:lnTo>
                    <a:pt x="230" y="585"/>
                  </a:lnTo>
                  <a:lnTo>
                    <a:pt x="236" y="593"/>
                  </a:lnTo>
                  <a:lnTo>
                    <a:pt x="239" y="597"/>
                  </a:lnTo>
                  <a:lnTo>
                    <a:pt x="244" y="601"/>
                  </a:lnTo>
                  <a:lnTo>
                    <a:pt x="248" y="602"/>
                  </a:lnTo>
                  <a:lnTo>
                    <a:pt x="254" y="604"/>
                  </a:lnTo>
                  <a:lnTo>
                    <a:pt x="254" y="604"/>
                  </a:lnTo>
                  <a:lnTo>
                    <a:pt x="262" y="602"/>
                  </a:lnTo>
                  <a:lnTo>
                    <a:pt x="270" y="597"/>
                  </a:lnTo>
                  <a:lnTo>
                    <a:pt x="274" y="590"/>
                  </a:lnTo>
                  <a:lnTo>
                    <a:pt x="276" y="582"/>
                  </a:lnTo>
                  <a:lnTo>
                    <a:pt x="276" y="582"/>
                  </a:lnTo>
                  <a:lnTo>
                    <a:pt x="274" y="578"/>
                  </a:lnTo>
                  <a:lnTo>
                    <a:pt x="274" y="573"/>
                  </a:lnTo>
                  <a:lnTo>
                    <a:pt x="270" y="568"/>
                  </a:lnTo>
                  <a:lnTo>
                    <a:pt x="270" y="568"/>
                  </a:lnTo>
                  <a:lnTo>
                    <a:pt x="267" y="564"/>
                  </a:lnTo>
                  <a:lnTo>
                    <a:pt x="267" y="559"/>
                  </a:lnTo>
                  <a:lnTo>
                    <a:pt x="267" y="559"/>
                  </a:lnTo>
                  <a:lnTo>
                    <a:pt x="267" y="555"/>
                  </a:lnTo>
                  <a:lnTo>
                    <a:pt x="270" y="550"/>
                  </a:lnTo>
                  <a:lnTo>
                    <a:pt x="273" y="548"/>
                  </a:lnTo>
                  <a:lnTo>
                    <a:pt x="277" y="547"/>
                  </a:lnTo>
                  <a:lnTo>
                    <a:pt x="297" y="547"/>
                  </a:lnTo>
                  <a:lnTo>
                    <a:pt x="297" y="604"/>
                  </a:lnTo>
                  <a:lnTo>
                    <a:pt x="297" y="604"/>
                  </a:lnTo>
                  <a:lnTo>
                    <a:pt x="299" y="607"/>
                  </a:lnTo>
                  <a:lnTo>
                    <a:pt x="302" y="608"/>
                  </a:lnTo>
                  <a:lnTo>
                    <a:pt x="302" y="608"/>
                  </a:lnTo>
                  <a:lnTo>
                    <a:pt x="305" y="607"/>
                  </a:lnTo>
                  <a:lnTo>
                    <a:pt x="307" y="604"/>
                  </a:lnTo>
                  <a:lnTo>
                    <a:pt x="307" y="547"/>
                  </a:lnTo>
                  <a:lnTo>
                    <a:pt x="327" y="547"/>
                  </a:lnTo>
                  <a:lnTo>
                    <a:pt x="327" y="547"/>
                  </a:lnTo>
                  <a:lnTo>
                    <a:pt x="331" y="548"/>
                  </a:lnTo>
                  <a:lnTo>
                    <a:pt x="334" y="550"/>
                  </a:lnTo>
                  <a:lnTo>
                    <a:pt x="337" y="555"/>
                  </a:lnTo>
                  <a:lnTo>
                    <a:pt x="337" y="559"/>
                  </a:lnTo>
                  <a:lnTo>
                    <a:pt x="337" y="559"/>
                  </a:lnTo>
                  <a:lnTo>
                    <a:pt x="337" y="564"/>
                  </a:lnTo>
                  <a:lnTo>
                    <a:pt x="334" y="567"/>
                  </a:lnTo>
                  <a:lnTo>
                    <a:pt x="334" y="567"/>
                  </a:lnTo>
                  <a:lnTo>
                    <a:pt x="330" y="573"/>
                  </a:lnTo>
                  <a:lnTo>
                    <a:pt x="328" y="582"/>
                  </a:lnTo>
                  <a:lnTo>
                    <a:pt x="328" y="582"/>
                  </a:lnTo>
                  <a:lnTo>
                    <a:pt x="330" y="590"/>
                  </a:lnTo>
                  <a:lnTo>
                    <a:pt x="334" y="597"/>
                  </a:lnTo>
                  <a:lnTo>
                    <a:pt x="342" y="602"/>
                  </a:lnTo>
                  <a:lnTo>
                    <a:pt x="350" y="604"/>
                  </a:lnTo>
                  <a:lnTo>
                    <a:pt x="350" y="604"/>
                  </a:lnTo>
                  <a:lnTo>
                    <a:pt x="356" y="602"/>
                  </a:lnTo>
                  <a:lnTo>
                    <a:pt x="360" y="601"/>
                  </a:lnTo>
                  <a:lnTo>
                    <a:pt x="365" y="597"/>
                  </a:lnTo>
                  <a:lnTo>
                    <a:pt x="368" y="593"/>
                  </a:lnTo>
                  <a:lnTo>
                    <a:pt x="374" y="585"/>
                  </a:lnTo>
                  <a:lnTo>
                    <a:pt x="377" y="579"/>
                  </a:lnTo>
                  <a:lnTo>
                    <a:pt x="377" y="579"/>
                  </a:lnTo>
                  <a:lnTo>
                    <a:pt x="380" y="568"/>
                  </a:lnTo>
                  <a:lnTo>
                    <a:pt x="380" y="556"/>
                  </a:lnTo>
                  <a:lnTo>
                    <a:pt x="379" y="544"/>
                  </a:lnTo>
                  <a:lnTo>
                    <a:pt x="374" y="533"/>
                  </a:lnTo>
                  <a:lnTo>
                    <a:pt x="372" y="530"/>
                  </a:lnTo>
                  <a:lnTo>
                    <a:pt x="376" y="529"/>
                  </a:lnTo>
                  <a:lnTo>
                    <a:pt x="376" y="529"/>
                  </a:lnTo>
                  <a:lnTo>
                    <a:pt x="383" y="519"/>
                  </a:lnTo>
                  <a:lnTo>
                    <a:pt x="388" y="509"/>
                  </a:lnTo>
                  <a:lnTo>
                    <a:pt x="392" y="498"/>
                  </a:lnTo>
                  <a:lnTo>
                    <a:pt x="394" y="486"/>
                  </a:lnTo>
                  <a:lnTo>
                    <a:pt x="394" y="486"/>
                  </a:lnTo>
                  <a:lnTo>
                    <a:pt x="392" y="476"/>
                  </a:lnTo>
                  <a:lnTo>
                    <a:pt x="391" y="469"/>
                  </a:lnTo>
                  <a:lnTo>
                    <a:pt x="389" y="461"/>
                  </a:lnTo>
                  <a:lnTo>
                    <a:pt x="385" y="455"/>
                  </a:lnTo>
                  <a:lnTo>
                    <a:pt x="385" y="452"/>
                  </a:lnTo>
                  <a:lnTo>
                    <a:pt x="386" y="450"/>
                  </a:lnTo>
                  <a:lnTo>
                    <a:pt x="386" y="450"/>
                  </a:lnTo>
                  <a:lnTo>
                    <a:pt x="392" y="446"/>
                  </a:lnTo>
                  <a:lnTo>
                    <a:pt x="399" y="440"/>
                  </a:lnTo>
                  <a:lnTo>
                    <a:pt x="406" y="426"/>
                  </a:lnTo>
                  <a:lnTo>
                    <a:pt x="412" y="411"/>
                  </a:lnTo>
                  <a:lnTo>
                    <a:pt x="414" y="403"/>
                  </a:lnTo>
                  <a:lnTo>
                    <a:pt x="414" y="395"/>
                  </a:lnTo>
                  <a:lnTo>
                    <a:pt x="414" y="395"/>
                  </a:lnTo>
                  <a:lnTo>
                    <a:pt x="414" y="386"/>
                  </a:lnTo>
                  <a:lnTo>
                    <a:pt x="412" y="378"/>
                  </a:lnTo>
                  <a:lnTo>
                    <a:pt x="409" y="371"/>
                  </a:lnTo>
                  <a:lnTo>
                    <a:pt x="406" y="363"/>
                  </a:lnTo>
                  <a:lnTo>
                    <a:pt x="405" y="360"/>
                  </a:lnTo>
                  <a:lnTo>
                    <a:pt x="408" y="358"/>
                  </a:lnTo>
                  <a:lnTo>
                    <a:pt x="408" y="358"/>
                  </a:lnTo>
                  <a:lnTo>
                    <a:pt x="417" y="352"/>
                  </a:lnTo>
                  <a:lnTo>
                    <a:pt x="426" y="346"/>
                  </a:lnTo>
                  <a:lnTo>
                    <a:pt x="432" y="339"/>
                  </a:lnTo>
                  <a:lnTo>
                    <a:pt x="438" y="329"/>
                  </a:lnTo>
                  <a:lnTo>
                    <a:pt x="445" y="320"/>
                  </a:lnTo>
                  <a:lnTo>
                    <a:pt x="448" y="309"/>
                  </a:lnTo>
                  <a:lnTo>
                    <a:pt x="451" y="299"/>
                  </a:lnTo>
                  <a:lnTo>
                    <a:pt x="451" y="288"/>
                  </a:lnTo>
                  <a:lnTo>
                    <a:pt x="451" y="288"/>
                  </a:lnTo>
                  <a:lnTo>
                    <a:pt x="449" y="273"/>
                  </a:lnTo>
                  <a:lnTo>
                    <a:pt x="445" y="257"/>
                  </a:lnTo>
                  <a:lnTo>
                    <a:pt x="437" y="244"/>
                  </a:lnTo>
                  <a:lnTo>
                    <a:pt x="428" y="233"/>
                  </a:lnTo>
                  <a:lnTo>
                    <a:pt x="415" y="224"/>
                  </a:lnTo>
                  <a:lnTo>
                    <a:pt x="403" y="216"/>
                  </a:lnTo>
                  <a:lnTo>
                    <a:pt x="388" y="211"/>
                  </a:lnTo>
                  <a:lnTo>
                    <a:pt x="372" y="210"/>
                  </a:lnTo>
                  <a:lnTo>
                    <a:pt x="372" y="210"/>
                  </a:lnTo>
                  <a:lnTo>
                    <a:pt x="363" y="210"/>
                  </a:lnTo>
                  <a:lnTo>
                    <a:pt x="356" y="213"/>
                  </a:lnTo>
                  <a:lnTo>
                    <a:pt x="348" y="216"/>
                  </a:lnTo>
                  <a:lnTo>
                    <a:pt x="342" y="222"/>
                  </a:lnTo>
                  <a:lnTo>
                    <a:pt x="337" y="228"/>
                  </a:lnTo>
                  <a:lnTo>
                    <a:pt x="333" y="234"/>
                  </a:lnTo>
                  <a:lnTo>
                    <a:pt x="331" y="242"/>
                  </a:lnTo>
                  <a:lnTo>
                    <a:pt x="330" y="251"/>
                  </a:lnTo>
                  <a:lnTo>
                    <a:pt x="330" y="251"/>
                  </a:lnTo>
                  <a:lnTo>
                    <a:pt x="331" y="259"/>
                  </a:lnTo>
                  <a:lnTo>
                    <a:pt x="333" y="268"/>
                  </a:lnTo>
                  <a:lnTo>
                    <a:pt x="337" y="274"/>
                  </a:lnTo>
                  <a:lnTo>
                    <a:pt x="342" y="280"/>
                  </a:lnTo>
                  <a:lnTo>
                    <a:pt x="348" y="286"/>
                  </a:lnTo>
                  <a:lnTo>
                    <a:pt x="356" y="290"/>
                  </a:lnTo>
                  <a:lnTo>
                    <a:pt x="363" y="293"/>
                  </a:lnTo>
                  <a:lnTo>
                    <a:pt x="371" y="293"/>
                  </a:lnTo>
                  <a:lnTo>
                    <a:pt x="371" y="293"/>
                  </a:lnTo>
                  <a:lnTo>
                    <a:pt x="380" y="293"/>
                  </a:lnTo>
                  <a:lnTo>
                    <a:pt x="389" y="290"/>
                  </a:lnTo>
                  <a:lnTo>
                    <a:pt x="389" y="290"/>
                  </a:lnTo>
                  <a:lnTo>
                    <a:pt x="394" y="288"/>
                  </a:lnTo>
                  <a:lnTo>
                    <a:pt x="399" y="290"/>
                  </a:lnTo>
                  <a:lnTo>
                    <a:pt x="403" y="294"/>
                  </a:lnTo>
                  <a:lnTo>
                    <a:pt x="405" y="299"/>
                  </a:lnTo>
                  <a:lnTo>
                    <a:pt x="405" y="299"/>
                  </a:lnTo>
                  <a:lnTo>
                    <a:pt x="405" y="302"/>
                  </a:lnTo>
                  <a:lnTo>
                    <a:pt x="403" y="305"/>
                  </a:lnTo>
                  <a:lnTo>
                    <a:pt x="400" y="311"/>
                  </a:lnTo>
                  <a:lnTo>
                    <a:pt x="394" y="316"/>
                  </a:lnTo>
                  <a:lnTo>
                    <a:pt x="389" y="319"/>
                  </a:lnTo>
                  <a:lnTo>
                    <a:pt x="389" y="319"/>
                  </a:lnTo>
                  <a:lnTo>
                    <a:pt x="382" y="323"/>
                  </a:lnTo>
                  <a:lnTo>
                    <a:pt x="371" y="323"/>
                  </a:lnTo>
                  <a:lnTo>
                    <a:pt x="307" y="323"/>
                  </a:lnTo>
                  <a:lnTo>
                    <a:pt x="307" y="190"/>
                  </a:lnTo>
                  <a:lnTo>
                    <a:pt x="310" y="190"/>
                  </a:lnTo>
                  <a:close/>
                  <a:moveTo>
                    <a:pt x="310" y="124"/>
                  </a:moveTo>
                  <a:lnTo>
                    <a:pt x="310" y="124"/>
                  </a:lnTo>
                  <a:lnTo>
                    <a:pt x="323" y="123"/>
                  </a:lnTo>
                  <a:lnTo>
                    <a:pt x="334" y="118"/>
                  </a:lnTo>
                  <a:lnTo>
                    <a:pt x="343" y="112"/>
                  </a:lnTo>
                  <a:lnTo>
                    <a:pt x="350" y="104"/>
                  </a:lnTo>
                  <a:lnTo>
                    <a:pt x="354" y="95"/>
                  </a:lnTo>
                  <a:lnTo>
                    <a:pt x="359" y="86"/>
                  </a:lnTo>
                  <a:lnTo>
                    <a:pt x="365" y="64"/>
                  </a:lnTo>
                  <a:lnTo>
                    <a:pt x="365" y="64"/>
                  </a:lnTo>
                  <a:lnTo>
                    <a:pt x="369" y="44"/>
                  </a:lnTo>
                  <a:lnTo>
                    <a:pt x="374" y="35"/>
                  </a:lnTo>
                  <a:lnTo>
                    <a:pt x="379" y="28"/>
                  </a:lnTo>
                  <a:lnTo>
                    <a:pt x="385" y="20"/>
                  </a:lnTo>
                  <a:lnTo>
                    <a:pt x="392" y="15"/>
                  </a:lnTo>
                  <a:lnTo>
                    <a:pt x="403" y="12"/>
                  </a:lnTo>
                  <a:lnTo>
                    <a:pt x="417" y="11"/>
                  </a:lnTo>
                  <a:lnTo>
                    <a:pt x="417" y="11"/>
                  </a:lnTo>
                  <a:lnTo>
                    <a:pt x="434" y="12"/>
                  </a:lnTo>
                  <a:lnTo>
                    <a:pt x="452" y="17"/>
                  </a:lnTo>
                  <a:lnTo>
                    <a:pt x="471" y="25"/>
                  </a:lnTo>
                  <a:lnTo>
                    <a:pt x="490" y="32"/>
                  </a:lnTo>
                  <a:lnTo>
                    <a:pt x="490" y="32"/>
                  </a:lnTo>
                  <a:lnTo>
                    <a:pt x="512" y="41"/>
                  </a:lnTo>
                  <a:lnTo>
                    <a:pt x="533" y="51"/>
                  </a:lnTo>
                  <a:lnTo>
                    <a:pt x="556" y="57"/>
                  </a:lnTo>
                  <a:lnTo>
                    <a:pt x="581" y="63"/>
                  </a:lnTo>
                  <a:lnTo>
                    <a:pt x="587" y="63"/>
                  </a:lnTo>
                  <a:lnTo>
                    <a:pt x="582" y="67"/>
                  </a:lnTo>
                  <a:lnTo>
                    <a:pt x="582" y="67"/>
                  </a:lnTo>
                  <a:lnTo>
                    <a:pt x="553" y="93"/>
                  </a:lnTo>
                  <a:lnTo>
                    <a:pt x="523" y="115"/>
                  </a:lnTo>
                  <a:lnTo>
                    <a:pt x="490" y="133"/>
                  </a:lnTo>
                  <a:lnTo>
                    <a:pt x="457" y="150"/>
                  </a:lnTo>
                  <a:lnTo>
                    <a:pt x="422" y="162"/>
                  </a:lnTo>
                  <a:lnTo>
                    <a:pt x="385" y="172"/>
                  </a:lnTo>
                  <a:lnTo>
                    <a:pt x="348" y="178"/>
                  </a:lnTo>
                  <a:lnTo>
                    <a:pt x="310" y="181"/>
                  </a:lnTo>
                  <a:lnTo>
                    <a:pt x="307" y="181"/>
                  </a:lnTo>
                  <a:lnTo>
                    <a:pt x="307" y="126"/>
                  </a:lnTo>
                  <a:lnTo>
                    <a:pt x="310" y="124"/>
                  </a:lnTo>
                  <a:close/>
                  <a:moveTo>
                    <a:pt x="294" y="181"/>
                  </a:moveTo>
                  <a:lnTo>
                    <a:pt x="294" y="181"/>
                  </a:lnTo>
                  <a:lnTo>
                    <a:pt x="256" y="178"/>
                  </a:lnTo>
                  <a:lnTo>
                    <a:pt x="219" y="172"/>
                  </a:lnTo>
                  <a:lnTo>
                    <a:pt x="182" y="162"/>
                  </a:lnTo>
                  <a:lnTo>
                    <a:pt x="147" y="150"/>
                  </a:lnTo>
                  <a:lnTo>
                    <a:pt x="113" y="133"/>
                  </a:lnTo>
                  <a:lnTo>
                    <a:pt x="81" y="115"/>
                  </a:lnTo>
                  <a:lnTo>
                    <a:pt x="51" y="93"/>
                  </a:lnTo>
                  <a:lnTo>
                    <a:pt x="22" y="67"/>
                  </a:lnTo>
                  <a:lnTo>
                    <a:pt x="17" y="63"/>
                  </a:lnTo>
                  <a:lnTo>
                    <a:pt x="23" y="63"/>
                  </a:lnTo>
                  <a:lnTo>
                    <a:pt x="23" y="63"/>
                  </a:lnTo>
                  <a:lnTo>
                    <a:pt x="48" y="57"/>
                  </a:lnTo>
                  <a:lnTo>
                    <a:pt x="71" y="51"/>
                  </a:lnTo>
                  <a:lnTo>
                    <a:pt x="92" y="41"/>
                  </a:lnTo>
                  <a:lnTo>
                    <a:pt x="113" y="32"/>
                  </a:lnTo>
                  <a:lnTo>
                    <a:pt x="113" y="32"/>
                  </a:lnTo>
                  <a:lnTo>
                    <a:pt x="133" y="25"/>
                  </a:lnTo>
                  <a:lnTo>
                    <a:pt x="152" y="17"/>
                  </a:lnTo>
                  <a:lnTo>
                    <a:pt x="170" y="12"/>
                  </a:lnTo>
                  <a:lnTo>
                    <a:pt x="187" y="11"/>
                  </a:lnTo>
                  <a:lnTo>
                    <a:pt x="187" y="11"/>
                  </a:lnTo>
                  <a:lnTo>
                    <a:pt x="201" y="12"/>
                  </a:lnTo>
                  <a:lnTo>
                    <a:pt x="212" y="15"/>
                  </a:lnTo>
                  <a:lnTo>
                    <a:pt x="219" y="20"/>
                  </a:lnTo>
                  <a:lnTo>
                    <a:pt x="225" y="28"/>
                  </a:lnTo>
                  <a:lnTo>
                    <a:pt x="230" y="35"/>
                  </a:lnTo>
                  <a:lnTo>
                    <a:pt x="235" y="44"/>
                  </a:lnTo>
                  <a:lnTo>
                    <a:pt x="239" y="64"/>
                  </a:lnTo>
                  <a:lnTo>
                    <a:pt x="239" y="64"/>
                  </a:lnTo>
                  <a:lnTo>
                    <a:pt x="245" y="86"/>
                  </a:lnTo>
                  <a:lnTo>
                    <a:pt x="250" y="95"/>
                  </a:lnTo>
                  <a:lnTo>
                    <a:pt x="254" y="104"/>
                  </a:lnTo>
                  <a:lnTo>
                    <a:pt x="261" y="112"/>
                  </a:lnTo>
                  <a:lnTo>
                    <a:pt x="270" y="118"/>
                  </a:lnTo>
                  <a:lnTo>
                    <a:pt x="281" y="123"/>
                  </a:lnTo>
                  <a:lnTo>
                    <a:pt x="294" y="124"/>
                  </a:lnTo>
                  <a:lnTo>
                    <a:pt x="297" y="126"/>
                  </a:lnTo>
                  <a:lnTo>
                    <a:pt x="297" y="181"/>
                  </a:lnTo>
                  <a:lnTo>
                    <a:pt x="294" y="181"/>
                  </a:lnTo>
                  <a:close/>
                  <a:moveTo>
                    <a:pt x="164" y="288"/>
                  </a:moveTo>
                  <a:lnTo>
                    <a:pt x="164" y="288"/>
                  </a:lnTo>
                  <a:lnTo>
                    <a:pt x="166" y="274"/>
                  </a:lnTo>
                  <a:lnTo>
                    <a:pt x="169" y="262"/>
                  </a:lnTo>
                  <a:lnTo>
                    <a:pt x="175" y="250"/>
                  </a:lnTo>
                  <a:lnTo>
                    <a:pt x="184" y="239"/>
                  </a:lnTo>
                  <a:lnTo>
                    <a:pt x="193" y="231"/>
                  </a:lnTo>
                  <a:lnTo>
                    <a:pt x="205" y="225"/>
                  </a:lnTo>
                  <a:lnTo>
                    <a:pt x="218" y="221"/>
                  </a:lnTo>
                  <a:lnTo>
                    <a:pt x="231" y="219"/>
                  </a:lnTo>
                  <a:lnTo>
                    <a:pt x="231" y="216"/>
                  </a:lnTo>
                  <a:lnTo>
                    <a:pt x="231" y="219"/>
                  </a:lnTo>
                  <a:lnTo>
                    <a:pt x="231" y="219"/>
                  </a:lnTo>
                  <a:lnTo>
                    <a:pt x="239" y="221"/>
                  </a:lnTo>
                  <a:lnTo>
                    <a:pt x="245" y="222"/>
                  </a:lnTo>
                  <a:lnTo>
                    <a:pt x="250" y="225"/>
                  </a:lnTo>
                  <a:lnTo>
                    <a:pt x="254" y="228"/>
                  </a:lnTo>
                  <a:lnTo>
                    <a:pt x="259" y="233"/>
                  </a:lnTo>
                  <a:lnTo>
                    <a:pt x="262" y="239"/>
                  </a:lnTo>
                  <a:lnTo>
                    <a:pt x="264" y="245"/>
                  </a:lnTo>
                  <a:lnTo>
                    <a:pt x="264" y="251"/>
                  </a:lnTo>
                  <a:lnTo>
                    <a:pt x="264" y="251"/>
                  </a:lnTo>
                  <a:lnTo>
                    <a:pt x="264" y="257"/>
                  </a:lnTo>
                  <a:lnTo>
                    <a:pt x="262" y="263"/>
                  </a:lnTo>
                  <a:lnTo>
                    <a:pt x="259" y="270"/>
                  </a:lnTo>
                  <a:lnTo>
                    <a:pt x="254" y="274"/>
                  </a:lnTo>
                  <a:lnTo>
                    <a:pt x="250" y="277"/>
                  </a:lnTo>
                  <a:lnTo>
                    <a:pt x="245" y="280"/>
                  </a:lnTo>
                  <a:lnTo>
                    <a:pt x="239" y="282"/>
                  </a:lnTo>
                  <a:lnTo>
                    <a:pt x="233" y="283"/>
                  </a:lnTo>
                  <a:lnTo>
                    <a:pt x="233" y="283"/>
                  </a:lnTo>
                  <a:lnTo>
                    <a:pt x="225" y="282"/>
                  </a:lnTo>
                  <a:lnTo>
                    <a:pt x="219" y="280"/>
                  </a:lnTo>
                  <a:lnTo>
                    <a:pt x="219" y="280"/>
                  </a:lnTo>
                  <a:lnTo>
                    <a:pt x="213" y="279"/>
                  </a:lnTo>
                  <a:lnTo>
                    <a:pt x="207" y="279"/>
                  </a:lnTo>
                  <a:lnTo>
                    <a:pt x="201" y="282"/>
                  </a:lnTo>
                  <a:lnTo>
                    <a:pt x="195" y="285"/>
                  </a:lnTo>
                  <a:lnTo>
                    <a:pt x="195" y="285"/>
                  </a:lnTo>
                  <a:lnTo>
                    <a:pt x="192" y="291"/>
                  </a:lnTo>
                  <a:lnTo>
                    <a:pt x="189" y="297"/>
                  </a:lnTo>
                  <a:lnTo>
                    <a:pt x="190" y="303"/>
                  </a:lnTo>
                  <a:lnTo>
                    <a:pt x="192" y="311"/>
                  </a:lnTo>
                  <a:lnTo>
                    <a:pt x="192" y="311"/>
                  </a:lnTo>
                  <a:lnTo>
                    <a:pt x="196" y="317"/>
                  </a:lnTo>
                  <a:lnTo>
                    <a:pt x="202" y="323"/>
                  </a:lnTo>
                  <a:lnTo>
                    <a:pt x="210" y="329"/>
                  </a:lnTo>
                  <a:lnTo>
                    <a:pt x="218" y="332"/>
                  </a:lnTo>
                  <a:lnTo>
                    <a:pt x="224" y="334"/>
                  </a:lnTo>
                  <a:lnTo>
                    <a:pt x="219" y="337"/>
                  </a:lnTo>
                  <a:lnTo>
                    <a:pt x="219" y="337"/>
                  </a:lnTo>
                  <a:lnTo>
                    <a:pt x="213" y="343"/>
                  </a:lnTo>
                  <a:lnTo>
                    <a:pt x="207" y="349"/>
                  </a:lnTo>
                  <a:lnTo>
                    <a:pt x="205" y="351"/>
                  </a:lnTo>
                  <a:lnTo>
                    <a:pt x="202" y="351"/>
                  </a:lnTo>
                  <a:lnTo>
                    <a:pt x="202" y="351"/>
                  </a:lnTo>
                  <a:lnTo>
                    <a:pt x="195" y="345"/>
                  </a:lnTo>
                  <a:lnTo>
                    <a:pt x="187" y="340"/>
                  </a:lnTo>
                  <a:lnTo>
                    <a:pt x="179" y="332"/>
                  </a:lnTo>
                  <a:lnTo>
                    <a:pt x="175" y="325"/>
                  </a:lnTo>
                  <a:lnTo>
                    <a:pt x="170" y="317"/>
                  </a:lnTo>
                  <a:lnTo>
                    <a:pt x="166" y="308"/>
                  </a:lnTo>
                  <a:lnTo>
                    <a:pt x="164" y="297"/>
                  </a:lnTo>
                  <a:lnTo>
                    <a:pt x="164" y="288"/>
                  </a:lnTo>
                  <a:lnTo>
                    <a:pt x="164" y="288"/>
                  </a:lnTo>
                  <a:close/>
                  <a:moveTo>
                    <a:pt x="368" y="576"/>
                  </a:moveTo>
                  <a:lnTo>
                    <a:pt x="368" y="576"/>
                  </a:lnTo>
                  <a:lnTo>
                    <a:pt x="365" y="579"/>
                  </a:lnTo>
                  <a:lnTo>
                    <a:pt x="362" y="585"/>
                  </a:lnTo>
                  <a:lnTo>
                    <a:pt x="357" y="591"/>
                  </a:lnTo>
                  <a:lnTo>
                    <a:pt x="353" y="593"/>
                  </a:lnTo>
                  <a:lnTo>
                    <a:pt x="350" y="593"/>
                  </a:lnTo>
                  <a:lnTo>
                    <a:pt x="350" y="593"/>
                  </a:lnTo>
                  <a:lnTo>
                    <a:pt x="345" y="593"/>
                  </a:lnTo>
                  <a:lnTo>
                    <a:pt x="342" y="590"/>
                  </a:lnTo>
                  <a:lnTo>
                    <a:pt x="339" y="587"/>
                  </a:lnTo>
                  <a:lnTo>
                    <a:pt x="339" y="582"/>
                  </a:lnTo>
                  <a:lnTo>
                    <a:pt x="339" y="582"/>
                  </a:lnTo>
                  <a:lnTo>
                    <a:pt x="339" y="578"/>
                  </a:lnTo>
                  <a:lnTo>
                    <a:pt x="342" y="574"/>
                  </a:lnTo>
                  <a:lnTo>
                    <a:pt x="342" y="574"/>
                  </a:lnTo>
                  <a:lnTo>
                    <a:pt x="346" y="567"/>
                  </a:lnTo>
                  <a:lnTo>
                    <a:pt x="348" y="559"/>
                  </a:lnTo>
                  <a:lnTo>
                    <a:pt x="348" y="559"/>
                  </a:lnTo>
                  <a:lnTo>
                    <a:pt x="348" y="555"/>
                  </a:lnTo>
                  <a:lnTo>
                    <a:pt x="346" y="550"/>
                  </a:lnTo>
                  <a:lnTo>
                    <a:pt x="345" y="545"/>
                  </a:lnTo>
                  <a:lnTo>
                    <a:pt x="348" y="545"/>
                  </a:lnTo>
                  <a:lnTo>
                    <a:pt x="348" y="545"/>
                  </a:lnTo>
                  <a:lnTo>
                    <a:pt x="356" y="542"/>
                  </a:lnTo>
                  <a:lnTo>
                    <a:pt x="362" y="539"/>
                  </a:lnTo>
                  <a:lnTo>
                    <a:pt x="365" y="538"/>
                  </a:lnTo>
                  <a:lnTo>
                    <a:pt x="366" y="541"/>
                  </a:lnTo>
                  <a:lnTo>
                    <a:pt x="366" y="541"/>
                  </a:lnTo>
                  <a:lnTo>
                    <a:pt x="369" y="548"/>
                  </a:lnTo>
                  <a:lnTo>
                    <a:pt x="371" y="558"/>
                  </a:lnTo>
                  <a:lnTo>
                    <a:pt x="369" y="567"/>
                  </a:lnTo>
                  <a:lnTo>
                    <a:pt x="368" y="576"/>
                  </a:lnTo>
                  <a:lnTo>
                    <a:pt x="368" y="576"/>
                  </a:lnTo>
                  <a:close/>
                  <a:moveTo>
                    <a:pt x="331" y="538"/>
                  </a:moveTo>
                  <a:lnTo>
                    <a:pt x="277" y="538"/>
                  </a:lnTo>
                  <a:lnTo>
                    <a:pt x="277" y="538"/>
                  </a:lnTo>
                  <a:lnTo>
                    <a:pt x="268" y="539"/>
                  </a:lnTo>
                  <a:lnTo>
                    <a:pt x="262" y="544"/>
                  </a:lnTo>
                  <a:lnTo>
                    <a:pt x="258" y="550"/>
                  </a:lnTo>
                  <a:lnTo>
                    <a:pt x="256" y="559"/>
                  </a:lnTo>
                  <a:lnTo>
                    <a:pt x="256" y="559"/>
                  </a:lnTo>
                  <a:lnTo>
                    <a:pt x="256" y="562"/>
                  </a:lnTo>
                  <a:lnTo>
                    <a:pt x="258" y="567"/>
                  </a:lnTo>
                  <a:lnTo>
                    <a:pt x="261" y="573"/>
                  </a:lnTo>
                  <a:lnTo>
                    <a:pt x="261" y="573"/>
                  </a:lnTo>
                  <a:lnTo>
                    <a:pt x="264" y="578"/>
                  </a:lnTo>
                  <a:lnTo>
                    <a:pt x="265" y="582"/>
                  </a:lnTo>
                  <a:lnTo>
                    <a:pt x="265" y="582"/>
                  </a:lnTo>
                  <a:lnTo>
                    <a:pt x="265" y="587"/>
                  </a:lnTo>
                  <a:lnTo>
                    <a:pt x="262" y="590"/>
                  </a:lnTo>
                  <a:lnTo>
                    <a:pt x="259" y="593"/>
                  </a:lnTo>
                  <a:lnTo>
                    <a:pt x="254" y="593"/>
                  </a:lnTo>
                  <a:lnTo>
                    <a:pt x="254" y="593"/>
                  </a:lnTo>
                  <a:lnTo>
                    <a:pt x="251" y="593"/>
                  </a:lnTo>
                  <a:lnTo>
                    <a:pt x="247" y="591"/>
                  </a:lnTo>
                  <a:lnTo>
                    <a:pt x="242" y="585"/>
                  </a:lnTo>
                  <a:lnTo>
                    <a:pt x="239" y="579"/>
                  </a:lnTo>
                  <a:lnTo>
                    <a:pt x="236" y="576"/>
                  </a:lnTo>
                  <a:lnTo>
                    <a:pt x="236" y="576"/>
                  </a:lnTo>
                  <a:lnTo>
                    <a:pt x="235" y="570"/>
                  </a:lnTo>
                  <a:lnTo>
                    <a:pt x="233" y="562"/>
                  </a:lnTo>
                  <a:lnTo>
                    <a:pt x="233" y="556"/>
                  </a:lnTo>
                  <a:lnTo>
                    <a:pt x="235" y="550"/>
                  </a:lnTo>
                  <a:lnTo>
                    <a:pt x="236" y="544"/>
                  </a:lnTo>
                  <a:lnTo>
                    <a:pt x="239" y="538"/>
                  </a:lnTo>
                  <a:lnTo>
                    <a:pt x="242" y="533"/>
                  </a:lnTo>
                  <a:lnTo>
                    <a:pt x="247" y="527"/>
                  </a:lnTo>
                  <a:lnTo>
                    <a:pt x="247" y="527"/>
                  </a:lnTo>
                  <a:lnTo>
                    <a:pt x="253" y="522"/>
                  </a:lnTo>
                  <a:lnTo>
                    <a:pt x="261" y="518"/>
                  </a:lnTo>
                  <a:lnTo>
                    <a:pt x="268" y="515"/>
                  </a:lnTo>
                  <a:lnTo>
                    <a:pt x="277" y="515"/>
                  </a:lnTo>
                  <a:lnTo>
                    <a:pt x="331" y="515"/>
                  </a:lnTo>
                  <a:lnTo>
                    <a:pt x="331" y="515"/>
                  </a:lnTo>
                  <a:lnTo>
                    <a:pt x="337" y="515"/>
                  </a:lnTo>
                  <a:lnTo>
                    <a:pt x="342" y="512"/>
                  </a:lnTo>
                  <a:lnTo>
                    <a:pt x="348" y="510"/>
                  </a:lnTo>
                  <a:lnTo>
                    <a:pt x="351" y="506"/>
                  </a:lnTo>
                  <a:lnTo>
                    <a:pt x="356" y="501"/>
                  </a:lnTo>
                  <a:lnTo>
                    <a:pt x="359" y="496"/>
                  </a:lnTo>
                  <a:lnTo>
                    <a:pt x="360" y="490"/>
                  </a:lnTo>
                  <a:lnTo>
                    <a:pt x="360" y="486"/>
                  </a:lnTo>
                  <a:lnTo>
                    <a:pt x="360" y="486"/>
                  </a:lnTo>
                  <a:lnTo>
                    <a:pt x="359" y="476"/>
                  </a:lnTo>
                  <a:lnTo>
                    <a:pt x="356" y="469"/>
                  </a:lnTo>
                  <a:lnTo>
                    <a:pt x="353" y="464"/>
                  </a:lnTo>
                  <a:lnTo>
                    <a:pt x="357" y="464"/>
                  </a:lnTo>
                  <a:lnTo>
                    <a:pt x="357" y="464"/>
                  </a:lnTo>
                  <a:lnTo>
                    <a:pt x="365" y="461"/>
                  </a:lnTo>
                  <a:lnTo>
                    <a:pt x="372" y="460"/>
                  </a:lnTo>
                  <a:lnTo>
                    <a:pt x="376" y="458"/>
                  </a:lnTo>
                  <a:lnTo>
                    <a:pt x="377" y="460"/>
                  </a:lnTo>
                  <a:lnTo>
                    <a:pt x="377" y="460"/>
                  </a:lnTo>
                  <a:lnTo>
                    <a:pt x="382" y="472"/>
                  </a:lnTo>
                  <a:lnTo>
                    <a:pt x="383" y="486"/>
                  </a:lnTo>
                  <a:lnTo>
                    <a:pt x="383" y="486"/>
                  </a:lnTo>
                  <a:lnTo>
                    <a:pt x="382" y="495"/>
                  </a:lnTo>
                  <a:lnTo>
                    <a:pt x="379" y="506"/>
                  </a:lnTo>
                  <a:lnTo>
                    <a:pt x="374" y="515"/>
                  </a:lnTo>
                  <a:lnTo>
                    <a:pt x="368" y="522"/>
                  </a:lnTo>
                  <a:lnTo>
                    <a:pt x="360" y="529"/>
                  </a:lnTo>
                  <a:lnTo>
                    <a:pt x="351" y="533"/>
                  </a:lnTo>
                  <a:lnTo>
                    <a:pt x="342" y="536"/>
                  </a:lnTo>
                  <a:lnTo>
                    <a:pt x="331" y="538"/>
                  </a:lnTo>
                  <a:lnTo>
                    <a:pt x="331" y="538"/>
                  </a:lnTo>
                  <a:close/>
                  <a:moveTo>
                    <a:pt x="254" y="486"/>
                  </a:moveTo>
                  <a:lnTo>
                    <a:pt x="254" y="486"/>
                  </a:lnTo>
                  <a:lnTo>
                    <a:pt x="256" y="478"/>
                  </a:lnTo>
                  <a:lnTo>
                    <a:pt x="259" y="472"/>
                  </a:lnTo>
                  <a:lnTo>
                    <a:pt x="265" y="467"/>
                  </a:lnTo>
                  <a:lnTo>
                    <a:pt x="273" y="466"/>
                  </a:lnTo>
                  <a:lnTo>
                    <a:pt x="297" y="466"/>
                  </a:lnTo>
                  <a:lnTo>
                    <a:pt x="297" y="504"/>
                  </a:lnTo>
                  <a:lnTo>
                    <a:pt x="273" y="504"/>
                  </a:lnTo>
                  <a:lnTo>
                    <a:pt x="273" y="504"/>
                  </a:lnTo>
                  <a:lnTo>
                    <a:pt x="265" y="502"/>
                  </a:lnTo>
                  <a:lnTo>
                    <a:pt x="259" y="498"/>
                  </a:lnTo>
                  <a:lnTo>
                    <a:pt x="256" y="492"/>
                  </a:lnTo>
                  <a:lnTo>
                    <a:pt x="254" y="486"/>
                  </a:lnTo>
                  <a:lnTo>
                    <a:pt x="254" y="486"/>
                  </a:lnTo>
                  <a:close/>
                  <a:moveTo>
                    <a:pt x="307" y="504"/>
                  </a:moveTo>
                  <a:lnTo>
                    <a:pt x="307" y="466"/>
                  </a:lnTo>
                  <a:lnTo>
                    <a:pt x="331" y="466"/>
                  </a:lnTo>
                  <a:lnTo>
                    <a:pt x="331" y="466"/>
                  </a:lnTo>
                  <a:lnTo>
                    <a:pt x="339" y="467"/>
                  </a:lnTo>
                  <a:lnTo>
                    <a:pt x="345" y="472"/>
                  </a:lnTo>
                  <a:lnTo>
                    <a:pt x="348" y="478"/>
                  </a:lnTo>
                  <a:lnTo>
                    <a:pt x="350" y="486"/>
                  </a:lnTo>
                  <a:lnTo>
                    <a:pt x="350" y="486"/>
                  </a:lnTo>
                  <a:lnTo>
                    <a:pt x="348" y="492"/>
                  </a:lnTo>
                  <a:lnTo>
                    <a:pt x="345" y="498"/>
                  </a:lnTo>
                  <a:lnTo>
                    <a:pt x="339" y="502"/>
                  </a:lnTo>
                  <a:lnTo>
                    <a:pt x="331" y="504"/>
                  </a:lnTo>
                  <a:lnTo>
                    <a:pt x="307" y="504"/>
                  </a:lnTo>
                  <a:close/>
                  <a:moveTo>
                    <a:pt x="343" y="455"/>
                  </a:moveTo>
                  <a:lnTo>
                    <a:pt x="273" y="455"/>
                  </a:lnTo>
                  <a:lnTo>
                    <a:pt x="273" y="455"/>
                  </a:lnTo>
                  <a:lnTo>
                    <a:pt x="267" y="455"/>
                  </a:lnTo>
                  <a:lnTo>
                    <a:pt x="262" y="458"/>
                  </a:lnTo>
                  <a:lnTo>
                    <a:pt x="256" y="460"/>
                  </a:lnTo>
                  <a:lnTo>
                    <a:pt x="253" y="464"/>
                  </a:lnTo>
                  <a:lnTo>
                    <a:pt x="248" y="469"/>
                  </a:lnTo>
                  <a:lnTo>
                    <a:pt x="245" y="473"/>
                  </a:lnTo>
                  <a:lnTo>
                    <a:pt x="244" y="479"/>
                  </a:lnTo>
                  <a:lnTo>
                    <a:pt x="244" y="486"/>
                  </a:lnTo>
                  <a:lnTo>
                    <a:pt x="244" y="486"/>
                  </a:lnTo>
                  <a:lnTo>
                    <a:pt x="244" y="490"/>
                  </a:lnTo>
                  <a:lnTo>
                    <a:pt x="245" y="496"/>
                  </a:lnTo>
                  <a:lnTo>
                    <a:pt x="248" y="501"/>
                  </a:lnTo>
                  <a:lnTo>
                    <a:pt x="253" y="506"/>
                  </a:lnTo>
                  <a:lnTo>
                    <a:pt x="254" y="509"/>
                  </a:lnTo>
                  <a:lnTo>
                    <a:pt x="251" y="510"/>
                  </a:lnTo>
                  <a:lnTo>
                    <a:pt x="251" y="510"/>
                  </a:lnTo>
                  <a:lnTo>
                    <a:pt x="245" y="515"/>
                  </a:lnTo>
                  <a:lnTo>
                    <a:pt x="239" y="521"/>
                  </a:lnTo>
                  <a:lnTo>
                    <a:pt x="236" y="522"/>
                  </a:lnTo>
                  <a:lnTo>
                    <a:pt x="235" y="519"/>
                  </a:lnTo>
                  <a:lnTo>
                    <a:pt x="235" y="519"/>
                  </a:lnTo>
                  <a:lnTo>
                    <a:pt x="228" y="512"/>
                  </a:lnTo>
                  <a:lnTo>
                    <a:pt x="224" y="504"/>
                  </a:lnTo>
                  <a:lnTo>
                    <a:pt x="222" y="495"/>
                  </a:lnTo>
                  <a:lnTo>
                    <a:pt x="221" y="486"/>
                  </a:lnTo>
                  <a:lnTo>
                    <a:pt x="221" y="486"/>
                  </a:lnTo>
                  <a:lnTo>
                    <a:pt x="222" y="475"/>
                  </a:lnTo>
                  <a:lnTo>
                    <a:pt x="225" y="464"/>
                  </a:lnTo>
                  <a:lnTo>
                    <a:pt x="230" y="455"/>
                  </a:lnTo>
                  <a:lnTo>
                    <a:pt x="236" y="447"/>
                  </a:lnTo>
                  <a:lnTo>
                    <a:pt x="244" y="441"/>
                  </a:lnTo>
                  <a:lnTo>
                    <a:pt x="253" y="437"/>
                  </a:lnTo>
                  <a:lnTo>
                    <a:pt x="262" y="434"/>
                  </a:lnTo>
                  <a:lnTo>
                    <a:pt x="273" y="432"/>
                  </a:lnTo>
                  <a:lnTo>
                    <a:pt x="343" y="432"/>
                  </a:lnTo>
                  <a:lnTo>
                    <a:pt x="343" y="432"/>
                  </a:lnTo>
                  <a:lnTo>
                    <a:pt x="351" y="432"/>
                  </a:lnTo>
                  <a:lnTo>
                    <a:pt x="357" y="429"/>
                  </a:lnTo>
                  <a:lnTo>
                    <a:pt x="365" y="426"/>
                  </a:lnTo>
                  <a:lnTo>
                    <a:pt x="369" y="421"/>
                  </a:lnTo>
                  <a:lnTo>
                    <a:pt x="374" y="415"/>
                  </a:lnTo>
                  <a:lnTo>
                    <a:pt x="379" y="409"/>
                  </a:lnTo>
                  <a:lnTo>
                    <a:pt x="380" y="403"/>
                  </a:lnTo>
                  <a:lnTo>
                    <a:pt x="382" y="395"/>
                  </a:lnTo>
                  <a:lnTo>
                    <a:pt x="382" y="395"/>
                  </a:lnTo>
                  <a:lnTo>
                    <a:pt x="380" y="389"/>
                  </a:lnTo>
                  <a:lnTo>
                    <a:pt x="379" y="383"/>
                  </a:lnTo>
                  <a:lnTo>
                    <a:pt x="377" y="377"/>
                  </a:lnTo>
                  <a:lnTo>
                    <a:pt x="374" y="372"/>
                  </a:lnTo>
                  <a:lnTo>
                    <a:pt x="369" y="368"/>
                  </a:lnTo>
                  <a:lnTo>
                    <a:pt x="376" y="368"/>
                  </a:lnTo>
                  <a:lnTo>
                    <a:pt x="376" y="368"/>
                  </a:lnTo>
                  <a:lnTo>
                    <a:pt x="385" y="366"/>
                  </a:lnTo>
                  <a:lnTo>
                    <a:pt x="392" y="365"/>
                  </a:lnTo>
                  <a:lnTo>
                    <a:pt x="395" y="363"/>
                  </a:lnTo>
                  <a:lnTo>
                    <a:pt x="395" y="366"/>
                  </a:lnTo>
                  <a:lnTo>
                    <a:pt x="395" y="366"/>
                  </a:lnTo>
                  <a:lnTo>
                    <a:pt x="400" y="372"/>
                  </a:lnTo>
                  <a:lnTo>
                    <a:pt x="402" y="380"/>
                  </a:lnTo>
                  <a:lnTo>
                    <a:pt x="403" y="388"/>
                  </a:lnTo>
                  <a:lnTo>
                    <a:pt x="403" y="395"/>
                  </a:lnTo>
                  <a:lnTo>
                    <a:pt x="403" y="395"/>
                  </a:lnTo>
                  <a:lnTo>
                    <a:pt x="402" y="407"/>
                  </a:lnTo>
                  <a:lnTo>
                    <a:pt x="399" y="418"/>
                  </a:lnTo>
                  <a:lnTo>
                    <a:pt x="392" y="429"/>
                  </a:lnTo>
                  <a:lnTo>
                    <a:pt x="386" y="438"/>
                  </a:lnTo>
                  <a:lnTo>
                    <a:pt x="377" y="444"/>
                  </a:lnTo>
                  <a:lnTo>
                    <a:pt x="366" y="450"/>
                  </a:lnTo>
                  <a:lnTo>
                    <a:pt x="356" y="453"/>
                  </a:lnTo>
                  <a:lnTo>
                    <a:pt x="343" y="455"/>
                  </a:lnTo>
                  <a:lnTo>
                    <a:pt x="343" y="455"/>
                  </a:lnTo>
                  <a:close/>
                  <a:moveTo>
                    <a:pt x="261" y="423"/>
                  </a:moveTo>
                  <a:lnTo>
                    <a:pt x="261" y="423"/>
                  </a:lnTo>
                  <a:lnTo>
                    <a:pt x="256" y="421"/>
                  </a:lnTo>
                  <a:lnTo>
                    <a:pt x="250" y="420"/>
                  </a:lnTo>
                  <a:lnTo>
                    <a:pt x="245" y="418"/>
                  </a:lnTo>
                  <a:lnTo>
                    <a:pt x="241" y="414"/>
                  </a:lnTo>
                  <a:lnTo>
                    <a:pt x="238" y="411"/>
                  </a:lnTo>
                  <a:lnTo>
                    <a:pt x="236" y="406"/>
                  </a:lnTo>
                  <a:lnTo>
                    <a:pt x="235" y="400"/>
                  </a:lnTo>
                  <a:lnTo>
                    <a:pt x="233" y="395"/>
                  </a:lnTo>
                  <a:lnTo>
                    <a:pt x="233" y="395"/>
                  </a:lnTo>
                  <a:lnTo>
                    <a:pt x="235" y="389"/>
                  </a:lnTo>
                  <a:lnTo>
                    <a:pt x="236" y="385"/>
                  </a:lnTo>
                  <a:lnTo>
                    <a:pt x="238" y="380"/>
                  </a:lnTo>
                  <a:lnTo>
                    <a:pt x="241" y="375"/>
                  </a:lnTo>
                  <a:lnTo>
                    <a:pt x="245" y="372"/>
                  </a:lnTo>
                  <a:lnTo>
                    <a:pt x="250" y="369"/>
                  </a:lnTo>
                  <a:lnTo>
                    <a:pt x="256" y="368"/>
                  </a:lnTo>
                  <a:lnTo>
                    <a:pt x="261" y="368"/>
                  </a:lnTo>
                  <a:lnTo>
                    <a:pt x="297" y="368"/>
                  </a:lnTo>
                  <a:lnTo>
                    <a:pt x="297" y="423"/>
                  </a:lnTo>
                  <a:lnTo>
                    <a:pt x="261" y="423"/>
                  </a:lnTo>
                  <a:close/>
                  <a:moveTo>
                    <a:pt x="307" y="423"/>
                  </a:moveTo>
                  <a:lnTo>
                    <a:pt x="307" y="368"/>
                  </a:lnTo>
                  <a:lnTo>
                    <a:pt x="343" y="368"/>
                  </a:lnTo>
                  <a:lnTo>
                    <a:pt x="343" y="368"/>
                  </a:lnTo>
                  <a:lnTo>
                    <a:pt x="348" y="368"/>
                  </a:lnTo>
                  <a:lnTo>
                    <a:pt x="354" y="369"/>
                  </a:lnTo>
                  <a:lnTo>
                    <a:pt x="359" y="372"/>
                  </a:lnTo>
                  <a:lnTo>
                    <a:pt x="363" y="375"/>
                  </a:lnTo>
                  <a:lnTo>
                    <a:pt x="366" y="380"/>
                  </a:lnTo>
                  <a:lnTo>
                    <a:pt x="368" y="385"/>
                  </a:lnTo>
                  <a:lnTo>
                    <a:pt x="369" y="389"/>
                  </a:lnTo>
                  <a:lnTo>
                    <a:pt x="371" y="395"/>
                  </a:lnTo>
                  <a:lnTo>
                    <a:pt x="371" y="395"/>
                  </a:lnTo>
                  <a:lnTo>
                    <a:pt x="369" y="400"/>
                  </a:lnTo>
                  <a:lnTo>
                    <a:pt x="368" y="406"/>
                  </a:lnTo>
                  <a:lnTo>
                    <a:pt x="366" y="411"/>
                  </a:lnTo>
                  <a:lnTo>
                    <a:pt x="363" y="414"/>
                  </a:lnTo>
                  <a:lnTo>
                    <a:pt x="359" y="418"/>
                  </a:lnTo>
                  <a:lnTo>
                    <a:pt x="354" y="420"/>
                  </a:lnTo>
                  <a:lnTo>
                    <a:pt x="348" y="421"/>
                  </a:lnTo>
                  <a:lnTo>
                    <a:pt x="343" y="423"/>
                  </a:lnTo>
                  <a:lnTo>
                    <a:pt x="307" y="423"/>
                  </a:lnTo>
                  <a:close/>
                  <a:moveTo>
                    <a:pt x="371" y="334"/>
                  </a:moveTo>
                  <a:lnTo>
                    <a:pt x="371" y="334"/>
                  </a:lnTo>
                  <a:lnTo>
                    <a:pt x="383" y="332"/>
                  </a:lnTo>
                  <a:lnTo>
                    <a:pt x="395" y="328"/>
                  </a:lnTo>
                  <a:lnTo>
                    <a:pt x="395" y="328"/>
                  </a:lnTo>
                  <a:lnTo>
                    <a:pt x="403" y="322"/>
                  </a:lnTo>
                  <a:lnTo>
                    <a:pt x="409" y="314"/>
                  </a:lnTo>
                  <a:lnTo>
                    <a:pt x="414" y="306"/>
                  </a:lnTo>
                  <a:lnTo>
                    <a:pt x="415" y="302"/>
                  </a:lnTo>
                  <a:lnTo>
                    <a:pt x="414" y="296"/>
                  </a:lnTo>
                  <a:lnTo>
                    <a:pt x="414" y="296"/>
                  </a:lnTo>
                  <a:lnTo>
                    <a:pt x="412" y="290"/>
                  </a:lnTo>
                  <a:lnTo>
                    <a:pt x="408" y="283"/>
                  </a:lnTo>
                  <a:lnTo>
                    <a:pt x="400" y="280"/>
                  </a:lnTo>
                  <a:lnTo>
                    <a:pt x="394" y="279"/>
                  </a:lnTo>
                  <a:lnTo>
                    <a:pt x="394" y="279"/>
                  </a:lnTo>
                  <a:lnTo>
                    <a:pt x="389" y="279"/>
                  </a:lnTo>
                  <a:lnTo>
                    <a:pt x="385" y="280"/>
                  </a:lnTo>
                  <a:lnTo>
                    <a:pt x="385" y="280"/>
                  </a:lnTo>
                  <a:lnTo>
                    <a:pt x="379" y="282"/>
                  </a:lnTo>
                  <a:lnTo>
                    <a:pt x="371" y="283"/>
                  </a:lnTo>
                  <a:lnTo>
                    <a:pt x="371" y="283"/>
                  </a:lnTo>
                  <a:lnTo>
                    <a:pt x="365" y="282"/>
                  </a:lnTo>
                  <a:lnTo>
                    <a:pt x="359" y="280"/>
                  </a:lnTo>
                  <a:lnTo>
                    <a:pt x="354" y="277"/>
                  </a:lnTo>
                  <a:lnTo>
                    <a:pt x="350" y="274"/>
                  </a:lnTo>
                  <a:lnTo>
                    <a:pt x="345" y="270"/>
                  </a:lnTo>
                  <a:lnTo>
                    <a:pt x="342" y="263"/>
                  </a:lnTo>
                  <a:lnTo>
                    <a:pt x="340" y="257"/>
                  </a:lnTo>
                  <a:lnTo>
                    <a:pt x="340" y="251"/>
                  </a:lnTo>
                  <a:lnTo>
                    <a:pt x="340" y="251"/>
                  </a:lnTo>
                  <a:lnTo>
                    <a:pt x="340" y="245"/>
                  </a:lnTo>
                  <a:lnTo>
                    <a:pt x="342" y="239"/>
                  </a:lnTo>
                  <a:lnTo>
                    <a:pt x="345" y="233"/>
                  </a:lnTo>
                  <a:lnTo>
                    <a:pt x="350" y="228"/>
                  </a:lnTo>
                  <a:lnTo>
                    <a:pt x="354" y="225"/>
                  </a:lnTo>
                  <a:lnTo>
                    <a:pt x="360" y="222"/>
                  </a:lnTo>
                  <a:lnTo>
                    <a:pt x="366" y="221"/>
                  </a:lnTo>
                  <a:lnTo>
                    <a:pt x="372" y="219"/>
                  </a:lnTo>
                  <a:lnTo>
                    <a:pt x="372" y="219"/>
                  </a:lnTo>
                  <a:lnTo>
                    <a:pt x="386" y="221"/>
                  </a:lnTo>
                  <a:lnTo>
                    <a:pt x="399" y="225"/>
                  </a:lnTo>
                  <a:lnTo>
                    <a:pt x="411" y="231"/>
                  </a:lnTo>
                  <a:lnTo>
                    <a:pt x="420" y="239"/>
                  </a:lnTo>
                  <a:lnTo>
                    <a:pt x="429" y="250"/>
                  </a:lnTo>
                  <a:lnTo>
                    <a:pt x="435" y="262"/>
                  </a:lnTo>
                  <a:lnTo>
                    <a:pt x="438" y="274"/>
                  </a:lnTo>
                  <a:lnTo>
                    <a:pt x="440" y="288"/>
                  </a:lnTo>
                  <a:lnTo>
                    <a:pt x="440" y="288"/>
                  </a:lnTo>
                  <a:lnTo>
                    <a:pt x="438" y="302"/>
                  </a:lnTo>
                  <a:lnTo>
                    <a:pt x="435" y="314"/>
                  </a:lnTo>
                  <a:lnTo>
                    <a:pt x="429" y="326"/>
                  </a:lnTo>
                  <a:lnTo>
                    <a:pt x="420" y="337"/>
                  </a:lnTo>
                  <a:lnTo>
                    <a:pt x="411" y="345"/>
                  </a:lnTo>
                  <a:lnTo>
                    <a:pt x="399" y="351"/>
                  </a:lnTo>
                  <a:lnTo>
                    <a:pt x="386" y="355"/>
                  </a:lnTo>
                  <a:lnTo>
                    <a:pt x="371" y="357"/>
                  </a:lnTo>
                  <a:lnTo>
                    <a:pt x="261" y="357"/>
                  </a:lnTo>
                  <a:lnTo>
                    <a:pt x="261" y="357"/>
                  </a:lnTo>
                  <a:lnTo>
                    <a:pt x="253" y="357"/>
                  </a:lnTo>
                  <a:lnTo>
                    <a:pt x="247" y="360"/>
                  </a:lnTo>
                  <a:lnTo>
                    <a:pt x="239" y="363"/>
                  </a:lnTo>
                  <a:lnTo>
                    <a:pt x="235" y="368"/>
                  </a:lnTo>
                  <a:lnTo>
                    <a:pt x="230" y="374"/>
                  </a:lnTo>
                  <a:lnTo>
                    <a:pt x="225" y="380"/>
                  </a:lnTo>
                  <a:lnTo>
                    <a:pt x="224" y="388"/>
                  </a:lnTo>
                  <a:lnTo>
                    <a:pt x="222" y="395"/>
                  </a:lnTo>
                  <a:lnTo>
                    <a:pt x="222" y="395"/>
                  </a:lnTo>
                  <a:lnTo>
                    <a:pt x="224" y="404"/>
                  </a:lnTo>
                  <a:lnTo>
                    <a:pt x="227" y="412"/>
                  </a:lnTo>
                  <a:lnTo>
                    <a:pt x="233" y="420"/>
                  </a:lnTo>
                  <a:lnTo>
                    <a:pt x="241" y="426"/>
                  </a:lnTo>
                  <a:lnTo>
                    <a:pt x="244" y="429"/>
                  </a:lnTo>
                  <a:lnTo>
                    <a:pt x="241" y="432"/>
                  </a:lnTo>
                  <a:lnTo>
                    <a:pt x="241" y="432"/>
                  </a:lnTo>
                  <a:lnTo>
                    <a:pt x="233" y="437"/>
                  </a:lnTo>
                  <a:lnTo>
                    <a:pt x="228" y="441"/>
                  </a:lnTo>
                  <a:lnTo>
                    <a:pt x="225" y="444"/>
                  </a:lnTo>
                  <a:lnTo>
                    <a:pt x="224" y="443"/>
                  </a:lnTo>
                  <a:lnTo>
                    <a:pt x="224" y="443"/>
                  </a:lnTo>
                  <a:lnTo>
                    <a:pt x="213" y="432"/>
                  </a:lnTo>
                  <a:lnTo>
                    <a:pt x="207" y="421"/>
                  </a:lnTo>
                  <a:lnTo>
                    <a:pt x="202" y="409"/>
                  </a:lnTo>
                  <a:lnTo>
                    <a:pt x="201" y="395"/>
                  </a:lnTo>
                  <a:lnTo>
                    <a:pt x="201" y="395"/>
                  </a:lnTo>
                  <a:lnTo>
                    <a:pt x="202" y="383"/>
                  </a:lnTo>
                  <a:lnTo>
                    <a:pt x="205" y="371"/>
                  </a:lnTo>
                  <a:lnTo>
                    <a:pt x="212" y="362"/>
                  </a:lnTo>
                  <a:lnTo>
                    <a:pt x="218" y="352"/>
                  </a:lnTo>
                  <a:lnTo>
                    <a:pt x="227" y="345"/>
                  </a:lnTo>
                  <a:lnTo>
                    <a:pt x="238" y="339"/>
                  </a:lnTo>
                  <a:lnTo>
                    <a:pt x="248" y="335"/>
                  </a:lnTo>
                  <a:lnTo>
                    <a:pt x="261" y="334"/>
                  </a:lnTo>
                  <a:lnTo>
                    <a:pt x="371" y="334"/>
                  </a:lnTo>
                  <a:close/>
                  <a:moveTo>
                    <a:pt x="302" y="83"/>
                  </a:moveTo>
                  <a:lnTo>
                    <a:pt x="302" y="83"/>
                  </a:lnTo>
                  <a:lnTo>
                    <a:pt x="294" y="81"/>
                  </a:lnTo>
                  <a:lnTo>
                    <a:pt x="288" y="77"/>
                  </a:lnTo>
                  <a:lnTo>
                    <a:pt x="284" y="70"/>
                  </a:lnTo>
                  <a:lnTo>
                    <a:pt x="282" y="63"/>
                  </a:lnTo>
                  <a:lnTo>
                    <a:pt x="282" y="63"/>
                  </a:lnTo>
                  <a:lnTo>
                    <a:pt x="284" y="55"/>
                  </a:lnTo>
                  <a:lnTo>
                    <a:pt x="288" y="49"/>
                  </a:lnTo>
                  <a:lnTo>
                    <a:pt x="294" y="44"/>
                  </a:lnTo>
                  <a:lnTo>
                    <a:pt x="302" y="43"/>
                  </a:lnTo>
                  <a:lnTo>
                    <a:pt x="302" y="43"/>
                  </a:lnTo>
                  <a:lnTo>
                    <a:pt x="310" y="44"/>
                  </a:lnTo>
                  <a:lnTo>
                    <a:pt x="316" y="49"/>
                  </a:lnTo>
                  <a:lnTo>
                    <a:pt x="320" y="55"/>
                  </a:lnTo>
                  <a:lnTo>
                    <a:pt x="322" y="63"/>
                  </a:lnTo>
                  <a:lnTo>
                    <a:pt x="322" y="63"/>
                  </a:lnTo>
                  <a:lnTo>
                    <a:pt x="320" y="70"/>
                  </a:lnTo>
                  <a:lnTo>
                    <a:pt x="316" y="77"/>
                  </a:lnTo>
                  <a:lnTo>
                    <a:pt x="310" y="81"/>
                  </a:lnTo>
                  <a:lnTo>
                    <a:pt x="302" y="83"/>
                  </a:lnTo>
                  <a:lnTo>
                    <a:pt x="302"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9" name="Freeform 376"/>
            <p:cNvSpPr>
              <a:spLocks/>
            </p:cNvSpPr>
            <p:nvPr/>
          </p:nvSpPr>
          <p:spPr bwMode="auto">
            <a:xfrm>
              <a:off x="5292726" y="196850"/>
              <a:ext cx="55563" cy="36513"/>
            </a:xfrm>
            <a:custGeom>
              <a:avLst/>
              <a:gdLst>
                <a:gd name="T0" fmla="*/ 27 w 35"/>
                <a:gd name="T1" fmla="*/ 0 h 23"/>
                <a:gd name="T2" fmla="*/ 27 w 35"/>
                <a:gd name="T3" fmla="*/ 0 h 23"/>
                <a:gd name="T4" fmla="*/ 3 w 35"/>
                <a:gd name="T5" fmla="*/ 14 h 23"/>
                <a:gd name="T6" fmla="*/ 3 w 35"/>
                <a:gd name="T7" fmla="*/ 14 h 23"/>
                <a:gd name="T8" fmla="*/ 0 w 35"/>
                <a:gd name="T9" fmla="*/ 17 h 23"/>
                <a:gd name="T10" fmla="*/ 0 w 35"/>
                <a:gd name="T11" fmla="*/ 20 h 23"/>
                <a:gd name="T12" fmla="*/ 0 w 35"/>
                <a:gd name="T13" fmla="*/ 20 h 23"/>
                <a:gd name="T14" fmla="*/ 3 w 35"/>
                <a:gd name="T15" fmla="*/ 23 h 23"/>
                <a:gd name="T16" fmla="*/ 4 w 35"/>
                <a:gd name="T17" fmla="*/ 23 h 23"/>
                <a:gd name="T18" fmla="*/ 4 w 35"/>
                <a:gd name="T19" fmla="*/ 23 h 23"/>
                <a:gd name="T20" fmla="*/ 7 w 35"/>
                <a:gd name="T21" fmla="*/ 23 h 23"/>
                <a:gd name="T22" fmla="*/ 7 w 35"/>
                <a:gd name="T23" fmla="*/ 23 h 23"/>
                <a:gd name="T24" fmla="*/ 33 w 35"/>
                <a:gd name="T25" fmla="*/ 9 h 23"/>
                <a:gd name="T26" fmla="*/ 33 w 35"/>
                <a:gd name="T27" fmla="*/ 9 h 23"/>
                <a:gd name="T28" fmla="*/ 35 w 35"/>
                <a:gd name="T29" fmla="*/ 6 h 23"/>
                <a:gd name="T30" fmla="*/ 35 w 35"/>
                <a:gd name="T31" fmla="*/ 6 h 23"/>
                <a:gd name="T32" fmla="*/ 35 w 35"/>
                <a:gd name="T33" fmla="*/ 2 h 23"/>
                <a:gd name="T34" fmla="*/ 35 w 35"/>
                <a:gd name="T35" fmla="*/ 2 h 23"/>
                <a:gd name="T36" fmla="*/ 32 w 35"/>
                <a:gd name="T37" fmla="*/ 0 h 23"/>
                <a:gd name="T38" fmla="*/ 27 w 35"/>
                <a:gd name="T39" fmla="*/ 0 h 23"/>
                <a:gd name="T40" fmla="*/ 27 w 3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7" y="0"/>
                  </a:moveTo>
                  <a:lnTo>
                    <a:pt x="27" y="0"/>
                  </a:lnTo>
                  <a:lnTo>
                    <a:pt x="3" y="14"/>
                  </a:lnTo>
                  <a:lnTo>
                    <a:pt x="3" y="14"/>
                  </a:lnTo>
                  <a:lnTo>
                    <a:pt x="0" y="17"/>
                  </a:lnTo>
                  <a:lnTo>
                    <a:pt x="0" y="20"/>
                  </a:lnTo>
                  <a:lnTo>
                    <a:pt x="0" y="20"/>
                  </a:lnTo>
                  <a:lnTo>
                    <a:pt x="3" y="23"/>
                  </a:lnTo>
                  <a:lnTo>
                    <a:pt x="4" y="23"/>
                  </a:lnTo>
                  <a:lnTo>
                    <a:pt x="4" y="23"/>
                  </a:lnTo>
                  <a:lnTo>
                    <a:pt x="7" y="23"/>
                  </a:lnTo>
                  <a:lnTo>
                    <a:pt x="7" y="23"/>
                  </a:lnTo>
                  <a:lnTo>
                    <a:pt x="33" y="9"/>
                  </a:lnTo>
                  <a:lnTo>
                    <a:pt x="33" y="9"/>
                  </a:lnTo>
                  <a:lnTo>
                    <a:pt x="35" y="6"/>
                  </a:lnTo>
                  <a:lnTo>
                    <a:pt x="35" y="6"/>
                  </a:lnTo>
                  <a:lnTo>
                    <a:pt x="35" y="2"/>
                  </a:lnTo>
                  <a:lnTo>
                    <a:pt x="35" y="2"/>
                  </a:lnTo>
                  <a:lnTo>
                    <a:pt x="32"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0" name="Freeform 377"/>
            <p:cNvSpPr>
              <a:spLocks/>
            </p:cNvSpPr>
            <p:nvPr/>
          </p:nvSpPr>
          <p:spPr bwMode="auto">
            <a:xfrm>
              <a:off x="5075238" y="53975"/>
              <a:ext cx="173038" cy="77788"/>
            </a:xfrm>
            <a:custGeom>
              <a:avLst/>
              <a:gdLst>
                <a:gd name="T0" fmla="*/ 106 w 109"/>
                <a:gd name="T1" fmla="*/ 10 h 49"/>
                <a:gd name="T2" fmla="*/ 106 w 109"/>
                <a:gd name="T3" fmla="*/ 10 h 49"/>
                <a:gd name="T4" fmla="*/ 109 w 109"/>
                <a:gd name="T5" fmla="*/ 7 h 49"/>
                <a:gd name="T6" fmla="*/ 109 w 109"/>
                <a:gd name="T7" fmla="*/ 7 h 49"/>
                <a:gd name="T8" fmla="*/ 109 w 109"/>
                <a:gd name="T9" fmla="*/ 3 h 49"/>
                <a:gd name="T10" fmla="*/ 109 w 109"/>
                <a:gd name="T11" fmla="*/ 3 h 49"/>
                <a:gd name="T12" fmla="*/ 106 w 109"/>
                <a:gd name="T13" fmla="*/ 1 h 49"/>
                <a:gd name="T14" fmla="*/ 103 w 109"/>
                <a:gd name="T15" fmla="*/ 0 h 49"/>
                <a:gd name="T16" fmla="*/ 103 w 109"/>
                <a:gd name="T17" fmla="*/ 0 h 49"/>
                <a:gd name="T18" fmla="*/ 84 w 109"/>
                <a:gd name="T19" fmla="*/ 7 h 49"/>
                <a:gd name="T20" fmla="*/ 66 w 109"/>
                <a:gd name="T21" fmla="*/ 15 h 49"/>
                <a:gd name="T22" fmla="*/ 66 w 109"/>
                <a:gd name="T23" fmla="*/ 15 h 49"/>
                <a:gd name="T24" fmla="*/ 35 w 109"/>
                <a:gd name="T25" fmla="*/ 29 h 49"/>
                <a:gd name="T26" fmla="*/ 20 w 109"/>
                <a:gd name="T27" fmla="*/ 35 h 49"/>
                <a:gd name="T28" fmla="*/ 3 w 109"/>
                <a:gd name="T29" fmla="*/ 40 h 49"/>
                <a:gd name="T30" fmla="*/ 3 w 109"/>
                <a:gd name="T31" fmla="*/ 40 h 49"/>
                <a:gd name="T32" fmla="*/ 0 w 109"/>
                <a:gd name="T33" fmla="*/ 41 h 49"/>
                <a:gd name="T34" fmla="*/ 0 w 109"/>
                <a:gd name="T35" fmla="*/ 41 h 49"/>
                <a:gd name="T36" fmla="*/ 0 w 109"/>
                <a:gd name="T37" fmla="*/ 46 h 49"/>
                <a:gd name="T38" fmla="*/ 0 w 109"/>
                <a:gd name="T39" fmla="*/ 46 h 49"/>
                <a:gd name="T40" fmla="*/ 2 w 109"/>
                <a:gd name="T41" fmla="*/ 49 h 49"/>
                <a:gd name="T42" fmla="*/ 5 w 109"/>
                <a:gd name="T43" fmla="*/ 49 h 49"/>
                <a:gd name="T44" fmla="*/ 5 w 109"/>
                <a:gd name="T45" fmla="*/ 49 h 49"/>
                <a:gd name="T46" fmla="*/ 6 w 109"/>
                <a:gd name="T47" fmla="*/ 49 h 49"/>
                <a:gd name="T48" fmla="*/ 6 w 109"/>
                <a:gd name="T49" fmla="*/ 49 h 49"/>
                <a:gd name="T50" fmla="*/ 22 w 109"/>
                <a:gd name="T51" fmla="*/ 44 h 49"/>
                <a:gd name="T52" fmla="*/ 38 w 109"/>
                <a:gd name="T53" fmla="*/ 40 h 49"/>
                <a:gd name="T54" fmla="*/ 69 w 109"/>
                <a:gd name="T55" fmla="*/ 26 h 49"/>
                <a:gd name="T56" fmla="*/ 69 w 109"/>
                <a:gd name="T57" fmla="*/ 26 h 49"/>
                <a:gd name="T58" fmla="*/ 87 w 109"/>
                <a:gd name="T59" fmla="*/ 18 h 49"/>
                <a:gd name="T60" fmla="*/ 106 w 109"/>
                <a:gd name="T61" fmla="*/ 10 h 49"/>
                <a:gd name="T62" fmla="*/ 106 w 109"/>
                <a:gd name="T63"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49">
                  <a:moveTo>
                    <a:pt x="106" y="10"/>
                  </a:moveTo>
                  <a:lnTo>
                    <a:pt x="106" y="10"/>
                  </a:lnTo>
                  <a:lnTo>
                    <a:pt x="109" y="7"/>
                  </a:lnTo>
                  <a:lnTo>
                    <a:pt x="109" y="7"/>
                  </a:lnTo>
                  <a:lnTo>
                    <a:pt x="109" y="3"/>
                  </a:lnTo>
                  <a:lnTo>
                    <a:pt x="109" y="3"/>
                  </a:lnTo>
                  <a:lnTo>
                    <a:pt x="106" y="1"/>
                  </a:lnTo>
                  <a:lnTo>
                    <a:pt x="103" y="0"/>
                  </a:lnTo>
                  <a:lnTo>
                    <a:pt x="103" y="0"/>
                  </a:lnTo>
                  <a:lnTo>
                    <a:pt x="84" y="7"/>
                  </a:lnTo>
                  <a:lnTo>
                    <a:pt x="66" y="15"/>
                  </a:lnTo>
                  <a:lnTo>
                    <a:pt x="66" y="15"/>
                  </a:lnTo>
                  <a:lnTo>
                    <a:pt x="35" y="29"/>
                  </a:lnTo>
                  <a:lnTo>
                    <a:pt x="20" y="35"/>
                  </a:lnTo>
                  <a:lnTo>
                    <a:pt x="3" y="40"/>
                  </a:lnTo>
                  <a:lnTo>
                    <a:pt x="3" y="40"/>
                  </a:lnTo>
                  <a:lnTo>
                    <a:pt x="0" y="41"/>
                  </a:lnTo>
                  <a:lnTo>
                    <a:pt x="0" y="41"/>
                  </a:lnTo>
                  <a:lnTo>
                    <a:pt x="0" y="46"/>
                  </a:lnTo>
                  <a:lnTo>
                    <a:pt x="0" y="46"/>
                  </a:lnTo>
                  <a:lnTo>
                    <a:pt x="2" y="49"/>
                  </a:lnTo>
                  <a:lnTo>
                    <a:pt x="5" y="49"/>
                  </a:lnTo>
                  <a:lnTo>
                    <a:pt x="5" y="49"/>
                  </a:lnTo>
                  <a:lnTo>
                    <a:pt x="6" y="49"/>
                  </a:lnTo>
                  <a:lnTo>
                    <a:pt x="6" y="49"/>
                  </a:lnTo>
                  <a:lnTo>
                    <a:pt x="22" y="44"/>
                  </a:lnTo>
                  <a:lnTo>
                    <a:pt x="38" y="40"/>
                  </a:lnTo>
                  <a:lnTo>
                    <a:pt x="69" y="26"/>
                  </a:lnTo>
                  <a:lnTo>
                    <a:pt x="69" y="26"/>
                  </a:lnTo>
                  <a:lnTo>
                    <a:pt x="87" y="18"/>
                  </a:lnTo>
                  <a:lnTo>
                    <a:pt x="106" y="10"/>
                  </a:lnTo>
                  <a:lnTo>
                    <a:pt x="10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1" name="Freeform 378"/>
            <p:cNvSpPr>
              <a:spLocks/>
            </p:cNvSpPr>
            <p:nvPr/>
          </p:nvSpPr>
          <p:spPr bwMode="auto">
            <a:xfrm>
              <a:off x="5203826" y="146050"/>
              <a:ext cx="114300" cy="60325"/>
            </a:xfrm>
            <a:custGeom>
              <a:avLst/>
              <a:gdLst>
                <a:gd name="T0" fmla="*/ 59 w 72"/>
                <a:gd name="T1" fmla="*/ 15 h 38"/>
                <a:gd name="T2" fmla="*/ 59 w 72"/>
                <a:gd name="T3" fmla="*/ 15 h 38"/>
                <a:gd name="T4" fmla="*/ 69 w 72"/>
                <a:gd name="T5" fmla="*/ 9 h 38"/>
                <a:gd name="T6" fmla="*/ 69 w 72"/>
                <a:gd name="T7" fmla="*/ 9 h 38"/>
                <a:gd name="T8" fmla="*/ 72 w 72"/>
                <a:gd name="T9" fmla="*/ 6 h 38"/>
                <a:gd name="T10" fmla="*/ 72 w 72"/>
                <a:gd name="T11" fmla="*/ 6 h 38"/>
                <a:gd name="T12" fmla="*/ 72 w 72"/>
                <a:gd name="T13" fmla="*/ 3 h 38"/>
                <a:gd name="T14" fmla="*/ 72 w 72"/>
                <a:gd name="T15" fmla="*/ 3 h 38"/>
                <a:gd name="T16" fmla="*/ 69 w 72"/>
                <a:gd name="T17" fmla="*/ 0 h 38"/>
                <a:gd name="T18" fmla="*/ 65 w 72"/>
                <a:gd name="T19" fmla="*/ 0 h 38"/>
                <a:gd name="T20" fmla="*/ 65 w 72"/>
                <a:gd name="T21" fmla="*/ 0 h 38"/>
                <a:gd name="T22" fmla="*/ 54 w 72"/>
                <a:gd name="T23" fmla="*/ 6 h 38"/>
                <a:gd name="T24" fmla="*/ 52 w 72"/>
                <a:gd name="T25" fmla="*/ 6 h 38"/>
                <a:gd name="T26" fmla="*/ 52 w 72"/>
                <a:gd name="T27" fmla="*/ 6 h 38"/>
                <a:gd name="T28" fmla="*/ 29 w 72"/>
                <a:gd name="T29" fmla="*/ 18 h 38"/>
                <a:gd name="T30" fmla="*/ 17 w 72"/>
                <a:gd name="T31" fmla="*/ 23 h 38"/>
                <a:gd name="T32" fmla="*/ 5 w 72"/>
                <a:gd name="T33" fmla="*/ 27 h 38"/>
                <a:gd name="T34" fmla="*/ 5 w 72"/>
                <a:gd name="T35" fmla="*/ 27 h 38"/>
                <a:gd name="T36" fmla="*/ 2 w 72"/>
                <a:gd name="T37" fmla="*/ 31 h 38"/>
                <a:gd name="T38" fmla="*/ 2 w 72"/>
                <a:gd name="T39" fmla="*/ 31 h 38"/>
                <a:gd name="T40" fmla="*/ 0 w 72"/>
                <a:gd name="T41" fmla="*/ 34 h 38"/>
                <a:gd name="T42" fmla="*/ 0 w 72"/>
                <a:gd name="T43" fmla="*/ 34 h 38"/>
                <a:gd name="T44" fmla="*/ 3 w 72"/>
                <a:gd name="T45" fmla="*/ 37 h 38"/>
                <a:gd name="T46" fmla="*/ 6 w 72"/>
                <a:gd name="T47" fmla="*/ 38 h 38"/>
                <a:gd name="T48" fmla="*/ 6 w 72"/>
                <a:gd name="T49" fmla="*/ 38 h 38"/>
                <a:gd name="T50" fmla="*/ 6 w 72"/>
                <a:gd name="T51" fmla="*/ 38 h 38"/>
                <a:gd name="T52" fmla="*/ 6 w 72"/>
                <a:gd name="T53" fmla="*/ 38 h 38"/>
                <a:gd name="T54" fmla="*/ 20 w 72"/>
                <a:gd name="T55" fmla="*/ 34 h 38"/>
                <a:gd name="T56" fmla="*/ 33 w 72"/>
                <a:gd name="T57" fmla="*/ 27 h 38"/>
                <a:gd name="T58" fmla="*/ 57 w 72"/>
                <a:gd name="T59" fmla="*/ 15 h 38"/>
                <a:gd name="T60" fmla="*/ 59 w 72"/>
                <a:gd name="T6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38">
                  <a:moveTo>
                    <a:pt x="59" y="15"/>
                  </a:moveTo>
                  <a:lnTo>
                    <a:pt x="59" y="15"/>
                  </a:lnTo>
                  <a:lnTo>
                    <a:pt x="69" y="9"/>
                  </a:lnTo>
                  <a:lnTo>
                    <a:pt x="69" y="9"/>
                  </a:lnTo>
                  <a:lnTo>
                    <a:pt x="72" y="6"/>
                  </a:lnTo>
                  <a:lnTo>
                    <a:pt x="72" y="6"/>
                  </a:lnTo>
                  <a:lnTo>
                    <a:pt x="72" y="3"/>
                  </a:lnTo>
                  <a:lnTo>
                    <a:pt x="72" y="3"/>
                  </a:lnTo>
                  <a:lnTo>
                    <a:pt x="69" y="0"/>
                  </a:lnTo>
                  <a:lnTo>
                    <a:pt x="65" y="0"/>
                  </a:lnTo>
                  <a:lnTo>
                    <a:pt x="65" y="0"/>
                  </a:lnTo>
                  <a:lnTo>
                    <a:pt x="54" y="6"/>
                  </a:lnTo>
                  <a:lnTo>
                    <a:pt x="52" y="6"/>
                  </a:lnTo>
                  <a:lnTo>
                    <a:pt x="52" y="6"/>
                  </a:lnTo>
                  <a:lnTo>
                    <a:pt x="29" y="18"/>
                  </a:lnTo>
                  <a:lnTo>
                    <a:pt x="17" y="23"/>
                  </a:lnTo>
                  <a:lnTo>
                    <a:pt x="5" y="27"/>
                  </a:lnTo>
                  <a:lnTo>
                    <a:pt x="5" y="27"/>
                  </a:lnTo>
                  <a:lnTo>
                    <a:pt x="2" y="31"/>
                  </a:lnTo>
                  <a:lnTo>
                    <a:pt x="2" y="31"/>
                  </a:lnTo>
                  <a:lnTo>
                    <a:pt x="0" y="34"/>
                  </a:lnTo>
                  <a:lnTo>
                    <a:pt x="0" y="34"/>
                  </a:lnTo>
                  <a:lnTo>
                    <a:pt x="3" y="37"/>
                  </a:lnTo>
                  <a:lnTo>
                    <a:pt x="6" y="38"/>
                  </a:lnTo>
                  <a:lnTo>
                    <a:pt x="6" y="38"/>
                  </a:lnTo>
                  <a:lnTo>
                    <a:pt x="6" y="38"/>
                  </a:lnTo>
                  <a:lnTo>
                    <a:pt x="6" y="38"/>
                  </a:lnTo>
                  <a:lnTo>
                    <a:pt x="20" y="34"/>
                  </a:lnTo>
                  <a:lnTo>
                    <a:pt x="33" y="27"/>
                  </a:lnTo>
                  <a:lnTo>
                    <a:pt x="57" y="15"/>
                  </a:lnTo>
                  <a:lnTo>
                    <a:pt x="5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2" name="Freeform 379"/>
            <p:cNvSpPr>
              <a:spLocks/>
            </p:cNvSpPr>
            <p:nvPr/>
          </p:nvSpPr>
          <p:spPr bwMode="auto">
            <a:xfrm>
              <a:off x="5133976" y="92075"/>
              <a:ext cx="169863" cy="77788"/>
            </a:xfrm>
            <a:custGeom>
              <a:avLst/>
              <a:gdLst>
                <a:gd name="T0" fmla="*/ 104 w 107"/>
                <a:gd name="T1" fmla="*/ 9 h 49"/>
                <a:gd name="T2" fmla="*/ 104 w 107"/>
                <a:gd name="T3" fmla="*/ 9 h 49"/>
                <a:gd name="T4" fmla="*/ 107 w 107"/>
                <a:gd name="T5" fmla="*/ 6 h 49"/>
                <a:gd name="T6" fmla="*/ 107 w 107"/>
                <a:gd name="T7" fmla="*/ 6 h 49"/>
                <a:gd name="T8" fmla="*/ 107 w 107"/>
                <a:gd name="T9" fmla="*/ 3 h 49"/>
                <a:gd name="T10" fmla="*/ 107 w 107"/>
                <a:gd name="T11" fmla="*/ 3 h 49"/>
                <a:gd name="T12" fmla="*/ 104 w 107"/>
                <a:gd name="T13" fmla="*/ 0 h 49"/>
                <a:gd name="T14" fmla="*/ 100 w 107"/>
                <a:gd name="T15" fmla="*/ 0 h 49"/>
                <a:gd name="T16" fmla="*/ 100 w 107"/>
                <a:gd name="T17" fmla="*/ 0 h 49"/>
                <a:gd name="T18" fmla="*/ 81 w 107"/>
                <a:gd name="T19" fmla="*/ 8 h 49"/>
                <a:gd name="T20" fmla="*/ 61 w 107"/>
                <a:gd name="T21" fmla="*/ 17 h 49"/>
                <a:gd name="T22" fmla="*/ 61 w 107"/>
                <a:gd name="T23" fmla="*/ 17 h 49"/>
                <a:gd name="T24" fmla="*/ 34 w 107"/>
                <a:gd name="T25" fmla="*/ 29 h 49"/>
                <a:gd name="T26" fmla="*/ 18 w 107"/>
                <a:gd name="T27" fmla="*/ 35 h 49"/>
                <a:gd name="T28" fmla="*/ 3 w 107"/>
                <a:gd name="T29" fmla="*/ 40 h 49"/>
                <a:gd name="T30" fmla="*/ 3 w 107"/>
                <a:gd name="T31" fmla="*/ 40 h 49"/>
                <a:gd name="T32" fmla="*/ 0 w 107"/>
                <a:gd name="T33" fmla="*/ 42 h 49"/>
                <a:gd name="T34" fmla="*/ 0 w 107"/>
                <a:gd name="T35" fmla="*/ 42 h 49"/>
                <a:gd name="T36" fmla="*/ 0 w 107"/>
                <a:gd name="T37" fmla="*/ 46 h 49"/>
                <a:gd name="T38" fmla="*/ 0 w 107"/>
                <a:gd name="T39" fmla="*/ 46 h 49"/>
                <a:gd name="T40" fmla="*/ 1 w 107"/>
                <a:gd name="T41" fmla="*/ 48 h 49"/>
                <a:gd name="T42" fmla="*/ 4 w 107"/>
                <a:gd name="T43" fmla="*/ 49 h 49"/>
                <a:gd name="T44" fmla="*/ 4 w 107"/>
                <a:gd name="T45" fmla="*/ 49 h 49"/>
                <a:gd name="T46" fmla="*/ 6 w 107"/>
                <a:gd name="T47" fmla="*/ 49 h 49"/>
                <a:gd name="T48" fmla="*/ 6 w 107"/>
                <a:gd name="T49" fmla="*/ 49 h 49"/>
                <a:gd name="T50" fmla="*/ 21 w 107"/>
                <a:gd name="T51" fmla="*/ 45 h 49"/>
                <a:gd name="T52" fmla="*/ 35 w 107"/>
                <a:gd name="T53" fmla="*/ 40 h 49"/>
                <a:gd name="T54" fmla="*/ 64 w 107"/>
                <a:gd name="T55" fmla="*/ 26 h 49"/>
                <a:gd name="T56" fmla="*/ 64 w 107"/>
                <a:gd name="T57" fmla="*/ 26 h 49"/>
                <a:gd name="T58" fmla="*/ 83 w 107"/>
                <a:gd name="T59" fmla="*/ 17 h 49"/>
                <a:gd name="T60" fmla="*/ 104 w 107"/>
                <a:gd name="T61" fmla="*/ 9 h 49"/>
                <a:gd name="T62" fmla="*/ 104 w 107"/>
                <a:gd name="T63"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49">
                  <a:moveTo>
                    <a:pt x="104" y="9"/>
                  </a:moveTo>
                  <a:lnTo>
                    <a:pt x="104" y="9"/>
                  </a:lnTo>
                  <a:lnTo>
                    <a:pt x="107" y="6"/>
                  </a:lnTo>
                  <a:lnTo>
                    <a:pt x="107" y="6"/>
                  </a:lnTo>
                  <a:lnTo>
                    <a:pt x="107" y="3"/>
                  </a:lnTo>
                  <a:lnTo>
                    <a:pt x="107" y="3"/>
                  </a:lnTo>
                  <a:lnTo>
                    <a:pt x="104" y="0"/>
                  </a:lnTo>
                  <a:lnTo>
                    <a:pt x="100" y="0"/>
                  </a:lnTo>
                  <a:lnTo>
                    <a:pt x="100" y="0"/>
                  </a:lnTo>
                  <a:lnTo>
                    <a:pt x="81" y="8"/>
                  </a:lnTo>
                  <a:lnTo>
                    <a:pt x="61" y="17"/>
                  </a:lnTo>
                  <a:lnTo>
                    <a:pt x="61" y="17"/>
                  </a:lnTo>
                  <a:lnTo>
                    <a:pt x="34" y="29"/>
                  </a:lnTo>
                  <a:lnTo>
                    <a:pt x="18" y="35"/>
                  </a:lnTo>
                  <a:lnTo>
                    <a:pt x="3" y="40"/>
                  </a:lnTo>
                  <a:lnTo>
                    <a:pt x="3" y="40"/>
                  </a:lnTo>
                  <a:lnTo>
                    <a:pt x="0" y="42"/>
                  </a:lnTo>
                  <a:lnTo>
                    <a:pt x="0" y="42"/>
                  </a:lnTo>
                  <a:lnTo>
                    <a:pt x="0" y="46"/>
                  </a:lnTo>
                  <a:lnTo>
                    <a:pt x="0" y="46"/>
                  </a:lnTo>
                  <a:lnTo>
                    <a:pt x="1" y="48"/>
                  </a:lnTo>
                  <a:lnTo>
                    <a:pt x="4" y="49"/>
                  </a:lnTo>
                  <a:lnTo>
                    <a:pt x="4" y="49"/>
                  </a:lnTo>
                  <a:lnTo>
                    <a:pt x="6" y="49"/>
                  </a:lnTo>
                  <a:lnTo>
                    <a:pt x="6" y="49"/>
                  </a:lnTo>
                  <a:lnTo>
                    <a:pt x="21" y="45"/>
                  </a:lnTo>
                  <a:lnTo>
                    <a:pt x="35" y="40"/>
                  </a:lnTo>
                  <a:lnTo>
                    <a:pt x="64" y="26"/>
                  </a:lnTo>
                  <a:lnTo>
                    <a:pt x="64" y="26"/>
                  </a:lnTo>
                  <a:lnTo>
                    <a:pt x="83" y="17"/>
                  </a:lnTo>
                  <a:lnTo>
                    <a:pt x="104" y="9"/>
                  </a:lnTo>
                  <a:lnTo>
                    <a:pt x="10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grpSp>
      <p:grpSp>
        <p:nvGrpSpPr>
          <p:cNvPr id="63" name="Group 62"/>
          <p:cNvGrpSpPr/>
          <p:nvPr userDrawn="1"/>
        </p:nvGrpSpPr>
        <p:grpSpPr>
          <a:xfrm>
            <a:off x="2548925" y="3558940"/>
            <a:ext cx="1110728" cy="719448"/>
            <a:chOff x="6311901" y="87313"/>
            <a:chExt cx="942975" cy="814387"/>
          </a:xfrm>
        </p:grpSpPr>
        <p:sp>
          <p:nvSpPr>
            <p:cNvPr id="64" name="Freeform 380"/>
            <p:cNvSpPr>
              <a:spLocks noEditPoints="1"/>
            </p:cNvSpPr>
            <p:nvPr/>
          </p:nvSpPr>
          <p:spPr bwMode="auto">
            <a:xfrm>
              <a:off x="6311901" y="87313"/>
              <a:ext cx="942975" cy="703263"/>
            </a:xfrm>
            <a:custGeom>
              <a:avLst/>
              <a:gdLst>
                <a:gd name="T0" fmla="*/ 490 w 594"/>
                <a:gd name="T1" fmla="*/ 0 h 443"/>
                <a:gd name="T2" fmla="*/ 0 w 594"/>
                <a:gd name="T3" fmla="*/ 0 h 443"/>
                <a:gd name="T4" fmla="*/ 0 w 594"/>
                <a:gd name="T5" fmla="*/ 443 h 443"/>
                <a:gd name="T6" fmla="*/ 378 w 594"/>
                <a:gd name="T7" fmla="*/ 443 h 443"/>
                <a:gd name="T8" fmla="*/ 378 w 594"/>
                <a:gd name="T9" fmla="*/ 434 h 443"/>
                <a:gd name="T10" fmla="*/ 9 w 594"/>
                <a:gd name="T11" fmla="*/ 434 h 443"/>
                <a:gd name="T12" fmla="*/ 9 w 594"/>
                <a:gd name="T13" fmla="*/ 9 h 443"/>
                <a:gd name="T14" fmla="*/ 482 w 594"/>
                <a:gd name="T15" fmla="*/ 9 h 443"/>
                <a:gd name="T16" fmla="*/ 482 w 594"/>
                <a:gd name="T17" fmla="*/ 48 h 443"/>
                <a:gd name="T18" fmla="*/ 482 w 594"/>
                <a:gd name="T19" fmla="*/ 48 h 443"/>
                <a:gd name="T20" fmla="*/ 482 w 594"/>
                <a:gd name="T21" fmla="*/ 112 h 443"/>
                <a:gd name="T22" fmla="*/ 585 w 594"/>
                <a:gd name="T23" fmla="*/ 112 h 443"/>
                <a:gd name="T24" fmla="*/ 585 w 594"/>
                <a:gd name="T25" fmla="*/ 434 h 443"/>
                <a:gd name="T26" fmla="*/ 519 w 594"/>
                <a:gd name="T27" fmla="*/ 434 h 443"/>
                <a:gd name="T28" fmla="*/ 519 w 594"/>
                <a:gd name="T29" fmla="*/ 443 h 443"/>
                <a:gd name="T30" fmla="*/ 594 w 594"/>
                <a:gd name="T31" fmla="*/ 443 h 443"/>
                <a:gd name="T32" fmla="*/ 594 w 594"/>
                <a:gd name="T33" fmla="*/ 106 h 443"/>
                <a:gd name="T34" fmla="*/ 490 w 594"/>
                <a:gd name="T35" fmla="*/ 0 h 443"/>
                <a:gd name="T36" fmla="*/ 492 w 594"/>
                <a:gd name="T37" fmla="*/ 103 h 443"/>
                <a:gd name="T38" fmla="*/ 492 w 594"/>
                <a:gd name="T39" fmla="*/ 15 h 443"/>
                <a:gd name="T40" fmla="*/ 577 w 594"/>
                <a:gd name="T41" fmla="*/ 103 h 443"/>
                <a:gd name="T42" fmla="*/ 492 w 594"/>
                <a:gd name="T43" fmla="*/ 10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 h="443">
                  <a:moveTo>
                    <a:pt x="490" y="0"/>
                  </a:moveTo>
                  <a:lnTo>
                    <a:pt x="0" y="0"/>
                  </a:lnTo>
                  <a:lnTo>
                    <a:pt x="0" y="443"/>
                  </a:lnTo>
                  <a:lnTo>
                    <a:pt x="378" y="443"/>
                  </a:lnTo>
                  <a:lnTo>
                    <a:pt x="378" y="434"/>
                  </a:lnTo>
                  <a:lnTo>
                    <a:pt x="9" y="434"/>
                  </a:lnTo>
                  <a:lnTo>
                    <a:pt x="9" y="9"/>
                  </a:lnTo>
                  <a:lnTo>
                    <a:pt x="482" y="9"/>
                  </a:lnTo>
                  <a:lnTo>
                    <a:pt x="482" y="48"/>
                  </a:lnTo>
                  <a:lnTo>
                    <a:pt x="482" y="48"/>
                  </a:lnTo>
                  <a:lnTo>
                    <a:pt x="482" y="112"/>
                  </a:lnTo>
                  <a:lnTo>
                    <a:pt x="585" y="112"/>
                  </a:lnTo>
                  <a:lnTo>
                    <a:pt x="585" y="434"/>
                  </a:lnTo>
                  <a:lnTo>
                    <a:pt x="519" y="434"/>
                  </a:lnTo>
                  <a:lnTo>
                    <a:pt x="519" y="443"/>
                  </a:lnTo>
                  <a:lnTo>
                    <a:pt x="594" y="443"/>
                  </a:lnTo>
                  <a:lnTo>
                    <a:pt x="594" y="106"/>
                  </a:lnTo>
                  <a:lnTo>
                    <a:pt x="490" y="0"/>
                  </a:lnTo>
                  <a:close/>
                  <a:moveTo>
                    <a:pt x="492" y="103"/>
                  </a:moveTo>
                  <a:lnTo>
                    <a:pt x="492" y="15"/>
                  </a:lnTo>
                  <a:lnTo>
                    <a:pt x="577" y="103"/>
                  </a:lnTo>
                  <a:lnTo>
                    <a:pt x="492"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381"/>
            <p:cNvSpPr>
              <a:spLocks noEditPoints="1"/>
            </p:cNvSpPr>
            <p:nvPr/>
          </p:nvSpPr>
          <p:spPr bwMode="auto">
            <a:xfrm>
              <a:off x="6972301" y="566738"/>
              <a:ext cx="104775" cy="104775"/>
            </a:xfrm>
            <a:custGeom>
              <a:avLst/>
              <a:gdLst>
                <a:gd name="T0" fmla="*/ 33 w 66"/>
                <a:gd name="T1" fmla="*/ 0 h 66"/>
                <a:gd name="T2" fmla="*/ 20 w 66"/>
                <a:gd name="T3" fmla="*/ 3 h 66"/>
                <a:gd name="T4" fmla="*/ 10 w 66"/>
                <a:gd name="T5" fmla="*/ 11 h 66"/>
                <a:gd name="T6" fmla="*/ 2 w 66"/>
                <a:gd name="T7" fmla="*/ 20 h 66"/>
                <a:gd name="T8" fmla="*/ 0 w 66"/>
                <a:gd name="T9" fmla="*/ 34 h 66"/>
                <a:gd name="T10" fmla="*/ 0 w 66"/>
                <a:gd name="T11" fmla="*/ 40 h 66"/>
                <a:gd name="T12" fmla="*/ 5 w 66"/>
                <a:gd name="T13" fmla="*/ 52 h 66"/>
                <a:gd name="T14" fmla="*/ 14 w 66"/>
                <a:gd name="T15" fmla="*/ 61 h 66"/>
                <a:gd name="T16" fmla="*/ 27 w 66"/>
                <a:gd name="T17" fmla="*/ 66 h 66"/>
                <a:gd name="T18" fmla="*/ 33 w 66"/>
                <a:gd name="T19" fmla="*/ 66 h 66"/>
                <a:gd name="T20" fmla="*/ 46 w 66"/>
                <a:gd name="T21" fmla="*/ 64 h 66"/>
                <a:gd name="T22" fmla="*/ 57 w 66"/>
                <a:gd name="T23" fmla="*/ 57 h 66"/>
                <a:gd name="T24" fmla="*/ 63 w 66"/>
                <a:gd name="T25" fmla="*/ 46 h 66"/>
                <a:gd name="T26" fmla="*/ 66 w 66"/>
                <a:gd name="T27" fmla="*/ 34 h 66"/>
                <a:gd name="T28" fmla="*/ 65 w 66"/>
                <a:gd name="T29" fmla="*/ 26 h 66"/>
                <a:gd name="T30" fmla="*/ 60 w 66"/>
                <a:gd name="T31" fmla="*/ 15 h 66"/>
                <a:gd name="T32" fmla="*/ 51 w 66"/>
                <a:gd name="T33" fmla="*/ 6 h 66"/>
                <a:gd name="T34" fmla="*/ 40 w 66"/>
                <a:gd name="T35" fmla="*/ 1 h 66"/>
                <a:gd name="T36" fmla="*/ 33 w 66"/>
                <a:gd name="T37" fmla="*/ 0 h 66"/>
                <a:gd name="T38" fmla="*/ 33 w 66"/>
                <a:gd name="T39" fmla="*/ 57 h 66"/>
                <a:gd name="T40" fmla="*/ 23 w 66"/>
                <a:gd name="T41" fmla="*/ 55 h 66"/>
                <a:gd name="T42" fmla="*/ 11 w 66"/>
                <a:gd name="T43" fmla="*/ 43 h 66"/>
                <a:gd name="T44" fmla="*/ 10 w 66"/>
                <a:gd name="T45" fmla="*/ 34 h 66"/>
                <a:gd name="T46" fmla="*/ 10 w 66"/>
                <a:gd name="T47" fmla="*/ 29 h 66"/>
                <a:gd name="T48" fmla="*/ 16 w 66"/>
                <a:gd name="T49" fmla="*/ 17 h 66"/>
                <a:gd name="T50" fmla="*/ 28 w 66"/>
                <a:gd name="T51" fmla="*/ 11 h 66"/>
                <a:gd name="T52" fmla="*/ 33 w 66"/>
                <a:gd name="T53" fmla="*/ 9 h 66"/>
                <a:gd name="T54" fmla="*/ 42 w 66"/>
                <a:gd name="T55" fmla="*/ 12 h 66"/>
                <a:gd name="T56" fmla="*/ 54 w 66"/>
                <a:gd name="T57" fmla="*/ 24 h 66"/>
                <a:gd name="T58" fmla="*/ 57 w 66"/>
                <a:gd name="T59" fmla="*/ 34 h 66"/>
                <a:gd name="T60" fmla="*/ 56 w 66"/>
                <a:gd name="T61" fmla="*/ 38 h 66"/>
                <a:gd name="T62" fmla="*/ 50 w 66"/>
                <a:gd name="T63" fmla="*/ 50 h 66"/>
                <a:gd name="T64" fmla="*/ 37 w 66"/>
                <a:gd name="T65" fmla="*/ 57 h 66"/>
                <a:gd name="T66" fmla="*/ 33 w 66"/>
                <a:gd name="T6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66">
                  <a:moveTo>
                    <a:pt x="33" y="0"/>
                  </a:moveTo>
                  <a:lnTo>
                    <a:pt x="33" y="0"/>
                  </a:lnTo>
                  <a:lnTo>
                    <a:pt x="27" y="1"/>
                  </a:lnTo>
                  <a:lnTo>
                    <a:pt x="20" y="3"/>
                  </a:lnTo>
                  <a:lnTo>
                    <a:pt x="14" y="6"/>
                  </a:lnTo>
                  <a:lnTo>
                    <a:pt x="10" y="11"/>
                  </a:lnTo>
                  <a:lnTo>
                    <a:pt x="5" y="15"/>
                  </a:lnTo>
                  <a:lnTo>
                    <a:pt x="2" y="20"/>
                  </a:lnTo>
                  <a:lnTo>
                    <a:pt x="0" y="26"/>
                  </a:lnTo>
                  <a:lnTo>
                    <a:pt x="0" y="34"/>
                  </a:lnTo>
                  <a:lnTo>
                    <a:pt x="0" y="34"/>
                  </a:lnTo>
                  <a:lnTo>
                    <a:pt x="0" y="40"/>
                  </a:lnTo>
                  <a:lnTo>
                    <a:pt x="2" y="46"/>
                  </a:lnTo>
                  <a:lnTo>
                    <a:pt x="5" y="52"/>
                  </a:lnTo>
                  <a:lnTo>
                    <a:pt x="10" y="57"/>
                  </a:lnTo>
                  <a:lnTo>
                    <a:pt x="14" y="61"/>
                  </a:lnTo>
                  <a:lnTo>
                    <a:pt x="20" y="64"/>
                  </a:lnTo>
                  <a:lnTo>
                    <a:pt x="27" y="66"/>
                  </a:lnTo>
                  <a:lnTo>
                    <a:pt x="33" y="66"/>
                  </a:lnTo>
                  <a:lnTo>
                    <a:pt x="33" y="66"/>
                  </a:lnTo>
                  <a:lnTo>
                    <a:pt x="40" y="66"/>
                  </a:lnTo>
                  <a:lnTo>
                    <a:pt x="46" y="64"/>
                  </a:lnTo>
                  <a:lnTo>
                    <a:pt x="51" y="61"/>
                  </a:lnTo>
                  <a:lnTo>
                    <a:pt x="57" y="57"/>
                  </a:lnTo>
                  <a:lnTo>
                    <a:pt x="60" y="52"/>
                  </a:lnTo>
                  <a:lnTo>
                    <a:pt x="63" y="46"/>
                  </a:lnTo>
                  <a:lnTo>
                    <a:pt x="65" y="40"/>
                  </a:lnTo>
                  <a:lnTo>
                    <a:pt x="66" y="34"/>
                  </a:lnTo>
                  <a:lnTo>
                    <a:pt x="66" y="34"/>
                  </a:lnTo>
                  <a:lnTo>
                    <a:pt x="65" y="26"/>
                  </a:lnTo>
                  <a:lnTo>
                    <a:pt x="63" y="20"/>
                  </a:lnTo>
                  <a:lnTo>
                    <a:pt x="60" y="15"/>
                  </a:lnTo>
                  <a:lnTo>
                    <a:pt x="57" y="11"/>
                  </a:lnTo>
                  <a:lnTo>
                    <a:pt x="51" y="6"/>
                  </a:lnTo>
                  <a:lnTo>
                    <a:pt x="46" y="3"/>
                  </a:lnTo>
                  <a:lnTo>
                    <a:pt x="40" y="1"/>
                  </a:lnTo>
                  <a:lnTo>
                    <a:pt x="33" y="0"/>
                  </a:lnTo>
                  <a:lnTo>
                    <a:pt x="33" y="0"/>
                  </a:lnTo>
                  <a:close/>
                  <a:moveTo>
                    <a:pt x="33" y="57"/>
                  </a:moveTo>
                  <a:lnTo>
                    <a:pt x="33" y="57"/>
                  </a:lnTo>
                  <a:lnTo>
                    <a:pt x="28" y="57"/>
                  </a:lnTo>
                  <a:lnTo>
                    <a:pt x="23" y="55"/>
                  </a:lnTo>
                  <a:lnTo>
                    <a:pt x="16" y="50"/>
                  </a:lnTo>
                  <a:lnTo>
                    <a:pt x="11" y="43"/>
                  </a:lnTo>
                  <a:lnTo>
                    <a:pt x="10" y="38"/>
                  </a:lnTo>
                  <a:lnTo>
                    <a:pt x="10" y="34"/>
                  </a:lnTo>
                  <a:lnTo>
                    <a:pt x="10" y="34"/>
                  </a:lnTo>
                  <a:lnTo>
                    <a:pt x="10" y="29"/>
                  </a:lnTo>
                  <a:lnTo>
                    <a:pt x="11" y="24"/>
                  </a:lnTo>
                  <a:lnTo>
                    <a:pt x="16" y="17"/>
                  </a:lnTo>
                  <a:lnTo>
                    <a:pt x="23" y="12"/>
                  </a:lnTo>
                  <a:lnTo>
                    <a:pt x="28" y="11"/>
                  </a:lnTo>
                  <a:lnTo>
                    <a:pt x="33" y="9"/>
                  </a:lnTo>
                  <a:lnTo>
                    <a:pt x="33" y="9"/>
                  </a:lnTo>
                  <a:lnTo>
                    <a:pt x="37" y="11"/>
                  </a:lnTo>
                  <a:lnTo>
                    <a:pt x="42" y="12"/>
                  </a:lnTo>
                  <a:lnTo>
                    <a:pt x="50" y="17"/>
                  </a:lnTo>
                  <a:lnTo>
                    <a:pt x="54" y="24"/>
                  </a:lnTo>
                  <a:lnTo>
                    <a:pt x="56" y="29"/>
                  </a:lnTo>
                  <a:lnTo>
                    <a:pt x="57" y="34"/>
                  </a:lnTo>
                  <a:lnTo>
                    <a:pt x="57" y="34"/>
                  </a:lnTo>
                  <a:lnTo>
                    <a:pt x="56" y="38"/>
                  </a:lnTo>
                  <a:lnTo>
                    <a:pt x="54" y="43"/>
                  </a:lnTo>
                  <a:lnTo>
                    <a:pt x="50" y="50"/>
                  </a:lnTo>
                  <a:lnTo>
                    <a:pt x="42" y="55"/>
                  </a:lnTo>
                  <a:lnTo>
                    <a:pt x="37" y="57"/>
                  </a:lnTo>
                  <a:lnTo>
                    <a:pt x="33" y="57"/>
                  </a:lnTo>
                  <a:lnTo>
                    <a:pt x="33"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382"/>
            <p:cNvSpPr>
              <a:spLocks noEditPoints="1"/>
            </p:cNvSpPr>
            <p:nvPr/>
          </p:nvSpPr>
          <p:spPr bwMode="auto">
            <a:xfrm>
              <a:off x="6911976" y="508000"/>
              <a:ext cx="223838" cy="393700"/>
            </a:xfrm>
            <a:custGeom>
              <a:avLst/>
              <a:gdLst>
                <a:gd name="T0" fmla="*/ 71 w 141"/>
                <a:gd name="T1" fmla="*/ 0 h 248"/>
                <a:gd name="T2" fmla="*/ 43 w 141"/>
                <a:gd name="T3" fmla="*/ 5 h 248"/>
                <a:gd name="T4" fmla="*/ 22 w 141"/>
                <a:gd name="T5" fmla="*/ 20 h 248"/>
                <a:gd name="T6" fmla="*/ 6 w 141"/>
                <a:gd name="T7" fmla="*/ 43 h 248"/>
                <a:gd name="T8" fmla="*/ 0 w 141"/>
                <a:gd name="T9" fmla="*/ 71 h 248"/>
                <a:gd name="T10" fmla="*/ 2 w 141"/>
                <a:gd name="T11" fmla="*/ 86 h 248"/>
                <a:gd name="T12" fmla="*/ 15 w 141"/>
                <a:gd name="T13" fmla="*/ 114 h 248"/>
                <a:gd name="T14" fmla="*/ 28 w 141"/>
                <a:gd name="T15" fmla="*/ 126 h 248"/>
                <a:gd name="T16" fmla="*/ 71 w 141"/>
                <a:gd name="T17" fmla="*/ 216 h 248"/>
                <a:gd name="T18" fmla="*/ 112 w 141"/>
                <a:gd name="T19" fmla="*/ 127 h 248"/>
                <a:gd name="T20" fmla="*/ 114 w 141"/>
                <a:gd name="T21" fmla="*/ 126 h 248"/>
                <a:gd name="T22" fmla="*/ 126 w 141"/>
                <a:gd name="T23" fmla="*/ 115 h 248"/>
                <a:gd name="T24" fmla="*/ 140 w 141"/>
                <a:gd name="T25" fmla="*/ 86 h 248"/>
                <a:gd name="T26" fmla="*/ 141 w 141"/>
                <a:gd name="T27" fmla="*/ 71 h 248"/>
                <a:gd name="T28" fmla="*/ 141 w 141"/>
                <a:gd name="T29" fmla="*/ 55 h 248"/>
                <a:gd name="T30" fmla="*/ 130 w 141"/>
                <a:gd name="T31" fmla="*/ 31 h 248"/>
                <a:gd name="T32" fmla="*/ 110 w 141"/>
                <a:gd name="T33" fmla="*/ 12 h 248"/>
                <a:gd name="T34" fmla="*/ 86 w 141"/>
                <a:gd name="T35" fmla="*/ 2 h 248"/>
                <a:gd name="T36" fmla="*/ 71 w 141"/>
                <a:gd name="T37" fmla="*/ 0 h 248"/>
                <a:gd name="T38" fmla="*/ 71 w 141"/>
                <a:gd name="T39" fmla="*/ 204 h 248"/>
                <a:gd name="T40" fmla="*/ 37 w 141"/>
                <a:gd name="T41" fmla="*/ 132 h 248"/>
                <a:gd name="T42" fmla="*/ 43 w 141"/>
                <a:gd name="T43" fmla="*/ 135 h 248"/>
                <a:gd name="T44" fmla="*/ 71 w 141"/>
                <a:gd name="T45" fmla="*/ 141 h 248"/>
                <a:gd name="T46" fmla="*/ 84 w 141"/>
                <a:gd name="T47" fmla="*/ 140 h 248"/>
                <a:gd name="T48" fmla="*/ 103 w 141"/>
                <a:gd name="T49" fmla="*/ 133 h 248"/>
                <a:gd name="T50" fmla="*/ 71 w 141"/>
                <a:gd name="T51" fmla="*/ 132 h 248"/>
                <a:gd name="T52" fmla="*/ 58 w 141"/>
                <a:gd name="T53" fmla="*/ 130 h 248"/>
                <a:gd name="T54" fmla="*/ 37 w 141"/>
                <a:gd name="T55" fmla="*/ 121 h 248"/>
                <a:gd name="T56" fmla="*/ 20 w 141"/>
                <a:gd name="T57" fmla="*/ 104 h 248"/>
                <a:gd name="T58" fmla="*/ 11 w 141"/>
                <a:gd name="T59" fmla="*/ 83 h 248"/>
                <a:gd name="T60" fmla="*/ 9 w 141"/>
                <a:gd name="T61" fmla="*/ 71 h 248"/>
                <a:gd name="T62" fmla="*/ 14 w 141"/>
                <a:gd name="T63" fmla="*/ 46 h 248"/>
                <a:gd name="T64" fmla="*/ 28 w 141"/>
                <a:gd name="T65" fmla="*/ 28 h 248"/>
                <a:gd name="T66" fmla="*/ 48 w 141"/>
                <a:gd name="T67" fmla="*/ 14 h 248"/>
                <a:gd name="T68" fmla="*/ 71 w 141"/>
                <a:gd name="T69" fmla="*/ 9 h 248"/>
                <a:gd name="T70" fmla="*/ 83 w 141"/>
                <a:gd name="T71" fmla="*/ 11 h 248"/>
                <a:gd name="T72" fmla="*/ 106 w 141"/>
                <a:gd name="T73" fmla="*/ 20 h 248"/>
                <a:gd name="T74" fmla="*/ 121 w 141"/>
                <a:gd name="T75" fmla="*/ 35 h 248"/>
                <a:gd name="T76" fmla="*/ 130 w 141"/>
                <a:gd name="T77" fmla="*/ 58 h 248"/>
                <a:gd name="T78" fmla="*/ 132 w 141"/>
                <a:gd name="T79" fmla="*/ 71 h 248"/>
                <a:gd name="T80" fmla="*/ 127 w 141"/>
                <a:gd name="T81" fmla="*/ 94 h 248"/>
                <a:gd name="T82" fmla="*/ 115 w 141"/>
                <a:gd name="T83" fmla="*/ 114 h 248"/>
                <a:gd name="T84" fmla="*/ 95 w 141"/>
                <a:gd name="T85" fmla="*/ 127 h 248"/>
                <a:gd name="T86" fmla="*/ 71 w 141"/>
                <a:gd name="T87" fmla="*/ 1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248">
                  <a:moveTo>
                    <a:pt x="71" y="0"/>
                  </a:moveTo>
                  <a:lnTo>
                    <a:pt x="71" y="0"/>
                  </a:lnTo>
                  <a:lnTo>
                    <a:pt x="57" y="2"/>
                  </a:lnTo>
                  <a:lnTo>
                    <a:pt x="43" y="5"/>
                  </a:lnTo>
                  <a:lnTo>
                    <a:pt x="32" y="12"/>
                  </a:lnTo>
                  <a:lnTo>
                    <a:pt x="22" y="20"/>
                  </a:lnTo>
                  <a:lnTo>
                    <a:pt x="12" y="31"/>
                  </a:lnTo>
                  <a:lnTo>
                    <a:pt x="6" y="43"/>
                  </a:lnTo>
                  <a:lnTo>
                    <a:pt x="2" y="55"/>
                  </a:lnTo>
                  <a:lnTo>
                    <a:pt x="0" y="71"/>
                  </a:lnTo>
                  <a:lnTo>
                    <a:pt x="0" y="71"/>
                  </a:lnTo>
                  <a:lnTo>
                    <a:pt x="2" y="86"/>
                  </a:lnTo>
                  <a:lnTo>
                    <a:pt x="6" y="100"/>
                  </a:lnTo>
                  <a:lnTo>
                    <a:pt x="15" y="114"/>
                  </a:lnTo>
                  <a:lnTo>
                    <a:pt x="26" y="124"/>
                  </a:lnTo>
                  <a:lnTo>
                    <a:pt x="28" y="126"/>
                  </a:lnTo>
                  <a:lnTo>
                    <a:pt x="28" y="248"/>
                  </a:lnTo>
                  <a:lnTo>
                    <a:pt x="71" y="216"/>
                  </a:lnTo>
                  <a:lnTo>
                    <a:pt x="112" y="247"/>
                  </a:lnTo>
                  <a:lnTo>
                    <a:pt x="112" y="127"/>
                  </a:lnTo>
                  <a:lnTo>
                    <a:pt x="114" y="126"/>
                  </a:lnTo>
                  <a:lnTo>
                    <a:pt x="114" y="126"/>
                  </a:lnTo>
                  <a:lnTo>
                    <a:pt x="120" y="121"/>
                  </a:lnTo>
                  <a:lnTo>
                    <a:pt x="126" y="115"/>
                  </a:lnTo>
                  <a:lnTo>
                    <a:pt x="135" y="101"/>
                  </a:lnTo>
                  <a:lnTo>
                    <a:pt x="140" y="86"/>
                  </a:lnTo>
                  <a:lnTo>
                    <a:pt x="141" y="78"/>
                  </a:lnTo>
                  <a:lnTo>
                    <a:pt x="141" y="71"/>
                  </a:lnTo>
                  <a:lnTo>
                    <a:pt x="141" y="71"/>
                  </a:lnTo>
                  <a:lnTo>
                    <a:pt x="141" y="55"/>
                  </a:lnTo>
                  <a:lnTo>
                    <a:pt x="137" y="43"/>
                  </a:lnTo>
                  <a:lnTo>
                    <a:pt x="130" y="31"/>
                  </a:lnTo>
                  <a:lnTo>
                    <a:pt x="121" y="20"/>
                  </a:lnTo>
                  <a:lnTo>
                    <a:pt x="110" y="12"/>
                  </a:lnTo>
                  <a:lnTo>
                    <a:pt x="98" y="5"/>
                  </a:lnTo>
                  <a:lnTo>
                    <a:pt x="86" y="2"/>
                  </a:lnTo>
                  <a:lnTo>
                    <a:pt x="71" y="0"/>
                  </a:lnTo>
                  <a:lnTo>
                    <a:pt x="71" y="0"/>
                  </a:lnTo>
                  <a:close/>
                  <a:moveTo>
                    <a:pt x="103" y="228"/>
                  </a:moveTo>
                  <a:lnTo>
                    <a:pt x="71" y="204"/>
                  </a:lnTo>
                  <a:lnTo>
                    <a:pt x="37" y="230"/>
                  </a:lnTo>
                  <a:lnTo>
                    <a:pt x="37" y="132"/>
                  </a:lnTo>
                  <a:lnTo>
                    <a:pt x="43" y="135"/>
                  </a:lnTo>
                  <a:lnTo>
                    <a:pt x="43" y="135"/>
                  </a:lnTo>
                  <a:lnTo>
                    <a:pt x="57" y="140"/>
                  </a:lnTo>
                  <a:lnTo>
                    <a:pt x="71" y="141"/>
                  </a:lnTo>
                  <a:lnTo>
                    <a:pt x="71" y="141"/>
                  </a:lnTo>
                  <a:lnTo>
                    <a:pt x="84" y="140"/>
                  </a:lnTo>
                  <a:lnTo>
                    <a:pt x="97" y="137"/>
                  </a:lnTo>
                  <a:lnTo>
                    <a:pt x="103" y="133"/>
                  </a:lnTo>
                  <a:lnTo>
                    <a:pt x="103" y="228"/>
                  </a:lnTo>
                  <a:close/>
                  <a:moveTo>
                    <a:pt x="71" y="132"/>
                  </a:moveTo>
                  <a:lnTo>
                    <a:pt x="71" y="132"/>
                  </a:lnTo>
                  <a:lnTo>
                    <a:pt x="58" y="130"/>
                  </a:lnTo>
                  <a:lnTo>
                    <a:pt x="48" y="127"/>
                  </a:lnTo>
                  <a:lnTo>
                    <a:pt x="37" y="121"/>
                  </a:lnTo>
                  <a:lnTo>
                    <a:pt x="28" y="114"/>
                  </a:lnTo>
                  <a:lnTo>
                    <a:pt x="20" y="104"/>
                  </a:lnTo>
                  <a:lnTo>
                    <a:pt x="14" y="94"/>
                  </a:lnTo>
                  <a:lnTo>
                    <a:pt x="11" y="83"/>
                  </a:lnTo>
                  <a:lnTo>
                    <a:pt x="9" y="71"/>
                  </a:lnTo>
                  <a:lnTo>
                    <a:pt x="9" y="71"/>
                  </a:lnTo>
                  <a:lnTo>
                    <a:pt x="11" y="58"/>
                  </a:lnTo>
                  <a:lnTo>
                    <a:pt x="14" y="46"/>
                  </a:lnTo>
                  <a:lnTo>
                    <a:pt x="20" y="35"/>
                  </a:lnTo>
                  <a:lnTo>
                    <a:pt x="28" y="28"/>
                  </a:lnTo>
                  <a:lnTo>
                    <a:pt x="37" y="20"/>
                  </a:lnTo>
                  <a:lnTo>
                    <a:pt x="48" y="14"/>
                  </a:lnTo>
                  <a:lnTo>
                    <a:pt x="58" y="11"/>
                  </a:lnTo>
                  <a:lnTo>
                    <a:pt x="71" y="9"/>
                  </a:lnTo>
                  <a:lnTo>
                    <a:pt x="71" y="9"/>
                  </a:lnTo>
                  <a:lnTo>
                    <a:pt x="83" y="11"/>
                  </a:lnTo>
                  <a:lnTo>
                    <a:pt x="95" y="14"/>
                  </a:lnTo>
                  <a:lnTo>
                    <a:pt x="106" y="20"/>
                  </a:lnTo>
                  <a:lnTo>
                    <a:pt x="115" y="28"/>
                  </a:lnTo>
                  <a:lnTo>
                    <a:pt x="121" y="35"/>
                  </a:lnTo>
                  <a:lnTo>
                    <a:pt x="127" y="46"/>
                  </a:lnTo>
                  <a:lnTo>
                    <a:pt x="130" y="58"/>
                  </a:lnTo>
                  <a:lnTo>
                    <a:pt x="132" y="71"/>
                  </a:lnTo>
                  <a:lnTo>
                    <a:pt x="132" y="71"/>
                  </a:lnTo>
                  <a:lnTo>
                    <a:pt x="130" y="83"/>
                  </a:lnTo>
                  <a:lnTo>
                    <a:pt x="127" y="94"/>
                  </a:lnTo>
                  <a:lnTo>
                    <a:pt x="121" y="104"/>
                  </a:lnTo>
                  <a:lnTo>
                    <a:pt x="115" y="114"/>
                  </a:lnTo>
                  <a:lnTo>
                    <a:pt x="106" y="121"/>
                  </a:lnTo>
                  <a:lnTo>
                    <a:pt x="95" y="127"/>
                  </a:lnTo>
                  <a:lnTo>
                    <a:pt x="83" y="130"/>
                  </a:lnTo>
                  <a:lnTo>
                    <a:pt x="71" y="132"/>
                  </a:lnTo>
                  <a:lnTo>
                    <a:pt x="71" y="1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Rectangle 383"/>
            <p:cNvSpPr>
              <a:spLocks noChangeArrowheads="1"/>
            </p:cNvSpPr>
            <p:nvPr/>
          </p:nvSpPr>
          <p:spPr bwMode="auto">
            <a:xfrm>
              <a:off x="6551613" y="357188"/>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Rectangle 384"/>
            <p:cNvSpPr>
              <a:spLocks noChangeArrowheads="1"/>
            </p:cNvSpPr>
            <p:nvPr/>
          </p:nvSpPr>
          <p:spPr bwMode="auto">
            <a:xfrm>
              <a:off x="6551613" y="415925"/>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Rectangle 385"/>
            <p:cNvSpPr>
              <a:spLocks noChangeArrowheads="1"/>
            </p:cNvSpPr>
            <p:nvPr/>
          </p:nvSpPr>
          <p:spPr bwMode="auto">
            <a:xfrm>
              <a:off x="6686551" y="476250"/>
              <a:ext cx="1651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Rectangle 386"/>
            <p:cNvSpPr>
              <a:spLocks noChangeArrowheads="1"/>
            </p:cNvSpPr>
            <p:nvPr/>
          </p:nvSpPr>
          <p:spPr bwMode="auto">
            <a:xfrm>
              <a:off x="6551613" y="268288"/>
              <a:ext cx="1047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Rectangle 387"/>
            <p:cNvSpPr>
              <a:spLocks noChangeArrowheads="1"/>
            </p:cNvSpPr>
            <p:nvPr/>
          </p:nvSpPr>
          <p:spPr bwMode="auto">
            <a:xfrm>
              <a:off x="7180263" y="581025"/>
              <a:ext cx="14288" cy="1746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Rectangle 388"/>
            <p:cNvSpPr>
              <a:spLocks noChangeArrowheads="1"/>
            </p:cNvSpPr>
            <p:nvPr/>
          </p:nvSpPr>
          <p:spPr bwMode="auto">
            <a:xfrm>
              <a:off x="7180263" y="703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Rectangle 389"/>
            <p:cNvSpPr>
              <a:spLocks noChangeArrowheads="1"/>
            </p:cNvSpPr>
            <p:nvPr/>
          </p:nvSpPr>
          <p:spPr bwMode="auto">
            <a:xfrm>
              <a:off x="7180263" y="641350"/>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Rectangle 390"/>
            <p:cNvSpPr>
              <a:spLocks noChangeArrowheads="1"/>
            </p:cNvSpPr>
            <p:nvPr/>
          </p:nvSpPr>
          <p:spPr bwMode="auto">
            <a:xfrm>
              <a:off x="7180263" y="52228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Rectangle 391"/>
            <p:cNvSpPr>
              <a:spLocks noChangeArrowheads="1"/>
            </p:cNvSpPr>
            <p:nvPr/>
          </p:nvSpPr>
          <p:spPr bwMode="auto">
            <a:xfrm>
              <a:off x="7180263" y="34290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Rectangle 392"/>
            <p:cNvSpPr>
              <a:spLocks noChangeArrowheads="1"/>
            </p:cNvSpPr>
            <p:nvPr/>
          </p:nvSpPr>
          <p:spPr bwMode="auto">
            <a:xfrm>
              <a:off x="7180263" y="4619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Rectangle 393"/>
            <p:cNvSpPr>
              <a:spLocks noChangeArrowheads="1"/>
            </p:cNvSpPr>
            <p:nvPr/>
          </p:nvSpPr>
          <p:spPr bwMode="auto">
            <a:xfrm>
              <a:off x="7180263" y="403225"/>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Rectangle 394"/>
            <p:cNvSpPr>
              <a:spLocks noChangeArrowheads="1"/>
            </p:cNvSpPr>
            <p:nvPr/>
          </p:nvSpPr>
          <p:spPr bwMode="auto">
            <a:xfrm>
              <a:off x="70199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Rectangle 395"/>
            <p:cNvSpPr>
              <a:spLocks noChangeArrowheads="1"/>
            </p:cNvSpPr>
            <p:nvPr/>
          </p:nvSpPr>
          <p:spPr bwMode="auto">
            <a:xfrm>
              <a:off x="6899276"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Rectangle 396"/>
            <p:cNvSpPr>
              <a:spLocks noChangeArrowheads="1"/>
            </p:cNvSpPr>
            <p:nvPr/>
          </p:nvSpPr>
          <p:spPr bwMode="auto">
            <a:xfrm>
              <a:off x="66659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Rectangle 397"/>
            <p:cNvSpPr>
              <a:spLocks noChangeArrowheads="1"/>
            </p:cNvSpPr>
            <p:nvPr/>
          </p:nvSpPr>
          <p:spPr bwMode="auto">
            <a:xfrm>
              <a:off x="66087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Rectangle 398"/>
            <p:cNvSpPr>
              <a:spLocks noChangeArrowheads="1"/>
            </p:cNvSpPr>
            <p:nvPr/>
          </p:nvSpPr>
          <p:spPr bwMode="auto">
            <a:xfrm>
              <a:off x="6961188"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Rectangle 399"/>
            <p:cNvSpPr>
              <a:spLocks noChangeArrowheads="1"/>
            </p:cNvSpPr>
            <p:nvPr/>
          </p:nvSpPr>
          <p:spPr bwMode="auto">
            <a:xfrm>
              <a:off x="68421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Rectangle 400"/>
            <p:cNvSpPr>
              <a:spLocks noChangeArrowheads="1"/>
            </p:cNvSpPr>
            <p:nvPr/>
          </p:nvSpPr>
          <p:spPr bwMode="auto">
            <a:xfrm>
              <a:off x="64309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401"/>
            <p:cNvSpPr>
              <a:spLocks noChangeArrowheads="1"/>
            </p:cNvSpPr>
            <p:nvPr/>
          </p:nvSpPr>
          <p:spPr bwMode="auto">
            <a:xfrm>
              <a:off x="64881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Rectangle 402"/>
            <p:cNvSpPr>
              <a:spLocks noChangeArrowheads="1"/>
            </p:cNvSpPr>
            <p:nvPr/>
          </p:nvSpPr>
          <p:spPr bwMode="auto">
            <a:xfrm>
              <a:off x="6724651"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Rectangle 403"/>
            <p:cNvSpPr>
              <a:spLocks noChangeArrowheads="1"/>
            </p:cNvSpPr>
            <p:nvPr/>
          </p:nvSpPr>
          <p:spPr bwMode="auto">
            <a:xfrm>
              <a:off x="6783388"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Rectangle 404"/>
            <p:cNvSpPr>
              <a:spLocks noChangeArrowheads="1"/>
            </p:cNvSpPr>
            <p:nvPr/>
          </p:nvSpPr>
          <p:spPr bwMode="auto">
            <a:xfrm>
              <a:off x="6550026"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Rectangle 405"/>
            <p:cNvSpPr>
              <a:spLocks noChangeArrowheads="1"/>
            </p:cNvSpPr>
            <p:nvPr/>
          </p:nvSpPr>
          <p:spPr bwMode="auto">
            <a:xfrm>
              <a:off x="63722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Rectangle 406"/>
            <p:cNvSpPr>
              <a:spLocks noChangeArrowheads="1"/>
            </p:cNvSpPr>
            <p:nvPr/>
          </p:nvSpPr>
          <p:spPr bwMode="auto">
            <a:xfrm>
              <a:off x="6372226" y="2619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Rectangle 407"/>
            <p:cNvSpPr>
              <a:spLocks noChangeArrowheads="1"/>
            </p:cNvSpPr>
            <p:nvPr/>
          </p:nvSpPr>
          <p:spPr bwMode="auto">
            <a:xfrm>
              <a:off x="6372226" y="3762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Rectangle 408"/>
            <p:cNvSpPr>
              <a:spLocks noChangeArrowheads="1"/>
            </p:cNvSpPr>
            <p:nvPr/>
          </p:nvSpPr>
          <p:spPr bwMode="auto">
            <a:xfrm>
              <a:off x="6372226" y="433388"/>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409"/>
            <p:cNvSpPr>
              <a:spLocks noChangeArrowheads="1"/>
            </p:cNvSpPr>
            <p:nvPr/>
          </p:nvSpPr>
          <p:spPr bwMode="auto">
            <a:xfrm>
              <a:off x="6372226" y="4905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Rectangle 410"/>
            <p:cNvSpPr>
              <a:spLocks noChangeArrowheads="1"/>
            </p:cNvSpPr>
            <p:nvPr/>
          </p:nvSpPr>
          <p:spPr bwMode="auto">
            <a:xfrm>
              <a:off x="6372226" y="6032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Rectangle 411"/>
            <p:cNvSpPr>
              <a:spLocks noChangeArrowheads="1"/>
            </p:cNvSpPr>
            <p:nvPr/>
          </p:nvSpPr>
          <p:spPr bwMode="auto">
            <a:xfrm>
              <a:off x="6372226" y="3206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Rectangle 412"/>
            <p:cNvSpPr>
              <a:spLocks noChangeArrowheads="1"/>
            </p:cNvSpPr>
            <p:nvPr/>
          </p:nvSpPr>
          <p:spPr bwMode="auto">
            <a:xfrm>
              <a:off x="6372226" y="2063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Rectangle 413"/>
            <p:cNvSpPr>
              <a:spLocks noChangeArrowheads="1"/>
            </p:cNvSpPr>
            <p:nvPr/>
          </p:nvSpPr>
          <p:spPr bwMode="auto">
            <a:xfrm>
              <a:off x="6372226" y="547688"/>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Rectangle 414"/>
            <p:cNvSpPr>
              <a:spLocks noChangeArrowheads="1"/>
            </p:cNvSpPr>
            <p:nvPr/>
          </p:nvSpPr>
          <p:spPr bwMode="auto">
            <a:xfrm>
              <a:off x="6372226" y="65881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Rectangle 415"/>
            <p:cNvSpPr>
              <a:spLocks noChangeArrowheads="1"/>
            </p:cNvSpPr>
            <p:nvPr/>
          </p:nvSpPr>
          <p:spPr bwMode="auto">
            <a:xfrm>
              <a:off x="63722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Rectangle 416"/>
            <p:cNvSpPr>
              <a:spLocks noChangeArrowheads="1"/>
            </p:cNvSpPr>
            <p:nvPr/>
          </p:nvSpPr>
          <p:spPr bwMode="auto">
            <a:xfrm>
              <a:off x="67802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Rectangle 417"/>
            <p:cNvSpPr>
              <a:spLocks noChangeArrowheads="1"/>
            </p:cNvSpPr>
            <p:nvPr/>
          </p:nvSpPr>
          <p:spPr bwMode="auto">
            <a:xfrm>
              <a:off x="6899276" y="717550"/>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Rectangle 418"/>
            <p:cNvSpPr>
              <a:spLocks noChangeArrowheads="1"/>
            </p:cNvSpPr>
            <p:nvPr/>
          </p:nvSpPr>
          <p:spPr bwMode="auto">
            <a:xfrm>
              <a:off x="64881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Rectangle 419"/>
            <p:cNvSpPr>
              <a:spLocks noChangeArrowheads="1"/>
            </p:cNvSpPr>
            <p:nvPr/>
          </p:nvSpPr>
          <p:spPr bwMode="auto">
            <a:xfrm>
              <a:off x="67230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Rectangle 420"/>
            <p:cNvSpPr>
              <a:spLocks noChangeArrowheads="1"/>
            </p:cNvSpPr>
            <p:nvPr/>
          </p:nvSpPr>
          <p:spPr bwMode="auto">
            <a:xfrm>
              <a:off x="6842126" y="717550"/>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Rectangle 421"/>
            <p:cNvSpPr>
              <a:spLocks noChangeArrowheads="1"/>
            </p:cNvSpPr>
            <p:nvPr/>
          </p:nvSpPr>
          <p:spPr bwMode="auto">
            <a:xfrm>
              <a:off x="64309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Rectangle 422"/>
            <p:cNvSpPr>
              <a:spLocks noChangeArrowheads="1"/>
            </p:cNvSpPr>
            <p:nvPr/>
          </p:nvSpPr>
          <p:spPr bwMode="auto">
            <a:xfrm>
              <a:off x="6546851"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Rectangle 423"/>
            <p:cNvSpPr>
              <a:spLocks noChangeArrowheads="1"/>
            </p:cNvSpPr>
            <p:nvPr/>
          </p:nvSpPr>
          <p:spPr bwMode="auto">
            <a:xfrm>
              <a:off x="6605588"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Rectangle 424"/>
            <p:cNvSpPr>
              <a:spLocks noChangeArrowheads="1"/>
            </p:cNvSpPr>
            <p:nvPr/>
          </p:nvSpPr>
          <p:spPr bwMode="auto">
            <a:xfrm>
              <a:off x="66643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425"/>
            <p:cNvSpPr>
              <a:spLocks/>
            </p:cNvSpPr>
            <p:nvPr/>
          </p:nvSpPr>
          <p:spPr bwMode="auto">
            <a:xfrm>
              <a:off x="6472238" y="542925"/>
              <a:ext cx="106363" cy="106363"/>
            </a:xfrm>
            <a:custGeom>
              <a:avLst/>
              <a:gdLst>
                <a:gd name="T0" fmla="*/ 67 w 67"/>
                <a:gd name="T1" fmla="*/ 29 h 67"/>
                <a:gd name="T2" fmla="*/ 38 w 67"/>
                <a:gd name="T3" fmla="*/ 29 h 67"/>
                <a:gd name="T4" fmla="*/ 38 w 67"/>
                <a:gd name="T5" fmla="*/ 0 h 67"/>
                <a:gd name="T6" fmla="*/ 29 w 67"/>
                <a:gd name="T7" fmla="*/ 0 h 67"/>
                <a:gd name="T8" fmla="*/ 29 w 67"/>
                <a:gd name="T9" fmla="*/ 29 h 67"/>
                <a:gd name="T10" fmla="*/ 0 w 67"/>
                <a:gd name="T11" fmla="*/ 29 h 67"/>
                <a:gd name="T12" fmla="*/ 0 w 67"/>
                <a:gd name="T13" fmla="*/ 38 h 67"/>
                <a:gd name="T14" fmla="*/ 29 w 67"/>
                <a:gd name="T15" fmla="*/ 38 h 67"/>
                <a:gd name="T16" fmla="*/ 29 w 67"/>
                <a:gd name="T17" fmla="*/ 67 h 67"/>
                <a:gd name="T18" fmla="*/ 38 w 67"/>
                <a:gd name="T19" fmla="*/ 67 h 67"/>
                <a:gd name="T20" fmla="*/ 38 w 67"/>
                <a:gd name="T21" fmla="*/ 38 h 67"/>
                <a:gd name="T22" fmla="*/ 67 w 67"/>
                <a:gd name="T23" fmla="*/ 38 h 67"/>
                <a:gd name="T24" fmla="*/ 67 w 67"/>
                <a:gd name="T25"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67" y="29"/>
                  </a:moveTo>
                  <a:lnTo>
                    <a:pt x="38" y="29"/>
                  </a:lnTo>
                  <a:lnTo>
                    <a:pt x="38" y="0"/>
                  </a:lnTo>
                  <a:lnTo>
                    <a:pt x="29" y="0"/>
                  </a:lnTo>
                  <a:lnTo>
                    <a:pt x="29" y="29"/>
                  </a:lnTo>
                  <a:lnTo>
                    <a:pt x="0" y="29"/>
                  </a:lnTo>
                  <a:lnTo>
                    <a:pt x="0" y="38"/>
                  </a:lnTo>
                  <a:lnTo>
                    <a:pt x="29" y="38"/>
                  </a:lnTo>
                  <a:lnTo>
                    <a:pt x="29" y="67"/>
                  </a:lnTo>
                  <a:lnTo>
                    <a:pt x="38" y="67"/>
                  </a:lnTo>
                  <a:lnTo>
                    <a:pt x="38" y="38"/>
                  </a:lnTo>
                  <a:lnTo>
                    <a:pt x="67" y="38"/>
                  </a:lnTo>
                  <a:lnTo>
                    <a:pt x="67" y="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10" name="Group 109"/>
          <p:cNvGrpSpPr/>
          <p:nvPr userDrawn="1"/>
        </p:nvGrpSpPr>
        <p:grpSpPr>
          <a:xfrm>
            <a:off x="7685460" y="6215151"/>
            <a:ext cx="220649" cy="173902"/>
            <a:chOff x="6307138" y="6634163"/>
            <a:chExt cx="187325" cy="196850"/>
          </a:xfrm>
        </p:grpSpPr>
        <p:sp>
          <p:nvSpPr>
            <p:cNvPr id="111" name="Freeform 426"/>
            <p:cNvSpPr>
              <a:spLocks/>
            </p:cNvSpPr>
            <p:nvPr/>
          </p:nvSpPr>
          <p:spPr bwMode="auto">
            <a:xfrm>
              <a:off x="6307138" y="6689725"/>
              <a:ext cx="46038" cy="122238"/>
            </a:xfrm>
            <a:custGeom>
              <a:avLst/>
              <a:gdLst>
                <a:gd name="T0" fmla="*/ 21 w 29"/>
                <a:gd name="T1" fmla="*/ 69 h 77"/>
                <a:gd name="T2" fmla="*/ 21 w 29"/>
                <a:gd name="T3" fmla="*/ 69 h 77"/>
                <a:gd name="T4" fmla="*/ 16 w 29"/>
                <a:gd name="T5" fmla="*/ 69 h 77"/>
                <a:gd name="T6" fmla="*/ 16 w 29"/>
                <a:gd name="T7" fmla="*/ 45 h 77"/>
                <a:gd name="T8" fmla="*/ 16 w 29"/>
                <a:gd name="T9" fmla="*/ 20 h 77"/>
                <a:gd name="T10" fmla="*/ 16 w 29"/>
                <a:gd name="T11" fmla="*/ 14 h 77"/>
                <a:gd name="T12" fmla="*/ 10 w 29"/>
                <a:gd name="T13" fmla="*/ 14 h 77"/>
                <a:gd name="T14" fmla="*/ 10 w 29"/>
                <a:gd name="T15" fmla="*/ 20 h 77"/>
                <a:gd name="T16" fmla="*/ 10 w 29"/>
                <a:gd name="T17" fmla="*/ 37 h 77"/>
                <a:gd name="T18" fmla="*/ 9 w 29"/>
                <a:gd name="T19" fmla="*/ 37 h 77"/>
                <a:gd name="T20" fmla="*/ 9 w 29"/>
                <a:gd name="T21" fmla="*/ 37 h 77"/>
                <a:gd name="T22" fmla="*/ 7 w 29"/>
                <a:gd name="T23" fmla="*/ 37 h 77"/>
                <a:gd name="T24" fmla="*/ 6 w 29"/>
                <a:gd name="T25" fmla="*/ 36 h 77"/>
                <a:gd name="T26" fmla="*/ 6 w 29"/>
                <a:gd name="T27" fmla="*/ 9 h 77"/>
                <a:gd name="T28" fmla="*/ 6 w 29"/>
                <a:gd name="T29" fmla="*/ 9 h 77"/>
                <a:gd name="T30" fmla="*/ 7 w 29"/>
                <a:gd name="T31" fmla="*/ 8 h 77"/>
                <a:gd name="T32" fmla="*/ 9 w 29"/>
                <a:gd name="T33" fmla="*/ 6 h 77"/>
                <a:gd name="T34" fmla="*/ 26 w 29"/>
                <a:gd name="T35" fmla="*/ 6 h 77"/>
                <a:gd name="T36" fmla="*/ 26 w 29"/>
                <a:gd name="T37" fmla="*/ 0 h 77"/>
                <a:gd name="T38" fmla="*/ 9 w 29"/>
                <a:gd name="T39" fmla="*/ 0 h 77"/>
                <a:gd name="T40" fmla="*/ 9 w 29"/>
                <a:gd name="T41" fmla="*/ 0 h 77"/>
                <a:gd name="T42" fmla="*/ 4 w 29"/>
                <a:gd name="T43" fmla="*/ 0 h 77"/>
                <a:gd name="T44" fmla="*/ 3 w 29"/>
                <a:gd name="T45" fmla="*/ 3 h 77"/>
                <a:gd name="T46" fmla="*/ 0 w 29"/>
                <a:gd name="T47" fmla="*/ 5 h 77"/>
                <a:gd name="T48" fmla="*/ 0 w 29"/>
                <a:gd name="T49" fmla="*/ 9 h 77"/>
                <a:gd name="T50" fmla="*/ 0 w 29"/>
                <a:gd name="T51" fmla="*/ 36 h 77"/>
                <a:gd name="T52" fmla="*/ 0 w 29"/>
                <a:gd name="T53" fmla="*/ 36 h 77"/>
                <a:gd name="T54" fmla="*/ 0 w 29"/>
                <a:gd name="T55" fmla="*/ 39 h 77"/>
                <a:gd name="T56" fmla="*/ 3 w 29"/>
                <a:gd name="T57" fmla="*/ 42 h 77"/>
                <a:gd name="T58" fmla="*/ 4 w 29"/>
                <a:gd name="T59" fmla="*/ 43 h 77"/>
                <a:gd name="T60" fmla="*/ 9 w 29"/>
                <a:gd name="T61" fmla="*/ 45 h 77"/>
                <a:gd name="T62" fmla="*/ 10 w 29"/>
                <a:gd name="T63" fmla="*/ 45 h 77"/>
                <a:gd name="T64" fmla="*/ 10 w 29"/>
                <a:gd name="T65" fmla="*/ 71 h 77"/>
                <a:gd name="T66" fmla="*/ 10 w 29"/>
                <a:gd name="T67" fmla="*/ 71 h 77"/>
                <a:gd name="T68" fmla="*/ 10 w 29"/>
                <a:gd name="T69" fmla="*/ 72 h 77"/>
                <a:gd name="T70" fmla="*/ 12 w 29"/>
                <a:gd name="T71" fmla="*/ 75 h 77"/>
                <a:gd name="T72" fmla="*/ 15 w 29"/>
                <a:gd name="T73" fmla="*/ 75 h 77"/>
                <a:gd name="T74" fmla="*/ 19 w 29"/>
                <a:gd name="T75" fmla="*/ 77 h 77"/>
                <a:gd name="T76" fmla="*/ 19 w 29"/>
                <a:gd name="T77" fmla="*/ 77 h 77"/>
                <a:gd name="T78" fmla="*/ 23 w 29"/>
                <a:gd name="T79" fmla="*/ 75 h 77"/>
                <a:gd name="T80" fmla="*/ 26 w 29"/>
                <a:gd name="T81" fmla="*/ 75 h 77"/>
                <a:gd name="T82" fmla="*/ 27 w 29"/>
                <a:gd name="T83" fmla="*/ 72 h 77"/>
                <a:gd name="T84" fmla="*/ 29 w 29"/>
                <a:gd name="T85" fmla="*/ 71 h 77"/>
                <a:gd name="T86" fmla="*/ 29 w 29"/>
                <a:gd name="T87" fmla="*/ 54 h 77"/>
                <a:gd name="T88" fmla="*/ 21 w 29"/>
                <a:gd name="T89" fmla="*/ 54 h 77"/>
                <a:gd name="T90" fmla="*/ 21 w 29"/>
                <a:gd name="T9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77">
                  <a:moveTo>
                    <a:pt x="21" y="69"/>
                  </a:moveTo>
                  <a:lnTo>
                    <a:pt x="21" y="69"/>
                  </a:lnTo>
                  <a:lnTo>
                    <a:pt x="16" y="69"/>
                  </a:lnTo>
                  <a:lnTo>
                    <a:pt x="16" y="45"/>
                  </a:lnTo>
                  <a:lnTo>
                    <a:pt x="16" y="20"/>
                  </a:lnTo>
                  <a:lnTo>
                    <a:pt x="16" y="14"/>
                  </a:lnTo>
                  <a:lnTo>
                    <a:pt x="10" y="14"/>
                  </a:lnTo>
                  <a:lnTo>
                    <a:pt x="10" y="20"/>
                  </a:lnTo>
                  <a:lnTo>
                    <a:pt x="10" y="37"/>
                  </a:lnTo>
                  <a:lnTo>
                    <a:pt x="9" y="37"/>
                  </a:lnTo>
                  <a:lnTo>
                    <a:pt x="9" y="37"/>
                  </a:lnTo>
                  <a:lnTo>
                    <a:pt x="7" y="37"/>
                  </a:lnTo>
                  <a:lnTo>
                    <a:pt x="6" y="36"/>
                  </a:lnTo>
                  <a:lnTo>
                    <a:pt x="6" y="9"/>
                  </a:lnTo>
                  <a:lnTo>
                    <a:pt x="6" y="9"/>
                  </a:lnTo>
                  <a:lnTo>
                    <a:pt x="7" y="8"/>
                  </a:lnTo>
                  <a:lnTo>
                    <a:pt x="9" y="6"/>
                  </a:lnTo>
                  <a:lnTo>
                    <a:pt x="26" y="6"/>
                  </a:lnTo>
                  <a:lnTo>
                    <a:pt x="26" y="0"/>
                  </a:lnTo>
                  <a:lnTo>
                    <a:pt x="9" y="0"/>
                  </a:lnTo>
                  <a:lnTo>
                    <a:pt x="9" y="0"/>
                  </a:lnTo>
                  <a:lnTo>
                    <a:pt x="4" y="0"/>
                  </a:lnTo>
                  <a:lnTo>
                    <a:pt x="3" y="3"/>
                  </a:lnTo>
                  <a:lnTo>
                    <a:pt x="0" y="5"/>
                  </a:lnTo>
                  <a:lnTo>
                    <a:pt x="0" y="9"/>
                  </a:lnTo>
                  <a:lnTo>
                    <a:pt x="0" y="36"/>
                  </a:lnTo>
                  <a:lnTo>
                    <a:pt x="0" y="36"/>
                  </a:lnTo>
                  <a:lnTo>
                    <a:pt x="0" y="39"/>
                  </a:lnTo>
                  <a:lnTo>
                    <a:pt x="3" y="42"/>
                  </a:lnTo>
                  <a:lnTo>
                    <a:pt x="4" y="43"/>
                  </a:lnTo>
                  <a:lnTo>
                    <a:pt x="9" y="45"/>
                  </a:lnTo>
                  <a:lnTo>
                    <a:pt x="10" y="45"/>
                  </a:lnTo>
                  <a:lnTo>
                    <a:pt x="10" y="71"/>
                  </a:lnTo>
                  <a:lnTo>
                    <a:pt x="10" y="71"/>
                  </a:lnTo>
                  <a:lnTo>
                    <a:pt x="10" y="72"/>
                  </a:lnTo>
                  <a:lnTo>
                    <a:pt x="12" y="75"/>
                  </a:lnTo>
                  <a:lnTo>
                    <a:pt x="15" y="75"/>
                  </a:lnTo>
                  <a:lnTo>
                    <a:pt x="19" y="77"/>
                  </a:lnTo>
                  <a:lnTo>
                    <a:pt x="19" y="77"/>
                  </a:lnTo>
                  <a:lnTo>
                    <a:pt x="23" y="75"/>
                  </a:lnTo>
                  <a:lnTo>
                    <a:pt x="26" y="75"/>
                  </a:lnTo>
                  <a:lnTo>
                    <a:pt x="27" y="72"/>
                  </a:lnTo>
                  <a:lnTo>
                    <a:pt x="29" y="71"/>
                  </a:lnTo>
                  <a:lnTo>
                    <a:pt x="29" y="54"/>
                  </a:lnTo>
                  <a:lnTo>
                    <a:pt x="21" y="54"/>
                  </a:lnTo>
                  <a:lnTo>
                    <a:pt x="21"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427"/>
            <p:cNvSpPr>
              <a:spLocks noEditPoints="1"/>
            </p:cNvSpPr>
            <p:nvPr/>
          </p:nvSpPr>
          <p:spPr bwMode="auto">
            <a:xfrm>
              <a:off x="6327776" y="6648450"/>
              <a:ext cx="36513" cy="36513"/>
            </a:xfrm>
            <a:custGeom>
              <a:avLst/>
              <a:gdLst>
                <a:gd name="T0" fmla="*/ 11 w 23"/>
                <a:gd name="T1" fmla="*/ 23 h 23"/>
                <a:gd name="T2" fmla="*/ 11 w 23"/>
                <a:gd name="T3" fmla="*/ 23 h 23"/>
                <a:gd name="T4" fmla="*/ 16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6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6 w 23"/>
                <a:gd name="T49" fmla="*/ 8 h 23"/>
                <a:gd name="T50" fmla="*/ 17 w 23"/>
                <a:gd name="T51" fmla="*/ 11 h 23"/>
                <a:gd name="T52" fmla="*/ 17 w 23"/>
                <a:gd name="T53" fmla="*/ 11 h 23"/>
                <a:gd name="T54" fmla="*/ 16 w 23"/>
                <a:gd name="T55" fmla="*/ 16 h 23"/>
                <a:gd name="T56" fmla="*/ 11 w 23"/>
                <a:gd name="T57" fmla="*/ 17 h 23"/>
                <a:gd name="T58" fmla="*/ 11 w 23"/>
                <a:gd name="T59" fmla="*/ 17 h 23"/>
                <a:gd name="T60" fmla="*/ 8 w 23"/>
                <a:gd name="T61" fmla="*/ 16 h 23"/>
                <a:gd name="T62" fmla="*/ 6 w 23"/>
                <a:gd name="T63" fmla="*/ 11 h 23"/>
                <a:gd name="T64" fmla="*/ 6 w 23"/>
                <a:gd name="T65" fmla="*/ 11 h 23"/>
                <a:gd name="T66" fmla="*/ 8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6" y="23"/>
                  </a:lnTo>
                  <a:lnTo>
                    <a:pt x="20" y="20"/>
                  </a:lnTo>
                  <a:lnTo>
                    <a:pt x="23" y="17"/>
                  </a:lnTo>
                  <a:lnTo>
                    <a:pt x="23" y="11"/>
                  </a:lnTo>
                  <a:lnTo>
                    <a:pt x="23" y="11"/>
                  </a:lnTo>
                  <a:lnTo>
                    <a:pt x="23" y="6"/>
                  </a:lnTo>
                  <a:lnTo>
                    <a:pt x="20" y="3"/>
                  </a:lnTo>
                  <a:lnTo>
                    <a:pt x="16"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6" y="8"/>
                  </a:lnTo>
                  <a:lnTo>
                    <a:pt x="17" y="11"/>
                  </a:lnTo>
                  <a:lnTo>
                    <a:pt x="17" y="11"/>
                  </a:lnTo>
                  <a:lnTo>
                    <a:pt x="16" y="16"/>
                  </a:lnTo>
                  <a:lnTo>
                    <a:pt x="11" y="17"/>
                  </a:lnTo>
                  <a:lnTo>
                    <a:pt x="11" y="17"/>
                  </a:lnTo>
                  <a:lnTo>
                    <a:pt x="8" y="16"/>
                  </a:lnTo>
                  <a:lnTo>
                    <a:pt x="6" y="11"/>
                  </a:lnTo>
                  <a:lnTo>
                    <a:pt x="6" y="11"/>
                  </a:lnTo>
                  <a:lnTo>
                    <a:pt x="8"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428"/>
            <p:cNvSpPr>
              <a:spLocks noEditPoints="1"/>
            </p:cNvSpPr>
            <p:nvPr/>
          </p:nvSpPr>
          <p:spPr bwMode="auto">
            <a:xfrm>
              <a:off x="6435726" y="6648450"/>
              <a:ext cx="36513" cy="36513"/>
            </a:xfrm>
            <a:custGeom>
              <a:avLst/>
              <a:gdLst>
                <a:gd name="T0" fmla="*/ 11 w 23"/>
                <a:gd name="T1" fmla="*/ 23 h 23"/>
                <a:gd name="T2" fmla="*/ 11 w 23"/>
                <a:gd name="T3" fmla="*/ 23 h 23"/>
                <a:gd name="T4" fmla="*/ 15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5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5 w 23"/>
                <a:gd name="T49" fmla="*/ 8 h 23"/>
                <a:gd name="T50" fmla="*/ 17 w 23"/>
                <a:gd name="T51" fmla="*/ 11 h 23"/>
                <a:gd name="T52" fmla="*/ 17 w 23"/>
                <a:gd name="T53" fmla="*/ 11 h 23"/>
                <a:gd name="T54" fmla="*/ 15 w 23"/>
                <a:gd name="T55" fmla="*/ 16 h 23"/>
                <a:gd name="T56" fmla="*/ 11 w 23"/>
                <a:gd name="T57" fmla="*/ 17 h 23"/>
                <a:gd name="T58" fmla="*/ 11 w 23"/>
                <a:gd name="T59" fmla="*/ 17 h 23"/>
                <a:gd name="T60" fmla="*/ 7 w 23"/>
                <a:gd name="T61" fmla="*/ 16 h 23"/>
                <a:gd name="T62" fmla="*/ 6 w 23"/>
                <a:gd name="T63" fmla="*/ 11 h 23"/>
                <a:gd name="T64" fmla="*/ 6 w 23"/>
                <a:gd name="T65" fmla="*/ 11 h 23"/>
                <a:gd name="T66" fmla="*/ 7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5" y="23"/>
                  </a:lnTo>
                  <a:lnTo>
                    <a:pt x="20" y="20"/>
                  </a:lnTo>
                  <a:lnTo>
                    <a:pt x="23" y="17"/>
                  </a:lnTo>
                  <a:lnTo>
                    <a:pt x="23" y="11"/>
                  </a:lnTo>
                  <a:lnTo>
                    <a:pt x="23" y="11"/>
                  </a:lnTo>
                  <a:lnTo>
                    <a:pt x="23" y="6"/>
                  </a:lnTo>
                  <a:lnTo>
                    <a:pt x="20" y="3"/>
                  </a:lnTo>
                  <a:lnTo>
                    <a:pt x="15"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5" y="8"/>
                  </a:lnTo>
                  <a:lnTo>
                    <a:pt x="17" y="11"/>
                  </a:lnTo>
                  <a:lnTo>
                    <a:pt x="17" y="11"/>
                  </a:lnTo>
                  <a:lnTo>
                    <a:pt x="15" y="16"/>
                  </a:lnTo>
                  <a:lnTo>
                    <a:pt x="11" y="17"/>
                  </a:lnTo>
                  <a:lnTo>
                    <a:pt x="11" y="17"/>
                  </a:lnTo>
                  <a:lnTo>
                    <a:pt x="7" y="16"/>
                  </a:lnTo>
                  <a:lnTo>
                    <a:pt x="6" y="11"/>
                  </a:lnTo>
                  <a:lnTo>
                    <a:pt x="6" y="11"/>
                  </a:lnTo>
                  <a:lnTo>
                    <a:pt x="7"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429"/>
            <p:cNvSpPr>
              <a:spLocks/>
            </p:cNvSpPr>
            <p:nvPr/>
          </p:nvSpPr>
          <p:spPr bwMode="auto">
            <a:xfrm>
              <a:off x="6446838" y="6689725"/>
              <a:ext cx="47625" cy="122238"/>
            </a:xfrm>
            <a:custGeom>
              <a:avLst/>
              <a:gdLst>
                <a:gd name="T0" fmla="*/ 20 w 30"/>
                <a:gd name="T1" fmla="*/ 0 h 77"/>
                <a:gd name="T2" fmla="*/ 4 w 30"/>
                <a:gd name="T3" fmla="*/ 0 h 77"/>
                <a:gd name="T4" fmla="*/ 4 w 30"/>
                <a:gd name="T5" fmla="*/ 6 h 77"/>
                <a:gd name="T6" fmla="*/ 20 w 30"/>
                <a:gd name="T7" fmla="*/ 6 h 77"/>
                <a:gd name="T8" fmla="*/ 20 w 30"/>
                <a:gd name="T9" fmla="*/ 6 h 77"/>
                <a:gd name="T10" fmla="*/ 22 w 30"/>
                <a:gd name="T11" fmla="*/ 8 h 77"/>
                <a:gd name="T12" fmla="*/ 22 w 30"/>
                <a:gd name="T13" fmla="*/ 9 h 77"/>
                <a:gd name="T14" fmla="*/ 22 w 30"/>
                <a:gd name="T15" fmla="*/ 36 h 77"/>
                <a:gd name="T16" fmla="*/ 22 w 30"/>
                <a:gd name="T17" fmla="*/ 36 h 77"/>
                <a:gd name="T18" fmla="*/ 22 w 30"/>
                <a:gd name="T19" fmla="*/ 37 h 77"/>
                <a:gd name="T20" fmla="*/ 20 w 30"/>
                <a:gd name="T21" fmla="*/ 37 h 77"/>
                <a:gd name="T22" fmla="*/ 19 w 30"/>
                <a:gd name="T23" fmla="*/ 37 h 77"/>
                <a:gd name="T24" fmla="*/ 19 w 30"/>
                <a:gd name="T25" fmla="*/ 20 h 77"/>
                <a:gd name="T26" fmla="*/ 19 w 30"/>
                <a:gd name="T27" fmla="*/ 14 h 77"/>
                <a:gd name="T28" fmla="*/ 13 w 30"/>
                <a:gd name="T29" fmla="*/ 14 h 77"/>
                <a:gd name="T30" fmla="*/ 13 w 30"/>
                <a:gd name="T31" fmla="*/ 20 h 77"/>
                <a:gd name="T32" fmla="*/ 13 w 30"/>
                <a:gd name="T33" fmla="*/ 45 h 77"/>
                <a:gd name="T34" fmla="*/ 13 w 30"/>
                <a:gd name="T35" fmla="*/ 69 h 77"/>
                <a:gd name="T36" fmla="*/ 13 w 30"/>
                <a:gd name="T37" fmla="*/ 69 h 77"/>
                <a:gd name="T38" fmla="*/ 7 w 30"/>
                <a:gd name="T39" fmla="*/ 69 h 77"/>
                <a:gd name="T40" fmla="*/ 7 w 30"/>
                <a:gd name="T41" fmla="*/ 54 h 77"/>
                <a:gd name="T42" fmla="*/ 0 w 30"/>
                <a:gd name="T43" fmla="*/ 54 h 77"/>
                <a:gd name="T44" fmla="*/ 0 w 30"/>
                <a:gd name="T45" fmla="*/ 71 h 77"/>
                <a:gd name="T46" fmla="*/ 0 w 30"/>
                <a:gd name="T47" fmla="*/ 71 h 77"/>
                <a:gd name="T48" fmla="*/ 0 w 30"/>
                <a:gd name="T49" fmla="*/ 72 h 77"/>
                <a:gd name="T50" fmla="*/ 4 w 30"/>
                <a:gd name="T51" fmla="*/ 75 h 77"/>
                <a:gd name="T52" fmla="*/ 7 w 30"/>
                <a:gd name="T53" fmla="*/ 75 h 77"/>
                <a:gd name="T54" fmla="*/ 10 w 30"/>
                <a:gd name="T55" fmla="*/ 77 h 77"/>
                <a:gd name="T56" fmla="*/ 10 w 30"/>
                <a:gd name="T57" fmla="*/ 77 h 77"/>
                <a:gd name="T58" fmla="*/ 13 w 30"/>
                <a:gd name="T59" fmla="*/ 75 h 77"/>
                <a:gd name="T60" fmla="*/ 16 w 30"/>
                <a:gd name="T61" fmla="*/ 75 h 77"/>
                <a:gd name="T62" fmla="*/ 19 w 30"/>
                <a:gd name="T63" fmla="*/ 72 h 77"/>
                <a:gd name="T64" fmla="*/ 19 w 30"/>
                <a:gd name="T65" fmla="*/ 71 h 77"/>
                <a:gd name="T66" fmla="*/ 19 w 30"/>
                <a:gd name="T67" fmla="*/ 45 h 77"/>
                <a:gd name="T68" fmla="*/ 20 w 30"/>
                <a:gd name="T69" fmla="*/ 45 h 77"/>
                <a:gd name="T70" fmla="*/ 20 w 30"/>
                <a:gd name="T71" fmla="*/ 45 h 77"/>
                <a:gd name="T72" fmla="*/ 23 w 30"/>
                <a:gd name="T73" fmla="*/ 43 h 77"/>
                <a:gd name="T74" fmla="*/ 26 w 30"/>
                <a:gd name="T75" fmla="*/ 42 h 77"/>
                <a:gd name="T76" fmla="*/ 28 w 30"/>
                <a:gd name="T77" fmla="*/ 39 h 77"/>
                <a:gd name="T78" fmla="*/ 30 w 30"/>
                <a:gd name="T79" fmla="*/ 36 h 77"/>
                <a:gd name="T80" fmla="*/ 30 w 30"/>
                <a:gd name="T81" fmla="*/ 9 h 77"/>
                <a:gd name="T82" fmla="*/ 30 w 30"/>
                <a:gd name="T83" fmla="*/ 9 h 77"/>
                <a:gd name="T84" fmla="*/ 28 w 30"/>
                <a:gd name="T85" fmla="*/ 5 h 77"/>
                <a:gd name="T86" fmla="*/ 26 w 30"/>
                <a:gd name="T87" fmla="*/ 3 h 77"/>
                <a:gd name="T88" fmla="*/ 23 w 30"/>
                <a:gd name="T89" fmla="*/ 0 h 77"/>
                <a:gd name="T90" fmla="*/ 20 w 30"/>
                <a:gd name="T91" fmla="*/ 0 h 77"/>
                <a:gd name="T92" fmla="*/ 20 w 30"/>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77">
                  <a:moveTo>
                    <a:pt x="20" y="0"/>
                  </a:moveTo>
                  <a:lnTo>
                    <a:pt x="4" y="0"/>
                  </a:lnTo>
                  <a:lnTo>
                    <a:pt x="4" y="6"/>
                  </a:lnTo>
                  <a:lnTo>
                    <a:pt x="20" y="6"/>
                  </a:lnTo>
                  <a:lnTo>
                    <a:pt x="20" y="6"/>
                  </a:lnTo>
                  <a:lnTo>
                    <a:pt x="22" y="8"/>
                  </a:lnTo>
                  <a:lnTo>
                    <a:pt x="22" y="9"/>
                  </a:lnTo>
                  <a:lnTo>
                    <a:pt x="22" y="36"/>
                  </a:lnTo>
                  <a:lnTo>
                    <a:pt x="22" y="36"/>
                  </a:lnTo>
                  <a:lnTo>
                    <a:pt x="22" y="37"/>
                  </a:lnTo>
                  <a:lnTo>
                    <a:pt x="20" y="37"/>
                  </a:lnTo>
                  <a:lnTo>
                    <a:pt x="19" y="37"/>
                  </a:lnTo>
                  <a:lnTo>
                    <a:pt x="19" y="20"/>
                  </a:lnTo>
                  <a:lnTo>
                    <a:pt x="19" y="14"/>
                  </a:lnTo>
                  <a:lnTo>
                    <a:pt x="13" y="14"/>
                  </a:lnTo>
                  <a:lnTo>
                    <a:pt x="13" y="20"/>
                  </a:lnTo>
                  <a:lnTo>
                    <a:pt x="13" y="45"/>
                  </a:lnTo>
                  <a:lnTo>
                    <a:pt x="13" y="69"/>
                  </a:lnTo>
                  <a:lnTo>
                    <a:pt x="13" y="69"/>
                  </a:lnTo>
                  <a:lnTo>
                    <a:pt x="7" y="69"/>
                  </a:lnTo>
                  <a:lnTo>
                    <a:pt x="7" y="54"/>
                  </a:lnTo>
                  <a:lnTo>
                    <a:pt x="0" y="54"/>
                  </a:lnTo>
                  <a:lnTo>
                    <a:pt x="0" y="71"/>
                  </a:lnTo>
                  <a:lnTo>
                    <a:pt x="0" y="71"/>
                  </a:lnTo>
                  <a:lnTo>
                    <a:pt x="0" y="72"/>
                  </a:lnTo>
                  <a:lnTo>
                    <a:pt x="4" y="75"/>
                  </a:lnTo>
                  <a:lnTo>
                    <a:pt x="7" y="75"/>
                  </a:lnTo>
                  <a:lnTo>
                    <a:pt x="10" y="77"/>
                  </a:lnTo>
                  <a:lnTo>
                    <a:pt x="10" y="77"/>
                  </a:lnTo>
                  <a:lnTo>
                    <a:pt x="13" y="75"/>
                  </a:lnTo>
                  <a:lnTo>
                    <a:pt x="16" y="75"/>
                  </a:lnTo>
                  <a:lnTo>
                    <a:pt x="19" y="72"/>
                  </a:lnTo>
                  <a:lnTo>
                    <a:pt x="19" y="71"/>
                  </a:lnTo>
                  <a:lnTo>
                    <a:pt x="19" y="45"/>
                  </a:lnTo>
                  <a:lnTo>
                    <a:pt x="20" y="45"/>
                  </a:lnTo>
                  <a:lnTo>
                    <a:pt x="20" y="45"/>
                  </a:lnTo>
                  <a:lnTo>
                    <a:pt x="23" y="43"/>
                  </a:lnTo>
                  <a:lnTo>
                    <a:pt x="26" y="42"/>
                  </a:lnTo>
                  <a:lnTo>
                    <a:pt x="28" y="39"/>
                  </a:lnTo>
                  <a:lnTo>
                    <a:pt x="30" y="36"/>
                  </a:lnTo>
                  <a:lnTo>
                    <a:pt x="30" y="9"/>
                  </a:lnTo>
                  <a:lnTo>
                    <a:pt x="30" y="9"/>
                  </a:lnTo>
                  <a:lnTo>
                    <a:pt x="28" y="5"/>
                  </a:lnTo>
                  <a:lnTo>
                    <a:pt x="26" y="3"/>
                  </a:lnTo>
                  <a:lnTo>
                    <a:pt x="23" y="0"/>
                  </a:lnTo>
                  <a:lnTo>
                    <a:pt x="20" y="0"/>
                  </a:lnTo>
                  <a:lnTo>
                    <a:pt x="20"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430"/>
            <p:cNvSpPr>
              <a:spLocks noEditPoints="1"/>
            </p:cNvSpPr>
            <p:nvPr/>
          </p:nvSpPr>
          <p:spPr bwMode="auto">
            <a:xfrm>
              <a:off x="6376988" y="6634163"/>
              <a:ext cx="44450" cy="44450"/>
            </a:xfrm>
            <a:custGeom>
              <a:avLst/>
              <a:gdLst>
                <a:gd name="T0" fmla="*/ 14 w 28"/>
                <a:gd name="T1" fmla="*/ 28 h 28"/>
                <a:gd name="T2" fmla="*/ 14 w 28"/>
                <a:gd name="T3" fmla="*/ 28 h 28"/>
                <a:gd name="T4" fmla="*/ 20 w 28"/>
                <a:gd name="T5" fmla="*/ 28 h 28"/>
                <a:gd name="T6" fmla="*/ 25 w 28"/>
                <a:gd name="T7" fmla="*/ 25 h 28"/>
                <a:gd name="T8" fmla="*/ 28 w 28"/>
                <a:gd name="T9" fmla="*/ 20 h 28"/>
                <a:gd name="T10" fmla="*/ 28 w 28"/>
                <a:gd name="T11" fmla="*/ 14 h 28"/>
                <a:gd name="T12" fmla="*/ 28 w 28"/>
                <a:gd name="T13" fmla="*/ 14 h 28"/>
                <a:gd name="T14" fmla="*/ 28 w 28"/>
                <a:gd name="T15" fmla="*/ 9 h 28"/>
                <a:gd name="T16" fmla="*/ 25 w 28"/>
                <a:gd name="T17" fmla="*/ 5 h 28"/>
                <a:gd name="T18" fmla="*/ 20 w 28"/>
                <a:gd name="T19" fmla="*/ 2 h 28"/>
                <a:gd name="T20" fmla="*/ 14 w 28"/>
                <a:gd name="T21" fmla="*/ 0 h 28"/>
                <a:gd name="T22" fmla="*/ 14 w 28"/>
                <a:gd name="T23" fmla="*/ 0 h 28"/>
                <a:gd name="T24" fmla="*/ 9 w 28"/>
                <a:gd name="T25" fmla="*/ 2 h 28"/>
                <a:gd name="T26" fmla="*/ 5 w 28"/>
                <a:gd name="T27" fmla="*/ 5 h 28"/>
                <a:gd name="T28" fmla="*/ 2 w 28"/>
                <a:gd name="T29" fmla="*/ 9 h 28"/>
                <a:gd name="T30" fmla="*/ 0 w 28"/>
                <a:gd name="T31" fmla="*/ 14 h 28"/>
                <a:gd name="T32" fmla="*/ 0 w 28"/>
                <a:gd name="T33" fmla="*/ 14 h 28"/>
                <a:gd name="T34" fmla="*/ 2 w 28"/>
                <a:gd name="T35" fmla="*/ 20 h 28"/>
                <a:gd name="T36" fmla="*/ 5 w 28"/>
                <a:gd name="T37" fmla="*/ 25 h 28"/>
                <a:gd name="T38" fmla="*/ 9 w 28"/>
                <a:gd name="T39" fmla="*/ 28 h 28"/>
                <a:gd name="T40" fmla="*/ 14 w 28"/>
                <a:gd name="T41" fmla="*/ 28 h 28"/>
                <a:gd name="T42" fmla="*/ 14 w 28"/>
                <a:gd name="T43" fmla="*/ 28 h 28"/>
                <a:gd name="T44" fmla="*/ 14 w 28"/>
                <a:gd name="T45" fmla="*/ 8 h 28"/>
                <a:gd name="T46" fmla="*/ 14 w 28"/>
                <a:gd name="T47" fmla="*/ 8 h 28"/>
                <a:gd name="T48" fmla="*/ 17 w 28"/>
                <a:gd name="T49" fmla="*/ 8 h 28"/>
                <a:gd name="T50" fmla="*/ 20 w 28"/>
                <a:gd name="T51" fmla="*/ 9 h 28"/>
                <a:gd name="T52" fmla="*/ 21 w 28"/>
                <a:gd name="T53" fmla="*/ 12 h 28"/>
                <a:gd name="T54" fmla="*/ 21 w 28"/>
                <a:gd name="T55" fmla="*/ 14 h 28"/>
                <a:gd name="T56" fmla="*/ 21 w 28"/>
                <a:gd name="T57" fmla="*/ 14 h 28"/>
                <a:gd name="T58" fmla="*/ 21 w 28"/>
                <a:gd name="T59" fmla="*/ 17 h 28"/>
                <a:gd name="T60" fmla="*/ 20 w 28"/>
                <a:gd name="T61" fmla="*/ 20 h 28"/>
                <a:gd name="T62" fmla="*/ 17 w 28"/>
                <a:gd name="T63" fmla="*/ 22 h 28"/>
                <a:gd name="T64" fmla="*/ 14 w 28"/>
                <a:gd name="T65" fmla="*/ 22 h 28"/>
                <a:gd name="T66" fmla="*/ 14 w 28"/>
                <a:gd name="T67" fmla="*/ 22 h 28"/>
                <a:gd name="T68" fmla="*/ 12 w 28"/>
                <a:gd name="T69" fmla="*/ 22 h 28"/>
                <a:gd name="T70" fmla="*/ 9 w 28"/>
                <a:gd name="T71" fmla="*/ 20 h 28"/>
                <a:gd name="T72" fmla="*/ 8 w 28"/>
                <a:gd name="T73" fmla="*/ 17 h 28"/>
                <a:gd name="T74" fmla="*/ 8 w 28"/>
                <a:gd name="T75" fmla="*/ 14 h 28"/>
                <a:gd name="T76" fmla="*/ 8 w 28"/>
                <a:gd name="T77" fmla="*/ 14 h 28"/>
                <a:gd name="T78" fmla="*/ 8 w 28"/>
                <a:gd name="T79" fmla="*/ 12 h 28"/>
                <a:gd name="T80" fmla="*/ 9 w 28"/>
                <a:gd name="T81" fmla="*/ 9 h 28"/>
                <a:gd name="T82" fmla="*/ 12 w 28"/>
                <a:gd name="T83" fmla="*/ 8 h 28"/>
                <a:gd name="T84" fmla="*/ 14 w 28"/>
                <a:gd name="T85" fmla="*/ 8 h 28"/>
                <a:gd name="T86" fmla="*/ 14 w 28"/>
                <a:gd name="T8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8">
                  <a:moveTo>
                    <a:pt x="14" y="28"/>
                  </a:moveTo>
                  <a:lnTo>
                    <a:pt x="14" y="28"/>
                  </a:lnTo>
                  <a:lnTo>
                    <a:pt x="20" y="28"/>
                  </a:lnTo>
                  <a:lnTo>
                    <a:pt x="25" y="25"/>
                  </a:lnTo>
                  <a:lnTo>
                    <a:pt x="28" y="20"/>
                  </a:lnTo>
                  <a:lnTo>
                    <a:pt x="28" y="14"/>
                  </a:lnTo>
                  <a:lnTo>
                    <a:pt x="28" y="14"/>
                  </a:lnTo>
                  <a:lnTo>
                    <a:pt x="28" y="9"/>
                  </a:lnTo>
                  <a:lnTo>
                    <a:pt x="25" y="5"/>
                  </a:lnTo>
                  <a:lnTo>
                    <a:pt x="20" y="2"/>
                  </a:lnTo>
                  <a:lnTo>
                    <a:pt x="14" y="0"/>
                  </a:lnTo>
                  <a:lnTo>
                    <a:pt x="14" y="0"/>
                  </a:lnTo>
                  <a:lnTo>
                    <a:pt x="9" y="2"/>
                  </a:lnTo>
                  <a:lnTo>
                    <a:pt x="5" y="5"/>
                  </a:lnTo>
                  <a:lnTo>
                    <a:pt x="2" y="9"/>
                  </a:lnTo>
                  <a:lnTo>
                    <a:pt x="0" y="14"/>
                  </a:lnTo>
                  <a:lnTo>
                    <a:pt x="0" y="14"/>
                  </a:lnTo>
                  <a:lnTo>
                    <a:pt x="2" y="20"/>
                  </a:lnTo>
                  <a:lnTo>
                    <a:pt x="5" y="25"/>
                  </a:lnTo>
                  <a:lnTo>
                    <a:pt x="9" y="28"/>
                  </a:lnTo>
                  <a:lnTo>
                    <a:pt x="14" y="28"/>
                  </a:lnTo>
                  <a:lnTo>
                    <a:pt x="14" y="28"/>
                  </a:lnTo>
                  <a:close/>
                  <a:moveTo>
                    <a:pt x="14" y="8"/>
                  </a:moveTo>
                  <a:lnTo>
                    <a:pt x="14" y="8"/>
                  </a:lnTo>
                  <a:lnTo>
                    <a:pt x="17" y="8"/>
                  </a:lnTo>
                  <a:lnTo>
                    <a:pt x="20" y="9"/>
                  </a:lnTo>
                  <a:lnTo>
                    <a:pt x="21" y="12"/>
                  </a:lnTo>
                  <a:lnTo>
                    <a:pt x="21" y="14"/>
                  </a:lnTo>
                  <a:lnTo>
                    <a:pt x="21" y="14"/>
                  </a:lnTo>
                  <a:lnTo>
                    <a:pt x="21" y="17"/>
                  </a:lnTo>
                  <a:lnTo>
                    <a:pt x="20" y="20"/>
                  </a:lnTo>
                  <a:lnTo>
                    <a:pt x="17" y="22"/>
                  </a:lnTo>
                  <a:lnTo>
                    <a:pt x="14" y="22"/>
                  </a:lnTo>
                  <a:lnTo>
                    <a:pt x="14" y="22"/>
                  </a:lnTo>
                  <a:lnTo>
                    <a:pt x="12" y="22"/>
                  </a:lnTo>
                  <a:lnTo>
                    <a:pt x="9" y="20"/>
                  </a:lnTo>
                  <a:lnTo>
                    <a:pt x="8" y="17"/>
                  </a:lnTo>
                  <a:lnTo>
                    <a:pt x="8" y="14"/>
                  </a:lnTo>
                  <a:lnTo>
                    <a:pt x="8" y="14"/>
                  </a:lnTo>
                  <a:lnTo>
                    <a:pt x="8" y="12"/>
                  </a:lnTo>
                  <a:lnTo>
                    <a:pt x="9" y="9"/>
                  </a:lnTo>
                  <a:lnTo>
                    <a:pt x="12" y="8"/>
                  </a:lnTo>
                  <a:lnTo>
                    <a:pt x="14" y="8"/>
                  </a:lnTo>
                  <a:lnTo>
                    <a:pt x="1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431"/>
            <p:cNvSpPr>
              <a:spLocks noEditPoints="1"/>
            </p:cNvSpPr>
            <p:nvPr/>
          </p:nvSpPr>
          <p:spPr bwMode="auto">
            <a:xfrm>
              <a:off x="6353176" y="6684963"/>
              <a:ext cx="93663" cy="146050"/>
            </a:xfrm>
            <a:custGeom>
              <a:avLst/>
              <a:gdLst>
                <a:gd name="T0" fmla="*/ 9 w 59"/>
                <a:gd name="T1" fmla="*/ 0 h 92"/>
                <a:gd name="T2" fmla="*/ 6 w 59"/>
                <a:gd name="T3" fmla="*/ 2 h 92"/>
                <a:gd name="T4" fmla="*/ 0 w 59"/>
                <a:gd name="T5" fmla="*/ 6 h 92"/>
                <a:gd name="T6" fmla="*/ 0 w 59"/>
                <a:gd name="T7" fmla="*/ 43 h 92"/>
                <a:gd name="T8" fmla="*/ 0 w 59"/>
                <a:gd name="T9" fmla="*/ 48 h 92"/>
                <a:gd name="T10" fmla="*/ 6 w 59"/>
                <a:gd name="T11" fmla="*/ 52 h 92"/>
                <a:gd name="T12" fmla="*/ 12 w 59"/>
                <a:gd name="T13" fmla="*/ 52 h 92"/>
                <a:gd name="T14" fmla="*/ 12 w 59"/>
                <a:gd name="T15" fmla="*/ 86 h 92"/>
                <a:gd name="T16" fmla="*/ 15 w 59"/>
                <a:gd name="T17" fmla="*/ 91 h 92"/>
                <a:gd name="T18" fmla="*/ 23 w 59"/>
                <a:gd name="T19" fmla="*/ 92 h 92"/>
                <a:gd name="T20" fmla="*/ 29 w 59"/>
                <a:gd name="T21" fmla="*/ 91 h 92"/>
                <a:gd name="T22" fmla="*/ 36 w 59"/>
                <a:gd name="T23" fmla="*/ 92 h 92"/>
                <a:gd name="T24" fmla="*/ 41 w 59"/>
                <a:gd name="T25" fmla="*/ 92 h 92"/>
                <a:gd name="T26" fmla="*/ 46 w 59"/>
                <a:gd name="T27" fmla="*/ 88 h 92"/>
                <a:gd name="T28" fmla="*/ 47 w 59"/>
                <a:gd name="T29" fmla="*/ 52 h 92"/>
                <a:gd name="T30" fmla="*/ 49 w 59"/>
                <a:gd name="T31" fmla="*/ 52 h 92"/>
                <a:gd name="T32" fmla="*/ 56 w 59"/>
                <a:gd name="T33" fmla="*/ 51 h 92"/>
                <a:gd name="T34" fmla="*/ 59 w 59"/>
                <a:gd name="T35" fmla="*/ 43 h 92"/>
                <a:gd name="T36" fmla="*/ 59 w 59"/>
                <a:gd name="T37" fmla="*/ 11 h 92"/>
                <a:gd name="T38" fmla="*/ 56 w 59"/>
                <a:gd name="T39" fmla="*/ 3 h 92"/>
                <a:gd name="T40" fmla="*/ 49 w 59"/>
                <a:gd name="T41" fmla="*/ 0 h 92"/>
                <a:gd name="T42" fmla="*/ 33 w 59"/>
                <a:gd name="T43" fmla="*/ 86 h 92"/>
                <a:gd name="T44" fmla="*/ 33 w 59"/>
                <a:gd name="T45" fmla="*/ 86 h 92"/>
                <a:gd name="T46" fmla="*/ 33 w 59"/>
                <a:gd name="T47" fmla="*/ 84 h 92"/>
                <a:gd name="T48" fmla="*/ 33 w 59"/>
                <a:gd name="T49" fmla="*/ 86 h 92"/>
                <a:gd name="T50" fmla="*/ 52 w 59"/>
                <a:gd name="T51" fmla="*/ 43 h 92"/>
                <a:gd name="T52" fmla="*/ 49 w 59"/>
                <a:gd name="T53" fmla="*/ 46 h 92"/>
                <a:gd name="T54" fmla="*/ 47 w 59"/>
                <a:gd name="T55" fmla="*/ 25 h 92"/>
                <a:gd name="T56" fmla="*/ 40 w 59"/>
                <a:gd name="T57" fmla="*/ 17 h 92"/>
                <a:gd name="T58" fmla="*/ 40 w 59"/>
                <a:gd name="T59" fmla="*/ 49 h 92"/>
                <a:gd name="T60" fmla="*/ 40 w 59"/>
                <a:gd name="T61" fmla="*/ 84 h 92"/>
                <a:gd name="T62" fmla="*/ 33 w 59"/>
                <a:gd name="T63" fmla="*/ 84 h 92"/>
                <a:gd name="T64" fmla="*/ 26 w 59"/>
                <a:gd name="T65" fmla="*/ 48 h 92"/>
                <a:gd name="T66" fmla="*/ 26 w 59"/>
                <a:gd name="T67" fmla="*/ 84 h 92"/>
                <a:gd name="T68" fmla="*/ 20 w 59"/>
                <a:gd name="T69" fmla="*/ 84 h 92"/>
                <a:gd name="T70" fmla="*/ 20 w 59"/>
                <a:gd name="T71" fmla="*/ 25 h 92"/>
                <a:gd name="T72" fmla="*/ 12 w 59"/>
                <a:gd name="T73" fmla="*/ 17 h 92"/>
                <a:gd name="T74" fmla="*/ 12 w 59"/>
                <a:gd name="T75" fmla="*/ 46 h 92"/>
                <a:gd name="T76" fmla="*/ 9 w 59"/>
                <a:gd name="T77" fmla="*/ 46 h 92"/>
                <a:gd name="T78" fmla="*/ 6 w 59"/>
                <a:gd name="T79" fmla="*/ 43 h 92"/>
                <a:gd name="T80" fmla="*/ 6 w 59"/>
                <a:gd name="T81" fmla="*/ 11 h 92"/>
                <a:gd name="T82" fmla="*/ 9 w 59"/>
                <a:gd name="T83" fmla="*/ 8 h 92"/>
                <a:gd name="T84" fmla="*/ 49 w 59"/>
                <a:gd name="T85" fmla="*/ 8 h 92"/>
                <a:gd name="T86" fmla="*/ 52 w 59"/>
                <a:gd name="T87"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92">
                  <a:moveTo>
                    <a:pt x="49" y="0"/>
                  </a:moveTo>
                  <a:lnTo>
                    <a:pt x="9" y="0"/>
                  </a:lnTo>
                  <a:lnTo>
                    <a:pt x="9" y="0"/>
                  </a:lnTo>
                  <a:lnTo>
                    <a:pt x="6" y="2"/>
                  </a:lnTo>
                  <a:lnTo>
                    <a:pt x="3" y="3"/>
                  </a:lnTo>
                  <a:lnTo>
                    <a:pt x="0" y="6"/>
                  </a:lnTo>
                  <a:lnTo>
                    <a:pt x="0" y="11"/>
                  </a:lnTo>
                  <a:lnTo>
                    <a:pt x="0" y="43"/>
                  </a:lnTo>
                  <a:lnTo>
                    <a:pt x="0" y="43"/>
                  </a:lnTo>
                  <a:lnTo>
                    <a:pt x="0" y="48"/>
                  </a:lnTo>
                  <a:lnTo>
                    <a:pt x="3" y="51"/>
                  </a:lnTo>
                  <a:lnTo>
                    <a:pt x="6" y="52"/>
                  </a:lnTo>
                  <a:lnTo>
                    <a:pt x="9" y="52"/>
                  </a:lnTo>
                  <a:lnTo>
                    <a:pt x="12" y="52"/>
                  </a:lnTo>
                  <a:lnTo>
                    <a:pt x="12" y="86"/>
                  </a:lnTo>
                  <a:lnTo>
                    <a:pt x="12" y="86"/>
                  </a:lnTo>
                  <a:lnTo>
                    <a:pt x="13" y="88"/>
                  </a:lnTo>
                  <a:lnTo>
                    <a:pt x="15" y="91"/>
                  </a:lnTo>
                  <a:lnTo>
                    <a:pt x="18" y="91"/>
                  </a:lnTo>
                  <a:lnTo>
                    <a:pt x="23" y="92"/>
                  </a:lnTo>
                  <a:lnTo>
                    <a:pt x="23" y="92"/>
                  </a:lnTo>
                  <a:lnTo>
                    <a:pt x="29" y="91"/>
                  </a:lnTo>
                  <a:lnTo>
                    <a:pt x="29" y="91"/>
                  </a:lnTo>
                  <a:lnTo>
                    <a:pt x="36" y="92"/>
                  </a:lnTo>
                  <a:lnTo>
                    <a:pt x="36" y="92"/>
                  </a:lnTo>
                  <a:lnTo>
                    <a:pt x="41" y="92"/>
                  </a:lnTo>
                  <a:lnTo>
                    <a:pt x="44" y="91"/>
                  </a:lnTo>
                  <a:lnTo>
                    <a:pt x="46" y="88"/>
                  </a:lnTo>
                  <a:lnTo>
                    <a:pt x="47" y="86"/>
                  </a:lnTo>
                  <a:lnTo>
                    <a:pt x="47" y="52"/>
                  </a:lnTo>
                  <a:lnTo>
                    <a:pt x="49" y="52"/>
                  </a:lnTo>
                  <a:lnTo>
                    <a:pt x="49" y="52"/>
                  </a:lnTo>
                  <a:lnTo>
                    <a:pt x="53" y="52"/>
                  </a:lnTo>
                  <a:lnTo>
                    <a:pt x="56" y="51"/>
                  </a:lnTo>
                  <a:lnTo>
                    <a:pt x="58" y="48"/>
                  </a:lnTo>
                  <a:lnTo>
                    <a:pt x="59" y="43"/>
                  </a:lnTo>
                  <a:lnTo>
                    <a:pt x="59" y="11"/>
                  </a:lnTo>
                  <a:lnTo>
                    <a:pt x="59" y="11"/>
                  </a:lnTo>
                  <a:lnTo>
                    <a:pt x="58" y="6"/>
                  </a:lnTo>
                  <a:lnTo>
                    <a:pt x="56" y="3"/>
                  </a:lnTo>
                  <a:lnTo>
                    <a:pt x="53" y="2"/>
                  </a:lnTo>
                  <a:lnTo>
                    <a:pt x="49" y="0"/>
                  </a:lnTo>
                  <a:lnTo>
                    <a:pt x="49" y="0"/>
                  </a:lnTo>
                  <a:close/>
                  <a:moveTo>
                    <a:pt x="33" y="86"/>
                  </a:moveTo>
                  <a:lnTo>
                    <a:pt x="33" y="86"/>
                  </a:lnTo>
                  <a:lnTo>
                    <a:pt x="33" y="86"/>
                  </a:lnTo>
                  <a:lnTo>
                    <a:pt x="33" y="84"/>
                  </a:lnTo>
                  <a:lnTo>
                    <a:pt x="33" y="84"/>
                  </a:lnTo>
                  <a:lnTo>
                    <a:pt x="33" y="86"/>
                  </a:lnTo>
                  <a:lnTo>
                    <a:pt x="33" y="86"/>
                  </a:lnTo>
                  <a:close/>
                  <a:moveTo>
                    <a:pt x="52" y="43"/>
                  </a:moveTo>
                  <a:lnTo>
                    <a:pt x="52" y="43"/>
                  </a:lnTo>
                  <a:lnTo>
                    <a:pt x="52" y="45"/>
                  </a:lnTo>
                  <a:lnTo>
                    <a:pt x="49" y="46"/>
                  </a:lnTo>
                  <a:lnTo>
                    <a:pt x="47" y="46"/>
                  </a:lnTo>
                  <a:lnTo>
                    <a:pt x="47" y="25"/>
                  </a:lnTo>
                  <a:lnTo>
                    <a:pt x="47" y="17"/>
                  </a:lnTo>
                  <a:lnTo>
                    <a:pt x="40" y="17"/>
                  </a:lnTo>
                  <a:lnTo>
                    <a:pt x="40" y="25"/>
                  </a:lnTo>
                  <a:lnTo>
                    <a:pt x="40" y="49"/>
                  </a:lnTo>
                  <a:lnTo>
                    <a:pt x="40" y="52"/>
                  </a:lnTo>
                  <a:lnTo>
                    <a:pt x="40" y="84"/>
                  </a:lnTo>
                  <a:lnTo>
                    <a:pt x="40" y="84"/>
                  </a:lnTo>
                  <a:lnTo>
                    <a:pt x="33" y="84"/>
                  </a:lnTo>
                  <a:lnTo>
                    <a:pt x="33" y="48"/>
                  </a:lnTo>
                  <a:lnTo>
                    <a:pt x="26" y="48"/>
                  </a:lnTo>
                  <a:lnTo>
                    <a:pt x="26" y="84"/>
                  </a:lnTo>
                  <a:lnTo>
                    <a:pt x="26" y="84"/>
                  </a:lnTo>
                  <a:lnTo>
                    <a:pt x="23" y="84"/>
                  </a:lnTo>
                  <a:lnTo>
                    <a:pt x="20" y="84"/>
                  </a:lnTo>
                  <a:lnTo>
                    <a:pt x="20" y="52"/>
                  </a:lnTo>
                  <a:lnTo>
                    <a:pt x="20" y="25"/>
                  </a:lnTo>
                  <a:lnTo>
                    <a:pt x="20" y="17"/>
                  </a:lnTo>
                  <a:lnTo>
                    <a:pt x="12" y="17"/>
                  </a:lnTo>
                  <a:lnTo>
                    <a:pt x="12" y="25"/>
                  </a:lnTo>
                  <a:lnTo>
                    <a:pt x="12" y="46"/>
                  </a:lnTo>
                  <a:lnTo>
                    <a:pt x="9" y="46"/>
                  </a:lnTo>
                  <a:lnTo>
                    <a:pt x="9" y="46"/>
                  </a:lnTo>
                  <a:lnTo>
                    <a:pt x="7" y="45"/>
                  </a:lnTo>
                  <a:lnTo>
                    <a:pt x="6" y="43"/>
                  </a:lnTo>
                  <a:lnTo>
                    <a:pt x="6" y="11"/>
                  </a:lnTo>
                  <a:lnTo>
                    <a:pt x="6" y="11"/>
                  </a:lnTo>
                  <a:lnTo>
                    <a:pt x="7" y="8"/>
                  </a:lnTo>
                  <a:lnTo>
                    <a:pt x="9" y="8"/>
                  </a:lnTo>
                  <a:lnTo>
                    <a:pt x="49" y="8"/>
                  </a:lnTo>
                  <a:lnTo>
                    <a:pt x="49" y="8"/>
                  </a:lnTo>
                  <a:lnTo>
                    <a:pt x="52" y="8"/>
                  </a:lnTo>
                  <a:lnTo>
                    <a:pt x="52" y="11"/>
                  </a:lnTo>
                  <a:lnTo>
                    <a:pt x="52"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17" name="Freeform 432"/>
          <p:cNvSpPr>
            <a:spLocks noEditPoints="1"/>
          </p:cNvSpPr>
          <p:nvPr userDrawn="1"/>
        </p:nvSpPr>
        <p:spPr bwMode="auto">
          <a:xfrm>
            <a:off x="8420335" y="6226371"/>
            <a:ext cx="196341" cy="158476"/>
          </a:xfrm>
          <a:custGeom>
            <a:avLst/>
            <a:gdLst>
              <a:gd name="T0" fmla="*/ 97 w 105"/>
              <a:gd name="T1" fmla="*/ 43 h 113"/>
              <a:gd name="T2" fmla="*/ 97 w 105"/>
              <a:gd name="T3" fmla="*/ 41 h 113"/>
              <a:gd name="T4" fmla="*/ 97 w 105"/>
              <a:gd name="T5" fmla="*/ 12 h 113"/>
              <a:gd name="T6" fmla="*/ 94 w 105"/>
              <a:gd name="T7" fmla="*/ 9 h 113"/>
              <a:gd name="T8" fmla="*/ 76 w 105"/>
              <a:gd name="T9" fmla="*/ 9 h 113"/>
              <a:gd name="T10" fmla="*/ 72 w 105"/>
              <a:gd name="T11" fmla="*/ 12 h 113"/>
              <a:gd name="T12" fmla="*/ 54 w 105"/>
              <a:gd name="T13" fmla="*/ 1 h 113"/>
              <a:gd name="T14" fmla="*/ 53 w 105"/>
              <a:gd name="T15" fmla="*/ 0 h 113"/>
              <a:gd name="T16" fmla="*/ 0 w 105"/>
              <a:gd name="T17" fmla="*/ 50 h 113"/>
              <a:gd name="T18" fmla="*/ 3 w 105"/>
              <a:gd name="T19" fmla="*/ 55 h 113"/>
              <a:gd name="T20" fmla="*/ 7 w 105"/>
              <a:gd name="T21" fmla="*/ 108 h 113"/>
              <a:gd name="T22" fmla="*/ 8 w 105"/>
              <a:gd name="T23" fmla="*/ 112 h 113"/>
              <a:gd name="T24" fmla="*/ 39 w 105"/>
              <a:gd name="T25" fmla="*/ 112 h 113"/>
              <a:gd name="T26" fmla="*/ 42 w 105"/>
              <a:gd name="T27" fmla="*/ 112 h 113"/>
              <a:gd name="T28" fmla="*/ 42 w 105"/>
              <a:gd name="T29" fmla="*/ 67 h 113"/>
              <a:gd name="T30" fmla="*/ 62 w 105"/>
              <a:gd name="T31" fmla="*/ 108 h 113"/>
              <a:gd name="T32" fmla="*/ 63 w 105"/>
              <a:gd name="T33" fmla="*/ 112 h 113"/>
              <a:gd name="T34" fmla="*/ 65 w 105"/>
              <a:gd name="T35" fmla="*/ 113 h 113"/>
              <a:gd name="T36" fmla="*/ 95 w 105"/>
              <a:gd name="T37" fmla="*/ 112 h 113"/>
              <a:gd name="T38" fmla="*/ 97 w 105"/>
              <a:gd name="T39" fmla="*/ 112 h 113"/>
              <a:gd name="T40" fmla="*/ 98 w 105"/>
              <a:gd name="T41" fmla="*/ 53 h 113"/>
              <a:gd name="T42" fmla="*/ 100 w 105"/>
              <a:gd name="T43" fmla="*/ 55 h 113"/>
              <a:gd name="T44" fmla="*/ 102 w 105"/>
              <a:gd name="T45" fmla="*/ 56 h 113"/>
              <a:gd name="T46" fmla="*/ 105 w 105"/>
              <a:gd name="T47" fmla="*/ 55 h 113"/>
              <a:gd name="T48" fmla="*/ 105 w 105"/>
              <a:gd name="T49" fmla="*/ 50 h 113"/>
              <a:gd name="T50" fmla="*/ 79 w 105"/>
              <a:gd name="T51" fmla="*/ 24 h 113"/>
              <a:gd name="T52" fmla="*/ 91 w 105"/>
              <a:gd name="T53" fmla="*/ 15 h 113"/>
              <a:gd name="T54" fmla="*/ 79 w 105"/>
              <a:gd name="T55" fmla="*/ 26 h 113"/>
              <a:gd name="T56" fmla="*/ 79 w 105"/>
              <a:gd name="T57" fmla="*/ 24 h 113"/>
              <a:gd name="T58" fmla="*/ 68 w 105"/>
              <a:gd name="T59" fmla="*/ 105 h 113"/>
              <a:gd name="T60" fmla="*/ 68 w 105"/>
              <a:gd name="T61" fmla="*/ 64 h 113"/>
              <a:gd name="T62" fmla="*/ 68 w 105"/>
              <a:gd name="T63" fmla="*/ 63 h 113"/>
              <a:gd name="T64" fmla="*/ 39 w 105"/>
              <a:gd name="T65" fmla="*/ 61 h 113"/>
              <a:gd name="T66" fmla="*/ 37 w 105"/>
              <a:gd name="T67" fmla="*/ 63 h 113"/>
              <a:gd name="T68" fmla="*/ 36 w 105"/>
              <a:gd name="T69" fmla="*/ 105 h 113"/>
              <a:gd name="T70" fmla="*/ 13 w 105"/>
              <a:gd name="T71" fmla="*/ 47 h 113"/>
              <a:gd name="T72" fmla="*/ 13 w 105"/>
              <a:gd name="T73" fmla="*/ 47 h 113"/>
              <a:gd name="T74" fmla="*/ 92 w 105"/>
              <a:gd name="T75" fmla="*/ 47 h 113"/>
              <a:gd name="T76" fmla="*/ 92 w 105"/>
              <a:gd name="T77" fmla="*/ 47 h 113"/>
              <a:gd name="T78" fmla="*/ 68 w 105"/>
              <a:gd name="T79"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13">
                <a:moveTo>
                  <a:pt x="105" y="50"/>
                </a:moveTo>
                <a:lnTo>
                  <a:pt x="97" y="43"/>
                </a:lnTo>
                <a:lnTo>
                  <a:pt x="97" y="43"/>
                </a:lnTo>
                <a:lnTo>
                  <a:pt x="97" y="41"/>
                </a:lnTo>
                <a:lnTo>
                  <a:pt x="97" y="12"/>
                </a:lnTo>
                <a:lnTo>
                  <a:pt x="97" y="12"/>
                </a:lnTo>
                <a:lnTo>
                  <a:pt x="97" y="10"/>
                </a:lnTo>
                <a:lnTo>
                  <a:pt x="94" y="9"/>
                </a:lnTo>
                <a:lnTo>
                  <a:pt x="76" y="9"/>
                </a:lnTo>
                <a:lnTo>
                  <a:pt x="76" y="9"/>
                </a:lnTo>
                <a:lnTo>
                  <a:pt x="74" y="10"/>
                </a:lnTo>
                <a:lnTo>
                  <a:pt x="72" y="12"/>
                </a:lnTo>
                <a:lnTo>
                  <a:pt x="72" y="20"/>
                </a:lnTo>
                <a:lnTo>
                  <a:pt x="54" y="1"/>
                </a:lnTo>
                <a:lnTo>
                  <a:pt x="54" y="1"/>
                </a:lnTo>
                <a:lnTo>
                  <a:pt x="53" y="0"/>
                </a:lnTo>
                <a:lnTo>
                  <a:pt x="49" y="1"/>
                </a:lnTo>
                <a:lnTo>
                  <a:pt x="0" y="50"/>
                </a:lnTo>
                <a:lnTo>
                  <a:pt x="2" y="53"/>
                </a:lnTo>
                <a:lnTo>
                  <a:pt x="3" y="55"/>
                </a:lnTo>
                <a:lnTo>
                  <a:pt x="7" y="53"/>
                </a:lnTo>
                <a:lnTo>
                  <a:pt x="7" y="108"/>
                </a:lnTo>
                <a:lnTo>
                  <a:pt x="7" y="108"/>
                </a:lnTo>
                <a:lnTo>
                  <a:pt x="8" y="112"/>
                </a:lnTo>
                <a:lnTo>
                  <a:pt x="10" y="112"/>
                </a:lnTo>
                <a:lnTo>
                  <a:pt x="39" y="112"/>
                </a:lnTo>
                <a:lnTo>
                  <a:pt x="39" y="112"/>
                </a:lnTo>
                <a:lnTo>
                  <a:pt x="42" y="112"/>
                </a:lnTo>
                <a:lnTo>
                  <a:pt x="42" y="108"/>
                </a:lnTo>
                <a:lnTo>
                  <a:pt x="42" y="67"/>
                </a:lnTo>
                <a:lnTo>
                  <a:pt x="62" y="67"/>
                </a:lnTo>
                <a:lnTo>
                  <a:pt x="62" y="108"/>
                </a:lnTo>
                <a:lnTo>
                  <a:pt x="62" y="108"/>
                </a:lnTo>
                <a:lnTo>
                  <a:pt x="63" y="112"/>
                </a:lnTo>
                <a:lnTo>
                  <a:pt x="63" y="112"/>
                </a:lnTo>
                <a:lnTo>
                  <a:pt x="65" y="113"/>
                </a:lnTo>
                <a:lnTo>
                  <a:pt x="65" y="113"/>
                </a:lnTo>
                <a:lnTo>
                  <a:pt x="95" y="112"/>
                </a:lnTo>
                <a:lnTo>
                  <a:pt x="95" y="112"/>
                </a:lnTo>
                <a:lnTo>
                  <a:pt x="97" y="112"/>
                </a:lnTo>
                <a:lnTo>
                  <a:pt x="98" y="108"/>
                </a:lnTo>
                <a:lnTo>
                  <a:pt x="98" y="53"/>
                </a:lnTo>
                <a:lnTo>
                  <a:pt x="100" y="55"/>
                </a:lnTo>
                <a:lnTo>
                  <a:pt x="100" y="55"/>
                </a:lnTo>
                <a:lnTo>
                  <a:pt x="102" y="56"/>
                </a:lnTo>
                <a:lnTo>
                  <a:pt x="102" y="56"/>
                </a:lnTo>
                <a:lnTo>
                  <a:pt x="105" y="55"/>
                </a:lnTo>
                <a:lnTo>
                  <a:pt x="105" y="55"/>
                </a:lnTo>
                <a:lnTo>
                  <a:pt x="105" y="52"/>
                </a:lnTo>
                <a:lnTo>
                  <a:pt x="105" y="50"/>
                </a:lnTo>
                <a:lnTo>
                  <a:pt x="105" y="50"/>
                </a:lnTo>
                <a:close/>
                <a:moveTo>
                  <a:pt x="79" y="24"/>
                </a:moveTo>
                <a:lnTo>
                  <a:pt x="79" y="15"/>
                </a:lnTo>
                <a:lnTo>
                  <a:pt x="91" y="15"/>
                </a:lnTo>
                <a:lnTo>
                  <a:pt x="91" y="38"/>
                </a:lnTo>
                <a:lnTo>
                  <a:pt x="79" y="26"/>
                </a:lnTo>
                <a:lnTo>
                  <a:pt x="79" y="26"/>
                </a:lnTo>
                <a:lnTo>
                  <a:pt x="79" y="24"/>
                </a:lnTo>
                <a:lnTo>
                  <a:pt x="79" y="24"/>
                </a:lnTo>
                <a:close/>
                <a:moveTo>
                  <a:pt x="68" y="105"/>
                </a:moveTo>
                <a:lnTo>
                  <a:pt x="68" y="64"/>
                </a:lnTo>
                <a:lnTo>
                  <a:pt x="68" y="64"/>
                </a:lnTo>
                <a:lnTo>
                  <a:pt x="68" y="63"/>
                </a:lnTo>
                <a:lnTo>
                  <a:pt x="68" y="63"/>
                </a:lnTo>
                <a:lnTo>
                  <a:pt x="65" y="61"/>
                </a:lnTo>
                <a:lnTo>
                  <a:pt x="39" y="61"/>
                </a:lnTo>
                <a:lnTo>
                  <a:pt x="39" y="61"/>
                </a:lnTo>
                <a:lnTo>
                  <a:pt x="37" y="63"/>
                </a:lnTo>
                <a:lnTo>
                  <a:pt x="36" y="64"/>
                </a:lnTo>
                <a:lnTo>
                  <a:pt x="36" y="105"/>
                </a:lnTo>
                <a:lnTo>
                  <a:pt x="13" y="105"/>
                </a:lnTo>
                <a:lnTo>
                  <a:pt x="13" y="47"/>
                </a:lnTo>
                <a:lnTo>
                  <a:pt x="13" y="47"/>
                </a:lnTo>
                <a:lnTo>
                  <a:pt x="13" y="47"/>
                </a:lnTo>
                <a:lnTo>
                  <a:pt x="53" y="7"/>
                </a:lnTo>
                <a:lnTo>
                  <a:pt x="92" y="47"/>
                </a:lnTo>
                <a:lnTo>
                  <a:pt x="92" y="47"/>
                </a:lnTo>
                <a:lnTo>
                  <a:pt x="92" y="47"/>
                </a:lnTo>
                <a:lnTo>
                  <a:pt x="92" y="105"/>
                </a:lnTo>
                <a:lnTo>
                  <a:pt x="68" y="10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433"/>
          <p:cNvSpPr>
            <a:spLocks noEditPoints="1"/>
          </p:cNvSpPr>
          <p:nvPr userDrawn="1"/>
        </p:nvSpPr>
        <p:spPr bwMode="auto">
          <a:xfrm>
            <a:off x="4411242" y="6238992"/>
            <a:ext cx="207561" cy="152866"/>
          </a:xfrm>
          <a:custGeom>
            <a:avLst/>
            <a:gdLst>
              <a:gd name="T0" fmla="*/ 102 w 111"/>
              <a:gd name="T1" fmla="*/ 11 h 109"/>
              <a:gd name="T2" fmla="*/ 89 w 111"/>
              <a:gd name="T3" fmla="*/ 11 h 109"/>
              <a:gd name="T4" fmla="*/ 80 w 111"/>
              <a:gd name="T5" fmla="*/ 20 h 109"/>
              <a:gd name="T6" fmla="*/ 80 w 111"/>
              <a:gd name="T7" fmla="*/ 32 h 109"/>
              <a:gd name="T8" fmla="*/ 92 w 111"/>
              <a:gd name="T9" fmla="*/ 96 h 109"/>
              <a:gd name="T10" fmla="*/ 92 w 111"/>
              <a:gd name="T11" fmla="*/ 98 h 109"/>
              <a:gd name="T12" fmla="*/ 88 w 111"/>
              <a:gd name="T13" fmla="*/ 104 h 109"/>
              <a:gd name="T14" fmla="*/ 80 w 111"/>
              <a:gd name="T15" fmla="*/ 104 h 109"/>
              <a:gd name="T16" fmla="*/ 76 w 111"/>
              <a:gd name="T17" fmla="*/ 101 h 109"/>
              <a:gd name="T18" fmla="*/ 74 w 111"/>
              <a:gd name="T19" fmla="*/ 72 h 109"/>
              <a:gd name="T20" fmla="*/ 71 w 111"/>
              <a:gd name="T21" fmla="*/ 66 h 109"/>
              <a:gd name="T22" fmla="*/ 62 w 111"/>
              <a:gd name="T23" fmla="*/ 63 h 109"/>
              <a:gd name="T24" fmla="*/ 49 w 111"/>
              <a:gd name="T25" fmla="*/ 70 h 109"/>
              <a:gd name="T26" fmla="*/ 49 w 111"/>
              <a:gd name="T27" fmla="*/ 96 h 109"/>
              <a:gd name="T28" fmla="*/ 40 w 111"/>
              <a:gd name="T29" fmla="*/ 104 h 109"/>
              <a:gd name="T30" fmla="*/ 31 w 111"/>
              <a:gd name="T31" fmla="*/ 103 h 109"/>
              <a:gd name="T32" fmla="*/ 28 w 111"/>
              <a:gd name="T33" fmla="*/ 75 h 109"/>
              <a:gd name="T34" fmla="*/ 43 w 111"/>
              <a:gd name="T35" fmla="*/ 67 h 109"/>
              <a:gd name="T36" fmla="*/ 49 w 111"/>
              <a:gd name="T37" fmla="*/ 50 h 109"/>
              <a:gd name="T38" fmla="*/ 48 w 111"/>
              <a:gd name="T39" fmla="*/ 12 h 109"/>
              <a:gd name="T40" fmla="*/ 36 w 111"/>
              <a:gd name="T41" fmla="*/ 3 h 109"/>
              <a:gd name="T42" fmla="*/ 36 w 111"/>
              <a:gd name="T43" fmla="*/ 11 h 109"/>
              <a:gd name="T44" fmla="*/ 42 w 111"/>
              <a:gd name="T45" fmla="*/ 11 h 109"/>
              <a:gd name="T46" fmla="*/ 45 w 111"/>
              <a:gd name="T47" fmla="*/ 50 h 109"/>
              <a:gd name="T48" fmla="*/ 40 w 111"/>
              <a:gd name="T49" fmla="*/ 64 h 109"/>
              <a:gd name="T50" fmla="*/ 33 w 111"/>
              <a:gd name="T51" fmla="*/ 69 h 109"/>
              <a:gd name="T52" fmla="*/ 13 w 111"/>
              <a:gd name="T53" fmla="*/ 66 h 109"/>
              <a:gd name="T54" fmla="*/ 5 w 111"/>
              <a:gd name="T55" fmla="*/ 50 h 109"/>
              <a:gd name="T56" fmla="*/ 8 w 111"/>
              <a:gd name="T57" fmla="*/ 11 h 109"/>
              <a:gd name="T58" fmla="*/ 19 w 111"/>
              <a:gd name="T59" fmla="*/ 11 h 109"/>
              <a:gd name="T60" fmla="*/ 14 w 111"/>
              <a:gd name="T61" fmla="*/ 3 h 109"/>
              <a:gd name="T62" fmla="*/ 5 w 111"/>
              <a:gd name="T63" fmla="*/ 8 h 109"/>
              <a:gd name="T64" fmla="*/ 0 w 111"/>
              <a:gd name="T65" fmla="*/ 17 h 109"/>
              <a:gd name="T66" fmla="*/ 2 w 111"/>
              <a:gd name="T67" fmla="*/ 55 h 109"/>
              <a:gd name="T68" fmla="*/ 23 w 111"/>
              <a:gd name="T69" fmla="*/ 75 h 109"/>
              <a:gd name="T70" fmla="*/ 23 w 111"/>
              <a:gd name="T71" fmla="*/ 99 h 109"/>
              <a:gd name="T72" fmla="*/ 36 w 111"/>
              <a:gd name="T73" fmla="*/ 109 h 109"/>
              <a:gd name="T74" fmla="*/ 48 w 111"/>
              <a:gd name="T75" fmla="*/ 107 h 109"/>
              <a:gd name="T76" fmla="*/ 53 w 111"/>
              <a:gd name="T77" fmla="*/ 99 h 109"/>
              <a:gd name="T78" fmla="*/ 54 w 111"/>
              <a:gd name="T79" fmla="*/ 75 h 109"/>
              <a:gd name="T80" fmla="*/ 62 w 111"/>
              <a:gd name="T81" fmla="*/ 66 h 109"/>
              <a:gd name="T82" fmla="*/ 68 w 111"/>
              <a:gd name="T83" fmla="*/ 69 h 109"/>
              <a:gd name="T84" fmla="*/ 71 w 111"/>
              <a:gd name="T85" fmla="*/ 75 h 109"/>
              <a:gd name="T86" fmla="*/ 71 w 111"/>
              <a:gd name="T87" fmla="*/ 96 h 109"/>
              <a:gd name="T88" fmla="*/ 76 w 111"/>
              <a:gd name="T89" fmla="*/ 107 h 109"/>
              <a:gd name="T90" fmla="*/ 85 w 111"/>
              <a:gd name="T91" fmla="*/ 109 h 109"/>
              <a:gd name="T92" fmla="*/ 94 w 111"/>
              <a:gd name="T93" fmla="*/ 106 h 109"/>
              <a:gd name="T94" fmla="*/ 97 w 111"/>
              <a:gd name="T95" fmla="*/ 96 h 109"/>
              <a:gd name="T96" fmla="*/ 100 w 111"/>
              <a:gd name="T97" fmla="*/ 41 h 109"/>
              <a:gd name="T98" fmla="*/ 111 w 111"/>
              <a:gd name="T99" fmla="*/ 29 h 109"/>
              <a:gd name="T100" fmla="*/ 111 w 111"/>
              <a:gd name="T101" fmla="*/ 26 h 109"/>
              <a:gd name="T102" fmla="*/ 105 w 111"/>
              <a:gd name="T103" fmla="*/ 32 h 109"/>
              <a:gd name="T104" fmla="*/ 95 w 111"/>
              <a:gd name="T105" fmla="*/ 37 h 109"/>
              <a:gd name="T106" fmla="*/ 88 w 111"/>
              <a:gd name="T107" fmla="*/ 34 h 109"/>
              <a:gd name="T108" fmla="*/ 85 w 111"/>
              <a:gd name="T109" fmla="*/ 21 h 109"/>
              <a:gd name="T110" fmla="*/ 92 w 111"/>
              <a:gd name="T111" fmla="*/ 15 h 109"/>
              <a:gd name="T112" fmla="*/ 102 w 111"/>
              <a:gd name="T113" fmla="*/ 17 h 109"/>
              <a:gd name="T114" fmla="*/ 106 w 111"/>
              <a:gd name="T115" fmla="*/ 26 h 109"/>
              <a:gd name="T116" fmla="*/ 105 w 111"/>
              <a:gd name="T117"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109">
                <a:moveTo>
                  <a:pt x="109" y="20"/>
                </a:moveTo>
                <a:lnTo>
                  <a:pt x="109" y="20"/>
                </a:lnTo>
                <a:lnTo>
                  <a:pt x="106" y="15"/>
                </a:lnTo>
                <a:lnTo>
                  <a:pt x="102" y="11"/>
                </a:lnTo>
                <a:lnTo>
                  <a:pt x="102" y="11"/>
                </a:lnTo>
                <a:lnTo>
                  <a:pt x="95" y="11"/>
                </a:lnTo>
                <a:lnTo>
                  <a:pt x="95" y="11"/>
                </a:lnTo>
                <a:lnTo>
                  <a:pt x="89" y="11"/>
                </a:lnTo>
                <a:lnTo>
                  <a:pt x="89" y="11"/>
                </a:lnTo>
                <a:lnTo>
                  <a:pt x="85" y="15"/>
                </a:lnTo>
                <a:lnTo>
                  <a:pt x="80" y="20"/>
                </a:lnTo>
                <a:lnTo>
                  <a:pt x="80" y="20"/>
                </a:lnTo>
                <a:lnTo>
                  <a:pt x="80" y="26"/>
                </a:lnTo>
                <a:lnTo>
                  <a:pt x="80" y="26"/>
                </a:lnTo>
                <a:lnTo>
                  <a:pt x="80" y="26"/>
                </a:lnTo>
                <a:lnTo>
                  <a:pt x="80" y="32"/>
                </a:lnTo>
                <a:lnTo>
                  <a:pt x="83" y="37"/>
                </a:lnTo>
                <a:lnTo>
                  <a:pt x="88" y="40"/>
                </a:lnTo>
                <a:lnTo>
                  <a:pt x="92" y="41"/>
                </a:lnTo>
                <a:lnTo>
                  <a:pt x="92" y="96"/>
                </a:lnTo>
                <a:lnTo>
                  <a:pt x="92" y="96"/>
                </a:lnTo>
                <a:lnTo>
                  <a:pt x="92" y="96"/>
                </a:lnTo>
                <a:lnTo>
                  <a:pt x="92" y="98"/>
                </a:lnTo>
                <a:lnTo>
                  <a:pt x="92" y="98"/>
                </a:lnTo>
                <a:lnTo>
                  <a:pt x="91" y="103"/>
                </a:lnTo>
                <a:lnTo>
                  <a:pt x="91" y="103"/>
                </a:lnTo>
                <a:lnTo>
                  <a:pt x="88" y="104"/>
                </a:lnTo>
                <a:lnTo>
                  <a:pt x="88" y="104"/>
                </a:lnTo>
                <a:lnTo>
                  <a:pt x="85" y="104"/>
                </a:lnTo>
                <a:lnTo>
                  <a:pt x="83" y="104"/>
                </a:lnTo>
                <a:lnTo>
                  <a:pt x="83" y="104"/>
                </a:lnTo>
                <a:lnTo>
                  <a:pt x="80" y="104"/>
                </a:lnTo>
                <a:lnTo>
                  <a:pt x="77" y="103"/>
                </a:lnTo>
                <a:lnTo>
                  <a:pt x="77" y="103"/>
                </a:lnTo>
                <a:lnTo>
                  <a:pt x="76" y="101"/>
                </a:lnTo>
                <a:lnTo>
                  <a:pt x="76" y="101"/>
                </a:lnTo>
                <a:lnTo>
                  <a:pt x="74" y="96"/>
                </a:lnTo>
                <a:lnTo>
                  <a:pt x="74" y="75"/>
                </a:lnTo>
                <a:lnTo>
                  <a:pt x="74" y="75"/>
                </a:lnTo>
                <a:lnTo>
                  <a:pt x="74" y="72"/>
                </a:lnTo>
                <a:lnTo>
                  <a:pt x="72" y="67"/>
                </a:lnTo>
                <a:lnTo>
                  <a:pt x="72" y="67"/>
                </a:lnTo>
                <a:lnTo>
                  <a:pt x="71" y="66"/>
                </a:lnTo>
                <a:lnTo>
                  <a:pt x="71" y="66"/>
                </a:lnTo>
                <a:lnTo>
                  <a:pt x="66" y="63"/>
                </a:lnTo>
                <a:lnTo>
                  <a:pt x="62" y="63"/>
                </a:lnTo>
                <a:lnTo>
                  <a:pt x="62" y="63"/>
                </a:lnTo>
                <a:lnTo>
                  <a:pt x="62" y="63"/>
                </a:lnTo>
                <a:lnTo>
                  <a:pt x="56" y="64"/>
                </a:lnTo>
                <a:lnTo>
                  <a:pt x="51" y="67"/>
                </a:lnTo>
                <a:lnTo>
                  <a:pt x="51" y="67"/>
                </a:lnTo>
                <a:lnTo>
                  <a:pt x="49" y="70"/>
                </a:lnTo>
                <a:lnTo>
                  <a:pt x="49" y="70"/>
                </a:lnTo>
                <a:lnTo>
                  <a:pt x="49" y="75"/>
                </a:lnTo>
                <a:lnTo>
                  <a:pt x="49" y="96"/>
                </a:lnTo>
                <a:lnTo>
                  <a:pt x="49" y="96"/>
                </a:lnTo>
                <a:lnTo>
                  <a:pt x="48" y="99"/>
                </a:lnTo>
                <a:lnTo>
                  <a:pt x="48" y="99"/>
                </a:lnTo>
                <a:lnTo>
                  <a:pt x="45" y="103"/>
                </a:lnTo>
                <a:lnTo>
                  <a:pt x="40" y="104"/>
                </a:lnTo>
                <a:lnTo>
                  <a:pt x="36" y="104"/>
                </a:lnTo>
                <a:lnTo>
                  <a:pt x="36" y="104"/>
                </a:lnTo>
                <a:lnTo>
                  <a:pt x="31" y="103"/>
                </a:lnTo>
                <a:lnTo>
                  <a:pt x="31" y="103"/>
                </a:lnTo>
                <a:lnTo>
                  <a:pt x="28" y="99"/>
                </a:lnTo>
                <a:lnTo>
                  <a:pt x="28" y="96"/>
                </a:lnTo>
                <a:lnTo>
                  <a:pt x="28" y="75"/>
                </a:lnTo>
                <a:lnTo>
                  <a:pt x="28" y="75"/>
                </a:lnTo>
                <a:lnTo>
                  <a:pt x="33" y="75"/>
                </a:lnTo>
                <a:lnTo>
                  <a:pt x="33" y="75"/>
                </a:lnTo>
                <a:lnTo>
                  <a:pt x="39" y="72"/>
                </a:lnTo>
                <a:lnTo>
                  <a:pt x="43" y="67"/>
                </a:lnTo>
                <a:lnTo>
                  <a:pt x="46" y="63"/>
                </a:lnTo>
                <a:lnTo>
                  <a:pt x="49" y="55"/>
                </a:lnTo>
                <a:lnTo>
                  <a:pt x="49" y="55"/>
                </a:lnTo>
                <a:lnTo>
                  <a:pt x="49" y="50"/>
                </a:lnTo>
                <a:lnTo>
                  <a:pt x="49" y="17"/>
                </a:lnTo>
                <a:lnTo>
                  <a:pt x="49" y="17"/>
                </a:lnTo>
                <a:lnTo>
                  <a:pt x="48" y="12"/>
                </a:lnTo>
                <a:lnTo>
                  <a:pt x="48" y="12"/>
                </a:lnTo>
                <a:lnTo>
                  <a:pt x="45" y="6"/>
                </a:lnTo>
                <a:lnTo>
                  <a:pt x="39" y="3"/>
                </a:lnTo>
                <a:lnTo>
                  <a:pt x="39" y="3"/>
                </a:lnTo>
                <a:lnTo>
                  <a:pt x="36" y="3"/>
                </a:lnTo>
                <a:lnTo>
                  <a:pt x="36" y="0"/>
                </a:lnTo>
                <a:lnTo>
                  <a:pt x="31" y="0"/>
                </a:lnTo>
                <a:lnTo>
                  <a:pt x="31" y="11"/>
                </a:lnTo>
                <a:lnTo>
                  <a:pt x="36" y="11"/>
                </a:lnTo>
                <a:lnTo>
                  <a:pt x="36" y="8"/>
                </a:lnTo>
                <a:lnTo>
                  <a:pt x="36" y="8"/>
                </a:lnTo>
                <a:lnTo>
                  <a:pt x="40" y="8"/>
                </a:lnTo>
                <a:lnTo>
                  <a:pt x="42" y="11"/>
                </a:lnTo>
                <a:lnTo>
                  <a:pt x="45" y="14"/>
                </a:lnTo>
                <a:lnTo>
                  <a:pt x="45" y="17"/>
                </a:lnTo>
                <a:lnTo>
                  <a:pt x="45" y="50"/>
                </a:lnTo>
                <a:lnTo>
                  <a:pt x="45" y="50"/>
                </a:lnTo>
                <a:lnTo>
                  <a:pt x="45" y="55"/>
                </a:lnTo>
                <a:lnTo>
                  <a:pt x="45" y="55"/>
                </a:lnTo>
                <a:lnTo>
                  <a:pt x="43" y="60"/>
                </a:lnTo>
                <a:lnTo>
                  <a:pt x="40" y="64"/>
                </a:lnTo>
                <a:lnTo>
                  <a:pt x="40" y="64"/>
                </a:lnTo>
                <a:lnTo>
                  <a:pt x="39" y="66"/>
                </a:lnTo>
                <a:lnTo>
                  <a:pt x="39" y="66"/>
                </a:lnTo>
                <a:lnTo>
                  <a:pt x="33" y="69"/>
                </a:lnTo>
                <a:lnTo>
                  <a:pt x="25" y="70"/>
                </a:lnTo>
                <a:lnTo>
                  <a:pt x="25" y="70"/>
                </a:lnTo>
                <a:lnTo>
                  <a:pt x="19" y="70"/>
                </a:lnTo>
                <a:lnTo>
                  <a:pt x="13" y="66"/>
                </a:lnTo>
                <a:lnTo>
                  <a:pt x="8" y="61"/>
                </a:lnTo>
                <a:lnTo>
                  <a:pt x="7" y="55"/>
                </a:lnTo>
                <a:lnTo>
                  <a:pt x="7" y="55"/>
                </a:lnTo>
                <a:lnTo>
                  <a:pt x="5" y="50"/>
                </a:lnTo>
                <a:lnTo>
                  <a:pt x="5" y="17"/>
                </a:lnTo>
                <a:lnTo>
                  <a:pt x="5" y="17"/>
                </a:lnTo>
                <a:lnTo>
                  <a:pt x="7" y="14"/>
                </a:lnTo>
                <a:lnTo>
                  <a:pt x="8" y="11"/>
                </a:lnTo>
                <a:lnTo>
                  <a:pt x="11" y="8"/>
                </a:lnTo>
                <a:lnTo>
                  <a:pt x="14" y="8"/>
                </a:lnTo>
                <a:lnTo>
                  <a:pt x="14" y="11"/>
                </a:lnTo>
                <a:lnTo>
                  <a:pt x="19" y="11"/>
                </a:lnTo>
                <a:lnTo>
                  <a:pt x="19" y="0"/>
                </a:lnTo>
                <a:lnTo>
                  <a:pt x="14" y="0"/>
                </a:lnTo>
                <a:lnTo>
                  <a:pt x="14" y="3"/>
                </a:lnTo>
                <a:lnTo>
                  <a:pt x="14" y="3"/>
                </a:lnTo>
                <a:lnTo>
                  <a:pt x="11" y="3"/>
                </a:lnTo>
                <a:lnTo>
                  <a:pt x="7" y="6"/>
                </a:lnTo>
                <a:lnTo>
                  <a:pt x="7" y="6"/>
                </a:lnTo>
                <a:lnTo>
                  <a:pt x="5" y="8"/>
                </a:lnTo>
                <a:lnTo>
                  <a:pt x="5" y="8"/>
                </a:lnTo>
                <a:lnTo>
                  <a:pt x="2" y="12"/>
                </a:lnTo>
                <a:lnTo>
                  <a:pt x="2" y="12"/>
                </a:lnTo>
                <a:lnTo>
                  <a:pt x="0" y="17"/>
                </a:lnTo>
                <a:lnTo>
                  <a:pt x="0" y="50"/>
                </a:lnTo>
                <a:lnTo>
                  <a:pt x="0" y="50"/>
                </a:lnTo>
                <a:lnTo>
                  <a:pt x="2" y="55"/>
                </a:lnTo>
                <a:lnTo>
                  <a:pt x="2" y="55"/>
                </a:lnTo>
                <a:lnTo>
                  <a:pt x="4" y="63"/>
                </a:lnTo>
                <a:lnTo>
                  <a:pt x="10" y="69"/>
                </a:lnTo>
                <a:lnTo>
                  <a:pt x="16" y="73"/>
                </a:lnTo>
                <a:lnTo>
                  <a:pt x="23" y="75"/>
                </a:lnTo>
                <a:lnTo>
                  <a:pt x="23" y="86"/>
                </a:lnTo>
                <a:lnTo>
                  <a:pt x="23" y="96"/>
                </a:lnTo>
                <a:lnTo>
                  <a:pt x="23" y="96"/>
                </a:lnTo>
                <a:lnTo>
                  <a:pt x="23" y="99"/>
                </a:lnTo>
                <a:lnTo>
                  <a:pt x="25" y="103"/>
                </a:lnTo>
                <a:lnTo>
                  <a:pt x="25" y="103"/>
                </a:lnTo>
                <a:lnTo>
                  <a:pt x="30" y="107"/>
                </a:lnTo>
                <a:lnTo>
                  <a:pt x="36" y="109"/>
                </a:lnTo>
                <a:lnTo>
                  <a:pt x="40" y="109"/>
                </a:lnTo>
                <a:lnTo>
                  <a:pt x="40" y="109"/>
                </a:lnTo>
                <a:lnTo>
                  <a:pt x="45" y="109"/>
                </a:lnTo>
                <a:lnTo>
                  <a:pt x="48" y="107"/>
                </a:lnTo>
                <a:lnTo>
                  <a:pt x="48" y="107"/>
                </a:lnTo>
                <a:lnTo>
                  <a:pt x="51" y="104"/>
                </a:lnTo>
                <a:lnTo>
                  <a:pt x="51" y="104"/>
                </a:lnTo>
                <a:lnTo>
                  <a:pt x="53" y="99"/>
                </a:lnTo>
                <a:lnTo>
                  <a:pt x="53" y="99"/>
                </a:lnTo>
                <a:lnTo>
                  <a:pt x="54" y="96"/>
                </a:lnTo>
                <a:lnTo>
                  <a:pt x="54" y="75"/>
                </a:lnTo>
                <a:lnTo>
                  <a:pt x="54" y="75"/>
                </a:lnTo>
                <a:lnTo>
                  <a:pt x="54" y="72"/>
                </a:lnTo>
                <a:lnTo>
                  <a:pt x="56" y="69"/>
                </a:lnTo>
                <a:lnTo>
                  <a:pt x="59" y="67"/>
                </a:lnTo>
                <a:lnTo>
                  <a:pt x="62" y="66"/>
                </a:lnTo>
                <a:lnTo>
                  <a:pt x="62" y="66"/>
                </a:lnTo>
                <a:lnTo>
                  <a:pt x="65" y="67"/>
                </a:lnTo>
                <a:lnTo>
                  <a:pt x="65" y="67"/>
                </a:lnTo>
                <a:lnTo>
                  <a:pt x="68" y="69"/>
                </a:lnTo>
                <a:lnTo>
                  <a:pt x="68" y="69"/>
                </a:lnTo>
                <a:lnTo>
                  <a:pt x="69" y="72"/>
                </a:lnTo>
                <a:lnTo>
                  <a:pt x="69" y="72"/>
                </a:lnTo>
                <a:lnTo>
                  <a:pt x="71" y="75"/>
                </a:lnTo>
                <a:lnTo>
                  <a:pt x="71" y="86"/>
                </a:lnTo>
                <a:lnTo>
                  <a:pt x="71" y="96"/>
                </a:lnTo>
                <a:lnTo>
                  <a:pt x="71" y="96"/>
                </a:lnTo>
                <a:lnTo>
                  <a:pt x="71" y="96"/>
                </a:lnTo>
                <a:lnTo>
                  <a:pt x="71" y="101"/>
                </a:lnTo>
                <a:lnTo>
                  <a:pt x="74" y="106"/>
                </a:lnTo>
                <a:lnTo>
                  <a:pt x="74" y="106"/>
                </a:lnTo>
                <a:lnTo>
                  <a:pt x="76" y="107"/>
                </a:lnTo>
                <a:lnTo>
                  <a:pt x="76" y="107"/>
                </a:lnTo>
                <a:lnTo>
                  <a:pt x="79" y="109"/>
                </a:lnTo>
                <a:lnTo>
                  <a:pt x="83" y="109"/>
                </a:lnTo>
                <a:lnTo>
                  <a:pt x="85" y="109"/>
                </a:lnTo>
                <a:lnTo>
                  <a:pt x="85" y="109"/>
                </a:lnTo>
                <a:lnTo>
                  <a:pt x="89" y="109"/>
                </a:lnTo>
                <a:lnTo>
                  <a:pt x="89" y="109"/>
                </a:lnTo>
                <a:lnTo>
                  <a:pt x="94" y="106"/>
                </a:lnTo>
                <a:lnTo>
                  <a:pt x="94" y="106"/>
                </a:lnTo>
                <a:lnTo>
                  <a:pt x="97" y="101"/>
                </a:lnTo>
                <a:lnTo>
                  <a:pt x="97" y="101"/>
                </a:lnTo>
                <a:lnTo>
                  <a:pt x="97" y="96"/>
                </a:lnTo>
                <a:lnTo>
                  <a:pt x="97" y="41"/>
                </a:lnTo>
                <a:lnTo>
                  <a:pt x="97" y="41"/>
                </a:lnTo>
                <a:lnTo>
                  <a:pt x="100" y="41"/>
                </a:lnTo>
                <a:lnTo>
                  <a:pt x="100" y="41"/>
                </a:lnTo>
                <a:lnTo>
                  <a:pt x="105" y="38"/>
                </a:lnTo>
                <a:lnTo>
                  <a:pt x="105" y="38"/>
                </a:lnTo>
                <a:lnTo>
                  <a:pt x="109" y="34"/>
                </a:lnTo>
                <a:lnTo>
                  <a:pt x="111" y="29"/>
                </a:lnTo>
                <a:lnTo>
                  <a:pt x="111" y="29"/>
                </a:lnTo>
                <a:lnTo>
                  <a:pt x="111" y="26"/>
                </a:lnTo>
                <a:lnTo>
                  <a:pt x="111" y="26"/>
                </a:lnTo>
                <a:lnTo>
                  <a:pt x="111" y="26"/>
                </a:lnTo>
                <a:lnTo>
                  <a:pt x="109" y="20"/>
                </a:lnTo>
                <a:lnTo>
                  <a:pt x="109" y="20"/>
                </a:lnTo>
                <a:close/>
                <a:moveTo>
                  <a:pt x="105" y="32"/>
                </a:moveTo>
                <a:lnTo>
                  <a:pt x="105" y="32"/>
                </a:lnTo>
                <a:lnTo>
                  <a:pt x="103" y="34"/>
                </a:lnTo>
                <a:lnTo>
                  <a:pt x="103" y="34"/>
                </a:lnTo>
                <a:lnTo>
                  <a:pt x="100" y="37"/>
                </a:lnTo>
                <a:lnTo>
                  <a:pt x="95" y="37"/>
                </a:lnTo>
                <a:lnTo>
                  <a:pt x="95" y="37"/>
                </a:lnTo>
                <a:lnTo>
                  <a:pt x="91" y="37"/>
                </a:lnTo>
                <a:lnTo>
                  <a:pt x="88" y="34"/>
                </a:lnTo>
                <a:lnTo>
                  <a:pt x="88" y="34"/>
                </a:lnTo>
                <a:lnTo>
                  <a:pt x="85" y="31"/>
                </a:lnTo>
                <a:lnTo>
                  <a:pt x="83" y="26"/>
                </a:lnTo>
                <a:lnTo>
                  <a:pt x="83" y="26"/>
                </a:lnTo>
                <a:lnTo>
                  <a:pt x="85" y="21"/>
                </a:lnTo>
                <a:lnTo>
                  <a:pt x="85" y="21"/>
                </a:lnTo>
                <a:lnTo>
                  <a:pt x="86" y="18"/>
                </a:lnTo>
                <a:lnTo>
                  <a:pt x="89" y="17"/>
                </a:lnTo>
                <a:lnTo>
                  <a:pt x="92" y="15"/>
                </a:lnTo>
                <a:lnTo>
                  <a:pt x="95" y="15"/>
                </a:lnTo>
                <a:lnTo>
                  <a:pt x="95" y="15"/>
                </a:lnTo>
                <a:lnTo>
                  <a:pt x="99" y="15"/>
                </a:lnTo>
                <a:lnTo>
                  <a:pt x="102" y="17"/>
                </a:lnTo>
                <a:lnTo>
                  <a:pt x="103" y="18"/>
                </a:lnTo>
                <a:lnTo>
                  <a:pt x="106" y="21"/>
                </a:lnTo>
                <a:lnTo>
                  <a:pt x="106" y="21"/>
                </a:lnTo>
                <a:lnTo>
                  <a:pt x="106" y="26"/>
                </a:lnTo>
                <a:lnTo>
                  <a:pt x="106" y="26"/>
                </a:lnTo>
                <a:lnTo>
                  <a:pt x="106" y="29"/>
                </a:lnTo>
                <a:lnTo>
                  <a:pt x="105" y="32"/>
                </a:lnTo>
                <a:lnTo>
                  <a:pt x="105"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19" name="Group 118"/>
          <p:cNvGrpSpPr/>
          <p:nvPr userDrawn="1"/>
        </p:nvGrpSpPr>
        <p:grpSpPr>
          <a:xfrm>
            <a:off x="8078141" y="6219359"/>
            <a:ext cx="179513" cy="173903"/>
            <a:chOff x="6640513" y="6638925"/>
            <a:chExt cx="152401" cy="196851"/>
          </a:xfrm>
        </p:grpSpPr>
        <p:sp>
          <p:nvSpPr>
            <p:cNvPr id="120" name="Freeform 434"/>
            <p:cNvSpPr>
              <a:spLocks/>
            </p:cNvSpPr>
            <p:nvPr/>
          </p:nvSpPr>
          <p:spPr bwMode="auto">
            <a:xfrm>
              <a:off x="6692901" y="6694488"/>
              <a:ext cx="100013" cy="131763"/>
            </a:xfrm>
            <a:custGeom>
              <a:avLst/>
              <a:gdLst>
                <a:gd name="T0" fmla="*/ 63 w 63"/>
                <a:gd name="T1" fmla="*/ 69 h 83"/>
                <a:gd name="T2" fmla="*/ 63 w 63"/>
                <a:gd name="T3" fmla="*/ 69 h 83"/>
                <a:gd name="T4" fmla="*/ 60 w 63"/>
                <a:gd name="T5" fmla="*/ 68 h 83"/>
                <a:gd name="T6" fmla="*/ 58 w 63"/>
                <a:gd name="T7" fmla="*/ 68 h 83"/>
                <a:gd name="T8" fmla="*/ 58 w 63"/>
                <a:gd name="T9" fmla="*/ 68 h 83"/>
                <a:gd name="T10" fmla="*/ 57 w 63"/>
                <a:gd name="T11" fmla="*/ 68 h 83"/>
                <a:gd name="T12" fmla="*/ 48 w 63"/>
                <a:gd name="T13" fmla="*/ 71 h 83"/>
                <a:gd name="T14" fmla="*/ 37 w 63"/>
                <a:gd name="T15" fmla="*/ 40 h 83"/>
                <a:gd name="T16" fmla="*/ 8 w 63"/>
                <a:gd name="T17" fmla="*/ 40 h 83"/>
                <a:gd name="T18" fmla="*/ 8 w 63"/>
                <a:gd name="T19" fmla="*/ 23 h 83"/>
                <a:gd name="T20" fmla="*/ 34 w 63"/>
                <a:gd name="T21" fmla="*/ 23 h 83"/>
                <a:gd name="T22" fmla="*/ 34 w 63"/>
                <a:gd name="T23" fmla="*/ 23 h 83"/>
                <a:gd name="T24" fmla="*/ 37 w 63"/>
                <a:gd name="T25" fmla="*/ 22 h 83"/>
                <a:gd name="T26" fmla="*/ 39 w 63"/>
                <a:gd name="T27" fmla="*/ 19 h 83"/>
                <a:gd name="T28" fmla="*/ 39 w 63"/>
                <a:gd name="T29" fmla="*/ 19 h 83"/>
                <a:gd name="T30" fmla="*/ 37 w 63"/>
                <a:gd name="T31" fmla="*/ 16 h 83"/>
                <a:gd name="T32" fmla="*/ 34 w 63"/>
                <a:gd name="T33" fmla="*/ 14 h 83"/>
                <a:gd name="T34" fmla="*/ 8 w 63"/>
                <a:gd name="T35" fmla="*/ 14 h 83"/>
                <a:gd name="T36" fmla="*/ 8 w 63"/>
                <a:gd name="T37" fmla="*/ 5 h 83"/>
                <a:gd name="T38" fmla="*/ 8 w 63"/>
                <a:gd name="T39" fmla="*/ 5 h 83"/>
                <a:gd name="T40" fmla="*/ 6 w 63"/>
                <a:gd name="T41" fmla="*/ 2 h 83"/>
                <a:gd name="T42" fmla="*/ 3 w 63"/>
                <a:gd name="T43" fmla="*/ 0 h 83"/>
                <a:gd name="T44" fmla="*/ 3 w 63"/>
                <a:gd name="T45" fmla="*/ 0 h 83"/>
                <a:gd name="T46" fmla="*/ 2 w 63"/>
                <a:gd name="T47" fmla="*/ 2 h 83"/>
                <a:gd name="T48" fmla="*/ 0 w 63"/>
                <a:gd name="T49" fmla="*/ 5 h 83"/>
                <a:gd name="T50" fmla="*/ 0 w 63"/>
                <a:gd name="T51" fmla="*/ 49 h 83"/>
                <a:gd name="T52" fmla="*/ 31 w 63"/>
                <a:gd name="T53" fmla="*/ 49 h 83"/>
                <a:gd name="T54" fmla="*/ 43 w 63"/>
                <a:gd name="T55" fmla="*/ 83 h 83"/>
                <a:gd name="T56" fmla="*/ 60 w 63"/>
                <a:gd name="T57" fmla="*/ 75 h 83"/>
                <a:gd name="T58" fmla="*/ 60 w 63"/>
                <a:gd name="T59" fmla="*/ 75 h 83"/>
                <a:gd name="T60" fmla="*/ 62 w 63"/>
                <a:gd name="T61" fmla="*/ 74 h 83"/>
                <a:gd name="T62" fmla="*/ 62 w 63"/>
                <a:gd name="T63" fmla="*/ 74 h 83"/>
                <a:gd name="T64" fmla="*/ 63 w 63"/>
                <a:gd name="T65" fmla="*/ 72 h 83"/>
                <a:gd name="T66" fmla="*/ 63 w 63"/>
                <a:gd name="T67" fmla="*/ 72 h 83"/>
                <a:gd name="T68" fmla="*/ 63 w 63"/>
                <a:gd name="T69" fmla="*/ 69 h 83"/>
                <a:gd name="T70" fmla="*/ 63 w 63"/>
                <a:gd name="T71"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83">
                  <a:moveTo>
                    <a:pt x="63" y="69"/>
                  </a:moveTo>
                  <a:lnTo>
                    <a:pt x="63" y="69"/>
                  </a:lnTo>
                  <a:lnTo>
                    <a:pt x="60" y="68"/>
                  </a:lnTo>
                  <a:lnTo>
                    <a:pt x="58" y="68"/>
                  </a:lnTo>
                  <a:lnTo>
                    <a:pt x="58" y="68"/>
                  </a:lnTo>
                  <a:lnTo>
                    <a:pt x="57" y="68"/>
                  </a:lnTo>
                  <a:lnTo>
                    <a:pt x="48" y="71"/>
                  </a:lnTo>
                  <a:lnTo>
                    <a:pt x="37" y="40"/>
                  </a:lnTo>
                  <a:lnTo>
                    <a:pt x="8" y="40"/>
                  </a:lnTo>
                  <a:lnTo>
                    <a:pt x="8" y="23"/>
                  </a:lnTo>
                  <a:lnTo>
                    <a:pt x="34" y="23"/>
                  </a:lnTo>
                  <a:lnTo>
                    <a:pt x="34" y="23"/>
                  </a:lnTo>
                  <a:lnTo>
                    <a:pt x="37" y="22"/>
                  </a:lnTo>
                  <a:lnTo>
                    <a:pt x="39" y="19"/>
                  </a:lnTo>
                  <a:lnTo>
                    <a:pt x="39" y="19"/>
                  </a:lnTo>
                  <a:lnTo>
                    <a:pt x="37" y="16"/>
                  </a:lnTo>
                  <a:lnTo>
                    <a:pt x="34" y="14"/>
                  </a:lnTo>
                  <a:lnTo>
                    <a:pt x="8" y="14"/>
                  </a:lnTo>
                  <a:lnTo>
                    <a:pt x="8" y="5"/>
                  </a:lnTo>
                  <a:lnTo>
                    <a:pt x="8" y="5"/>
                  </a:lnTo>
                  <a:lnTo>
                    <a:pt x="6" y="2"/>
                  </a:lnTo>
                  <a:lnTo>
                    <a:pt x="3" y="0"/>
                  </a:lnTo>
                  <a:lnTo>
                    <a:pt x="3" y="0"/>
                  </a:lnTo>
                  <a:lnTo>
                    <a:pt x="2" y="2"/>
                  </a:lnTo>
                  <a:lnTo>
                    <a:pt x="0" y="5"/>
                  </a:lnTo>
                  <a:lnTo>
                    <a:pt x="0" y="49"/>
                  </a:lnTo>
                  <a:lnTo>
                    <a:pt x="31" y="49"/>
                  </a:lnTo>
                  <a:lnTo>
                    <a:pt x="43" y="83"/>
                  </a:lnTo>
                  <a:lnTo>
                    <a:pt x="60" y="75"/>
                  </a:lnTo>
                  <a:lnTo>
                    <a:pt x="60" y="75"/>
                  </a:lnTo>
                  <a:lnTo>
                    <a:pt x="62" y="74"/>
                  </a:lnTo>
                  <a:lnTo>
                    <a:pt x="62" y="74"/>
                  </a:lnTo>
                  <a:lnTo>
                    <a:pt x="63" y="72"/>
                  </a:lnTo>
                  <a:lnTo>
                    <a:pt x="63" y="72"/>
                  </a:lnTo>
                  <a:lnTo>
                    <a:pt x="63" y="69"/>
                  </a:lnTo>
                  <a:lnTo>
                    <a:pt x="63"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435"/>
            <p:cNvSpPr>
              <a:spLocks noEditPoints="1"/>
            </p:cNvSpPr>
            <p:nvPr/>
          </p:nvSpPr>
          <p:spPr bwMode="auto">
            <a:xfrm>
              <a:off x="6675438" y="6638925"/>
              <a:ext cx="44450" cy="49213"/>
            </a:xfrm>
            <a:custGeom>
              <a:avLst/>
              <a:gdLst>
                <a:gd name="T0" fmla="*/ 14 w 28"/>
                <a:gd name="T1" fmla="*/ 31 h 31"/>
                <a:gd name="T2" fmla="*/ 14 w 28"/>
                <a:gd name="T3" fmla="*/ 31 h 31"/>
                <a:gd name="T4" fmla="*/ 20 w 28"/>
                <a:gd name="T5" fmla="*/ 29 h 31"/>
                <a:gd name="T6" fmla="*/ 25 w 28"/>
                <a:gd name="T7" fmla="*/ 26 h 31"/>
                <a:gd name="T8" fmla="*/ 28 w 28"/>
                <a:gd name="T9" fmla="*/ 22 h 31"/>
                <a:gd name="T10" fmla="*/ 28 w 28"/>
                <a:gd name="T11" fmla="*/ 15 h 31"/>
                <a:gd name="T12" fmla="*/ 28 w 28"/>
                <a:gd name="T13" fmla="*/ 15 h 31"/>
                <a:gd name="T14" fmla="*/ 28 w 28"/>
                <a:gd name="T15" fmla="*/ 9 h 31"/>
                <a:gd name="T16" fmla="*/ 25 w 28"/>
                <a:gd name="T17" fmla="*/ 5 h 31"/>
                <a:gd name="T18" fmla="*/ 20 w 28"/>
                <a:gd name="T19" fmla="*/ 2 h 31"/>
                <a:gd name="T20" fmla="*/ 14 w 28"/>
                <a:gd name="T21" fmla="*/ 0 h 31"/>
                <a:gd name="T22" fmla="*/ 14 w 28"/>
                <a:gd name="T23" fmla="*/ 0 h 31"/>
                <a:gd name="T24" fmla="*/ 10 w 28"/>
                <a:gd name="T25" fmla="*/ 2 h 31"/>
                <a:gd name="T26" fmla="*/ 5 w 28"/>
                <a:gd name="T27" fmla="*/ 5 h 31"/>
                <a:gd name="T28" fmla="*/ 2 w 28"/>
                <a:gd name="T29" fmla="*/ 9 h 31"/>
                <a:gd name="T30" fmla="*/ 0 w 28"/>
                <a:gd name="T31" fmla="*/ 15 h 31"/>
                <a:gd name="T32" fmla="*/ 0 w 28"/>
                <a:gd name="T33" fmla="*/ 15 h 31"/>
                <a:gd name="T34" fmla="*/ 2 w 28"/>
                <a:gd name="T35" fmla="*/ 22 h 31"/>
                <a:gd name="T36" fmla="*/ 5 w 28"/>
                <a:gd name="T37" fmla="*/ 26 h 31"/>
                <a:gd name="T38" fmla="*/ 10 w 28"/>
                <a:gd name="T39" fmla="*/ 29 h 31"/>
                <a:gd name="T40" fmla="*/ 14 w 28"/>
                <a:gd name="T41" fmla="*/ 31 h 31"/>
                <a:gd name="T42" fmla="*/ 14 w 28"/>
                <a:gd name="T43" fmla="*/ 31 h 31"/>
                <a:gd name="T44" fmla="*/ 8 w 28"/>
                <a:gd name="T45" fmla="*/ 15 h 31"/>
                <a:gd name="T46" fmla="*/ 8 w 28"/>
                <a:gd name="T47" fmla="*/ 15 h 31"/>
                <a:gd name="T48" fmla="*/ 8 w 28"/>
                <a:gd name="T49" fmla="*/ 12 h 31"/>
                <a:gd name="T50" fmla="*/ 10 w 28"/>
                <a:gd name="T51" fmla="*/ 11 h 31"/>
                <a:gd name="T52" fmla="*/ 11 w 28"/>
                <a:gd name="T53" fmla="*/ 8 h 31"/>
                <a:gd name="T54" fmla="*/ 14 w 28"/>
                <a:gd name="T55" fmla="*/ 8 h 31"/>
                <a:gd name="T56" fmla="*/ 14 w 28"/>
                <a:gd name="T57" fmla="*/ 8 h 31"/>
                <a:gd name="T58" fmla="*/ 17 w 28"/>
                <a:gd name="T59" fmla="*/ 8 h 31"/>
                <a:gd name="T60" fmla="*/ 19 w 28"/>
                <a:gd name="T61" fmla="*/ 11 h 31"/>
                <a:gd name="T62" fmla="*/ 20 w 28"/>
                <a:gd name="T63" fmla="*/ 12 h 31"/>
                <a:gd name="T64" fmla="*/ 22 w 28"/>
                <a:gd name="T65" fmla="*/ 15 h 31"/>
                <a:gd name="T66" fmla="*/ 22 w 28"/>
                <a:gd name="T67" fmla="*/ 15 h 31"/>
                <a:gd name="T68" fmla="*/ 20 w 28"/>
                <a:gd name="T69" fmla="*/ 19 h 31"/>
                <a:gd name="T70" fmla="*/ 19 w 28"/>
                <a:gd name="T71" fmla="*/ 22 h 31"/>
                <a:gd name="T72" fmla="*/ 17 w 28"/>
                <a:gd name="T73" fmla="*/ 23 h 31"/>
                <a:gd name="T74" fmla="*/ 14 w 28"/>
                <a:gd name="T75" fmla="*/ 23 h 31"/>
                <a:gd name="T76" fmla="*/ 14 w 28"/>
                <a:gd name="T77" fmla="*/ 23 h 31"/>
                <a:gd name="T78" fmla="*/ 11 w 28"/>
                <a:gd name="T79" fmla="*/ 23 h 31"/>
                <a:gd name="T80" fmla="*/ 10 w 28"/>
                <a:gd name="T81" fmla="*/ 22 h 31"/>
                <a:gd name="T82" fmla="*/ 8 w 28"/>
                <a:gd name="T83" fmla="*/ 19 h 31"/>
                <a:gd name="T84" fmla="*/ 8 w 28"/>
                <a:gd name="T85" fmla="*/ 15 h 31"/>
                <a:gd name="T86" fmla="*/ 8 w 28"/>
                <a:gd name="T8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1">
                  <a:moveTo>
                    <a:pt x="14" y="31"/>
                  </a:moveTo>
                  <a:lnTo>
                    <a:pt x="14" y="31"/>
                  </a:lnTo>
                  <a:lnTo>
                    <a:pt x="20" y="29"/>
                  </a:lnTo>
                  <a:lnTo>
                    <a:pt x="25" y="26"/>
                  </a:lnTo>
                  <a:lnTo>
                    <a:pt x="28" y="22"/>
                  </a:lnTo>
                  <a:lnTo>
                    <a:pt x="28" y="15"/>
                  </a:lnTo>
                  <a:lnTo>
                    <a:pt x="28" y="15"/>
                  </a:lnTo>
                  <a:lnTo>
                    <a:pt x="28" y="9"/>
                  </a:lnTo>
                  <a:lnTo>
                    <a:pt x="25" y="5"/>
                  </a:lnTo>
                  <a:lnTo>
                    <a:pt x="20" y="2"/>
                  </a:lnTo>
                  <a:lnTo>
                    <a:pt x="14" y="0"/>
                  </a:lnTo>
                  <a:lnTo>
                    <a:pt x="14" y="0"/>
                  </a:lnTo>
                  <a:lnTo>
                    <a:pt x="10" y="2"/>
                  </a:lnTo>
                  <a:lnTo>
                    <a:pt x="5" y="5"/>
                  </a:lnTo>
                  <a:lnTo>
                    <a:pt x="2" y="9"/>
                  </a:lnTo>
                  <a:lnTo>
                    <a:pt x="0" y="15"/>
                  </a:lnTo>
                  <a:lnTo>
                    <a:pt x="0" y="15"/>
                  </a:lnTo>
                  <a:lnTo>
                    <a:pt x="2" y="22"/>
                  </a:lnTo>
                  <a:lnTo>
                    <a:pt x="5" y="26"/>
                  </a:lnTo>
                  <a:lnTo>
                    <a:pt x="10" y="29"/>
                  </a:lnTo>
                  <a:lnTo>
                    <a:pt x="14" y="31"/>
                  </a:lnTo>
                  <a:lnTo>
                    <a:pt x="14" y="31"/>
                  </a:lnTo>
                  <a:close/>
                  <a:moveTo>
                    <a:pt x="8" y="15"/>
                  </a:moveTo>
                  <a:lnTo>
                    <a:pt x="8" y="15"/>
                  </a:lnTo>
                  <a:lnTo>
                    <a:pt x="8" y="12"/>
                  </a:lnTo>
                  <a:lnTo>
                    <a:pt x="10" y="11"/>
                  </a:lnTo>
                  <a:lnTo>
                    <a:pt x="11" y="8"/>
                  </a:lnTo>
                  <a:lnTo>
                    <a:pt x="14" y="8"/>
                  </a:lnTo>
                  <a:lnTo>
                    <a:pt x="14" y="8"/>
                  </a:lnTo>
                  <a:lnTo>
                    <a:pt x="17" y="8"/>
                  </a:lnTo>
                  <a:lnTo>
                    <a:pt x="19" y="11"/>
                  </a:lnTo>
                  <a:lnTo>
                    <a:pt x="20" y="12"/>
                  </a:lnTo>
                  <a:lnTo>
                    <a:pt x="22" y="15"/>
                  </a:lnTo>
                  <a:lnTo>
                    <a:pt x="22" y="15"/>
                  </a:lnTo>
                  <a:lnTo>
                    <a:pt x="20" y="19"/>
                  </a:lnTo>
                  <a:lnTo>
                    <a:pt x="19" y="22"/>
                  </a:lnTo>
                  <a:lnTo>
                    <a:pt x="17" y="23"/>
                  </a:lnTo>
                  <a:lnTo>
                    <a:pt x="14" y="23"/>
                  </a:lnTo>
                  <a:lnTo>
                    <a:pt x="14" y="23"/>
                  </a:lnTo>
                  <a:lnTo>
                    <a:pt x="11" y="23"/>
                  </a:lnTo>
                  <a:lnTo>
                    <a:pt x="10" y="22"/>
                  </a:lnTo>
                  <a:lnTo>
                    <a:pt x="8" y="19"/>
                  </a:lnTo>
                  <a:lnTo>
                    <a:pt x="8" y="15"/>
                  </a:lnTo>
                  <a:lnTo>
                    <a:pt x="8"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436"/>
            <p:cNvSpPr>
              <a:spLocks/>
            </p:cNvSpPr>
            <p:nvPr/>
          </p:nvSpPr>
          <p:spPr bwMode="auto">
            <a:xfrm>
              <a:off x="6640513" y="6719888"/>
              <a:ext cx="103188" cy="115888"/>
            </a:xfrm>
            <a:custGeom>
              <a:avLst/>
              <a:gdLst>
                <a:gd name="T0" fmla="*/ 58 w 65"/>
                <a:gd name="T1" fmla="*/ 55 h 73"/>
                <a:gd name="T2" fmla="*/ 58 w 65"/>
                <a:gd name="T3" fmla="*/ 55 h 73"/>
                <a:gd name="T4" fmla="*/ 53 w 65"/>
                <a:gd name="T5" fmla="*/ 59 h 73"/>
                <a:gd name="T6" fmla="*/ 49 w 65"/>
                <a:gd name="T7" fmla="*/ 62 h 73"/>
                <a:gd name="T8" fmla="*/ 42 w 65"/>
                <a:gd name="T9" fmla="*/ 64 h 73"/>
                <a:gd name="T10" fmla="*/ 36 w 65"/>
                <a:gd name="T11" fmla="*/ 64 h 73"/>
                <a:gd name="T12" fmla="*/ 36 w 65"/>
                <a:gd name="T13" fmla="*/ 64 h 73"/>
                <a:gd name="T14" fmla="*/ 32 w 65"/>
                <a:gd name="T15" fmla="*/ 64 h 73"/>
                <a:gd name="T16" fmla="*/ 26 w 65"/>
                <a:gd name="T17" fmla="*/ 62 h 73"/>
                <a:gd name="T18" fmla="*/ 21 w 65"/>
                <a:gd name="T19" fmla="*/ 59 h 73"/>
                <a:gd name="T20" fmla="*/ 16 w 65"/>
                <a:gd name="T21" fmla="*/ 55 h 73"/>
                <a:gd name="T22" fmla="*/ 13 w 65"/>
                <a:gd name="T23" fmla="*/ 50 h 73"/>
                <a:gd name="T24" fmla="*/ 10 w 65"/>
                <a:gd name="T25" fmla="*/ 46 h 73"/>
                <a:gd name="T26" fmla="*/ 9 w 65"/>
                <a:gd name="T27" fmla="*/ 40 h 73"/>
                <a:gd name="T28" fmla="*/ 9 w 65"/>
                <a:gd name="T29" fmla="*/ 33 h 73"/>
                <a:gd name="T30" fmla="*/ 9 w 65"/>
                <a:gd name="T31" fmla="*/ 33 h 73"/>
                <a:gd name="T32" fmla="*/ 9 w 65"/>
                <a:gd name="T33" fmla="*/ 26 h 73"/>
                <a:gd name="T34" fmla="*/ 12 w 65"/>
                <a:gd name="T35" fmla="*/ 18 h 73"/>
                <a:gd name="T36" fmla="*/ 16 w 65"/>
                <a:gd name="T37" fmla="*/ 12 h 73"/>
                <a:gd name="T38" fmla="*/ 22 w 65"/>
                <a:gd name="T39" fmla="*/ 7 h 73"/>
                <a:gd name="T40" fmla="*/ 22 w 65"/>
                <a:gd name="T41" fmla="*/ 7 h 73"/>
                <a:gd name="T42" fmla="*/ 26 w 65"/>
                <a:gd name="T43" fmla="*/ 4 h 73"/>
                <a:gd name="T44" fmla="*/ 26 w 65"/>
                <a:gd name="T45" fmla="*/ 4 h 73"/>
                <a:gd name="T46" fmla="*/ 24 w 65"/>
                <a:gd name="T47" fmla="*/ 1 h 73"/>
                <a:gd name="T48" fmla="*/ 24 w 65"/>
                <a:gd name="T49" fmla="*/ 1 h 73"/>
                <a:gd name="T50" fmla="*/ 22 w 65"/>
                <a:gd name="T51" fmla="*/ 0 h 73"/>
                <a:gd name="T52" fmla="*/ 19 w 65"/>
                <a:gd name="T53" fmla="*/ 0 h 73"/>
                <a:gd name="T54" fmla="*/ 19 w 65"/>
                <a:gd name="T55" fmla="*/ 0 h 73"/>
                <a:gd name="T56" fmla="*/ 12 w 65"/>
                <a:gd name="T57" fmla="*/ 6 h 73"/>
                <a:gd name="T58" fmla="*/ 6 w 65"/>
                <a:gd name="T59" fmla="*/ 13 h 73"/>
                <a:gd name="T60" fmla="*/ 1 w 65"/>
                <a:gd name="T61" fmla="*/ 24 h 73"/>
                <a:gd name="T62" fmla="*/ 0 w 65"/>
                <a:gd name="T63" fmla="*/ 33 h 73"/>
                <a:gd name="T64" fmla="*/ 0 w 65"/>
                <a:gd name="T65" fmla="*/ 33 h 73"/>
                <a:gd name="T66" fmla="*/ 1 w 65"/>
                <a:gd name="T67" fmla="*/ 41 h 73"/>
                <a:gd name="T68" fmla="*/ 3 w 65"/>
                <a:gd name="T69" fmla="*/ 49 h 73"/>
                <a:gd name="T70" fmla="*/ 6 w 65"/>
                <a:gd name="T71" fmla="*/ 55 h 73"/>
                <a:gd name="T72" fmla="*/ 10 w 65"/>
                <a:gd name="T73" fmla="*/ 61 h 73"/>
                <a:gd name="T74" fmla="*/ 16 w 65"/>
                <a:gd name="T75" fmla="*/ 66 h 73"/>
                <a:gd name="T76" fmla="*/ 22 w 65"/>
                <a:gd name="T77" fmla="*/ 70 h 73"/>
                <a:gd name="T78" fmla="*/ 30 w 65"/>
                <a:gd name="T79" fmla="*/ 72 h 73"/>
                <a:gd name="T80" fmla="*/ 36 w 65"/>
                <a:gd name="T81" fmla="*/ 73 h 73"/>
                <a:gd name="T82" fmla="*/ 36 w 65"/>
                <a:gd name="T83" fmla="*/ 73 h 73"/>
                <a:gd name="T84" fmla="*/ 44 w 65"/>
                <a:gd name="T85" fmla="*/ 72 h 73"/>
                <a:gd name="T86" fmla="*/ 52 w 65"/>
                <a:gd name="T87" fmla="*/ 70 h 73"/>
                <a:gd name="T88" fmla="*/ 58 w 65"/>
                <a:gd name="T89" fmla="*/ 66 h 73"/>
                <a:gd name="T90" fmla="*/ 64 w 65"/>
                <a:gd name="T91" fmla="*/ 61 h 73"/>
                <a:gd name="T92" fmla="*/ 64 w 65"/>
                <a:gd name="T93" fmla="*/ 61 h 73"/>
                <a:gd name="T94" fmla="*/ 65 w 65"/>
                <a:gd name="T95" fmla="*/ 58 h 73"/>
                <a:gd name="T96" fmla="*/ 65 w 65"/>
                <a:gd name="T97" fmla="*/ 58 h 73"/>
                <a:gd name="T98" fmla="*/ 64 w 65"/>
                <a:gd name="T99" fmla="*/ 55 h 73"/>
                <a:gd name="T100" fmla="*/ 64 w 65"/>
                <a:gd name="T101" fmla="*/ 55 h 73"/>
                <a:gd name="T102" fmla="*/ 61 w 65"/>
                <a:gd name="T103" fmla="*/ 53 h 73"/>
                <a:gd name="T104" fmla="*/ 58 w 65"/>
                <a:gd name="T105" fmla="*/ 55 h 73"/>
                <a:gd name="T106" fmla="*/ 58 w 65"/>
                <a:gd name="T10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73">
                  <a:moveTo>
                    <a:pt x="58" y="55"/>
                  </a:moveTo>
                  <a:lnTo>
                    <a:pt x="58" y="55"/>
                  </a:lnTo>
                  <a:lnTo>
                    <a:pt x="53" y="59"/>
                  </a:lnTo>
                  <a:lnTo>
                    <a:pt x="49" y="62"/>
                  </a:lnTo>
                  <a:lnTo>
                    <a:pt x="42" y="64"/>
                  </a:lnTo>
                  <a:lnTo>
                    <a:pt x="36" y="64"/>
                  </a:lnTo>
                  <a:lnTo>
                    <a:pt x="36" y="64"/>
                  </a:lnTo>
                  <a:lnTo>
                    <a:pt x="32" y="64"/>
                  </a:lnTo>
                  <a:lnTo>
                    <a:pt x="26" y="62"/>
                  </a:lnTo>
                  <a:lnTo>
                    <a:pt x="21" y="59"/>
                  </a:lnTo>
                  <a:lnTo>
                    <a:pt x="16" y="55"/>
                  </a:lnTo>
                  <a:lnTo>
                    <a:pt x="13" y="50"/>
                  </a:lnTo>
                  <a:lnTo>
                    <a:pt x="10" y="46"/>
                  </a:lnTo>
                  <a:lnTo>
                    <a:pt x="9" y="40"/>
                  </a:lnTo>
                  <a:lnTo>
                    <a:pt x="9" y="33"/>
                  </a:lnTo>
                  <a:lnTo>
                    <a:pt x="9" y="33"/>
                  </a:lnTo>
                  <a:lnTo>
                    <a:pt x="9" y="26"/>
                  </a:lnTo>
                  <a:lnTo>
                    <a:pt x="12" y="18"/>
                  </a:lnTo>
                  <a:lnTo>
                    <a:pt x="16" y="12"/>
                  </a:lnTo>
                  <a:lnTo>
                    <a:pt x="22" y="7"/>
                  </a:lnTo>
                  <a:lnTo>
                    <a:pt x="22" y="7"/>
                  </a:lnTo>
                  <a:lnTo>
                    <a:pt x="26" y="4"/>
                  </a:lnTo>
                  <a:lnTo>
                    <a:pt x="26" y="4"/>
                  </a:lnTo>
                  <a:lnTo>
                    <a:pt x="24" y="1"/>
                  </a:lnTo>
                  <a:lnTo>
                    <a:pt x="24" y="1"/>
                  </a:lnTo>
                  <a:lnTo>
                    <a:pt x="22" y="0"/>
                  </a:lnTo>
                  <a:lnTo>
                    <a:pt x="19" y="0"/>
                  </a:lnTo>
                  <a:lnTo>
                    <a:pt x="19" y="0"/>
                  </a:lnTo>
                  <a:lnTo>
                    <a:pt x="12" y="6"/>
                  </a:lnTo>
                  <a:lnTo>
                    <a:pt x="6" y="13"/>
                  </a:lnTo>
                  <a:lnTo>
                    <a:pt x="1" y="24"/>
                  </a:lnTo>
                  <a:lnTo>
                    <a:pt x="0" y="33"/>
                  </a:lnTo>
                  <a:lnTo>
                    <a:pt x="0" y="33"/>
                  </a:lnTo>
                  <a:lnTo>
                    <a:pt x="1" y="41"/>
                  </a:lnTo>
                  <a:lnTo>
                    <a:pt x="3" y="49"/>
                  </a:lnTo>
                  <a:lnTo>
                    <a:pt x="6" y="55"/>
                  </a:lnTo>
                  <a:lnTo>
                    <a:pt x="10" y="61"/>
                  </a:lnTo>
                  <a:lnTo>
                    <a:pt x="16" y="66"/>
                  </a:lnTo>
                  <a:lnTo>
                    <a:pt x="22" y="70"/>
                  </a:lnTo>
                  <a:lnTo>
                    <a:pt x="30" y="72"/>
                  </a:lnTo>
                  <a:lnTo>
                    <a:pt x="36" y="73"/>
                  </a:lnTo>
                  <a:lnTo>
                    <a:pt x="36" y="73"/>
                  </a:lnTo>
                  <a:lnTo>
                    <a:pt x="44" y="72"/>
                  </a:lnTo>
                  <a:lnTo>
                    <a:pt x="52" y="70"/>
                  </a:lnTo>
                  <a:lnTo>
                    <a:pt x="58" y="66"/>
                  </a:lnTo>
                  <a:lnTo>
                    <a:pt x="64" y="61"/>
                  </a:lnTo>
                  <a:lnTo>
                    <a:pt x="64" y="61"/>
                  </a:lnTo>
                  <a:lnTo>
                    <a:pt x="65" y="58"/>
                  </a:lnTo>
                  <a:lnTo>
                    <a:pt x="65" y="58"/>
                  </a:lnTo>
                  <a:lnTo>
                    <a:pt x="64" y="55"/>
                  </a:lnTo>
                  <a:lnTo>
                    <a:pt x="64" y="55"/>
                  </a:lnTo>
                  <a:lnTo>
                    <a:pt x="61" y="53"/>
                  </a:lnTo>
                  <a:lnTo>
                    <a:pt x="58" y="55"/>
                  </a:lnTo>
                  <a:lnTo>
                    <a:pt x="58"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23" name="Group 122"/>
          <p:cNvGrpSpPr/>
          <p:nvPr userDrawn="1"/>
        </p:nvGrpSpPr>
        <p:grpSpPr>
          <a:xfrm>
            <a:off x="5864164" y="6215151"/>
            <a:ext cx="241219" cy="180914"/>
            <a:chOff x="4760913" y="6634163"/>
            <a:chExt cx="204788" cy="204787"/>
          </a:xfrm>
        </p:grpSpPr>
        <p:sp>
          <p:nvSpPr>
            <p:cNvPr id="124" name="Freeform 437"/>
            <p:cNvSpPr>
              <a:spLocks noEditPoints="1"/>
            </p:cNvSpPr>
            <p:nvPr/>
          </p:nvSpPr>
          <p:spPr bwMode="auto">
            <a:xfrm>
              <a:off x="4778376" y="6683375"/>
              <a:ext cx="169863" cy="155575"/>
            </a:xfrm>
            <a:custGeom>
              <a:avLst/>
              <a:gdLst>
                <a:gd name="T0" fmla="*/ 107 w 107"/>
                <a:gd name="T1" fmla="*/ 92 h 98"/>
                <a:gd name="T2" fmla="*/ 103 w 107"/>
                <a:gd name="T3" fmla="*/ 79 h 98"/>
                <a:gd name="T4" fmla="*/ 101 w 107"/>
                <a:gd name="T5" fmla="*/ 76 h 98"/>
                <a:gd name="T6" fmla="*/ 97 w 107"/>
                <a:gd name="T7" fmla="*/ 46 h 98"/>
                <a:gd name="T8" fmla="*/ 97 w 107"/>
                <a:gd name="T9" fmla="*/ 36 h 98"/>
                <a:gd name="T10" fmla="*/ 89 w 107"/>
                <a:gd name="T11" fmla="*/ 20 h 98"/>
                <a:gd name="T12" fmla="*/ 78 w 107"/>
                <a:gd name="T13" fmla="*/ 7 h 98"/>
                <a:gd name="T14" fmla="*/ 63 w 107"/>
                <a:gd name="T15" fmla="*/ 1 h 98"/>
                <a:gd name="T16" fmla="*/ 54 w 107"/>
                <a:gd name="T17" fmla="*/ 0 h 98"/>
                <a:gd name="T18" fmla="*/ 37 w 107"/>
                <a:gd name="T19" fmla="*/ 4 h 98"/>
                <a:gd name="T20" fmla="*/ 23 w 107"/>
                <a:gd name="T21" fmla="*/ 13 h 98"/>
                <a:gd name="T22" fmla="*/ 17 w 107"/>
                <a:gd name="T23" fmla="*/ 20 h 98"/>
                <a:gd name="T24" fmla="*/ 11 w 107"/>
                <a:gd name="T25" fmla="*/ 36 h 98"/>
                <a:gd name="T26" fmla="*/ 11 w 107"/>
                <a:gd name="T27" fmla="*/ 75 h 98"/>
                <a:gd name="T28" fmla="*/ 6 w 107"/>
                <a:gd name="T29" fmla="*/ 76 h 98"/>
                <a:gd name="T30" fmla="*/ 5 w 107"/>
                <a:gd name="T31" fmla="*/ 79 h 98"/>
                <a:gd name="T32" fmla="*/ 0 w 107"/>
                <a:gd name="T33" fmla="*/ 92 h 98"/>
                <a:gd name="T34" fmla="*/ 0 w 107"/>
                <a:gd name="T35" fmla="*/ 92 h 98"/>
                <a:gd name="T36" fmla="*/ 0 w 107"/>
                <a:gd name="T37" fmla="*/ 93 h 98"/>
                <a:gd name="T38" fmla="*/ 0 w 107"/>
                <a:gd name="T39" fmla="*/ 96 h 98"/>
                <a:gd name="T40" fmla="*/ 5 w 107"/>
                <a:gd name="T41" fmla="*/ 98 h 98"/>
                <a:gd name="T42" fmla="*/ 103 w 107"/>
                <a:gd name="T43" fmla="*/ 98 h 98"/>
                <a:gd name="T44" fmla="*/ 106 w 107"/>
                <a:gd name="T45" fmla="*/ 96 h 98"/>
                <a:gd name="T46" fmla="*/ 107 w 107"/>
                <a:gd name="T47" fmla="*/ 93 h 98"/>
                <a:gd name="T48" fmla="*/ 107 w 107"/>
                <a:gd name="T49" fmla="*/ 92 h 98"/>
                <a:gd name="T50" fmla="*/ 107 w 107"/>
                <a:gd name="T51" fmla="*/ 92 h 98"/>
                <a:gd name="T52" fmla="*/ 15 w 107"/>
                <a:gd name="T53" fmla="*/ 46 h 98"/>
                <a:gd name="T54" fmla="*/ 19 w 107"/>
                <a:gd name="T55" fmla="*/ 30 h 98"/>
                <a:gd name="T56" fmla="*/ 28 w 107"/>
                <a:gd name="T57" fmla="*/ 18 h 98"/>
                <a:gd name="T58" fmla="*/ 38 w 107"/>
                <a:gd name="T59" fmla="*/ 9 h 98"/>
                <a:gd name="T60" fmla="*/ 54 w 107"/>
                <a:gd name="T61" fmla="*/ 6 h 98"/>
                <a:gd name="T62" fmla="*/ 61 w 107"/>
                <a:gd name="T63" fmla="*/ 7 h 98"/>
                <a:gd name="T64" fmla="*/ 75 w 107"/>
                <a:gd name="T65" fmla="*/ 13 h 98"/>
                <a:gd name="T66" fmla="*/ 84 w 107"/>
                <a:gd name="T67" fmla="*/ 23 h 98"/>
                <a:gd name="T68" fmla="*/ 91 w 107"/>
                <a:gd name="T69" fmla="*/ 36 h 98"/>
                <a:gd name="T70" fmla="*/ 91 w 107"/>
                <a:gd name="T71" fmla="*/ 75 h 98"/>
                <a:gd name="T72" fmla="*/ 15 w 107"/>
                <a:gd name="T73" fmla="*/ 46 h 98"/>
                <a:gd name="T74" fmla="*/ 9 w 107"/>
                <a:gd name="T75" fmla="*/ 82 h 98"/>
                <a:gd name="T76" fmla="*/ 9 w 107"/>
                <a:gd name="T77" fmla="*/ 82 h 98"/>
                <a:gd name="T78" fmla="*/ 95 w 107"/>
                <a:gd name="T79" fmla="*/ 81 h 98"/>
                <a:gd name="T80" fmla="*/ 97 w 107"/>
                <a:gd name="T81" fmla="*/ 82 h 98"/>
                <a:gd name="T82" fmla="*/ 101 w 107"/>
                <a:gd name="T8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98">
                  <a:moveTo>
                    <a:pt x="107" y="92"/>
                  </a:moveTo>
                  <a:lnTo>
                    <a:pt x="107" y="92"/>
                  </a:lnTo>
                  <a:lnTo>
                    <a:pt x="103" y="79"/>
                  </a:lnTo>
                  <a:lnTo>
                    <a:pt x="103" y="79"/>
                  </a:lnTo>
                  <a:lnTo>
                    <a:pt x="103" y="79"/>
                  </a:lnTo>
                  <a:lnTo>
                    <a:pt x="101" y="76"/>
                  </a:lnTo>
                  <a:lnTo>
                    <a:pt x="97" y="75"/>
                  </a:lnTo>
                  <a:lnTo>
                    <a:pt x="97" y="46"/>
                  </a:lnTo>
                  <a:lnTo>
                    <a:pt x="97" y="46"/>
                  </a:lnTo>
                  <a:lnTo>
                    <a:pt x="97" y="36"/>
                  </a:lnTo>
                  <a:lnTo>
                    <a:pt x="94" y="27"/>
                  </a:lnTo>
                  <a:lnTo>
                    <a:pt x="89" y="20"/>
                  </a:lnTo>
                  <a:lnTo>
                    <a:pt x="84" y="13"/>
                  </a:lnTo>
                  <a:lnTo>
                    <a:pt x="78" y="7"/>
                  </a:lnTo>
                  <a:lnTo>
                    <a:pt x="71" y="4"/>
                  </a:lnTo>
                  <a:lnTo>
                    <a:pt x="63" y="1"/>
                  </a:lnTo>
                  <a:lnTo>
                    <a:pt x="54" y="0"/>
                  </a:lnTo>
                  <a:lnTo>
                    <a:pt x="54" y="0"/>
                  </a:lnTo>
                  <a:lnTo>
                    <a:pt x="45" y="1"/>
                  </a:lnTo>
                  <a:lnTo>
                    <a:pt x="37" y="4"/>
                  </a:lnTo>
                  <a:lnTo>
                    <a:pt x="29" y="7"/>
                  </a:lnTo>
                  <a:lnTo>
                    <a:pt x="23" y="13"/>
                  </a:lnTo>
                  <a:lnTo>
                    <a:pt x="23" y="13"/>
                  </a:lnTo>
                  <a:lnTo>
                    <a:pt x="17" y="20"/>
                  </a:lnTo>
                  <a:lnTo>
                    <a:pt x="14" y="27"/>
                  </a:lnTo>
                  <a:lnTo>
                    <a:pt x="11" y="36"/>
                  </a:lnTo>
                  <a:lnTo>
                    <a:pt x="11" y="46"/>
                  </a:lnTo>
                  <a:lnTo>
                    <a:pt x="11" y="75"/>
                  </a:lnTo>
                  <a:lnTo>
                    <a:pt x="11" y="75"/>
                  </a:lnTo>
                  <a:lnTo>
                    <a:pt x="6" y="76"/>
                  </a:lnTo>
                  <a:lnTo>
                    <a:pt x="5" y="79"/>
                  </a:lnTo>
                  <a:lnTo>
                    <a:pt x="5" y="79"/>
                  </a:lnTo>
                  <a:lnTo>
                    <a:pt x="5" y="79"/>
                  </a:lnTo>
                  <a:lnTo>
                    <a:pt x="0" y="92"/>
                  </a:lnTo>
                  <a:lnTo>
                    <a:pt x="0" y="92"/>
                  </a:lnTo>
                  <a:lnTo>
                    <a:pt x="0" y="92"/>
                  </a:lnTo>
                  <a:lnTo>
                    <a:pt x="0" y="92"/>
                  </a:lnTo>
                  <a:lnTo>
                    <a:pt x="0" y="93"/>
                  </a:lnTo>
                  <a:lnTo>
                    <a:pt x="0" y="96"/>
                  </a:lnTo>
                  <a:lnTo>
                    <a:pt x="0" y="96"/>
                  </a:lnTo>
                  <a:lnTo>
                    <a:pt x="2" y="98"/>
                  </a:lnTo>
                  <a:lnTo>
                    <a:pt x="5" y="98"/>
                  </a:lnTo>
                  <a:lnTo>
                    <a:pt x="103" y="98"/>
                  </a:lnTo>
                  <a:lnTo>
                    <a:pt x="103" y="98"/>
                  </a:lnTo>
                  <a:lnTo>
                    <a:pt x="104" y="98"/>
                  </a:lnTo>
                  <a:lnTo>
                    <a:pt x="106" y="96"/>
                  </a:lnTo>
                  <a:lnTo>
                    <a:pt x="106" y="96"/>
                  </a:lnTo>
                  <a:lnTo>
                    <a:pt x="107" y="93"/>
                  </a:lnTo>
                  <a:lnTo>
                    <a:pt x="107" y="92"/>
                  </a:lnTo>
                  <a:lnTo>
                    <a:pt x="107" y="92"/>
                  </a:lnTo>
                  <a:lnTo>
                    <a:pt x="107" y="92"/>
                  </a:lnTo>
                  <a:lnTo>
                    <a:pt x="107" y="92"/>
                  </a:lnTo>
                  <a:close/>
                  <a:moveTo>
                    <a:pt x="15" y="46"/>
                  </a:moveTo>
                  <a:lnTo>
                    <a:pt x="15" y="46"/>
                  </a:lnTo>
                  <a:lnTo>
                    <a:pt x="17" y="36"/>
                  </a:lnTo>
                  <a:lnTo>
                    <a:pt x="19" y="30"/>
                  </a:lnTo>
                  <a:lnTo>
                    <a:pt x="23" y="23"/>
                  </a:lnTo>
                  <a:lnTo>
                    <a:pt x="28" y="18"/>
                  </a:lnTo>
                  <a:lnTo>
                    <a:pt x="32" y="13"/>
                  </a:lnTo>
                  <a:lnTo>
                    <a:pt x="38" y="9"/>
                  </a:lnTo>
                  <a:lnTo>
                    <a:pt x="46" y="7"/>
                  </a:lnTo>
                  <a:lnTo>
                    <a:pt x="54" y="6"/>
                  </a:lnTo>
                  <a:lnTo>
                    <a:pt x="54" y="6"/>
                  </a:lnTo>
                  <a:lnTo>
                    <a:pt x="61" y="7"/>
                  </a:lnTo>
                  <a:lnTo>
                    <a:pt x="68" y="9"/>
                  </a:lnTo>
                  <a:lnTo>
                    <a:pt x="75" y="13"/>
                  </a:lnTo>
                  <a:lnTo>
                    <a:pt x="80" y="18"/>
                  </a:lnTo>
                  <a:lnTo>
                    <a:pt x="84" y="23"/>
                  </a:lnTo>
                  <a:lnTo>
                    <a:pt x="88" y="30"/>
                  </a:lnTo>
                  <a:lnTo>
                    <a:pt x="91" y="36"/>
                  </a:lnTo>
                  <a:lnTo>
                    <a:pt x="91" y="46"/>
                  </a:lnTo>
                  <a:lnTo>
                    <a:pt x="91" y="75"/>
                  </a:lnTo>
                  <a:lnTo>
                    <a:pt x="15" y="75"/>
                  </a:lnTo>
                  <a:lnTo>
                    <a:pt x="15" y="46"/>
                  </a:lnTo>
                  <a:close/>
                  <a:moveTo>
                    <a:pt x="6" y="92"/>
                  </a:moveTo>
                  <a:lnTo>
                    <a:pt x="9" y="82"/>
                  </a:lnTo>
                  <a:lnTo>
                    <a:pt x="9" y="82"/>
                  </a:lnTo>
                  <a:lnTo>
                    <a:pt x="9" y="82"/>
                  </a:lnTo>
                  <a:lnTo>
                    <a:pt x="12" y="81"/>
                  </a:lnTo>
                  <a:lnTo>
                    <a:pt x="95" y="81"/>
                  </a:lnTo>
                  <a:lnTo>
                    <a:pt x="95" y="81"/>
                  </a:lnTo>
                  <a:lnTo>
                    <a:pt x="97" y="82"/>
                  </a:lnTo>
                  <a:lnTo>
                    <a:pt x="97" y="82"/>
                  </a:lnTo>
                  <a:lnTo>
                    <a:pt x="101" y="92"/>
                  </a:lnTo>
                  <a:lnTo>
                    <a:pt x="6"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438"/>
            <p:cNvSpPr>
              <a:spLocks/>
            </p:cNvSpPr>
            <p:nvPr/>
          </p:nvSpPr>
          <p:spPr bwMode="auto">
            <a:xfrm>
              <a:off x="4802188" y="6648450"/>
              <a:ext cx="25400" cy="36513"/>
            </a:xfrm>
            <a:custGeom>
              <a:avLst/>
              <a:gdLst>
                <a:gd name="T0" fmla="*/ 10 w 16"/>
                <a:gd name="T1" fmla="*/ 22 h 23"/>
                <a:gd name="T2" fmla="*/ 10 w 16"/>
                <a:gd name="T3" fmla="*/ 22 h 23"/>
                <a:gd name="T4" fmla="*/ 13 w 16"/>
                <a:gd name="T5" fmla="*/ 23 h 23"/>
                <a:gd name="T6" fmla="*/ 13 w 16"/>
                <a:gd name="T7" fmla="*/ 23 h 23"/>
                <a:gd name="T8" fmla="*/ 14 w 16"/>
                <a:gd name="T9" fmla="*/ 23 h 23"/>
                <a:gd name="T10" fmla="*/ 14 w 16"/>
                <a:gd name="T11" fmla="*/ 23 h 23"/>
                <a:gd name="T12" fmla="*/ 16 w 16"/>
                <a:gd name="T13" fmla="*/ 22 h 23"/>
                <a:gd name="T14" fmla="*/ 14 w 16"/>
                <a:gd name="T15" fmla="*/ 19 h 23"/>
                <a:gd name="T16" fmla="*/ 5 w 16"/>
                <a:gd name="T17" fmla="*/ 2 h 23"/>
                <a:gd name="T18" fmla="*/ 5 w 16"/>
                <a:gd name="T19" fmla="*/ 2 h 23"/>
                <a:gd name="T20" fmla="*/ 4 w 16"/>
                <a:gd name="T21" fmla="*/ 0 h 23"/>
                <a:gd name="T22" fmla="*/ 2 w 16"/>
                <a:gd name="T23" fmla="*/ 2 h 23"/>
                <a:gd name="T24" fmla="*/ 2 w 16"/>
                <a:gd name="T25" fmla="*/ 2 h 23"/>
                <a:gd name="T26" fmla="*/ 0 w 16"/>
                <a:gd name="T27" fmla="*/ 3 h 23"/>
                <a:gd name="T28" fmla="*/ 0 w 16"/>
                <a:gd name="T29" fmla="*/ 5 h 23"/>
                <a:gd name="T30" fmla="*/ 10 w 16"/>
                <a:gd name="T3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3">
                  <a:moveTo>
                    <a:pt x="10" y="22"/>
                  </a:moveTo>
                  <a:lnTo>
                    <a:pt x="10" y="22"/>
                  </a:lnTo>
                  <a:lnTo>
                    <a:pt x="13" y="23"/>
                  </a:lnTo>
                  <a:lnTo>
                    <a:pt x="13" y="23"/>
                  </a:lnTo>
                  <a:lnTo>
                    <a:pt x="14" y="23"/>
                  </a:lnTo>
                  <a:lnTo>
                    <a:pt x="14" y="23"/>
                  </a:lnTo>
                  <a:lnTo>
                    <a:pt x="16" y="22"/>
                  </a:lnTo>
                  <a:lnTo>
                    <a:pt x="14" y="19"/>
                  </a:lnTo>
                  <a:lnTo>
                    <a:pt x="5" y="2"/>
                  </a:lnTo>
                  <a:lnTo>
                    <a:pt x="5" y="2"/>
                  </a:lnTo>
                  <a:lnTo>
                    <a:pt x="4" y="0"/>
                  </a:lnTo>
                  <a:lnTo>
                    <a:pt x="2" y="2"/>
                  </a:lnTo>
                  <a:lnTo>
                    <a:pt x="2" y="2"/>
                  </a:lnTo>
                  <a:lnTo>
                    <a:pt x="0" y="3"/>
                  </a:lnTo>
                  <a:lnTo>
                    <a:pt x="0" y="5"/>
                  </a:lnTo>
                  <a:lnTo>
                    <a:pt x="10" y="2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439"/>
            <p:cNvSpPr>
              <a:spLocks/>
            </p:cNvSpPr>
            <p:nvPr/>
          </p:nvSpPr>
          <p:spPr bwMode="auto">
            <a:xfrm>
              <a:off x="4760913" y="6692900"/>
              <a:ext cx="34925" cy="23813"/>
            </a:xfrm>
            <a:custGeom>
              <a:avLst/>
              <a:gdLst>
                <a:gd name="T0" fmla="*/ 19 w 22"/>
                <a:gd name="T1" fmla="*/ 15 h 15"/>
                <a:gd name="T2" fmla="*/ 19 w 22"/>
                <a:gd name="T3" fmla="*/ 15 h 15"/>
                <a:gd name="T4" fmla="*/ 22 w 22"/>
                <a:gd name="T5" fmla="*/ 14 h 15"/>
                <a:gd name="T6" fmla="*/ 22 w 22"/>
                <a:gd name="T7" fmla="*/ 14 h 15"/>
                <a:gd name="T8" fmla="*/ 22 w 22"/>
                <a:gd name="T9" fmla="*/ 11 h 15"/>
                <a:gd name="T10" fmla="*/ 20 w 22"/>
                <a:gd name="T11" fmla="*/ 9 h 15"/>
                <a:gd name="T12" fmla="*/ 5 w 22"/>
                <a:gd name="T13" fmla="*/ 0 h 15"/>
                <a:gd name="T14" fmla="*/ 5 w 22"/>
                <a:gd name="T15" fmla="*/ 0 h 15"/>
                <a:gd name="T16" fmla="*/ 2 w 22"/>
                <a:gd name="T17" fmla="*/ 0 h 15"/>
                <a:gd name="T18" fmla="*/ 0 w 22"/>
                <a:gd name="T19" fmla="*/ 1 h 15"/>
                <a:gd name="T20" fmla="*/ 0 w 22"/>
                <a:gd name="T21" fmla="*/ 1 h 15"/>
                <a:gd name="T22" fmla="*/ 0 w 22"/>
                <a:gd name="T23" fmla="*/ 3 h 15"/>
                <a:gd name="T24" fmla="*/ 2 w 22"/>
                <a:gd name="T25" fmla="*/ 4 h 15"/>
                <a:gd name="T26" fmla="*/ 17 w 22"/>
                <a:gd name="T27" fmla="*/ 15 h 15"/>
                <a:gd name="T28" fmla="*/ 17 w 22"/>
                <a:gd name="T29" fmla="*/ 15 h 15"/>
                <a:gd name="T30" fmla="*/ 19 w 22"/>
                <a:gd name="T31" fmla="*/ 15 h 15"/>
                <a:gd name="T32" fmla="*/ 19 w 22"/>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9" y="15"/>
                  </a:moveTo>
                  <a:lnTo>
                    <a:pt x="19" y="15"/>
                  </a:lnTo>
                  <a:lnTo>
                    <a:pt x="22" y="14"/>
                  </a:lnTo>
                  <a:lnTo>
                    <a:pt x="22" y="14"/>
                  </a:lnTo>
                  <a:lnTo>
                    <a:pt x="22" y="11"/>
                  </a:lnTo>
                  <a:lnTo>
                    <a:pt x="20" y="9"/>
                  </a:lnTo>
                  <a:lnTo>
                    <a:pt x="5" y="0"/>
                  </a:lnTo>
                  <a:lnTo>
                    <a:pt x="5" y="0"/>
                  </a:lnTo>
                  <a:lnTo>
                    <a:pt x="2" y="0"/>
                  </a:lnTo>
                  <a:lnTo>
                    <a:pt x="0" y="1"/>
                  </a:lnTo>
                  <a:lnTo>
                    <a:pt x="0" y="1"/>
                  </a:lnTo>
                  <a:lnTo>
                    <a:pt x="0" y="3"/>
                  </a:lnTo>
                  <a:lnTo>
                    <a:pt x="2" y="4"/>
                  </a:lnTo>
                  <a:lnTo>
                    <a:pt x="17" y="15"/>
                  </a:lnTo>
                  <a:lnTo>
                    <a:pt x="17" y="15"/>
                  </a:lnTo>
                  <a:lnTo>
                    <a:pt x="19" y="15"/>
                  </a:lnTo>
                  <a:lnTo>
                    <a:pt x="19"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440"/>
            <p:cNvSpPr>
              <a:spLocks/>
            </p:cNvSpPr>
            <p:nvPr/>
          </p:nvSpPr>
          <p:spPr bwMode="auto">
            <a:xfrm>
              <a:off x="4900613" y="6648450"/>
              <a:ext cx="23813" cy="36513"/>
            </a:xfrm>
            <a:custGeom>
              <a:avLst/>
              <a:gdLst>
                <a:gd name="T0" fmla="*/ 1 w 15"/>
                <a:gd name="T1" fmla="*/ 23 h 23"/>
                <a:gd name="T2" fmla="*/ 1 w 15"/>
                <a:gd name="T3" fmla="*/ 23 h 23"/>
                <a:gd name="T4" fmla="*/ 3 w 15"/>
                <a:gd name="T5" fmla="*/ 23 h 23"/>
                <a:gd name="T6" fmla="*/ 3 w 15"/>
                <a:gd name="T7" fmla="*/ 23 h 23"/>
                <a:gd name="T8" fmla="*/ 6 w 15"/>
                <a:gd name="T9" fmla="*/ 22 h 23"/>
                <a:gd name="T10" fmla="*/ 15 w 15"/>
                <a:gd name="T11" fmla="*/ 5 h 23"/>
                <a:gd name="T12" fmla="*/ 15 w 15"/>
                <a:gd name="T13" fmla="*/ 5 h 23"/>
                <a:gd name="T14" fmla="*/ 15 w 15"/>
                <a:gd name="T15" fmla="*/ 3 h 23"/>
                <a:gd name="T16" fmla="*/ 14 w 15"/>
                <a:gd name="T17" fmla="*/ 2 h 23"/>
                <a:gd name="T18" fmla="*/ 14 w 15"/>
                <a:gd name="T19" fmla="*/ 2 h 23"/>
                <a:gd name="T20" fmla="*/ 12 w 15"/>
                <a:gd name="T21" fmla="*/ 0 h 23"/>
                <a:gd name="T22" fmla="*/ 9 w 15"/>
                <a:gd name="T23" fmla="*/ 2 h 23"/>
                <a:gd name="T24" fmla="*/ 0 w 15"/>
                <a:gd name="T25" fmla="*/ 19 h 23"/>
                <a:gd name="T26" fmla="*/ 0 w 15"/>
                <a:gd name="T27" fmla="*/ 19 h 23"/>
                <a:gd name="T28" fmla="*/ 0 w 15"/>
                <a:gd name="T29" fmla="*/ 22 h 23"/>
                <a:gd name="T30" fmla="*/ 1 w 15"/>
                <a:gd name="T31" fmla="*/ 23 h 23"/>
                <a:gd name="T32" fmla="*/ 1 w 15"/>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
                  <a:moveTo>
                    <a:pt x="1" y="23"/>
                  </a:moveTo>
                  <a:lnTo>
                    <a:pt x="1" y="23"/>
                  </a:lnTo>
                  <a:lnTo>
                    <a:pt x="3" y="23"/>
                  </a:lnTo>
                  <a:lnTo>
                    <a:pt x="3" y="23"/>
                  </a:lnTo>
                  <a:lnTo>
                    <a:pt x="6" y="22"/>
                  </a:lnTo>
                  <a:lnTo>
                    <a:pt x="15" y="5"/>
                  </a:lnTo>
                  <a:lnTo>
                    <a:pt x="15" y="5"/>
                  </a:lnTo>
                  <a:lnTo>
                    <a:pt x="15" y="3"/>
                  </a:lnTo>
                  <a:lnTo>
                    <a:pt x="14" y="2"/>
                  </a:lnTo>
                  <a:lnTo>
                    <a:pt x="14" y="2"/>
                  </a:lnTo>
                  <a:lnTo>
                    <a:pt x="12" y="0"/>
                  </a:lnTo>
                  <a:lnTo>
                    <a:pt x="9" y="2"/>
                  </a:lnTo>
                  <a:lnTo>
                    <a:pt x="0" y="19"/>
                  </a:lnTo>
                  <a:lnTo>
                    <a:pt x="0" y="19"/>
                  </a:lnTo>
                  <a:lnTo>
                    <a:pt x="0" y="22"/>
                  </a:lnTo>
                  <a:lnTo>
                    <a:pt x="1" y="23"/>
                  </a:lnTo>
                  <a:lnTo>
                    <a:pt x="1"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441"/>
            <p:cNvSpPr>
              <a:spLocks/>
            </p:cNvSpPr>
            <p:nvPr/>
          </p:nvSpPr>
          <p:spPr bwMode="auto">
            <a:xfrm>
              <a:off x="4932363" y="6692900"/>
              <a:ext cx="33338" cy="23813"/>
            </a:xfrm>
            <a:custGeom>
              <a:avLst/>
              <a:gdLst>
                <a:gd name="T0" fmla="*/ 21 w 21"/>
                <a:gd name="T1" fmla="*/ 1 h 15"/>
                <a:gd name="T2" fmla="*/ 21 w 21"/>
                <a:gd name="T3" fmla="*/ 1 h 15"/>
                <a:gd name="T4" fmla="*/ 20 w 21"/>
                <a:gd name="T5" fmla="*/ 0 h 15"/>
                <a:gd name="T6" fmla="*/ 17 w 21"/>
                <a:gd name="T7" fmla="*/ 0 h 15"/>
                <a:gd name="T8" fmla="*/ 1 w 21"/>
                <a:gd name="T9" fmla="*/ 9 h 15"/>
                <a:gd name="T10" fmla="*/ 1 w 21"/>
                <a:gd name="T11" fmla="*/ 9 h 15"/>
                <a:gd name="T12" fmla="*/ 0 w 21"/>
                <a:gd name="T13" fmla="*/ 11 h 15"/>
                <a:gd name="T14" fmla="*/ 0 w 21"/>
                <a:gd name="T15" fmla="*/ 14 h 15"/>
                <a:gd name="T16" fmla="*/ 0 w 21"/>
                <a:gd name="T17" fmla="*/ 14 h 15"/>
                <a:gd name="T18" fmla="*/ 3 w 21"/>
                <a:gd name="T19" fmla="*/ 15 h 15"/>
                <a:gd name="T20" fmla="*/ 3 w 21"/>
                <a:gd name="T21" fmla="*/ 15 h 15"/>
                <a:gd name="T22" fmla="*/ 4 w 21"/>
                <a:gd name="T23" fmla="*/ 15 h 15"/>
                <a:gd name="T24" fmla="*/ 20 w 21"/>
                <a:gd name="T25" fmla="*/ 4 h 15"/>
                <a:gd name="T26" fmla="*/ 20 w 21"/>
                <a:gd name="T27" fmla="*/ 4 h 15"/>
                <a:gd name="T28" fmla="*/ 21 w 21"/>
                <a:gd name="T29" fmla="*/ 3 h 15"/>
                <a:gd name="T30" fmla="*/ 21 w 21"/>
                <a:gd name="T31" fmla="*/ 1 h 15"/>
                <a:gd name="T32" fmla="*/ 21 w 21"/>
                <a:gd name="T3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21" y="1"/>
                  </a:moveTo>
                  <a:lnTo>
                    <a:pt x="21" y="1"/>
                  </a:lnTo>
                  <a:lnTo>
                    <a:pt x="20" y="0"/>
                  </a:lnTo>
                  <a:lnTo>
                    <a:pt x="17" y="0"/>
                  </a:lnTo>
                  <a:lnTo>
                    <a:pt x="1" y="9"/>
                  </a:lnTo>
                  <a:lnTo>
                    <a:pt x="1" y="9"/>
                  </a:lnTo>
                  <a:lnTo>
                    <a:pt x="0" y="11"/>
                  </a:lnTo>
                  <a:lnTo>
                    <a:pt x="0" y="14"/>
                  </a:lnTo>
                  <a:lnTo>
                    <a:pt x="0" y="14"/>
                  </a:lnTo>
                  <a:lnTo>
                    <a:pt x="3" y="15"/>
                  </a:lnTo>
                  <a:lnTo>
                    <a:pt x="3" y="15"/>
                  </a:lnTo>
                  <a:lnTo>
                    <a:pt x="4" y="15"/>
                  </a:lnTo>
                  <a:lnTo>
                    <a:pt x="20" y="4"/>
                  </a:lnTo>
                  <a:lnTo>
                    <a:pt x="20" y="4"/>
                  </a:lnTo>
                  <a:lnTo>
                    <a:pt x="21" y="3"/>
                  </a:lnTo>
                  <a:lnTo>
                    <a:pt x="21" y="1"/>
                  </a:lnTo>
                  <a:lnTo>
                    <a:pt x="21" y="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442"/>
            <p:cNvSpPr>
              <a:spLocks/>
            </p:cNvSpPr>
            <p:nvPr/>
          </p:nvSpPr>
          <p:spPr bwMode="auto">
            <a:xfrm>
              <a:off x="4859338" y="6634163"/>
              <a:ext cx="9525" cy="39688"/>
            </a:xfrm>
            <a:custGeom>
              <a:avLst/>
              <a:gdLst>
                <a:gd name="T0" fmla="*/ 3 w 6"/>
                <a:gd name="T1" fmla="*/ 25 h 25"/>
                <a:gd name="T2" fmla="*/ 3 w 6"/>
                <a:gd name="T3" fmla="*/ 25 h 25"/>
                <a:gd name="T4" fmla="*/ 4 w 6"/>
                <a:gd name="T5" fmla="*/ 25 h 25"/>
                <a:gd name="T6" fmla="*/ 6 w 6"/>
                <a:gd name="T7" fmla="*/ 22 h 25"/>
                <a:gd name="T8" fmla="*/ 6 w 6"/>
                <a:gd name="T9" fmla="*/ 3 h 25"/>
                <a:gd name="T10" fmla="*/ 6 w 6"/>
                <a:gd name="T11" fmla="*/ 3 h 25"/>
                <a:gd name="T12" fmla="*/ 4 w 6"/>
                <a:gd name="T13" fmla="*/ 2 h 25"/>
                <a:gd name="T14" fmla="*/ 3 w 6"/>
                <a:gd name="T15" fmla="*/ 0 h 25"/>
                <a:gd name="T16" fmla="*/ 3 w 6"/>
                <a:gd name="T17" fmla="*/ 0 h 25"/>
                <a:gd name="T18" fmla="*/ 1 w 6"/>
                <a:gd name="T19" fmla="*/ 2 h 25"/>
                <a:gd name="T20" fmla="*/ 0 w 6"/>
                <a:gd name="T21" fmla="*/ 3 h 25"/>
                <a:gd name="T22" fmla="*/ 0 w 6"/>
                <a:gd name="T23" fmla="*/ 22 h 25"/>
                <a:gd name="T24" fmla="*/ 0 w 6"/>
                <a:gd name="T25" fmla="*/ 22 h 25"/>
                <a:gd name="T26" fmla="*/ 1 w 6"/>
                <a:gd name="T27" fmla="*/ 25 h 25"/>
                <a:gd name="T28" fmla="*/ 3 w 6"/>
                <a:gd name="T29" fmla="*/ 25 h 25"/>
                <a:gd name="T30" fmla="*/ 3 w 6"/>
                <a:gd name="T3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3" y="25"/>
                  </a:moveTo>
                  <a:lnTo>
                    <a:pt x="3" y="25"/>
                  </a:lnTo>
                  <a:lnTo>
                    <a:pt x="4" y="25"/>
                  </a:lnTo>
                  <a:lnTo>
                    <a:pt x="6" y="22"/>
                  </a:lnTo>
                  <a:lnTo>
                    <a:pt x="6" y="3"/>
                  </a:lnTo>
                  <a:lnTo>
                    <a:pt x="6" y="3"/>
                  </a:lnTo>
                  <a:lnTo>
                    <a:pt x="4" y="2"/>
                  </a:lnTo>
                  <a:lnTo>
                    <a:pt x="3" y="0"/>
                  </a:lnTo>
                  <a:lnTo>
                    <a:pt x="3" y="0"/>
                  </a:lnTo>
                  <a:lnTo>
                    <a:pt x="1" y="2"/>
                  </a:lnTo>
                  <a:lnTo>
                    <a:pt x="0" y="3"/>
                  </a:lnTo>
                  <a:lnTo>
                    <a:pt x="0" y="22"/>
                  </a:lnTo>
                  <a:lnTo>
                    <a:pt x="0" y="22"/>
                  </a:lnTo>
                  <a:lnTo>
                    <a:pt x="1" y="25"/>
                  </a:lnTo>
                  <a:lnTo>
                    <a:pt x="3" y="25"/>
                  </a:lnTo>
                  <a:lnTo>
                    <a:pt x="3" y="2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443"/>
            <p:cNvSpPr>
              <a:spLocks/>
            </p:cNvSpPr>
            <p:nvPr/>
          </p:nvSpPr>
          <p:spPr bwMode="auto">
            <a:xfrm>
              <a:off x="4868863" y="6710363"/>
              <a:ext cx="38100" cy="38100"/>
            </a:xfrm>
            <a:custGeom>
              <a:avLst/>
              <a:gdLst>
                <a:gd name="T0" fmla="*/ 17 w 24"/>
                <a:gd name="T1" fmla="*/ 7 h 24"/>
                <a:gd name="T2" fmla="*/ 17 w 24"/>
                <a:gd name="T3" fmla="*/ 7 h 24"/>
                <a:gd name="T4" fmla="*/ 11 w 24"/>
                <a:gd name="T5" fmla="*/ 3 h 24"/>
                <a:gd name="T6" fmla="*/ 4 w 24"/>
                <a:gd name="T7" fmla="*/ 0 h 24"/>
                <a:gd name="T8" fmla="*/ 4 w 24"/>
                <a:gd name="T9" fmla="*/ 0 h 24"/>
                <a:gd name="T10" fmla="*/ 1 w 24"/>
                <a:gd name="T11" fmla="*/ 0 h 24"/>
                <a:gd name="T12" fmla="*/ 0 w 24"/>
                <a:gd name="T13" fmla="*/ 1 h 24"/>
                <a:gd name="T14" fmla="*/ 0 w 24"/>
                <a:gd name="T15" fmla="*/ 1 h 24"/>
                <a:gd name="T16" fmla="*/ 1 w 24"/>
                <a:gd name="T17" fmla="*/ 4 h 24"/>
                <a:gd name="T18" fmla="*/ 3 w 24"/>
                <a:gd name="T19" fmla="*/ 6 h 24"/>
                <a:gd name="T20" fmla="*/ 3 w 24"/>
                <a:gd name="T21" fmla="*/ 6 h 24"/>
                <a:gd name="T22" fmla="*/ 8 w 24"/>
                <a:gd name="T23" fmla="*/ 7 h 24"/>
                <a:gd name="T24" fmla="*/ 12 w 24"/>
                <a:gd name="T25" fmla="*/ 12 h 24"/>
                <a:gd name="T26" fmla="*/ 17 w 24"/>
                <a:gd name="T27" fmla="*/ 16 h 24"/>
                <a:gd name="T28" fmla="*/ 18 w 24"/>
                <a:gd name="T29" fmla="*/ 21 h 24"/>
                <a:gd name="T30" fmla="*/ 18 w 24"/>
                <a:gd name="T31" fmla="*/ 21 h 24"/>
                <a:gd name="T32" fmla="*/ 20 w 24"/>
                <a:gd name="T33" fmla="*/ 23 h 24"/>
                <a:gd name="T34" fmla="*/ 21 w 24"/>
                <a:gd name="T35" fmla="*/ 24 h 24"/>
                <a:gd name="T36" fmla="*/ 21 w 24"/>
                <a:gd name="T37" fmla="*/ 24 h 24"/>
                <a:gd name="T38" fmla="*/ 23 w 24"/>
                <a:gd name="T39" fmla="*/ 24 h 24"/>
                <a:gd name="T40" fmla="*/ 23 w 24"/>
                <a:gd name="T41" fmla="*/ 24 h 24"/>
                <a:gd name="T42" fmla="*/ 24 w 24"/>
                <a:gd name="T43" fmla="*/ 23 h 24"/>
                <a:gd name="T44" fmla="*/ 24 w 24"/>
                <a:gd name="T45" fmla="*/ 19 h 24"/>
                <a:gd name="T46" fmla="*/ 24 w 24"/>
                <a:gd name="T47" fmla="*/ 19 h 24"/>
                <a:gd name="T48" fmla="*/ 21 w 24"/>
                <a:gd name="T49" fmla="*/ 13 h 24"/>
                <a:gd name="T50" fmla="*/ 17 w 24"/>
                <a:gd name="T51" fmla="*/ 7 h 24"/>
                <a:gd name="T52" fmla="*/ 17 w 24"/>
                <a:gd name="T5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7" y="7"/>
                  </a:moveTo>
                  <a:lnTo>
                    <a:pt x="17" y="7"/>
                  </a:lnTo>
                  <a:lnTo>
                    <a:pt x="11" y="3"/>
                  </a:lnTo>
                  <a:lnTo>
                    <a:pt x="4" y="0"/>
                  </a:lnTo>
                  <a:lnTo>
                    <a:pt x="4" y="0"/>
                  </a:lnTo>
                  <a:lnTo>
                    <a:pt x="1" y="0"/>
                  </a:lnTo>
                  <a:lnTo>
                    <a:pt x="0" y="1"/>
                  </a:lnTo>
                  <a:lnTo>
                    <a:pt x="0" y="1"/>
                  </a:lnTo>
                  <a:lnTo>
                    <a:pt x="1" y="4"/>
                  </a:lnTo>
                  <a:lnTo>
                    <a:pt x="3" y="6"/>
                  </a:lnTo>
                  <a:lnTo>
                    <a:pt x="3" y="6"/>
                  </a:lnTo>
                  <a:lnTo>
                    <a:pt x="8" y="7"/>
                  </a:lnTo>
                  <a:lnTo>
                    <a:pt x="12" y="12"/>
                  </a:lnTo>
                  <a:lnTo>
                    <a:pt x="17" y="16"/>
                  </a:lnTo>
                  <a:lnTo>
                    <a:pt x="18" y="21"/>
                  </a:lnTo>
                  <a:lnTo>
                    <a:pt x="18" y="21"/>
                  </a:lnTo>
                  <a:lnTo>
                    <a:pt x="20" y="23"/>
                  </a:lnTo>
                  <a:lnTo>
                    <a:pt x="21" y="24"/>
                  </a:lnTo>
                  <a:lnTo>
                    <a:pt x="21" y="24"/>
                  </a:lnTo>
                  <a:lnTo>
                    <a:pt x="23" y="24"/>
                  </a:lnTo>
                  <a:lnTo>
                    <a:pt x="23" y="24"/>
                  </a:lnTo>
                  <a:lnTo>
                    <a:pt x="24" y="23"/>
                  </a:lnTo>
                  <a:lnTo>
                    <a:pt x="24" y="19"/>
                  </a:lnTo>
                  <a:lnTo>
                    <a:pt x="24" y="19"/>
                  </a:lnTo>
                  <a:lnTo>
                    <a:pt x="21" y="13"/>
                  </a:lnTo>
                  <a:lnTo>
                    <a:pt x="17" y="7"/>
                  </a:lnTo>
                  <a:lnTo>
                    <a:pt x="17"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1" name="Group 130"/>
          <p:cNvGrpSpPr/>
          <p:nvPr userDrawn="1"/>
        </p:nvGrpSpPr>
        <p:grpSpPr>
          <a:xfrm>
            <a:off x="5153597" y="6231981"/>
            <a:ext cx="170163" cy="180914"/>
            <a:chOff x="4157663" y="6653213"/>
            <a:chExt cx="144463" cy="204788"/>
          </a:xfrm>
        </p:grpSpPr>
        <p:sp>
          <p:nvSpPr>
            <p:cNvPr id="132" name="Freeform 444"/>
            <p:cNvSpPr>
              <a:spLocks noEditPoints="1"/>
            </p:cNvSpPr>
            <p:nvPr/>
          </p:nvSpPr>
          <p:spPr bwMode="auto">
            <a:xfrm>
              <a:off x="4157663" y="6653213"/>
              <a:ext cx="144463" cy="204788"/>
            </a:xfrm>
            <a:custGeom>
              <a:avLst/>
              <a:gdLst>
                <a:gd name="T0" fmla="*/ 88 w 91"/>
                <a:gd name="T1" fmla="*/ 0 h 129"/>
                <a:gd name="T2" fmla="*/ 3 w 91"/>
                <a:gd name="T3" fmla="*/ 0 h 129"/>
                <a:gd name="T4" fmla="*/ 3 w 91"/>
                <a:gd name="T5" fmla="*/ 0 h 129"/>
                <a:gd name="T6" fmla="*/ 3 w 91"/>
                <a:gd name="T7" fmla="*/ 0 h 129"/>
                <a:gd name="T8" fmla="*/ 3 w 91"/>
                <a:gd name="T9" fmla="*/ 0 h 129"/>
                <a:gd name="T10" fmla="*/ 3 w 91"/>
                <a:gd name="T11" fmla="*/ 0 h 129"/>
                <a:gd name="T12" fmla="*/ 3 w 91"/>
                <a:gd name="T13" fmla="*/ 0 h 129"/>
                <a:gd name="T14" fmla="*/ 2 w 91"/>
                <a:gd name="T15" fmla="*/ 0 h 129"/>
                <a:gd name="T16" fmla="*/ 2 w 91"/>
                <a:gd name="T17" fmla="*/ 0 h 129"/>
                <a:gd name="T18" fmla="*/ 2 w 91"/>
                <a:gd name="T19" fmla="*/ 0 h 129"/>
                <a:gd name="T20" fmla="*/ 2 w 91"/>
                <a:gd name="T21" fmla="*/ 0 h 129"/>
                <a:gd name="T22" fmla="*/ 2 w 91"/>
                <a:gd name="T23" fmla="*/ 0 h 129"/>
                <a:gd name="T24" fmla="*/ 2 w 91"/>
                <a:gd name="T25" fmla="*/ 0 h 129"/>
                <a:gd name="T26" fmla="*/ 2 w 91"/>
                <a:gd name="T27" fmla="*/ 2 h 129"/>
                <a:gd name="T28" fmla="*/ 2 w 91"/>
                <a:gd name="T29" fmla="*/ 2 h 129"/>
                <a:gd name="T30" fmla="*/ 2 w 91"/>
                <a:gd name="T31" fmla="*/ 2 h 129"/>
                <a:gd name="T32" fmla="*/ 2 w 91"/>
                <a:gd name="T33" fmla="*/ 2 h 129"/>
                <a:gd name="T34" fmla="*/ 0 w 91"/>
                <a:gd name="T35" fmla="*/ 3 h 129"/>
                <a:gd name="T36" fmla="*/ 0 w 91"/>
                <a:gd name="T37" fmla="*/ 106 h 129"/>
                <a:gd name="T38" fmla="*/ 0 w 91"/>
                <a:gd name="T39" fmla="*/ 106 h 129"/>
                <a:gd name="T40" fmla="*/ 2 w 91"/>
                <a:gd name="T41" fmla="*/ 108 h 129"/>
                <a:gd name="T42" fmla="*/ 2 w 91"/>
                <a:gd name="T43" fmla="*/ 108 h 129"/>
                <a:gd name="T44" fmla="*/ 2 w 91"/>
                <a:gd name="T45" fmla="*/ 109 h 129"/>
                <a:gd name="T46" fmla="*/ 2 w 91"/>
                <a:gd name="T47" fmla="*/ 109 h 129"/>
                <a:gd name="T48" fmla="*/ 3 w 91"/>
                <a:gd name="T49" fmla="*/ 109 h 129"/>
                <a:gd name="T50" fmla="*/ 3 w 91"/>
                <a:gd name="T51" fmla="*/ 109 h 129"/>
                <a:gd name="T52" fmla="*/ 3 w 91"/>
                <a:gd name="T53" fmla="*/ 109 h 129"/>
                <a:gd name="T54" fmla="*/ 66 w 91"/>
                <a:gd name="T55" fmla="*/ 129 h 129"/>
                <a:gd name="T56" fmla="*/ 66 w 91"/>
                <a:gd name="T57" fmla="*/ 129 h 129"/>
                <a:gd name="T58" fmla="*/ 68 w 91"/>
                <a:gd name="T59" fmla="*/ 129 h 129"/>
                <a:gd name="T60" fmla="*/ 68 w 91"/>
                <a:gd name="T61" fmla="*/ 129 h 129"/>
                <a:gd name="T62" fmla="*/ 69 w 91"/>
                <a:gd name="T63" fmla="*/ 129 h 129"/>
                <a:gd name="T64" fmla="*/ 69 w 91"/>
                <a:gd name="T65" fmla="*/ 129 h 129"/>
                <a:gd name="T66" fmla="*/ 71 w 91"/>
                <a:gd name="T67" fmla="*/ 126 h 129"/>
                <a:gd name="T68" fmla="*/ 71 w 91"/>
                <a:gd name="T69" fmla="*/ 109 h 129"/>
                <a:gd name="T70" fmla="*/ 71 w 91"/>
                <a:gd name="T71" fmla="*/ 109 h 129"/>
                <a:gd name="T72" fmla="*/ 72 w 91"/>
                <a:gd name="T73" fmla="*/ 109 h 129"/>
                <a:gd name="T74" fmla="*/ 88 w 91"/>
                <a:gd name="T75" fmla="*/ 109 h 129"/>
                <a:gd name="T76" fmla="*/ 88 w 91"/>
                <a:gd name="T77" fmla="*/ 109 h 129"/>
                <a:gd name="T78" fmla="*/ 89 w 91"/>
                <a:gd name="T79" fmla="*/ 109 h 129"/>
                <a:gd name="T80" fmla="*/ 91 w 91"/>
                <a:gd name="T81" fmla="*/ 106 h 129"/>
                <a:gd name="T82" fmla="*/ 91 w 91"/>
                <a:gd name="T83" fmla="*/ 3 h 129"/>
                <a:gd name="T84" fmla="*/ 91 w 91"/>
                <a:gd name="T85" fmla="*/ 3 h 129"/>
                <a:gd name="T86" fmla="*/ 89 w 91"/>
                <a:gd name="T87" fmla="*/ 0 h 129"/>
                <a:gd name="T88" fmla="*/ 88 w 91"/>
                <a:gd name="T89" fmla="*/ 0 h 129"/>
                <a:gd name="T90" fmla="*/ 88 w 91"/>
                <a:gd name="T91" fmla="*/ 0 h 129"/>
                <a:gd name="T92" fmla="*/ 65 w 91"/>
                <a:gd name="T93" fmla="*/ 121 h 129"/>
                <a:gd name="T94" fmla="*/ 7 w 91"/>
                <a:gd name="T95" fmla="*/ 104 h 129"/>
                <a:gd name="T96" fmla="*/ 7 w 91"/>
                <a:gd name="T97" fmla="*/ 6 h 129"/>
                <a:gd name="T98" fmla="*/ 65 w 91"/>
                <a:gd name="T99" fmla="*/ 25 h 129"/>
                <a:gd name="T100" fmla="*/ 65 w 91"/>
                <a:gd name="T101" fmla="*/ 121 h 129"/>
                <a:gd name="T102" fmla="*/ 85 w 91"/>
                <a:gd name="T103" fmla="*/ 103 h 129"/>
                <a:gd name="T104" fmla="*/ 72 w 91"/>
                <a:gd name="T105" fmla="*/ 103 h 129"/>
                <a:gd name="T106" fmla="*/ 72 w 91"/>
                <a:gd name="T107" fmla="*/ 103 h 129"/>
                <a:gd name="T108" fmla="*/ 71 w 91"/>
                <a:gd name="T109" fmla="*/ 104 h 129"/>
                <a:gd name="T110" fmla="*/ 71 w 91"/>
                <a:gd name="T111" fmla="*/ 22 h 129"/>
                <a:gd name="T112" fmla="*/ 71 w 91"/>
                <a:gd name="T113" fmla="*/ 22 h 129"/>
                <a:gd name="T114" fmla="*/ 71 w 91"/>
                <a:gd name="T115" fmla="*/ 20 h 129"/>
                <a:gd name="T116" fmla="*/ 69 w 91"/>
                <a:gd name="T117" fmla="*/ 19 h 129"/>
                <a:gd name="T118" fmla="*/ 23 w 91"/>
                <a:gd name="T119" fmla="*/ 6 h 129"/>
                <a:gd name="T120" fmla="*/ 85 w 91"/>
                <a:gd name="T121" fmla="*/ 6 h 129"/>
                <a:gd name="T122" fmla="*/ 85 w 91"/>
                <a:gd name="T123"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29">
                  <a:moveTo>
                    <a:pt x="88" y="0"/>
                  </a:moveTo>
                  <a:lnTo>
                    <a:pt x="3" y="0"/>
                  </a:lnTo>
                  <a:lnTo>
                    <a:pt x="3" y="0"/>
                  </a:lnTo>
                  <a:lnTo>
                    <a:pt x="3" y="0"/>
                  </a:lnTo>
                  <a:lnTo>
                    <a:pt x="3" y="0"/>
                  </a:lnTo>
                  <a:lnTo>
                    <a:pt x="3" y="0"/>
                  </a:lnTo>
                  <a:lnTo>
                    <a:pt x="3" y="0"/>
                  </a:lnTo>
                  <a:lnTo>
                    <a:pt x="2" y="0"/>
                  </a:lnTo>
                  <a:lnTo>
                    <a:pt x="2" y="0"/>
                  </a:lnTo>
                  <a:lnTo>
                    <a:pt x="2" y="0"/>
                  </a:lnTo>
                  <a:lnTo>
                    <a:pt x="2" y="0"/>
                  </a:lnTo>
                  <a:lnTo>
                    <a:pt x="2" y="0"/>
                  </a:lnTo>
                  <a:lnTo>
                    <a:pt x="2" y="0"/>
                  </a:lnTo>
                  <a:lnTo>
                    <a:pt x="2" y="2"/>
                  </a:lnTo>
                  <a:lnTo>
                    <a:pt x="2" y="2"/>
                  </a:lnTo>
                  <a:lnTo>
                    <a:pt x="2" y="2"/>
                  </a:lnTo>
                  <a:lnTo>
                    <a:pt x="2" y="2"/>
                  </a:lnTo>
                  <a:lnTo>
                    <a:pt x="0" y="3"/>
                  </a:lnTo>
                  <a:lnTo>
                    <a:pt x="0" y="106"/>
                  </a:lnTo>
                  <a:lnTo>
                    <a:pt x="0" y="106"/>
                  </a:lnTo>
                  <a:lnTo>
                    <a:pt x="2" y="108"/>
                  </a:lnTo>
                  <a:lnTo>
                    <a:pt x="2" y="108"/>
                  </a:lnTo>
                  <a:lnTo>
                    <a:pt x="2" y="109"/>
                  </a:lnTo>
                  <a:lnTo>
                    <a:pt x="2" y="109"/>
                  </a:lnTo>
                  <a:lnTo>
                    <a:pt x="3" y="109"/>
                  </a:lnTo>
                  <a:lnTo>
                    <a:pt x="3" y="109"/>
                  </a:lnTo>
                  <a:lnTo>
                    <a:pt x="3" y="109"/>
                  </a:lnTo>
                  <a:lnTo>
                    <a:pt x="66" y="129"/>
                  </a:lnTo>
                  <a:lnTo>
                    <a:pt x="66" y="129"/>
                  </a:lnTo>
                  <a:lnTo>
                    <a:pt x="68" y="129"/>
                  </a:lnTo>
                  <a:lnTo>
                    <a:pt x="68" y="129"/>
                  </a:lnTo>
                  <a:lnTo>
                    <a:pt x="69" y="129"/>
                  </a:lnTo>
                  <a:lnTo>
                    <a:pt x="69" y="129"/>
                  </a:lnTo>
                  <a:lnTo>
                    <a:pt x="71" y="126"/>
                  </a:lnTo>
                  <a:lnTo>
                    <a:pt x="71" y="109"/>
                  </a:lnTo>
                  <a:lnTo>
                    <a:pt x="71" y="109"/>
                  </a:lnTo>
                  <a:lnTo>
                    <a:pt x="72" y="109"/>
                  </a:lnTo>
                  <a:lnTo>
                    <a:pt x="88" y="109"/>
                  </a:lnTo>
                  <a:lnTo>
                    <a:pt x="88" y="109"/>
                  </a:lnTo>
                  <a:lnTo>
                    <a:pt x="89" y="109"/>
                  </a:lnTo>
                  <a:lnTo>
                    <a:pt x="91" y="106"/>
                  </a:lnTo>
                  <a:lnTo>
                    <a:pt x="91" y="3"/>
                  </a:lnTo>
                  <a:lnTo>
                    <a:pt x="91" y="3"/>
                  </a:lnTo>
                  <a:lnTo>
                    <a:pt x="89" y="0"/>
                  </a:lnTo>
                  <a:lnTo>
                    <a:pt x="88" y="0"/>
                  </a:lnTo>
                  <a:lnTo>
                    <a:pt x="88" y="0"/>
                  </a:lnTo>
                  <a:close/>
                  <a:moveTo>
                    <a:pt x="65" y="121"/>
                  </a:moveTo>
                  <a:lnTo>
                    <a:pt x="7" y="104"/>
                  </a:lnTo>
                  <a:lnTo>
                    <a:pt x="7" y="6"/>
                  </a:lnTo>
                  <a:lnTo>
                    <a:pt x="65" y="25"/>
                  </a:lnTo>
                  <a:lnTo>
                    <a:pt x="65" y="121"/>
                  </a:lnTo>
                  <a:close/>
                  <a:moveTo>
                    <a:pt x="85" y="103"/>
                  </a:moveTo>
                  <a:lnTo>
                    <a:pt x="72" y="103"/>
                  </a:lnTo>
                  <a:lnTo>
                    <a:pt x="72" y="103"/>
                  </a:lnTo>
                  <a:lnTo>
                    <a:pt x="71" y="104"/>
                  </a:lnTo>
                  <a:lnTo>
                    <a:pt x="71" y="22"/>
                  </a:lnTo>
                  <a:lnTo>
                    <a:pt x="71" y="22"/>
                  </a:lnTo>
                  <a:lnTo>
                    <a:pt x="71" y="20"/>
                  </a:lnTo>
                  <a:lnTo>
                    <a:pt x="69" y="19"/>
                  </a:lnTo>
                  <a:lnTo>
                    <a:pt x="23" y="6"/>
                  </a:lnTo>
                  <a:lnTo>
                    <a:pt x="85" y="6"/>
                  </a:lnTo>
                  <a:lnTo>
                    <a:pt x="85"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45"/>
            <p:cNvSpPr>
              <a:spLocks/>
            </p:cNvSpPr>
            <p:nvPr/>
          </p:nvSpPr>
          <p:spPr bwMode="auto">
            <a:xfrm>
              <a:off x="4235451" y="6753225"/>
              <a:ext cx="15875" cy="14288"/>
            </a:xfrm>
            <a:custGeom>
              <a:avLst/>
              <a:gdLst>
                <a:gd name="T0" fmla="*/ 5 w 10"/>
                <a:gd name="T1" fmla="*/ 9 h 9"/>
                <a:gd name="T2" fmla="*/ 5 w 10"/>
                <a:gd name="T3" fmla="*/ 9 h 9"/>
                <a:gd name="T4" fmla="*/ 8 w 10"/>
                <a:gd name="T5" fmla="*/ 8 h 9"/>
                <a:gd name="T6" fmla="*/ 10 w 10"/>
                <a:gd name="T7" fmla="*/ 5 h 9"/>
                <a:gd name="T8" fmla="*/ 10 w 10"/>
                <a:gd name="T9" fmla="*/ 5 h 9"/>
                <a:gd name="T10" fmla="*/ 8 w 10"/>
                <a:gd name="T11" fmla="*/ 0 h 9"/>
                <a:gd name="T12" fmla="*/ 5 w 10"/>
                <a:gd name="T13" fmla="*/ 0 h 9"/>
                <a:gd name="T14" fmla="*/ 5 w 10"/>
                <a:gd name="T15" fmla="*/ 0 h 9"/>
                <a:gd name="T16" fmla="*/ 0 w 10"/>
                <a:gd name="T17" fmla="*/ 0 h 9"/>
                <a:gd name="T18" fmla="*/ 0 w 10"/>
                <a:gd name="T19" fmla="*/ 5 h 9"/>
                <a:gd name="T20" fmla="*/ 0 w 10"/>
                <a:gd name="T21" fmla="*/ 5 h 9"/>
                <a:gd name="T22" fmla="*/ 0 w 10"/>
                <a:gd name="T23" fmla="*/ 8 h 9"/>
                <a:gd name="T24" fmla="*/ 5 w 10"/>
                <a:gd name="T25" fmla="*/ 9 h 9"/>
                <a:gd name="T26" fmla="*/ 5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5" y="9"/>
                  </a:moveTo>
                  <a:lnTo>
                    <a:pt x="5" y="9"/>
                  </a:lnTo>
                  <a:lnTo>
                    <a:pt x="8" y="8"/>
                  </a:lnTo>
                  <a:lnTo>
                    <a:pt x="10" y="5"/>
                  </a:lnTo>
                  <a:lnTo>
                    <a:pt x="10" y="5"/>
                  </a:lnTo>
                  <a:lnTo>
                    <a:pt x="8" y="0"/>
                  </a:lnTo>
                  <a:lnTo>
                    <a:pt x="5" y="0"/>
                  </a:lnTo>
                  <a:lnTo>
                    <a:pt x="5" y="0"/>
                  </a:lnTo>
                  <a:lnTo>
                    <a:pt x="0" y="0"/>
                  </a:lnTo>
                  <a:lnTo>
                    <a:pt x="0" y="5"/>
                  </a:lnTo>
                  <a:lnTo>
                    <a:pt x="0" y="5"/>
                  </a:lnTo>
                  <a:lnTo>
                    <a:pt x="0"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4" name="Group 133"/>
          <p:cNvGrpSpPr/>
          <p:nvPr userDrawn="1"/>
        </p:nvGrpSpPr>
        <p:grpSpPr>
          <a:xfrm>
            <a:off x="4781484" y="6234785"/>
            <a:ext cx="188861" cy="158476"/>
            <a:chOff x="3841751" y="6656388"/>
            <a:chExt cx="160338" cy="179388"/>
          </a:xfrm>
        </p:grpSpPr>
        <p:sp>
          <p:nvSpPr>
            <p:cNvPr id="135" name="Freeform 446"/>
            <p:cNvSpPr>
              <a:spLocks noEditPoints="1"/>
            </p:cNvSpPr>
            <p:nvPr/>
          </p:nvSpPr>
          <p:spPr bwMode="auto">
            <a:xfrm>
              <a:off x="3841751" y="6678613"/>
              <a:ext cx="160338" cy="157163"/>
            </a:xfrm>
            <a:custGeom>
              <a:avLst/>
              <a:gdLst>
                <a:gd name="T0" fmla="*/ 98 w 101"/>
                <a:gd name="T1" fmla="*/ 0 h 99"/>
                <a:gd name="T2" fmla="*/ 87 w 101"/>
                <a:gd name="T3" fmla="*/ 0 h 99"/>
                <a:gd name="T4" fmla="*/ 87 w 101"/>
                <a:gd name="T5" fmla="*/ 0 h 99"/>
                <a:gd name="T6" fmla="*/ 86 w 101"/>
                <a:gd name="T7" fmla="*/ 0 h 99"/>
                <a:gd name="T8" fmla="*/ 84 w 101"/>
                <a:gd name="T9" fmla="*/ 1 h 99"/>
                <a:gd name="T10" fmla="*/ 84 w 101"/>
                <a:gd name="T11" fmla="*/ 1 h 99"/>
                <a:gd name="T12" fmla="*/ 86 w 101"/>
                <a:gd name="T13" fmla="*/ 4 h 99"/>
                <a:gd name="T14" fmla="*/ 87 w 101"/>
                <a:gd name="T15" fmla="*/ 4 h 99"/>
                <a:gd name="T16" fmla="*/ 95 w 101"/>
                <a:gd name="T17" fmla="*/ 4 h 99"/>
                <a:gd name="T18" fmla="*/ 95 w 101"/>
                <a:gd name="T19" fmla="*/ 21 h 99"/>
                <a:gd name="T20" fmla="*/ 5 w 101"/>
                <a:gd name="T21" fmla="*/ 21 h 99"/>
                <a:gd name="T22" fmla="*/ 5 w 101"/>
                <a:gd name="T23" fmla="*/ 4 h 99"/>
                <a:gd name="T24" fmla="*/ 11 w 101"/>
                <a:gd name="T25" fmla="*/ 4 h 99"/>
                <a:gd name="T26" fmla="*/ 11 w 101"/>
                <a:gd name="T27" fmla="*/ 4 h 99"/>
                <a:gd name="T28" fmla="*/ 14 w 101"/>
                <a:gd name="T29" fmla="*/ 4 h 99"/>
                <a:gd name="T30" fmla="*/ 14 w 101"/>
                <a:gd name="T31" fmla="*/ 1 h 99"/>
                <a:gd name="T32" fmla="*/ 14 w 101"/>
                <a:gd name="T33" fmla="*/ 1 h 99"/>
                <a:gd name="T34" fmla="*/ 14 w 101"/>
                <a:gd name="T35" fmla="*/ 0 h 99"/>
                <a:gd name="T36" fmla="*/ 11 w 101"/>
                <a:gd name="T37" fmla="*/ 0 h 99"/>
                <a:gd name="T38" fmla="*/ 3 w 101"/>
                <a:gd name="T39" fmla="*/ 0 h 99"/>
                <a:gd name="T40" fmla="*/ 3 w 101"/>
                <a:gd name="T41" fmla="*/ 0 h 99"/>
                <a:gd name="T42" fmla="*/ 2 w 101"/>
                <a:gd name="T43" fmla="*/ 0 h 99"/>
                <a:gd name="T44" fmla="*/ 0 w 101"/>
                <a:gd name="T45" fmla="*/ 1 h 99"/>
                <a:gd name="T46" fmla="*/ 0 w 101"/>
                <a:gd name="T47" fmla="*/ 96 h 99"/>
                <a:gd name="T48" fmla="*/ 0 w 101"/>
                <a:gd name="T49" fmla="*/ 96 h 99"/>
                <a:gd name="T50" fmla="*/ 2 w 101"/>
                <a:gd name="T51" fmla="*/ 98 h 99"/>
                <a:gd name="T52" fmla="*/ 3 w 101"/>
                <a:gd name="T53" fmla="*/ 99 h 99"/>
                <a:gd name="T54" fmla="*/ 98 w 101"/>
                <a:gd name="T55" fmla="*/ 99 h 99"/>
                <a:gd name="T56" fmla="*/ 98 w 101"/>
                <a:gd name="T57" fmla="*/ 99 h 99"/>
                <a:gd name="T58" fmla="*/ 100 w 101"/>
                <a:gd name="T59" fmla="*/ 98 h 99"/>
                <a:gd name="T60" fmla="*/ 101 w 101"/>
                <a:gd name="T61" fmla="*/ 96 h 99"/>
                <a:gd name="T62" fmla="*/ 101 w 101"/>
                <a:gd name="T63" fmla="*/ 1 h 99"/>
                <a:gd name="T64" fmla="*/ 101 w 101"/>
                <a:gd name="T65" fmla="*/ 1 h 99"/>
                <a:gd name="T66" fmla="*/ 100 w 101"/>
                <a:gd name="T67" fmla="*/ 0 h 99"/>
                <a:gd name="T68" fmla="*/ 98 w 101"/>
                <a:gd name="T69" fmla="*/ 0 h 99"/>
                <a:gd name="T70" fmla="*/ 98 w 101"/>
                <a:gd name="T71" fmla="*/ 0 h 99"/>
                <a:gd name="T72" fmla="*/ 95 w 101"/>
                <a:gd name="T73" fmla="*/ 93 h 99"/>
                <a:gd name="T74" fmla="*/ 5 w 101"/>
                <a:gd name="T75" fmla="*/ 93 h 99"/>
                <a:gd name="T76" fmla="*/ 5 w 101"/>
                <a:gd name="T77" fmla="*/ 26 h 99"/>
                <a:gd name="T78" fmla="*/ 95 w 101"/>
                <a:gd name="T79" fmla="*/ 26 h 99"/>
                <a:gd name="T80" fmla="*/ 95 w 101"/>
                <a:gd name="T81"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99">
                  <a:moveTo>
                    <a:pt x="98" y="0"/>
                  </a:moveTo>
                  <a:lnTo>
                    <a:pt x="87" y="0"/>
                  </a:lnTo>
                  <a:lnTo>
                    <a:pt x="87" y="0"/>
                  </a:lnTo>
                  <a:lnTo>
                    <a:pt x="86" y="0"/>
                  </a:lnTo>
                  <a:lnTo>
                    <a:pt x="84" y="1"/>
                  </a:lnTo>
                  <a:lnTo>
                    <a:pt x="84" y="1"/>
                  </a:lnTo>
                  <a:lnTo>
                    <a:pt x="86" y="4"/>
                  </a:lnTo>
                  <a:lnTo>
                    <a:pt x="87" y="4"/>
                  </a:lnTo>
                  <a:lnTo>
                    <a:pt x="95" y="4"/>
                  </a:lnTo>
                  <a:lnTo>
                    <a:pt x="95" y="21"/>
                  </a:lnTo>
                  <a:lnTo>
                    <a:pt x="5" y="21"/>
                  </a:lnTo>
                  <a:lnTo>
                    <a:pt x="5" y="4"/>
                  </a:lnTo>
                  <a:lnTo>
                    <a:pt x="11" y="4"/>
                  </a:lnTo>
                  <a:lnTo>
                    <a:pt x="11" y="4"/>
                  </a:lnTo>
                  <a:lnTo>
                    <a:pt x="14" y="4"/>
                  </a:lnTo>
                  <a:lnTo>
                    <a:pt x="14" y="1"/>
                  </a:lnTo>
                  <a:lnTo>
                    <a:pt x="14" y="1"/>
                  </a:lnTo>
                  <a:lnTo>
                    <a:pt x="14" y="0"/>
                  </a:lnTo>
                  <a:lnTo>
                    <a:pt x="11" y="0"/>
                  </a:lnTo>
                  <a:lnTo>
                    <a:pt x="3" y="0"/>
                  </a:lnTo>
                  <a:lnTo>
                    <a:pt x="3" y="0"/>
                  </a:lnTo>
                  <a:lnTo>
                    <a:pt x="2" y="0"/>
                  </a:lnTo>
                  <a:lnTo>
                    <a:pt x="0" y="1"/>
                  </a:lnTo>
                  <a:lnTo>
                    <a:pt x="0" y="96"/>
                  </a:lnTo>
                  <a:lnTo>
                    <a:pt x="0" y="96"/>
                  </a:lnTo>
                  <a:lnTo>
                    <a:pt x="2" y="98"/>
                  </a:lnTo>
                  <a:lnTo>
                    <a:pt x="3" y="99"/>
                  </a:lnTo>
                  <a:lnTo>
                    <a:pt x="98" y="99"/>
                  </a:lnTo>
                  <a:lnTo>
                    <a:pt x="98" y="99"/>
                  </a:lnTo>
                  <a:lnTo>
                    <a:pt x="100" y="98"/>
                  </a:lnTo>
                  <a:lnTo>
                    <a:pt x="101" y="96"/>
                  </a:lnTo>
                  <a:lnTo>
                    <a:pt x="101" y="1"/>
                  </a:lnTo>
                  <a:lnTo>
                    <a:pt x="101" y="1"/>
                  </a:lnTo>
                  <a:lnTo>
                    <a:pt x="100" y="0"/>
                  </a:lnTo>
                  <a:lnTo>
                    <a:pt x="98" y="0"/>
                  </a:lnTo>
                  <a:lnTo>
                    <a:pt x="98" y="0"/>
                  </a:lnTo>
                  <a:close/>
                  <a:moveTo>
                    <a:pt x="95" y="93"/>
                  </a:moveTo>
                  <a:lnTo>
                    <a:pt x="5" y="93"/>
                  </a:lnTo>
                  <a:lnTo>
                    <a:pt x="5" y="26"/>
                  </a:lnTo>
                  <a:lnTo>
                    <a:pt x="95" y="26"/>
                  </a:lnTo>
                  <a:lnTo>
                    <a:pt x="95" y="9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447"/>
            <p:cNvSpPr>
              <a:spLocks/>
            </p:cNvSpPr>
            <p:nvPr/>
          </p:nvSpPr>
          <p:spPr bwMode="auto">
            <a:xfrm>
              <a:off x="3897313" y="6678613"/>
              <a:ext cx="47625" cy="6350"/>
            </a:xfrm>
            <a:custGeom>
              <a:avLst/>
              <a:gdLst>
                <a:gd name="T0" fmla="*/ 3 w 30"/>
                <a:gd name="T1" fmla="*/ 4 h 4"/>
                <a:gd name="T2" fmla="*/ 26 w 30"/>
                <a:gd name="T3" fmla="*/ 4 h 4"/>
                <a:gd name="T4" fmla="*/ 26 w 30"/>
                <a:gd name="T5" fmla="*/ 4 h 4"/>
                <a:gd name="T6" fmla="*/ 30 w 30"/>
                <a:gd name="T7" fmla="*/ 4 h 4"/>
                <a:gd name="T8" fmla="*/ 30 w 30"/>
                <a:gd name="T9" fmla="*/ 1 h 4"/>
                <a:gd name="T10" fmla="*/ 30 w 30"/>
                <a:gd name="T11" fmla="*/ 1 h 4"/>
                <a:gd name="T12" fmla="*/ 30 w 30"/>
                <a:gd name="T13" fmla="*/ 0 h 4"/>
                <a:gd name="T14" fmla="*/ 26 w 30"/>
                <a:gd name="T15" fmla="*/ 0 h 4"/>
                <a:gd name="T16" fmla="*/ 3 w 30"/>
                <a:gd name="T17" fmla="*/ 0 h 4"/>
                <a:gd name="T18" fmla="*/ 3 w 30"/>
                <a:gd name="T19" fmla="*/ 0 h 4"/>
                <a:gd name="T20" fmla="*/ 2 w 30"/>
                <a:gd name="T21" fmla="*/ 0 h 4"/>
                <a:gd name="T22" fmla="*/ 0 w 30"/>
                <a:gd name="T23" fmla="*/ 1 h 4"/>
                <a:gd name="T24" fmla="*/ 0 w 30"/>
                <a:gd name="T25" fmla="*/ 1 h 4"/>
                <a:gd name="T26" fmla="*/ 2 w 30"/>
                <a:gd name="T27" fmla="*/ 4 h 4"/>
                <a:gd name="T28" fmla="*/ 3 w 30"/>
                <a:gd name="T29" fmla="*/ 4 h 4"/>
                <a:gd name="T30" fmla="*/ 3 w 30"/>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
                  <a:moveTo>
                    <a:pt x="3" y="4"/>
                  </a:moveTo>
                  <a:lnTo>
                    <a:pt x="26" y="4"/>
                  </a:lnTo>
                  <a:lnTo>
                    <a:pt x="26" y="4"/>
                  </a:lnTo>
                  <a:lnTo>
                    <a:pt x="30" y="4"/>
                  </a:lnTo>
                  <a:lnTo>
                    <a:pt x="30" y="1"/>
                  </a:lnTo>
                  <a:lnTo>
                    <a:pt x="30" y="1"/>
                  </a:lnTo>
                  <a:lnTo>
                    <a:pt x="30" y="0"/>
                  </a:lnTo>
                  <a:lnTo>
                    <a:pt x="26" y="0"/>
                  </a:lnTo>
                  <a:lnTo>
                    <a:pt x="3" y="0"/>
                  </a:lnTo>
                  <a:lnTo>
                    <a:pt x="3" y="0"/>
                  </a:lnTo>
                  <a:lnTo>
                    <a:pt x="2" y="0"/>
                  </a:lnTo>
                  <a:lnTo>
                    <a:pt x="0" y="1"/>
                  </a:lnTo>
                  <a:lnTo>
                    <a:pt x="0" y="1"/>
                  </a:lnTo>
                  <a:lnTo>
                    <a:pt x="2" y="4"/>
                  </a:lnTo>
                  <a:lnTo>
                    <a:pt x="3" y="4"/>
                  </a:lnTo>
                  <a:lnTo>
                    <a:pt x="3" y="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448"/>
            <p:cNvSpPr>
              <a:spLocks noEditPoints="1"/>
            </p:cNvSpPr>
            <p:nvPr/>
          </p:nvSpPr>
          <p:spPr bwMode="auto">
            <a:xfrm>
              <a:off x="3863976" y="6731000"/>
              <a:ext cx="115888" cy="85725"/>
            </a:xfrm>
            <a:custGeom>
              <a:avLst/>
              <a:gdLst>
                <a:gd name="T0" fmla="*/ 70 w 73"/>
                <a:gd name="T1" fmla="*/ 54 h 54"/>
                <a:gd name="T2" fmla="*/ 72 w 73"/>
                <a:gd name="T3" fmla="*/ 52 h 54"/>
                <a:gd name="T4" fmla="*/ 73 w 73"/>
                <a:gd name="T5" fmla="*/ 3 h 54"/>
                <a:gd name="T6" fmla="*/ 72 w 73"/>
                <a:gd name="T7" fmla="*/ 2 h 54"/>
                <a:gd name="T8" fmla="*/ 3 w 73"/>
                <a:gd name="T9" fmla="*/ 0 h 54"/>
                <a:gd name="T10" fmla="*/ 1 w 73"/>
                <a:gd name="T11" fmla="*/ 2 h 54"/>
                <a:gd name="T12" fmla="*/ 0 w 73"/>
                <a:gd name="T13" fmla="*/ 51 h 54"/>
                <a:gd name="T14" fmla="*/ 1 w 73"/>
                <a:gd name="T15" fmla="*/ 52 h 54"/>
                <a:gd name="T16" fmla="*/ 3 w 73"/>
                <a:gd name="T17" fmla="*/ 54 h 54"/>
                <a:gd name="T18" fmla="*/ 67 w 73"/>
                <a:gd name="T19" fmla="*/ 6 h 54"/>
                <a:gd name="T20" fmla="*/ 57 w 73"/>
                <a:gd name="T21" fmla="*/ 17 h 54"/>
                <a:gd name="T22" fmla="*/ 57 w 73"/>
                <a:gd name="T23" fmla="*/ 22 h 54"/>
                <a:gd name="T24" fmla="*/ 67 w 73"/>
                <a:gd name="T25" fmla="*/ 33 h 54"/>
                <a:gd name="T26" fmla="*/ 57 w 73"/>
                <a:gd name="T27" fmla="*/ 22 h 54"/>
                <a:gd name="T28" fmla="*/ 67 w 73"/>
                <a:gd name="T29" fmla="*/ 39 h 54"/>
                <a:gd name="T30" fmla="*/ 57 w 73"/>
                <a:gd name="T31" fmla="*/ 48 h 54"/>
                <a:gd name="T32" fmla="*/ 40 w 73"/>
                <a:gd name="T33" fmla="*/ 6 h 54"/>
                <a:gd name="T34" fmla="*/ 51 w 73"/>
                <a:gd name="T35" fmla="*/ 17 h 54"/>
                <a:gd name="T36" fmla="*/ 40 w 73"/>
                <a:gd name="T37" fmla="*/ 6 h 54"/>
                <a:gd name="T38" fmla="*/ 51 w 73"/>
                <a:gd name="T39" fmla="*/ 22 h 54"/>
                <a:gd name="T40" fmla="*/ 40 w 73"/>
                <a:gd name="T41" fmla="*/ 33 h 54"/>
                <a:gd name="T42" fmla="*/ 40 w 73"/>
                <a:gd name="T43" fmla="*/ 39 h 54"/>
                <a:gd name="T44" fmla="*/ 51 w 73"/>
                <a:gd name="T45" fmla="*/ 48 h 54"/>
                <a:gd name="T46" fmla="*/ 40 w 73"/>
                <a:gd name="T47" fmla="*/ 39 h 54"/>
                <a:gd name="T48" fmla="*/ 34 w 73"/>
                <a:gd name="T49" fmla="*/ 6 h 54"/>
                <a:gd name="T50" fmla="*/ 23 w 73"/>
                <a:gd name="T51" fmla="*/ 17 h 54"/>
                <a:gd name="T52" fmla="*/ 23 w 73"/>
                <a:gd name="T53" fmla="*/ 22 h 54"/>
                <a:gd name="T54" fmla="*/ 34 w 73"/>
                <a:gd name="T55" fmla="*/ 33 h 54"/>
                <a:gd name="T56" fmla="*/ 23 w 73"/>
                <a:gd name="T57" fmla="*/ 22 h 54"/>
                <a:gd name="T58" fmla="*/ 34 w 73"/>
                <a:gd name="T59" fmla="*/ 39 h 54"/>
                <a:gd name="T60" fmla="*/ 23 w 73"/>
                <a:gd name="T61" fmla="*/ 48 h 54"/>
                <a:gd name="T62" fmla="*/ 6 w 73"/>
                <a:gd name="T63" fmla="*/ 6 h 54"/>
                <a:gd name="T64" fmla="*/ 17 w 73"/>
                <a:gd name="T65" fmla="*/ 17 h 54"/>
                <a:gd name="T66" fmla="*/ 6 w 73"/>
                <a:gd name="T67" fmla="*/ 6 h 54"/>
                <a:gd name="T68" fmla="*/ 17 w 73"/>
                <a:gd name="T69" fmla="*/ 22 h 54"/>
                <a:gd name="T70" fmla="*/ 6 w 73"/>
                <a:gd name="T71" fmla="*/ 33 h 54"/>
                <a:gd name="T72" fmla="*/ 6 w 73"/>
                <a:gd name="T73" fmla="*/ 39 h 54"/>
                <a:gd name="T74" fmla="*/ 17 w 73"/>
                <a:gd name="T75" fmla="*/ 48 h 54"/>
                <a:gd name="T76" fmla="*/ 6 w 73"/>
                <a:gd name="T7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54">
                  <a:moveTo>
                    <a:pt x="3" y="54"/>
                  </a:moveTo>
                  <a:lnTo>
                    <a:pt x="70" y="54"/>
                  </a:lnTo>
                  <a:lnTo>
                    <a:pt x="70" y="54"/>
                  </a:lnTo>
                  <a:lnTo>
                    <a:pt x="72" y="52"/>
                  </a:lnTo>
                  <a:lnTo>
                    <a:pt x="73" y="51"/>
                  </a:lnTo>
                  <a:lnTo>
                    <a:pt x="73" y="3"/>
                  </a:lnTo>
                  <a:lnTo>
                    <a:pt x="73" y="3"/>
                  </a:lnTo>
                  <a:lnTo>
                    <a:pt x="72" y="2"/>
                  </a:lnTo>
                  <a:lnTo>
                    <a:pt x="70" y="0"/>
                  </a:lnTo>
                  <a:lnTo>
                    <a:pt x="3" y="0"/>
                  </a:lnTo>
                  <a:lnTo>
                    <a:pt x="3" y="0"/>
                  </a:lnTo>
                  <a:lnTo>
                    <a:pt x="1" y="2"/>
                  </a:lnTo>
                  <a:lnTo>
                    <a:pt x="0" y="3"/>
                  </a:lnTo>
                  <a:lnTo>
                    <a:pt x="0" y="51"/>
                  </a:lnTo>
                  <a:lnTo>
                    <a:pt x="0" y="51"/>
                  </a:lnTo>
                  <a:lnTo>
                    <a:pt x="1" y="52"/>
                  </a:lnTo>
                  <a:lnTo>
                    <a:pt x="3" y="54"/>
                  </a:lnTo>
                  <a:lnTo>
                    <a:pt x="3" y="54"/>
                  </a:lnTo>
                  <a:close/>
                  <a:moveTo>
                    <a:pt x="57" y="6"/>
                  </a:moveTo>
                  <a:lnTo>
                    <a:pt x="67" y="6"/>
                  </a:lnTo>
                  <a:lnTo>
                    <a:pt x="67" y="17"/>
                  </a:lnTo>
                  <a:lnTo>
                    <a:pt x="57" y="17"/>
                  </a:lnTo>
                  <a:lnTo>
                    <a:pt x="57" y="6"/>
                  </a:lnTo>
                  <a:close/>
                  <a:moveTo>
                    <a:pt x="57" y="22"/>
                  </a:moveTo>
                  <a:lnTo>
                    <a:pt x="67" y="22"/>
                  </a:lnTo>
                  <a:lnTo>
                    <a:pt x="67" y="33"/>
                  </a:lnTo>
                  <a:lnTo>
                    <a:pt x="57" y="33"/>
                  </a:lnTo>
                  <a:lnTo>
                    <a:pt x="57" y="22"/>
                  </a:lnTo>
                  <a:close/>
                  <a:moveTo>
                    <a:pt x="57" y="39"/>
                  </a:moveTo>
                  <a:lnTo>
                    <a:pt x="67" y="39"/>
                  </a:lnTo>
                  <a:lnTo>
                    <a:pt x="67" y="48"/>
                  </a:lnTo>
                  <a:lnTo>
                    <a:pt x="57" y="48"/>
                  </a:lnTo>
                  <a:lnTo>
                    <a:pt x="57" y="39"/>
                  </a:lnTo>
                  <a:close/>
                  <a:moveTo>
                    <a:pt x="40" y="6"/>
                  </a:moveTo>
                  <a:lnTo>
                    <a:pt x="51" y="6"/>
                  </a:lnTo>
                  <a:lnTo>
                    <a:pt x="51" y="17"/>
                  </a:lnTo>
                  <a:lnTo>
                    <a:pt x="40" y="17"/>
                  </a:lnTo>
                  <a:lnTo>
                    <a:pt x="40" y="6"/>
                  </a:lnTo>
                  <a:close/>
                  <a:moveTo>
                    <a:pt x="40" y="22"/>
                  </a:moveTo>
                  <a:lnTo>
                    <a:pt x="51" y="22"/>
                  </a:lnTo>
                  <a:lnTo>
                    <a:pt x="51" y="33"/>
                  </a:lnTo>
                  <a:lnTo>
                    <a:pt x="40" y="33"/>
                  </a:lnTo>
                  <a:lnTo>
                    <a:pt x="40" y="22"/>
                  </a:lnTo>
                  <a:close/>
                  <a:moveTo>
                    <a:pt x="40" y="39"/>
                  </a:moveTo>
                  <a:lnTo>
                    <a:pt x="51" y="39"/>
                  </a:lnTo>
                  <a:lnTo>
                    <a:pt x="51" y="48"/>
                  </a:lnTo>
                  <a:lnTo>
                    <a:pt x="40" y="48"/>
                  </a:lnTo>
                  <a:lnTo>
                    <a:pt x="40" y="39"/>
                  </a:lnTo>
                  <a:close/>
                  <a:moveTo>
                    <a:pt x="23" y="6"/>
                  </a:moveTo>
                  <a:lnTo>
                    <a:pt x="34" y="6"/>
                  </a:lnTo>
                  <a:lnTo>
                    <a:pt x="34" y="17"/>
                  </a:lnTo>
                  <a:lnTo>
                    <a:pt x="23" y="17"/>
                  </a:lnTo>
                  <a:lnTo>
                    <a:pt x="23" y="6"/>
                  </a:lnTo>
                  <a:close/>
                  <a:moveTo>
                    <a:pt x="23" y="22"/>
                  </a:moveTo>
                  <a:lnTo>
                    <a:pt x="34" y="22"/>
                  </a:lnTo>
                  <a:lnTo>
                    <a:pt x="34" y="33"/>
                  </a:lnTo>
                  <a:lnTo>
                    <a:pt x="23" y="33"/>
                  </a:lnTo>
                  <a:lnTo>
                    <a:pt x="23" y="22"/>
                  </a:lnTo>
                  <a:close/>
                  <a:moveTo>
                    <a:pt x="23" y="39"/>
                  </a:moveTo>
                  <a:lnTo>
                    <a:pt x="34" y="39"/>
                  </a:lnTo>
                  <a:lnTo>
                    <a:pt x="34" y="48"/>
                  </a:lnTo>
                  <a:lnTo>
                    <a:pt x="23" y="48"/>
                  </a:lnTo>
                  <a:lnTo>
                    <a:pt x="23" y="39"/>
                  </a:lnTo>
                  <a:close/>
                  <a:moveTo>
                    <a:pt x="6" y="6"/>
                  </a:moveTo>
                  <a:lnTo>
                    <a:pt x="17" y="6"/>
                  </a:lnTo>
                  <a:lnTo>
                    <a:pt x="17" y="17"/>
                  </a:lnTo>
                  <a:lnTo>
                    <a:pt x="6" y="17"/>
                  </a:lnTo>
                  <a:lnTo>
                    <a:pt x="6" y="6"/>
                  </a:lnTo>
                  <a:close/>
                  <a:moveTo>
                    <a:pt x="6" y="22"/>
                  </a:moveTo>
                  <a:lnTo>
                    <a:pt x="17" y="22"/>
                  </a:lnTo>
                  <a:lnTo>
                    <a:pt x="17" y="33"/>
                  </a:lnTo>
                  <a:lnTo>
                    <a:pt x="6" y="33"/>
                  </a:lnTo>
                  <a:lnTo>
                    <a:pt x="6" y="22"/>
                  </a:lnTo>
                  <a:close/>
                  <a:moveTo>
                    <a:pt x="6" y="39"/>
                  </a:moveTo>
                  <a:lnTo>
                    <a:pt x="17" y="39"/>
                  </a:lnTo>
                  <a:lnTo>
                    <a:pt x="17" y="48"/>
                  </a:lnTo>
                  <a:lnTo>
                    <a:pt x="6" y="48"/>
                  </a:lnTo>
                  <a:lnTo>
                    <a:pt x="6" y="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449"/>
            <p:cNvSpPr>
              <a:spLocks/>
            </p:cNvSpPr>
            <p:nvPr/>
          </p:nvSpPr>
          <p:spPr bwMode="auto">
            <a:xfrm>
              <a:off x="3878263" y="6656388"/>
              <a:ext cx="7938" cy="38100"/>
            </a:xfrm>
            <a:custGeom>
              <a:avLst/>
              <a:gdLst>
                <a:gd name="T0" fmla="*/ 2 w 5"/>
                <a:gd name="T1" fmla="*/ 24 h 24"/>
                <a:gd name="T2" fmla="*/ 2 w 5"/>
                <a:gd name="T3" fmla="*/ 24 h 24"/>
                <a:gd name="T4" fmla="*/ 3 w 5"/>
                <a:gd name="T5" fmla="*/ 24 h 24"/>
                <a:gd name="T6" fmla="*/ 5 w 5"/>
                <a:gd name="T7" fmla="*/ 23 h 24"/>
                <a:gd name="T8" fmla="*/ 5 w 5"/>
                <a:gd name="T9" fmla="*/ 3 h 24"/>
                <a:gd name="T10" fmla="*/ 5 w 5"/>
                <a:gd name="T11" fmla="*/ 3 h 24"/>
                <a:gd name="T12" fmla="*/ 3 w 5"/>
                <a:gd name="T13" fmla="*/ 1 h 24"/>
                <a:gd name="T14" fmla="*/ 2 w 5"/>
                <a:gd name="T15" fmla="*/ 0 h 24"/>
                <a:gd name="T16" fmla="*/ 2 w 5"/>
                <a:gd name="T17" fmla="*/ 0 h 24"/>
                <a:gd name="T18" fmla="*/ 0 w 5"/>
                <a:gd name="T19" fmla="*/ 1 h 24"/>
                <a:gd name="T20" fmla="*/ 0 w 5"/>
                <a:gd name="T21" fmla="*/ 3 h 24"/>
                <a:gd name="T22" fmla="*/ 0 w 5"/>
                <a:gd name="T23" fmla="*/ 23 h 24"/>
                <a:gd name="T24" fmla="*/ 0 w 5"/>
                <a:gd name="T25" fmla="*/ 23 h 24"/>
                <a:gd name="T26" fmla="*/ 0 w 5"/>
                <a:gd name="T27" fmla="*/ 24 h 24"/>
                <a:gd name="T28" fmla="*/ 2 w 5"/>
                <a:gd name="T29" fmla="*/ 24 h 24"/>
                <a:gd name="T30" fmla="*/ 2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2" y="24"/>
                  </a:moveTo>
                  <a:lnTo>
                    <a:pt x="2" y="24"/>
                  </a:lnTo>
                  <a:lnTo>
                    <a:pt x="3" y="24"/>
                  </a:lnTo>
                  <a:lnTo>
                    <a:pt x="5" y="23"/>
                  </a:lnTo>
                  <a:lnTo>
                    <a:pt x="5" y="3"/>
                  </a:lnTo>
                  <a:lnTo>
                    <a:pt x="5" y="3"/>
                  </a:lnTo>
                  <a:lnTo>
                    <a:pt x="3" y="1"/>
                  </a:lnTo>
                  <a:lnTo>
                    <a:pt x="2" y="0"/>
                  </a:lnTo>
                  <a:lnTo>
                    <a:pt x="2" y="0"/>
                  </a:lnTo>
                  <a:lnTo>
                    <a:pt x="0" y="1"/>
                  </a:lnTo>
                  <a:lnTo>
                    <a:pt x="0" y="3"/>
                  </a:lnTo>
                  <a:lnTo>
                    <a:pt x="0" y="23"/>
                  </a:lnTo>
                  <a:lnTo>
                    <a:pt x="0" y="23"/>
                  </a:lnTo>
                  <a:lnTo>
                    <a:pt x="0" y="24"/>
                  </a:lnTo>
                  <a:lnTo>
                    <a:pt x="2" y="24"/>
                  </a:lnTo>
                  <a:lnTo>
                    <a:pt x="2"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450"/>
            <p:cNvSpPr>
              <a:spLocks/>
            </p:cNvSpPr>
            <p:nvPr/>
          </p:nvSpPr>
          <p:spPr bwMode="auto">
            <a:xfrm>
              <a:off x="3956051" y="6656388"/>
              <a:ext cx="7938" cy="38100"/>
            </a:xfrm>
            <a:custGeom>
              <a:avLst/>
              <a:gdLst>
                <a:gd name="T0" fmla="*/ 3 w 5"/>
                <a:gd name="T1" fmla="*/ 24 h 24"/>
                <a:gd name="T2" fmla="*/ 3 w 5"/>
                <a:gd name="T3" fmla="*/ 24 h 24"/>
                <a:gd name="T4" fmla="*/ 5 w 5"/>
                <a:gd name="T5" fmla="*/ 24 h 24"/>
                <a:gd name="T6" fmla="*/ 5 w 5"/>
                <a:gd name="T7" fmla="*/ 23 h 24"/>
                <a:gd name="T8" fmla="*/ 5 w 5"/>
                <a:gd name="T9" fmla="*/ 3 h 24"/>
                <a:gd name="T10" fmla="*/ 5 w 5"/>
                <a:gd name="T11" fmla="*/ 3 h 24"/>
                <a:gd name="T12" fmla="*/ 5 w 5"/>
                <a:gd name="T13" fmla="*/ 1 h 24"/>
                <a:gd name="T14" fmla="*/ 3 w 5"/>
                <a:gd name="T15" fmla="*/ 0 h 24"/>
                <a:gd name="T16" fmla="*/ 3 w 5"/>
                <a:gd name="T17" fmla="*/ 0 h 24"/>
                <a:gd name="T18" fmla="*/ 2 w 5"/>
                <a:gd name="T19" fmla="*/ 1 h 24"/>
                <a:gd name="T20" fmla="*/ 0 w 5"/>
                <a:gd name="T21" fmla="*/ 3 h 24"/>
                <a:gd name="T22" fmla="*/ 0 w 5"/>
                <a:gd name="T23" fmla="*/ 23 h 24"/>
                <a:gd name="T24" fmla="*/ 0 w 5"/>
                <a:gd name="T25" fmla="*/ 23 h 24"/>
                <a:gd name="T26" fmla="*/ 2 w 5"/>
                <a:gd name="T27" fmla="*/ 24 h 24"/>
                <a:gd name="T28" fmla="*/ 3 w 5"/>
                <a:gd name="T29" fmla="*/ 24 h 24"/>
                <a:gd name="T30" fmla="*/ 3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3" y="24"/>
                  </a:moveTo>
                  <a:lnTo>
                    <a:pt x="3" y="24"/>
                  </a:lnTo>
                  <a:lnTo>
                    <a:pt x="5" y="24"/>
                  </a:lnTo>
                  <a:lnTo>
                    <a:pt x="5" y="23"/>
                  </a:lnTo>
                  <a:lnTo>
                    <a:pt x="5" y="3"/>
                  </a:lnTo>
                  <a:lnTo>
                    <a:pt x="5" y="3"/>
                  </a:lnTo>
                  <a:lnTo>
                    <a:pt x="5" y="1"/>
                  </a:lnTo>
                  <a:lnTo>
                    <a:pt x="3" y="0"/>
                  </a:lnTo>
                  <a:lnTo>
                    <a:pt x="3" y="0"/>
                  </a:lnTo>
                  <a:lnTo>
                    <a:pt x="2" y="1"/>
                  </a:lnTo>
                  <a:lnTo>
                    <a:pt x="0" y="3"/>
                  </a:lnTo>
                  <a:lnTo>
                    <a:pt x="0" y="23"/>
                  </a:lnTo>
                  <a:lnTo>
                    <a:pt x="0" y="23"/>
                  </a:lnTo>
                  <a:lnTo>
                    <a:pt x="2" y="24"/>
                  </a:lnTo>
                  <a:lnTo>
                    <a:pt x="3" y="24"/>
                  </a:lnTo>
                  <a:lnTo>
                    <a:pt x="3"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0" name="Group 139"/>
          <p:cNvGrpSpPr/>
          <p:nvPr userDrawn="1"/>
        </p:nvGrpSpPr>
        <p:grpSpPr>
          <a:xfrm>
            <a:off x="9517974" y="6267042"/>
            <a:ext cx="181383" cy="109391"/>
            <a:chOff x="7862888" y="6692900"/>
            <a:chExt cx="153988" cy="123826"/>
          </a:xfrm>
        </p:grpSpPr>
        <p:sp>
          <p:nvSpPr>
            <p:cNvPr id="141" name="Freeform 451"/>
            <p:cNvSpPr>
              <a:spLocks noEditPoints="1"/>
            </p:cNvSpPr>
            <p:nvPr/>
          </p:nvSpPr>
          <p:spPr bwMode="auto">
            <a:xfrm>
              <a:off x="7862888" y="6692900"/>
              <a:ext cx="153988" cy="38100"/>
            </a:xfrm>
            <a:custGeom>
              <a:avLst/>
              <a:gdLst>
                <a:gd name="T0" fmla="*/ 20 w 97"/>
                <a:gd name="T1" fmla="*/ 15 h 24"/>
                <a:gd name="T2" fmla="*/ 20 w 97"/>
                <a:gd name="T3" fmla="*/ 15 h 24"/>
                <a:gd name="T4" fmla="*/ 23 w 97"/>
                <a:gd name="T5" fmla="*/ 20 h 24"/>
                <a:gd name="T6" fmla="*/ 29 w 97"/>
                <a:gd name="T7" fmla="*/ 24 h 24"/>
                <a:gd name="T8" fmla="*/ 33 w 97"/>
                <a:gd name="T9" fmla="*/ 24 h 24"/>
                <a:gd name="T10" fmla="*/ 40 w 97"/>
                <a:gd name="T11" fmla="*/ 23 h 24"/>
                <a:gd name="T12" fmla="*/ 45 w 97"/>
                <a:gd name="T13" fmla="*/ 15 h 24"/>
                <a:gd name="T14" fmla="*/ 94 w 97"/>
                <a:gd name="T15" fmla="*/ 15 h 24"/>
                <a:gd name="T16" fmla="*/ 97 w 97"/>
                <a:gd name="T17" fmla="*/ 12 h 24"/>
                <a:gd name="T18" fmla="*/ 97 w 97"/>
                <a:gd name="T19" fmla="*/ 11 h 24"/>
                <a:gd name="T20" fmla="*/ 45 w 97"/>
                <a:gd name="T21" fmla="*/ 9 h 24"/>
                <a:gd name="T22" fmla="*/ 43 w 97"/>
                <a:gd name="T23" fmla="*/ 6 h 24"/>
                <a:gd name="T24" fmla="*/ 37 w 97"/>
                <a:gd name="T25" fmla="*/ 0 h 24"/>
                <a:gd name="T26" fmla="*/ 33 w 97"/>
                <a:gd name="T27" fmla="*/ 0 h 24"/>
                <a:gd name="T28" fmla="*/ 25 w 97"/>
                <a:gd name="T29" fmla="*/ 3 h 24"/>
                <a:gd name="T30" fmla="*/ 20 w 97"/>
                <a:gd name="T31" fmla="*/ 9 h 24"/>
                <a:gd name="T32" fmla="*/ 20 w 97"/>
                <a:gd name="T33" fmla="*/ 9 h 24"/>
                <a:gd name="T34" fmla="*/ 5 w 97"/>
                <a:gd name="T35" fmla="*/ 9 h 24"/>
                <a:gd name="T36" fmla="*/ 0 w 97"/>
                <a:gd name="T37" fmla="*/ 12 h 24"/>
                <a:gd name="T38" fmla="*/ 2 w 97"/>
                <a:gd name="T39" fmla="*/ 15 h 24"/>
                <a:gd name="T40" fmla="*/ 5 w 97"/>
                <a:gd name="T41" fmla="*/ 15 h 24"/>
                <a:gd name="T42" fmla="*/ 33 w 97"/>
                <a:gd name="T43" fmla="*/ 6 h 24"/>
                <a:gd name="T44" fmla="*/ 39 w 97"/>
                <a:gd name="T45" fmla="*/ 12 h 24"/>
                <a:gd name="T46" fmla="*/ 39 w 97"/>
                <a:gd name="T47" fmla="*/ 12 h 24"/>
                <a:gd name="T48" fmla="*/ 39 w 97"/>
                <a:gd name="T49" fmla="*/ 14 h 24"/>
                <a:gd name="T50" fmla="*/ 37 w 97"/>
                <a:gd name="T51" fmla="*/ 17 h 24"/>
                <a:gd name="T52" fmla="*/ 33 w 97"/>
                <a:gd name="T53" fmla="*/ 18 h 24"/>
                <a:gd name="T54" fmla="*/ 29 w 97"/>
                <a:gd name="T55" fmla="*/ 17 h 24"/>
                <a:gd name="T56" fmla="*/ 26 w 97"/>
                <a:gd name="T57" fmla="*/ 12 h 24"/>
                <a:gd name="T58" fmla="*/ 28 w 97"/>
                <a:gd name="T59" fmla="*/ 11 h 24"/>
                <a:gd name="T60" fmla="*/ 31 w 97"/>
                <a:gd name="T61" fmla="*/ 7 h 24"/>
                <a:gd name="T62" fmla="*/ 33 w 97"/>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4">
                  <a:moveTo>
                    <a:pt x="5" y="15"/>
                  </a:moveTo>
                  <a:lnTo>
                    <a:pt x="20" y="15"/>
                  </a:lnTo>
                  <a:lnTo>
                    <a:pt x="20" y="15"/>
                  </a:lnTo>
                  <a:lnTo>
                    <a:pt x="20" y="15"/>
                  </a:lnTo>
                  <a:lnTo>
                    <a:pt x="20" y="15"/>
                  </a:lnTo>
                  <a:lnTo>
                    <a:pt x="23" y="20"/>
                  </a:lnTo>
                  <a:lnTo>
                    <a:pt x="25" y="23"/>
                  </a:lnTo>
                  <a:lnTo>
                    <a:pt x="29" y="24"/>
                  </a:lnTo>
                  <a:lnTo>
                    <a:pt x="33" y="24"/>
                  </a:lnTo>
                  <a:lnTo>
                    <a:pt x="33" y="24"/>
                  </a:lnTo>
                  <a:lnTo>
                    <a:pt x="37" y="24"/>
                  </a:lnTo>
                  <a:lnTo>
                    <a:pt x="40" y="23"/>
                  </a:lnTo>
                  <a:lnTo>
                    <a:pt x="43" y="20"/>
                  </a:lnTo>
                  <a:lnTo>
                    <a:pt x="45" y="15"/>
                  </a:lnTo>
                  <a:lnTo>
                    <a:pt x="94" y="15"/>
                  </a:lnTo>
                  <a:lnTo>
                    <a:pt x="94" y="15"/>
                  </a:lnTo>
                  <a:lnTo>
                    <a:pt x="97" y="15"/>
                  </a:lnTo>
                  <a:lnTo>
                    <a:pt x="97" y="12"/>
                  </a:lnTo>
                  <a:lnTo>
                    <a:pt x="97" y="12"/>
                  </a:lnTo>
                  <a:lnTo>
                    <a:pt x="97" y="11"/>
                  </a:lnTo>
                  <a:lnTo>
                    <a:pt x="94" y="9"/>
                  </a:lnTo>
                  <a:lnTo>
                    <a:pt x="45" y="9"/>
                  </a:lnTo>
                  <a:lnTo>
                    <a:pt x="45" y="9"/>
                  </a:lnTo>
                  <a:lnTo>
                    <a:pt x="43" y="6"/>
                  </a:lnTo>
                  <a:lnTo>
                    <a:pt x="40" y="3"/>
                  </a:lnTo>
                  <a:lnTo>
                    <a:pt x="37" y="0"/>
                  </a:lnTo>
                  <a:lnTo>
                    <a:pt x="33" y="0"/>
                  </a:lnTo>
                  <a:lnTo>
                    <a:pt x="33" y="0"/>
                  </a:lnTo>
                  <a:lnTo>
                    <a:pt x="29" y="0"/>
                  </a:lnTo>
                  <a:lnTo>
                    <a:pt x="25" y="3"/>
                  </a:lnTo>
                  <a:lnTo>
                    <a:pt x="23" y="6"/>
                  </a:lnTo>
                  <a:lnTo>
                    <a:pt x="20" y="9"/>
                  </a:lnTo>
                  <a:lnTo>
                    <a:pt x="20" y="9"/>
                  </a:lnTo>
                  <a:lnTo>
                    <a:pt x="20" y="9"/>
                  </a:lnTo>
                  <a:lnTo>
                    <a:pt x="5" y="9"/>
                  </a:lnTo>
                  <a:lnTo>
                    <a:pt x="5" y="9"/>
                  </a:lnTo>
                  <a:lnTo>
                    <a:pt x="2" y="11"/>
                  </a:lnTo>
                  <a:lnTo>
                    <a:pt x="0" y="12"/>
                  </a:lnTo>
                  <a:lnTo>
                    <a:pt x="0" y="12"/>
                  </a:lnTo>
                  <a:lnTo>
                    <a:pt x="2" y="15"/>
                  </a:lnTo>
                  <a:lnTo>
                    <a:pt x="5" y="15"/>
                  </a:lnTo>
                  <a:lnTo>
                    <a:pt x="5" y="15"/>
                  </a:lnTo>
                  <a:close/>
                  <a:moveTo>
                    <a:pt x="33" y="6"/>
                  </a:moveTo>
                  <a:lnTo>
                    <a:pt x="33" y="6"/>
                  </a:lnTo>
                  <a:lnTo>
                    <a:pt x="37" y="7"/>
                  </a:lnTo>
                  <a:lnTo>
                    <a:pt x="39" y="12"/>
                  </a:lnTo>
                  <a:lnTo>
                    <a:pt x="39" y="12"/>
                  </a:lnTo>
                  <a:lnTo>
                    <a:pt x="39" y="12"/>
                  </a:lnTo>
                  <a:lnTo>
                    <a:pt x="39" y="12"/>
                  </a:lnTo>
                  <a:lnTo>
                    <a:pt x="39" y="14"/>
                  </a:lnTo>
                  <a:lnTo>
                    <a:pt x="39" y="14"/>
                  </a:lnTo>
                  <a:lnTo>
                    <a:pt x="37" y="17"/>
                  </a:lnTo>
                  <a:lnTo>
                    <a:pt x="33" y="18"/>
                  </a:lnTo>
                  <a:lnTo>
                    <a:pt x="33" y="18"/>
                  </a:lnTo>
                  <a:lnTo>
                    <a:pt x="31" y="18"/>
                  </a:lnTo>
                  <a:lnTo>
                    <a:pt x="29" y="17"/>
                  </a:lnTo>
                  <a:lnTo>
                    <a:pt x="28" y="15"/>
                  </a:lnTo>
                  <a:lnTo>
                    <a:pt x="26" y="12"/>
                  </a:lnTo>
                  <a:lnTo>
                    <a:pt x="26" y="12"/>
                  </a:lnTo>
                  <a:lnTo>
                    <a:pt x="28" y="11"/>
                  </a:lnTo>
                  <a:lnTo>
                    <a:pt x="29" y="7"/>
                  </a:lnTo>
                  <a:lnTo>
                    <a:pt x="31" y="7"/>
                  </a:lnTo>
                  <a:lnTo>
                    <a:pt x="33" y="6"/>
                  </a:lnTo>
                  <a:lnTo>
                    <a:pt x="33"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452"/>
            <p:cNvSpPr>
              <a:spLocks noEditPoints="1"/>
            </p:cNvSpPr>
            <p:nvPr/>
          </p:nvSpPr>
          <p:spPr bwMode="auto">
            <a:xfrm>
              <a:off x="7862888" y="6777038"/>
              <a:ext cx="153988" cy="39688"/>
            </a:xfrm>
            <a:custGeom>
              <a:avLst/>
              <a:gdLst>
                <a:gd name="T0" fmla="*/ 45 w 97"/>
                <a:gd name="T1" fmla="*/ 10 h 25"/>
                <a:gd name="T2" fmla="*/ 43 w 97"/>
                <a:gd name="T3" fmla="*/ 7 h 25"/>
                <a:gd name="T4" fmla="*/ 37 w 97"/>
                <a:gd name="T5" fmla="*/ 0 h 25"/>
                <a:gd name="T6" fmla="*/ 33 w 97"/>
                <a:gd name="T7" fmla="*/ 0 h 25"/>
                <a:gd name="T8" fmla="*/ 25 w 97"/>
                <a:gd name="T9" fmla="*/ 4 h 25"/>
                <a:gd name="T10" fmla="*/ 20 w 97"/>
                <a:gd name="T11" fmla="*/ 10 h 25"/>
                <a:gd name="T12" fmla="*/ 20 w 97"/>
                <a:gd name="T13" fmla="*/ 10 h 25"/>
                <a:gd name="T14" fmla="*/ 5 w 97"/>
                <a:gd name="T15" fmla="*/ 10 h 25"/>
                <a:gd name="T16" fmla="*/ 0 w 97"/>
                <a:gd name="T17" fmla="*/ 13 h 25"/>
                <a:gd name="T18" fmla="*/ 2 w 97"/>
                <a:gd name="T19" fmla="*/ 16 h 25"/>
                <a:gd name="T20" fmla="*/ 20 w 97"/>
                <a:gd name="T21" fmla="*/ 16 h 25"/>
                <a:gd name="T22" fmla="*/ 20 w 97"/>
                <a:gd name="T23" fmla="*/ 16 h 25"/>
                <a:gd name="T24" fmla="*/ 23 w 97"/>
                <a:gd name="T25" fmla="*/ 20 h 25"/>
                <a:gd name="T26" fmla="*/ 29 w 97"/>
                <a:gd name="T27" fmla="*/ 25 h 25"/>
                <a:gd name="T28" fmla="*/ 33 w 97"/>
                <a:gd name="T29" fmla="*/ 25 h 25"/>
                <a:gd name="T30" fmla="*/ 40 w 97"/>
                <a:gd name="T31" fmla="*/ 23 h 25"/>
                <a:gd name="T32" fmla="*/ 45 w 97"/>
                <a:gd name="T33" fmla="*/ 16 h 25"/>
                <a:gd name="T34" fmla="*/ 94 w 97"/>
                <a:gd name="T35" fmla="*/ 16 h 25"/>
                <a:gd name="T36" fmla="*/ 97 w 97"/>
                <a:gd name="T37" fmla="*/ 13 h 25"/>
                <a:gd name="T38" fmla="*/ 97 w 97"/>
                <a:gd name="T39" fmla="*/ 11 h 25"/>
                <a:gd name="T40" fmla="*/ 94 w 97"/>
                <a:gd name="T41" fmla="*/ 10 h 25"/>
                <a:gd name="T42" fmla="*/ 39 w 97"/>
                <a:gd name="T43" fmla="*/ 14 h 25"/>
                <a:gd name="T44" fmla="*/ 33 w 97"/>
                <a:gd name="T45" fmla="*/ 19 h 25"/>
                <a:gd name="T46" fmla="*/ 31 w 97"/>
                <a:gd name="T47" fmla="*/ 19 h 25"/>
                <a:gd name="T48" fmla="*/ 28 w 97"/>
                <a:gd name="T49" fmla="*/ 16 h 25"/>
                <a:gd name="T50" fmla="*/ 26 w 97"/>
                <a:gd name="T51" fmla="*/ 13 h 25"/>
                <a:gd name="T52" fmla="*/ 29 w 97"/>
                <a:gd name="T53" fmla="*/ 8 h 25"/>
                <a:gd name="T54" fmla="*/ 33 w 97"/>
                <a:gd name="T55" fmla="*/ 7 h 25"/>
                <a:gd name="T56" fmla="*/ 37 w 97"/>
                <a:gd name="T57" fmla="*/ 8 h 25"/>
                <a:gd name="T58" fmla="*/ 39 w 97"/>
                <a:gd name="T59" fmla="*/ 13 h 25"/>
                <a:gd name="T60" fmla="*/ 39 w 97"/>
                <a:gd name="T61" fmla="*/ 13 h 25"/>
                <a:gd name="T62" fmla="*/ 39 w 97"/>
                <a:gd name="T6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5">
                  <a:moveTo>
                    <a:pt x="94" y="10"/>
                  </a:moveTo>
                  <a:lnTo>
                    <a:pt x="45" y="10"/>
                  </a:lnTo>
                  <a:lnTo>
                    <a:pt x="45" y="10"/>
                  </a:lnTo>
                  <a:lnTo>
                    <a:pt x="43" y="7"/>
                  </a:lnTo>
                  <a:lnTo>
                    <a:pt x="40" y="4"/>
                  </a:lnTo>
                  <a:lnTo>
                    <a:pt x="37" y="0"/>
                  </a:lnTo>
                  <a:lnTo>
                    <a:pt x="33" y="0"/>
                  </a:lnTo>
                  <a:lnTo>
                    <a:pt x="33" y="0"/>
                  </a:lnTo>
                  <a:lnTo>
                    <a:pt x="29" y="0"/>
                  </a:lnTo>
                  <a:lnTo>
                    <a:pt x="25" y="4"/>
                  </a:lnTo>
                  <a:lnTo>
                    <a:pt x="23" y="7"/>
                  </a:lnTo>
                  <a:lnTo>
                    <a:pt x="20" y="10"/>
                  </a:lnTo>
                  <a:lnTo>
                    <a:pt x="20" y="10"/>
                  </a:lnTo>
                  <a:lnTo>
                    <a:pt x="20" y="10"/>
                  </a:lnTo>
                  <a:lnTo>
                    <a:pt x="5" y="10"/>
                  </a:lnTo>
                  <a:lnTo>
                    <a:pt x="5" y="10"/>
                  </a:lnTo>
                  <a:lnTo>
                    <a:pt x="2" y="11"/>
                  </a:lnTo>
                  <a:lnTo>
                    <a:pt x="0" y="13"/>
                  </a:lnTo>
                  <a:lnTo>
                    <a:pt x="0" y="13"/>
                  </a:lnTo>
                  <a:lnTo>
                    <a:pt x="2" y="16"/>
                  </a:lnTo>
                  <a:lnTo>
                    <a:pt x="5" y="16"/>
                  </a:lnTo>
                  <a:lnTo>
                    <a:pt x="20" y="16"/>
                  </a:lnTo>
                  <a:lnTo>
                    <a:pt x="20" y="16"/>
                  </a:lnTo>
                  <a:lnTo>
                    <a:pt x="20" y="16"/>
                  </a:lnTo>
                  <a:lnTo>
                    <a:pt x="20" y="16"/>
                  </a:lnTo>
                  <a:lnTo>
                    <a:pt x="23" y="20"/>
                  </a:lnTo>
                  <a:lnTo>
                    <a:pt x="25" y="23"/>
                  </a:lnTo>
                  <a:lnTo>
                    <a:pt x="29" y="25"/>
                  </a:lnTo>
                  <a:lnTo>
                    <a:pt x="33" y="25"/>
                  </a:lnTo>
                  <a:lnTo>
                    <a:pt x="33" y="25"/>
                  </a:lnTo>
                  <a:lnTo>
                    <a:pt x="37" y="25"/>
                  </a:lnTo>
                  <a:lnTo>
                    <a:pt x="40" y="23"/>
                  </a:lnTo>
                  <a:lnTo>
                    <a:pt x="43" y="20"/>
                  </a:lnTo>
                  <a:lnTo>
                    <a:pt x="45" y="16"/>
                  </a:lnTo>
                  <a:lnTo>
                    <a:pt x="94" y="16"/>
                  </a:lnTo>
                  <a:lnTo>
                    <a:pt x="94" y="16"/>
                  </a:lnTo>
                  <a:lnTo>
                    <a:pt x="97" y="16"/>
                  </a:lnTo>
                  <a:lnTo>
                    <a:pt x="97" y="13"/>
                  </a:lnTo>
                  <a:lnTo>
                    <a:pt x="97" y="13"/>
                  </a:lnTo>
                  <a:lnTo>
                    <a:pt x="97" y="11"/>
                  </a:lnTo>
                  <a:lnTo>
                    <a:pt x="94" y="10"/>
                  </a:lnTo>
                  <a:lnTo>
                    <a:pt x="94" y="10"/>
                  </a:lnTo>
                  <a:close/>
                  <a:moveTo>
                    <a:pt x="39" y="14"/>
                  </a:moveTo>
                  <a:lnTo>
                    <a:pt x="39" y="14"/>
                  </a:lnTo>
                  <a:lnTo>
                    <a:pt x="37" y="17"/>
                  </a:lnTo>
                  <a:lnTo>
                    <a:pt x="33" y="19"/>
                  </a:lnTo>
                  <a:lnTo>
                    <a:pt x="33" y="19"/>
                  </a:lnTo>
                  <a:lnTo>
                    <a:pt x="31" y="19"/>
                  </a:lnTo>
                  <a:lnTo>
                    <a:pt x="29" y="17"/>
                  </a:lnTo>
                  <a:lnTo>
                    <a:pt x="28" y="16"/>
                  </a:lnTo>
                  <a:lnTo>
                    <a:pt x="26" y="13"/>
                  </a:lnTo>
                  <a:lnTo>
                    <a:pt x="26" y="13"/>
                  </a:lnTo>
                  <a:lnTo>
                    <a:pt x="28" y="11"/>
                  </a:lnTo>
                  <a:lnTo>
                    <a:pt x="29" y="8"/>
                  </a:lnTo>
                  <a:lnTo>
                    <a:pt x="31" y="8"/>
                  </a:lnTo>
                  <a:lnTo>
                    <a:pt x="33" y="7"/>
                  </a:lnTo>
                  <a:lnTo>
                    <a:pt x="33" y="7"/>
                  </a:lnTo>
                  <a:lnTo>
                    <a:pt x="37" y="8"/>
                  </a:lnTo>
                  <a:lnTo>
                    <a:pt x="39" y="13"/>
                  </a:lnTo>
                  <a:lnTo>
                    <a:pt x="39" y="13"/>
                  </a:lnTo>
                  <a:lnTo>
                    <a:pt x="39" y="13"/>
                  </a:lnTo>
                  <a:lnTo>
                    <a:pt x="39" y="13"/>
                  </a:lnTo>
                  <a:lnTo>
                    <a:pt x="39" y="14"/>
                  </a:lnTo>
                  <a:lnTo>
                    <a:pt x="39"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453"/>
            <p:cNvSpPr>
              <a:spLocks noEditPoints="1"/>
            </p:cNvSpPr>
            <p:nvPr/>
          </p:nvSpPr>
          <p:spPr bwMode="auto">
            <a:xfrm>
              <a:off x="7862888" y="6734175"/>
              <a:ext cx="153988" cy="41275"/>
            </a:xfrm>
            <a:custGeom>
              <a:avLst/>
              <a:gdLst>
                <a:gd name="T0" fmla="*/ 79 w 97"/>
                <a:gd name="T1" fmla="*/ 11 h 26"/>
                <a:gd name="T2" fmla="*/ 77 w 97"/>
                <a:gd name="T3" fmla="*/ 6 h 26"/>
                <a:gd name="T4" fmla="*/ 71 w 97"/>
                <a:gd name="T5" fmla="*/ 1 h 26"/>
                <a:gd name="T6" fmla="*/ 66 w 97"/>
                <a:gd name="T7" fmla="*/ 0 h 26"/>
                <a:gd name="T8" fmla="*/ 59 w 97"/>
                <a:gd name="T9" fmla="*/ 3 h 26"/>
                <a:gd name="T10" fmla="*/ 54 w 97"/>
                <a:gd name="T11" fmla="*/ 11 h 26"/>
                <a:gd name="T12" fmla="*/ 54 w 97"/>
                <a:gd name="T13" fmla="*/ 11 h 26"/>
                <a:gd name="T14" fmla="*/ 5 w 97"/>
                <a:gd name="T15" fmla="*/ 11 h 26"/>
                <a:gd name="T16" fmla="*/ 0 w 97"/>
                <a:gd name="T17" fmla="*/ 14 h 26"/>
                <a:gd name="T18" fmla="*/ 2 w 97"/>
                <a:gd name="T19" fmla="*/ 15 h 26"/>
                <a:gd name="T20" fmla="*/ 54 w 97"/>
                <a:gd name="T21" fmla="*/ 17 h 26"/>
                <a:gd name="T22" fmla="*/ 54 w 97"/>
                <a:gd name="T23" fmla="*/ 17 h 26"/>
                <a:gd name="T24" fmla="*/ 56 w 97"/>
                <a:gd name="T25" fmla="*/ 20 h 26"/>
                <a:gd name="T26" fmla="*/ 62 w 97"/>
                <a:gd name="T27" fmla="*/ 24 h 26"/>
                <a:gd name="T28" fmla="*/ 66 w 97"/>
                <a:gd name="T29" fmla="*/ 26 h 26"/>
                <a:gd name="T30" fmla="*/ 74 w 97"/>
                <a:gd name="T31" fmla="*/ 23 h 26"/>
                <a:gd name="T32" fmla="*/ 79 w 97"/>
                <a:gd name="T33" fmla="*/ 17 h 26"/>
                <a:gd name="T34" fmla="*/ 94 w 97"/>
                <a:gd name="T35" fmla="*/ 17 h 26"/>
                <a:gd name="T36" fmla="*/ 97 w 97"/>
                <a:gd name="T37" fmla="*/ 14 h 26"/>
                <a:gd name="T38" fmla="*/ 97 w 97"/>
                <a:gd name="T39" fmla="*/ 11 h 26"/>
                <a:gd name="T40" fmla="*/ 94 w 97"/>
                <a:gd name="T41" fmla="*/ 11 h 26"/>
                <a:gd name="T42" fmla="*/ 72 w 97"/>
                <a:gd name="T43" fmla="*/ 14 h 26"/>
                <a:gd name="T44" fmla="*/ 66 w 97"/>
                <a:gd name="T45" fmla="*/ 20 h 26"/>
                <a:gd name="T46" fmla="*/ 63 w 97"/>
                <a:gd name="T47" fmla="*/ 18 h 26"/>
                <a:gd name="T48" fmla="*/ 60 w 97"/>
                <a:gd name="T49" fmla="*/ 15 h 26"/>
                <a:gd name="T50" fmla="*/ 60 w 97"/>
                <a:gd name="T51" fmla="*/ 14 h 26"/>
                <a:gd name="T52" fmla="*/ 62 w 97"/>
                <a:gd name="T53" fmla="*/ 9 h 26"/>
                <a:gd name="T54" fmla="*/ 66 w 97"/>
                <a:gd name="T55" fmla="*/ 8 h 26"/>
                <a:gd name="T56" fmla="*/ 69 w 97"/>
                <a:gd name="T57" fmla="*/ 9 h 26"/>
                <a:gd name="T58" fmla="*/ 72 w 97"/>
                <a:gd name="T59" fmla="*/ 12 h 26"/>
                <a:gd name="T60" fmla="*/ 72 w 97"/>
                <a:gd name="T61" fmla="*/ 14 h 26"/>
                <a:gd name="T62" fmla="*/ 72 w 97"/>
                <a:gd name="T6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6">
                  <a:moveTo>
                    <a:pt x="94" y="11"/>
                  </a:moveTo>
                  <a:lnTo>
                    <a:pt x="79" y="11"/>
                  </a:lnTo>
                  <a:lnTo>
                    <a:pt x="79" y="11"/>
                  </a:lnTo>
                  <a:lnTo>
                    <a:pt x="77" y="6"/>
                  </a:lnTo>
                  <a:lnTo>
                    <a:pt x="74" y="3"/>
                  </a:lnTo>
                  <a:lnTo>
                    <a:pt x="71" y="1"/>
                  </a:lnTo>
                  <a:lnTo>
                    <a:pt x="66" y="0"/>
                  </a:lnTo>
                  <a:lnTo>
                    <a:pt x="66" y="0"/>
                  </a:lnTo>
                  <a:lnTo>
                    <a:pt x="62" y="1"/>
                  </a:lnTo>
                  <a:lnTo>
                    <a:pt x="59" y="3"/>
                  </a:lnTo>
                  <a:lnTo>
                    <a:pt x="56" y="6"/>
                  </a:lnTo>
                  <a:lnTo>
                    <a:pt x="54" y="11"/>
                  </a:lnTo>
                  <a:lnTo>
                    <a:pt x="54" y="11"/>
                  </a:lnTo>
                  <a:lnTo>
                    <a:pt x="54" y="11"/>
                  </a:lnTo>
                  <a:lnTo>
                    <a:pt x="5" y="11"/>
                  </a:lnTo>
                  <a:lnTo>
                    <a:pt x="5" y="11"/>
                  </a:lnTo>
                  <a:lnTo>
                    <a:pt x="2" y="11"/>
                  </a:lnTo>
                  <a:lnTo>
                    <a:pt x="0" y="14"/>
                  </a:lnTo>
                  <a:lnTo>
                    <a:pt x="0" y="14"/>
                  </a:lnTo>
                  <a:lnTo>
                    <a:pt x="2" y="15"/>
                  </a:lnTo>
                  <a:lnTo>
                    <a:pt x="5" y="17"/>
                  </a:lnTo>
                  <a:lnTo>
                    <a:pt x="54" y="17"/>
                  </a:lnTo>
                  <a:lnTo>
                    <a:pt x="54" y="17"/>
                  </a:lnTo>
                  <a:lnTo>
                    <a:pt x="54" y="17"/>
                  </a:lnTo>
                  <a:lnTo>
                    <a:pt x="54" y="17"/>
                  </a:lnTo>
                  <a:lnTo>
                    <a:pt x="56" y="20"/>
                  </a:lnTo>
                  <a:lnTo>
                    <a:pt x="59" y="23"/>
                  </a:lnTo>
                  <a:lnTo>
                    <a:pt x="62" y="24"/>
                  </a:lnTo>
                  <a:lnTo>
                    <a:pt x="66" y="26"/>
                  </a:lnTo>
                  <a:lnTo>
                    <a:pt x="66" y="26"/>
                  </a:lnTo>
                  <a:lnTo>
                    <a:pt x="71" y="24"/>
                  </a:lnTo>
                  <a:lnTo>
                    <a:pt x="74" y="23"/>
                  </a:lnTo>
                  <a:lnTo>
                    <a:pt x="77" y="20"/>
                  </a:lnTo>
                  <a:lnTo>
                    <a:pt x="79" y="17"/>
                  </a:lnTo>
                  <a:lnTo>
                    <a:pt x="94" y="17"/>
                  </a:lnTo>
                  <a:lnTo>
                    <a:pt x="94" y="17"/>
                  </a:lnTo>
                  <a:lnTo>
                    <a:pt x="97" y="15"/>
                  </a:lnTo>
                  <a:lnTo>
                    <a:pt x="97" y="14"/>
                  </a:lnTo>
                  <a:lnTo>
                    <a:pt x="97" y="14"/>
                  </a:lnTo>
                  <a:lnTo>
                    <a:pt x="97" y="11"/>
                  </a:lnTo>
                  <a:lnTo>
                    <a:pt x="94" y="11"/>
                  </a:lnTo>
                  <a:lnTo>
                    <a:pt x="94" y="11"/>
                  </a:lnTo>
                  <a:close/>
                  <a:moveTo>
                    <a:pt x="72" y="14"/>
                  </a:moveTo>
                  <a:lnTo>
                    <a:pt x="72" y="14"/>
                  </a:lnTo>
                  <a:lnTo>
                    <a:pt x="69" y="18"/>
                  </a:lnTo>
                  <a:lnTo>
                    <a:pt x="66" y="20"/>
                  </a:lnTo>
                  <a:lnTo>
                    <a:pt x="66" y="20"/>
                  </a:lnTo>
                  <a:lnTo>
                    <a:pt x="63" y="18"/>
                  </a:lnTo>
                  <a:lnTo>
                    <a:pt x="62" y="17"/>
                  </a:lnTo>
                  <a:lnTo>
                    <a:pt x="60" y="15"/>
                  </a:lnTo>
                  <a:lnTo>
                    <a:pt x="60" y="14"/>
                  </a:lnTo>
                  <a:lnTo>
                    <a:pt x="60" y="14"/>
                  </a:lnTo>
                  <a:lnTo>
                    <a:pt x="60" y="11"/>
                  </a:lnTo>
                  <a:lnTo>
                    <a:pt x="62" y="9"/>
                  </a:lnTo>
                  <a:lnTo>
                    <a:pt x="63" y="8"/>
                  </a:lnTo>
                  <a:lnTo>
                    <a:pt x="66" y="8"/>
                  </a:lnTo>
                  <a:lnTo>
                    <a:pt x="66" y="8"/>
                  </a:lnTo>
                  <a:lnTo>
                    <a:pt x="69" y="9"/>
                  </a:lnTo>
                  <a:lnTo>
                    <a:pt x="72" y="12"/>
                  </a:lnTo>
                  <a:lnTo>
                    <a:pt x="72" y="12"/>
                  </a:lnTo>
                  <a:lnTo>
                    <a:pt x="72" y="14"/>
                  </a:lnTo>
                  <a:lnTo>
                    <a:pt x="72" y="14"/>
                  </a:lnTo>
                  <a:lnTo>
                    <a:pt x="72" y="14"/>
                  </a:lnTo>
                  <a:lnTo>
                    <a:pt x="72"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4" name="Group 143"/>
          <p:cNvGrpSpPr/>
          <p:nvPr userDrawn="1"/>
        </p:nvGrpSpPr>
        <p:grpSpPr>
          <a:xfrm>
            <a:off x="8813017" y="6250212"/>
            <a:ext cx="147724" cy="141646"/>
            <a:chOff x="7264401" y="6673850"/>
            <a:chExt cx="125413" cy="160338"/>
          </a:xfrm>
        </p:grpSpPr>
        <p:sp>
          <p:nvSpPr>
            <p:cNvPr id="145" name="Freeform 454"/>
            <p:cNvSpPr>
              <a:spLocks noEditPoints="1"/>
            </p:cNvSpPr>
            <p:nvPr/>
          </p:nvSpPr>
          <p:spPr bwMode="auto">
            <a:xfrm>
              <a:off x="7264401" y="6673850"/>
              <a:ext cx="125413" cy="160338"/>
            </a:xfrm>
            <a:custGeom>
              <a:avLst/>
              <a:gdLst>
                <a:gd name="T0" fmla="*/ 79 w 79"/>
                <a:gd name="T1" fmla="*/ 19 h 101"/>
                <a:gd name="T2" fmla="*/ 60 w 79"/>
                <a:gd name="T3" fmla="*/ 0 h 101"/>
                <a:gd name="T4" fmla="*/ 60 w 79"/>
                <a:gd name="T5" fmla="*/ 0 h 101"/>
                <a:gd name="T6" fmla="*/ 57 w 79"/>
                <a:gd name="T7" fmla="*/ 0 h 101"/>
                <a:gd name="T8" fmla="*/ 57 w 79"/>
                <a:gd name="T9" fmla="*/ 0 h 101"/>
                <a:gd name="T10" fmla="*/ 57 w 79"/>
                <a:gd name="T11" fmla="*/ 0 h 101"/>
                <a:gd name="T12" fmla="*/ 57 w 79"/>
                <a:gd name="T13" fmla="*/ 0 h 101"/>
                <a:gd name="T14" fmla="*/ 57 w 79"/>
                <a:gd name="T15" fmla="*/ 0 h 101"/>
                <a:gd name="T16" fmla="*/ 5 w 79"/>
                <a:gd name="T17" fmla="*/ 0 h 101"/>
                <a:gd name="T18" fmla="*/ 5 w 79"/>
                <a:gd name="T19" fmla="*/ 0 h 101"/>
                <a:gd name="T20" fmla="*/ 2 w 79"/>
                <a:gd name="T21" fmla="*/ 1 h 101"/>
                <a:gd name="T22" fmla="*/ 0 w 79"/>
                <a:gd name="T23" fmla="*/ 3 h 101"/>
                <a:gd name="T24" fmla="*/ 0 w 79"/>
                <a:gd name="T25" fmla="*/ 96 h 101"/>
                <a:gd name="T26" fmla="*/ 0 w 79"/>
                <a:gd name="T27" fmla="*/ 96 h 101"/>
                <a:gd name="T28" fmla="*/ 2 w 79"/>
                <a:gd name="T29" fmla="*/ 99 h 101"/>
                <a:gd name="T30" fmla="*/ 5 w 79"/>
                <a:gd name="T31" fmla="*/ 101 h 101"/>
                <a:gd name="T32" fmla="*/ 63 w 79"/>
                <a:gd name="T33" fmla="*/ 101 h 101"/>
                <a:gd name="T34" fmla="*/ 63 w 79"/>
                <a:gd name="T35" fmla="*/ 101 h 101"/>
                <a:gd name="T36" fmla="*/ 65 w 79"/>
                <a:gd name="T37" fmla="*/ 99 h 101"/>
                <a:gd name="T38" fmla="*/ 65 w 79"/>
                <a:gd name="T39" fmla="*/ 99 h 101"/>
                <a:gd name="T40" fmla="*/ 65 w 79"/>
                <a:gd name="T41" fmla="*/ 101 h 101"/>
                <a:gd name="T42" fmla="*/ 75 w 79"/>
                <a:gd name="T43" fmla="*/ 101 h 101"/>
                <a:gd name="T44" fmla="*/ 75 w 79"/>
                <a:gd name="T45" fmla="*/ 101 h 101"/>
                <a:gd name="T46" fmla="*/ 79 w 79"/>
                <a:gd name="T47" fmla="*/ 99 h 101"/>
                <a:gd name="T48" fmla="*/ 79 w 79"/>
                <a:gd name="T49" fmla="*/ 96 h 101"/>
                <a:gd name="T50" fmla="*/ 79 w 79"/>
                <a:gd name="T51" fmla="*/ 23 h 101"/>
                <a:gd name="T52" fmla="*/ 79 w 79"/>
                <a:gd name="T53" fmla="*/ 23 h 101"/>
                <a:gd name="T54" fmla="*/ 79 w 79"/>
                <a:gd name="T55" fmla="*/ 23 h 101"/>
                <a:gd name="T56" fmla="*/ 79 w 79"/>
                <a:gd name="T57" fmla="*/ 23 h 101"/>
                <a:gd name="T58" fmla="*/ 79 w 79"/>
                <a:gd name="T59" fmla="*/ 23 h 101"/>
                <a:gd name="T60" fmla="*/ 79 w 79"/>
                <a:gd name="T61" fmla="*/ 23 h 101"/>
                <a:gd name="T62" fmla="*/ 79 w 79"/>
                <a:gd name="T63" fmla="*/ 19 h 101"/>
                <a:gd name="T64" fmla="*/ 79 w 79"/>
                <a:gd name="T65" fmla="*/ 19 h 101"/>
                <a:gd name="T66" fmla="*/ 60 w 79"/>
                <a:gd name="T67" fmla="*/ 7 h 101"/>
                <a:gd name="T68" fmla="*/ 71 w 79"/>
                <a:gd name="T69" fmla="*/ 19 h 101"/>
                <a:gd name="T70" fmla="*/ 60 w 79"/>
                <a:gd name="T71" fmla="*/ 19 h 101"/>
                <a:gd name="T72" fmla="*/ 60 w 79"/>
                <a:gd name="T73" fmla="*/ 7 h 101"/>
                <a:gd name="T74" fmla="*/ 74 w 79"/>
                <a:gd name="T75" fmla="*/ 95 h 101"/>
                <a:gd name="T76" fmla="*/ 65 w 79"/>
                <a:gd name="T77" fmla="*/ 95 h 101"/>
                <a:gd name="T78" fmla="*/ 65 w 79"/>
                <a:gd name="T79" fmla="*/ 95 h 101"/>
                <a:gd name="T80" fmla="*/ 65 w 79"/>
                <a:gd name="T81" fmla="*/ 95 h 101"/>
                <a:gd name="T82" fmla="*/ 65 w 79"/>
                <a:gd name="T83" fmla="*/ 95 h 101"/>
                <a:gd name="T84" fmla="*/ 63 w 79"/>
                <a:gd name="T85" fmla="*/ 95 h 101"/>
                <a:gd name="T86" fmla="*/ 5 w 79"/>
                <a:gd name="T87" fmla="*/ 95 h 101"/>
                <a:gd name="T88" fmla="*/ 5 w 79"/>
                <a:gd name="T89" fmla="*/ 4 h 101"/>
                <a:gd name="T90" fmla="*/ 56 w 79"/>
                <a:gd name="T91" fmla="*/ 4 h 101"/>
                <a:gd name="T92" fmla="*/ 56 w 79"/>
                <a:gd name="T93" fmla="*/ 21 h 101"/>
                <a:gd name="T94" fmla="*/ 56 w 79"/>
                <a:gd name="T95" fmla="*/ 21 h 101"/>
                <a:gd name="T96" fmla="*/ 57 w 79"/>
                <a:gd name="T97" fmla="*/ 23 h 101"/>
                <a:gd name="T98" fmla="*/ 59 w 79"/>
                <a:gd name="T99" fmla="*/ 24 h 101"/>
                <a:gd name="T100" fmla="*/ 74 w 79"/>
                <a:gd name="T101" fmla="*/ 24 h 101"/>
                <a:gd name="T102" fmla="*/ 74 w 79"/>
                <a:gd name="T103"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101">
                  <a:moveTo>
                    <a:pt x="79" y="19"/>
                  </a:moveTo>
                  <a:lnTo>
                    <a:pt x="60" y="0"/>
                  </a:lnTo>
                  <a:lnTo>
                    <a:pt x="60" y="0"/>
                  </a:lnTo>
                  <a:lnTo>
                    <a:pt x="57" y="0"/>
                  </a:lnTo>
                  <a:lnTo>
                    <a:pt x="57" y="0"/>
                  </a:lnTo>
                  <a:lnTo>
                    <a:pt x="57" y="0"/>
                  </a:lnTo>
                  <a:lnTo>
                    <a:pt x="57" y="0"/>
                  </a:lnTo>
                  <a:lnTo>
                    <a:pt x="57" y="0"/>
                  </a:lnTo>
                  <a:lnTo>
                    <a:pt x="5" y="0"/>
                  </a:lnTo>
                  <a:lnTo>
                    <a:pt x="5" y="0"/>
                  </a:lnTo>
                  <a:lnTo>
                    <a:pt x="2" y="1"/>
                  </a:lnTo>
                  <a:lnTo>
                    <a:pt x="0" y="3"/>
                  </a:lnTo>
                  <a:lnTo>
                    <a:pt x="0" y="96"/>
                  </a:lnTo>
                  <a:lnTo>
                    <a:pt x="0" y="96"/>
                  </a:lnTo>
                  <a:lnTo>
                    <a:pt x="2" y="99"/>
                  </a:lnTo>
                  <a:lnTo>
                    <a:pt x="5" y="101"/>
                  </a:lnTo>
                  <a:lnTo>
                    <a:pt x="63" y="101"/>
                  </a:lnTo>
                  <a:lnTo>
                    <a:pt x="63" y="101"/>
                  </a:lnTo>
                  <a:lnTo>
                    <a:pt x="65" y="99"/>
                  </a:lnTo>
                  <a:lnTo>
                    <a:pt x="65" y="99"/>
                  </a:lnTo>
                  <a:lnTo>
                    <a:pt x="65" y="101"/>
                  </a:lnTo>
                  <a:lnTo>
                    <a:pt x="75" y="101"/>
                  </a:lnTo>
                  <a:lnTo>
                    <a:pt x="75" y="101"/>
                  </a:lnTo>
                  <a:lnTo>
                    <a:pt x="79" y="99"/>
                  </a:lnTo>
                  <a:lnTo>
                    <a:pt x="79" y="96"/>
                  </a:lnTo>
                  <a:lnTo>
                    <a:pt x="79" y="23"/>
                  </a:lnTo>
                  <a:lnTo>
                    <a:pt x="79" y="23"/>
                  </a:lnTo>
                  <a:lnTo>
                    <a:pt x="79" y="23"/>
                  </a:lnTo>
                  <a:lnTo>
                    <a:pt x="79" y="23"/>
                  </a:lnTo>
                  <a:lnTo>
                    <a:pt x="79" y="23"/>
                  </a:lnTo>
                  <a:lnTo>
                    <a:pt x="79" y="23"/>
                  </a:lnTo>
                  <a:lnTo>
                    <a:pt x="79" y="19"/>
                  </a:lnTo>
                  <a:lnTo>
                    <a:pt x="79" y="19"/>
                  </a:lnTo>
                  <a:close/>
                  <a:moveTo>
                    <a:pt x="60" y="7"/>
                  </a:moveTo>
                  <a:lnTo>
                    <a:pt x="71" y="19"/>
                  </a:lnTo>
                  <a:lnTo>
                    <a:pt x="60" y="19"/>
                  </a:lnTo>
                  <a:lnTo>
                    <a:pt x="60" y="7"/>
                  </a:lnTo>
                  <a:close/>
                  <a:moveTo>
                    <a:pt x="74" y="95"/>
                  </a:moveTo>
                  <a:lnTo>
                    <a:pt x="65" y="95"/>
                  </a:lnTo>
                  <a:lnTo>
                    <a:pt x="65" y="95"/>
                  </a:lnTo>
                  <a:lnTo>
                    <a:pt x="65" y="95"/>
                  </a:lnTo>
                  <a:lnTo>
                    <a:pt x="65" y="95"/>
                  </a:lnTo>
                  <a:lnTo>
                    <a:pt x="63" y="95"/>
                  </a:lnTo>
                  <a:lnTo>
                    <a:pt x="5" y="95"/>
                  </a:lnTo>
                  <a:lnTo>
                    <a:pt x="5" y="4"/>
                  </a:lnTo>
                  <a:lnTo>
                    <a:pt x="56" y="4"/>
                  </a:lnTo>
                  <a:lnTo>
                    <a:pt x="56" y="21"/>
                  </a:lnTo>
                  <a:lnTo>
                    <a:pt x="56" y="21"/>
                  </a:lnTo>
                  <a:lnTo>
                    <a:pt x="57" y="23"/>
                  </a:lnTo>
                  <a:lnTo>
                    <a:pt x="59" y="24"/>
                  </a:lnTo>
                  <a:lnTo>
                    <a:pt x="74" y="24"/>
                  </a:lnTo>
                  <a:lnTo>
                    <a:pt x="74"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455"/>
            <p:cNvSpPr>
              <a:spLocks/>
            </p:cNvSpPr>
            <p:nvPr/>
          </p:nvSpPr>
          <p:spPr bwMode="auto">
            <a:xfrm>
              <a:off x="7285038" y="6780213"/>
              <a:ext cx="84138" cy="9525"/>
            </a:xfrm>
            <a:custGeom>
              <a:avLst/>
              <a:gdLst>
                <a:gd name="T0" fmla="*/ 52 w 53"/>
                <a:gd name="T1" fmla="*/ 0 h 6"/>
                <a:gd name="T2" fmla="*/ 3 w 53"/>
                <a:gd name="T3" fmla="*/ 0 h 6"/>
                <a:gd name="T4" fmla="*/ 3 w 53"/>
                <a:gd name="T5" fmla="*/ 0 h 6"/>
                <a:gd name="T6" fmla="*/ 1 w 53"/>
                <a:gd name="T7" fmla="*/ 2 h 6"/>
                <a:gd name="T8" fmla="*/ 0 w 53"/>
                <a:gd name="T9" fmla="*/ 3 h 6"/>
                <a:gd name="T10" fmla="*/ 0 w 53"/>
                <a:gd name="T11" fmla="*/ 3 h 6"/>
                <a:gd name="T12" fmla="*/ 1 w 53"/>
                <a:gd name="T13" fmla="*/ 5 h 6"/>
                <a:gd name="T14" fmla="*/ 3 w 53"/>
                <a:gd name="T15" fmla="*/ 6 h 6"/>
                <a:gd name="T16" fmla="*/ 52 w 53"/>
                <a:gd name="T17" fmla="*/ 6 h 6"/>
                <a:gd name="T18" fmla="*/ 52 w 53"/>
                <a:gd name="T19" fmla="*/ 6 h 6"/>
                <a:gd name="T20" fmla="*/ 53 w 53"/>
                <a:gd name="T21" fmla="*/ 5 h 6"/>
                <a:gd name="T22" fmla="*/ 53 w 53"/>
                <a:gd name="T23" fmla="*/ 3 h 6"/>
                <a:gd name="T24" fmla="*/ 53 w 53"/>
                <a:gd name="T25" fmla="*/ 3 h 6"/>
                <a:gd name="T26" fmla="*/ 53 w 53"/>
                <a:gd name="T27" fmla="*/ 2 h 6"/>
                <a:gd name="T28" fmla="*/ 52 w 53"/>
                <a:gd name="T29" fmla="*/ 0 h 6"/>
                <a:gd name="T30" fmla="*/ 52 w 53"/>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6">
                  <a:moveTo>
                    <a:pt x="52" y="0"/>
                  </a:moveTo>
                  <a:lnTo>
                    <a:pt x="3" y="0"/>
                  </a:lnTo>
                  <a:lnTo>
                    <a:pt x="3" y="0"/>
                  </a:lnTo>
                  <a:lnTo>
                    <a:pt x="1" y="2"/>
                  </a:lnTo>
                  <a:lnTo>
                    <a:pt x="0" y="3"/>
                  </a:lnTo>
                  <a:lnTo>
                    <a:pt x="0" y="3"/>
                  </a:lnTo>
                  <a:lnTo>
                    <a:pt x="1" y="5"/>
                  </a:lnTo>
                  <a:lnTo>
                    <a:pt x="3" y="6"/>
                  </a:lnTo>
                  <a:lnTo>
                    <a:pt x="52" y="6"/>
                  </a:lnTo>
                  <a:lnTo>
                    <a:pt x="52" y="6"/>
                  </a:lnTo>
                  <a:lnTo>
                    <a:pt x="53" y="5"/>
                  </a:lnTo>
                  <a:lnTo>
                    <a:pt x="53" y="3"/>
                  </a:lnTo>
                  <a:lnTo>
                    <a:pt x="53" y="3"/>
                  </a:lnTo>
                  <a:lnTo>
                    <a:pt x="53" y="2"/>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456"/>
            <p:cNvSpPr>
              <a:spLocks/>
            </p:cNvSpPr>
            <p:nvPr/>
          </p:nvSpPr>
          <p:spPr bwMode="auto">
            <a:xfrm>
              <a:off x="7285038" y="6756400"/>
              <a:ext cx="84138" cy="6350"/>
            </a:xfrm>
            <a:custGeom>
              <a:avLst/>
              <a:gdLst>
                <a:gd name="T0" fmla="*/ 52 w 53"/>
                <a:gd name="T1" fmla="*/ 0 h 4"/>
                <a:gd name="T2" fmla="*/ 3 w 53"/>
                <a:gd name="T3" fmla="*/ 0 h 4"/>
                <a:gd name="T4" fmla="*/ 3 w 53"/>
                <a:gd name="T5" fmla="*/ 0 h 4"/>
                <a:gd name="T6" fmla="*/ 1 w 53"/>
                <a:gd name="T7" fmla="*/ 0 h 4"/>
                <a:gd name="T8" fmla="*/ 0 w 53"/>
                <a:gd name="T9" fmla="*/ 1 h 4"/>
                <a:gd name="T10" fmla="*/ 0 w 53"/>
                <a:gd name="T11" fmla="*/ 1 h 4"/>
                <a:gd name="T12" fmla="*/ 1 w 53"/>
                <a:gd name="T13" fmla="*/ 3 h 4"/>
                <a:gd name="T14" fmla="*/ 3 w 53"/>
                <a:gd name="T15" fmla="*/ 4 h 4"/>
                <a:gd name="T16" fmla="*/ 52 w 53"/>
                <a:gd name="T17" fmla="*/ 4 h 4"/>
                <a:gd name="T18" fmla="*/ 52 w 53"/>
                <a:gd name="T19" fmla="*/ 4 h 4"/>
                <a:gd name="T20" fmla="*/ 53 w 53"/>
                <a:gd name="T21" fmla="*/ 3 h 4"/>
                <a:gd name="T22" fmla="*/ 53 w 53"/>
                <a:gd name="T23" fmla="*/ 1 h 4"/>
                <a:gd name="T24" fmla="*/ 53 w 53"/>
                <a:gd name="T25" fmla="*/ 1 h 4"/>
                <a:gd name="T26" fmla="*/ 53 w 53"/>
                <a:gd name="T27" fmla="*/ 0 h 4"/>
                <a:gd name="T28" fmla="*/ 52 w 53"/>
                <a:gd name="T29" fmla="*/ 0 h 4"/>
                <a:gd name="T30" fmla="*/ 52 w 53"/>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52" y="0"/>
                  </a:moveTo>
                  <a:lnTo>
                    <a:pt x="3" y="0"/>
                  </a:lnTo>
                  <a:lnTo>
                    <a:pt x="3" y="0"/>
                  </a:lnTo>
                  <a:lnTo>
                    <a:pt x="1" y="0"/>
                  </a:lnTo>
                  <a:lnTo>
                    <a:pt x="0" y="1"/>
                  </a:lnTo>
                  <a:lnTo>
                    <a:pt x="0" y="1"/>
                  </a:lnTo>
                  <a:lnTo>
                    <a:pt x="1" y="3"/>
                  </a:lnTo>
                  <a:lnTo>
                    <a:pt x="3" y="4"/>
                  </a:lnTo>
                  <a:lnTo>
                    <a:pt x="52" y="4"/>
                  </a:lnTo>
                  <a:lnTo>
                    <a:pt x="52" y="4"/>
                  </a:lnTo>
                  <a:lnTo>
                    <a:pt x="53" y="3"/>
                  </a:lnTo>
                  <a:lnTo>
                    <a:pt x="53" y="1"/>
                  </a:lnTo>
                  <a:lnTo>
                    <a:pt x="53" y="1"/>
                  </a:lnTo>
                  <a:lnTo>
                    <a:pt x="53" y="0"/>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457"/>
            <p:cNvSpPr>
              <a:spLocks/>
            </p:cNvSpPr>
            <p:nvPr/>
          </p:nvSpPr>
          <p:spPr bwMode="auto">
            <a:xfrm>
              <a:off x="7285038" y="6729413"/>
              <a:ext cx="84138" cy="6350"/>
            </a:xfrm>
            <a:custGeom>
              <a:avLst/>
              <a:gdLst>
                <a:gd name="T0" fmla="*/ 0 w 53"/>
                <a:gd name="T1" fmla="*/ 3 h 4"/>
                <a:gd name="T2" fmla="*/ 0 w 53"/>
                <a:gd name="T3" fmla="*/ 3 h 4"/>
                <a:gd name="T4" fmla="*/ 1 w 53"/>
                <a:gd name="T5" fmla="*/ 4 h 4"/>
                <a:gd name="T6" fmla="*/ 3 w 53"/>
                <a:gd name="T7" fmla="*/ 4 h 4"/>
                <a:gd name="T8" fmla="*/ 52 w 53"/>
                <a:gd name="T9" fmla="*/ 4 h 4"/>
                <a:gd name="T10" fmla="*/ 52 w 53"/>
                <a:gd name="T11" fmla="*/ 4 h 4"/>
                <a:gd name="T12" fmla="*/ 53 w 53"/>
                <a:gd name="T13" fmla="*/ 4 h 4"/>
                <a:gd name="T14" fmla="*/ 53 w 53"/>
                <a:gd name="T15" fmla="*/ 3 h 4"/>
                <a:gd name="T16" fmla="*/ 53 w 53"/>
                <a:gd name="T17" fmla="*/ 3 h 4"/>
                <a:gd name="T18" fmla="*/ 53 w 53"/>
                <a:gd name="T19" fmla="*/ 1 h 4"/>
                <a:gd name="T20" fmla="*/ 52 w 53"/>
                <a:gd name="T21" fmla="*/ 0 h 4"/>
                <a:gd name="T22" fmla="*/ 3 w 53"/>
                <a:gd name="T23" fmla="*/ 0 h 4"/>
                <a:gd name="T24" fmla="*/ 3 w 53"/>
                <a:gd name="T25" fmla="*/ 0 h 4"/>
                <a:gd name="T26" fmla="*/ 1 w 53"/>
                <a:gd name="T27" fmla="*/ 1 h 4"/>
                <a:gd name="T28" fmla="*/ 0 w 53"/>
                <a:gd name="T29" fmla="*/ 3 h 4"/>
                <a:gd name="T30" fmla="*/ 0 w 53"/>
                <a:gd name="T3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0" y="3"/>
                  </a:moveTo>
                  <a:lnTo>
                    <a:pt x="0" y="3"/>
                  </a:lnTo>
                  <a:lnTo>
                    <a:pt x="1" y="4"/>
                  </a:lnTo>
                  <a:lnTo>
                    <a:pt x="3" y="4"/>
                  </a:lnTo>
                  <a:lnTo>
                    <a:pt x="52" y="4"/>
                  </a:lnTo>
                  <a:lnTo>
                    <a:pt x="52" y="4"/>
                  </a:lnTo>
                  <a:lnTo>
                    <a:pt x="53" y="4"/>
                  </a:lnTo>
                  <a:lnTo>
                    <a:pt x="53" y="3"/>
                  </a:lnTo>
                  <a:lnTo>
                    <a:pt x="53" y="3"/>
                  </a:lnTo>
                  <a:lnTo>
                    <a:pt x="53" y="1"/>
                  </a:lnTo>
                  <a:lnTo>
                    <a:pt x="52" y="0"/>
                  </a:lnTo>
                  <a:lnTo>
                    <a:pt x="3" y="0"/>
                  </a:lnTo>
                  <a:lnTo>
                    <a:pt x="3" y="0"/>
                  </a:lnTo>
                  <a:lnTo>
                    <a:pt x="1" y="1"/>
                  </a:lnTo>
                  <a:lnTo>
                    <a:pt x="0" y="3"/>
                  </a:lnTo>
                  <a:lnTo>
                    <a:pt x="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9" name="Group 148"/>
          <p:cNvGrpSpPr/>
          <p:nvPr userDrawn="1"/>
        </p:nvGrpSpPr>
        <p:grpSpPr>
          <a:xfrm>
            <a:off x="9916266" y="6227774"/>
            <a:ext cx="153333" cy="169695"/>
            <a:chOff x="8201026" y="6648450"/>
            <a:chExt cx="130175" cy="192088"/>
          </a:xfrm>
        </p:grpSpPr>
        <p:sp>
          <p:nvSpPr>
            <p:cNvPr id="150" name="Freeform 458"/>
            <p:cNvSpPr>
              <a:spLocks noEditPoints="1"/>
            </p:cNvSpPr>
            <p:nvPr/>
          </p:nvSpPr>
          <p:spPr bwMode="auto">
            <a:xfrm>
              <a:off x="8235951" y="6680200"/>
              <a:ext cx="60325" cy="60325"/>
            </a:xfrm>
            <a:custGeom>
              <a:avLst/>
              <a:gdLst>
                <a:gd name="T0" fmla="*/ 18 w 38"/>
                <a:gd name="T1" fmla="*/ 0 h 38"/>
                <a:gd name="T2" fmla="*/ 18 w 38"/>
                <a:gd name="T3" fmla="*/ 0 h 38"/>
                <a:gd name="T4" fmla="*/ 12 w 38"/>
                <a:gd name="T5" fmla="*/ 2 h 38"/>
                <a:gd name="T6" fmla="*/ 6 w 38"/>
                <a:gd name="T7" fmla="*/ 6 h 38"/>
                <a:gd name="T8" fmla="*/ 1 w 38"/>
                <a:gd name="T9" fmla="*/ 12 h 38"/>
                <a:gd name="T10" fmla="*/ 0 w 38"/>
                <a:gd name="T11" fmla="*/ 19 h 38"/>
                <a:gd name="T12" fmla="*/ 0 w 38"/>
                <a:gd name="T13" fmla="*/ 19 h 38"/>
                <a:gd name="T14" fmla="*/ 1 w 38"/>
                <a:gd name="T15" fmla="*/ 26 h 38"/>
                <a:gd name="T16" fmla="*/ 6 w 38"/>
                <a:gd name="T17" fmla="*/ 32 h 38"/>
                <a:gd name="T18" fmla="*/ 12 w 38"/>
                <a:gd name="T19" fmla="*/ 37 h 38"/>
                <a:gd name="T20" fmla="*/ 18 w 38"/>
                <a:gd name="T21" fmla="*/ 38 h 38"/>
                <a:gd name="T22" fmla="*/ 18 w 38"/>
                <a:gd name="T23" fmla="*/ 38 h 38"/>
                <a:gd name="T24" fmla="*/ 26 w 38"/>
                <a:gd name="T25" fmla="*/ 37 h 38"/>
                <a:gd name="T26" fmla="*/ 32 w 38"/>
                <a:gd name="T27" fmla="*/ 32 h 38"/>
                <a:gd name="T28" fmla="*/ 37 w 38"/>
                <a:gd name="T29" fmla="*/ 26 h 38"/>
                <a:gd name="T30" fmla="*/ 38 w 38"/>
                <a:gd name="T31" fmla="*/ 19 h 38"/>
                <a:gd name="T32" fmla="*/ 38 w 38"/>
                <a:gd name="T33" fmla="*/ 19 h 38"/>
                <a:gd name="T34" fmla="*/ 37 w 38"/>
                <a:gd name="T35" fmla="*/ 12 h 38"/>
                <a:gd name="T36" fmla="*/ 32 w 38"/>
                <a:gd name="T37" fmla="*/ 6 h 38"/>
                <a:gd name="T38" fmla="*/ 26 w 38"/>
                <a:gd name="T39" fmla="*/ 2 h 38"/>
                <a:gd name="T40" fmla="*/ 18 w 38"/>
                <a:gd name="T41" fmla="*/ 0 h 38"/>
                <a:gd name="T42" fmla="*/ 18 w 38"/>
                <a:gd name="T43" fmla="*/ 0 h 38"/>
                <a:gd name="T44" fmla="*/ 18 w 38"/>
                <a:gd name="T45" fmla="*/ 31 h 38"/>
                <a:gd name="T46" fmla="*/ 18 w 38"/>
                <a:gd name="T47" fmla="*/ 31 h 38"/>
                <a:gd name="T48" fmla="*/ 14 w 38"/>
                <a:gd name="T49" fmla="*/ 31 h 38"/>
                <a:gd name="T50" fmla="*/ 11 w 38"/>
                <a:gd name="T51" fmla="*/ 28 h 38"/>
                <a:gd name="T52" fmla="*/ 7 w 38"/>
                <a:gd name="T53" fmla="*/ 25 h 38"/>
                <a:gd name="T54" fmla="*/ 6 w 38"/>
                <a:gd name="T55" fmla="*/ 19 h 38"/>
                <a:gd name="T56" fmla="*/ 6 w 38"/>
                <a:gd name="T57" fmla="*/ 19 h 38"/>
                <a:gd name="T58" fmla="*/ 7 w 38"/>
                <a:gd name="T59" fmla="*/ 14 h 38"/>
                <a:gd name="T60" fmla="*/ 11 w 38"/>
                <a:gd name="T61" fmla="*/ 11 h 38"/>
                <a:gd name="T62" fmla="*/ 14 w 38"/>
                <a:gd name="T63" fmla="*/ 8 h 38"/>
                <a:gd name="T64" fmla="*/ 18 w 38"/>
                <a:gd name="T65" fmla="*/ 8 h 38"/>
                <a:gd name="T66" fmla="*/ 18 w 38"/>
                <a:gd name="T67" fmla="*/ 8 h 38"/>
                <a:gd name="T68" fmla="*/ 24 w 38"/>
                <a:gd name="T69" fmla="*/ 8 h 38"/>
                <a:gd name="T70" fmla="*/ 27 w 38"/>
                <a:gd name="T71" fmla="*/ 11 h 38"/>
                <a:gd name="T72" fmla="*/ 30 w 38"/>
                <a:gd name="T73" fmla="*/ 14 h 38"/>
                <a:gd name="T74" fmla="*/ 32 w 38"/>
                <a:gd name="T75" fmla="*/ 19 h 38"/>
                <a:gd name="T76" fmla="*/ 32 w 38"/>
                <a:gd name="T77" fmla="*/ 19 h 38"/>
                <a:gd name="T78" fmla="*/ 30 w 38"/>
                <a:gd name="T79" fmla="*/ 25 h 38"/>
                <a:gd name="T80" fmla="*/ 27 w 38"/>
                <a:gd name="T81" fmla="*/ 28 h 38"/>
                <a:gd name="T82" fmla="*/ 24 w 38"/>
                <a:gd name="T83" fmla="*/ 31 h 38"/>
                <a:gd name="T84" fmla="*/ 18 w 38"/>
                <a:gd name="T85" fmla="*/ 31 h 38"/>
                <a:gd name="T86" fmla="*/ 18 w 38"/>
                <a:gd name="T87"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38">
                  <a:moveTo>
                    <a:pt x="18" y="0"/>
                  </a:moveTo>
                  <a:lnTo>
                    <a:pt x="18" y="0"/>
                  </a:lnTo>
                  <a:lnTo>
                    <a:pt x="12" y="2"/>
                  </a:lnTo>
                  <a:lnTo>
                    <a:pt x="6" y="6"/>
                  </a:lnTo>
                  <a:lnTo>
                    <a:pt x="1" y="12"/>
                  </a:lnTo>
                  <a:lnTo>
                    <a:pt x="0" y="19"/>
                  </a:lnTo>
                  <a:lnTo>
                    <a:pt x="0" y="19"/>
                  </a:lnTo>
                  <a:lnTo>
                    <a:pt x="1" y="26"/>
                  </a:lnTo>
                  <a:lnTo>
                    <a:pt x="6" y="32"/>
                  </a:lnTo>
                  <a:lnTo>
                    <a:pt x="12" y="37"/>
                  </a:lnTo>
                  <a:lnTo>
                    <a:pt x="18" y="38"/>
                  </a:lnTo>
                  <a:lnTo>
                    <a:pt x="18" y="38"/>
                  </a:lnTo>
                  <a:lnTo>
                    <a:pt x="26" y="37"/>
                  </a:lnTo>
                  <a:lnTo>
                    <a:pt x="32" y="32"/>
                  </a:lnTo>
                  <a:lnTo>
                    <a:pt x="37" y="26"/>
                  </a:lnTo>
                  <a:lnTo>
                    <a:pt x="38" y="19"/>
                  </a:lnTo>
                  <a:lnTo>
                    <a:pt x="38" y="19"/>
                  </a:lnTo>
                  <a:lnTo>
                    <a:pt x="37" y="12"/>
                  </a:lnTo>
                  <a:lnTo>
                    <a:pt x="32" y="6"/>
                  </a:lnTo>
                  <a:lnTo>
                    <a:pt x="26" y="2"/>
                  </a:lnTo>
                  <a:lnTo>
                    <a:pt x="18" y="0"/>
                  </a:lnTo>
                  <a:lnTo>
                    <a:pt x="18" y="0"/>
                  </a:lnTo>
                  <a:close/>
                  <a:moveTo>
                    <a:pt x="18" y="31"/>
                  </a:moveTo>
                  <a:lnTo>
                    <a:pt x="18" y="31"/>
                  </a:lnTo>
                  <a:lnTo>
                    <a:pt x="14" y="31"/>
                  </a:lnTo>
                  <a:lnTo>
                    <a:pt x="11" y="28"/>
                  </a:lnTo>
                  <a:lnTo>
                    <a:pt x="7" y="25"/>
                  </a:lnTo>
                  <a:lnTo>
                    <a:pt x="6" y="19"/>
                  </a:lnTo>
                  <a:lnTo>
                    <a:pt x="6" y="19"/>
                  </a:lnTo>
                  <a:lnTo>
                    <a:pt x="7" y="14"/>
                  </a:lnTo>
                  <a:lnTo>
                    <a:pt x="11" y="11"/>
                  </a:lnTo>
                  <a:lnTo>
                    <a:pt x="14" y="8"/>
                  </a:lnTo>
                  <a:lnTo>
                    <a:pt x="18" y="8"/>
                  </a:lnTo>
                  <a:lnTo>
                    <a:pt x="18" y="8"/>
                  </a:lnTo>
                  <a:lnTo>
                    <a:pt x="24" y="8"/>
                  </a:lnTo>
                  <a:lnTo>
                    <a:pt x="27" y="11"/>
                  </a:lnTo>
                  <a:lnTo>
                    <a:pt x="30" y="14"/>
                  </a:lnTo>
                  <a:lnTo>
                    <a:pt x="32" y="19"/>
                  </a:lnTo>
                  <a:lnTo>
                    <a:pt x="32" y="19"/>
                  </a:lnTo>
                  <a:lnTo>
                    <a:pt x="30" y="25"/>
                  </a:lnTo>
                  <a:lnTo>
                    <a:pt x="27" y="28"/>
                  </a:lnTo>
                  <a:lnTo>
                    <a:pt x="24" y="31"/>
                  </a:lnTo>
                  <a:lnTo>
                    <a:pt x="18" y="31"/>
                  </a:lnTo>
                  <a:lnTo>
                    <a:pt x="18"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459"/>
            <p:cNvSpPr>
              <a:spLocks noEditPoints="1"/>
            </p:cNvSpPr>
            <p:nvPr/>
          </p:nvSpPr>
          <p:spPr bwMode="auto">
            <a:xfrm>
              <a:off x="8201026" y="6648450"/>
              <a:ext cx="130175" cy="192088"/>
            </a:xfrm>
            <a:custGeom>
              <a:avLst/>
              <a:gdLst>
                <a:gd name="T0" fmla="*/ 40 w 82"/>
                <a:gd name="T1" fmla="*/ 0 h 121"/>
                <a:gd name="T2" fmla="*/ 25 w 82"/>
                <a:gd name="T3" fmla="*/ 3 h 121"/>
                <a:gd name="T4" fmla="*/ 13 w 82"/>
                <a:gd name="T5" fmla="*/ 13 h 121"/>
                <a:gd name="T6" fmla="*/ 3 w 82"/>
                <a:gd name="T7" fmla="*/ 25 h 121"/>
                <a:gd name="T8" fmla="*/ 0 w 82"/>
                <a:gd name="T9" fmla="*/ 39 h 121"/>
                <a:gd name="T10" fmla="*/ 2 w 82"/>
                <a:gd name="T11" fmla="*/ 48 h 121"/>
                <a:gd name="T12" fmla="*/ 8 w 82"/>
                <a:gd name="T13" fmla="*/ 63 h 121"/>
                <a:gd name="T14" fmla="*/ 16 w 82"/>
                <a:gd name="T15" fmla="*/ 69 h 121"/>
                <a:gd name="T16" fmla="*/ 40 w 82"/>
                <a:gd name="T17" fmla="*/ 103 h 121"/>
                <a:gd name="T18" fmla="*/ 65 w 82"/>
                <a:gd name="T19" fmla="*/ 71 h 121"/>
                <a:gd name="T20" fmla="*/ 66 w 82"/>
                <a:gd name="T21" fmla="*/ 71 h 121"/>
                <a:gd name="T22" fmla="*/ 77 w 82"/>
                <a:gd name="T23" fmla="*/ 57 h 121"/>
                <a:gd name="T24" fmla="*/ 82 w 82"/>
                <a:gd name="T25" fmla="*/ 39 h 121"/>
                <a:gd name="T26" fmla="*/ 80 w 82"/>
                <a:gd name="T27" fmla="*/ 31 h 121"/>
                <a:gd name="T28" fmla="*/ 74 w 82"/>
                <a:gd name="T29" fmla="*/ 17 h 121"/>
                <a:gd name="T30" fmla="*/ 63 w 82"/>
                <a:gd name="T31" fmla="*/ 6 h 121"/>
                <a:gd name="T32" fmla="*/ 49 w 82"/>
                <a:gd name="T33" fmla="*/ 2 h 121"/>
                <a:gd name="T34" fmla="*/ 40 w 82"/>
                <a:gd name="T35" fmla="*/ 0 h 121"/>
                <a:gd name="T36" fmla="*/ 40 w 82"/>
                <a:gd name="T37" fmla="*/ 95 h 121"/>
                <a:gd name="T38" fmla="*/ 22 w 82"/>
                <a:gd name="T39" fmla="*/ 74 h 121"/>
                <a:gd name="T40" fmla="*/ 25 w 82"/>
                <a:gd name="T41" fmla="*/ 75 h 121"/>
                <a:gd name="T42" fmla="*/ 40 w 82"/>
                <a:gd name="T43" fmla="*/ 78 h 121"/>
                <a:gd name="T44" fmla="*/ 56 w 82"/>
                <a:gd name="T45" fmla="*/ 75 h 121"/>
                <a:gd name="T46" fmla="*/ 59 w 82"/>
                <a:gd name="T47" fmla="*/ 107 h 121"/>
                <a:gd name="T48" fmla="*/ 40 w 82"/>
                <a:gd name="T49" fmla="*/ 72 h 121"/>
                <a:gd name="T50" fmla="*/ 28 w 82"/>
                <a:gd name="T51" fmla="*/ 69 h 121"/>
                <a:gd name="T52" fmla="*/ 17 w 82"/>
                <a:gd name="T53" fmla="*/ 62 h 121"/>
                <a:gd name="T54" fmla="*/ 10 w 82"/>
                <a:gd name="T55" fmla="*/ 52 h 121"/>
                <a:gd name="T56" fmla="*/ 7 w 82"/>
                <a:gd name="T57" fmla="*/ 39 h 121"/>
                <a:gd name="T58" fmla="*/ 8 w 82"/>
                <a:gd name="T59" fmla="*/ 32 h 121"/>
                <a:gd name="T60" fmla="*/ 13 w 82"/>
                <a:gd name="T61" fmla="*/ 22 h 121"/>
                <a:gd name="T62" fmla="*/ 22 w 82"/>
                <a:gd name="T63" fmla="*/ 13 h 121"/>
                <a:gd name="T64" fmla="*/ 34 w 82"/>
                <a:gd name="T65" fmla="*/ 8 h 121"/>
                <a:gd name="T66" fmla="*/ 40 w 82"/>
                <a:gd name="T67" fmla="*/ 6 h 121"/>
                <a:gd name="T68" fmla="*/ 54 w 82"/>
                <a:gd name="T69" fmla="*/ 9 h 121"/>
                <a:gd name="T70" fmla="*/ 65 w 82"/>
                <a:gd name="T71" fmla="*/ 17 h 121"/>
                <a:gd name="T72" fmla="*/ 72 w 82"/>
                <a:gd name="T73" fmla="*/ 26 h 121"/>
                <a:gd name="T74" fmla="*/ 75 w 82"/>
                <a:gd name="T75" fmla="*/ 39 h 121"/>
                <a:gd name="T76" fmla="*/ 74 w 82"/>
                <a:gd name="T77" fmla="*/ 46 h 121"/>
                <a:gd name="T78" fmla="*/ 69 w 82"/>
                <a:gd name="T79" fmla="*/ 57 h 121"/>
                <a:gd name="T80" fmla="*/ 60 w 82"/>
                <a:gd name="T81" fmla="*/ 66 h 121"/>
                <a:gd name="T82" fmla="*/ 48 w 82"/>
                <a:gd name="T83" fmla="*/ 71 h 121"/>
                <a:gd name="T84" fmla="*/ 40 w 82"/>
                <a:gd name="T85"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1">
                  <a:moveTo>
                    <a:pt x="40" y="0"/>
                  </a:moveTo>
                  <a:lnTo>
                    <a:pt x="40" y="0"/>
                  </a:lnTo>
                  <a:lnTo>
                    <a:pt x="33" y="2"/>
                  </a:lnTo>
                  <a:lnTo>
                    <a:pt x="25" y="3"/>
                  </a:lnTo>
                  <a:lnTo>
                    <a:pt x="19" y="6"/>
                  </a:lnTo>
                  <a:lnTo>
                    <a:pt x="13" y="13"/>
                  </a:lnTo>
                  <a:lnTo>
                    <a:pt x="8" y="17"/>
                  </a:lnTo>
                  <a:lnTo>
                    <a:pt x="3" y="25"/>
                  </a:lnTo>
                  <a:lnTo>
                    <a:pt x="2" y="31"/>
                  </a:lnTo>
                  <a:lnTo>
                    <a:pt x="0" y="39"/>
                  </a:lnTo>
                  <a:lnTo>
                    <a:pt x="0" y="39"/>
                  </a:lnTo>
                  <a:lnTo>
                    <a:pt x="2" y="48"/>
                  </a:lnTo>
                  <a:lnTo>
                    <a:pt x="3" y="55"/>
                  </a:lnTo>
                  <a:lnTo>
                    <a:pt x="8" y="63"/>
                  </a:lnTo>
                  <a:lnTo>
                    <a:pt x="16" y="69"/>
                  </a:lnTo>
                  <a:lnTo>
                    <a:pt x="16" y="69"/>
                  </a:lnTo>
                  <a:lnTo>
                    <a:pt x="16" y="121"/>
                  </a:lnTo>
                  <a:lnTo>
                    <a:pt x="40" y="103"/>
                  </a:lnTo>
                  <a:lnTo>
                    <a:pt x="65" y="121"/>
                  </a:lnTo>
                  <a:lnTo>
                    <a:pt x="65" y="71"/>
                  </a:lnTo>
                  <a:lnTo>
                    <a:pt x="66" y="71"/>
                  </a:lnTo>
                  <a:lnTo>
                    <a:pt x="66" y="71"/>
                  </a:lnTo>
                  <a:lnTo>
                    <a:pt x="72" y="63"/>
                  </a:lnTo>
                  <a:lnTo>
                    <a:pt x="77" y="57"/>
                  </a:lnTo>
                  <a:lnTo>
                    <a:pt x="80" y="48"/>
                  </a:lnTo>
                  <a:lnTo>
                    <a:pt x="82" y="39"/>
                  </a:lnTo>
                  <a:lnTo>
                    <a:pt x="82" y="39"/>
                  </a:lnTo>
                  <a:lnTo>
                    <a:pt x="80" y="31"/>
                  </a:lnTo>
                  <a:lnTo>
                    <a:pt x="79" y="25"/>
                  </a:lnTo>
                  <a:lnTo>
                    <a:pt x="74" y="17"/>
                  </a:lnTo>
                  <a:lnTo>
                    <a:pt x="69" y="13"/>
                  </a:lnTo>
                  <a:lnTo>
                    <a:pt x="63" y="6"/>
                  </a:lnTo>
                  <a:lnTo>
                    <a:pt x="57" y="3"/>
                  </a:lnTo>
                  <a:lnTo>
                    <a:pt x="49" y="2"/>
                  </a:lnTo>
                  <a:lnTo>
                    <a:pt x="40" y="0"/>
                  </a:lnTo>
                  <a:lnTo>
                    <a:pt x="40" y="0"/>
                  </a:lnTo>
                  <a:close/>
                  <a:moveTo>
                    <a:pt x="59" y="107"/>
                  </a:moveTo>
                  <a:lnTo>
                    <a:pt x="40" y="95"/>
                  </a:lnTo>
                  <a:lnTo>
                    <a:pt x="22" y="109"/>
                  </a:lnTo>
                  <a:lnTo>
                    <a:pt x="22" y="74"/>
                  </a:lnTo>
                  <a:lnTo>
                    <a:pt x="25" y="75"/>
                  </a:lnTo>
                  <a:lnTo>
                    <a:pt x="25" y="75"/>
                  </a:lnTo>
                  <a:lnTo>
                    <a:pt x="33" y="77"/>
                  </a:lnTo>
                  <a:lnTo>
                    <a:pt x="40" y="78"/>
                  </a:lnTo>
                  <a:lnTo>
                    <a:pt x="48" y="77"/>
                  </a:lnTo>
                  <a:lnTo>
                    <a:pt x="56" y="75"/>
                  </a:lnTo>
                  <a:lnTo>
                    <a:pt x="59" y="75"/>
                  </a:lnTo>
                  <a:lnTo>
                    <a:pt x="59" y="107"/>
                  </a:lnTo>
                  <a:close/>
                  <a:moveTo>
                    <a:pt x="40" y="72"/>
                  </a:moveTo>
                  <a:lnTo>
                    <a:pt x="40" y="72"/>
                  </a:lnTo>
                  <a:lnTo>
                    <a:pt x="34" y="71"/>
                  </a:lnTo>
                  <a:lnTo>
                    <a:pt x="28" y="69"/>
                  </a:lnTo>
                  <a:lnTo>
                    <a:pt x="22" y="66"/>
                  </a:lnTo>
                  <a:lnTo>
                    <a:pt x="17" y="62"/>
                  </a:lnTo>
                  <a:lnTo>
                    <a:pt x="13" y="57"/>
                  </a:lnTo>
                  <a:lnTo>
                    <a:pt x="10" y="52"/>
                  </a:lnTo>
                  <a:lnTo>
                    <a:pt x="8" y="46"/>
                  </a:lnTo>
                  <a:lnTo>
                    <a:pt x="7" y="39"/>
                  </a:lnTo>
                  <a:lnTo>
                    <a:pt x="7" y="39"/>
                  </a:lnTo>
                  <a:lnTo>
                    <a:pt x="8" y="32"/>
                  </a:lnTo>
                  <a:lnTo>
                    <a:pt x="10" y="26"/>
                  </a:lnTo>
                  <a:lnTo>
                    <a:pt x="13" y="22"/>
                  </a:lnTo>
                  <a:lnTo>
                    <a:pt x="17" y="17"/>
                  </a:lnTo>
                  <a:lnTo>
                    <a:pt x="22" y="13"/>
                  </a:lnTo>
                  <a:lnTo>
                    <a:pt x="28" y="9"/>
                  </a:lnTo>
                  <a:lnTo>
                    <a:pt x="34" y="8"/>
                  </a:lnTo>
                  <a:lnTo>
                    <a:pt x="40" y="6"/>
                  </a:lnTo>
                  <a:lnTo>
                    <a:pt x="40" y="6"/>
                  </a:lnTo>
                  <a:lnTo>
                    <a:pt x="48" y="8"/>
                  </a:lnTo>
                  <a:lnTo>
                    <a:pt x="54" y="9"/>
                  </a:lnTo>
                  <a:lnTo>
                    <a:pt x="60" y="13"/>
                  </a:lnTo>
                  <a:lnTo>
                    <a:pt x="65" y="17"/>
                  </a:lnTo>
                  <a:lnTo>
                    <a:pt x="69" y="22"/>
                  </a:lnTo>
                  <a:lnTo>
                    <a:pt x="72" y="26"/>
                  </a:lnTo>
                  <a:lnTo>
                    <a:pt x="74" y="32"/>
                  </a:lnTo>
                  <a:lnTo>
                    <a:pt x="75" y="39"/>
                  </a:lnTo>
                  <a:lnTo>
                    <a:pt x="75" y="39"/>
                  </a:lnTo>
                  <a:lnTo>
                    <a:pt x="74" y="46"/>
                  </a:lnTo>
                  <a:lnTo>
                    <a:pt x="72" y="52"/>
                  </a:lnTo>
                  <a:lnTo>
                    <a:pt x="69" y="57"/>
                  </a:lnTo>
                  <a:lnTo>
                    <a:pt x="65" y="62"/>
                  </a:lnTo>
                  <a:lnTo>
                    <a:pt x="60" y="66"/>
                  </a:lnTo>
                  <a:lnTo>
                    <a:pt x="54" y="69"/>
                  </a:lnTo>
                  <a:lnTo>
                    <a:pt x="48" y="71"/>
                  </a:lnTo>
                  <a:lnTo>
                    <a:pt x="40" y="72"/>
                  </a:lnTo>
                  <a:lnTo>
                    <a:pt x="40" y="7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2" name="Group 151"/>
          <p:cNvGrpSpPr/>
          <p:nvPr userDrawn="1"/>
        </p:nvGrpSpPr>
        <p:grpSpPr>
          <a:xfrm>
            <a:off x="10243499" y="6240395"/>
            <a:ext cx="186991" cy="143048"/>
            <a:chOff x="8478838" y="6662738"/>
            <a:chExt cx="158750" cy="161925"/>
          </a:xfrm>
        </p:grpSpPr>
        <p:sp>
          <p:nvSpPr>
            <p:cNvPr id="153" name="Freeform 460"/>
            <p:cNvSpPr>
              <a:spLocks/>
            </p:cNvSpPr>
            <p:nvPr/>
          </p:nvSpPr>
          <p:spPr bwMode="auto">
            <a:xfrm>
              <a:off x="8523288" y="6684963"/>
              <a:ext cx="42863" cy="17463"/>
            </a:xfrm>
            <a:custGeom>
              <a:avLst/>
              <a:gdLst>
                <a:gd name="T0" fmla="*/ 26 w 27"/>
                <a:gd name="T1" fmla="*/ 3 h 11"/>
                <a:gd name="T2" fmla="*/ 26 w 27"/>
                <a:gd name="T3" fmla="*/ 3 h 11"/>
                <a:gd name="T4" fmla="*/ 20 w 27"/>
                <a:gd name="T5" fmla="*/ 2 h 11"/>
                <a:gd name="T6" fmla="*/ 13 w 27"/>
                <a:gd name="T7" fmla="*/ 0 h 11"/>
                <a:gd name="T8" fmla="*/ 7 w 27"/>
                <a:gd name="T9" fmla="*/ 0 h 11"/>
                <a:gd name="T10" fmla="*/ 1 w 27"/>
                <a:gd name="T11" fmla="*/ 3 h 11"/>
                <a:gd name="T12" fmla="*/ 1 w 27"/>
                <a:gd name="T13" fmla="*/ 3 h 11"/>
                <a:gd name="T14" fmla="*/ 0 w 27"/>
                <a:gd name="T15" fmla="*/ 5 h 11"/>
                <a:gd name="T16" fmla="*/ 0 w 27"/>
                <a:gd name="T17" fmla="*/ 8 h 11"/>
                <a:gd name="T18" fmla="*/ 0 w 27"/>
                <a:gd name="T19" fmla="*/ 8 h 11"/>
                <a:gd name="T20" fmla="*/ 1 w 27"/>
                <a:gd name="T21" fmla="*/ 9 h 11"/>
                <a:gd name="T22" fmla="*/ 4 w 27"/>
                <a:gd name="T23" fmla="*/ 9 h 11"/>
                <a:gd name="T24" fmla="*/ 4 w 27"/>
                <a:gd name="T25" fmla="*/ 9 h 11"/>
                <a:gd name="T26" fmla="*/ 9 w 27"/>
                <a:gd name="T27" fmla="*/ 8 h 11"/>
                <a:gd name="T28" fmla="*/ 13 w 27"/>
                <a:gd name="T29" fmla="*/ 8 h 11"/>
                <a:gd name="T30" fmla="*/ 18 w 27"/>
                <a:gd name="T31" fmla="*/ 8 h 11"/>
                <a:gd name="T32" fmla="*/ 21 w 27"/>
                <a:gd name="T33" fmla="*/ 11 h 11"/>
                <a:gd name="T34" fmla="*/ 21 w 27"/>
                <a:gd name="T35" fmla="*/ 11 h 11"/>
                <a:gd name="T36" fmla="*/ 23 w 27"/>
                <a:gd name="T37" fmla="*/ 11 h 11"/>
                <a:gd name="T38" fmla="*/ 23 w 27"/>
                <a:gd name="T39" fmla="*/ 11 h 11"/>
                <a:gd name="T40" fmla="*/ 26 w 27"/>
                <a:gd name="T41" fmla="*/ 9 h 11"/>
                <a:gd name="T42" fmla="*/ 27 w 27"/>
                <a:gd name="T43" fmla="*/ 8 h 11"/>
                <a:gd name="T44" fmla="*/ 27 w 27"/>
                <a:gd name="T45" fmla="*/ 8 h 11"/>
                <a:gd name="T46" fmla="*/ 27 w 27"/>
                <a:gd name="T47" fmla="*/ 6 h 11"/>
                <a:gd name="T48" fmla="*/ 26 w 27"/>
                <a:gd name="T49" fmla="*/ 3 h 11"/>
                <a:gd name="T50" fmla="*/ 26 w 27"/>
                <a:gd name="T5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11">
                  <a:moveTo>
                    <a:pt x="26" y="3"/>
                  </a:moveTo>
                  <a:lnTo>
                    <a:pt x="26" y="3"/>
                  </a:lnTo>
                  <a:lnTo>
                    <a:pt x="20" y="2"/>
                  </a:lnTo>
                  <a:lnTo>
                    <a:pt x="13" y="0"/>
                  </a:lnTo>
                  <a:lnTo>
                    <a:pt x="7" y="0"/>
                  </a:lnTo>
                  <a:lnTo>
                    <a:pt x="1" y="3"/>
                  </a:lnTo>
                  <a:lnTo>
                    <a:pt x="1" y="3"/>
                  </a:lnTo>
                  <a:lnTo>
                    <a:pt x="0" y="5"/>
                  </a:lnTo>
                  <a:lnTo>
                    <a:pt x="0" y="8"/>
                  </a:lnTo>
                  <a:lnTo>
                    <a:pt x="0" y="8"/>
                  </a:lnTo>
                  <a:lnTo>
                    <a:pt x="1" y="9"/>
                  </a:lnTo>
                  <a:lnTo>
                    <a:pt x="4" y="9"/>
                  </a:lnTo>
                  <a:lnTo>
                    <a:pt x="4" y="9"/>
                  </a:lnTo>
                  <a:lnTo>
                    <a:pt x="9" y="8"/>
                  </a:lnTo>
                  <a:lnTo>
                    <a:pt x="13" y="8"/>
                  </a:lnTo>
                  <a:lnTo>
                    <a:pt x="18" y="8"/>
                  </a:lnTo>
                  <a:lnTo>
                    <a:pt x="21" y="11"/>
                  </a:lnTo>
                  <a:lnTo>
                    <a:pt x="21" y="11"/>
                  </a:lnTo>
                  <a:lnTo>
                    <a:pt x="23" y="11"/>
                  </a:lnTo>
                  <a:lnTo>
                    <a:pt x="23" y="11"/>
                  </a:lnTo>
                  <a:lnTo>
                    <a:pt x="26" y="9"/>
                  </a:lnTo>
                  <a:lnTo>
                    <a:pt x="27" y="8"/>
                  </a:lnTo>
                  <a:lnTo>
                    <a:pt x="27" y="8"/>
                  </a:lnTo>
                  <a:lnTo>
                    <a:pt x="27" y="6"/>
                  </a:lnTo>
                  <a:lnTo>
                    <a:pt x="26" y="3"/>
                  </a:lnTo>
                  <a:lnTo>
                    <a:pt x="26"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461"/>
            <p:cNvSpPr>
              <a:spLocks noEditPoints="1"/>
            </p:cNvSpPr>
            <p:nvPr/>
          </p:nvSpPr>
          <p:spPr bwMode="auto">
            <a:xfrm>
              <a:off x="8478838" y="6662738"/>
              <a:ext cx="158750" cy="161925"/>
            </a:xfrm>
            <a:custGeom>
              <a:avLst/>
              <a:gdLst>
                <a:gd name="T0" fmla="*/ 72 w 100"/>
                <a:gd name="T1" fmla="*/ 66 h 102"/>
                <a:gd name="T2" fmla="*/ 77 w 100"/>
                <a:gd name="T3" fmla="*/ 60 h 102"/>
                <a:gd name="T4" fmla="*/ 81 w 100"/>
                <a:gd name="T5" fmla="*/ 46 h 102"/>
                <a:gd name="T6" fmla="*/ 80 w 100"/>
                <a:gd name="T7" fmla="*/ 31 h 102"/>
                <a:gd name="T8" fmla="*/ 74 w 100"/>
                <a:gd name="T9" fmla="*/ 19 h 102"/>
                <a:gd name="T10" fmla="*/ 69 w 100"/>
                <a:gd name="T11" fmla="*/ 13 h 102"/>
                <a:gd name="T12" fmla="*/ 69 w 100"/>
                <a:gd name="T13" fmla="*/ 13 h 102"/>
                <a:gd name="T14" fmla="*/ 57 w 100"/>
                <a:gd name="T15" fmla="*/ 4 h 102"/>
                <a:gd name="T16" fmla="*/ 41 w 100"/>
                <a:gd name="T17" fmla="*/ 0 h 102"/>
                <a:gd name="T18" fmla="*/ 32 w 100"/>
                <a:gd name="T19" fmla="*/ 0 h 102"/>
                <a:gd name="T20" fmla="*/ 18 w 100"/>
                <a:gd name="T21" fmla="*/ 7 h 102"/>
                <a:gd name="T22" fmla="*/ 12 w 100"/>
                <a:gd name="T23" fmla="*/ 13 h 102"/>
                <a:gd name="T24" fmla="*/ 3 w 100"/>
                <a:gd name="T25" fmla="*/ 25 h 102"/>
                <a:gd name="T26" fmla="*/ 0 w 100"/>
                <a:gd name="T27" fmla="*/ 40 h 102"/>
                <a:gd name="T28" fmla="*/ 3 w 100"/>
                <a:gd name="T29" fmla="*/ 56 h 102"/>
                <a:gd name="T30" fmla="*/ 12 w 100"/>
                <a:gd name="T31" fmla="*/ 69 h 102"/>
                <a:gd name="T32" fmla="*/ 18 w 100"/>
                <a:gd name="T33" fmla="*/ 76 h 102"/>
                <a:gd name="T34" fmla="*/ 32 w 100"/>
                <a:gd name="T35" fmla="*/ 82 h 102"/>
                <a:gd name="T36" fmla="*/ 41 w 100"/>
                <a:gd name="T37" fmla="*/ 82 h 102"/>
                <a:gd name="T38" fmla="*/ 55 w 100"/>
                <a:gd name="T39" fmla="*/ 79 h 102"/>
                <a:gd name="T40" fmla="*/ 66 w 100"/>
                <a:gd name="T41" fmla="*/ 72 h 102"/>
                <a:gd name="T42" fmla="*/ 94 w 100"/>
                <a:gd name="T43" fmla="*/ 100 h 102"/>
                <a:gd name="T44" fmla="*/ 97 w 100"/>
                <a:gd name="T45" fmla="*/ 102 h 102"/>
                <a:gd name="T46" fmla="*/ 100 w 100"/>
                <a:gd name="T47" fmla="*/ 100 h 102"/>
                <a:gd name="T48" fmla="*/ 100 w 100"/>
                <a:gd name="T49" fmla="*/ 94 h 102"/>
                <a:gd name="T50" fmla="*/ 64 w 100"/>
                <a:gd name="T51" fmla="*/ 65 h 102"/>
                <a:gd name="T52" fmla="*/ 58 w 100"/>
                <a:gd name="T53" fmla="*/ 69 h 102"/>
                <a:gd name="T54" fmla="*/ 48 w 100"/>
                <a:gd name="T55" fmla="*/ 74 h 102"/>
                <a:gd name="T56" fmla="*/ 41 w 100"/>
                <a:gd name="T57" fmla="*/ 74 h 102"/>
                <a:gd name="T58" fmla="*/ 28 w 100"/>
                <a:gd name="T59" fmla="*/ 71 h 102"/>
                <a:gd name="T60" fmla="*/ 18 w 100"/>
                <a:gd name="T61" fmla="*/ 65 h 102"/>
                <a:gd name="T62" fmla="*/ 14 w 100"/>
                <a:gd name="T63" fmla="*/ 59 h 102"/>
                <a:gd name="T64" fmla="*/ 9 w 100"/>
                <a:gd name="T65" fmla="*/ 48 h 102"/>
                <a:gd name="T66" fmla="*/ 9 w 100"/>
                <a:gd name="T67" fmla="*/ 34 h 102"/>
                <a:gd name="T68" fmla="*/ 14 w 100"/>
                <a:gd name="T69" fmla="*/ 23 h 102"/>
                <a:gd name="T70" fmla="*/ 18 w 100"/>
                <a:gd name="T71" fmla="*/ 17 h 102"/>
                <a:gd name="T72" fmla="*/ 28 w 100"/>
                <a:gd name="T73" fmla="*/ 10 h 102"/>
                <a:gd name="T74" fmla="*/ 41 w 100"/>
                <a:gd name="T75" fmla="*/ 8 h 102"/>
                <a:gd name="T76" fmla="*/ 48 w 100"/>
                <a:gd name="T77" fmla="*/ 8 h 102"/>
                <a:gd name="T78" fmla="*/ 58 w 100"/>
                <a:gd name="T79" fmla="*/ 13 h 102"/>
                <a:gd name="T80" fmla="*/ 64 w 100"/>
                <a:gd name="T81" fmla="*/ 17 h 102"/>
                <a:gd name="T82" fmla="*/ 68 w 100"/>
                <a:gd name="T83" fmla="*/ 23 h 102"/>
                <a:gd name="T84" fmla="*/ 72 w 100"/>
                <a:gd name="T85" fmla="*/ 34 h 102"/>
                <a:gd name="T86" fmla="*/ 72 w 100"/>
                <a:gd name="T87" fmla="*/ 48 h 102"/>
                <a:gd name="T88" fmla="*/ 68 w 100"/>
                <a:gd name="T89" fmla="*/ 59 h 102"/>
                <a:gd name="T90" fmla="*/ 64 w 100"/>
                <a:gd name="T9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102">
                  <a:moveTo>
                    <a:pt x="100" y="94"/>
                  </a:moveTo>
                  <a:lnTo>
                    <a:pt x="72" y="66"/>
                  </a:lnTo>
                  <a:lnTo>
                    <a:pt x="72" y="66"/>
                  </a:lnTo>
                  <a:lnTo>
                    <a:pt x="77" y="60"/>
                  </a:lnTo>
                  <a:lnTo>
                    <a:pt x="78" y="54"/>
                  </a:lnTo>
                  <a:lnTo>
                    <a:pt x="81" y="46"/>
                  </a:lnTo>
                  <a:lnTo>
                    <a:pt x="81" y="39"/>
                  </a:lnTo>
                  <a:lnTo>
                    <a:pt x="80" y="31"/>
                  </a:lnTo>
                  <a:lnTo>
                    <a:pt x="78" y="25"/>
                  </a:lnTo>
                  <a:lnTo>
                    <a:pt x="74" y="19"/>
                  </a:lnTo>
                  <a:lnTo>
                    <a:pt x="69" y="13"/>
                  </a:lnTo>
                  <a:lnTo>
                    <a:pt x="69" y="13"/>
                  </a:lnTo>
                  <a:lnTo>
                    <a:pt x="69" y="13"/>
                  </a:lnTo>
                  <a:lnTo>
                    <a:pt x="69" y="13"/>
                  </a:lnTo>
                  <a:lnTo>
                    <a:pt x="63" y="7"/>
                  </a:lnTo>
                  <a:lnTo>
                    <a:pt x="57" y="4"/>
                  </a:lnTo>
                  <a:lnTo>
                    <a:pt x="49" y="0"/>
                  </a:lnTo>
                  <a:lnTo>
                    <a:pt x="41" y="0"/>
                  </a:lnTo>
                  <a:lnTo>
                    <a:pt x="41" y="0"/>
                  </a:lnTo>
                  <a:lnTo>
                    <a:pt x="32" y="0"/>
                  </a:lnTo>
                  <a:lnTo>
                    <a:pt x="26" y="4"/>
                  </a:lnTo>
                  <a:lnTo>
                    <a:pt x="18" y="7"/>
                  </a:lnTo>
                  <a:lnTo>
                    <a:pt x="12" y="13"/>
                  </a:lnTo>
                  <a:lnTo>
                    <a:pt x="12" y="13"/>
                  </a:lnTo>
                  <a:lnTo>
                    <a:pt x="8" y="19"/>
                  </a:lnTo>
                  <a:lnTo>
                    <a:pt x="3" y="25"/>
                  </a:lnTo>
                  <a:lnTo>
                    <a:pt x="2" y="33"/>
                  </a:lnTo>
                  <a:lnTo>
                    <a:pt x="0" y="40"/>
                  </a:lnTo>
                  <a:lnTo>
                    <a:pt x="2" y="49"/>
                  </a:lnTo>
                  <a:lnTo>
                    <a:pt x="3" y="56"/>
                  </a:lnTo>
                  <a:lnTo>
                    <a:pt x="8" y="63"/>
                  </a:lnTo>
                  <a:lnTo>
                    <a:pt x="12" y="69"/>
                  </a:lnTo>
                  <a:lnTo>
                    <a:pt x="12" y="69"/>
                  </a:lnTo>
                  <a:lnTo>
                    <a:pt x="18" y="76"/>
                  </a:lnTo>
                  <a:lnTo>
                    <a:pt x="26" y="79"/>
                  </a:lnTo>
                  <a:lnTo>
                    <a:pt x="32" y="82"/>
                  </a:lnTo>
                  <a:lnTo>
                    <a:pt x="41" y="82"/>
                  </a:lnTo>
                  <a:lnTo>
                    <a:pt x="41" y="82"/>
                  </a:lnTo>
                  <a:lnTo>
                    <a:pt x="48" y="82"/>
                  </a:lnTo>
                  <a:lnTo>
                    <a:pt x="55" y="79"/>
                  </a:lnTo>
                  <a:lnTo>
                    <a:pt x="61" y="76"/>
                  </a:lnTo>
                  <a:lnTo>
                    <a:pt x="66" y="72"/>
                  </a:lnTo>
                  <a:lnTo>
                    <a:pt x="94" y="100"/>
                  </a:lnTo>
                  <a:lnTo>
                    <a:pt x="94" y="100"/>
                  </a:lnTo>
                  <a:lnTo>
                    <a:pt x="97" y="102"/>
                  </a:lnTo>
                  <a:lnTo>
                    <a:pt x="97" y="102"/>
                  </a:lnTo>
                  <a:lnTo>
                    <a:pt x="100" y="100"/>
                  </a:lnTo>
                  <a:lnTo>
                    <a:pt x="100" y="100"/>
                  </a:lnTo>
                  <a:lnTo>
                    <a:pt x="100" y="97"/>
                  </a:lnTo>
                  <a:lnTo>
                    <a:pt x="100" y="94"/>
                  </a:lnTo>
                  <a:lnTo>
                    <a:pt x="100" y="94"/>
                  </a:lnTo>
                  <a:close/>
                  <a:moveTo>
                    <a:pt x="64" y="65"/>
                  </a:moveTo>
                  <a:lnTo>
                    <a:pt x="64" y="65"/>
                  </a:lnTo>
                  <a:lnTo>
                    <a:pt x="58" y="69"/>
                  </a:lnTo>
                  <a:lnTo>
                    <a:pt x="54" y="71"/>
                  </a:lnTo>
                  <a:lnTo>
                    <a:pt x="48" y="74"/>
                  </a:lnTo>
                  <a:lnTo>
                    <a:pt x="41" y="74"/>
                  </a:lnTo>
                  <a:lnTo>
                    <a:pt x="41" y="74"/>
                  </a:lnTo>
                  <a:lnTo>
                    <a:pt x="34" y="74"/>
                  </a:lnTo>
                  <a:lnTo>
                    <a:pt x="28" y="71"/>
                  </a:lnTo>
                  <a:lnTo>
                    <a:pt x="23" y="69"/>
                  </a:lnTo>
                  <a:lnTo>
                    <a:pt x="18" y="65"/>
                  </a:lnTo>
                  <a:lnTo>
                    <a:pt x="18" y="65"/>
                  </a:lnTo>
                  <a:lnTo>
                    <a:pt x="14" y="59"/>
                  </a:lnTo>
                  <a:lnTo>
                    <a:pt x="11" y="54"/>
                  </a:lnTo>
                  <a:lnTo>
                    <a:pt x="9" y="48"/>
                  </a:lnTo>
                  <a:lnTo>
                    <a:pt x="8" y="40"/>
                  </a:lnTo>
                  <a:lnTo>
                    <a:pt x="9" y="34"/>
                  </a:lnTo>
                  <a:lnTo>
                    <a:pt x="11" y="28"/>
                  </a:lnTo>
                  <a:lnTo>
                    <a:pt x="14" y="23"/>
                  </a:lnTo>
                  <a:lnTo>
                    <a:pt x="18" y="17"/>
                  </a:lnTo>
                  <a:lnTo>
                    <a:pt x="18" y="17"/>
                  </a:lnTo>
                  <a:lnTo>
                    <a:pt x="23" y="13"/>
                  </a:lnTo>
                  <a:lnTo>
                    <a:pt x="28" y="10"/>
                  </a:lnTo>
                  <a:lnTo>
                    <a:pt x="34" y="8"/>
                  </a:lnTo>
                  <a:lnTo>
                    <a:pt x="41" y="8"/>
                  </a:lnTo>
                  <a:lnTo>
                    <a:pt x="41" y="8"/>
                  </a:lnTo>
                  <a:lnTo>
                    <a:pt x="48" y="8"/>
                  </a:lnTo>
                  <a:lnTo>
                    <a:pt x="54" y="10"/>
                  </a:lnTo>
                  <a:lnTo>
                    <a:pt x="58" y="13"/>
                  </a:lnTo>
                  <a:lnTo>
                    <a:pt x="64" y="17"/>
                  </a:lnTo>
                  <a:lnTo>
                    <a:pt x="64" y="17"/>
                  </a:lnTo>
                  <a:lnTo>
                    <a:pt x="64" y="17"/>
                  </a:lnTo>
                  <a:lnTo>
                    <a:pt x="68" y="23"/>
                  </a:lnTo>
                  <a:lnTo>
                    <a:pt x="71" y="28"/>
                  </a:lnTo>
                  <a:lnTo>
                    <a:pt x="72" y="34"/>
                  </a:lnTo>
                  <a:lnTo>
                    <a:pt x="74" y="40"/>
                  </a:lnTo>
                  <a:lnTo>
                    <a:pt x="72" y="48"/>
                  </a:lnTo>
                  <a:lnTo>
                    <a:pt x="71" y="54"/>
                  </a:lnTo>
                  <a:lnTo>
                    <a:pt x="68" y="59"/>
                  </a:lnTo>
                  <a:lnTo>
                    <a:pt x="64" y="65"/>
                  </a:lnTo>
                  <a:lnTo>
                    <a:pt x="64"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5" name="Group 154"/>
          <p:cNvGrpSpPr/>
          <p:nvPr userDrawn="1"/>
        </p:nvGrpSpPr>
        <p:grpSpPr>
          <a:xfrm>
            <a:off x="6256845" y="6254419"/>
            <a:ext cx="177643" cy="117804"/>
            <a:chOff x="5094288" y="6678613"/>
            <a:chExt cx="150813" cy="133350"/>
          </a:xfrm>
        </p:grpSpPr>
        <p:sp>
          <p:nvSpPr>
            <p:cNvPr id="156" name="Freeform 462"/>
            <p:cNvSpPr>
              <a:spLocks noEditPoints="1"/>
            </p:cNvSpPr>
            <p:nvPr/>
          </p:nvSpPr>
          <p:spPr bwMode="auto">
            <a:xfrm>
              <a:off x="5094288" y="6678613"/>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463"/>
            <p:cNvSpPr>
              <a:spLocks noEditPoints="1"/>
            </p:cNvSpPr>
            <p:nvPr/>
          </p:nvSpPr>
          <p:spPr bwMode="auto">
            <a:xfrm>
              <a:off x="5094288" y="6751638"/>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58" name="Freeform 464"/>
          <p:cNvSpPr>
            <a:spLocks noEditPoints="1"/>
          </p:cNvSpPr>
          <p:nvPr userDrawn="1"/>
        </p:nvSpPr>
        <p:spPr bwMode="auto">
          <a:xfrm>
            <a:off x="6612128" y="6236188"/>
            <a:ext cx="198211" cy="151463"/>
          </a:xfrm>
          <a:custGeom>
            <a:avLst/>
            <a:gdLst>
              <a:gd name="T0" fmla="*/ 103 w 106"/>
              <a:gd name="T1" fmla="*/ 36 h 108"/>
              <a:gd name="T2" fmla="*/ 72 w 106"/>
              <a:gd name="T3" fmla="*/ 36 h 108"/>
              <a:gd name="T4" fmla="*/ 72 w 106"/>
              <a:gd name="T5" fmla="*/ 5 h 108"/>
              <a:gd name="T6" fmla="*/ 72 w 106"/>
              <a:gd name="T7" fmla="*/ 5 h 108"/>
              <a:gd name="T8" fmla="*/ 71 w 106"/>
              <a:gd name="T9" fmla="*/ 2 h 108"/>
              <a:gd name="T10" fmla="*/ 68 w 106"/>
              <a:gd name="T11" fmla="*/ 0 h 108"/>
              <a:gd name="T12" fmla="*/ 39 w 106"/>
              <a:gd name="T13" fmla="*/ 0 h 108"/>
              <a:gd name="T14" fmla="*/ 39 w 106"/>
              <a:gd name="T15" fmla="*/ 0 h 108"/>
              <a:gd name="T16" fmla="*/ 36 w 106"/>
              <a:gd name="T17" fmla="*/ 2 h 108"/>
              <a:gd name="T18" fmla="*/ 34 w 106"/>
              <a:gd name="T19" fmla="*/ 5 h 108"/>
              <a:gd name="T20" fmla="*/ 34 w 106"/>
              <a:gd name="T21" fmla="*/ 36 h 108"/>
              <a:gd name="T22" fmla="*/ 3 w 106"/>
              <a:gd name="T23" fmla="*/ 36 h 108"/>
              <a:gd name="T24" fmla="*/ 3 w 106"/>
              <a:gd name="T25" fmla="*/ 36 h 108"/>
              <a:gd name="T26" fmla="*/ 0 w 106"/>
              <a:gd name="T27" fmla="*/ 37 h 108"/>
              <a:gd name="T28" fmla="*/ 0 w 106"/>
              <a:gd name="T29" fmla="*/ 39 h 108"/>
              <a:gd name="T30" fmla="*/ 0 w 106"/>
              <a:gd name="T31" fmla="*/ 69 h 108"/>
              <a:gd name="T32" fmla="*/ 0 w 106"/>
              <a:gd name="T33" fmla="*/ 69 h 108"/>
              <a:gd name="T34" fmla="*/ 0 w 106"/>
              <a:gd name="T35" fmla="*/ 72 h 108"/>
              <a:gd name="T36" fmla="*/ 3 w 106"/>
              <a:gd name="T37" fmla="*/ 72 h 108"/>
              <a:gd name="T38" fmla="*/ 34 w 106"/>
              <a:gd name="T39" fmla="*/ 72 h 108"/>
              <a:gd name="T40" fmla="*/ 34 w 106"/>
              <a:gd name="T41" fmla="*/ 105 h 108"/>
              <a:gd name="T42" fmla="*/ 34 w 106"/>
              <a:gd name="T43" fmla="*/ 105 h 108"/>
              <a:gd name="T44" fmla="*/ 36 w 106"/>
              <a:gd name="T45" fmla="*/ 106 h 108"/>
              <a:gd name="T46" fmla="*/ 39 w 106"/>
              <a:gd name="T47" fmla="*/ 108 h 108"/>
              <a:gd name="T48" fmla="*/ 68 w 106"/>
              <a:gd name="T49" fmla="*/ 108 h 108"/>
              <a:gd name="T50" fmla="*/ 68 w 106"/>
              <a:gd name="T51" fmla="*/ 108 h 108"/>
              <a:gd name="T52" fmla="*/ 71 w 106"/>
              <a:gd name="T53" fmla="*/ 106 h 108"/>
              <a:gd name="T54" fmla="*/ 72 w 106"/>
              <a:gd name="T55" fmla="*/ 105 h 108"/>
              <a:gd name="T56" fmla="*/ 72 w 106"/>
              <a:gd name="T57" fmla="*/ 72 h 108"/>
              <a:gd name="T58" fmla="*/ 103 w 106"/>
              <a:gd name="T59" fmla="*/ 72 h 108"/>
              <a:gd name="T60" fmla="*/ 103 w 106"/>
              <a:gd name="T61" fmla="*/ 72 h 108"/>
              <a:gd name="T62" fmla="*/ 106 w 106"/>
              <a:gd name="T63" fmla="*/ 72 h 108"/>
              <a:gd name="T64" fmla="*/ 106 w 106"/>
              <a:gd name="T65" fmla="*/ 69 h 108"/>
              <a:gd name="T66" fmla="*/ 106 w 106"/>
              <a:gd name="T67" fmla="*/ 39 h 108"/>
              <a:gd name="T68" fmla="*/ 106 w 106"/>
              <a:gd name="T69" fmla="*/ 39 h 108"/>
              <a:gd name="T70" fmla="*/ 106 w 106"/>
              <a:gd name="T71" fmla="*/ 37 h 108"/>
              <a:gd name="T72" fmla="*/ 103 w 106"/>
              <a:gd name="T73" fmla="*/ 36 h 108"/>
              <a:gd name="T74" fmla="*/ 103 w 106"/>
              <a:gd name="T75" fmla="*/ 36 h 108"/>
              <a:gd name="T76" fmla="*/ 100 w 106"/>
              <a:gd name="T77" fmla="*/ 66 h 108"/>
              <a:gd name="T78" fmla="*/ 68 w 106"/>
              <a:gd name="T79" fmla="*/ 66 h 108"/>
              <a:gd name="T80" fmla="*/ 68 w 106"/>
              <a:gd name="T81" fmla="*/ 66 h 108"/>
              <a:gd name="T82" fmla="*/ 66 w 106"/>
              <a:gd name="T83" fmla="*/ 68 h 108"/>
              <a:gd name="T84" fmla="*/ 65 w 106"/>
              <a:gd name="T85" fmla="*/ 69 h 108"/>
              <a:gd name="T86" fmla="*/ 65 w 106"/>
              <a:gd name="T87" fmla="*/ 100 h 108"/>
              <a:gd name="T88" fmla="*/ 42 w 106"/>
              <a:gd name="T89" fmla="*/ 100 h 108"/>
              <a:gd name="T90" fmla="*/ 42 w 106"/>
              <a:gd name="T91" fmla="*/ 69 h 108"/>
              <a:gd name="T92" fmla="*/ 42 w 106"/>
              <a:gd name="T93" fmla="*/ 69 h 108"/>
              <a:gd name="T94" fmla="*/ 40 w 106"/>
              <a:gd name="T95" fmla="*/ 68 h 108"/>
              <a:gd name="T96" fmla="*/ 39 w 106"/>
              <a:gd name="T97" fmla="*/ 66 h 108"/>
              <a:gd name="T98" fmla="*/ 7 w 106"/>
              <a:gd name="T99" fmla="*/ 66 h 108"/>
              <a:gd name="T100" fmla="*/ 7 w 106"/>
              <a:gd name="T101" fmla="*/ 42 h 108"/>
              <a:gd name="T102" fmla="*/ 39 w 106"/>
              <a:gd name="T103" fmla="*/ 42 h 108"/>
              <a:gd name="T104" fmla="*/ 39 w 106"/>
              <a:gd name="T105" fmla="*/ 42 h 108"/>
              <a:gd name="T106" fmla="*/ 40 w 106"/>
              <a:gd name="T107" fmla="*/ 42 h 108"/>
              <a:gd name="T108" fmla="*/ 42 w 106"/>
              <a:gd name="T109" fmla="*/ 39 h 108"/>
              <a:gd name="T110" fmla="*/ 42 w 106"/>
              <a:gd name="T111" fmla="*/ 8 h 108"/>
              <a:gd name="T112" fmla="*/ 65 w 106"/>
              <a:gd name="T113" fmla="*/ 8 h 108"/>
              <a:gd name="T114" fmla="*/ 65 w 106"/>
              <a:gd name="T115" fmla="*/ 39 h 108"/>
              <a:gd name="T116" fmla="*/ 65 w 106"/>
              <a:gd name="T117" fmla="*/ 39 h 108"/>
              <a:gd name="T118" fmla="*/ 66 w 106"/>
              <a:gd name="T119" fmla="*/ 42 h 108"/>
              <a:gd name="T120" fmla="*/ 68 w 106"/>
              <a:gd name="T121" fmla="*/ 42 h 108"/>
              <a:gd name="T122" fmla="*/ 100 w 106"/>
              <a:gd name="T123" fmla="*/ 42 h 108"/>
              <a:gd name="T124" fmla="*/ 100 w 106"/>
              <a:gd name="T12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08">
                <a:moveTo>
                  <a:pt x="103" y="36"/>
                </a:moveTo>
                <a:lnTo>
                  <a:pt x="72" y="36"/>
                </a:lnTo>
                <a:lnTo>
                  <a:pt x="72" y="5"/>
                </a:lnTo>
                <a:lnTo>
                  <a:pt x="72" y="5"/>
                </a:lnTo>
                <a:lnTo>
                  <a:pt x="71" y="2"/>
                </a:lnTo>
                <a:lnTo>
                  <a:pt x="68" y="0"/>
                </a:lnTo>
                <a:lnTo>
                  <a:pt x="39" y="0"/>
                </a:lnTo>
                <a:lnTo>
                  <a:pt x="39" y="0"/>
                </a:lnTo>
                <a:lnTo>
                  <a:pt x="36" y="2"/>
                </a:lnTo>
                <a:lnTo>
                  <a:pt x="34" y="5"/>
                </a:lnTo>
                <a:lnTo>
                  <a:pt x="34" y="36"/>
                </a:lnTo>
                <a:lnTo>
                  <a:pt x="3" y="36"/>
                </a:lnTo>
                <a:lnTo>
                  <a:pt x="3" y="36"/>
                </a:lnTo>
                <a:lnTo>
                  <a:pt x="0" y="37"/>
                </a:lnTo>
                <a:lnTo>
                  <a:pt x="0" y="39"/>
                </a:lnTo>
                <a:lnTo>
                  <a:pt x="0" y="69"/>
                </a:lnTo>
                <a:lnTo>
                  <a:pt x="0" y="69"/>
                </a:lnTo>
                <a:lnTo>
                  <a:pt x="0" y="72"/>
                </a:lnTo>
                <a:lnTo>
                  <a:pt x="3" y="72"/>
                </a:lnTo>
                <a:lnTo>
                  <a:pt x="34" y="72"/>
                </a:lnTo>
                <a:lnTo>
                  <a:pt x="34" y="105"/>
                </a:lnTo>
                <a:lnTo>
                  <a:pt x="34" y="105"/>
                </a:lnTo>
                <a:lnTo>
                  <a:pt x="36" y="106"/>
                </a:lnTo>
                <a:lnTo>
                  <a:pt x="39" y="108"/>
                </a:lnTo>
                <a:lnTo>
                  <a:pt x="68" y="108"/>
                </a:lnTo>
                <a:lnTo>
                  <a:pt x="68" y="108"/>
                </a:lnTo>
                <a:lnTo>
                  <a:pt x="71" y="106"/>
                </a:lnTo>
                <a:lnTo>
                  <a:pt x="72" y="105"/>
                </a:lnTo>
                <a:lnTo>
                  <a:pt x="72" y="72"/>
                </a:lnTo>
                <a:lnTo>
                  <a:pt x="103" y="72"/>
                </a:lnTo>
                <a:lnTo>
                  <a:pt x="103" y="72"/>
                </a:lnTo>
                <a:lnTo>
                  <a:pt x="106" y="72"/>
                </a:lnTo>
                <a:lnTo>
                  <a:pt x="106" y="69"/>
                </a:lnTo>
                <a:lnTo>
                  <a:pt x="106" y="39"/>
                </a:lnTo>
                <a:lnTo>
                  <a:pt x="106" y="39"/>
                </a:lnTo>
                <a:lnTo>
                  <a:pt x="106" y="37"/>
                </a:lnTo>
                <a:lnTo>
                  <a:pt x="103" y="36"/>
                </a:lnTo>
                <a:lnTo>
                  <a:pt x="103" y="36"/>
                </a:lnTo>
                <a:close/>
                <a:moveTo>
                  <a:pt x="100" y="66"/>
                </a:moveTo>
                <a:lnTo>
                  <a:pt x="68" y="66"/>
                </a:lnTo>
                <a:lnTo>
                  <a:pt x="68" y="66"/>
                </a:lnTo>
                <a:lnTo>
                  <a:pt x="66" y="68"/>
                </a:lnTo>
                <a:lnTo>
                  <a:pt x="65" y="69"/>
                </a:lnTo>
                <a:lnTo>
                  <a:pt x="65" y="100"/>
                </a:lnTo>
                <a:lnTo>
                  <a:pt x="42" y="100"/>
                </a:lnTo>
                <a:lnTo>
                  <a:pt x="42" y="69"/>
                </a:lnTo>
                <a:lnTo>
                  <a:pt x="42" y="69"/>
                </a:lnTo>
                <a:lnTo>
                  <a:pt x="40" y="68"/>
                </a:lnTo>
                <a:lnTo>
                  <a:pt x="39" y="66"/>
                </a:lnTo>
                <a:lnTo>
                  <a:pt x="7" y="66"/>
                </a:lnTo>
                <a:lnTo>
                  <a:pt x="7" y="42"/>
                </a:lnTo>
                <a:lnTo>
                  <a:pt x="39" y="42"/>
                </a:lnTo>
                <a:lnTo>
                  <a:pt x="39" y="42"/>
                </a:lnTo>
                <a:lnTo>
                  <a:pt x="40" y="42"/>
                </a:lnTo>
                <a:lnTo>
                  <a:pt x="42" y="39"/>
                </a:lnTo>
                <a:lnTo>
                  <a:pt x="42" y="8"/>
                </a:lnTo>
                <a:lnTo>
                  <a:pt x="65" y="8"/>
                </a:lnTo>
                <a:lnTo>
                  <a:pt x="65" y="39"/>
                </a:lnTo>
                <a:lnTo>
                  <a:pt x="65" y="39"/>
                </a:lnTo>
                <a:lnTo>
                  <a:pt x="66" y="42"/>
                </a:lnTo>
                <a:lnTo>
                  <a:pt x="68" y="42"/>
                </a:lnTo>
                <a:lnTo>
                  <a:pt x="100" y="42"/>
                </a:lnTo>
                <a:lnTo>
                  <a:pt x="100" y="6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9" name="Group 158"/>
          <p:cNvGrpSpPr/>
          <p:nvPr userDrawn="1"/>
        </p:nvGrpSpPr>
        <p:grpSpPr>
          <a:xfrm>
            <a:off x="6944974" y="6215152"/>
            <a:ext cx="252439" cy="189329"/>
            <a:chOff x="5678488" y="6634163"/>
            <a:chExt cx="214313" cy="214313"/>
          </a:xfrm>
        </p:grpSpPr>
        <p:sp>
          <p:nvSpPr>
            <p:cNvPr id="160" name="Freeform 465"/>
            <p:cNvSpPr>
              <a:spLocks noEditPoints="1"/>
            </p:cNvSpPr>
            <p:nvPr/>
          </p:nvSpPr>
          <p:spPr bwMode="auto">
            <a:xfrm>
              <a:off x="5678488" y="6634163"/>
              <a:ext cx="214313" cy="214313"/>
            </a:xfrm>
            <a:custGeom>
              <a:avLst/>
              <a:gdLst>
                <a:gd name="T0" fmla="*/ 68 w 135"/>
                <a:gd name="T1" fmla="*/ 0 h 135"/>
                <a:gd name="T2" fmla="*/ 42 w 135"/>
                <a:gd name="T3" fmla="*/ 6 h 135"/>
                <a:gd name="T4" fmla="*/ 20 w 135"/>
                <a:gd name="T5" fmla="*/ 20 h 135"/>
                <a:gd name="T6" fmla="*/ 6 w 135"/>
                <a:gd name="T7" fmla="*/ 41 h 135"/>
                <a:gd name="T8" fmla="*/ 0 w 135"/>
                <a:gd name="T9" fmla="*/ 67 h 135"/>
                <a:gd name="T10" fmla="*/ 2 w 135"/>
                <a:gd name="T11" fmla="*/ 81 h 135"/>
                <a:gd name="T12" fmla="*/ 12 w 135"/>
                <a:gd name="T13" fmla="*/ 106 h 135"/>
                <a:gd name="T14" fmla="*/ 31 w 135"/>
                <a:gd name="T15" fmla="*/ 124 h 135"/>
                <a:gd name="T16" fmla="*/ 54 w 135"/>
                <a:gd name="T17" fmla="*/ 133 h 135"/>
                <a:gd name="T18" fmla="*/ 68 w 135"/>
                <a:gd name="T19" fmla="*/ 135 h 135"/>
                <a:gd name="T20" fmla="*/ 94 w 135"/>
                <a:gd name="T21" fmla="*/ 130 h 135"/>
                <a:gd name="T22" fmla="*/ 115 w 135"/>
                <a:gd name="T23" fmla="*/ 115 h 135"/>
                <a:gd name="T24" fmla="*/ 130 w 135"/>
                <a:gd name="T25" fmla="*/ 94 h 135"/>
                <a:gd name="T26" fmla="*/ 135 w 135"/>
                <a:gd name="T27" fmla="*/ 67 h 135"/>
                <a:gd name="T28" fmla="*/ 134 w 135"/>
                <a:gd name="T29" fmla="*/ 54 h 135"/>
                <a:gd name="T30" fmla="*/ 124 w 135"/>
                <a:gd name="T31" fmla="*/ 31 h 135"/>
                <a:gd name="T32" fmla="*/ 106 w 135"/>
                <a:gd name="T33" fmla="*/ 12 h 135"/>
                <a:gd name="T34" fmla="*/ 81 w 135"/>
                <a:gd name="T35" fmla="*/ 2 h 135"/>
                <a:gd name="T36" fmla="*/ 68 w 135"/>
                <a:gd name="T37" fmla="*/ 0 h 135"/>
                <a:gd name="T38" fmla="*/ 68 w 135"/>
                <a:gd name="T39" fmla="*/ 129 h 135"/>
                <a:gd name="T40" fmla="*/ 45 w 135"/>
                <a:gd name="T41" fmla="*/ 124 h 135"/>
                <a:gd name="T42" fmla="*/ 25 w 135"/>
                <a:gd name="T43" fmla="*/ 112 h 135"/>
                <a:gd name="T44" fmla="*/ 11 w 135"/>
                <a:gd name="T45" fmla="*/ 92 h 135"/>
                <a:gd name="T46" fmla="*/ 6 w 135"/>
                <a:gd name="T47" fmla="*/ 67 h 135"/>
                <a:gd name="T48" fmla="*/ 8 w 135"/>
                <a:gd name="T49" fmla="*/ 55 h 135"/>
                <a:gd name="T50" fmla="*/ 17 w 135"/>
                <a:gd name="T51" fmla="*/ 34 h 135"/>
                <a:gd name="T52" fmla="*/ 34 w 135"/>
                <a:gd name="T53" fmla="*/ 17 h 135"/>
                <a:gd name="T54" fmla="*/ 55 w 135"/>
                <a:gd name="T55" fmla="*/ 8 h 135"/>
                <a:gd name="T56" fmla="*/ 68 w 135"/>
                <a:gd name="T57" fmla="*/ 6 h 135"/>
                <a:gd name="T58" fmla="*/ 92 w 135"/>
                <a:gd name="T59" fmla="*/ 11 h 135"/>
                <a:gd name="T60" fmla="*/ 112 w 135"/>
                <a:gd name="T61" fmla="*/ 25 h 135"/>
                <a:gd name="T62" fmla="*/ 124 w 135"/>
                <a:gd name="T63" fmla="*/ 44 h 135"/>
                <a:gd name="T64" fmla="*/ 129 w 135"/>
                <a:gd name="T65" fmla="*/ 67 h 135"/>
                <a:gd name="T66" fmla="*/ 127 w 135"/>
                <a:gd name="T67" fmla="*/ 80 h 135"/>
                <a:gd name="T68" fmla="*/ 118 w 135"/>
                <a:gd name="T69" fmla="*/ 103 h 135"/>
                <a:gd name="T70" fmla="*/ 103 w 135"/>
                <a:gd name="T71" fmla="*/ 118 h 135"/>
                <a:gd name="T72" fmla="*/ 80 w 135"/>
                <a:gd name="T73" fmla="*/ 129 h 135"/>
                <a:gd name="T74" fmla="*/ 68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8" y="0"/>
                  </a:moveTo>
                  <a:lnTo>
                    <a:pt x="68" y="0"/>
                  </a:lnTo>
                  <a:lnTo>
                    <a:pt x="54" y="2"/>
                  </a:lnTo>
                  <a:lnTo>
                    <a:pt x="42" y="6"/>
                  </a:lnTo>
                  <a:lnTo>
                    <a:pt x="31" y="12"/>
                  </a:lnTo>
                  <a:lnTo>
                    <a:pt x="20" y="20"/>
                  </a:lnTo>
                  <a:lnTo>
                    <a:pt x="12" y="31"/>
                  </a:lnTo>
                  <a:lnTo>
                    <a:pt x="6" y="41"/>
                  </a:lnTo>
                  <a:lnTo>
                    <a:pt x="2" y="54"/>
                  </a:lnTo>
                  <a:lnTo>
                    <a:pt x="0" y="67"/>
                  </a:lnTo>
                  <a:lnTo>
                    <a:pt x="0" y="67"/>
                  </a:lnTo>
                  <a:lnTo>
                    <a:pt x="2" y="81"/>
                  </a:lnTo>
                  <a:lnTo>
                    <a:pt x="6" y="94"/>
                  </a:lnTo>
                  <a:lnTo>
                    <a:pt x="12" y="106"/>
                  </a:lnTo>
                  <a:lnTo>
                    <a:pt x="20" y="115"/>
                  </a:lnTo>
                  <a:lnTo>
                    <a:pt x="31" y="124"/>
                  </a:lnTo>
                  <a:lnTo>
                    <a:pt x="42" y="130"/>
                  </a:lnTo>
                  <a:lnTo>
                    <a:pt x="54" y="133"/>
                  </a:lnTo>
                  <a:lnTo>
                    <a:pt x="68" y="135"/>
                  </a:lnTo>
                  <a:lnTo>
                    <a:pt x="68" y="135"/>
                  </a:lnTo>
                  <a:lnTo>
                    <a:pt x="81" y="133"/>
                  </a:lnTo>
                  <a:lnTo>
                    <a:pt x="94" y="130"/>
                  </a:lnTo>
                  <a:lnTo>
                    <a:pt x="106" y="124"/>
                  </a:lnTo>
                  <a:lnTo>
                    <a:pt x="115" y="115"/>
                  </a:lnTo>
                  <a:lnTo>
                    <a:pt x="124" y="106"/>
                  </a:lnTo>
                  <a:lnTo>
                    <a:pt x="130" y="94"/>
                  </a:lnTo>
                  <a:lnTo>
                    <a:pt x="134" y="81"/>
                  </a:lnTo>
                  <a:lnTo>
                    <a:pt x="135" y="67"/>
                  </a:lnTo>
                  <a:lnTo>
                    <a:pt x="135" y="67"/>
                  </a:lnTo>
                  <a:lnTo>
                    <a:pt x="134" y="54"/>
                  </a:lnTo>
                  <a:lnTo>
                    <a:pt x="130" y="41"/>
                  </a:lnTo>
                  <a:lnTo>
                    <a:pt x="124" y="31"/>
                  </a:lnTo>
                  <a:lnTo>
                    <a:pt x="115" y="20"/>
                  </a:lnTo>
                  <a:lnTo>
                    <a:pt x="106" y="12"/>
                  </a:lnTo>
                  <a:lnTo>
                    <a:pt x="94" y="6"/>
                  </a:lnTo>
                  <a:lnTo>
                    <a:pt x="81" y="2"/>
                  </a:lnTo>
                  <a:lnTo>
                    <a:pt x="68" y="0"/>
                  </a:lnTo>
                  <a:lnTo>
                    <a:pt x="68" y="0"/>
                  </a:lnTo>
                  <a:close/>
                  <a:moveTo>
                    <a:pt x="68" y="129"/>
                  </a:moveTo>
                  <a:lnTo>
                    <a:pt x="68" y="129"/>
                  </a:lnTo>
                  <a:lnTo>
                    <a:pt x="55" y="129"/>
                  </a:lnTo>
                  <a:lnTo>
                    <a:pt x="45" y="124"/>
                  </a:lnTo>
                  <a:lnTo>
                    <a:pt x="34" y="118"/>
                  </a:lnTo>
                  <a:lnTo>
                    <a:pt x="25" y="112"/>
                  </a:lnTo>
                  <a:lnTo>
                    <a:pt x="17" y="103"/>
                  </a:lnTo>
                  <a:lnTo>
                    <a:pt x="11" y="92"/>
                  </a:lnTo>
                  <a:lnTo>
                    <a:pt x="8" y="80"/>
                  </a:lnTo>
                  <a:lnTo>
                    <a:pt x="6" y="67"/>
                  </a:lnTo>
                  <a:lnTo>
                    <a:pt x="6" y="67"/>
                  </a:lnTo>
                  <a:lnTo>
                    <a:pt x="8" y="55"/>
                  </a:lnTo>
                  <a:lnTo>
                    <a:pt x="11" y="44"/>
                  </a:lnTo>
                  <a:lnTo>
                    <a:pt x="17" y="34"/>
                  </a:lnTo>
                  <a:lnTo>
                    <a:pt x="25" y="25"/>
                  </a:lnTo>
                  <a:lnTo>
                    <a:pt x="34" y="17"/>
                  </a:lnTo>
                  <a:lnTo>
                    <a:pt x="45" y="11"/>
                  </a:lnTo>
                  <a:lnTo>
                    <a:pt x="55" y="8"/>
                  </a:lnTo>
                  <a:lnTo>
                    <a:pt x="68" y="6"/>
                  </a:lnTo>
                  <a:lnTo>
                    <a:pt x="68" y="6"/>
                  </a:lnTo>
                  <a:lnTo>
                    <a:pt x="80" y="8"/>
                  </a:lnTo>
                  <a:lnTo>
                    <a:pt x="92" y="11"/>
                  </a:lnTo>
                  <a:lnTo>
                    <a:pt x="103" y="17"/>
                  </a:lnTo>
                  <a:lnTo>
                    <a:pt x="112" y="25"/>
                  </a:lnTo>
                  <a:lnTo>
                    <a:pt x="118" y="34"/>
                  </a:lnTo>
                  <a:lnTo>
                    <a:pt x="124" y="44"/>
                  </a:lnTo>
                  <a:lnTo>
                    <a:pt x="127" y="55"/>
                  </a:lnTo>
                  <a:lnTo>
                    <a:pt x="129" y="67"/>
                  </a:lnTo>
                  <a:lnTo>
                    <a:pt x="129" y="67"/>
                  </a:lnTo>
                  <a:lnTo>
                    <a:pt x="127" y="80"/>
                  </a:lnTo>
                  <a:lnTo>
                    <a:pt x="124" y="92"/>
                  </a:lnTo>
                  <a:lnTo>
                    <a:pt x="118" y="103"/>
                  </a:lnTo>
                  <a:lnTo>
                    <a:pt x="112" y="112"/>
                  </a:lnTo>
                  <a:lnTo>
                    <a:pt x="103" y="118"/>
                  </a:lnTo>
                  <a:lnTo>
                    <a:pt x="92" y="124"/>
                  </a:lnTo>
                  <a:lnTo>
                    <a:pt x="80" y="129"/>
                  </a:lnTo>
                  <a:lnTo>
                    <a:pt x="68" y="129"/>
                  </a:lnTo>
                  <a:lnTo>
                    <a:pt x="68"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466"/>
            <p:cNvSpPr>
              <a:spLocks noEditPoints="1"/>
            </p:cNvSpPr>
            <p:nvPr/>
          </p:nvSpPr>
          <p:spPr bwMode="auto">
            <a:xfrm>
              <a:off x="5710238" y="6665913"/>
              <a:ext cx="153988" cy="152400"/>
            </a:xfrm>
            <a:custGeom>
              <a:avLst/>
              <a:gdLst>
                <a:gd name="T0" fmla="*/ 48 w 97"/>
                <a:gd name="T1" fmla="*/ 0 h 96"/>
                <a:gd name="T2" fmla="*/ 29 w 97"/>
                <a:gd name="T3" fmla="*/ 3 h 96"/>
                <a:gd name="T4" fmla="*/ 14 w 97"/>
                <a:gd name="T5" fmla="*/ 14 h 96"/>
                <a:gd name="T6" fmla="*/ 3 w 97"/>
                <a:gd name="T7" fmla="*/ 29 h 96"/>
                <a:gd name="T8" fmla="*/ 0 w 97"/>
                <a:gd name="T9" fmla="*/ 47 h 96"/>
                <a:gd name="T10" fmla="*/ 0 w 97"/>
                <a:gd name="T11" fmla="*/ 58 h 96"/>
                <a:gd name="T12" fmla="*/ 8 w 97"/>
                <a:gd name="T13" fmla="*/ 75 h 96"/>
                <a:gd name="T14" fmla="*/ 22 w 97"/>
                <a:gd name="T15" fmla="*/ 87 h 96"/>
                <a:gd name="T16" fmla="*/ 38 w 97"/>
                <a:gd name="T17" fmla="*/ 95 h 96"/>
                <a:gd name="T18" fmla="*/ 48 w 97"/>
                <a:gd name="T19" fmla="*/ 96 h 96"/>
                <a:gd name="T20" fmla="*/ 66 w 97"/>
                <a:gd name="T21" fmla="*/ 92 h 96"/>
                <a:gd name="T22" fmla="*/ 83 w 97"/>
                <a:gd name="T23" fmla="*/ 83 h 96"/>
                <a:gd name="T24" fmla="*/ 92 w 97"/>
                <a:gd name="T25" fmla="*/ 67 h 96"/>
                <a:gd name="T26" fmla="*/ 97 w 97"/>
                <a:gd name="T27" fmla="*/ 47 h 96"/>
                <a:gd name="T28" fmla="*/ 95 w 97"/>
                <a:gd name="T29" fmla="*/ 38 h 96"/>
                <a:gd name="T30" fmla="*/ 87 w 97"/>
                <a:gd name="T31" fmla="*/ 21 h 96"/>
                <a:gd name="T32" fmla="*/ 75 w 97"/>
                <a:gd name="T33" fmla="*/ 8 h 96"/>
                <a:gd name="T34" fmla="*/ 58 w 97"/>
                <a:gd name="T35" fmla="*/ 0 h 96"/>
                <a:gd name="T36" fmla="*/ 48 w 97"/>
                <a:gd name="T37" fmla="*/ 0 h 96"/>
                <a:gd name="T38" fmla="*/ 48 w 97"/>
                <a:gd name="T39" fmla="*/ 90 h 96"/>
                <a:gd name="T40" fmla="*/ 31 w 97"/>
                <a:gd name="T41" fmla="*/ 87 h 96"/>
                <a:gd name="T42" fmla="*/ 17 w 97"/>
                <a:gd name="T43" fmla="*/ 78 h 96"/>
                <a:gd name="T44" fmla="*/ 8 w 97"/>
                <a:gd name="T45" fmla="*/ 64 h 96"/>
                <a:gd name="T46" fmla="*/ 5 w 97"/>
                <a:gd name="T47" fmla="*/ 47 h 96"/>
                <a:gd name="T48" fmla="*/ 6 w 97"/>
                <a:gd name="T49" fmla="*/ 40 h 96"/>
                <a:gd name="T50" fmla="*/ 12 w 97"/>
                <a:gd name="T51" fmla="*/ 24 h 96"/>
                <a:gd name="T52" fmla="*/ 23 w 97"/>
                <a:gd name="T53" fmla="*/ 12 h 96"/>
                <a:gd name="T54" fmla="*/ 40 w 97"/>
                <a:gd name="T55" fmla="*/ 6 h 96"/>
                <a:gd name="T56" fmla="*/ 48 w 97"/>
                <a:gd name="T57" fmla="*/ 5 h 96"/>
                <a:gd name="T58" fmla="*/ 64 w 97"/>
                <a:gd name="T59" fmla="*/ 8 h 96"/>
                <a:gd name="T60" fmla="*/ 78 w 97"/>
                <a:gd name="T61" fmla="*/ 17 h 96"/>
                <a:gd name="T62" fmla="*/ 87 w 97"/>
                <a:gd name="T63" fmla="*/ 31 h 96"/>
                <a:gd name="T64" fmla="*/ 91 w 97"/>
                <a:gd name="T65" fmla="*/ 47 h 96"/>
                <a:gd name="T66" fmla="*/ 91 w 97"/>
                <a:gd name="T67" fmla="*/ 57 h 96"/>
                <a:gd name="T68" fmla="*/ 84 w 97"/>
                <a:gd name="T69" fmla="*/ 72 h 96"/>
                <a:gd name="T70" fmla="*/ 72 w 97"/>
                <a:gd name="T71" fmla="*/ 84 h 96"/>
                <a:gd name="T72" fmla="*/ 57 w 97"/>
                <a:gd name="T73" fmla="*/ 90 h 96"/>
                <a:gd name="T74" fmla="*/ 48 w 97"/>
                <a:gd name="T75"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48" y="0"/>
                  </a:moveTo>
                  <a:lnTo>
                    <a:pt x="48" y="0"/>
                  </a:lnTo>
                  <a:lnTo>
                    <a:pt x="38" y="0"/>
                  </a:lnTo>
                  <a:lnTo>
                    <a:pt x="29" y="3"/>
                  </a:lnTo>
                  <a:lnTo>
                    <a:pt x="22" y="8"/>
                  </a:lnTo>
                  <a:lnTo>
                    <a:pt x="14" y="14"/>
                  </a:lnTo>
                  <a:lnTo>
                    <a:pt x="8" y="21"/>
                  </a:lnTo>
                  <a:lnTo>
                    <a:pt x="3" y="29"/>
                  </a:lnTo>
                  <a:lnTo>
                    <a:pt x="0" y="38"/>
                  </a:lnTo>
                  <a:lnTo>
                    <a:pt x="0" y="47"/>
                  </a:lnTo>
                  <a:lnTo>
                    <a:pt x="0" y="47"/>
                  </a:lnTo>
                  <a:lnTo>
                    <a:pt x="0" y="58"/>
                  </a:lnTo>
                  <a:lnTo>
                    <a:pt x="3" y="67"/>
                  </a:lnTo>
                  <a:lnTo>
                    <a:pt x="8" y="75"/>
                  </a:lnTo>
                  <a:lnTo>
                    <a:pt x="14" y="83"/>
                  </a:lnTo>
                  <a:lnTo>
                    <a:pt x="22" y="87"/>
                  </a:lnTo>
                  <a:lnTo>
                    <a:pt x="29" y="92"/>
                  </a:lnTo>
                  <a:lnTo>
                    <a:pt x="38" y="95"/>
                  </a:lnTo>
                  <a:lnTo>
                    <a:pt x="48" y="96"/>
                  </a:lnTo>
                  <a:lnTo>
                    <a:pt x="48" y="96"/>
                  </a:lnTo>
                  <a:lnTo>
                    <a:pt x="58" y="95"/>
                  </a:lnTo>
                  <a:lnTo>
                    <a:pt x="66" y="92"/>
                  </a:lnTo>
                  <a:lnTo>
                    <a:pt x="75" y="87"/>
                  </a:lnTo>
                  <a:lnTo>
                    <a:pt x="83" y="83"/>
                  </a:lnTo>
                  <a:lnTo>
                    <a:pt x="87" y="75"/>
                  </a:lnTo>
                  <a:lnTo>
                    <a:pt x="92" y="67"/>
                  </a:lnTo>
                  <a:lnTo>
                    <a:pt x="95" y="58"/>
                  </a:lnTo>
                  <a:lnTo>
                    <a:pt x="97" y="47"/>
                  </a:lnTo>
                  <a:lnTo>
                    <a:pt x="97" y="47"/>
                  </a:lnTo>
                  <a:lnTo>
                    <a:pt x="95" y="38"/>
                  </a:lnTo>
                  <a:lnTo>
                    <a:pt x="92" y="29"/>
                  </a:lnTo>
                  <a:lnTo>
                    <a:pt x="87" y="21"/>
                  </a:lnTo>
                  <a:lnTo>
                    <a:pt x="83" y="14"/>
                  </a:lnTo>
                  <a:lnTo>
                    <a:pt x="75" y="8"/>
                  </a:lnTo>
                  <a:lnTo>
                    <a:pt x="66" y="3"/>
                  </a:lnTo>
                  <a:lnTo>
                    <a:pt x="58" y="0"/>
                  </a:lnTo>
                  <a:lnTo>
                    <a:pt x="48" y="0"/>
                  </a:lnTo>
                  <a:lnTo>
                    <a:pt x="48" y="0"/>
                  </a:lnTo>
                  <a:close/>
                  <a:moveTo>
                    <a:pt x="48" y="90"/>
                  </a:moveTo>
                  <a:lnTo>
                    <a:pt x="48" y="90"/>
                  </a:lnTo>
                  <a:lnTo>
                    <a:pt x="40" y="90"/>
                  </a:lnTo>
                  <a:lnTo>
                    <a:pt x="31" y="87"/>
                  </a:lnTo>
                  <a:lnTo>
                    <a:pt x="23" y="84"/>
                  </a:lnTo>
                  <a:lnTo>
                    <a:pt x="17" y="78"/>
                  </a:lnTo>
                  <a:lnTo>
                    <a:pt x="12" y="72"/>
                  </a:lnTo>
                  <a:lnTo>
                    <a:pt x="8" y="64"/>
                  </a:lnTo>
                  <a:lnTo>
                    <a:pt x="6" y="57"/>
                  </a:lnTo>
                  <a:lnTo>
                    <a:pt x="5" y="47"/>
                  </a:lnTo>
                  <a:lnTo>
                    <a:pt x="5" y="47"/>
                  </a:lnTo>
                  <a:lnTo>
                    <a:pt x="6" y="40"/>
                  </a:lnTo>
                  <a:lnTo>
                    <a:pt x="8" y="31"/>
                  </a:lnTo>
                  <a:lnTo>
                    <a:pt x="12" y="24"/>
                  </a:lnTo>
                  <a:lnTo>
                    <a:pt x="17" y="17"/>
                  </a:lnTo>
                  <a:lnTo>
                    <a:pt x="23" y="12"/>
                  </a:lnTo>
                  <a:lnTo>
                    <a:pt x="31" y="8"/>
                  </a:lnTo>
                  <a:lnTo>
                    <a:pt x="40" y="6"/>
                  </a:lnTo>
                  <a:lnTo>
                    <a:pt x="48" y="5"/>
                  </a:lnTo>
                  <a:lnTo>
                    <a:pt x="48" y="5"/>
                  </a:lnTo>
                  <a:lnTo>
                    <a:pt x="57" y="6"/>
                  </a:lnTo>
                  <a:lnTo>
                    <a:pt x="64" y="8"/>
                  </a:lnTo>
                  <a:lnTo>
                    <a:pt x="72" y="12"/>
                  </a:lnTo>
                  <a:lnTo>
                    <a:pt x="78" y="17"/>
                  </a:lnTo>
                  <a:lnTo>
                    <a:pt x="84" y="24"/>
                  </a:lnTo>
                  <a:lnTo>
                    <a:pt x="87" y="31"/>
                  </a:lnTo>
                  <a:lnTo>
                    <a:pt x="91" y="40"/>
                  </a:lnTo>
                  <a:lnTo>
                    <a:pt x="91" y="47"/>
                  </a:lnTo>
                  <a:lnTo>
                    <a:pt x="91" y="47"/>
                  </a:lnTo>
                  <a:lnTo>
                    <a:pt x="91" y="57"/>
                  </a:lnTo>
                  <a:lnTo>
                    <a:pt x="87" y="64"/>
                  </a:lnTo>
                  <a:lnTo>
                    <a:pt x="84" y="72"/>
                  </a:lnTo>
                  <a:lnTo>
                    <a:pt x="78" y="78"/>
                  </a:lnTo>
                  <a:lnTo>
                    <a:pt x="72" y="84"/>
                  </a:lnTo>
                  <a:lnTo>
                    <a:pt x="64" y="87"/>
                  </a:lnTo>
                  <a:lnTo>
                    <a:pt x="57" y="90"/>
                  </a:lnTo>
                  <a:lnTo>
                    <a:pt x="48" y="90"/>
                  </a:lnTo>
                  <a:lnTo>
                    <a:pt x="48" y="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467"/>
            <p:cNvSpPr>
              <a:spLocks/>
            </p:cNvSpPr>
            <p:nvPr/>
          </p:nvSpPr>
          <p:spPr bwMode="auto">
            <a:xfrm>
              <a:off x="5773738" y="6688138"/>
              <a:ext cx="77788" cy="68263"/>
            </a:xfrm>
            <a:custGeom>
              <a:avLst/>
              <a:gdLst>
                <a:gd name="T0" fmla="*/ 46 w 49"/>
                <a:gd name="T1" fmla="*/ 32 h 43"/>
                <a:gd name="T2" fmla="*/ 46 w 49"/>
                <a:gd name="T3" fmla="*/ 32 h 43"/>
                <a:gd name="T4" fmla="*/ 35 w 49"/>
                <a:gd name="T5" fmla="*/ 32 h 43"/>
                <a:gd name="T6" fmla="*/ 17 w 49"/>
                <a:gd name="T7" fmla="*/ 32 h 43"/>
                <a:gd name="T8" fmla="*/ 17 w 49"/>
                <a:gd name="T9" fmla="*/ 32 h 43"/>
                <a:gd name="T10" fmla="*/ 14 w 49"/>
                <a:gd name="T11" fmla="*/ 27 h 43"/>
                <a:gd name="T12" fmla="*/ 11 w 49"/>
                <a:gd name="T13" fmla="*/ 26 h 43"/>
                <a:gd name="T14" fmla="*/ 11 w 49"/>
                <a:gd name="T15" fmla="*/ 3 h 43"/>
                <a:gd name="T16" fmla="*/ 11 w 49"/>
                <a:gd name="T17" fmla="*/ 3 h 43"/>
                <a:gd name="T18" fmla="*/ 9 w 49"/>
                <a:gd name="T19" fmla="*/ 0 h 43"/>
                <a:gd name="T20" fmla="*/ 8 w 49"/>
                <a:gd name="T21" fmla="*/ 0 h 43"/>
                <a:gd name="T22" fmla="*/ 8 w 49"/>
                <a:gd name="T23" fmla="*/ 0 h 43"/>
                <a:gd name="T24" fmla="*/ 6 w 49"/>
                <a:gd name="T25" fmla="*/ 0 h 43"/>
                <a:gd name="T26" fmla="*/ 6 w 49"/>
                <a:gd name="T27" fmla="*/ 3 h 43"/>
                <a:gd name="T28" fmla="*/ 5 w 49"/>
                <a:gd name="T29" fmla="*/ 26 h 43"/>
                <a:gd name="T30" fmla="*/ 5 w 49"/>
                <a:gd name="T31" fmla="*/ 26 h 43"/>
                <a:gd name="T32" fmla="*/ 1 w 49"/>
                <a:gd name="T33" fmla="*/ 29 h 43"/>
                <a:gd name="T34" fmla="*/ 0 w 49"/>
                <a:gd name="T35" fmla="*/ 33 h 43"/>
                <a:gd name="T36" fmla="*/ 0 w 49"/>
                <a:gd name="T37" fmla="*/ 33 h 43"/>
                <a:gd name="T38" fmla="*/ 0 w 49"/>
                <a:gd name="T39" fmla="*/ 37 h 43"/>
                <a:gd name="T40" fmla="*/ 1 w 49"/>
                <a:gd name="T41" fmla="*/ 40 h 43"/>
                <a:gd name="T42" fmla="*/ 5 w 49"/>
                <a:gd name="T43" fmla="*/ 41 h 43"/>
                <a:gd name="T44" fmla="*/ 8 w 49"/>
                <a:gd name="T45" fmla="*/ 43 h 43"/>
                <a:gd name="T46" fmla="*/ 8 w 49"/>
                <a:gd name="T47" fmla="*/ 43 h 43"/>
                <a:gd name="T48" fmla="*/ 14 w 49"/>
                <a:gd name="T49" fmla="*/ 41 h 43"/>
                <a:gd name="T50" fmla="*/ 17 w 49"/>
                <a:gd name="T51" fmla="*/ 37 h 43"/>
                <a:gd name="T52" fmla="*/ 35 w 49"/>
                <a:gd name="T53" fmla="*/ 37 h 43"/>
                <a:gd name="T54" fmla="*/ 46 w 49"/>
                <a:gd name="T55" fmla="*/ 37 h 43"/>
                <a:gd name="T56" fmla="*/ 46 w 49"/>
                <a:gd name="T57" fmla="*/ 37 h 43"/>
                <a:gd name="T58" fmla="*/ 46 w 49"/>
                <a:gd name="T59" fmla="*/ 37 h 43"/>
                <a:gd name="T60" fmla="*/ 47 w 49"/>
                <a:gd name="T61" fmla="*/ 35 h 43"/>
                <a:gd name="T62" fmla="*/ 49 w 49"/>
                <a:gd name="T63" fmla="*/ 33 h 43"/>
                <a:gd name="T64" fmla="*/ 49 w 49"/>
                <a:gd name="T65" fmla="*/ 33 h 43"/>
                <a:gd name="T66" fmla="*/ 47 w 49"/>
                <a:gd name="T67" fmla="*/ 32 h 43"/>
                <a:gd name="T68" fmla="*/ 46 w 49"/>
                <a:gd name="T69" fmla="*/ 32 h 43"/>
                <a:gd name="T70" fmla="*/ 46 w 49"/>
                <a:gd name="T7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46" y="32"/>
                  </a:moveTo>
                  <a:lnTo>
                    <a:pt x="46" y="32"/>
                  </a:lnTo>
                  <a:lnTo>
                    <a:pt x="35" y="32"/>
                  </a:lnTo>
                  <a:lnTo>
                    <a:pt x="17" y="32"/>
                  </a:lnTo>
                  <a:lnTo>
                    <a:pt x="17" y="32"/>
                  </a:lnTo>
                  <a:lnTo>
                    <a:pt x="14" y="27"/>
                  </a:lnTo>
                  <a:lnTo>
                    <a:pt x="11" y="26"/>
                  </a:lnTo>
                  <a:lnTo>
                    <a:pt x="11" y="3"/>
                  </a:lnTo>
                  <a:lnTo>
                    <a:pt x="11" y="3"/>
                  </a:lnTo>
                  <a:lnTo>
                    <a:pt x="9" y="0"/>
                  </a:lnTo>
                  <a:lnTo>
                    <a:pt x="8" y="0"/>
                  </a:lnTo>
                  <a:lnTo>
                    <a:pt x="8" y="0"/>
                  </a:lnTo>
                  <a:lnTo>
                    <a:pt x="6" y="0"/>
                  </a:lnTo>
                  <a:lnTo>
                    <a:pt x="6" y="3"/>
                  </a:lnTo>
                  <a:lnTo>
                    <a:pt x="5" y="26"/>
                  </a:lnTo>
                  <a:lnTo>
                    <a:pt x="5" y="26"/>
                  </a:lnTo>
                  <a:lnTo>
                    <a:pt x="1" y="29"/>
                  </a:lnTo>
                  <a:lnTo>
                    <a:pt x="0" y="33"/>
                  </a:lnTo>
                  <a:lnTo>
                    <a:pt x="0" y="33"/>
                  </a:lnTo>
                  <a:lnTo>
                    <a:pt x="0" y="37"/>
                  </a:lnTo>
                  <a:lnTo>
                    <a:pt x="1" y="40"/>
                  </a:lnTo>
                  <a:lnTo>
                    <a:pt x="5" y="41"/>
                  </a:lnTo>
                  <a:lnTo>
                    <a:pt x="8" y="43"/>
                  </a:lnTo>
                  <a:lnTo>
                    <a:pt x="8" y="43"/>
                  </a:lnTo>
                  <a:lnTo>
                    <a:pt x="14" y="41"/>
                  </a:lnTo>
                  <a:lnTo>
                    <a:pt x="17" y="37"/>
                  </a:lnTo>
                  <a:lnTo>
                    <a:pt x="35" y="37"/>
                  </a:lnTo>
                  <a:lnTo>
                    <a:pt x="46" y="37"/>
                  </a:lnTo>
                  <a:lnTo>
                    <a:pt x="46" y="37"/>
                  </a:lnTo>
                  <a:lnTo>
                    <a:pt x="46" y="37"/>
                  </a:lnTo>
                  <a:lnTo>
                    <a:pt x="47" y="35"/>
                  </a:lnTo>
                  <a:lnTo>
                    <a:pt x="49" y="33"/>
                  </a:lnTo>
                  <a:lnTo>
                    <a:pt x="49" y="33"/>
                  </a:lnTo>
                  <a:lnTo>
                    <a:pt x="47" y="32"/>
                  </a:lnTo>
                  <a:lnTo>
                    <a:pt x="46" y="32"/>
                  </a:lnTo>
                  <a:lnTo>
                    <a:pt x="46"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3" name="Group 162"/>
          <p:cNvGrpSpPr/>
          <p:nvPr userDrawn="1"/>
        </p:nvGrpSpPr>
        <p:grpSpPr>
          <a:xfrm>
            <a:off x="7309607" y="6215152"/>
            <a:ext cx="252439" cy="189329"/>
            <a:chOff x="5988051" y="6634163"/>
            <a:chExt cx="214313" cy="214313"/>
          </a:xfrm>
        </p:grpSpPr>
        <p:sp>
          <p:nvSpPr>
            <p:cNvPr id="164" name="Freeform 468"/>
            <p:cNvSpPr>
              <a:spLocks noEditPoints="1"/>
            </p:cNvSpPr>
            <p:nvPr/>
          </p:nvSpPr>
          <p:spPr bwMode="auto">
            <a:xfrm>
              <a:off x="5988051" y="6634163"/>
              <a:ext cx="214313" cy="214313"/>
            </a:xfrm>
            <a:custGeom>
              <a:avLst/>
              <a:gdLst>
                <a:gd name="T0" fmla="*/ 67 w 135"/>
                <a:gd name="T1" fmla="*/ 0 h 135"/>
                <a:gd name="T2" fmla="*/ 41 w 135"/>
                <a:gd name="T3" fmla="*/ 6 h 135"/>
                <a:gd name="T4" fmla="*/ 20 w 135"/>
                <a:gd name="T5" fmla="*/ 20 h 135"/>
                <a:gd name="T6" fmla="*/ 6 w 135"/>
                <a:gd name="T7" fmla="*/ 41 h 135"/>
                <a:gd name="T8" fmla="*/ 0 w 135"/>
                <a:gd name="T9" fmla="*/ 67 h 135"/>
                <a:gd name="T10" fmla="*/ 1 w 135"/>
                <a:gd name="T11" fmla="*/ 81 h 135"/>
                <a:gd name="T12" fmla="*/ 12 w 135"/>
                <a:gd name="T13" fmla="*/ 106 h 135"/>
                <a:gd name="T14" fmla="*/ 30 w 135"/>
                <a:gd name="T15" fmla="*/ 124 h 135"/>
                <a:gd name="T16" fmla="*/ 53 w 135"/>
                <a:gd name="T17" fmla="*/ 133 h 135"/>
                <a:gd name="T18" fmla="*/ 67 w 135"/>
                <a:gd name="T19" fmla="*/ 135 h 135"/>
                <a:gd name="T20" fmla="*/ 93 w 135"/>
                <a:gd name="T21" fmla="*/ 130 h 135"/>
                <a:gd name="T22" fmla="*/ 115 w 135"/>
                <a:gd name="T23" fmla="*/ 115 h 135"/>
                <a:gd name="T24" fmla="*/ 130 w 135"/>
                <a:gd name="T25" fmla="*/ 94 h 135"/>
                <a:gd name="T26" fmla="*/ 135 w 135"/>
                <a:gd name="T27" fmla="*/ 67 h 135"/>
                <a:gd name="T28" fmla="*/ 133 w 135"/>
                <a:gd name="T29" fmla="*/ 54 h 135"/>
                <a:gd name="T30" fmla="*/ 124 w 135"/>
                <a:gd name="T31" fmla="*/ 31 h 135"/>
                <a:gd name="T32" fmla="*/ 106 w 135"/>
                <a:gd name="T33" fmla="*/ 12 h 135"/>
                <a:gd name="T34" fmla="*/ 81 w 135"/>
                <a:gd name="T35" fmla="*/ 2 h 135"/>
                <a:gd name="T36" fmla="*/ 67 w 135"/>
                <a:gd name="T37" fmla="*/ 0 h 135"/>
                <a:gd name="T38" fmla="*/ 67 w 135"/>
                <a:gd name="T39" fmla="*/ 129 h 135"/>
                <a:gd name="T40" fmla="*/ 44 w 135"/>
                <a:gd name="T41" fmla="*/ 124 h 135"/>
                <a:gd name="T42" fmla="*/ 24 w 135"/>
                <a:gd name="T43" fmla="*/ 112 h 135"/>
                <a:gd name="T44" fmla="*/ 11 w 135"/>
                <a:gd name="T45" fmla="*/ 92 h 135"/>
                <a:gd name="T46" fmla="*/ 6 w 135"/>
                <a:gd name="T47" fmla="*/ 67 h 135"/>
                <a:gd name="T48" fmla="*/ 7 w 135"/>
                <a:gd name="T49" fmla="*/ 55 h 135"/>
                <a:gd name="T50" fmla="*/ 17 w 135"/>
                <a:gd name="T51" fmla="*/ 34 h 135"/>
                <a:gd name="T52" fmla="*/ 34 w 135"/>
                <a:gd name="T53" fmla="*/ 17 h 135"/>
                <a:gd name="T54" fmla="*/ 55 w 135"/>
                <a:gd name="T55" fmla="*/ 8 h 135"/>
                <a:gd name="T56" fmla="*/ 67 w 135"/>
                <a:gd name="T57" fmla="*/ 6 h 135"/>
                <a:gd name="T58" fmla="*/ 92 w 135"/>
                <a:gd name="T59" fmla="*/ 11 h 135"/>
                <a:gd name="T60" fmla="*/ 112 w 135"/>
                <a:gd name="T61" fmla="*/ 25 h 135"/>
                <a:gd name="T62" fmla="*/ 124 w 135"/>
                <a:gd name="T63" fmla="*/ 44 h 135"/>
                <a:gd name="T64" fmla="*/ 129 w 135"/>
                <a:gd name="T65" fmla="*/ 67 h 135"/>
                <a:gd name="T66" fmla="*/ 129 w 135"/>
                <a:gd name="T67" fmla="*/ 80 h 135"/>
                <a:gd name="T68" fmla="*/ 118 w 135"/>
                <a:gd name="T69" fmla="*/ 103 h 135"/>
                <a:gd name="T70" fmla="*/ 102 w 135"/>
                <a:gd name="T71" fmla="*/ 118 h 135"/>
                <a:gd name="T72" fmla="*/ 79 w 135"/>
                <a:gd name="T73" fmla="*/ 129 h 135"/>
                <a:gd name="T74" fmla="*/ 67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7" y="0"/>
                  </a:moveTo>
                  <a:lnTo>
                    <a:pt x="67" y="0"/>
                  </a:lnTo>
                  <a:lnTo>
                    <a:pt x="53" y="2"/>
                  </a:lnTo>
                  <a:lnTo>
                    <a:pt x="41" y="6"/>
                  </a:lnTo>
                  <a:lnTo>
                    <a:pt x="30" y="12"/>
                  </a:lnTo>
                  <a:lnTo>
                    <a:pt x="20" y="20"/>
                  </a:lnTo>
                  <a:lnTo>
                    <a:pt x="12" y="31"/>
                  </a:lnTo>
                  <a:lnTo>
                    <a:pt x="6" y="41"/>
                  </a:lnTo>
                  <a:lnTo>
                    <a:pt x="1" y="54"/>
                  </a:lnTo>
                  <a:lnTo>
                    <a:pt x="0" y="67"/>
                  </a:lnTo>
                  <a:lnTo>
                    <a:pt x="0" y="67"/>
                  </a:lnTo>
                  <a:lnTo>
                    <a:pt x="1" y="81"/>
                  </a:lnTo>
                  <a:lnTo>
                    <a:pt x="6" y="94"/>
                  </a:lnTo>
                  <a:lnTo>
                    <a:pt x="12" y="106"/>
                  </a:lnTo>
                  <a:lnTo>
                    <a:pt x="20" y="115"/>
                  </a:lnTo>
                  <a:lnTo>
                    <a:pt x="30" y="124"/>
                  </a:lnTo>
                  <a:lnTo>
                    <a:pt x="41" y="130"/>
                  </a:lnTo>
                  <a:lnTo>
                    <a:pt x="53" y="133"/>
                  </a:lnTo>
                  <a:lnTo>
                    <a:pt x="67" y="135"/>
                  </a:lnTo>
                  <a:lnTo>
                    <a:pt x="67" y="135"/>
                  </a:lnTo>
                  <a:lnTo>
                    <a:pt x="81" y="133"/>
                  </a:lnTo>
                  <a:lnTo>
                    <a:pt x="93" y="130"/>
                  </a:lnTo>
                  <a:lnTo>
                    <a:pt x="106" y="124"/>
                  </a:lnTo>
                  <a:lnTo>
                    <a:pt x="115" y="115"/>
                  </a:lnTo>
                  <a:lnTo>
                    <a:pt x="124" y="106"/>
                  </a:lnTo>
                  <a:lnTo>
                    <a:pt x="130" y="94"/>
                  </a:lnTo>
                  <a:lnTo>
                    <a:pt x="133" y="81"/>
                  </a:lnTo>
                  <a:lnTo>
                    <a:pt x="135" y="67"/>
                  </a:lnTo>
                  <a:lnTo>
                    <a:pt x="135" y="67"/>
                  </a:lnTo>
                  <a:lnTo>
                    <a:pt x="133" y="54"/>
                  </a:lnTo>
                  <a:lnTo>
                    <a:pt x="130" y="41"/>
                  </a:lnTo>
                  <a:lnTo>
                    <a:pt x="124" y="31"/>
                  </a:lnTo>
                  <a:lnTo>
                    <a:pt x="115" y="20"/>
                  </a:lnTo>
                  <a:lnTo>
                    <a:pt x="106" y="12"/>
                  </a:lnTo>
                  <a:lnTo>
                    <a:pt x="93" y="6"/>
                  </a:lnTo>
                  <a:lnTo>
                    <a:pt x="81" y="2"/>
                  </a:lnTo>
                  <a:lnTo>
                    <a:pt x="67" y="0"/>
                  </a:lnTo>
                  <a:lnTo>
                    <a:pt x="67" y="0"/>
                  </a:lnTo>
                  <a:close/>
                  <a:moveTo>
                    <a:pt x="67" y="129"/>
                  </a:moveTo>
                  <a:lnTo>
                    <a:pt x="67" y="129"/>
                  </a:lnTo>
                  <a:lnTo>
                    <a:pt x="55" y="129"/>
                  </a:lnTo>
                  <a:lnTo>
                    <a:pt x="44" y="124"/>
                  </a:lnTo>
                  <a:lnTo>
                    <a:pt x="34" y="118"/>
                  </a:lnTo>
                  <a:lnTo>
                    <a:pt x="24" y="112"/>
                  </a:lnTo>
                  <a:lnTo>
                    <a:pt x="17" y="103"/>
                  </a:lnTo>
                  <a:lnTo>
                    <a:pt x="11" y="92"/>
                  </a:lnTo>
                  <a:lnTo>
                    <a:pt x="7" y="80"/>
                  </a:lnTo>
                  <a:lnTo>
                    <a:pt x="6" y="67"/>
                  </a:lnTo>
                  <a:lnTo>
                    <a:pt x="6" y="67"/>
                  </a:lnTo>
                  <a:lnTo>
                    <a:pt x="7" y="55"/>
                  </a:lnTo>
                  <a:lnTo>
                    <a:pt x="11" y="44"/>
                  </a:lnTo>
                  <a:lnTo>
                    <a:pt x="17" y="34"/>
                  </a:lnTo>
                  <a:lnTo>
                    <a:pt x="24" y="25"/>
                  </a:lnTo>
                  <a:lnTo>
                    <a:pt x="34" y="17"/>
                  </a:lnTo>
                  <a:lnTo>
                    <a:pt x="44" y="11"/>
                  </a:lnTo>
                  <a:lnTo>
                    <a:pt x="55" y="8"/>
                  </a:lnTo>
                  <a:lnTo>
                    <a:pt x="67" y="6"/>
                  </a:lnTo>
                  <a:lnTo>
                    <a:pt x="67" y="6"/>
                  </a:lnTo>
                  <a:lnTo>
                    <a:pt x="79" y="8"/>
                  </a:lnTo>
                  <a:lnTo>
                    <a:pt x="92" y="11"/>
                  </a:lnTo>
                  <a:lnTo>
                    <a:pt x="102" y="17"/>
                  </a:lnTo>
                  <a:lnTo>
                    <a:pt x="112" y="25"/>
                  </a:lnTo>
                  <a:lnTo>
                    <a:pt x="118" y="34"/>
                  </a:lnTo>
                  <a:lnTo>
                    <a:pt x="124" y="44"/>
                  </a:lnTo>
                  <a:lnTo>
                    <a:pt x="129" y="55"/>
                  </a:lnTo>
                  <a:lnTo>
                    <a:pt x="129" y="67"/>
                  </a:lnTo>
                  <a:lnTo>
                    <a:pt x="129" y="67"/>
                  </a:lnTo>
                  <a:lnTo>
                    <a:pt x="129" y="80"/>
                  </a:lnTo>
                  <a:lnTo>
                    <a:pt x="124" y="92"/>
                  </a:lnTo>
                  <a:lnTo>
                    <a:pt x="118" y="103"/>
                  </a:lnTo>
                  <a:lnTo>
                    <a:pt x="112" y="112"/>
                  </a:lnTo>
                  <a:lnTo>
                    <a:pt x="102" y="118"/>
                  </a:lnTo>
                  <a:lnTo>
                    <a:pt x="92" y="124"/>
                  </a:lnTo>
                  <a:lnTo>
                    <a:pt x="79" y="129"/>
                  </a:lnTo>
                  <a:lnTo>
                    <a:pt x="67" y="129"/>
                  </a:lnTo>
                  <a:lnTo>
                    <a:pt x="67"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469"/>
            <p:cNvSpPr>
              <a:spLocks/>
            </p:cNvSpPr>
            <p:nvPr/>
          </p:nvSpPr>
          <p:spPr bwMode="auto">
            <a:xfrm>
              <a:off x="6083301" y="6688138"/>
              <a:ext cx="77788" cy="68263"/>
            </a:xfrm>
            <a:custGeom>
              <a:avLst/>
              <a:gdLst>
                <a:gd name="T0" fmla="*/ 7 w 49"/>
                <a:gd name="T1" fmla="*/ 43 h 43"/>
                <a:gd name="T2" fmla="*/ 7 w 49"/>
                <a:gd name="T3" fmla="*/ 43 h 43"/>
                <a:gd name="T4" fmla="*/ 13 w 49"/>
                <a:gd name="T5" fmla="*/ 41 h 43"/>
                <a:gd name="T6" fmla="*/ 16 w 49"/>
                <a:gd name="T7" fmla="*/ 37 h 43"/>
                <a:gd name="T8" fmla="*/ 35 w 49"/>
                <a:gd name="T9" fmla="*/ 37 h 43"/>
                <a:gd name="T10" fmla="*/ 46 w 49"/>
                <a:gd name="T11" fmla="*/ 37 h 43"/>
                <a:gd name="T12" fmla="*/ 46 w 49"/>
                <a:gd name="T13" fmla="*/ 37 h 43"/>
                <a:gd name="T14" fmla="*/ 47 w 49"/>
                <a:gd name="T15" fmla="*/ 35 h 43"/>
                <a:gd name="T16" fmla="*/ 49 w 49"/>
                <a:gd name="T17" fmla="*/ 33 h 43"/>
                <a:gd name="T18" fmla="*/ 49 w 49"/>
                <a:gd name="T19" fmla="*/ 33 h 43"/>
                <a:gd name="T20" fmla="*/ 47 w 49"/>
                <a:gd name="T21" fmla="*/ 32 h 43"/>
                <a:gd name="T22" fmla="*/ 46 w 49"/>
                <a:gd name="T23" fmla="*/ 32 h 43"/>
                <a:gd name="T24" fmla="*/ 35 w 49"/>
                <a:gd name="T25" fmla="*/ 32 h 43"/>
                <a:gd name="T26" fmla="*/ 16 w 49"/>
                <a:gd name="T27" fmla="*/ 32 h 43"/>
                <a:gd name="T28" fmla="*/ 16 w 49"/>
                <a:gd name="T29" fmla="*/ 32 h 43"/>
                <a:gd name="T30" fmla="*/ 13 w 49"/>
                <a:gd name="T31" fmla="*/ 27 h 43"/>
                <a:gd name="T32" fmla="*/ 10 w 49"/>
                <a:gd name="T33" fmla="*/ 26 h 43"/>
                <a:gd name="T34" fmla="*/ 10 w 49"/>
                <a:gd name="T35" fmla="*/ 3 h 43"/>
                <a:gd name="T36" fmla="*/ 10 w 49"/>
                <a:gd name="T37" fmla="*/ 3 h 43"/>
                <a:gd name="T38" fmla="*/ 9 w 49"/>
                <a:gd name="T39" fmla="*/ 0 h 43"/>
                <a:gd name="T40" fmla="*/ 7 w 49"/>
                <a:gd name="T41" fmla="*/ 0 h 43"/>
                <a:gd name="T42" fmla="*/ 7 w 49"/>
                <a:gd name="T43" fmla="*/ 0 h 43"/>
                <a:gd name="T44" fmla="*/ 7 w 49"/>
                <a:gd name="T45" fmla="*/ 0 h 43"/>
                <a:gd name="T46" fmla="*/ 7 w 49"/>
                <a:gd name="T47" fmla="*/ 0 h 43"/>
                <a:gd name="T48" fmla="*/ 6 w 49"/>
                <a:gd name="T49" fmla="*/ 0 h 43"/>
                <a:gd name="T50" fmla="*/ 6 w 49"/>
                <a:gd name="T51" fmla="*/ 3 h 43"/>
                <a:gd name="T52" fmla="*/ 4 w 49"/>
                <a:gd name="T53" fmla="*/ 26 h 43"/>
                <a:gd name="T54" fmla="*/ 4 w 49"/>
                <a:gd name="T55" fmla="*/ 26 h 43"/>
                <a:gd name="T56" fmla="*/ 1 w 49"/>
                <a:gd name="T57" fmla="*/ 29 h 43"/>
                <a:gd name="T58" fmla="*/ 0 w 49"/>
                <a:gd name="T59" fmla="*/ 33 h 43"/>
                <a:gd name="T60" fmla="*/ 0 w 49"/>
                <a:gd name="T61" fmla="*/ 33 h 43"/>
                <a:gd name="T62" fmla="*/ 0 w 49"/>
                <a:gd name="T63" fmla="*/ 37 h 43"/>
                <a:gd name="T64" fmla="*/ 1 w 49"/>
                <a:gd name="T65" fmla="*/ 40 h 43"/>
                <a:gd name="T66" fmla="*/ 4 w 49"/>
                <a:gd name="T67" fmla="*/ 41 h 43"/>
                <a:gd name="T68" fmla="*/ 7 w 49"/>
                <a:gd name="T69" fmla="*/ 43 h 43"/>
                <a:gd name="T70" fmla="*/ 7 w 49"/>
                <a:gd name="T7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7" y="43"/>
                  </a:moveTo>
                  <a:lnTo>
                    <a:pt x="7" y="43"/>
                  </a:lnTo>
                  <a:lnTo>
                    <a:pt x="13" y="41"/>
                  </a:lnTo>
                  <a:lnTo>
                    <a:pt x="16" y="37"/>
                  </a:lnTo>
                  <a:lnTo>
                    <a:pt x="35" y="37"/>
                  </a:lnTo>
                  <a:lnTo>
                    <a:pt x="46" y="37"/>
                  </a:lnTo>
                  <a:lnTo>
                    <a:pt x="46" y="37"/>
                  </a:lnTo>
                  <a:lnTo>
                    <a:pt x="47" y="35"/>
                  </a:lnTo>
                  <a:lnTo>
                    <a:pt x="49" y="33"/>
                  </a:lnTo>
                  <a:lnTo>
                    <a:pt x="49" y="33"/>
                  </a:lnTo>
                  <a:lnTo>
                    <a:pt x="47" y="32"/>
                  </a:lnTo>
                  <a:lnTo>
                    <a:pt x="46" y="32"/>
                  </a:lnTo>
                  <a:lnTo>
                    <a:pt x="35" y="32"/>
                  </a:lnTo>
                  <a:lnTo>
                    <a:pt x="16" y="32"/>
                  </a:lnTo>
                  <a:lnTo>
                    <a:pt x="16" y="32"/>
                  </a:lnTo>
                  <a:lnTo>
                    <a:pt x="13" y="27"/>
                  </a:lnTo>
                  <a:lnTo>
                    <a:pt x="10" y="26"/>
                  </a:lnTo>
                  <a:lnTo>
                    <a:pt x="10" y="3"/>
                  </a:lnTo>
                  <a:lnTo>
                    <a:pt x="10" y="3"/>
                  </a:lnTo>
                  <a:lnTo>
                    <a:pt x="9" y="0"/>
                  </a:lnTo>
                  <a:lnTo>
                    <a:pt x="7" y="0"/>
                  </a:lnTo>
                  <a:lnTo>
                    <a:pt x="7" y="0"/>
                  </a:lnTo>
                  <a:lnTo>
                    <a:pt x="7" y="0"/>
                  </a:lnTo>
                  <a:lnTo>
                    <a:pt x="7" y="0"/>
                  </a:lnTo>
                  <a:lnTo>
                    <a:pt x="6" y="0"/>
                  </a:lnTo>
                  <a:lnTo>
                    <a:pt x="6" y="3"/>
                  </a:lnTo>
                  <a:lnTo>
                    <a:pt x="4" y="26"/>
                  </a:lnTo>
                  <a:lnTo>
                    <a:pt x="4" y="26"/>
                  </a:lnTo>
                  <a:lnTo>
                    <a:pt x="1" y="29"/>
                  </a:lnTo>
                  <a:lnTo>
                    <a:pt x="0" y="33"/>
                  </a:lnTo>
                  <a:lnTo>
                    <a:pt x="0" y="33"/>
                  </a:lnTo>
                  <a:lnTo>
                    <a:pt x="0" y="37"/>
                  </a:lnTo>
                  <a:lnTo>
                    <a:pt x="1" y="40"/>
                  </a:lnTo>
                  <a:lnTo>
                    <a:pt x="4" y="41"/>
                  </a:lnTo>
                  <a:lnTo>
                    <a:pt x="7" y="43"/>
                  </a:lnTo>
                  <a:lnTo>
                    <a:pt x="7"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470"/>
            <p:cNvSpPr>
              <a:spLocks/>
            </p:cNvSpPr>
            <p:nvPr/>
          </p:nvSpPr>
          <p:spPr bwMode="auto">
            <a:xfrm>
              <a:off x="6080126" y="6657975"/>
              <a:ext cx="96838" cy="176213"/>
            </a:xfrm>
            <a:custGeom>
              <a:avLst/>
              <a:gdLst>
                <a:gd name="T0" fmla="*/ 14 w 61"/>
                <a:gd name="T1" fmla="*/ 0 h 111"/>
                <a:gd name="T2" fmla="*/ 11 w 61"/>
                <a:gd name="T3" fmla="*/ 3 h 111"/>
                <a:gd name="T4" fmla="*/ 11 w 61"/>
                <a:gd name="T5" fmla="*/ 5 h 111"/>
                <a:gd name="T6" fmla="*/ 14 w 61"/>
                <a:gd name="T7" fmla="*/ 7 h 111"/>
                <a:gd name="T8" fmla="*/ 31 w 61"/>
                <a:gd name="T9" fmla="*/ 11 h 111"/>
                <a:gd name="T10" fmla="*/ 44 w 61"/>
                <a:gd name="T11" fmla="*/ 20 h 111"/>
                <a:gd name="T12" fmla="*/ 52 w 61"/>
                <a:gd name="T13" fmla="*/ 34 h 111"/>
                <a:gd name="T14" fmla="*/ 57 w 61"/>
                <a:gd name="T15" fmla="*/ 52 h 111"/>
                <a:gd name="T16" fmla="*/ 55 w 61"/>
                <a:gd name="T17" fmla="*/ 62 h 111"/>
                <a:gd name="T18" fmla="*/ 49 w 61"/>
                <a:gd name="T19" fmla="*/ 79 h 111"/>
                <a:gd name="T20" fmla="*/ 37 w 61"/>
                <a:gd name="T21" fmla="*/ 91 h 111"/>
                <a:gd name="T22" fmla="*/ 20 w 61"/>
                <a:gd name="T23" fmla="*/ 97 h 111"/>
                <a:gd name="T24" fmla="*/ 12 w 61"/>
                <a:gd name="T25" fmla="*/ 98 h 111"/>
                <a:gd name="T26" fmla="*/ 11 w 61"/>
                <a:gd name="T27" fmla="*/ 97 h 111"/>
                <a:gd name="T28" fmla="*/ 12 w 61"/>
                <a:gd name="T29" fmla="*/ 94 h 111"/>
                <a:gd name="T30" fmla="*/ 11 w 61"/>
                <a:gd name="T31" fmla="*/ 92 h 111"/>
                <a:gd name="T32" fmla="*/ 6 w 61"/>
                <a:gd name="T33" fmla="*/ 92 h 111"/>
                <a:gd name="T34" fmla="*/ 0 w 61"/>
                <a:gd name="T35" fmla="*/ 98 h 111"/>
                <a:gd name="T36" fmla="*/ 0 w 61"/>
                <a:gd name="T37" fmla="*/ 103 h 111"/>
                <a:gd name="T38" fmla="*/ 6 w 61"/>
                <a:gd name="T39" fmla="*/ 109 h 111"/>
                <a:gd name="T40" fmla="*/ 9 w 61"/>
                <a:gd name="T41" fmla="*/ 111 h 111"/>
                <a:gd name="T42" fmla="*/ 11 w 61"/>
                <a:gd name="T43" fmla="*/ 109 h 111"/>
                <a:gd name="T44" fmla="*/ 11 w 61"/>
                <a:gd name="T45" fmla="*/ 106 h 111"/>
                <a:gd name="T46" fmla="*/ 9 w 61"/>
                <a:gd name="T47" fmla="*/ 105 h 111"/>
                <a:gd name="T48" fmla="*/ 12 w 61"/>
                <a:gd name="T49" fmla="*/ 105 h 111"/>
                <a:gd name="T50" fmla="*/ 31 w 61"/>
                <a:gd name="T51" fmla="*/ 100 h 111"/>
                <a:gd name="T52" fmla="*/ 48 w 61"/>
                <a:gd name="T53" fmla="*/ 89 h 111"/>
                <a:gd name="T54" fmla="*/ 58 w 61"/>
                <a:gd name="T55" fmla="*/ 72 h 111"/>
                <a:gd name="T56" fmla="*/ 61 w 61"/>
                <a:gd name="T57" fmla="*/ 52 h 111"/>
                <a:gd name="T58" fmla="*/ 61 w 61"/>
                <a:gd name="T59" fmla="*/ 42 h 111"/>
                <a:gd name="T60" fmla="*/ 54 w 61"/>
                <a:gd name="T61" fmla="*/ 23 h 111"/>
                <a:gd name="T62" fmla="*/ 41 w 61"/>
                <a:gd name="T63" fmla="*/ 10 h 111"/>
                <a:gd name="T64" fmla="*/ 23 w 61"/>
                <a:gd name="T65" fmla="*/ 2 h 111"/>
                <a:gd name="T66" fmla="*/ 14 w 61"/>
                <a:gd name="T6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11">
                  <a:moveTo>
                    <a:pt x="14" y="0"/>
                  </a:moveTo>
                  <a:lnTo>
                    <a:pt x="14" y="0"/>
                  </a:lnTo>
                  <a:lnTo>
                    <a:pt x="11" y="2"/>
                  </a:lnTo>
                  <a:lnTo>
                    <a:pt x="11" y="3"/>
                  </a:lnTo>
                  <a:lnTo>
                    <a:pt x="11" y="3"/>
                  </a:lnTo>
                  <a:lnTo>
                    <a:pt x="11" y="5"/>
                  </a:lnTo>
                  <a:lnTo>
                    <a:pt x="14" y="7"/>
                  </a:lnTo>
                  <a:lnTo>
                    <a:pt x="14" y="7"/>
                  </a:lnTo>
                  <a:lnTo>
                    <a:pt x="21" y="8"/>
                  </a:lnTo>
                  <a:lnTo>
                    <a:pt x="31" y="11"/>
                  </a:lnTo>
                  <a:lnTo>
                    <a:pt x="37" y="14"/>
                  </a:lnTo>
                  <a:lnTo>
                    <a:pt x="44" y="20"/>
                  </a:lnTo>
                  <a:lnTo>
                    <a:pt x="49" y="26"/>
                  </a:lnTo>
                  <a:lnTo>
                    <a:pt x="52" y="34"/>
                  </a:lnTo>
                  <a:lnTo>
                    <a:pt x="55" y="43"/>
                  </a:lnTo>
                  <a:lnTo>
                    <a:pt x="57" y="52"/>
                  </a:lnTo>
                  <a:lnTo>
                    <a:pt x="57" y="52"/>
                  </a:lnTo>
                  <a:lnTo>
                    <a:pt x="55" y="62"/>
                  </a:lnTo>
                  <a:lnTo>
                    <a:pt x="52" y="71"/>
                  </a:lnTo>
                  <a:lnTo>
                    <a:pt x="49" y="79"/>
                  </a:lnTo>
                  <a:lnTo>
                    <a:pt x="43" y="85"/>
                  </a:lnTo>
                  <a:lnTo>
                    <a:pt x="37" y="91"/>
                  </a:lnTo>
                  <a:lnTo>
                    <a:pt x="29" y="94"/>
                  </a:lnTo>
                  <a:lnTo>
                    <a:pt x="20" y="97"/>
                  </a:lnTo>
                  <a:lnTo>
                    <a:pt x="12" y="98"/>
                  </a:lnTo>
                  <a:lnTo>
                    <a:pt x="12" y="98"/>
                  </a:lnTo>
                  <a:lnTo>
                    <a:pt x="9" y="98"/>
                  </a:lnTo>
                  <a:lnTo>
                    <a:pt x="11" y="97"/>
                  </a:lnTo>
                  <a:lnTo>
                    <a:pt x="11" y="97"/>
                  </a:lnTo>
                  <a:lnTo>
                    <a:pt x="12" y="94"/>
                  </a:lnTo>
                  <a:lnTo>
                    <a:pt x="11" y="92"/>
                  </a:lnTo>
                  <a:lnTo>
                    <a:pt x="11" y="92"/>
                  </a:lnTo>
                  <a:lnTo>
                    <a:pt x="9" y="91"/>
                  </a:lnTo>
                  <a:lnTo>
                    <a:pt x="6" y="92"/>
                  </a:lnTo>
                  <a:lnTo>
                    <a:pt x="0" y="98"/>
                  </a:lnTo>
                  <a:lnTo>
                    <a:pt x="0" y="98"/>
                  </a:lnTo>
                  <a:lnTo>
                    <a:pt x="0" y="101"/>
                  </a:lnTo>
                  <a:lnTo>
                    <a:pt x="0" y="103"/>
                  </a:lnTo>
                  <a:lnTo>
                    <a:pt x="6" y="109"/>
                  </a:lnTo>
                  <a:lnTo>
                    <a:pt x="6" y="109"/>
                  </a:lnTo>
                  <a:lnTo>
                    <a:pt x="9" y="111"/>
                  </a:lnTo>
                  <a:lnTo>
                    <a:pt x="9" y="111"/>
                  </a:lnTo>
                  <a:lnTo>
                    <a:pt x="11" y="109"/>
                  </a:lnTo>
                  <a:lnTo>
                    <a:pt x="11" y="109"/>
                  </a:lnTo>
                  <a:lnTo>
                    <a:pt x="12" y="108"/>
                  </a:lnTo>
                  <a:lnTo>
                    <a:pt x="11" y="106"/>
                  </a:lnTo>
                  <a:lnTo>
                    <a:pt x="9" y="105"/>
                  </a:lnTo>
                  <a:lnTo>
                    <a:pt x="9" y="105"/>
                  </a:lnTo>
                  <a:lnTo>
                    <a:pt x="12" y="105"/>
                  </a:lnTo>
                  <a:lnTo>
                    <a:pt x="12" y="105"/>
                  </a:lnTo>
                  <a:lnTo>
                    <a:pt x="21" y="103"/>
                  </a:lnTo>
                  <a:lnTo>
                    <a:pt x="31" y="100"/>
                  </a:lnTo>
                  <a:lnTo>
                    <a:pt x="40" y="95"/>
                  </a:lnTo>
                  <a:lnTo>
                    <a:pt x="48" y="89"/>
                  </a:lnTo>
                  <a:lnTo>
                    <a:pt x="54" y="82"/>
                  </a:lnTo>
                  <a:lnTo>
                    <a:pt x="58" y="72"/>
                  </a:lnTo>
                  <a:lnTo>
                    <a:pt x="61" y="63"/>
                  </a:lnTo>
                  <a:lnTo>
                    <a:pt x="61" y="52"/>
                  </a:lnTo>
                  <a:lnTo>
                    <a:pt x="61" y="52"/>
                  </a:lnTo>
                  <a:lnTo>
                    <a:pt x="61" y="42"/>
                  </a:lnTo>
                  <a:lnTo>
                    <a:pt x="58" y="33"/>
                  </a:lnTo>
                  <a:lnTo>
                    <a:pt x="54" y="23"/>
                  </a:lnTo>
                  <a:lnTo>
                    <a:pt x="48" y="16"/>
                  </a:lnTo>
                  <a:lnTo>
                    <a:pt x="41" y="10"/>
                  </a:lnTo>
                  <a:lnTo>
                    <a:pt x="32" y="5"/>
                  </a:lnTo>
                  <a:lnTo>
                    <a:pt x="23" y="2"/>
                  </a:lnTo>
                  <a:lnTo>
                    <a:pt x="14" y="0"/>
                  </a:lnTo>
                  <a:lnTo>
                    <a:pt x="14"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7" name="Group 166"/>
          <p:cNvGrpSpPr/>
          <p:nvPr userDrawn="1"/>
        </p:nvGrpSpPr>
        <p:grpSpPr>
          <a:xfrm>
            <a:off x="9173910" y="6227774"/>
            <a:ext cx="155204" cy="164085"/>
            <a:chOff x="7570788" y="6648450"/>
            <a:chExt cx="131763" cy="185738"/>
          </a:xfrm>
        </p:grpSpPr>
        <p:sp>
          <p:nvSpPr>
            <p:cNvPr id="168" name="Freeform 471"/>
            <p:cNvSpPr>
              <a:spLocks noEditPoints="1"/>
            </p:cNvSpPr>
            <p:nvPr/>
          </p:nvSpPr>
          <p:spPr bwMode="auto">
            <a:xfrm>
              <a:off x="7570788" y="6648450"/>
              <a:ext cx="131763" cy="185738"/>
            </a:xfrm>
            <a:custGeom>
              <a:avLst/>
              <a:gdLst>
                <a:gd name="T0" fmla="*/ 80 w 83"/>
                <a:gd name="T1" fmla="*/ 35 h 117"/>
                <a:gd name="T2" fmla="*/ 63 w 83"/>
                <a:gd name="T3" fmla="*/ 35 h 117"/>
                <a:gd name="T4" fmla="*/ 63 w 83"/>
                <a:gd name="T5" fmla="*/ 3 h 117"/>
                <a:gd name="T6" fmla="*/ 63 w 83"/>
                <a:gd name="T7" fmla="*/ 3 h 117"/>
                <a:gd name="T8" fmla="*/ 63 w 83"/>
                <a:gd name="T9" fmla="*/ 2 h 117"/>
                <a:gd name="T10" fmla="*/ 62 w 83"/>
                <a:gd name="T11" fmla="*/ 0 h 117"/>
                <a:gd name="T12" fmla="*/ 22 w 83"/>
                <a:gd name="T13" fmla="*/ 0 h 117"/>
                <a:gd name="T14" fmla="*/ 22 w 83"/>
                <a:gd name="T15" fmla="*/ 0 h 117"/>
                <a:gd name="T16" fmla="*/ 19 w 83"/>
                <a:gd name="T17" fmla="*/ 2 h 117"/>
                <a:gd name="T18" fmla="*/ 19 w 83"/>
                <a:gd name="T19" fmla="*/ 3 h 117"/>
                <a:gd name="T20" fmla="*/ 19 w 83"/>
                <a:gd name="T21" fmla="*/ 35 h 117"/>
                <a:gd name="T22" fmla="*/ 4 w 83"/>
                <a:gd name="T23" fmla="*/ 35 h 117"/>
                <a:gd name="T24" fmla="*/ 4 w 83"/>
                <a:gd name="T25" fmla="*/ 35 h 117"/>
                <a:gd name="T26" fmla="*/ 0 w 83"/>
                <a:gd name="T27" fmla="*/ 37 h 117"/>
                <a:gd name="T28" fmla="*/ 0 w 83"/>
                <a:gd name="T29" fmla="*/ 39 h 117"/>
                <a:gd name="T30" fmla="*/ 0 w 83"/>
                <a:gd name="T31" fmla="*/ 114 h 117"/>
                <a:gd name="T32" fmla="*/ 0 w 83"/>
                <a:gd name="T33" fmla="*/ 114 h 117"/>
                <a:gd name="T34" fmla="*/ 0 w 83"/>
                <a:gd name="T35" fmla="*/ 115 h 117"/>
                <a:gd name="T36" fmla="*/ 4 w 83"/>
                <a:gd name="T37" fmla="*/ 117 h 117"/>
                <a:gd name="T38" fmla="*/ 80 w 83"/>
                <a:gd name="T39" fmla="*/ 117 h 117"/>
                <a:gd name="T40" fmla="*/ 80 w 83"/>
                <a:gd name="T41" fmla="*/ 117 h 117"/>
                <a:gd name="T42" fmla="*/ 82 w 83"/>
                <a:gd name="T43" fmla="*/ 115 h 117"/>
                <a:gd name="T44" fmla="*/ 83 w 83"/>
                <a:gd name="T45" fmla="*/ 114 h 117"/>
                <a:gd name="T46" fmla="*/ 83 w 83"/>
                <a:gd name="T47" fmla="*/ 39 h 117"/>
                <a:gd name="T48" fmla="*/ 83 w 83"/>
                <a:gd name="T49" fmla="*/ 39 h 117"/>
                <a:gd name="T50" fmla="*/ 82 w 83"/>
                <a:gd name="T51" fmla="*/ 37 h 117"/>
                <a:gd name="T52" fmla="*/ 80 w 83"/>
                <a:gd name="T53" fmla="*/ 35 h 117"/>
                <a:gd name="T54" fmla="*/ 80 w 83"/>
                <a:gd name="T55" fmla="*/ 35 h 117"/>
                <a:gd name="T56" fmla="*/ 25 w 83"/>
                <a:gd name="T57" fmla="*/ 6 h 117"/>
                <a:gd name="T58" fmla="*/ 59 w 83"/>
                <a:gd name="T59" fmla="*/ 6 h 117"/>
                <a:gd name="T60" fmla="*/ 59 w 83"/>
                <a:gd name="T61" fmla="*/ 35 h 117"/>
                <a:gd name="T62" fmla="*/ 25 w 83"/>
                <a:gd name="T63" fmla="*/ 35 h 117"/>
                <a:gd name="T64" fmla="*/ 25 w 83"/>
                <a:gd name="T65" fmla="*/ 6 h 117"/>
                <a:gd name="T66" fmla="*/ 49 w 83"/>
                <a:gd name="T67" fmla="*/ 109 h 117"/>
                <a:gd name="T68" fmla="*/ 33 w 83"/>
                <a:gd name="T69" fmla="*/ 109 h 117"/>
                <a:gd name="T70" fmla="*/ 33 w 83"/>
                <a:gd name="T71" fmla="*/ 83 h 117"/>
                <a:gd name="T72" fmla="*/ 49 w 83"/>
                <a:gd name="T73" fmla="*/ 83 h 117"/>
                <a:gd name="T74" fmla="*/ 49 w 83"/>
                <a:gd name="T75" fmla="*/ 109 h 117"/>
                <a:gd name="T76" fmla="*/ 77 w 83"/>
                <a:gd name="T77" fmla="*/ 111 h 117"/>
                <a:gd name="T78" fmla="*/ 56 w 83"/>
                <a:gd name="T79" fmla="*/ 111 h 117"/>
                <a:gd name="T80" fmla="*/ 56 w 83"/>
                <a:gd name="T81" fmla="*/ 80 h 117"/>
                <a:gd name="T82" fmla="*/ 56 w 83"/>
                <a:gd name="T83" fmla="*/ 80 h 117"/>
                <a:gd name="T84" fmla="*/ 54 w 83"/>
                <a:gd name="T85" fmla="*/ 78 h 117"/>
                <a:gd name="T86" fmla="*/ 53 w 83"/>
                <a:gd name="T87" fmla="*/ 77 h 117"/>
                <a:gd name="T88" fmla="*/ 30 w 83"/>
                <a:gd name="T89" fmla="*/ 77 h 117"/>
                <a:gd name="T90" fmla="*/ 30 w 83"/>
                <a:gd name="T91" fmla="*/ 77 h 117"/>
                <a:gd name="T92" fmla="*/ 28 w 83"/>
                <a:gd name="T93" fmla="*/ 78 h 117"/>
                <a:gd name="T94" fmla="*/ 28 w 83"/>
                <a:gd name="T95" fmla="*/ 80 h 117"/>
                <a:gd name="T96" fmla="*/ 28 w 83"/>
                <a:gd name="T97" fmla="*/ 111 h 117"/>
                <a:gd name="T98" fmla="*/ 5 w 83"/>
                <a:gd name="T99" fmla="*/ 111 h 117"/>
                <a:gd name="T100" fmla="*/ 5 w 83"/>
                <a:gd name="T101" fmla="*/ 42 h 117"/>
                <a:gd name="T102" fmla="*/ 22 w 83"/>
                <a:gd name="T103" fmla="*/ 42 h 117"/>
                <a:gd name="T104" fmla="*/ 62 w 83"/>
                <a:gd name="T105" fmla="*/ 42 h 117"/>
                <a:gd name="T106" fmla="*/ 77 w 83"/>
                <a:gd name="T107" fmla="*/ 42 h 117"/>
                <a:gd name="T108" fmla="*/ 77 w 83"/>
                <a:gd name="T109"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7">
                  <a:moveTo>
                    <a:pt x="80" y="35"/>
                  </a:moveTo>
                  <a:lnTo>
                    <a:pt x="63" y="35"/>
                  </a:lnTo>
                  <a:lnTo>
                    <a:pt x="63" y="3"/>
                  </a:lnTo>
                  <a:lnTo>
                    <a:pt x="63" y="3"/>
                  </a:lnTo>
                  <a:lnTo>
                    <a:pt x="63" y="2"/>
                  </a:lnTo>
                  <a:lnTo>
                    <a:pt x="62" y="0"/>
                  </a:lnTo>
                  <a:lnTo>
                    <a:pt x="22" y="0"/>
                  </a:lnTo>
                  <a:lnTo>
                    <a:pt x="22" y="0"/>
                  </a:lnTo>
                  <a:lnTo>
                    <a:pt x="19" y="2"/>
                  </a:lnTo>
                  <a:lnTo>
                    <a:pt x="19" y="3"/>
                  </a:lnTo>
                  <a:lnTo>
                    <a:pt x="19" y="35"/>
                  </a:lnTo>
                  <a:lnTo>
                    <a:pt x="4" y="35"/>
                  </a:lnTo>
                  <a:lnTo>
                    <a:pt x="4" y="35"/>
                  </a:lnTo>
                  <a:lnTo>
                    <a:pt x="0" y="37"/>
                  </a:lnTo>
                  <a:lnTo>
                    <a:pt x="0" y="39"/>
                  </a:lnTo>
                  <a:lnTo>
                    <a:pt x="0" y="114"/>
                  </a:lnTo>
                  <a:lnTo>
                    <a:pt x="0" y="114"/>
                  </a:lnTo>
                  <a:lnTo>
                    <a:pt x="0" y="115"/>
                  </a:lnTo>
                  <a:lnTo>
                    <a:pt x="4" y="117"/>
                  </a:lnTo>
                  <a:lnTo>
                    <a:pt x="80" y="117"/>
                  </a:lnTo>
                  <a:lnTo>
                    <a:pt x="80" y="117"/>
                  </a:lnTo>
                  <a:lnTo>
                    <a:pt x="82" y="115"/>
                  </a:lnTo>
                  <a:lnTo>
                    <a:pt x="83" y="114"/>
                  </a:lnTo>
                  <a:lnTo>
                    <a:pt x="83" y="39"/>
                  </a:lnTo>
                  <a:lnTo>
                    <a:pt x="83" y="39"/>
                  </a:lnTo>
                  <a:lnTo>
                    <a:pt x="82" y="37"/>
                  </a:lnTo>
                  <a:lnTo>
                    <a:pt x="80" y="35"/>
                  </a:lnTo>
                  <a:lnTo>
                    <a:pt x="80" y="35"/>
                  </a:lnTo>
                  <a:close/>
                  <a:moveTo>
                    <a:pt x="25" y="6"/>
                  </a:moveTo>
                  <a:lnTo>
                    <a:pt x="59" y="6"/>
                  </a:lnTo>
                  <a:lnTo>
                    <a:pt x="59" y="35"/>
                  </a:lnTo>
                  <a:lnTo>
                    <a:pt x="25" y="35"/>
                  </a:lnTo>
                  <a:lnTo>
                    <a:pt x="25" y="6"/>
                  </a:lnTo>
                  <a:close/>
                  <a:moveTo>
                    <a:pt x="49" y="109"/>
                  </a:moveTo>
                  <a:lnTo>
                    <a:pt x="33" y="109"/>
                  </a:lnTo>
                  <a:lnTo>
                    <a:pt x="33" y="83"/>
                  </a:lnTo>
                  <a:lnTo>
                    <a:pt x="49" y="83"/>
                  </a:lnTo>
                  <a:lnTo>
                    <a:pt x="49" y="109"/>
                  </a:lnTo>
                  <a:close/>
                  <a:moveTo>
                    <a:pt x="77" y="111"/>
                  </a:moveTo>
                  <a:lnTo>
                    <a:pt x="56" y="111"/>
                  </a:lnTo>
                  <a:lnTo>
                    <a:pt x="56" y="80"/>
                  </a:lnTo>
                  <a:lnTo>
                    <a:pt x="56" y="80"/>
                  </a:lnTo>
                  <a:lnTo>
                    <a:pt x="54" y="78"/>
                  </a:lnTo>
                  <a:lnTo>
                    <a:pt x="53" y="77"/>
                  </a:lnTo>
                  <a:lnTo>
                    <a:pt x="30" y="77"/>
                  </a:lnTo>
                  <a:lnTo>
                    <a:pt x="30" y="77"/>
                  </a:lnTo>
                  <a:lnTo>
                    <a:pt x="28" y="78"/>
                  </a:lnTo>
                  <a:lnTo>
                    <a:pt x="28" y="80"/>
                  </a:lnTo>
                  <a:lnTo>
                    <a:pt x="28" y="111"/>
                  </a:lnTo>
                  <a:lnTo>
                    <a:pt x="5" y="111"/>
                  </a:lnTo>
                  <a:lnTo>
                    <a:pt x="5" y="42"/>
                  </a:lnTo>
                  <a:lnTo>
                    <a:pt x="22" y="42"/>
                  </a:lnTo>
                  <a:lnTo>
                    <a:pt x="62" y="42"/>
                  </a:lnTo>
                  <a:lnTo>
                    <a:pt x="77" y="42"/>
                  </a:lnTo>
                  <a:lnTo>
                    <a:pt x="77" y="1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472"/>
            <p:cNvSpPr>
              <a:spLocks/>
            </p:cNvSpPr>
            <p:nvPr/>
          </p:nvSpPr>
          <p:spPr bwMode="auto">
            <a:xfrm>
              <a:off x="7618413" y="6662738"/>
              <a:ext cx="36513" cy="36513"/>
            </a:xfrm>
            <a:custGeom>
              <a:avLst/>
              <a:gdLst>
                <a:gd name="T0" fmla="*/ 19 w 23"/>
                <a:gd name="T1" fmla="*/ 10 h 23"/>
                <a:gd name="T2" fmla="*/ 13 w 23"/>
                <a:gd name="T3" fmla="*/ 10 h 23"/>
                <a:gd name="T4" fmla="*/ 13 w 23"/>
                <a:gd name="T5" fmla="*/ 4 h 23"/>
                <a:gd name="T6" fmla="*/ 13 w 23"/>
                <a:gd name="T7" fmla="*/ 4 h 23"/>
                <a:gd name="T8" fmla="*/ 13 w 23"/>
                <a:gd name="T9" fmla="*/ 2 h 23"/>
                <a:gd name="T10" fmla="*/ 12 w 23"/>
                <a:gd name="T11" fmla="*/ 0 h 23"/>
                <a:gd name="T12" fmla="*/ 12 w 23"/>
                <a:gd name="T13" fmla="*/ 0 h 23"/>
                <a:gd name="T14" fmla="*/ 9 w 23"/>
                <a:gd name="T15" fmla="*/ 2 h 23"/>
                <a:gd name="T16" fmla="*/ 9 w 23"/>
                <a:gd name="T17" fmla="*/ 4 h 23"/>
                <a:gd name="T18" fmla="*/ 9 w 23"/>
                <a:gd name="T19" fmla="*/ 10 h 23"/>
                <a:gd name="T20" fmla="*/ 3 w 23"/>
                <a:gd name="T21" fmla="*/ 10 h 23"/>
                <a:gd name="T22" fmla="*/ 3 w 23"/>
                <a:gd name="T23" fmla="*/ 10 h 23"/>
                <a:gd name="T24" fmla="*/ 1 w 23"/>
                <a:gd name="T25" fmla="*/ 10 h 23"/>
                <a:gd name="T26" fmla="*/ 0 w 23"/>
                <a:gd name="T27" fmla="*/ 13 h 23"/>
                <a:gd name="T28" fmla="*/ 0 w 23"/>
                <a:gd name="T29" fmla="*/ 13 h 23"/>
                <a:gd name="T30" fmla="*/ 1 w 23"/>
                <a:gd name="T31" fmla="*/ 14 h 23"/>
                <a:gd name="T32" fmla="*/ 3 w 23"/>
                <a:gd name="T33" fmla="*/ 14 h 23"/>
                <a:gd name="T34" fmla="*/ 9 w 23"/>
                <a:gd name="T35" fmla="*/ 14 h 23"/>
                <a:gd name="T36" fmla="*/ 9 w 23"/>
                <a:gd name="T37" fmla="*/ 20 h 23"/>
                <a:gd name="T38" fmla="*/ 9 w 23"/>
                <a:gd name="T39" fmla="*/ 20 h 23"/>
                <a:gd name="T40" fmla="*/ 9 w 23"/>
                <a:gd name="T41" fmla="*/ 22 h 23"/>
                <a:gd name="T42" fmla="*/ 12 w 23"/>
                <a:gd name="T43" fmla="*/ 23 h 23"/>
                <a:gd name="T44" fmla="*/ 12 w 23"/>
                <a:gd name="T45" fmla="*/ 23 h 23"/>
                <a:gd name="T46" fmla="*/ 13 w 23"/>
                <a:gd name="T47" fmla="*/ 22 h 23"/>
                <a:gd name="T48" fmla="*/ 13 w 23"/>
                <a:gd name="T49" fmla="*/ 20 h 23"/>
                <a:gd name="T50" fmla="*/ 13 w 23"/>
                <a:gd name="T51" fmla="*/ 14 h 23"/>
                <a:gd name="T52" fmla="*/ 19 w 23"/>
                <a:gd name="T53" fmla="*/ 14 h 23"/>
                <a:gd name="T54" fmla="*/ 19 w 23"/>
                <a:gd name="T55" fmla="*/ 14 h 23"/>
                <a:gd name="T56" fmla="*/ 21 w 23"/>
                <a:gd name="T57" fmla="*/ 14 h 23"/>
                <a:gd name="T58" fmla="*/ 23 w 23"/>
                <a:gd name="T59" fmla="*/ 13 h 23"/>
                <a:gd name="T60" fmla="*/ 23 w 23"/>
                <a:gd name="T61" fmla="*/ 13 h 23"/>
                <a:gd name="T62" fmla="*/ 21 w 23"/>
                <a:gd name="T63" fmla="*/ 10 h 23"/>
                <a:gd name="T64" fmla="*/ 19 w 23"/>
                <a:gd name="T65" fmla="*/ 10 h 23"/>
                <a:gd name="T66" fmla="*/ 19 w 23"/>
                <a:gd name="T6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3">
                  <a:moveTo>
                    <a:pt x="19" y="10"/>
                  </a:moveTo>
                  <a:lnTo>
                    <a:pt x="13" y="10"/>
                  </a:lnTo>
                  <a:lnTo>
                    <a:pt x="13" y="4"/>
                  </a:lnTo>
                  <a:lnTo>
                    <a:pt x="13" y="4"/>
                  </a:lnTo>
                  <a:lnTo>
                    <a:pt x="13" y="2"/>
                  </a:lnTo>
                  <a:lnTo>
                    <a:pt x="12" y="0"/>
                  </a:lnTo>
                  <a:lnTo>
                    <a:pt x="12" y="0"/>
                  </a:lnTo>
                  <a:lnTo>
                    <a:pt x="9" y="2"/>
                  </a:lnTo>
                  <a:lnTo>
                    <a:pt x="9" y="4"/>
                  </a:lnTo>
                  <a:lnTo>
                    <a:pt x="9" y="10"/>
                  </a:lnTo>
                  <a:lnTo>
                    <a:pt x="3" y="10"/>
                  </a:lnTo>
                  <a:lnTo>
                    <a:pt x="3" y="10"/>
                  </a:lnTo>
                  <a:lnTo>
                    <a:pt x="1" y="10"/>
                  </a:lnTo>
                  <a:lnTo>
                    <a:pt x="0" y="13"/>
                  </a:lnTo>
                  <a:lnTo>
                    <a:pt x="0" y="13"/>
                  </a:lnTo>
                  <a:lnTo>
                    <a:pt x="1" y="14"/>
                  </a:lnTo>
                  <a:lnTo>
                    <a:pt x="3" y="14"/>
                  </a:lnTo>
                  <a:lnTo>
                    <a:pt x="9" y="14"/>
                  </a:lnTo>
                  <a:lnTo>
                    <a:pt x="9" y="20"/>
                  </a:lnTo>
                  <a:lnTo>
                    <a:pt x="9" y="20"/>
                  </a:lnTo>
                  <a:lnTo>
                    <a:pt x="9" y="22"/>
                  </a:lnTo>
                  <a:lnTo>
                    <a:pt x="12" y="23"/>
                  </a:lnTo>
                  <a:lnTo>
                    <a:pt x="12" y="23"/>
                  </a:lnTo>
                  <a:lnTo>
                    <a:pt x="13" y="22"/>
                  </a:lnTo>
                  <a:lnTo>
                    <a:pt x="13" y="20"/>
                  </a:lnTo>
                  <a:lnTo>
                    <a:pt x="13" y="14"/>
                  </a:lnTo>
                  <a:lnTo>
                    <a:pt x="19" y="14"/>
                  </a:lnTo>
                  <a:lnTo>
                    <a:pt x="19" y="14"/>
                  </a:lnTo>
                  <a:lnTo>
                    <a:pt x="21" y="14"/>
                  </a:lnTo>
                  <a:lnTo>
                    <a:pt x="23" y="13"/>
                  </a:lnTo>
                  <a:lnTo>
                    <a:pt x="23" y="13"/>
                  </a:lnTo>
                  <a:lnTo>
                    <a:pt x="21" y="10"/>
                  </a:lnTo>
                  <a:lnTo>
                    <a:pt x="19" y="10"/>
                  </a:lnTo>
                  <a:lnTo>
                    <a:pt x="19" y="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0" name="Freeform 473"/>
          <p:cNvSpPr>
            <a:spLocks noEditPoints="1"/>
          </p:cNvSpPr>
          <p:nvPr userDrawn="1"/>
        </p:nvSpPr>
        <p:spPr bwMode="auto">
          <a:xfrm>
            <a:off x="5497660" y="6226372"/>
            <a:ext cx="230000" cy="165487"/>
          </a:xfrm>
          <a:custGeom>
            <a:avLst/>
            <a:gdLst>
              <a:gd name="T0" fmla="*/ 104 w 123"/>
              <a:gd name="T1" fmla="*/ 49 h 118"/>
              <a:gd name="T2" fmla="*/ 104 w 123"/>
              <a:gd name="T3" fmla="*/ 10 h 118"/>
              <a:gd name="T4" fmla="*/ 101 w 123"/>
              <a:gd name="T5" fmla="*/ 3 h 118"/>
              <a:gd name="T6" fmla="*/ 94 w 123"/>
              <a:gd name="T7" fmla="*/ 0 h 118"/>
              <a:gd name="T8" fmla="*/ 31 w 123"/>
              <a:gd name="T9" fmla="*/ 0 h 118"/>
              <a:gd name="T10" fmla="*/ 23 w 123"/>
              <a:gd name="T11" fmla="*/ 3 h 118"/>
              <a:gd name="T12" fmla="*/ 20 w 123"/>
              <a:gd name="T13" fmla="*/ 10 h 118"/>
              <a:gd name="T14" fmla="*/ 19 w 123"/>
              <a:gd name="T15" fmla="*/ 49 h 118"/>
              <a:gd name="T16" fmla="*/ 11 w 123"/>
              <a:gd name="T17" fmla="*/ 52 h 118"/>
              <a:gd name="T18" fmla="*/ 0 w 123"/>
              <a:gd name="T19" fmla="*/ 64 h 118"/>
              <a:gd name="T20" fmla="*/ 0 w 123"/>
              <a:gd name="T21" fmla="*/ 107 h 118"/>
              <a:gd name="T22" fmla="*/ 0 w 123"/>
              <a:gd name="T23" fmla="*/ 108 h 118"/>
              <a:gd name="T24" fmla="*/ 13 w 123"/>
              <a:gd name="T25" fmla="*/ 110 h 118"/>
              <a:gd name="T26" fmla="*/ 13 w 123"/>
              <a:gd name="T27" fmla="*/ 113 h 118"/>
              <a:gd name="T28" fmla="*/ 16 w 123"/>
              <a:gd name="T29" fmla="*/ 118 h 118"/>
              <a:gd name="T30" fmla="*/ 19 w 123"/>
              <a:gd name="T31" fmla="*/ 116 h 118"/>
              <a:gd name="T32" fmla="*/ 20 w 123"/>
              <a:gd name="T33" fmla="*/ 110 h 118"/>
              <a:gd name="T34" fmla="*/ 34 w 123"/>
              <a:gd name="T35" fmla="*/ 113 h 118"/>
              <a:gd name="T36" fmla="*/ 36 w 123"/>
              <a:gd name="T37" fmla="*/ 116 h 118"/>
              <a:gd name="T38" fmla="*/ 39 w 123"/>
              <a:gd name="T39" fmla="*/ 118 h 118"/>
              <a:gd name="T40" fmla="*/ 42 w 123"/>
              <a:gd name="T41" fmla="*/ 113 h 118"/>
              <a:gd name="T42" fmla="*/ 81 w 123"/>
              <a:gd name="T43" fmla="*/ 110 h 118"/>
              <a:gd name="T44" fmla="*/ 81 w 123"/>
              <a:gd name="T45" fmla="*/ 113 h 118"/>
              <a:gd name="T46" fmla="*/ 85 w 123"/>
              <a:gd name="T47" fmla="*/ 118 h 118"/>
              <a:gd name="T48" fmla="*/ 88 w 123"/>
              <a:gd name="T49" fmla="*/ 116 h 118"/>
              <a:gd name="T50" fmla="*/ 89 w 123"/>
              <a:gd name="T51" fmla="*/ 110 h 118"/>
              <a:gd name="T52" fmla="*/ 103 w 123"/>
              <a:gd name="T53" fmla="*/ 113 h 118"/>
              <a:gd name="T54" fmla="*/ 104 w 123"/>
              <a:gd name="T55" fmla="*/ 116 h 118"/>
              <a:gd name="T56" fmla="*/ 108 w 123"/>
              <a:gd name="T57" fmla="*/ 118 h 118"/>
              <a:gd name="T58" fmla="*/ 111 w 123"/>
              <a:gd name="T59" fmla="*/ 113 h 118"/>
              <a:gd name="T60" fmla="*/ 121 w 123"/>
              <a:gd name="T61" fmla="*/ 110 h 118"/>
              <a:gd name="T62" fmla="*/ 123 w 123"/>
              <a:gd name="T63" fmla="*/ 108 h 118"/>
              <a:gd name="T64" fmla="*/ 123 w 123"/>
              <a:gd name="T65" fmla="*/ 72 h 118"/>
              <a:gd name="T66" fmla="*/ 123 w 123"/>
              <a:gd name="T67" fmla="*/ 64 h 118"/>
              <a:gd name="T68" fmla="*/ 114 w 123"/>
              <a:gd name="T69" fmla="*/ 53 h 118"/>
              <a:gd name="T70" fmla="*/ 106 w 123"/>
              <a:gd name="T71" fmla="*/ 50 h 118"/>
              <a:gd name="T72" fmla="*/ 25 w 123"/>
              <a:gd name="T73" fmla="*/ 10 h 118"/>
              <a:gd name="T74" fmla="*/ 31 w 123"/>
              <a:gd name="T75" fmla="*/ 4 h 118"/>
              <a:gd name="T76" fmla="*/ 94 w 123"/>
              <a:gd name="T77" fmla="*/ 4 h 118"/>
              <a:gd name="T78" fmla="*/ 100 w 123"/>
              <a:gd name="T79" fmla="*/ 10 h 118"/>
              <a:gd name="T80" fmla="*/ 86 w 123"/>
              <a:gd name="T81" fmla="*/ 49 h 118"/>
              <a:gd name="T82" fmla="*/ 86 w 123"/>
              <a:gd name="T83" fmla="*/ 24 h 118"/>
              <a:gd name="T84" fmla="*/ 85 w 123"/>
              <a:gd name="T85" fmla="*/ 21 h 118"/>
              <a:gd name="T86" fmla="*/ 40 w 123"/>
              <a:gd name="T87" fmla="*/ 21 h 118"/>
              <a:gd name="T88" fmla="*/ 37 w 123"/>
              <a:gd name="T89" fmla="*/ 24 h 118"/>
              <a:gd name="T90" fmla="*/ 25 w 123"/>
              <a:gd name="T91" fmla="*/ 49 h 118"/>
              <a:gd name="T92" fmla="*/ 81 w 123"/>
              <a:gd name="T93" fmla="*/ 26 h 118"/>
              <a:gd name="T94" fmla="*/ 42 w 123"/>
              <a:gd name="T95" fmla="*/ 49 h 118"/>
              <a:gd name="T96" fmla="*/ 81 w 123"/>
              <a:gd name="T97" fmla="*/ 26 h 118"/>
              <a:gd name="T98" fmla="*/ 5 w 123"/>
              <a:gd name="T99" fmla="*/ 104 h 118"/>
              <a:gd name="T100" fmla="*/ 5 w 123"/>
              <a:gd name="T101" fmla="*/ 72 h 118"/>
              <a:gd name="T102" fmla="*/ 9 w 123"/>
              <a:gd name="T103" fmla="*/ 59 h 118"/>
              <a:gd name="T104" fmla="*/ 23 w 123"/>
              <a:gd name="T105" fmla="*/ 55 h 118"/>
              <a:gd name="T106" fmla="*/ 100 w 123"/>
              <a:gd name="T107" fmla="*/ 55 h 118"/>
              <a:gd name="T108" fmla="*/ 114 w 123"/>
              <a:gd name="T109" fmla="*/ 59 h 118"/>
              <a:gd name="T110" fmla="*/ 118 w 123"/>
              <a:gd name="T111"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18">
                <a:moveTo>
                  <a:pt x="106" y="50"/>
                </a:moveTo>
                <a:lnTo>
                  <a:pt x="104" y="49"/>
                </a:lnTo>
                <a:lnTo>
                  <a:pt x="104" y="10"/>
                </a:lnTo>
                <a:lnTo>
                  <a:pt x="104" y="10"/>
                </a:lnTo>
                <a:lnTo>
                  <a:pt x="104" y="6"/>
                </a:lnTo>
                <a:lnTo>
                  <a:pt x="101" y="3"/>
                </a:lnTo>
                <a:lnTo>
                  <a:pt x="98" y="0"/>
                </a:lnTo>
                <a:lnTo>
                  <a:pt x="94" y="0"/>
                </a:lnTo>
                <a:lnTo>
                  <a:pt x="31" y="0"/>
                </a:lnTo>
                <a:lnTo>
                  <a:pt x="31" y="0"/>
                </a:lnTo>
                <a:lnTo>
                  <a:pt x="26" y="0"/>
                </a:lnTo>
                <a:lnTo>
                  <a:pt x="23" y="3"/>
                </a:lnTo>
                <a:lnTo>
                  <a:pt x="20" y="6"/>
                </a:lnTo>
                <a:lnTo>
                  <a:pt x="20" y="10"/>
                </a:lnTo>
                <a:lnTo>
                  <a:pt x="20" y="49"/>
                </a:lnTo>
                <a:lnTo>
                  <a:pt x="19" y="49"/>
                </a:lnTo>
                <a:lnTo>
                  <a:pt x="19" y="49"/>
                </a:lnTo>
                <a:lnTo>
                  <a:pt x="11" y="52"/>
                </a:lnTo>
                <a:lnTo>
                  <a:pt x="5" y="56"/>
                </a:lnTo>
                <a:lnTo>
                  <a:pt x="0" y="64"/>
                </a:lnTo>
                <a:lnTo>
                  <a:pt x="0" y="72"/>
                </a:lnTo>
                <a:lnTo>
                  <a:pt x="0" y="107"/>
                </a:lnTo>
                <a:lnTo>
                  <a:pt x="0" y="107"/>
                </a:lnTo>
                <a:lnTo>
                  <a:pt x="0" y="108"/>
                </a:lnTo>
                <a:lnTo>
                  <a:pt x="2" y="110"/>
                </a:lnTo>
                <a:lnTo>
                  <a:pt x="13" y="110"/>
                </a:lnTo>
                <a:lnTo>
                  <a:pt x="13" y="113"/>
                </a:lnTo>
                <a:lnTo>
                  <a:pt x="13" y="113"/>
                </a:lnTo>
                <a:lnTo>
                  <a:pt x="14" y="116"/>
                </a:lnTo>
                <a:lnTo>
                  <a:pt x="16" y="118"/>
                </a:lnTo>
                <a:lnTo>
                  <a:pt x="16" y="118"/>
                </a:lnTo>
                <a:lnTo>
                  <a:pt x="19" y="116"/>
                </a:lnTo>
                <a:lnTo>
                  <a:pt x="20" y="113"/>
                </a:lnTo>
                <a:lnTo>
                  <a:pt x="20" y="110"/>
                </a:lnTo>
                <a:lnTo>
                  <a:pt x="34" y="110"/>
                </a:lnTo>
                <a:lnTo>
                  <a:pt x="34" y="113"/>
                </a:lnTo>
                <a:lnTo>
                  <a:pt x="34" y="113"/>
                </a:lnTo>
                <a:lnTo>
                  <a:pt x="36" y="116"/>
                </a:lnTo>
                <a:lnTo>
                  <a:pt x="39" y="118"/>
                </a:lnTo>
                <a:lnTo>
                  <a:pt x="39" y="118"/>
                </a:lnTo>
                <a:lnTo>
                  <a:pt x="42" y="116"/>
                </a:lnTo>
                <a:lnTo>
                  <a:pt x="42" y="113"/>
                </a:lnTo>
                <a:lnTo>
                  <a:pt x="42" y="110"/>
                </a:lnTo>
                <a:lnTo>
                  <a:pt x="81" y="110"/>
                </a:lnTo>
                <a:lnTo>
                  <a:pt x="81" y="113"/>
                </a:lnTo>
                <a:lnTo>
                  <a:pt x="81" y="113"/>
                </a:lnTo>
                <a:lnTo>
                  <a:pt x="81" y="116"/>
                </a:lnTo>
                <a:lnTo>
                  <a:pt x="85" y="118"/>
                </a:lnTo>
                <a:lnTo>
                  <a:pt x="85" y="118"/>
                </a:lnTo>
                <a:lnTo>
                  <a:pt x="88" y="116"/>
                </a:lnTo>
                <a:lnTo>
                  <a:pt x="89" y="113"/>
                </a:lnTo>
                <a:lnTo>
                  <a:pt x="89" y="110"/>
                </a:lnTo>
                <a:lnTo>
                  <a:pt x="103" y="110"/>
                </a:lnTo>
                <a:lnTo>
                  <a:pt x="103" y="113"/>
                </a:lnTo>
                <a:lnTo>
                  <a:pt x="103" y="113"/>
                </a:lnTo>
                <a:lnTo>
                  <a:pt x="104" y="116"/>
                </a:lnTo>
                <a:lnTo>
                  <a:pt x="108" y="118"/>
                </a:lnTo>
                <a:lnTo>
                  <a:pt x="108" y="118"/>
                </a:lnTo>
                <a:lnTo>
                  <a:pt x="109" y="116"/>
                </a:lnTo>
                <a:lnTo>
                  <a:pt x="111" y="113"/>
                </a:lnTo>
                <a:lnTo>
                  <a:pt x="111" y="110"/>
                </a:lnTo>
                <a:lnTo>
                  <a:pt x="121" y="110"/>
                </a:lnTo>
                <a:lnTo>
                  <a:pt x="121" y="110"/>
                </a:lnTo>
                <a:lnTo>
                  <a:pt x="123" y="108"/>
                </a:lnTo>
                <a:lnTo>
                  <a:pt x="123" y="107"/>
                </a:lnTo>
                <a:lnTo>
                  <a:pt x="123" y="72"/>
                </a:lnTo>
                <a:lnTo>
                  <a:pt x="123" y="72"/>
                </a:lnTo>
                <a:lnTo>
                  <a:pt x="123" y="64"/>
                </a:lnTo>
                <a:lnTo>
                  <a:pt x="118" y="58"/>
                </a:lnTo>
                <a:lnTo>
                  <a:pt x="114" y="53"/>
                </a:lnTo>
                <a:lnTo>
                  <a:pt x="106" y="50"/>
                </a:lnTo>
                <a:lnTo>
                  <a:pt x="106" y="50"/>
                </a:lnTo>
                <a:close/>
                <a:moveTo>
                  <a:pt x="25" y="10"/>
                </a:moveTo>
                <a:lnTo>
                  <a:pt x="25" y="10"/>
                </a:lnTo>
                <a:lnTo>
                  <a:pt x="26" y="6"/>
                </a:lnTo>
                <a:lnTo>
                  <a:pt x="31" y="4"/>
                </a:lnTo>
                <a:lnTo>
                  <a:pt x="94" y="4"/>
                </a:lnTo>
                <a:lnTo>
                  <a:pt x="94" y="4"/>
                </a:lnTo>
                <a:lnTo>
                  <a:pt x="98" y="6"/>
                </a:lnTo>
                <a:lnTo>
                  <a:pt x="100" y="10"/>
                </a:lnTo>
                <a:lnTo>
                  <a:pt x="100" y="49"/>
                </a:lnTo>
                <a:lnTo>
                  <a:pt x="86" y="49"/>
                </a:lnTo>
                <a:lnTo>
                  <a:pt x="86" y="24"/>
                </a:lnTo>
                <a:lnTo>
                  <a:pt x="86" y="24"/>
                </a:lnTo>
                <a:lnTo>
                  <a:pt x="86" y="23"/>
                </a:lnTo>
                <a:lnTo>
                  <a:pt x="85" y="21"/>
                </a:lnTo>
                <a:lnTo>
                  <a:pt x="40" y="21"/>
                </a:lnTo>
                <a:lnTo>
                  <a:pt x="40" y="21"/>
                </a:lnTo>
                <a:lnTo>
                  <a:pt x="39" y="23"/>
                </a:lnTo>
                <a:lnTo>
                  <a:pt x="37" y="24"/>
                </a:lnTo>
                <a:lnTo>
                  <a:pt x="37" y="49"/>
                </a:lnTo>
                <a:lnTo>
                  <a:pt x="25" y="49"/>
                </a:lnTo>
                <a:lnTo>
                  <a:pt x="25" y="10"/>
                </a:lnTo>
                <a:close/>
                <a:moveTo>
                  <a:pt x="81" y="26"/>
                </a:moveTo>
                <a:lnTo>
                  <a:pt x="81" y="49"/>
                </a:lnTo>
                <a:lnTo>
                  <a:pt x="42" y="49"/>
                </a:lnTo>
                <a:lnTo>
                  <a:pt x="42" y="26"/>
                </a:lnTo>
                <a:lnTo>
                  <a:pt x="81" y="26"/>
                </a:lnTo>
                <a:close/>
                <a:moveTo>
                  <a:pt x="118" y="104"/>
                </a:moveTo>
                <a:lnTo>
                  <a:pt x="5" y="104"/>
                </a:lnTo>
                <a:lnTo>
                  <a:pt x="5" y="72"/>
                </a:lnTo>
                <a:lnTo>
                  <a:pt x="5" y="72"/>
                </a:lnTo>
                <a:lnTo>
                  <a:pt x="6" y="66"/>
                </a:lnTo>
                <a:lnTo>
                  <a:pt x="9" y="59"/>
                </a:lnTo>
                <a:lnTo>
                  <a:pt x="16" y="56"/>
                </a:lnTo>
                <a:lnTo>
                  <a:pt x="23" y="55"/>
                </a:lnTo>
                <a:lnTo>
                  <a:pt x="100" y="55"/>
                </a:lnTo>
                <a:lnTo>
                  <a:pt x="100" y="55"/>
                </a:lnTo>
                <a:lnTo>
                  <a:pt x="108" y="56"/>
                </a:lnTo>
                <a:lnTo>
                  <a:pt x="114" y="59"/>
                </a:lnTo>
                <a:lnTo>
                  <a:pt x="117" y="66"/>
                </a:lnTo>
                <a:lnTo>
                  <a:pt x="118" y="72"/>
                </a:lnTo>
                <a:lnTo>
                  <a:pt x="118" y="10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1" name="Group 170"/>
          <p:cNvGrpSpPr/>
          <p:nvPr userDrawn="1"/>
        </p:nvGrpSpPr>
        <p:grpSpPr>
          <a:xfrm>
            <a:off x="9940574" y="3853453"/>
            <a:ext cx="446909" cy="333779"/>
            <a:chOff x="8221663" y="3960813"/>
            <a:chExt cx="379413" cy="377825"/>
          </a:xfrm>
        </p:grpSpPr>
        <p:sp>
          <p:nvSpPr>
            <p:cNvPr id="172" name="Freeform 474"/>
            <p:cNvSpPr>
              <a:spLocks/>
            </p:cNvSpPr>
            <p:nvPr/>
          </p:nvSpPr>
          <p:spPr bwMode="auto">
            <a:xfrm>
              <a:off x="8347076" y="4022725"/>
              <a:ext cx="130175" cy="255588"/>
            </a:xfrm>
            <a:custGeom>
              <a:avLst/>
              <a:gdLst>
                <a:gd name="T0" fmla="*/ 40 w 82"/>
                <a:gd name="T1" fmla="*/ 70 h 161"/>
                <a:gd name="T2" fmla="*/ 20 w 82"/>
                <a:gd name="T3" fmla="*/ 63 h 161"/>
                <a:gd name="T4" fmla="*/ 13 w 82"/>
                <a:gd name="T5" fmla="*/ 55 h 161"/>
                <a:gd name="T6" fmla="*/ 13 w 82"/>
                <a:gd name="T7" fmla="*/ 52 h 161"/>
                <a:gd name="T8" fmla="*/ 16 w 82"/>
                <a:gd name="T9" fmla="*/ 43 h 161"/>
                <a:gd name="T10" fmla="*/ 22 w 82"/>
                <a:gd name="T11" fmla="*/ 37 h 161"/>
                <a:gd name="T12" fmla="*/ 40 w 82"/>
                <a:gd name="T13" fmla="*/ 32 h 161"/>
                <a:gd name="T14" fmla="*/ 49 w 82"/>
                <a:gd name="T15" fmla="*/ 33 h 161"/>
                <a:gd name="T16" fmla="*/ 60 w 82"/>
                <a:gd name="T17" fmla="*/ 40 h 161"/>
                <a:gd name="T18" fmla="*/ 65 w 82"/>
                <a:gd name="T19" fmla="*/ 47 h 161"/>
                <a:gd name="T20" fmla="*/ 66 w 82"/>
                <a:gd name="T21" fmla="*/ 53 h 161"/>
                <a:gd name="T22" fmla="*/ 71 w 82"/>
                <a:gd name="T23" fmla="*/ 58 h 161"/>
                <a:gd name="T24" fmla="*/ 75 w 82"/>
                <a:gd name="T25" fmla="*/ 56 h 161"/>
                <a:gd name="T26" fmla="*/ 77 w 82"/>
                <a:gd name="T27" fmla="*/ 53 h 161"/>
                <a:gd name="T28" fmla="*/ 74 w 82"/>
                <a:gd name="T29" fmla="*/ 41 h 161"/>
                <a:gd name="T30" fmla="*/ 68 w 82"/>
                <a:gd name="T31" fmla="*/ 30 h 161"/>
                <a:gd name="T32" fmla="*/ 59 w 82"/>
                <a:gd name="T33" fmla="*/ 24 h 161"/>
                <a:gd name="T34" fmla="*/ 46 w 82"/>
                <a:gd name="T35" fmla="*/ 21 h 161"/>
                <a:gd name="T36" fmla="*/ 45 w 82"/>
                <a:gd name="T37" fmla="*/ 6 h 161"/>
                <a:gd name="T38" fmla="*/ 43 w 82"/>
                <a:gd name="T39" fmla="*/ 1 h 161"/>
                <a:gd name="T40" fmla="*/ 40 w 82"/>
                <a:gd name="T41" fmla="*/ 0 h 161"/>
                <a:gd name="T42" fmla="*/ 34 w 82"/>
                <a:gd name="T43" fmla="*/ 6 h 161"/>
                <a:gd name="T44" fmla="*/ 34 w 82"/>
                <a:gd name="T45" fmla="*/ 21 h 161"/>
                <a:gd name="T46" fmla="*/ 28 w 82"/>
                <a:gd name="T47" fmla="*/ 23 h 161"/>
                <a:gd name="T48" fmla="*/ 16 w 82"/>
                <a:gd name="T49" fmla="*/ 27 h 161"/>
                <a:gd name="T50" fmla="*/ 6 w 82"/>
                <a:gd name="T51" fmla="*/ 37 h 161"/>
                <a:gd name="T52" fmla="*/ 3 w 82"/>
                <a:gd name="T53" fmla="*/ 46 h 161"/>
                <a:gd name="T54" fmla="*/ 2 w 82"/>
                <a:gd name="T55" fmla="*/ 52 h 161"/>
                <a:gd name="T56" fmla="*/ 5 w 82"/>
                <a:gd name="T57" fmla="*/ 64 h 161"/>
                <a:gd name="T58" fmla="*/ 14 w 82"/>
                <a:gd name="T59" fmla="*/ 72 h 161"/>
                <a:gd name="T60" fmla="*/ 39 w 82"/>
                <a:gd name="T61" fmla="*/ 81 h 161"/>
                <a:gd name="T62" fmla="*/ 51 w 82"/>
                <a:gd name="T63" fmla="*/ 86 h 161"/>
                <a:gd name="T64" fmla="*/ 65 w 82"/>
                <a:gd name="T65" fmla="*/ 92 h 161"/>
                <a:gd name="T66" fmla="*/ 69 w 82"/>
                <a:gd name="T67" fmla="*/ 101 h 161"/>
                <a:gd name="T68" fmla="*/ 71 w 82"/>
                <a:gd name="T69" fmla="*/ 105 h 161"/>
                <a:gd name="T70" fmla="*/ 68 w 82"/>
                <a:gd name="T71" fmla="*/ 115 h 161"/>
                <a:gd name="T72" fmla="*/ 60 w 82"/>
                <a:gd name="T73" fmla="*/ 122 h 161"/>
                <a:gd name="T74" fmla="*/ 40 w 82"/>
                <a:gd name="T75" fmla="*/ 128 h 161"/>
                <a:gd name="T76" fmla="*/ 29 w 82"/>
                <a:gd name="T77" fmla="*/ 127 h 161"/>
                <a:gd name="T78" fmla="*/ 20 w 82"/>
                <a:gd name="T79" fmla="*/ 124 h 161"/>
                <a:gd name="T80" fmla="*/ 13 w 82"/>
                <a:gd name="T81" fmla="*/ 116 h 161"/>
                <a:gd name="T82" fmla="*/ 11 w 82"/>
                <a:gd name="T83" fmla="*/ 104 h 161"/>
                <a:gd name="T84" fmla="*/ 10 w 82"/>
                <a:gd name="T85" fmla="*/ 101 h 161"/>
                <a:gd name="T86" fmla="*/ 5 w 82"/>
                <a:gd name="T87" fmla="*/ 99 h 161"/>
                <a:gd name="T88" fmla="*/ 0 w 82"/>
                <a:gd name="T89" fmla="*/ 104 h 161"/>
                <a:gd name="T90" fmla="*/ 0 w 82"/>
                <a:gd name="T91" fmla="*/ 112 h 161"/>
                <a:gd name="T92" fmla="*/ 5 w 82"/>
                <a:gd name="T93" fmla="*/ 124 h 161"/>
                <a:gd name="T94" fmla="*/ 14 w 82"/>
                <a:gd name="T95" fmla="*/ 132 h 161"/>
                <a:gd name="T96" fmla="*/ 26 w 82"/>
                <a:gd name="T97" fmla="*/ 138 h 161"/>
                <a:gd name="T98" fmla="*/ 34 w 82"/>
                <a:gd name="T99" fmla="*/ 139 h 161"/>
                <a:gd name="T100" fmla="*/ 34 w 82"/>
                <a:gd name="T101" fmla="*/ 155 h 161"/>
                <a:gd name="T102" fmla="*/ 40 w 82"/>
                <a:gd name="T103" fmla="*/ 161 h 161"/>
                <a:gd name="T104" fmla="*/ 43 w 82"/>
                <a:gd name="T105" fmla="*/ 159 h 161"/>
                <a:gd name="T106" fmla="*/ 45 w 82"/>
                <a:gd name="T107" fmla="*/ 139 h 161"/>
                <a:gd name="T108" fmla="*/ 46 w 82"/>
                <a:gd name="T109" fmla="*/ 139 h 161"/>
                <a:gd name="T110" fmla="*/ 60 w 82"/>
                <a:gd name="T111" fmla="*/ 135 h 161"/>
                <a:gd name="T112" fmla="*/ 71 w 82"/>
                <a:gd name="T113" fmla="*/ 128 h 161"/>
                <a:gd name="T114" fmla="*/ 78 w 82"/>
                <a:gd name="T115" fmla="*/ 118 h 161"/>
                <a:gd name="T116" fmla="*/ 82 w 82"/>
                <a:gd name="T117" fmla="*/ 105 h 161"/>
                <a:gd name="T118" fmla="*/ 80 w 82"/>
                <a:gd name="T119" fmla="*/ 98 h 161"/>
                <a:gd name="T120" fmla="*/ 72 w 82"/>
                <a:gd name="T121" fmla="*/ 86 h 161"/>
                <a:gd name="T122" fmla="*/ 62 w 82"/>
                <a:gd name="T123" fmla="*/ 78 h 161"/>
                <a:gd name="T124" fmla="*/ 40 w 82"/>
                <a:gd name="T125" fmla="*/ 7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61">
                  <a:moveTo>
                    <a:pt x="40" y="70"/>
                  </a:moveTo>
                  <a:lnTo>
                    <a:pt x="40" y="70"/>
                  </a:lnTo>
                  <a:lnTo>
                    <a:pt x="28" y="67"/>
                  </a:lnTo>
                  <a:lnTo>
                    <a:pt x="20" y="63"/>
                  </a:lnTo>
                  <a:lnTo>
                    <a:pt x="14" y="58"/>
                  </a:lnTo>
                  <a:lnTo>
                    <a:pt x="13" y="55"/>
                  </a:lnTo>
                  <a:lnTo>
                    <a:pt x="13" y="52"/>
                  </a:lnTo>
                  <a:lnTo>
                    <a:pt x="13" y="52"/>
                  </a:lnTo>
                  <a:lnTo>
                    <a:pt x="14" y="47"/>
                  </a:lnTo>
                  <a:lnTo>
                    <a:pt x="16" y="43"/>
                  </a:lnTo>
                  <a:lnTo>
                    <a:pt x="17" y="40"/>
                  </a:lnTo>
                  <a:lnTo>
                    <a:pt x="22" y="37"/>
                  </a:lnTo>
                  <a:lnTo>
                    <a:pt x="29" y="33"/>
                  </a:lnTo>
                  <a:lnTo>
                    <a:pt x="40" y="32"/>
                  </a:lnTo>
                  <a:lnTo>
                    <a:pt x="40" y="32"/>
                  </a:lnTo>
                  <a:lnTo>
                    <a:pt x="49" y="33"/>
                  </a:lnTo>
                  <a:lnTo>
                    <a:pt x="57" y="37"/>
                  </a:lnTo>
                  <a:lnTo>
                    <a:pt x="60" y="40"/>
                  </a:lnTo>
                  <a:lnTo>
                    <a:pt x="63" y="43"/>
                  </a:lnTo>
                  <a:lnTo>
                    <a:pt x="65" y="47"/>
                  </a:lnTo>
                  <a:lnTo>
                    <a:pt x="66" y="53"/>
                  </a:lnTo>
                  <a:lnTo>
                    <a:pt x="66" y="53"/>
                  </a:lnTo>
                  <a:lnTo>
                    <a:pt x="68" y="56"/>
                  </a:lnTo>
                  <a:lnTo>
                    <a:pt x="71" y="58"/>
                  </a:lnTo>
                  <a:lnTo>
                    <a:pt x="71" y="58"/>
                  </a:lnTo>
                  <a:lnTo>
                    <a:pt x="75" y="56"/>
                  </a:lnTo>
                  <a:lnTo>
                    <a:pt x="77" y="53"/>
                  </a:lnTo>
                  <a:lnTo>
                    <a:pt x="77" y="53"/>
                  </a:lnTo>
                  <a:lnTo>
                    <a:pt x="75" y="47"/>
                  </a:lnTo>
                  <a:lnTo>
                    <a:pt x="74" y="41"/>
                  </a:lnTo>
                  <a:lnTo>
                    <a:pt x="72" y="35"/>
                  </a:lnTo>
                  <a:lnTo>
                    <a:pt x="68" y="30"/>
                  </a:lnTo>
                  <a:lnTo>
                    <a:pt x="65" y="27"/>
                  </a:lnTo>
                  <a:lnTo>
                    <a:pt x="59" y="24"/>
                  </a:lnTo>
                  <a:lnTo>
                    <a:pt x="52" y="23"/>
                  </a:lnTo>
                  <a:lnTo>
                    <a:pt x="46" y="21"/>
                  </a:lnTo>
                  <a:lnTo>
                    <a:pt x="45" y="21"/>
                  </a:lnTo>
                  <a:lnTo>
                    <a:pt x="45" y="6"/>
                  </a:lnTo>
                  <a:lnTo>
                    <a:pt x="45" y="6"/>
                  </a:lnTo>
                  <a:lnTo>
                    <a:pt x="43" y="1"/>
                  </a:lnTo>
                  <a:lnTo>
                    <a:pt x="40" y="0"/>
                  </a:lnTo>
                  <a:lnTo>
                    <a:pt x="40" y="0"/>
                  </a:lnTo>
                  <a:lnTo>
                    <a:pt x="36" y="1"/>
                  </a:lnTo>
                  <a:lnTo>
                    <a:pt x="34" y="6"/>
                  </a:lnTo>
                  <a:lnTo>
                    <a:pt x="34" y="21"/>
                  </a:lnTo>
                  <a:lnTo>
                    <a:pt x="34" y="21"/>
                  </a:lnTo>
                  <a:lnTo>
                    <a:pt x="34" y="21"/>
                  </a:lnTo>
                  <a:lnTo>
                    <a:pt x="28" y="23"/>
                  </a:lnTo>
                  <a:lnTo>
                    <a:pt x="22" y="24"/>
                  </a:lnTo>
                  <a:lnTo>
                    <a:pt x="16" y="27"/>
                  </a:lnTo>
                  <a:lnTo>
                    <a:pt x="11" y="32"/>
                  </a:lnTo>
                  <a:lnTo>
                    <a:pt x="6" y="37"/>
                  </a:lnTo>
                  <a:lnTo>
                    <a:pt x="5" y="41"/>
                  </a:lnTo>
                  <a:lnTo>
                    <a:pt x="3" y="46"/>
                  </a:lnTo>
                  <a:lnTo>
                    <a:pt x="2" y="52"/>
                  </a:lnTo>
                  <a:lnTo>
                    <a:pt x="2" y="52"/>
                  </a:lnTo>
                  <a:lnTo>
                    <a:pt x="3" y="58"/>
                  </a:lnTo>
                  <a:lnTo>
                    <a:pt x="5" y="64"/>
                  </a:lnTo>
                  <a:lnTo>
                    <a:pt x="10" y="69"/>
                  </a:lnTo>
                  <a:lnTo>
                    <a:pt x="14" y="72"/>
                  </a:lnTo>
                  <a:lnTo>
                    <a:pt x="25" y="78"/>
                  </a:lnTo>
                  <a:lnTo>
                    <a:pt x="39" y="81"/>
                  </a:lnTo>
                  <a:lnTo>
                    <a:pt x="39" y="81"/>
                  </a:lnTo>
                  <a:lnTo>
                    <a:pt x="51" y="86"/>
                  </a:lnTo>
                  <a:lnTo>
                    <a:pt x="60" y="90"/>
                  </a:lnTo>
                  <a:lnTo>
                    <a:pt x="65" y="92"/>
                  </a:lnTo>
                  <a:lnTo>
                    <a:pt x="68" y="96"/>
                  </a:lnTo>
                  <a:lnTo>
                    <a:pt x="69" y="101"/>
                  </a:lnTo>
                  <a:lnTo>
                    <a:pt x="71" y="105"/>
                  </a:lnTo>
                  <a:lnTo>
                    <a:pt x="71" y="105"/>
                  </a:lnTo>
                  <a:lnTo>
                    <a:pt x="69" y="110"/>
                  </a:lnTo>
                  <a:lnTo>
                    <a:pt x="68" y="115"/>
                  </a:lnTo>
                  <a:lnTo>
                    <a:pt x="65" y="119"/>
                  </a:lnTo>
                  <a:lnTo>
                    <a:pt x="60" y="122"/>
                  </a:lnTo>
                  <a:lnTo>
                    <a:pt x="51" y="127"/>
                  </a:lnTo>
                  <a:lnTo>
                    <a:pt x="40" y="128"/>
                  </a:lnTo>
                  <a:lnTo>
                    <a:pt x="40" y="128"/>
                  </a:lnTo>
                  <a:lnTo>
                    <a:pt x="29" y="127"/>
                  </a:lnTo>
                  <a:lnTo>
                    <a:pt x="25" y="125"/>
                  </a:lnTo>
                  <a:lnTo>
                    <a:pt x="20" y="124"/>
                  </a:lnTo>
                  <a:lnTo>
                    <a:pt x="16" y="121"/>
                  </a:lnTo>
                  <a:lnTo>
                    <a:pt x="13" y="116"/>
                  </a:lnTo>
                  <a:lnTo>
                    <a:pt x="11" y="110"/>
                  </a:lnTo>
                  <a:lnTo>
                    <a:pt x="11" y="104"/>
                  </a:lnTo>
                  <a:lnTo>
                    <a:pt x="11" y="104"/>
                  </a:lnTo>
                  <a:lnTo>
                    <a:pt x="10" y="101"/>
                  </a:lnTo>
                  <a:lnTo>
                    <a:pt x="5" y="99"/>
                  </a:lnTo>
                  <a:lnTo>
                    <a:pt x="5" y="99"/>
                  </a:lnTo>
                  <a:lnTo>
                    <a:pt x="2" y="101"/>
                  </a:lnTo>
                  <a:lnTo>
                    <a:pt x="0" y="104"/>
                  </a:lnTo>
                  <a:lnTo>
                    <a:pt x="0" y="104"/>
                  </a:lnTo>
                  <a:lnTo>
                    <a:pt x="0" y="112"/>
                  </a:lnTo>
                  <a:lnTo>
                    <a:pt x="2" y="118"/>
                  </a:lnTo>
                  <a:lnTo>
                    <a:pt x="5" y="124"/>
                  </a:lnTo>
                  <a:lnTo>
                    <a:pt x="10" y="128"/>
                  </a:lnTo>
                  <a:lnTo>
                    <a:pt x="14" y="132"/>
                  </a:lnTo>
                  <a:lnTo>
                    <a:pt x="20" y="135"/>
                  </a:lnTo>
                  <a:lnTo>
                    <a:pt x="26" y="138"/>
                  </a:lnTo>
                  <a:lnTo>
                    <a:pt x="34" y="139"/>
                  </a:lnTo>
                  <a:lnTo>
                    <a:pt x="34" y="139"/>
                  </a:lnTo>
                  <a:lnTo>
                    <a:pt x="34" y="155"/>
                  </a:lnTo>
                  <a:lnTo>
                    <a:pt x="34" y="155"/>
                  </a:lnTo>
                  <a:lnTo>
                    <a:pt x="36" y="159"/>
                  </a:lnTo>
                  <a:lnTo>
                    <a:pt x="40" y="161"/>
                  </a:lnTo>
                  <a:lnTo>
                    <a:pt x="40" y="161"/>
                  </a:lnTo>
                  <a:lnTo>
                    <a:pt x="43" y="159"/>
                  </a:lnTo>
                  <a:lnTo>
                    <a:pt x="45" y="155"/>
                  </a:lnTo>
                  <a:lnTo>
                    <a:pt x="45" y="139"/>
                  </a:lnTo>
                  <a:lnTo>
                    <a:pt x="46" y="139"/>
                  </a:lnTo>
                  <a:lnTo>
                    <a:pt x="46" y="139"/>
                  </a:lnTo>
                  <a:lnTo>
                    <a:pt x="54" y="138"/>
                  </a:lnTo>
                  <a:lnTo>
                    <a:pt x="60" y="135"/>
                  </a:lnTo>
                  <a:lnTo>
                    <a:pt x="66" y="132"/>
                  </a:lnTo>
                  <a:lnTo>
                    <a:pt x="71" y="128"/>
                  </a:lnTo>
                  <a:lnTo>
                    <a:pt x="75" y="124"/>
                  </a:lnTo>
                  <a:lnTo>
                    <a:pt x="78" y="118"/>
                  </a:lnTo>
                  <a:lnTo>
                    <a:pt x="80" y="112"/>
                  </a:lnTo>
                  <a:lnTo>
                    <a:pt x="82" y="105"/>
                  </a:lnTo>
                  <a:lnTo>
                    <a:pt x="82" y="105"/>
                  </a:lnTo>
                  <a:lnTo>
                    <a:pt x="80" y="98"/>
                  </a:lnTo>
                  <a:lnTo>
                    <a:pt x="77" y="90"/>
                  </a:lnTo>
                  <a:lnTo>
                    <a:pt x="72" y="86"/>
                  </a:lnTo>
                  <a:lnTo>
                    <a:pt x="68" y="81"/>
                  </a:lnTo>
                  <a:lnTo>
                    <a:pt x="62" y="78"/>
                  </a:lnTo>
                  <a:lnTo>
                    <a:pt x="54" y="75"/>
                  </a:lnTo>
                  <a:lnTo>
                    <a:pt x="40" y="70"/>
                  </a:lnTo>
                  <a:lnTo>
                    <a:pt x="40"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475"/>
            <p:cNvSpPr>
              <a:spLocks noEditPoints="1"/>
            </p:cNvSpPr>
            <p:nvPr/>
          </p:nvSpPr>
          <p:spPr bwMode="auto">
            <a:xfrm>
              <a:off x="8221663" y="3960813"/>
              <a:ext cx="379413" cy="377825"/>
            </a:xfrm>
            <a:custGeom>
              <a:avLst/>
              <a:gdLst>
                <a:gd name="T0" fmla="*/ 107 w 239"/>
                <a:gd name="T1" fmla="*/ 0 h 238"/>
                <a:gd name="T2" fmla="*/ 73 w 239"/>
                <a:gd name="T3" fmla="*/ 10 h 238"/>
                <a:gd name="T4" fmla="*/ 44 w 239"/>
                <a:gd name="T5" fmla="*/ 27 h 238"/>
                <a:gd name="T6" fmla="*/ 21 w 239"/>
                <a:gd name="T7" fmla="*/ 53 h 238"/>
                <a:gd name="T8" fmla="*/ 6 w 239"/>
                <a:gd name="T9" fmla="*/ 83 h 238"/>
                <a:gd name="T10" fmla="*/ 0 w 239"/>
                <a:gd name="T11" fmla="*/ 118 h 238"/>
                <a:gd name="T12" fmla="*/ 3 w 239"/>
                <a:gd name="T13" fmla="*/ 143 h 238"/>
                <a:gd name="T14" fmla="*/ 15 w 239"/>
                <a:gd name="T15" fmla="*/ 175 h 238"/>
                <a:gd name="T16" fmla="*/ 35 w 239"/>
                <a:gd name="T17" fmla="*/ 203 h 238"/>
                <a:gd name="T18" fmla="*/ 62 w 239"/>
                <a:gd name="T19" fmla="*/ 224 h 238"/>
                <a:gd name="T20" fmla="*/ 96 w 239"/>
                <a:gd name="T21" fmla="*/ 236 h 238"/>
                <a:gd name="T22" fmla="*/ 119 w 239"/>
                <a:gd name="T23" fmla="*/ 238 h 238"/>
                <a:gd name="T24" fmla="*/ 154 w 239"/>
                <a:gd name="T25" fmla="*/ 233 h 238"/>
                <a:gd name="T26" fmla="*/ 187 w 239"/>
                <a:gd name="T27" fmla="*/ 218 h 238"/>
                <a:gd name="T28" fmla="*/ 211 w 239"/>
                <a:gd name="T29" fmla="*/ 195 h 238"/>
                <a:gd name="T30" fmla="*/ 230 w 239"/>
                <a:gd name="T31" fmla="*/ 166 h 238"/>
                <a:gd name="T32" fmla="*/ 237 w 239"/>
                <a:gd name="T33" fmla="*/ 131 h 238"/>
                <a:gd name="T34" fmla="*/ 237 w 239"/>
                <a:gd name="T35" fmla="*/ 106 h 238"/>
                <a:gd name="T36" fmla="*/ 230 w 239"/>
                <a:gd name="T37" fmla="*/ 72 h 238"/>
                <a:gd name="T38" fmla="*/ 211 w 239"/>
                <a:gd name="T39" fmla="*/ 43 h 238"/>
                <a:gd name="T40" fmla="*/ 187 w 239"/>
                <a:gd name="T41" fmla="*/ 20 h 238"/>
                <a:gd name="T42" fmla="*/ 154 w 239"/>
                <a:gd name="T43" fmla="*/ 5 h 238"/>
                <a:gd name="T44" fmla="*/ 119 w 239"/>
                <a:gd name="T45" fmla="*/ 0 h 238"/>
                <a:gd name="T46" fmla="*/ 119 w 239"/>
                <a:gd name="T47" fmla="*/ 230 h 238"/>
                <a:gd name="T48" fmla="*/ 87 w 239"/>
                <a:gd name="T49" fmla="*/ 226 h 238"/>
                <a:gd name="T50" fmla="*/ 58 w 239"/>
                <a:gd name="T51" fmla="*/ 210 h 238"/>
                <a:gd name="T52" fmla="*/ 33 w 239"/>
                <a:gd name="T53" fmla="*/ 189 h 238"/>
                <a:gd name="T54" fmla="*/ 16 w 239"/>
                <a:gd name="T55" fmla="*/ 163 h 238"/>
                <a:gd name="T56" fmla="*/ 9 w 239"/>
                <a:gd name="T57" fmla="*/ 131 h 238"/>
                <a:gd name="T58" fmla="*/ 9 w 239"/>
                <a:gd name="T59" fmla="*/ 108 h 238"/>
                <a:gd name="T60" fmla="*/ 16 w 239"/>
                <a:gd name="T61" fmla="*/ 76 h 238"/>
                <a:gd name="T62" fmla="*/ 33 w 239"/>
                <a:gd name="T63" fmla="*/ 48 h 238"/>
                <a:gd name="T64" fmla="*/ 58 w 239"/>
                <a:gd name="T65" fmla="*/ 27 h 238"/>
                <a:gd name="T66" fmla="*/ 87 w 239"/>
                <a:gd name="T67" fmla="*/ 13 h 238"/>
                <a:gd name="T68" fmla="*/ 119 w 239"/>
                <a:gd name="T69" fmla="*/ 8 h 238"/>
                <a:gd name="T70" fmla="*/ 142 w 239"/>
                <a:gd name="T71" fmla="*/ 10 h 238"/>
                <a:gd name="T72" fmla="*/ 173 w 239"/>
                <a:gd name="T73" fmla="*/ 22 h 238"/>
                <a:gd name="T74" fmla="*/ 197 w 239"/>
                <a:gd name="T75" fmla="*/ 40 h 238"/>
                <a:gd name="T76" fmla="*/ 217 w 239"/>
                <a:gd name="T77" fmla="*/ 66 h 238"/>
                <a:gd name="T78" fmla="*/ 228 w 239"/>
                <a:gd name="T79" fmla="*/ 97 h 238"/>
                <a:gd name="T80" fmla="*/ 231 w 239"/>
                <a:gd name="T81" fmla="*/ 118 h 238"/>
                <a:gd name="T82" fmla="*/ 225 w 239"/>
                <a:gd name="T83" fmla="*/ 152 h 238"/>
                <a:gd name="T84" fmla="*/ 211 w 239"/>
                <a:gd name="T85" fmla="*/ 181 h 238"/>
                <a:gd name="T86" fmla="*/ 190 w 239"/>
                <a:gd name="T87" fmla="*/ 204 h 238"/>
                <a:gd name="T88" fmla="*/ 162 w 239"/>
                <a:gd name="T89" fmla="*/ 221 h 238"/>
                <a:gd name="T90" fmla="*/ 131 w 239"/>
                <a:gd name="T91" fmla="*/ 23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 h="238">
                  <a:moveTo>
                    <a:pt x="119" y="0"/>
                  </a:moveTo>
                  <a:lnTo>
                    <a:pt x="119" y="0"/>
                  </a:lnTo>
                  <a:lnTo>
                    <a:pt x="107" y="0"/>
                  </a:lnTo>
                  <a:lnTo>
                    <a:pt x="96" y="2"/>
                  </a:lnTo>
                  <a:lnTo>
                    <a:pt x="84" y="5"/>
                  </a:lnTo>
                  <a:lnTo>
                    <a:pt x="73" y="10"/>
                  </a:lnTo>
                  <a:lnTo>
                    <a:pt x="62" y="14"/>
                  </a:lnTo>
                  <a:lnTo>
                    <a:pt x="53" y="20"/>
                  </a:lnTo>
                  <a:lnTo>
                    <a:pt x="44" y="27"/>
                  </a:lnTo>
                  <a:lnTo>
                    <a:pt x="35" y="34"/>
                  </a:lnTo>
                  <a:lnTo>
                    <a:pt x="27" y="43"/>
                  </a:lnTo>
                  <a:lnTo>
                    <a:pt x="21" y="53"/>
                  </a:lnTo>
                  <a:lnTo>
                    <a:pt x="15" y="62"/>
                  </a:lnTo>
                  <a:lnTo>
                    <a:pt x="10" y="72"/>
                  </a:lnTo>
                  <a:lnTo>
                    <a:pt x="6" y="83"/>
                  </a:lnTo>
                  <a:lnTo>
                    <a:pt x="3" y="95"/>
                  </a:lnTo>
                  <a:lnTo>
                    <a:pt x="1" y="106"/>
                  </a:lnTo>
                  <a:lnTo>
                    <a:pt x="0" y="118"/>
                  </a:lnTo>
                  <a:lnTo>
                    <a:pt x="0" y="118"/>
                  </a:lnTo>
                  <a:lnTo>
                    <a:pt x="1" y="131"/>
                  </a:lnTo>
                  <a:lnTo>
                    <a:pt x="3" y="143"/>
                  </a:lnTo>
                  <a:lnTo>
                    <a:pt x="6" y="154"/>
                  </a:lnTo>
                  <a:lnTo>
                    <a:pt x="10" y="166"/>
                  </a:lnTo>
                  <a:lnTo>
                    <a:pt x="15" y="175"/>
                  </a:lnTo>
                  <a:lnTo>
                    <a:pt x="21" y="186"/>
                  </a:lnTo>
                  <a:lnTo>
                    <a:pt x="27" y="195"/>
                  </a:lnTo>
                  <a:lnTo>
                    <a:pt x="35" y="203"/>
                  </a:lnTo>
                  <a:lnTo>
                    <a:pt x="44" y="210"/>
                  </a:lnTo>
                  <a:lnTo>
                    <a:pt x="53" y="218"/>
                  </a:lnTo>
                  <a:lnTo>
                    <a:pt x="62" y="224"/>
                  </a:lnTo>
                  <a:lnTo>
                    <a:pt x="73" y="229"/>
                  </a:lnTo>
                  <a:lnTo>
                    <a:pt x="84" y="233"/>
                  </a:lnTo>
                  <a:lnTo>
                    <a:pt x="96" y="236"/>
                  </a:lnTo>
                  <a:lnTo>
                    <a:pt x="107" y="238"/>
                  </a:lnTo>
                  <a:lnTo>
                    <a:pt x="119" y="238"/>
                  </a:lnTo>
                  <a:lnTo>
                    <a:pt x="119" y="238"/>
                  </a:lnTo>
                  <a:lnTo>
                    <a:pt x="131" y="238"/>
                  </a:lnTo>
                  <a:lnTo>
                    <a:pt x="144" y="236"/>
                  </a:lnTo>
                  <a:lnTo>
                    <a:pt x="154" y="233"/>
                  </a:lnTo>
                  <a:lnTo>
                    <a:pt x="165" y="229"/>
                  </a:lnTo>
                  <a:lnTo>
                    <a:pt x="176" y="224"/>
                  </a:lnTo>
                  <a:lnTo>
                    <a:pt x="187" y="218"/>
                  </a:lnTo>
                  <a:lnTo>
                    <a:pt x="196" y="210"/>
                  </a:lnTo>
                  <a:lnTo>
                    <a:pt x="203" y="203"/>
                  </a:lnTo>
                  <a:lnTo>
                    <a:pt x="211" y="195"/>
                  </a:lnTo>
                  <a:lnTo>
                    <a:pt x="219" y="186"/>
                  </a:lnTo>
                  <a:lnTo>
                    <a:pt x="225" y="175"/>
                  </a:lnTo>
                  <a:lnTo>
                    <a:pt x="230" y="166"/>
                  </a:lnTo>
                  <a:lnTo>
                    <a:pt x="233" y="154"/>
                  </a:lnTo>
                  <a:lnTo>
                    <a:pt x="236" y="143"/>
                  </a:lnTo>
                  <a:lnTo>
                    <a:pt x="237" y="131"/>
                  </a:lnTo>
                  <a:lnTo>
                    <a:pt x="239" y="118"/>
                  </a:lnTo>
                  <a:lnTo>
                    <a:pt x="239" y="118"/>
                  </a:lnTo>
                  <a:lnTo>
                    <a:pt x="237" y="106"/>
                  </a:lnTo>
                  <a:lnTo>
                    <a:pt x="236" y="95"/>
                  </a:lnTo>
                  <a:lnTo>
                    <a:pt x="233" y="83"/>
                  </a:lnTo>
                  <a:lnTo>
                    <a:pt x="230" y="72"/>
                  </a:lnTo>
                  <a:lnTo>
                    <a:pt x="225" y="62"/>
                  </a:lnTo>
                  <a:lnTo>
                    <a:pt x="219" y="53"/>
                  </a:lnTo>
                  <a:lnTo>
                    <a:pt x="211" y="43"/>
                  </a:lnTo>
                  <a:lnTo>
                    <a:pt x="203" y="34"/>
                  </a:lnTo>
                  <a:lnTo>
                    <a:pt x="196" y="27"/>
                  </a:lnTo>
                  <a:lnTo>
                    <a:pt x="187" y="20"/>
                  </a:lnTo>
                  <a:lnTo>
                    <a:pt x="176" y="14"/>
                  </a:lnTo>
                  <a:lnTo>
                    <a:pt x="165" y="10"/>
                  </a:lnTo>
                  <a:lnTo>
                    <a:pt x="154" y="5"/>
                  </a:lnTo>
                  <a:lnTo>
                    <a:pt x="144" y="2"/>
                  </a:lnTo>
                  <a:lnTo>
                    <a:pt x="131" y="0"/>
                  </a:lnTo>
                  <a:lnTo>
                    <a:pt x="119" y="0"/>
                  </a:lnTo>
                  <a:lnTo>
                    <a:pt x="119" y="0"/>
                  </a:lnTo>
                  <a:close/>
                  <a:moveTo>
                    <a:pt x="119" y="230"/>
                  </a:moveTo>
                  <a:lnTo>
                    <a:pt x="119" y="230"/>
                  </a:lnTo>
                  <a:lnTo>
                    <a:pt x="108" y="230"/>
                  </a:lnTo>
                  <a:lnTo>
                    <a:pt x="98" y="227"/>
                  </a:lnTo>
                  <a:lnTo>
                    <a:pt x="87" y="226"/>
                  </a:lnTo>
                  <a:lnTo>
                    <a:pt x="76" y="221"/>
                  </a:lnTo>
                  <a:lnTo>
                    <a:pt x="67" y="216"/>
                  </a:lnTo>
                  <a:lnTo>
                    <a:pt x="58" y="210"/>
                  </a:lnTo>
                  <a:lnTo>
                    <a:pt x="49" y="204"/>
                  </a:lnTo>
                  <a:lnTo>
                    <a:pt x="41" y="198"/>
                  </a:lnTo>
                  <a:lnTo>
                    <a:pt x="33" y="189"/>
                  </a:lnTo>
                  <a:lnTo>
                    <a:pt x="27" y="181"/>
                  </a:lnTo>
                  <a:lnTo>
                    <a:pt x="21" y="172"/>
                  </a:lnTo>
                  <a:lnTo>
                    <a:pt x="16" y="163"/>
                  </a:lnTo>
                  <a:lnTo>
                    <a:pt x="13" y="152"/>
                  </a:lnTo>
                  <a:lnTo>
                    <a:pt x="10" y="141"/>
                  </a:lnTo>
                  <a:lnTo>
                    <a:pt x="9" y="131"/>
                  </a:lnTo>
                  <a:lnTo>
                    <a:pt x="9" y="118"/>
                  </a:lnTo>
                  <a:lnTo>
                    <a:pt x="9" y="118"/>
                  </a:lnTo>
                  <a:lnTo>
                    <a:pt x="9" y="108"/>
                  </a:lnTo>
                  <a:lnTo>
                    <a:pt x="10" y="97"/>
                  </a:lnTo>
                  <a:lnTo>
                    <a:pt x="13" y="86"/>
                  </a:lnTo>
                  <a:lnTo>
                    <a:pt x="16" y="76"/>
                  </a:lnTo>
                  <a:lnTo>
                    <a:pt x="21" y="66"/>
                  </a:lnTo>
                  <a:lnTo>
                    <a:pt x="27" y="57"/>
                  </a:lnTo>
                  <a:lnTo>
                    <a:pt x="33" y="48"/>
                  </a:lnTo>
                  <a:lnTo>
                    <a:pt x="41" y="40"/>
                  </a:lnTo>
                  <a:lnTo>
                    <a:pt x="49" y="33"/>
                  </a:lnTo>
                  <a:lnTo>
                    <a:pt x="58" y="27"/>
                  </a:lnTo>
                  <a:lnTo>
                    <a:pt x="67" y="22"/>
                  </a:lnTo>
                  <a:lnTo>
                    <a:pt x="76" y="17"/>
                  </a:lnTo>
                  <a:lnTo>
                    <a:pt x="87" y="13"/>
                  </a:lnTo>
                  <a:lnTo>
                    <a:pt x="98" y="10"/>
                  </a:lnTo>
                  <a:lnTo>
                    <a:pt x="108" y="8"/>
                  </a:lnTo>
                  <a:lnTo>
                    <a:pt x="119" y="8"/>
                  </a:lnTo>
                  <a:lnTo>
                    <a:pt x="119" y="8"/>
                  </a:lnTo>
                  <a:lnTo>
                    <a:pt x="131" y="8"/>
                  </a:lnTo>
                  <a:lnTo>
                    <a:pt x="142" y="10"/>
                  </a:lnTo>
                  <a:lnTo>
                    <a:pt x="153" y="13"/>
                  </a:lnTo>
                  <a:lnTo>
                    <a:pt x="162" y="17"/>
                  </a:lnTo>
                  <a:lnTo>
                    <a:pt x="173" y="22"/>
                  </a:lnTo>
                  <a:lnTo>
                    <a:pt x="182" y="27"/>
                  </a:lnTo>
                  <a:lnTo>
                    <a:pt x="190" y="33"/>
                  </a:lnTo>
                  <a:lnTo>
                    <a:pt x="197" y="40"/>
                  </a:lnTo>
                  <a:lnTo>
                    <a:pt x="205" y="48"/>
                  </a:lnTo>
                  <a:lnTo>
                    <a:pt x="211" y="57"/>
                  </a:lnTo>
                  <a:lnTo>
                    <a:pt x="217" y="66"/>
                  </a:lnTo>
                  <a:lnTo>
                    <a:pt x="222" y="76"/>
                  </a:lnTo>
                  <a:lnTo>
                    <a:pt x="225" y="86"/>
                  </a:lnTo>
                  <a:lnTo>
                    <a:pt x="228" y="97"/>
                  </a:lnTo>
                  <a:lnTo>
                    <a:pt x="230" y="108"/>
                  </a:lnTo>
                  <a:lnTo>
                    <a:pt x="231" y="118"/>
                  </a:lnTo>
                  <a:lnTo>
                    <a:pt x="231" y="118"/>
                  </a:lnTo>
                  <a:lnTo>
                    <a:pt x="230" y="131"/>
                  </a:lnTo>
                  <a:lnTo>
                    <a:pt x="228" y="141"/>
                  </a:lnTo>
                  <a:lnTo>
                    <a:pt x="225" y="152"/>
                  </a:lnTo>
                  <a:lnTo>
                    <a:pt x="222" y="163"/>
                  </a:lnTo>
                  <a:lnTo>
                    <a:pt x="217" y="172"/>
                  </a:lnTo>
                  <a:lnTo>
                    <a:pt x="211" y="181"/>
                  </a:lnTo>
                  <a:lnTo>
                    <a:pt x="205" y="189"/>
                  </a:lnTo>
                  <a:lnTo>
                    <a:pt x="197" y="198"/>
                  </a:lnTo>
                  <a:lnTo>
                    <a:pt x="190" y="204"/>
                  </a:lnTo>
                  <a:lnTo>
                    <a:pt x="182" y="210"/>
                  </a:lnTo>
                  <a:lnTo>
                    <a:pt x="173" y="216"/>
                  </a:lnTo>
                  <a:lnTo>
                    <a:pt x="162" y="221"/>
                  </a:lnTo>
                  <a:lnTo>
                    <a:pt x="153" y="226"/>
                  </a:lnTo>
                  <a:lnTo>
                    <a:pt x="142" y="227"/>
                  </a:lnTo>
                  <a:lnTo>
                    <a:pt x="131" y="230"/>
                  </a:lnTo>
                  <a:lnTo>
                    <a:pt x="119" y="230"/>
                  </a:lnTo>
                  <a:lnTo>
                    <a:pt x="119" y="23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4" name="Freeform 476"/>
          <p:cNvSpPr>
            <a:spLocks noEditPoints="1"/>
          </p:cNvSpPr>
          <p:nvPr userDrawn="1"/>
        </p:nvSpPr>
        <p:spPr bwMode="auto">
          <a:xfrm>
            <a:off x="6245626" y="3864671"/>
            <a:ext cx="372113" cy="311340"/>
          </a:xfrm>
          <a:custGeom>
            <a:avLst/>
            <a:gdLst>
              <a:gd name="T0" fmla="*/ 198 w 199"/>
              <a:gd name="T1" fmla="*/ 118 h 222"/>
              <a:gd name="T2" fmla="*/ 104 w 199"/>
              <a:gd name="T3" fmla="*/ 2 h 222"/>
              <a:gd name="T4" fmla="*/ 104 w 199"/>
              <a:gd name="T5" fmla="*/ 2 h 222"/>
              <a:gd name="T6" fmla="*/ 103 w 199"/>
              <a:gd name="T7" fmla="*/ 0 h 222"/>
              <a:gd name="T8" fmla="*/ 100 w 199"/>
              <a:gd name="T9" fmla="*/ 0 h 222"/>
              <a:gd name="T10" fmla="*/ 98 w 199"/>
              <a:gd name="T11" fmla="*/ 0 h 222"/>
              <a:gd name="T12" fmla="*/ 97 w 199"/>
              <a:gd name="T13" fmla="*/ 2 h 222"/>
              <a:gd name="T14" fmla="*/ 2 w 199"/>
              <a:gd name="T15" fmla="*/ 118 h 222"/>
              <a:gd name="T16" fmla="*/ 2 w 199"/>
              <a:gd name="T17" fmla="*/ 118 h 222"/>
              <a:gd name="T18" fmla="*/ 0 w 199"/>
              <a:gd name="T19" fmla="*/ 121 h 222"/>
              <a:gd name="T20" fmla="*/ 2 w 199"/>
              <a:gd name="T21" fmla="*/ 124 h 222"/>
              <a:gd name="T22" fmla="*/ 2 w 199"/>
              <a:gd name="T23" fmla="*/ 124 h 222"/>
              <a:gd name="T24" fmla="*/ 3 w 199"/>
              <a:gd name="T25" fmla="*/ 126 h 222"/>
              <a:gd name="T26" fmla="*/ 6 w 199"/>
              <a:gd name="T27" fmla="*/ 127 h 222"/>
              <a:gd name="T28" fmla="*/ 52 w 199"/>
              <a:gd name="T29" fmla="*/ 127 h 222"/>
              <a:gd name="T30" fmla="*/ 52 w 199"/>
              <a:gd name="T31" fmla="*/ 218 h 222"/>
              <a:gd name="T32" fmla="*/ 52 w 199"/>
              <a:gd name="T33" fmla="*/ 218 h 222"/>
              <a:gd name="T34" fmla="*/ 54 w 199"/>
              <a:gd name="T35" fmla="*/ 221 h 222"/>
              <a:gd name="T36" fmla="*/ 57 w 199"/>
              <a:gd name="T37" fmla="*/ 222 h 222"/>
              <a:gd name="T38" fmla="*/ 143 w 199"/>
              <a:gd name="T39" fmla="*/ 222 h 222"/>
              <a:gd name="T40" fmla="*/ 143 w 199"/>
              <a:gd name="T41" fmla="*/ 222 h 222"/>
              <a:gd name="T42" fmla="*/ 147 w 199"/>
              <a:gd name="T43" fmla="*/ 221 h 222"/>
              <a:gd name="T44" fmla="*/ 149 w 199"/>
              <a:gd name="T45" fmla="*/ 218 h 222"/>
              <a:gd name="T46" fmla="*/ 149 w 199"/>
              <a:gd name="T47" fmla="*/ 127 h 222"/>
              <a:gd name="T48" fmla="*/ 195 w 199"/>
              <a:gd name="T49" fmla="*/ 127 h 222"/>
              <a:gd name="T50" fmla="*/ 195 w 199"/>
              <a:gd name="T51" fmla="*/ 127 h 222"/>
              <a:gd name="T52" fmla="*/ 198 w 199"/>
              <a:gd name="T53" fmla="*/ 126 h 222"/>
              <a:gd name="T54" fmla="*/ 199 w 199"/>
              <a:gd name="T55" fmla="*/ 124 h 222"/>
              <a:gd name="T56" fmla="*/ 199 w 199"/>
              <a:gd name="T57" fmla="*/ 124 h 222"/>
              <a:gd name="T58" fmla="*/ 199 w 199"/>
              <a:gd name="T59" fmla="*/ 121 h 222"/>
              <a:gd name="T60" fmla="*/ 198 w 199"/>
              <a:gd name="T61" fmla="*/ 118 h 222"/>
              <a:gd name="T62" fmla="*/ 198 w 199"/>
              <a:gd name="T63" fmla="*/ 118 h 222"/>
              <a:gd name="T64" fmla="*/ 143 w 199"/>
              <a:gd name="T65" fmla="*/ 117 h 222"/>
              <a:gd name="T66" fmla="*/ 143 w 199"/>
              <a:gd name="T67" fmla="*/ 117 h 222"/>
              <a:gd name="T68" fmla="*/ 140 w 199"/>
              <a:gd name="T69" fmla="*/ 118 h 222"/>
              <a:gd name="T70" fmla="*/ 138 w 199"/>
              <a:gd name="T71" fmla="*/ 121 h 222"/>
              <a:gd name="T72" fmla="*/ 138 w 199"/>
              <a:gd name="T73" fmla="*/ 212 h 222"/>
              <a:gd name="T74" fmla="*/ 63 w 199"/>
              <a:gd name="T75" fmla="*/ 212 h 222"/>
              <a:gd name="T76" fmla="*/ 63 w 199"/>
              <a:gd name="T77" fmla="*/ 121 h 222"/>
              <a:gd name="T78" fmla="*/ 63 w 199"/>
              <a:gd name="T79" fmla="*/ 121 h 222"/>
              <a:gd name="T80" fmla="*/ 62 w 199"/>
              <a:gd name="T81" fmla="*/ 118 h 222"/>
              <a:gd name="T82" fmla="*/ 57 w 199"/>
              <a:gd name="T83" fmla="*/ 117 h 222"/>
              <a:gd name="T84" fmla="*/ 17 w 199"/>
              <a:gd name="T85" fmla="*/ 117 h 222"/>
              <a:gd name="T86" fmla="*/ 100 w 199"/>
              <a:gd name="T87" fmla="*/ 14 h 222"/>
              <a:gd name="T88" fmla="*/ 183 w 199"/>
              <a:gd name="T89" fmla="*/ 117 h 222"/>
              <a:gd name="T90" fmla="*/ 143 w 199"/>
              <a:gd name="T91" fmla="*/ 1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22">
                <a:moveTo>
                  <a:pt x="198" y="118"/>
                </a:moveTo>
                <a:lnTo>
                  <a:pt x="104" y="2"/>
                </a:lnTo>
                <a:lnTo>
                  <a:pt x="104" y="2"/>
                </a:lnTo>
                <a:lnTo>
                  <a:pt x="103" y="0"/>
                </a:lnTo>
                <a:lnTo>
                  <a:pt x="100" y="0"/>
                </a:lnTo>
                <a:lnTo>
                  <a:pt x="98" y="0"/>
                </a:lnTo>
                <a:lnTo>
                  <a:pt x="97" y="2"/>
                </a:lnTo>
                <a:lnTo>
                  <a:pt x="2" y="118"/>
                </a:lnTo>
                <a:lnTo>
                  <a:pt x="2" y="118"/>
                </a:lnTo>
                <a:lnTo>
                  <a:pt x="0" y="121"/>
                </a:lnTo>
                <a:lnTo>
                  <a:pt x="2" y="124"/>
                </a:lnTo>
                <a:lnTo>
                  <a:pt x="2" y="124"/>
                </a:lnTo>
                <a:lnTo>
                  <a:pt x="3" y="126"/>
                </a:lnTo>
                <a:lnTo>
                  <a:pt x="6" y="127"/>
                </a:lnTo>
                <a:lnTo>
                  <a:pt x="52" y="127"/>
                </a:lnTo>
                <a:lnTo>
                  <a:pt x="52" y="218"/>
                </a:lnTo>
                <a:lnTo>
                  <a:pt x="52" y="218"/>
                </a:lnTo>
                <a:lnTo>
                  <a:pt x="54" y="221"/>
                </a:lnTo>
                <a:lnTo>
                  <a:pt x="57" y="222"/>
                </a:lnTo>
                <a:lnTo>
                  <a:pt x="143" y="222"/>
                </a:lnTo>
                <a:lnTo>
                  <a:pt x="143" y="222"/>
                </a:lnTo>
                <a:lnTo>
                  <a:pt x="147" y="221"/>
                </a:lnTo>
                <a:lnTo>
                  <a:pt x="149" y="218"/>
                </a:lnTo>
                <a:lnTo>
                  <a:pt x="149" y="127"/>
                </a:lnTo>
                <a:lnTo>
                  <a:pt x="195" y="127"/>
                </a:lnTo>
                <a:lnTo>
                  <a:pt x="195" y="127"/>
                </a:lnTo>
                <a:lnTo>
                  <a:pt x="198" y="126"/>
                </a:lnTo>
                <a:lnTo>
                  <a:pt x="199" y="124"/>
                </a:lnTo>
                <a:lnTo>
                  <a:pt x="199" y="124"/>
                </a:lnTo>
                <a:lnTo>
                  <a:pt x="199" y="121"/>
                </a:lnTo>
                <a:lnTo>
                  <a:pt x="198" y="118"/>
                </a:lnTo>
                <a:lnTo>
                  <a:pt x="198" y="118"/>
                </a:lnTo>
                <a:close/>
                <a:moveTo>
                  <a:pt x="143" y="117"/>
                </a:moveTo>
                <a:lnTo>
                  <a:pt x="143" y="117"/>
                </a:lnTo>
                <a:lnTo>
                  <a:pt x="140" y="118"/>
                </a:lnTo>
                <a:lnTo>
                  <a:pt x="138" y="121"/>
                </a:lnTo>
                <a:lnTo>
                  <a:pt x="138" y="212"/>
                </a:lnTo>
                <a:lnTo>
                  <a:pt x="63" y="212"/>
                </a:lnTo>
                <a:lnTo>
                  <a:pt x="63" y="121"/>
                </a:lnTo>
                <a:lnTo>
                  <a:pt x="63" y="121"/>
                </a:lnTo>
                <a:lnTo>
                  <a:pt x="62" y="118"/>
                </a:lnTo>
                <a:lnTo>
                  <a:pt x="57" y="117"/>
                </a:lnTo>
                <a:lnTo>
                  <a:pt x="17" y="117"/>
                </a:lnTo>
                <a:lnTo>
                  <a:pt x="100" y="14"/>
                </a:lnTo>
                <a:lnTo>
                  <a:pt x="183" y="117"/>
                </a:lnTo>
                <a:lnTo>
                  <a:pt x="143" y="11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477"/>
          <p:cNvSpPr>
            <a:spLocks noEditPoints="1"/>
          </p:cNvSpPr>
          <p:nvPr userDrawn="1"/>
        </p:nvSpPr>
        <p:spPr bwMode="auto">
          <a:xfrm>
            <a:off x="5331239" y="3880098"/>
            <a:ext cx="418860" cy="279085"/>
          </a:xfrm>
          <a:custGeom>
            <a:avLst/>
            <a:gdLst>
              <a:gd name="T0" fmla="*/ 220 w 224"/>
              <a:gd name="T1" fmla="*/ 52 h 199"/>
              <a:gd name="T2" fmla="*/ 128 w 224"/>
              <a:gd name="T3" fmla="*/ 52 h 199"/>
              <a:gd name="T4" fmla="*/ 128 w 224"/>
              <a:gd name="T5" fmla="*/ 6 h 199"/>
              <a:gd name="T6" fmla="*/ 128 w 224"/>
              <a:gd name="T7" fmla="*/ 6 h 199"/>
              <a:gd name="T8" fmla="*/ 128 w 224"/>
              <a:gd name="T9" fmla="*/ 3 h 199"/>
              <a:gd name="T10" fmla="*/ 125 w 224"/>
              <a:gd name="T11" fmla="*/ 1 h 199"/>
              <a:gd name="T12" fmla="*/ 125 w 224"/>
              <a:gd name="T13" fmla="*/ 1 h 199"/>
              <a:gd name="T14" fmla="*/ 123 w 224"/>
              <a:gd name="T15" fmla="*/ 0 h 199"/>
              <a:gd name="T16" fmla="*/ 120 w 224"/>
              <a:gd name="T17" fmla="*/ 1 h 199"/>
              <a:gd name="T18" fmla="*/ 2 w 224"/>
              <a:gd name="T19" fmla="*/ 96 h 199"/>
              <a:gd name="T20" fmla="*/ 2 w 224"/>
              <a:gd name="T21" fmla="*/ 96 h 199"/>
              <a:gd name="T22" fmla="*/ 2 w 224"/>
              <a:gd name="T23" fmla="*/ 98 h 199"/>
              <a:gd name="T24" fmla="*/ 0 w 224"/>
              <a:gd name="T25" fmla="*/ 99 h 199"/>
              <a:gd name="T26" fmla="*/ 0 w 224"/>
              <a:gd name="T27" fmla="*/ 99 h 199"/>
              <a:gd name="T28" fmla="*/ 2 w 224"/>
              <a:gd name="T29" fmla="*/ 103 h 199"/>
              <a:gd name="T30" fmla="*/ 2 w 224"/>
              <a:gd name="T31" fmla="*/ 104 h 199"/>
              <a:gd name="T32" fmla="*/ 120 w 224"/>
              <a:gd name="T33" fmla="*/ 199 h 199"/>
              <a:gd name="T34" fmla="*/ 120 w 224"/>
              <a:gd name="T35" fmla="*/ 199 h 199"/>
              <a:gd name="T36" fmla="*/ 123 w 224"/>
              <a:gd name="T37" fmla="*/ 199 h 199"/>
              <a:gd name="T38" fmla="*/ 123 w 224"/>
              <a:gd name="T39" fmla="*/ 199 h 199"/>
              <a:gd name="T40" fmla="*/ 125 w 224"/>
              <a:gd name="T41" fmla="*/ 199 h 199"/>
              <a:gd name="T42" fmla="*/ 125 w 224"/>
              <a:gd name="T43" fmla="*/ 199 h 199"/>
              <a:gd name="T44" fmla="*/ 128 w 224"/>
              <a:gd name="T45" fmla="*/ 197 h 199"/>
              <a:gd name="T46" fmla="*/ 128 w 224"/>
              <a:gd name="T47" fmla="*/ 194 h 199"/>
              <a:gd name="T48" fmla="*/ 128 w 224"/>
              <a:gd name="T49" fmla="*/ 148 h 199"/>
              <a:gd name="T50" fmla="*/ 220 w 224"/>
              <a:gd name="T51" fmla="*/ 148 h 199"/>
              <a:gd name="T52" fmla="*/ 220 w 224"/>
              <a:gd name="T53" fmla="*/ 148 h 199"/>
              <a:gd name="T54" fmla="*/ 223 w 224"/>
              <a:gd name="T55" fmla="*/ 147 h 199"/>
              <a:gd name="T56" fmla="*/ 224 w 224"/>
              <a:gd name="T57" fmla="*/ 142 h 199"/>
              <a:gd name="T58" fmla="*/ 224 w 224"/>
              <a:gd name="T59" fmla="*/ 57 h 199"/>
              <a:gd name="T60" fmla="*/ 224 w 224"/>
              <a:gd name="T61" fmla="*/ 57 h 199"/>
              <a:gd name="T62" fmla="*/ 223 w 224"/>
              <a:gd name="T63" fmla="*/ 53 h 199"/>
              <a:gd name="T64" fmla="*/ 220 w 224"/>
              <a:gd name="T65" fmla="*/ 52 h 199"/>
              <a:gd name="T66" fmla="*/ 220 w 224"/>
              <a:gd name="T67" fmla="*/ 52 h 199"/>
              <a:gd name="T68" fmla="*/ 213 w 224"/>
              <a:gd name="T69" fmla="*/ 138 h 199"/>
              <a:gd name="T70" fmla="*/ 123 w 224"/>
              <a:gd name="T71" fmla="*/ 138 h 199"/>
              <a:gd name="T72" fmla="*/ 123 w 224"/>
              <a:gd name="T73" fmla="*/ 138 h 199"/>
              <a:gd name="T74" fmla="*/ 118 w 224"/>
              <a:gd name="T75" fmla="*/ 139 h 199"/>
              <a:gd name="T76" fmla="*/ 117 w 224"/>
              <a:gd name="T77" fmla="*/ 142 h 199"/>
              <a:gd name="T78" fmla="*/ 117 w 224"/>
              <a:gd name="T79" fmla="*/ 184 h 199"/>
              <a:gd name="T80" fmla="*/ 14 w 224"/>
              <a:gd name="T81" fmla="*/ 99 h 199"/>
              <a:gd name="T82" fmla="*/ 117 w 224"/>
              <a:gd name="T83" fmla="*/ 17 h 199"/>
              <a:gd name="T84" fmla="*/ 117 w 224"/>
              <a:gd name="T85" fmla="*/ 57 h 199"/>
              <a:gd name="T86" fmla="*/ 117 w 224"/>
              <a:gd name="T87" fmla="*/ 57 h 199"/>
              <a:gd name="T88" fmla="*/ 118 w 224"/>
              <a:gd name="T89" fmla="*/ 61 h 199"/>
              <a:gd name="T90" fmla="*/ 123 w 224"/>
              <a:gd name="T91" fmla="*/ 63 h 199"/>
              <a:gd name="T92" fmla="*/ 213 w 224"/>
              <a:gd name="T93" fmla="*/ 63 h 199"/>
              <a:gd name="T94" fmla="*/ 213 w 224"/>
              <a:gd name="T95" fmla="*/ 13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0" y="52"/>
                </a:moveTo>
                <a:lnTo>
                  <a:pt x="128" y="52"/>
                </a:lnTo>
                <a:lnTo>
                  <a:pt x="128" y="6"/>
                </a:lnTo>
                <a:lnTo>
                  <a:pt x="128" y="6"/>
                </a:lnTo>
                <a:lnTo>
                  <a:pt x="128" y="3"/>
                </a:lnTo>
                <a:lnTo>
                  <a:pt x="125" y="1"/>
                </a:lnTo>
                <a:lnTo>
                  <a:pt x="125" y="1"/>
                </a:lnTo>
                <a:lnTo>
                  <a:pt x="123" y="0"/>
                </a:lnTo>
                <a:lnTo>
                  <a:pt x="120" y="1"/>
                </a:lnTo>
                <a:lnTo>
                  <a:pt x="2" y="96"/>
                </a:lnTo>
                <a:lnTo>
                  <a:pt x="2" y="96"/>
                </a:lnTo>
                <a:lnTo>
                  <a:pt x="2" y="98"/>
                </a:lnTo>
                <a:lnTo>
                  <a:pt x="0" y="99"/>
                </a:lnTo>
                <a:lnTo>
                  <a:pt x="0" y="99"/>
                </a:lnTo>
                <a:lnTo>
                  <a:pt x="2" y="103"/>
                </a:lnTo>
                <a:lnTo>
                  <a:pt x="2" y="104"/>
                </a:lnTo>
                <a:lnTo>
                  <a:pt x="120" y="199"/>
                </a:lnTo>
                <a:lnTo>
                  <a:pt x="120" y="199"/>
                </a:lnTo>
                <a:lnTo>
                  <a:pt x="123" y="199"/>
                </a:lnTo>
                <a:lnTo>
                  <a:pt x="123" y="199"/>
                </a:lnTo>
                <a:lnTo>
                  <a:pt x="125" y="199"/>
                </a:lnTo>
                <a:lnTo>
                  <a:pt x="125" y="199"/>
                </a:lnTo>
                <a:lnTo>
                  <a:pt x="128" y="197"/>
                </a:lnTo>
                <a:lnTo>
                  <a:pt x="128" y="194"/>
                </a:lnTo>
                <a:lnTo>
                  <a:pt x="128" y="148"/>
                </a:lnTo>
                <a:lnTo>
                  <a:pt x="220" y="148"/>
                </a:lnTo>
                <a:lnTo>
                  <a:pt x="220" y="148"/>
                </a:lnTo>
                <a:lnTo>
                  <a:pt x="223" y="147"/>
                </a:lnTo>
                <a:lnTo>
                  <a:pt x="224" y="142"/>
                </a:lnTo>
                <a:lnTo>
                  <a:pt x="224" y="57"/>
                </a:lnTo>
                <a:lnTo>
                  <a:pt x="224" y="57"/>
                </a:lnTo>
                <a:lnTo>
                  <a:pt x="223" y="53"/>
                </a:lnTo>
                <a:lnTo>
                  <a:pt x="220" y="52"/>
                </a:lnTo>
                <a:lnTo>
                  <a:pt x="220" y="52"/>
                </a:lnTo>
                <a:close/>
                <a:moveTo>
                  <a:pt x="213" y="138"/>
                </a:moveTo>
                <a:lnTo>
                  <a:pt x="123" y="138"/>
                </a:lnTo>
                <a:lnTo>
                  <a:pt x="123" y="138"/>
                </a:lnTo>
                <a:lnTo>
                  <a:pt x="118" y="139"/>
                </a:lnTo>
                <a:lnTo>
                  <a:pt x="117" y="142"/>
                </a:lnTo>
                <a:lnTo>
                  <a:pt x="117" y="184"/>
                </a:lnTo>
                <a:lnTo>
                  <a:pt x="14" y="99"/>
                </a:lnTo>
                <a:lnTo>
                  <a:pt x="117" y="17"/>
                </a:lnTo>
                <a:lnTo>
                  <a:pt x="117" y="57"/>
                </a:lnTo>
                <a:lnTo>
                  <a:pt x="117" y="57"/>
                </a:lnTo>
                <a:lnTo>
                  <a:pt x="118" y="61"/>
                </a:lnTo>
                <a:lnTo>
                  <a:pt x="123" y="63"/>
                </a:lnTo>
                <a:lnTo>
                  <a:pt x="213" y="63"/>
                </a:lnTo>
                <a:lnTo>
                  <a:pt x="213" y="1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478"/>
          <p:cNvSpPr>
            <a:spLocks noEditPoints="1"/>
          </p:cNvSpPr>
          <p:nvPr userDrawn="1"/>
        </p:nvSpPr>
        <p:spPr bwMode="auto">
          <a:xfrm>
            <a:off x="4497257" y="3791744"/>
            <a:ext cx="362763" cy="457194"/>
          </a:xfrm>
          <a:custGeom>
            <a:avLst/>
            <a:gdLst>
              <a:gd name="T0" fmla="*/ 144 w 194"/>
              <a:gd name="T1" fmla="*/ 202 h 326"/>
              <a:gd name="T2" fmla="*/ 189 w 194"/>
              <a:gd name="T3" fmla="*/ 124 h 326"/>
              <a:gd name="T4" fmla="*/ 192 w 194"/>
              <a:gd name="T5" fmla="*/ 123 h 326"/>
              <a:gd name="T6" fmla="*/ 194 w 194"/>
              <a:gd name="T7" fmla="*/ 121 h 326"/>
              <a:gd name="T8" fmla="*/ 194 w 194"/>
              <a:gd name="T9" fmla="*/ 115 h 326"/>
              <a:gd name="T10" fmla="*/ 102 w 194"/>
              <a:gd name="T11" fmla="*/ 2 h 326"/>
              <a:gd name="T12" fmla="*/ 97 w 194"/>
              <a:gd name="T13" fmla="*/ 0 h 326"/>
              <a:gd name="T14" fmla="*/ 92 w 194"/>
              <a:gd name="T15" fmla="*/ 2 h 326"/>
              <a:gd name="T16" fmla="*/ 2 w 194"/>
              <a:gd name="T17" fmla="*/ 115 h 326"/>
              <a:gd name="T18" fmla="*/ 0 w 194"/>
              <a:gd name="T19" fmla="*/ 121 h 326"/>
              <a:gd name="T20" fmla="*/ 2 w 194"/>
              <a:gd name="T21" fmla="*/ 123 h 326"/>
              <a:gd name="T22" fmla="*/ 49 w 194"/>
              <a:gd name="T23" fmla="*/ 124 h 326"/>
              <a:gd name="T24" fmla="*/ 5 w 194"/>
              <a:gd name="T25" fmla="*/ 202 h 326"/>
              <a:gd name="T26" fmla="*/ 2 w 194"/>
              <a:gd name="T27" fmla="*/ 204 h 326"/>
              <a:gd name="T28" fmla="*/ 0 w 194"/>
              <a:gd name="T29" fmla="*/ 205 h 326"/>
              <a:gd name="T30" fmla="*/ 2 w 194"/>
              <a:gd name="T31" fmla="*/ 211 h 326"/>
              <a:gd name="T32" fmla="*/ 92 w 194"/>
              <a:gd name="T33" fmla="*/ 325 h 326"/>
              <a:gd name="T34" fmla="*/ 97 w 194"/>
              <a:gd name="T35" fmla="*/ 326 h 326"/>
              <a:gd name="T36" fmla="*/ 100 w 194"/>
              <a:gd name="T37" fmla="*/ 326 h 326"/>
              <a:gd name="T38" fmla="*/ 194 w 194"/>
              <a:gd name="T39" fmla="*/ 211 h 326"/>
              <a:gd name="T40" fmla="*/ 194 w 194"/>
              <a:gd name="T41" fmla="*/ 208 h 326"/>
              <a:gd name="T42" fmla="*/ 194 w 194"/>
              <a:gd name="T43" fmla="*/ 205 h 326"/>
              <a:gd name="T44" fmla="*/ 189 w 194"/>
              <a:gd name="T45" fmla="*/ 202 h 326"/>
              <a:gd name="T46" fmla="*/ 97 w 194"/>
              <a:gd name="T47" fmla="*/ 313 h 326"/>
              <a:gd name="T48" fmla="*/ 56 w 194"/>
              <a:gd name="T49" fmla="*/ 213 h 326"/>
              <a:gd name="T50" fmla="*/ 59 w 194"/>
              <a:gd name="T51" fmla="*/ 211 h 326"/>
              <a:gd name="T52" fmla="*/ 60 w 194"/>
              <a:gd name="T53" fmla="*/ 118 h 326"/>
              <a:gd name="T54" fmla="*/ 59 w 194"/>
              <a:gd name="T55" fmla="*/ 115 h 326"/>
              <a:gd name="T56" fmla="*/ 17 w 194"/>
              <a:gd name="T57" fmla="*/ 113 h 326"/>
              <a:gd name="T58" fmla="*/ 178 w 194"/>
              <a:gd name="T59" fmla="*/ 113 h 326"/>
              <a:gd name="T60" fmla="*/ 138 w 194"/>
              <a:gd name="T61" fmla="*/ 113 h 326"/>
              <a:gd name="T62" fmla="*/ 134 w 194"/>
              <a:gd name="T63" fmla="*/ 118 h 326"/>
              <a:gd name="T64" fmla="*/ 134 w 194"/>
              <a:gd name="T65" fmla="*/ 208 h 326"/>
              <a:gd name="T66" fmla="*/ 138 w 194"/>
              <a:gd name="T67" fmla="*/ 213 h 326"/>
              <a:gd name="T68" fmla="*/ 97 w 194"/>
              <a:gd name="T69" fmla="*/ 31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326">
                <a:moveTo>
                  <a:pt x="189" y="202"/>
                </a:moveTo>
                <a:lnTo>
                  <a:pt x="144" y="202"/>
                </a:lnTo>
                <a:lnTo>
                  <a:pt x="144" y="124"/>
                </a:lnTo>
                <a:lnTo>
                  <a:pt x="189" y="124"/>
                </a:lnTo>
                <a:lnTo>
                  <a:pt x="189" y="124"/>
                </a:lnTo>
                <a:lnTo>
                  <a:pt x="192" y="123"/>
                </a:lnTo>
                <a:lnTo>
                  <a:pt x="194" y="121"/>
                </a:lnTo>
                <a:lnTo>
                  <a:pt x="194" y="121"/>
                </a:lnTo>
                <a:lnTo>
                  <a:pt x="194" y="118"/>
                </a:lnTo>
                <a:lnTo>
                  <a:pt x="194" y="115"/>
                </a:lnTo>
                <a:lnTo>
                  <a:pt x="102" y="2"/>
                </a:lnTo>
                <a:lnTo>
                  <a:pt x="102" y="2"/>
                </a:lnTo>
                <a:lnTo>
                  <a:pt x="100" y="0"/>
                </a:lnTo>
                <a:lnTo>
                  <a:pt x="97" y="0"/>
                </a:lnTo>
                <a:lnTo>
                  <a:pt x="95" y="0"/>
                </a:lnTo>
                <a:lnTo>
                  <a:pt x="92" y="2"/>
                </a:lnTo>
                <a:lnTo>
                  <a:pt x="2" y="115"/>
                </a:lnTo>
                <a:lnTo>
                  <a:pt x="2" y="115"/>
                </a:lnTo>
                <a:lnTo>
                  <a:pt x="0" y="118"/>
                </a:lnTo>
                <a:lnTo>
                  <a:pt x="0" y="121"/>
                </a:lnTo>
                <a:lnTo>
                  <a:pt x="0" y="121"/>
                </a:lnTo>
                <a:lnTo>
                  <a:pt x="2" y="123"/>
                </a:lnTo>
                <a:lnTo>
                  <a:pt x="5" y="124"/>
                </a:lnTo>
                <a:lnTo>
                  <a:pt x="49" y="124"/>
                </a:lnTo>
                <a:lnTo>
                  <a:pt x="49" y="202"/>
                </a:lnTo>
                <a:lnTo>
                  <a:pt x="5" y="202"/>
                </a:lnTo>
                <a:lnTo>
                  <a:pt x="5" y="202"/>
                </a:lnTo>
                <a:lnTo>
                  <a:pt x="2" y="204"/>
                </a:lnTo>
                <a:lnTo>
                  <a:pt x="0" y="205"/>
                </a:lnTo>
                <a:lnTo>
                  <a:pt x="0" y="205"/>
                </a:lnTo>
                <a:lnTo>
                  <a:pt x="0" y="208"/>
                </a:lnTo>
                <a:lnTo>
                  <a:pt x="2" y="211"/>
                </a:lnTo>
                <a:lnTo>
                  <a:pt x="92" y="325"/>
                </a:lnTo>
                <a:lnTo>
                  <a:pt x="92" y="325"/>
                </a:lnTo>
                <a:lnTo>
                  <a:pt x="95" y="326"/>
                </a:lnTo>
                <a:lnTo>
                  <a:pt x="97" y="326"/>
                </a:lnTo>
                <a:lnTo>
                  <a:pt x="97" y="326"/>
                </a:lnTo>
                <a:lnTo>
                  <a:pt x="100" y="326"/>
                </a:lnTo>
                <a:lnTo>
                  <a:pt x="102" y="325"/>
                </a:lnTo>
                <a:lnTo>
                  <a:pt x="194" y="211"/>
                </a:lnTo>
                <a:lnTo>
                  <a:pt x="194" y="211"/>
                </a:lnTo>
                <a:lnTo>
                  <a:pt x="194" y="208"/>
                </a:lnTo>
                <a:lnTo>
                  <a:pt x="194" y="205"/>
                </a:lnTo>
                <a:lnTo>
                  <a:pt x="194" y="205"/>
                </a:lnTo>
                <a:lnTo>
                  <a:pt x="192" y="204"/>
                </a:lnTo>
                <a:lnTo>
                  <a:pt x="189" y="202"/>
                </a:lnTo>
                <a:lnTo>
                  <a:pt x="189" y="202"/>
                </a:lnTo>
                <a:close/>
                <a:moveTo>
                  <a:pt x="97" y="313"/>
                </a:moveTo>
                <a:lnTo>
                  <a:pt x="17" y="213"/>
                </a:lnTo>
                <a:lnTo>
                  <a:pt x="56" y="213"/>
                </a:lnTo>
                <a:lnTo>
                  <a:pt x="56" y="213"/>
                </a:lnTo>
                <a:lnTo>
                  <a:pt x="59" y="211"/>
                </a:lnTo>
                <a:lnTo>
                  <a:pt x="60" y="208"/>
                </a:lnTo>
                <a:lnTo>
                  <a:pt x="60" y="118"/>
                </a:lnTo>
                <a:lnTo>
                  <a:pt x="60" y="118"/>
                </a:lnTo>
                <a:lnTo>
                  <a:pt x="59" y="115"/>
                </a:lnTo>
                <a:lnTo>
                  <a:pt x="56" y="113"/>
                </a:lnTo>
                <a:lnTo>
                  <a:pt x="17" y="113"/>
                </a:lnTo>
                <a:lnTo>
                  <a:pt x="97" y="14"/>
                </a:lnTo>
                <a:lnTo>
                  <a:pt x="178" y="113"/>
                </a:lnTo>
                <a:lnTo>
                  <a:pt x="138" y="113"/>
                </a:lnTo>
                <a:lnTo>
                  <a:pt x="138" y="113"/>
                </a:lnTo>
                <a:lnTo>
                  <a:pt x="135" y="115"/>
                </a:lnTo>
                <a:lnTo>
                  <a:pt x="134" y="118"/>
                </a:lnTo>
                <a:lnTo>
                  <a:pt x="134" y="208"/>
                </a:lnTo>
                <a:lnTo>
                  <a:pt x="134" y="208"/>
                </a:lnTo>
                <a:lnTo>
                  <a:pt x="135" y="211"/>
                </a:lnTo>
                <a:lnTo>
                  <a:pt x="138" y="213"/>
                </a:lnTo>
                <a:lnTo>
                  <a:pt x="178" y="213"/>
                </a:lnTo>
                <a:lnTo>
                  <a:pt x="97" y="31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7" name="Group 176"/>
          <p:cNvGrpSpPr/>
          <p:nvPr userDrawn="1"/>
        </p:nvGrpSpPr>
        <p:grpSpPr>
          <a:xfrm>
            <a:off x="9970492" y="4648633"/>
            <a:ext cx="385203" cy="359023"/>
            <a:chOff x="8247063" y="4860925"/>
            <a:chExt cx="327025" cy="406400"/>
          </a:xfrm>
        </p:grpSpPr>
        <p:sp>
          <p:nvSpPr>
            <p:cNvPr id="178" name="Freeform 479"/>
            <p:cNvSpPr>
              <a:spLocks noEditPoints="1"/>
            </p:cNvSpPr>
            <p:nvPr/>
          </p:nvSpPr>
          <p:spPr bwMode="auto">
            <a:xfrm>
              <a:off x="8320088" y="4933950"/>
              <a:ext cx="180975" cy="173038"/>
            </a:xfrm>
            <a:custGeom>
              <a:avLst/>
              <a:gdLst>
                <a:gd name="T0" fmla="*/ 57 w 114"/>
                <a:gd name="T1" fmla="*/ 0 h 109"/>
                <a:gd name="T2" fmla="*/ 36 w 114"/>
                <a:gd name="T3" fmla="*/ 5 h 109"/>
                <a:gd name="T4" fmla="*/ 17 w 114"/>
                <a:gd name="T5" fmla="*/ 16 h 109"/>
                <a:gd name="T6" fmla="*/ 5 w 114"/>
                <a:gd name="T7" fmla="*/ 34 h 109"/>
                <a:gd name="T8" fmla="*/ 0 w 114"/>
                <a:gd name="T9" fmla="*/ 55 h 109"/>
                <a:gd name="T10" fmla="*/ 2 w 114"/>
                <a:gd name="T11" fmla="*/ 66 h 109"/>
                <a:gd name="T12" fmla="*/ 11 w 114"/>
                <a:gd name="T13" fmla="*/ 85 h 109"/>
                <a:gd name="T14" fmla="*/ 27 w 114"/>
                <a:gd name="T15" fmla="*/ 100 h 109"/>
                <a:gd name="T16" fmla="*/ 46 w 114"/>
                <a:gd name="T17" fmla="*/ 107 h 109"/>
                <a:gd name="T18" fmla="*/ 57 w 114"/>
                <a:gd name="T19" fmla="*/ 109 h 109"/>
                <a:gd name="T20" fmla="*/ 79 w 114"/>
                <a:gd name="T21" fmla="*/ 104 h 109"/>
                <a:gd name="T22" fmla="*/ 97 w 114"/>
                <a:gd name="T23" fmla="*/ 94 h 109"/>
                <a:gd name="T24" fmla="*/ 109 w 114"/>
                <a:gd name="T25" fmla="*/ 75 h 109"/>
                <a:gd name="T26" fmla="*/ 114 w 114"/>
                <a:gd name="T27" fmla="*/ 55 h 109"/>
                <a:gd name="T28" fmla="*/ 112 w 114"/>
                <a:gd name="T29" fmla="*/ 43 h 109"/>
                <a:gd name="T30" fmla="*/ 105 w 114"/>
                <a:gd name="T31" fmla="*/ 25 h 109"/>
                <a:gd name="T32" fmla="*/ 89 w 114"/>
                <a:gd name="T33" fmla="*/ 9 h 109"/>
                <a:gd name="T34" fmla="*/ 69 w 114"/>
                <a:gd name="T35" fmla="*/ 2 h 109"/>
                <a:gd name="T36" fmla="*/ 57 w 114"/>
                <a:gd name="T37" fmla="*/ 0 h 109"/>
                <a:gd name="T38" fmla="*/ 57 w 114"/>
                <a:gd name="T39" fmla="*/ 100 h 109"/>
                <a:gd name="T40" fmla="*/ 39 w 114"/>
                <a:gd name="T41" fmla="*/ 95 h 109"/>
                <a:gd name="T42" fmla="*/ 25 w 114"/>
                <a:gd name="T43" fmla="*/ 86 h 109"/>
                <a:gd name="T44" fmla="*/ 14 w 114"/>
                <a:gd name="T45" fmla="*/ 72 h 109"/>
                <a:gd name="T46" fmla="*/ 11 w 114"/>
                <a:gd name="T47" fmla="*/ 55 h 109"/>
                <a:gd name="T48" fmla="*/ 11 w 114"/>
                <a:gd name="T49" fmla="*/ 46 h 109"/>
                <a:gd name="T50" fmla="*/ 19 w 114"/>
                <a:gd name="T51" fmla="*/ 29 h 109"/>
                <a:gd name="T52" fmla="*/ 31 w 114"/>
                <a:gd name="T53" fmla="*/ 17 h 109"/>
                <a:gd name="T54" fmla="*/ 48 w 114"/>
                <a:gd name="T55" fmla="*/ 11 h 109"/>
                <a:gd name="T56" fmla="*/ 57 w 114"/>
                <a:gd name="T57" fmla="*/ 9 h 109"/>
                <a:gd name="T58" fmla="*/ 76 w 114"/>
                <a:gd name="T59" fmla="*/ 14 h 109"/>
                <a:gd name="T60" fmla="*/ 91 w 114"/>
                <a:gd name="T61" fmla="*/ 23 h 109"/>
                <a:gd name="T62" fmla="*/ 100 w 114"/>
                <a:gd name="T63" fmla="*/ 37 h 109"/>
                <a:gd name="T64" fmla="*/ 105 w 114"/>
                <a:gd name="T65" fmla="*/ 55 h 109"/>
                <a:gd name="T66" fmla="*/ 103 w 114"/>
                <a:gd name="T67" fmla="*/ 63 h 109"/>
                <a:gd name="T68" fmla="*/ 95 w 114"/>
                <a:gd name="T69" fmla="*/ 80 h 109"/>
                <a:gd name="T70" fmla="*/ 83 w 114"/>
                <a:gd name="T71" fmla="*/ 92 h 109"/>
                <a:gd name="T72" fmla="*/ 66 w 114"/>
                <a:gd name="T73" fmla="*/ 98 h 109"/>
                <a:gd name="T74" fmla="*/ 57 w 114"/>
                <a:gd name="T7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09">
                  <a:moveTo>
                    <a:pt x="57" y="0"/>
                  </a:moveTo>
                  <a:lnTo>
                    <a:pt x="57" y="0"/>
                  </a:lnTo>
                  <a:lnTo>
                    <a:pt x="46" y="2"/>
                  </a:lnTo>
                  <a:lnTo>
                    <a:pt x="36" y="5"/>
                  </a:lnTo>
                  <a:lnTo>
                    <a:pt x="27" y="9"/>
                  </a:lnTo>
                  <a:lnTo>
                    <a:pt x="17" y="16"/>
                  </a:lnTo>
                  <a:lnTo>
                    <a:pt x="11" y="25"/>
                  </a:lnTo>
                  <a:lnTo>
                    <a:pt x="5" y="34"/>
                  </a:lnTo>
                  <a:lnTo>
                    <a:pt x="2" y="43"/>
                  </a:lnTo>
                  <a:lnTo>
                    <a:pt x="0" y="55"/>
                  </a:lnTo>
                  <a:lnTo>
                    <a:pt x="0" y="55"/>
                  </a:lnTo>
                  <a:lnTo>
                    <a:pt x="2" y="66"/>
                  </a:lnTo>
                  <a:lnTo>
                    <a:pt x="5" y="75"/>
                  </a:lnTo>
                  <a:lnTo>
                    <a:pt x="11" y="85"/>
                  </a:lnTo>
                  <a:lnTo>
                    <a:pt x="17" y="94"/>
                  </a:lnTo>
                  <a:lnTo>
                    <a:pt x="27" y="100"/>
                  </a:lnTo>
                  <a:lnTo>
                    <a:pt x="36" y="104"/>
                  </a:lnTo>
                  <a:lnTo>
                    <a:pt x="46" y="107"/>
                  </a:lnTo>
                  <a:lnTo>
                    <a:pt x="57" y="109"/>
                  </a:lnTo>
                  <a:lnTo>
                    <a:pt x="57" y="109"/>
                  </a:lnTo>
                  <a:lnTo>
                    <a:pt x="69" y="107"/>
                  </a:lnTo>
                  <a:lnTo>
                    <a:pt x="79" y="104"/>
                  </a:lnTo>
                  <a:lnTo>
                    <a:pt x="89" y="100"/>
                  </a:lnTo>
                  <a:lnTo>
                    <a:pt x="97" y="94"/>
                  </a:lnTo>
                  <a:lnTo>
                    <a:pt x="105" y="85"/>
                  </a:lnTo>
                  <a:lnTo>
                    <a:pt x="109" y="75"/>
                  </a:lnTo>
                  <a:lnTo>
                    <a:pt x="112" y="66"/>
                  </a:lnTo>
                  <a:lnTo>
                    <a:pt x="114" y="55"/>
                  </a:lnTo>
                  <a:lnTo>
                    <a:pt x="114" y="55"/>
                  </a:lnTo>
                  <a:lnTo>
                    <a:pt x="112" y="43"/>
                  </a:lnTo>
                  <a:lnTo>
                    <a:pt x="109" y="34"/>
                  </a:lnTo>
                  <a:lnTo>
                    <a:pt x="105" y="25"/>
                  </a:lnTo>
                  <a:lnTo>
                    <a:pt x="97" y="16"/>
                  </a:lnTo>
                  <a:lnTo>
                    <a:pt x="89" y="9"/>
                  </a:lnTo>
                  <a:lnTo>
                    <a:pt x="79" y="5"/>
                  </a:lnTo>
                  <a:lnTo>
                    <a:pt x="69" y="2"/>
                  </a:lnTo>
                  <a:lnTo>
                    <a:pt x="57" y="0"/>
                  </a:lnTo>
                  <a:lnTo>
                    <a:pt x="57" y="0"/>
                  </a:lnTo>
                  <a:close/>
                  <a:moveTo>
                    <a:pt x="57" y="100"/>
                  </a:moveTo>
                  <a:lnTo>
                    <a:pt x="57" y="100"/>
                  </a:lnTo>
                  <a:lnTo>
                    <a:pt x="48" y="98"/>
                  </a:lnTo>
                  <a:lnTo>
                    <a:pt x="39" y="95"/>
                  </a:lnTo>
                  <a:lnTo>
                    <a:pt x="31" y="92"/>
                  </a:lnTo>
                  <a:lnTo>
                    <a:pt x="25" y="86"/>
                  </a:lnTo>
                  <a:lnTo>
                    <a:pt x="19" y="80"/>
                  </a:lnTo>
                  <a:lnTo>
                    <a:pt x="14" y="72"/>
                  </a:lnTo>
                  <a:lnTo>
                    <a:pt x="11" y="63"/>
                  </a:lnTo>
                  <a:lnTo>
                    <a:pt x="11" y="55"/>
                  </a:lnTo>
                  <a:lnTo>
                    <a:pt x="11" y="55"/>
                  </a:lnTo>
                  <a:lnTo>
                    <a:pt x="11" y="46"/>
                  </a:lnTo>
                  <a:lnTo>
                    <a:pt x="14" y="37"/>
                  </a:lnTo>
                  <a:lnTo>
                    <a:pt x="19" y="29"/>
                  </a:lnTo>
                  <a:lnTo>
                    <a:pt x="25" y="23"/>
                  </a:lnTo>
                  <a:lnTo>
                    <a:pt x="31" y="17"/>
                  </a:lnTo>
                  <a:lnTo>
                    <a:pt x="39" y="14"/>
                  </a:lnTo>
                  <a:lnTo>
                    <a:pt x="48" y="11"/>
                  </a:lnTo>
                  <a:lnTo>
                    <a:pt x="57" y="9"/>
                  </a:lnTo>
                  <a:lnTo>
                    <a:pt x="57" y="9"/>
                  </a:lnTo>
                  <a:lnTo>
                    <a:pt x="66" y="11"/>
                  </a:lnTo>
                  <a:lnTo>
                    <a:pt x="76" y="14"/>
                  </a:lnTo>
                  <a:lnTo>
                    <a:pt x="83" y="17"/>
                  </a:lnTo>
                  <a:lnTo>
                    <a:pt x="91" y="23"/>
                  </a:lnTo>
                  <a:lnTo>
                    <a:pt x="95" y="29"/>
                  </a:lnTo>
                  <a:lnTo>
                    <a:pt x="100" y="37"/>
                  </a:lnTo>
                  <a:lnTo>
                    <a:pt x="103" y="46"/>
                  </a:lnTo>
                  <a:lnTo>
                    <a:pt x="105" y="55"/>
                  </a:lnTo>
                  <a:lnTo>
                    <a:pt x="105" y="55"/>
                  </a:lnTo>
                  <a:lnTo>
                    <a:pt x="103" y="63"/>
                  </a:lnTo>
                  <a:lnTo>
                    <a:pt x="100" y="72"/>
                  </a:lnTo>
                  <a:lnTo>
                    <a:pt x="95" y="80"/>
                  </a:lnTo>
                  <a:lnTo>
                    <a:pt x="91" y="86"/>
                  </a:lnTo>
                  <a:lnTo>
                    <a:pt x="83" y="92"/>
                  </a:lnTo>
                  <a:lnTo>
                    <a:pt x="76" y="95"/>
                  </a:lnTo>
                  <a:lnTo>
                    <a:pt x="66" y="98"/>
                  </a:lnTo>
                  <a:lnTo>
                    <a:pt x="57" y="100"/>
                  </a:lnTo>
                  <a:lnTo>
                    <a:pt x="57"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Freeform 480"/>
            <p:cNvSpPr>
              <a:spLocks noEditPoints="1"/>
            </p:cNvSpPr>
            <p:nvPr/>
          </p:nvSpPr>
          <p:spPr bwMode="auto">
            <a:xfrm>
              <a:off x="8247063" y="4860925"/>
              <a:ext cx="327025" cy="406400"/>
            </a:xfrm>
            <a:custGeom>
              <a:avLst/>
              <a:gdLst>
                <a:gd name="T0" fmla="*/ 103 w 206"/>
                <a:gd name="T1" fmla="*/ 0 h 256"/>
                <a:gd name="T2" fmla="*/ 83 w 206"/>
                <a:gd name="T3" fmla="*/ 2 h 256"/>
                <a:gd name="T4" fmla="*/ 63 w 206"/>
                <a:gd name="T5" fmla="*/ 8 h 256"/>
                <a:gd name="T6" fmla="*/ 46 w 206"/>
                <a:gd name="T7" fmla="*/ 17 h 256"/>
                <a:gd name="T8" fmla="*/ 31 w 206"/>
                <a:gd name="T9" fmla="*/ 29 h 256"/>
                <a:gd name="T10" fmla="*/ 19 w 206"/>
                <a:gd name="T11" fmla="*/ 43 h 256"/>
                <a:gd name="T12" fmla="*/ 10 w 206"/>
                <a:gd name="T13" fmla="*/ 60 h 256"/>
                <a:gd name="T14" fmla="*/ 4 w 206"/>
                <a:gd name="T15" fmla="*/ 78 h 256"/>
                <a:gd name="T16" fmla="*/ 0 w 206"/>
                <a:gd name="T17" fmla="*/ 98 h 256"/>
                <a:gd name="T18" fmla="*/ 2 w 206"/>
                <a:gd name="T19" fmla="*/ 114 h 256"/>
                <a:gd name="T20" fmla="*/ 4 w 206"/>
                <a:gd name="T21" fmla="*/ 123 h 256"/>
                <a:gd name="T22" fmla="*/ 8 w 206"/>
                <a:gd name="T23" fmla="*/ 134 h 256"/>
                <a:gd name="T24" fmla="*/ 17 w 206"/>
                <a:gd name="T25" fmla="*/ 152 h 256"/>
                <a:gd name="T26" fmla="*/ 27 w 206"/>
                <a:gd name="T27" fmla="*/ 167 h 256"/>
                <a:gd name="T28" fmla="*/ 62 w 206"/>
                <a:gd name="T29" fmla="*/ 213 h 256"/>
                <a:gd name="T30" fmla="*/ 96 w 206"/>
                <a:gd name="T31" fmla="*/ 252 h 256"/>
                <a:gd name="T32" fmla="*/ 97 w 206"/>
                <a:gd name="T33" fmla="*/ 253 h 256"/>
                <a:gd name="T34" fmla="*/ 100 w 206"/>
                <a:gd name="T35" fmla="*/ 255 h 256"/>
                <a:gd name="T36" fmla="*/ 103 w 206"/>
                <a:gd name="T37" fmla="*/ 256 h 256"/>
                <a:gd name="T38" fmla="*/ 105 w 206"/>
                <a:gd name="T39" fmla="*/ 256 h 256"/>
                <a:gd name="T40" fmla="*/ 108 w 206"/>
                <a:gd name="T41" fmla="*/ 255 h 256"/>
                <a:gd name="T42" fmla="*/ 111 w 206"/>
                <a:gd name="T43" fmla="*/ 252 h 256"/>
                <a:gd name="T44" fmla="*/ 151 w 206"/>
                <a:gd name="T45" fmla="*/ 206 h 256"/>
                <a:gd name="T46" fmla="*/ 183 w 206"/>
                <a:gd name="T47" fmla="*/ 164 h 256"/>
                <a:gd name="T48" fmla="*/ 203 w 206"/>
                <a:gd name="T49" fmla="*/ 126 h 256"/>
                <a:gd name="T50" fmla="*/ 206 w 206"/>
                <a:gd name="T51" fmla="*/ 111 h 256"/>
                <a:gd name="T52" fmla="*/ 206 w 206"/>
                <a:gd name="T53" fmla="*/ 98 h 256"/>
                <a:gd name="T54" fmla="*/ 206 w 206"/>
                <a:gd name="T55" fmla="*/ 89 h 256"/>
                <a:gd name="T56" fmla="*/ 201 w 206"/>
                <a:gd name="T57" fmla="*/ 69 h 256"/>
                <a:gd name="T58" fmla="*/ 194 w 206"/>
                <a:gd name="T59" fmla="*/ 52 h 256"/>
                <a:gd name="T60" fmla="*/ 183 w 206"/>
                <a:gd name="T61" fmla="*/ 36 h 256"/>
                <a:gd name="T62" fmla="*/ 169 w 206"/>
                <a:gd name="T63" fmla="*/ 23 h 256"/>
                <a:gd name="T64" fmla="*/ 152 w 206"/>
                <a:gd name="T65" fmla="*/ 13 h 256"/>
                <a:gd name="T66" fmla="*/ 134 w 206"/>
                <a:gd name="T67" fmla="*/ 5 h 256"/>
                <a:gd name="T68" fmla="*/ 114 w 206"/>
                <a:gd name="T69" fmla="*/ 0 h 256"/>
                <a:gd name="T70" fmla="*/ 103 w 206"/>
                <a:gd name="T71" fmla="*/ 0 h 256"/>
                <a:gd name="T72" fmla="*/ 105 w 206"/>
                <a:gd name="T73" fmla="*/ 245 h 256"/>
                <a:gd name="T74" fmla="*/ 103 w 206"/>
                <a:gd name="T75" fmla="*/ 247 h 256"/>
                <a:gd name="T76" fmla="*/ 103 w 206"/>
                <a:gd name="T77" fmla="*/ 245 h 256"/>
                <a:gd name="T78" fmla="*/ 71 w 206"/>
                <a:gd name="T79" fmla="*/ 209 h 256"/>
                <a:gd name="T80" fmla="*/ 34 w 206"/>
                <a:gd name="T81" fmla="*/ 163 h 256"/>
                <a:gd name="T82" fmla="*/ 25 w 206"/>
                <a:gd name="T83" fmla="*/ 146 h 256"/>
                <a:gd name="T84" fmla="*/ 16 w 206"/>
                <a:gd name="T85" fmla="*/ 131 h 256"/>
                <a:gd name="T86" fmla="*/ 13 w 206"/>
                <a:gd name="T87" fmla="*/ 121 h 256"/>
                <a:gd name="T88" fmla="*/ 11 w 206"/>
                <a:gd name="T89" fmla="*/ 112 h 256"/>
                <a:gd name="T90" fmla="*/ 10 w 206"/>
                <a:gd name="T91" fmla="*/ 98 h 256"/>
                <a:gd name="T92" fmla="*/ 13 w 206"/>
                <a:gd name="T93" fmla="*/ 81 h 256"/>
                <a:gd name="T94" fmla="*/ 27 w 206"/>
                <a:gd name="T95" fmla="*/ 49 h 256"/>
                <a:gd name="T96" fmla="*/ 51 w 206"/>
                <a:gd name="T97" fmla="*/ 25 h 256"/>
                <a:gd name="T98" fmla="*/ 85 w 206"/>
                <a:gd name="T99" fmla="*/ 11 h 256"/>
                <a:gd name="T100" fmla="*/ 103 w 206"/>
                <a:gd name="T101" fmla="*/ 9 h 256"/>
                <a:gd name="T102" fmla="*/ 112 w 206"/>
                <a:gd name="T103" fmla="*/ 9 h 256"/>
                <a:gd name="T104" fmla="*/ 140 w 206"/>
                <a:gd name="T105" fmla="*/ 17 h 256"/>
                <a:gd name="T106" fmla="*/ 169 w 206"/>
                <a:gd name="T107" fmla="*/ 36 h 256"/>
                <a:gd name="T108" fmla="*/ 189 w 206"/>
                <a:gd name="T109" fmla="*/ 65 h 256"/>
                <a:gd name="T110" fmla="*/ 197 w 206"/>
                <a:gd name="T111" fmla="*/ 89 h 256"/>
                <a:gd name="T112" fmla="*/ 197 w 206"/>
                <a:gd name="T113" fmla="*/ 98 h 256"/>
                <a:gd name="T114" fmla="*/ 195 w 206"/>
                <a:gd name="T115" fmla="*/ 111 h 256"/>
                <a:gd name="T116" fmla="*/ 195 w 206"/>
                <a:gd name="T117" fmla="*/ 111 h 256"/>
                <a:gd name="T118" fmla="*/ 194 w 206"/>
                <a:gd name="T119" fmla="*/ 123 h 256"/>
                <a:gd name="T120" fmla="*/ 177 w 206"/>
                <a:gd name="T121" fmla="*/ 155 h 256"/>
                <a:gd name="T122" fmla="*/ 134 w 206"/>
                <a:gd name="T123" fmla="*/ 213 h 256"/>
                <a:gd name="T124" fmla="*/ 105 w 206"/>
                <a:gd name="T125" fmla="*/ 2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56">
                  <a:moveTo>
                    <a:pt x="103" y="0"/>
                  </a:moveTo>
                  <a:lnTo>
                    <a:pt x="103" y="0"/>
                  </a:lnTo>
                  <a:lnTo>
                    <a:pt x="92" y="0"/>
                  </a:lnTo>
                  <a:lnTo>
                    <a:pt x="83" y="2"/>
                  </a:lnTo>
                  <a:lnTo>
                    <a:pt x="73" y="5"/>
                  </a:lnTo>
                  <a:lnTo>
                    <a:pt x="63" y="8"/>
                  </a:lnTo>
                  <a:lnTo>
                    <a:pt x="54" y="13"/>
                  </a:lnTo>
                  <a:lnTo>
                    <a:pt x="46" y="17"/>
                  </a:lnTo>
                  <a:lnTo>
                    <a:pt x="39" y="23"/>
                  </a:lnTo>
                  <a:lnTo>
                    <a:pt x="31" y="29"/>
                  </a:lnTo>
                  <a:lnTo>
                    <a:pt x="25" y="36"/>
                  </a:lnTo>
                  <a:lnTo>
                    <a:pt x="19" y="43"/>
                  </a:lnTo>
                  <a:lnTo>
                    <a:pt x="13" y="52"/>
                  </a:lnTo>
                  <a:lnTo>
                    <a:pt x="10" y="60"/>
                  </a:lnTo>
                  <a:lnTo>
                    <a:pt x="5" y="69"/>
                  </a:lnTo>
                  <a:lnTo>
                    <a:pt x="4" y="78"/>
                  </a:lnTo>
                  <a:lnTo>
                    <a:pt x="2" y="89"/>
                  </a:lnTo>
                  <a:lnTo>
                    <a:pt x="0" y="98"/>
                  </a:lnTo>
                  <a:lnTo>
                    <a:pt x="0" y="98"/>
                  </a:lnTo>
                  <a:lnTo>
                    <a:pt x="2" y="114"/>
                  </a:lnTo>
                  <a:lnTo>
                    <a:pt x="2" y="114"/>
                  </a:lnTo>
                  <a:lnTo>
                    <a:pt x="4" y="123"/>
                  </a:lnTo>
                  <a:lnTo>
                    <a:pt x="8" y="134"/>
                  </a:lnTo>
                  <a:lnTo>
                    <a:pt x="8" y="134"/>
                  </a:lnTo>
                  <a:lnTo>
                    <a:pt x="11" y="143"/>
                  </a:lnTo>
                  <a:lnTo>
                    <a:pt x="17" y="152"/>
                  </a:lnTo>
                  <a:lnTo>
                    <a:pt x="17" y="152"/>
                  </a:lnTo>
                  <a:lnTo>
                    <a:pt x="27" y="167"/>
                  </a:lnTo>
                  <a:lnTo>
                    <a:pt x="37" y="183"/>
                  </a:lnTo>
                  <a:lnTo>
                    <a:pt x="62" y="213"/>
                  </a:lnTo>
                  <a:lnTo>
                    <a:pt x="82" y="238"/>
                  </a:lnTo>
                  <a:lnTo>
                    <a:pt x="96" y="252"/>
                  </a:lnTo>
                  <a:lnTo>
                    <a:pt x="96" y="252"/>
                  </a:lnTo>
                  <a:lnTo>
                    <a:pt x="97" y="253"/>
                  </a:lnTo>
                  <a:lnTo>
                    <a:pt x="100" y="255"/>
                  </a:lnTo>
                  <a:lnTo>
                    <a:pt x="100" y="255"/>
                  </a:lnTo>
                  <a:lnTo>
                    <a:pt x="103" y="256"/>
                  </a:lnTo>
                  <a:lnTo>
                    <a:pt x="103" y="256"/>
                  </a:lnTo>
                  <a:lnTo>
                    <a:pt x="105" y="256"/>
                  </a:lnTo>
                  <a:lnTo>
                    <a:pt x="105" y="256"/>
                  </a:lnTo>
                  <a:lnTo>
                    <a:pt x="108" y="255"/>
                  </a:lnTo>
                  <a:lnTo>
                    <a:pt x="108" y="255"/>
                  </a:lnTo>
                  <a:lnTo>
                    <a:pt x="111" y="252"/>
                  </a:lnTo>
                  <a:lnTo>
                    <a:pt x="111" y="252"/>
                  </a:lnTo>
                  <a:lnTo>
                    <a:pt x="135" y="225"/>
                  </a:lnTo>
                  <a:lnTo>
                    <a:pt x="151" y="206"/>
                  </a:lnTo>
                  <a:lnTo>
                    <a:pt x="168" y="186"/>
                  </a:lnTo>
                  <a:lnTo>
                    <a:pt x="183" y="164"/>
                  </a:lnTo>
                  <a:lnTo>
                    <a:pt x="195" y="144"/>
                  </a:lnTo>
                  <a:lnTo>
                    <a:pt x="203" y="126"/>
                  </a:lnTo>
                  <a:lnTo>
                    <a:pt x="204" y="118"/>
                  </a:lnTo>
                  <a:lnTo>
                    <a:pt x="206" y="111"/>
                  </a:lnTo>
                  <a:lnTo>
                    <a:pt x="206" y="111"/>
                  </a:lnTo>
                  <a:lnTo>
                    <a:pt x="206" y="98"/>
                  </a:lnTo>
                  <a:lnTo>
                    <a:pt x="206" y="98"/>
                  </a:lnTo>
                  <a:lnTo>
                    <a:pt x="206" y="89"/>
                  </a:lnTo>
                  <a:lnTo>
                    <a:pt x="204" y="78"/>
                  </a:lnTo>
                  <a:lnTo>
                    <a:pt x="201" y="69"/>
                  </a:lnTo>
                  <a:lnTo>
                    <a:pt x="198" y="60"/>
                  </a:lnTo>
                  <a:lnTo>
                    <a:pt x="194" y="52"/>
                  </a:lnTo>
                  <a:lnTo>
                    <a:pt x="189" y="43"/>
                  </a:lnTo>
                  <a:lnTo>
                    <a:pt x="183" y="36"/>
                  </a:lnTo>
                  <a:lnTo>
                    <a:pt x="175" y="29"/>
                  </a:lnTo>
                  <a:lnTo>
                    <a:pt x="169" y="23"/>
                  </a:lnTo>
                  <a:lnTo>
                    <a:pt x="161" y="17"/>
                  </a:lnTo>
                  <a:lnTo>
                    <a:pt x="152" y="13"/>
                  </a:lnTo>
                  <a:lnTo>
                    <a:pt x="143" y="8"/>
                  </a:lnTo>
                  <a:lnTo>
                    <a:pt x="134" y="5"/>
                  </a:lnTo>
                  <a:lnTo>
                    <a:pt x="125" y="2"/>
                  </a:lnTo>
                  <a:lnTo>
                    <a:pt x="114" y="0"/>
                  </a:lnTo>
                  <a:lnTo>
                    <a:pt x="103" y="0"/>
                  </a:lnTo>
                  <a:lnTo>
                    <a:pt x="103" y="0"/>
                  </a:lnTo>
                  <a:close/>
                  <a:moveTo>
                    <a:pt x="105" y="245"/>
                  </a:moveTo>
                  <a:lnTo>
                    <a:pt x="105" y="245"/>
                  </a:lnTo>
                  <a:lnTo>
                    <a:pt x="103" y="247"/>
                  </a:lnTo>
                  <a:lnTo>
                    <a:pt x="103" y="247"/>
                  </a:lnTo>
                  <a:lnTo>
                    <a:pt x="103" y="245"/>
                  </a:lnTo>
                  <a:lnTo>
                    <a:pt x="103" y="245"/>
                  </a:lnTo>
                  <a:lnTo>
                    <a:pt x="92" y="233"/>
                  </a:lnTo>
                  <a:lnTo>
                    <a:pt x="71" y="209"/>
                  </a:lnTo>
                  <a:lnTo>
                    <a:pt x="46" y="178"/>
                  </a:lnTo>
                  <a:lnTo>
                    <a:pt x="34" y="163"/>
                  </a:lnTo>
                  <a:lnTo>
                    <a:pt x="25" y="146"/>
                  </a:lnTo>
                  <a:lnTo>
                    <a:pt x="25" y="146"/>
                  </a:lnTo>
                  <a:lnTo>
                    <a:pt x="20" y="138"/>
                  </a:lnTo>
                  <a:lnTo>
                    <a:pt x="16" y="131"/>
                  </a:lnTo>
                  <a:lnTo>
                    <a:pt x="16" y="131"/>
                  </a:lnTo>
                  <a:lnTo>
                    <a:pt x="13" y="121"/>
                  </a:lnTo>
                  <a:lnTo>
                    <a:pt x="11" y="112"/>
                  </a:lnTo>
                  <a:lnTo>
                    <a:pt x="11" y="112"/>
                  </a:lnTo>
                  <a:lnTo>
                    <a:pt x="10" y="98"/>
                  </a:lnTo>
                  <a:lnTo>
                    <a:pt x="10" y="98"/>
                  </a:lnTo>
                  <a:lnTo>
                    <a:pt x="11" y="89"/>
                  </a:lnTo>
                  <a:lnTo>
                    <a:pt x="13" y="81"/>
                  </a:lnTo>
                  <a:lnTo>
                    <a:pt x="17" y="65"/>
                  </a:lnTo>
                  <a:lnTo>
                    <a:pt x="27" y="49"/>
                  </a:lnTo>
                  <a:lnTo>
                    <a:pt x="37" y="36"/>
                  </a:lnTo>
                  <a:lnTo>
                    <a:pt x="51" y="25"/>
                  </a:lnTo>
                  <a:lnTo>
                    <a:pt x="68" y="17"/>
                  </a:lnTo>
                  <a:lnTo>
                    <a:pt x="85" y="11"/>
                  </a:lnTo>
                  <a:lnTo>
                    <a:pt x="94" y="9"/>
                  </a:lnTo>
                  <a:lnTo>
                    <a:pt x="103" y="9"/>
                  </a:lnTo>
                  <a:lnTo>
                    <a:pt x="103" y="9"/>
                  </a:lnTo>
                  <a:lnTo>
                    <a:pt x="112" y="9"/>
                  </a:lnTo>
                  <a:lnTo>
                    <a:pt x="122" y="11"/>
                  </a:lnTo>
                  <a:lnTo>
                    <a:pt x="140" y="17"/>
                  </a:lnTo>
                  <a:lnTo>
                    <a:pt x="155" y="25"/>
                  </a:lnTo>
                  <a:lnTo>
                    <a:pt x="169" y="36"/>
                  </a:lnTo>
                  <a:lnTo>
                    <a:pt x="180" y="49"/>
                  </a:lnTo>
                  <a:lnTo>
                    <a:pt x="189" y="65"/>
                  </a:lnTo>
                  <a:lnTo>
                    <a:pt x="195" y="81"/>
                  </a:lnTo>
                  <a:lnTo>
                    <a:pt x="197" y="89"/>
                  </a:lnTo>
                  <a:lnTo>
                    <a:pt x="197" y="98"/>
                  </a:lnTo>
                  <a:lnTo>
                    <a:pt x="197" y="98"/>
                  </a:lnTo>
                  <a:lnTo>
                    <a:pt x="195" y="111"/>
                  </a:lnTo>
                  <a:lnTo>
                    <a:pt x="195" y="111"/>
                  </a:lnTo>
                  <a:lnTo>
                    <a:pt x="195" y="111"/>
                  </a:lnTo>
                  <a:lnTo>
                    <a:pt x="195" y="111"/>
                  </a:lnTo>
                  <a:lnTo>
                    <a:pt x="195" y="117"/>
                  </a:lnTo>
                  <a:lnTo>
                    <a:pt x="194" y="123"/>
                  </a:lnTo>
                  <a:lnTo>
                    <a:pt x="187" y="138"/>
                  </a:lnTo>
                  <a:lnTo>
                    <a:pt x="177" y="155"/>
                  </a:lnTo>
                  <a:lnTo>
                    <a:pt x="164" y="175"/>
                  </a:lnTo>
                  <a:lnTo>
                    <a:pt x="134" y="213"/>
                  </a:lnTo>
                  <a:lnTo>
                    <a:pt x="105" y="245"/>
                  </a:lnTo>
                  <a:lnTo>
                    <a:pt x="105" y="24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0" name="Freeform 481"/>
          <p:cNvSpPr>
            <a:spLocks noEditPoints="1"/>
          </p:cNvSpPr>
          <p:nvPr userDrawn="1"/>
        </p:nvSpPr>
        <p:spPr bwMode="auto">
          <a:xfrm>
            <a:off x="6245626" y="4671071"/>
            <a:ext cx="372113" cy="312743"/>
          </a:xfrm>
          <a:custGeom>
            <a:avLst/>
            <a:gdLst>
              <a:gd name="T0" fmla="*/ 199 w 199"/>
              <a:gd name="T1" fmla="*/ 99 h 223"/>
              <a:gd name="T2" fmla="*/ 199 w 199"/>
              <a:gd name="T3" fmla="*/ 99 h 223"/>
              <a:gd name="T4" fmla="*/ 198 w 199"/>
              <a:gd name="T5" fmla="*/ 98 h 223"/>
              <a:gd name="T6" fmla="*/ 195 w 199"/>
              <a:gd name="T7" fmla="*/ 96 h 223"/>
              <a:gd name="T8" fmla="*/ 149 w 199"/>
              <a:gd name="T9" fmla="*/ 96 h 223"/>
              <a:gd name="T10" fmla="*/ 149 w 199"/>
              <a:gd name="T11" fmla="*/ 6 h 223"/>
              <a:gd name="T12" fmla="*/ 149 w 199"/>
              <a:gd name="T13" fmla="*/ 6 h 223"/>
              <a:gd name="T14" fmla="*/ 147 w 199"/>
              <a:gd name="T15" fmla="*/ 1 h 223"/>
              <a:gd name="T16" fmla="*/ 143 w 199"/>
              <a:gd name="T17" fmla="*/ 0 h 223"/>
              <a:gd name="T18" fmla="*/ 57 w 199"/>
              <a:gd name="T19" fmla="*/ 0 h 223"/>
              <a:gd name="T20" fmla="*/ 57 w 199"/>
              <a:gd name="T21" fmla="*/ 0 h 223"/>
              <a:gd name="T22" fmla="*/ 54 w 199"/>
              <a:gd name="T23" fmla="*/ 1 h 223"/>
              <a:gd name="T24" fmla="*/ 52 w 199"/>
              <a:gd name="T25" fmla="*/ 6 h 223"/>
              <a:gd name="T26" fmla="*/ 52 w 199"/>
              <a:gd name="T27" fmla="*/ 96 h 223"/>
              <a:gd name="T28" fmla="*/ 6 w 199"/>
              <a:gd name="T29" fmla="*/ 96 h 223"/>
              <a:gd name="T30" fmla="*/ 6 w 199"/>
              <a:gd name="T31" fmla="*/ 96 h 223"/>
              <a:gd name="T32" fmla="*/ 3 w 199"/>
              <a:gd name="T33" fmla="*/ 98 h 223"/>
              <a:gd name="T34" fmla="*/ 2 w 199"/>
              <a:gd name="T35" fmla="*/ 99 h 223"/>
              <a:gd name="T36" fmla="*/ 2 w 199"/>
              <a:gd name="T37" fmla="*/ 99 h 223"/>
              <a:gd name="T38" fmla="*/ 0 w 199"/>
              <a:gd name="T39" fmla="*/ 102 h 223"/>
              <a:gd name="T40" fmla="*/ 2 w 199"/>
              <a:gd name="T41" fmla="*/ 105 h 223"/>
              <a:gd name="T42" fmla="*/ 97 w 199"/>
              <a:gd name="T43" fmla="*/ 222 h 223"/>
              <a:gd name="T44" fmla="*/ 97 w 199"/>
              <a:gd name="T45" fmla="*/ 222 h 223"/>
              <a:gd name="T46" fmla="*/ 98 w 199"/>
              <a:gd name="T47" fmla="*/ 223 h 223"/>
              <a:gd name="T48" fmla="*/ 100 w 199"/>
              <a:gd name="T49" fmla="*/ 223 h 223"/>
              <a:gd name="T50" fmla="*/ 100 w 199"/>
              <a:gd name="T51" fmla="*/ 223 h 223"/>
              <a:gd name="T52" fmla="*/ 103 w 199"/>
              <a:gd name="T53" fmla="*/ 223 h 223"/>
              <a:gd name="T54" fmla="*/ 104 w 199"/>
              <a:gd name="T55" fmla="*/ 222 h 223"/>
              <a:gd name="T56" fmla="*/ 198 w 199"/>
              <a:gd name="T57" fmla="*/ 105 h 223"/>
              <a:gd name="T58" fmla="*/ 198 w 199"/>
              <a:gd name="T59" fmla="*/ 105 h 223"/>
              <a:gd name="T60" fmla="*/ 199 w 199"/>
              <a:gd name="T61" fmla="*/ 102 h 223"/>
              <a:gd name="T62" fmla="*/ 199 w 199"/>
              <a:gd name="T63" fmla="*/ 99 h 223"/>
              <a:gd name="T64" fmla="*/ 199 w 199"/>
              <a:gd name="T65" fmla="*/ 99 h 223"/>
              <a:gd name="T66" fmla="*/ 100 w 199"/>
              <a:gd name="T67" fmla="*/ 209 h 223"/>
              <a:gd name="T68" fmla="*/ 17 w 199"/>
              <a:gd name="T69" fmla="*/ 107 h 223"/>
              <a:gd name="T70" fmla="*/ 57 w 199"/>
              <a:gd name="T71" fmla="*/ 107 h 223"/>
              <a:gd name="T72" fmla="*/ 57 w 199"/>
              <a:gd name="T73" fmla="*/ 107 h 223"/>
              <a:gd name="T74" fmla="*/ 62 w 199"/>
              <a:gd name="T75" fmla="*/ 105 h 223"/>
              <a:gd name="T76" fmla="*/ 63 w 199"/>
              <a:gd name="T77" fmla="*/ 102 h 223"/>
              <a:gd name="T78" fmla="*/ 63 w 199"/>
              <a:gd name="T79" fmla="*/ 10 h 223"/>
              <a:gd name="T80" fmla="*/ 138 w 199"/>
              <a:gd name="T81" fmla="*/ 10 h 223"/>
              <a:gd name="T82" fmla="*/ 138 w 199"/>
              <a:gd name="T83" fmla="*/ 102 h 223"/>
              <a:gd name="T84" fmla="*/ 138 w 199"/>
              <a:gd name="T85" fmla="*/ 102 h 223"/>
              <a:gd name="T86" fmla="*/ 140 w 199"/>
              <a:gd name="T87" fmla="*/ 105 h 223"/>
              <a:gd name="T88" fmla="*/ 143 w 199"/>
              <a:gd name="T89" fmla="*/ 107 h 223"/>
              <a:gd name="T90" fmla="*/ 183 w 199"/>
              <a:gd name="T91" fmla="*/ 107 h 223"/>
              <a:gd name="T92" fmla="*/ 100 w 199"/>
              <a:gd name="T93" fmla="*/ 20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223">
                <a:moveTo>
                  <a:pt x="199" y="99"/>
                </a:moveTo>
                <a:lnTo>
                  <a:pt x="199" y="99"/>
                </a:lnTo>
                <a:lnTo>
                  <a:pt x="198" y="98"/>
                </a:lnTo>
                <a:lnTo>
                  <a:pt x="195" y="96"/>
                </a:lnTo>
                <a:lnTo>
                  <a:pt x="149" y="96"/>
                </a:lnTo>
                <a:lnTo>
                  <a:pt x="149" y="6"/>
                </a:lnTo>
                <a:lnTo>
                  <a:pt x="149" y="6"/>
                </a:lnTo>
                <a:lnTo>
                  <a:pt x="147" y="1"/>
                </a:lnTo>
                <a:lnTo>
                  <a:pt x="143" y="0"/>
                </a:lnTo>
                <a:lnTo>
                  <a:pt x="57" y="0"/>
                </a:lnTo>
                <a:lnTo>
                  <a:pt x="57" y="0"/>
                </a:lnTo>
                <a:lnTo>
                  <a:pt x="54" y="1"/>
                </a:lnTo>
                <a:lnTo>
                  <a:pt x="52" y="6"/>
                </a:lnTo>
                <a:lnTo>
                  <a:pt x="52" y="96"/>
                </a:lnTo>
                <a:lnTo>
                  <a:pt x="6" y="96"/>
                </a:lnTo>
                <a:lnTo>
                  <a:pt x="6" y="96"/>
                </a:lnTo>
                <a:lnTo>
                  <a:pt x="3" y="98"/>
                </a:lnTo>
                <a:lnTo>
                  <a:pt x="2" y="99"/>
                </a:lnTo>
                <a:lnTo>
                  <a:pt x="2" y="99"/>
                </a:lnTo>
                <a:lnTo>
                  <a:pt x="0" y="102"/>
                </a:lnTo>
                <a:lnTo>
                  <a:pt x="2" y="105"/>
                </a:lnTo>
                <a:lnTo>
                  <a:pt x="97" y="222"/>
                </a:lnTo>
                <a:lnTo>
                  <a:pt x="97" y="222"/>
                </a:lnTo>
                <a:lnTo>
                  <a:pt x="98" y="223"/>
                </a:lnTo>
                <a:lnTo>
                  <a:pt x="100" y="223"/>
                </a:lnTo>
                <a:lnTo>
                  <a:pt x="100" y="223"/>
                </a:lnTo>
                <a:lnTo>
                  <a:pt x="103" y="223"/>
                </a:lnTo>
                <a:lnTo>
                  <a:pt x="104" y="222"/>
                </a:lnTo>
                <a:lnTo>
                  <a:pt x="198" y="105"/>
                </a:lnTo>
                <a:lnTo>
                  <a:pt x="198" y="105"/>
                </a:lnTo>
                <a:lnTo>
                  <a:pt x="199" y="102"/>
                </a:lnTo>
                <a:lnTo>
                  <a:pt x="199" y="99"/>
                </a:lnTo>
                <a:lnTo>
                  <a:pt x="199" y="99"/>
                </a:lnTo>
                <a:close/>
                <a:moveTo>
                  <a:pt x="100" y="209"/>
                </a:moveTo>
                <a:lnTo>
                  <a:pt x="17" y="107"/>
                </a:lnTo>
                <a:lnTo>
                  <a:pt x="57" y="107"/>
                </a:lnTo>
                <a:lnTo>
                  <a:pt x="57" y="107"/>
                </a:lnTo>
                <a:lnTo>
                  <a:pt x="62" y="105"/>
                </a:lnTo>
                <a:lnTo>
                  <a:pt x="63" y="102"/>
                </a:lnTo>
                <a:lnTo>
                  <a:pt x="63" y="10"/>
                </a:lnTo>
                <a:lnTo>
                  <a:pt x="138" y="10"/>
                </a:lnTo>
                <a:lnTo>
                  <a:pt x="138" y="102"/>
                </a:lnTo>
                <a:lnTo>
                  <a:pt x="138" y="102"/>
                </a:lnTo>
                <a:lnTo>
                  <a:pt x="140" y="105"/>
                </a:lnTo>
                <a:lnTo>
                  <a:pt x="143" y="107"/>
                </a:lnTo>
                <a:lnTo>
                  <a:pt x="183" y="107"/>
                </a:lnTo>
                <a:lnTo>
                  <a:pt x="100" y="2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Freeform 482"/>
          <p:cNvSpPr>
            <a:spLocks noEditPoints="1"/>
          </p:cNvSpPr>
          <p:nvPr userDrawn="1"/>
        </p:nvSpPr>
        <p:spPr bwMode="auto">
          <a:xfrm>
            <a:off x="4371974" y="4692107"/>
            <a:ext cx="613332" cy="272072"/>
          </a:xfrm>
          <a:custGeom>
            <a:avLst/>
            <a:gdLst>
              <a:gd name="T0" fmla="*/ 213 w 328"/>
              <a:gd name="T1" fmla="*/ 1 h 194"/>
              <a:gd name="T2" fmla="*/ 210 w 328"/>
              <a:gd name="T3" fmla="*/ 0 h 194"/>
              <a:gd name="T4" fmla="*/ 207 w 328"/>
              <a:gd name="T5" fmla="*/ 0 h 194"/>
              <a:gd name="T6" fmla="*/ 204 w 328"/>
              <a:gd name="T7" fmla="*/ 6 h 194"/>
              <a:gd name="T8" fmla="*/ 124 w 328"/>
              <a:gd name="T9" fmla="*/ 50 h 194"/>
              <a:gd name="T10" fmla="*/ 124 w 328"/>
              <a:gd name="T11" fmla="*/ 6 h 194"/>
              <a:gd name="T12" fmla="*/ 121 w 328"/>
              <a:gd name="T13" fmla="*/ 0 h 194"/>
              <a:gd name="T14" fmla="*/ 118 w 328"/>
              <a:gd name="T15" fmla="*/ 0 h 194"/>
              <a:gd name="T16" fmla="*/ 3 w 328"/>
              <a:gd name="T17" fmla="*/ 93 h 194"/>
              <a:gd name="T18" fmla="*/ 2 w 328"/>
              <a:gd name="T19" fmla="*/ 95 h 194"/>
              <a:gd name="T20" fmla="*/ 0 w 328"/>
              <a:gd name="T21" fmla="*/ 96 h 194"/>
              <a:gd name="T22" fmla="*/ 3 w 328"/>
              <a:gd name="T23" fmla="*/ 101 h 194"/>
              <a:gd name="T24" fmla="*/ 116 w 328"/>
              <a:gd name="T25" fmla="*/ 193 h 194"/>
              <a:gd name="T26" fmla="*/ 120 w 328"/>
              <a:gd name="T27" fmla="*/ 194 h 194"/>
              <a:gd name="T28" fmla="*/ 121 w 328"/>
              <a:gd name="T29" fmla="*/ 193 h 194"/>
              <a:gd name="T30" fmla="*/ 124 w 328"/>
              <a:gd name="T31" fmla="*/ 188 h 194"/>
              <a:gd name="T32" fmla="*/ 204 w 328"/>
              <a:gd name="T33" fmla="*/ 144 h 194"/>
              <a:gd name="T34" fmla="*/ 204 w 328"/>
              <a:gd name="T35" fmla="*/ 188 h 194"/>
              <a:gd name="T36" fmla="*/ 207 w 328"/>
              <a:gd name="T37" fmla="*/ 193 h 194"/>
              <a:gd name="T38" fmla="*/ 210 w 328"/>
              <a:gd name="T39" fmla="*/ 194 h 194"/>
              <a:gd name="T40" fmla="*/ 326 w 328"/>
              <a:gd name="T41" fmla="*/ 101 h 194"/>
              <a:gd name="T42" fmla="*/ 328 w 328"/>
              <a:gd name="T43" fmla="*/ 100 h 194"/>
              <a:gd name="T44" fmla="*/ 328 w 328"/>
              <a:gd name="T45" fmla="*/ 96 h 194"/>
              <a:gd name="T46" fmla="*/ 326 w 328"/>
              <a:gd name="T47" fmla="*/ 93 h 194"/>
              <a:gd name="T48" fmla="*/ 215 w 328"/>
              <a:gd name="T49" fmla="*/ 178 h 194"/>
              <a:gd name="T50" fmla="*/ 215 w 328"/>
              <a:gd name="T51" fmla="*/ 139 h 194"/>
              <a:gd name="T52" fmla="*/ 208 w 328"/>
              <a:gd name="T53" fmla="*/ 133 h 194"/>
              <a:gd name="T54" fmla="*/ 120 w 328"/>
              <a:gd name="T55" fmla="*/ 133 h 194"/>
              <a:gd name="T56" fmla="*/ 113 w 328"/>
              <a:gd name="T57" fmla="*/ 139 h 194"/>
              <a:gd name="T58" fmla="*/ 14 w 328"/>
              <a:gd name="T59" fmla="*/ 96 h 194"/>
              <a:gd name="T60" fmla="*/ 113 w 328"/>
              <a:gd name="T61" fmla="*/ 55 h 194"/>
              <a:gd name="T62" fmla="*/ 115 w 328"/>
              <a:gd name="T63" fmla="*/ 60 h 194"/>
              <a:gd name="T64" fmla="*/ 208 w 328"/>
              <a:gd name="T65" fmla="*/ 61 h 194"/>
              <a:gd name="T66" fmla="*/ 213 w 328"/>
              <a:gd name="T67" fmla="*/ 60 h 194"/>
              <a:gd name="T68" fmla="*/ 215 w 328"/>
              <a:gd name="T69" fmla="*/ 17 h 194"/>
              <a:gd name="T70" fmla="*/ 215 w 328"/>
              <a:gd name="T71"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194">
                <a:moveTo>
                  <a:pt x="326" y="93"/>
                </a:moveTo>
                <a:lnTo>
                  <a:pt x="213" y="1"/>
                </a:lnTo>
                <a:lnTo>
                  <a:pt x="213" y="1"/>
                </a:lnTo>
                <a:lnTo>
                  <a:pt x="210" y="0"/>
                </a:lnTo>
                <a:lnTo>
                  <a:pt x="207" y="0"/>
                </a:lnTo>
                <a:lnTo>
                  <a:pt x="207" y="0"/>
                </a:lnTo>
                <a:lnTo>
                  <a:pt x="204" y="3"/>
                </a:lnTo>
                <a:lnTo>
                  <a:pt x="204" y="6"/>
                </a:lnTo>
                <a:lnTo>
                  <a:pt x="204" y="50"/>
                </a:lnTo>
                <a:lnTo>
                  <a:pt x="124" y="50"/>
                </a:lnTo>
                <a:lnTo>
                  <a:pt x="124" y="6"/>
                </a:lnTo>
                <a:lnTo>
                  <a:pt x="124" y="6"/>
                </a:lnTo>
                <a:lnTo>
                  <a:pt x="124" y="3"/>
                </a:lnTo>
                <a:lnTo>
                  <a:pt x="121" y="0"/>
                </a:lnTo>
                <a:lnTo>
                  <a:pt x="121" y="0"/>
                </a:lnTo>
                <a:lnTo>
                  <a:pt x="118" y="0"/>
                </a:lnTo>
                <a:lnTo>
                  <a:pt x="116" y="1"/>
                </a:lnTo>
                <a:lnTo>
                  <a:pt x="3" y="93"/>
                </a:lnTo>
                <a:lnTo>
                  <a:pt x="3" y="93"/>
                </a:lnTo>
                <a:lnTo>
                  <a:pt x="2" y="95"/>
                </a:lnTo>
                <a:lnTo>
                  <a:pt x="0" y="96"/>
                </a:lnTo>
                <a:lnTo>
                  <a:pt x="0" y="96"/>
                </a:lnTo>
                <a:lnTo>
                  <a:pt x="2" y="100"/>
                </a:lnTo>
                <a:lnTo>
                  <a:pt x="3" y="101"/>
                </a:lnTo>
                <a:lnTo>
                  <a:pt x="116" y="193"/>
                </a:lnTo>
                <a:lnTo>
                  <a:pt x="116" y="193"/>
                </a:lnTo>
                <a:lnTo>
                  <a:pt x="120" y="194"/>
                </a:lnTo>
                <a:lnTo>
                  <a:pt x="120" y="194"/>
                </a:lnTo>
                <a:lnTo>
                  <a:pt x="121" y="193"/>
                </a:lnTo>
                <a:lnTo>
                  <a:pt x="121" y="193"/>
                </a:lnTo>
                <a:lnTo>
                  <a:pt x="124" y="191"/>
                </a:lnTo>
                <a:lnTo>
                  <a:pt x="124" y="188"/>
                </a:lnTo>
                <a:lnTo>
                  <a:pt x="124" y="144"/>
                </a:lnTo>
                <a:lnTo>
                  <a:pt x="204" y="144"/>
                </a:lnTo>
                <a:lnTo>
                  <a:pt x="204" y="188"/>
                </a:lnTo>
                <a:lnTo>
                  <a:pt x="204" y="188"/>
                </a:lnTo>
                <a:lnTo>
                  <a:pt x="204" y="191"/>
                </a:lnTo>
                <a:lnTo>
                  <a:pt x="207" y="193"/>
                </a:lnTo>
                <a:lnTo>
                  <a:pt x="207" y="193"/>
                </a:lnTo>
                <a:lnTo>
                  <a:pt x="210" y="194"/>
                </a:lnTo>
                <a:lnTo>
                  <a:pt x="213" y="193"/>
                </a:lnTo>
                <a:lnTo>
                  <a:pt x="326" y="101"/>
                </a:lnTo>
                <a:lnTo>
                  <a:pt x="326" y="101"/>
                </a:lnTo>
                <a:lnTo>
                  <a:pt x="328" y="100"/>
                </a:lnTo>
                <a:lnTo>
                  <a:pt x="328" y="96"/>
                </a:lnTo>
                <a:lnTo>
                  <a:pt x="328" y="96"/>
                </a:lnTo>
                <a:lnTo>
                  <a:pt x="328" y="95"/>
                </a:lnTo>
                <a:lnTo>
                  <a:pt x="326" y="93"/>
                </a:lnTo>
                <a:lnTo>
                  <a:pt x="326" y="93"/>
                </a:lnTo>
                <a:close/>
                <a:moveTo>
                  <a:pt x="215" y="178"/>
                </a:moveTo>
                <a:lnTo>
                  <a:pt x="215" y="139"/>
                </a:lnTo>
                <a:lnTo>
                  <a:pt x="215" y="139"/>
                </a:lnTo>
                <a:lnTo>
                  <a:pt x="213" y="135"/>
                </a:lnTo>
                <a:lnTo>
                  <a:pt x="208" y="133"/>
                </a:lnTo>
                <a:lnTo>
                  <a:pt x="120" y="133"/>
                </a:lnTo>
                <a:lnTo>
                  <a:pt x="120" y="133"/>
                </a:lnTo>
                <a:lnTo>
                  <a:pt x="115" y="135"/>
                </a:lnTo>
                <a:lnTo>
                  <a:pt x="113" y="139"/>
                </a:lnTo>
                <a:lnTo>
                  <a:pt x="113" y="178"/>
                </a:lnTo>
                <a:lnTo>
                  <a:pt x="14" y="96"/>
                </a:lnTo>
                <a:lnTo>
                  <a:pt x="113" y="17"/>
                </a:lnTo>
                <a:lnTo>
                  <a:pt x="113" y="55"/>
                </a:lnTo>
                <a:lnTo>
                  <a:pt x="113" y="55"/>
                </a:lnTo>
                <a:lnTo>
                  <a:pt x="115" y="60"/>
                </a:lnTo>
                <a:lnTo>
                  <a:pt x="120" y="61"/>
                </a:lnTo>
                <a:lnTo>
                  <a:pt x="208" y="61"/>
                </a:lnTo>
                <a:lnTo>
                  <a:pt x="208" y="61"/>
                </a:lnTo>
                <a:lnTo>
                  <a:pt x="213" y="60"/>
                </a:lnTo>
                <a:lnTo>
                  <a:pt x="215" y="55"/>
                </a:lnTo>
                <a:lnTo>
                  <a:pt x="215" y="17"/>
                </a:lnTo>
                <a:lnTo>
                  <a:pt x="314" y="96"/>
                </a:lnTo>
                <a:lnTo>
                  <a:pt x="215" y="1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Freeform 483"/>
          <p:cNvSpPr>
            <a:spLocks noEditPoints="1"/>
          </p:cNvSpPr>
          <p:nvPr userDrawn="1"/>
        </p:nvSpPr>
        <p:spPr bwMode="auto">
          <a:xfrm>
            <a:off x="5331239" y="4687901"/>
            <a:ext cx="418860" cy="279085"/>
          </a:xfrm>
          <a:custGeom>
            <a:avLst/>
            <a:gdLst>
              <a:gd name="T0" fmla="*/ 223 w 224"/>
              <a:gd name="T1" fmla="*/ 96 h 199"/>
              <a:gd name="T2" fmla="*/ 105 w 224"/>
              <a:gd name="T3" fmla="*/ 1 h 199"/>
              <a:gd name="T4" fmla="*/ 105 w 224"/>
              <a:gd name="T5" fmla="*/ 1 h 199"/>
              <a:gd name="T6" fmla="*/ 103 w 224"/>
              <a:gd name="T7" fmla="*/ 0 h 199"/>
              <a:gd name="T8" fmla="*/ 100 w 224"/>
              <a:gd name="T9" fmla="*/ 1 h 199"/>
              <a:gd name="T10" fmla="*/ 100 w 224"/>
              <a:gd name="T11" fmla="*/ 1 h 199"/>
              <a:gd name="T12" fmla="*/ 97 w 224"/>
              <a:gd name="T13" fmla="*/ 3 h 199"/>
              <a:gd name="T14" fmla="*/ 97 w 224"/>
              <a:gd name="T15" fmla="*/ 6 h 199"/>
              <a:gd name="T16" fmla="*/ 97 w 224"/>
              <a:gd name="T17" fmla="*/ 52 h 199"/>
              <a:gd name="T18" fmla="*/ 7 w 224"/>
              <a:gd name="T19" fmla="*/ 52 h 199"/>
              <a:gd name="T20" fmla="*/ 7 w 224"/>
              <a:gd name="T21" fmla="*/ 52 h 199"/>
              <a:gd name="T22" fmla="*/ 2 w 224"/>
              <a:gd name="T23" fmla="*/ 53 h 199"/>
              <a:gd name="T24" fmla="*/ 0 w 224"/>
              <a:gd name="T25" fmla="*/ 57 h 199"/>
              <a:gd name="T26" fmla="*/ 0 w 224"/>
              <a:gd name="T27" fmla="*/ 142 h 199"/>
              <a:gd name="T28" fmla="*/ 0 w 224"/>
              <a:gd name="T29" fmla="*/ 142 h 199"/>
              <a:gd name="T30" fmla="*/ 2 w 224"/>
              <a:gd name="T31" fmla="*/ 147 h 199"/>
              <a:gd name="T32" fmla="*/ 7 w 224"/>
              <a:gd name="T33" fmla="*/ 148 h 199"/>
              <a:gd name="T34" fmla="*/ 97 w 224"/>
              <a:gd name="T35" fmla="*/ 148 h 199"/>
              <a:gd name="T36" fmla="*/ 97 w 224"/>
              <a:gd name="T37" fmla="*/ 194 h 199"/>
              <a:gd name="T38" fmla="*/ 97 w 224"/>
              <a:gd name="T39" fmla="*/ 194 h 199"/>
              <a:gd name="T40" fmla="*/ 97 w 224"/>
              <a:gd name="T41" fmla="*/ 197 h 199"/>
              <a:gd name="T42" fmla="*/ 100 w 224"/>
              <a:gd name="T43" fmla="*/ 199 h 199"/>
              <a:gd name="T44" fmla="*/ 100 w 224"/>
              <a:gd name="T45" fmla="*/ 199 h 199"/>
              <a:gd name="T46" fmla="*/ 102 w 224"/>
              <a:gd name="T47" fmla="*/ 199 h 199"/>
              <a:gd name="T48" fmla="*/ 102 w 224"/>
              <a:gd name="T49" fmla="*/ 199 h 199"/>
              <a:gd name="T50" fmla="*/ 105 w 224"/>
              <a:gd name="T51" fmla="*/ 199 h 199"/>
              <a:gd name="T52" fmla="*/ 223 w 224"/>
              <a:gd name="T53" fmla="*/ 104 h 199"/>
              <a:gd name="T54" fmla="*/ 223 w 224"/>
              <a:gd name="T55" fmla="*/ 104 h 199"/>
              <a:gd name="T56" fmla="*/ 224 w 224"/>
              <a:gd name="T57" fmla="*/ 103 h 199"/>
              <a:gd name="T58" fmla="*/ 224 w 224"/>
              <a:gd name="T59" fmla="*/ 99 h 199"/>
              <a:gd name="T60" fmla="*/ 224 w 224"/>
              <a:gd name="T61" fmla="*/ 99 h 199"/>
              <a:gd name="T62" fmla="*/ 224 w 224"/>
              <a:gd name="T63" fmla="*/ 98 h 199"/>
              <a:gd name="T64" fmla="*/ 223 w 224"/>
              <a:gd name="T65" fmla="*/ 96 h 199"/>
              <a:gd name="T66" fmla="*/ 223 w 224"/>
              <a:gd name="T67" fmla="*/ 96 h 199"/>
              <a:gd name="T68" fmla="*/ 108 w 224"/>
              <a:gd name="T69" fmla="*/ 184 h 199"/>
              <a:gd name="T70" fmla="*/ 108 w 224"/>
              <a:gd name="T71" fmla="*/ 142 h 199"/>
              <a:gd name="T72" fmla="*/ 108 w 224"/>
              <a:gd name="T73" fmla="*/ 142 h 199"/>
              <a:gd name="T74" fmla="*/ 106 w 224"/>
              <a:gd name="T75" fmla="*/ 139 h 199"/>
              <a:gd name="T76" fmla="*/ 102 w 224"/>
              <a:gd name="T77" fmla="*/ 138 h 199"/>
              <a:gd name="T78" fmla="*/ 11 w 224"/>
              <a:gd name="T79" fmla="*/ 138 h 199"/>
              <a:gd name="T80" fmla="*/ 11 w 224"/>
              <a:gd name="T81" fmla="*/ 63 h 199"/>
              <a:gd name="T82" fmla="*/ 102 w 224"/>
              <a:gd name="T83" fmla="*/ 63 h 199"/>
              <a:gd name="T84" fmla="*/ 102 w 224"/>
              <a:gd name="T85" fmla="*/ 63 h 199"/>
              <a:gd name="T86" fmla="*/ 106 w 224"/>
              <a:gd name="T87" fmla="*/ 61 h 199"/>
              <a:gd name="T88" fmla="*/ 108 w 224"/>
              <a:gd name="T89" fmla="*/ 57 h 199"/>
              <a:gd name="T90" fmla="*/ 108 w 224"/>
              <a:gd name="T91" fmla="*/ 17 h 199"/>
              <a:gd name="T92" fmla="*/ 210 w 224"/>
              <a:gd name="T93" fmla="*/ 99 h 199"/>
              <a:gd name="T94" fmla="*/ 108 w 224"/>
              <a:gd name="T95" fmla="*/ 18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3" y="96"/>
                </a:moveTo>
                <a:lnTo>
                  <a:pt x="105" y="1"/>
                </a:lnTo>
                <a:lnTo>
                  <a:pt x="105" y="1"/>
                </a:lnTo>
                <a:lnTo>
                  <a:pt x="103" y="0"/>
                </a:lnTo>
                <a:lnTo>
                  <a:pt x="100" y="1"/>
                </a:lnTo>
                <a:lnTo>
                  <a:pt x="100" y="1"/>
                </a:lnTo>
                <a:lnTo>
                  <a:pt x="97" y="3"/>
                </a:lnTo>
                <a:lnTo>
                  <a:pt x="97" y="6"/>
                </a:lnTo>
                <a:lnTo>
                  <a:pt x="97" y="52"/>
                </a:lnTo>
                <a:lnTo>
                  <a:pt x="7" y="52"/>
                </a:lnTo>
                <a:lnTo>
                  <a:pt x="7" y="52"/>
                </a:lnTo>
                <a:lnTo>
                  <a:pt x="2" y="53"/>
                </a:lnTo>
                <a:lnTo>
                  <a:pt x="0" y="57"/>
                </a:lnTo>
                <a:lnTo>
                  <a:pt x="0" y="142"/>
                </a:lnTo>
                <a:lnTo>
                  <a:pt x="0" y="142"/>
                </a:lnTo>
                <a:lnTo>
                  <a:pt x="2" y="147"/>
                </a:lnTo>
                <a:lnTo>
                  <a:pt x="7" y="148"/>
                </a:lnTo>
                <a:lnTo>
                  <a:pt x="97" y="148"/>
                </a:lnTo>
                <a:lnTo>
                  <a:pt x="97" y="194"/>
                </a:lnTo>
                <a:lnTo>
                  <a:pt x="97" y="194"/>
                </a:lnTo>
                <a:lnTo>
                  <a:pt x="97" y="197"/>
                </a:lnTo>
                <a:lnTo>
                  <a:pt x="100" y="199"/>
                </a:lnTo>
                <a:lnTo>
                  <a:pt x="100" y="199"/>
                </a:lnTo>
                <a:lnTo>
                  <a:pt x="102" y="199"/>
                </a:lnTo>
                <a:lnTo>
                  <a:pt x="102" y="199"/>
                </a:lnTo>
                <a:lnTo>
                  <a:pt x="105" y="199"/>
                </a:lnTo>
                <a:lnTo>
                  <a:pt x="223" y="104"/>
                </a:lnTo>
                <a:lnTo>
                  <a:pt x="223" y="104"/>
                </a:lnTo>
                <a:lnTo>
                  <a:pt x="224" y="103"/>
                </a:lnTo>
                <a:lnTo>
                  <a:pt x="224" y="99"/>
                </a:lnTo>
                <a:lnTo>
                  <a:pt x="224" y="99"/>
                </a:lnTo>
                <a:lnTo>
                  <a:pt x="224" y="98"/>
                </a:lnTo>
                <a:lnTo>
                  <a:pt x="223" y="96"/>
                </a:lnTo>
                <a:lnTo>
                  <a:pt x="223" y="96"/>
                </a:lnTo>
                <a:close/>
                <a:moveTo>
                  <a:pt x="108" y="184"/>
                </a:moveTo>
                <a:lnTo>
                  <a:pt x="108" y="142"/>
                </a:lnTo>
                <a:lnTo>
                  <a:pt x="108" y="142"/>
                </a:lnTo>
                <a:lnTo>
                  <a:pt x="106" y="139"/>
                </a:lnTo>
                <a:lnTo>
                  <a:pt x="102" y="138"/>
                </a:lnTo>
                <a:lnTo>
                  <a:pt x="11" y="138"/>
                </a:lnTo>
                <a:lnTo>
                  <a:pt x="11" y="63"/>
                </a:lnTo>
                <a:lnTo>
                  <a:pt x="102" y="63"/>
                </a:lnTo>
                <a:lnTo>
                  <a:pt x="102" y="63"/>
                </a:lnTo>
                <a:lnTo>
                  <a:pt x="106" y="61"/>
                </a:lnTo>
                <a:lnTo>
                  <a:pt x="108" y="57"/>
                </a:lnTo>
                <a:lnTo>
                  <a:pt x="108" y="17"/>
                </a:lnTo>
                <a:lnTo>
                  <a:pt x="210" y="99"/>
                </a:lnTo>
                <a:lnTo>
                  <a:pt x="108" y="1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83" name="Group 182"/>
          <p:cNvGrpSpPr/>
          <p:nvPr userDrawn="1"/>
        </p:nvGrpSpPr>
        <p:grpSpPr>
          <a:xfrm>
            <a:off x="6197009" y="3080710"/>
            <a:ext cx="484308" cy="342194"/>
            <a:chOff x="5043488" y="3086100"/>
            <a:chExt cx="411163" cy="387350"/>
          </a:xfrm>
        </p:grpSpPr>
        <p:sp>
          <p:nvSpPr>
            <p:cNvPr id="184" name="Freeform 484"/>
            <p:cNvSpPr>
              <a:spLocks/>
            </p:cNvSpPr>
            <p:nvPr/>
          </p:nvSpPr>
          <p:spPr bwMode="auto">
            <a:xfrm>
              <a:off x="5270501" y="3149600"/>
              <a:ext cx="184150" cy="323850"/>
            </a:xfrm>
            <a:custGeom>
              <a:avLst/>
              <a:gdLst>
                <a:gd name="T0" fmla="*/ 115 w 116"/>
                <a:gd name="T1" fmla="*/ 110 h 204"/>
                <a:gd name="T2" fmla="*/ 101 w 116"/>
                <a:gd name="T3" fmla="*/ 70 h 204"/>
                <a:gd name="T4" fmla="*/ 89 w 116"/>
                <a:gd name="T5" fmla="*/ 41 h 204"/>
                <a:gd name="T6" fmla="*/ 64 w 116"/>
                <a:gd name="T7" fmla="*/ 12 h 204"/>
                <a:gd name="T8" fmla="*/ 50 w 116"/>
                <a:gd name="T9" fmla="*/ 3 h 204"/>
                <a:gd name="T10" fmla="*/ 35 w 116"/>
                <a:gd name="T11" fmla="*/ 0 h 204"/>
                <a:gd name="T12" fmla="*/ 24 w 116"/>
                <a:gd name="T13" fmla="*/ 1 h 204"/>
                <a:gd name="T14" fmla="*/ 15 w 116"/>
                <a:gd name="T15" fmla="*/ 4 h 204"/>
                <a:gd name="T16" fmla="*/ 6 w 116"/>
                <a:gd name="T17" fmla="*/ 17 h 204"/>
                <a:gd name="T18" fmla="*/ 6 w 116"/>
                <a:gd name="T19" fmla="*/ 26 h 204"/>
                <a:gd name="T20" fmla="*/ 9 w 116"/>
                <a:gd name="T21" fmla="*/ 30 h 204"/>
                <a:gd name="T22" fmla="*/ 12 w 116"/>
                <a:gd name="T23" fmla="*/ 30 h 204"/>
                <a:gd name="T24" fmla="*/ 14 w 116"/>
                <a:gd name="T25" fmla="*/ 27 h 204"/>
                <a:gd name="T26" fmla="*/ 17 w 116"/>
                <a:gd name="T27" fmla="*/ 14 h 204"/>
                <a:gd name="T28" fmla="*/ 26 w 116"/>
                <a:gd name="T29" fmla="*/ 9 h 204"/>
                <a:gd name="T30" fmla="*/ 35 w 116"/>
                <a:gd name="T31" fmla="*/ 9 h 204"/>
                <a:gd name="T32" fmla="*/ 41 w 116"/>
                <a:gd name="T33" fmla="*/ 9 h 204"/>
                <a:gd name="T34" fmla="*/ 53 w 116"/>
                <a:gd name="T35" fmla="*/ 14 h 204"/>
                <a:gd name="T36" fmla="*/ 70 w 116"/>
                <a:gd name="T37" fmla="*/ 30 h 204"/>
                <a:gd name="T38" fmla="*/ 81 w 116"/>
                <a:gd name="T39" fmla="*/ 46 h 204"/>
                <a:gd name="T40" fmla="*/ 101 w 116"/>
                <a:gd name="T41" fmla="*/ 96 h 204"/>
                <a:gd name="T42" fmla="*/ 107 w 116"/>
                <a:gd name="T43" fmla="*/ 112 h 204"/>
                <a:gd name="T44" fmla="*/ 109 w 116"/>
                <a:gd name="T45" fmla="*/ 145 h 204"/>
                <a:gd name="T46" fmla="*/ 105 w 116"/>
                <a:gd name="T47" fmla="*/ 173 h 204"/>
                <a:gd name="T48" fmla="*/ 101 w 116"/>
                <a:gd name="T49" fmla="*/ 182 h 204"/>
                <a:gd name="T50" fmla="*/ 95 w 116"/>
                <a:gd name="T51" fmla="*/ 190 h 204"/>
                <a:gd name="T52" fmla="*/ 87 w 116"/>
                <a:gd name="T53" fmla="*/ 194 h 204"/>
                <a:gd name="T54" fmla="*/ 76 w 116"/>
                <a:gd name="T55" fmla="*/ 194 h 204"/>
                <a:gd name="T56" fmla="*/ 40 w 116"/>
                <a:gd name="T57" fmla="*/ 190 h 204"/>
                <a:gd name="T58" fmla="*/ 30 w 116"/>
                <a:gd name="T59" fmla="*/ 187 h 204"/>
                <a:gd name="T60" fmla="*/ 18 w 116"/>
                <a:gd name="T61" fmla="*/ 178 h 204"/>
                <a:gd name="T62" fmla="*/ 12 w 116"/>
                <a:gd name="T63" fmla="*/ 164 h 204"/>
                <a:gd name="T64" fmla="*/ 7 w 116"/>
                <a:gd name="T65" fmla="*/ 135 h 204"/>
                <a:gd name="T66" fmla="*/ 7 w 116"/>
                <a:gd name="T67" fmla="*/ 130 h 204"/>
                <a:gd name="T68" fmla="*/ 7 w 116"/>
                <a:gd name="T69" fmla="*/ 121 h 204"/>
                <a:gd name="T70" fmla="*/ 7 w 116"/>
                <a:gd name="T71" fmla="*/ 83 h 204"/>
                <a:gd name="T72" fmla="*/ 3 w 116"/>
                <a:gd name="T73" fmla="*/ 79 h 204"/>
                <a:gd name="T74" fmla="*/ 0 w 116"/>
                <a:gd name="T75" fmla="*/ 79 h 204"/>
                <a:gd name="T76" fmla="*/ 0 w 116"/>
                <a:gd name="T77" fmla="*/ 83 h 204"/>
                <a:gd name="T78" fmla="*/ 0 w 116"/>
                <a:gd name="T79" fmla="*/ 119 h 204"/>
                <a:gd name="T80" fmla="*/ 0 w 116"/>
                <a:gd name="T81" fmla="*/ 130 h 204"/>
                <a:gd name="T82" fmla="*/ 0 w 116"/>
                <a:gd name="T83" fmla="*/ 135 h 204"/>
                <a:gd name="T84" fmla="*/ 4 w 116"/>
                <a:gd name="T85" fmla="*/ 165 h 204"/>
                <a:gd name="T86" fmla="*/ 12 w 116"/>
                <a:gd name="T87" fmla="*/ 182 h 204"/>
                <a:gd name="T88" fmla="*/ 26 w 116"/>
                <a:gd name="T89" fmla="*/ 194 h 204"/>
                <a:gd name="T90" fmla="*/ 36 w 116"/>
                <a:gd name="T91" fmla="*/ 197 h 204"/>
                <a:gd name="T92" fmla="*/ 75 w 116"/>
                <a:gd name="T93" fmla="*/ 204 h 204"/>
                <a:gd name="T94" fmla="*/ 82 w 116"/>
                <a:gd name="T95" fmla="*/ 204 h 204"/>
                <a:gd name="T96" fmla="*/ 95 w 116"/>
                <a:gd name="T97" fmla="*/ 199 h 204"/>
                <a:gd name="T98" fmla="*/ 104 w 116"/>
                <a:gd name="T99" fmla="*/ 193 h 204"/>
                <a:gd name="T100" fmla="*/ 112 w 116"/>
                <a:gd name="T101" fmla="*/ 181 h 204"/>
                <a:gd name="T102" fmla="*/ 113 w 116"/>
                <a:gd name="T103" fmla="*/ 174 h 204"/>
                <a:gd name="T104" fmla="*/ 116 w 116"/>
                <a:gd name="T105" fmla="*/ 147 h 204"/>
                <a:gd name="T106" fmla="*/ 115 w 116"/>
                <a:gd name="T107" fmla="*/ 1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204">
                  <a:moveTo>
                    <a:pt x="115" y="110"/>
                  </a:moveTo>
                  <a:lnTo>
                    <a:pt x="115" y="110"/>
                  </a:lnTo>
                  <a:lnTo>
                    <a:pt x="109" y="93"/>
                  </a:lnTo>
                  <a:lnTo>
                    <a:pt x="101" y="70"/>
                  </a:lnTo>
                  <a:lnTo>
                    <a:pt x="89" y="41"/>
                  </a:lnTo>
                  <a:lnTo>
                    <a:pt x="89" y="41"/>
                  </a:lnTo>
                  <a:lnTo>
                    <a:pt x="76" y="26"/>
                  </a:lnTo>
                  <a:lnTo>
                    <a:pt x="64" y="12"/>
                  </a:lnTo>
                  <a:lnTo>
                    <a:pt x="58" y="7"/>
                  </a:lnTo>
                  <a:lnTo>
                    <a:pt x="50" y="3"/>
                  </a:lnTo>
                  <a:lnTo>
                    <a:pt x="43" y="1"/>
                  </a:lnTo>
                  <a:lnTo>
                    <a:pt x="35" y="0"/>
                  </a:lnTo>
                  <a:lnTo>
                    <a:pt x="35" y="0"/>
                  </a:lnTo>
                  <a:lnTo>
                    <a:pt x="24" y="1"/>
                  </a:lnTo>
                  <a:lnTo>
                    <a:pt x="24" y="1"/>
                  </a:lnTo>
                  <a:lnTo>
                    <a:pt x="15" y="4"/>
                  </a:lnTo>
                  <a:lnTo>
                    <a:pt x="10" y="9"/>
                  </a:lnTo>
                  <a:lnTo>
                    <a:pt x="6" y="17"/>
                  </a:lnTo>
                  <a:lnTo>
                    <a:pt x="6" y="26"/>
                  </a:lnTo>
                  <a:lnTo>
                    <a:pt x="6" y="26"/>
                  </a:lnTo>
                  <a:lnTo>
                    <a:pt x="6" y="29"/>
                  </a:lnTo>
                  <a:lnTo>
                    <a:pt x="9" y="30"/>
                  </a:lnTo>
                  <a:lnTo>
                    <a:pt x="9" y="30"/>
                  </a:lnTo>
                  <a:lnTo>
                    <a:pt x="12" y="30"/>
                  </a:lnTo>
                  <a:lnTo>
                    <a:pt x="14" y="27"/>
                  </a:lnTo>
                  <a:lnTo>
                    <a:pt x="14" y="27"/>
                  </a:lnTo>
                  <a:lnTo>
                    <a:pt x="15" y="20"/>
                  </a:lnTo>
                  <a:lnTo>
                    <a:pt x="17" y="14"/>
                  </a:lnTo>
                  <a:lnTo>
                    <a:pt x="20" y="11"/>
                  </a:lnTo>
                  <a:lnTo>
                    <a:pt x="26" y="9"/>
                  </a:lnTo>
                  <a:lnTo>
                    <a:pt x="26" y="9"/>
                  </a:lnTo>
                  <a:lnTo>
                    <a:pt x="35" y="9"/>
                  </a:lnTo>
                  <a:lnTo>
                    <a:pt x="35" y="9"/>
                  </a:lnTo>
                  <a:lnTo>
                    <a:pt x="41" y="9"/>
                  </a:lnTo>
                  <a:lnTo>
                    <a:pt x="47" y="11"/>
                  </a:lnTo>
                  <a:lnTo>
                    <a:pt x="53" y="14"/>
                  </a:lnTo>
                  <a:lnTo>
                    <a:pt x="58" y="18"/>
                  </a:lnTo>
                  <a:lnTo>
                    <a:pt x="70" y="30"/>
                  </a:lnTo>
                  <a:lnTo>
                    <a:pt x="81" y="46"/>
                  </a:lnTo>
                  <a:lnTo>
                    <a:pt x="81" y="46"/>
                  </a:lnTo>
                  <a:lnTo>
                    <a:pt x="93" y="75"/>
                  </a:lnTo>
                  <a:lnTo>
                    <a:pt x="101" y="96"/>
                  </a:lnTo>
                  <a:lnTo>
                    <a:pt x="107" y="112"/>
                  </a:lnTo>
                  <a:lnTo>
                    <a:pt x="107" y="112"/>
                  </a:lnTo>
                  <a:lnTo>
                    <a:pt x="109" y="130"/>
                  </a:lnTo>
                  <a:lnTo>
                    <a:pt x="109" y="145"/>
                  </a:lnTo>
                  <a:lnTo>
                    <a:pt x="107" y="161"/>
                  </a:lnTo>
                  <a:lnTo>
                    <a:pt x="105" y="173"/>
                  </a:lnTo>
                  <a:lnTo>
                    <a:pt x="105" y="173"/>
                  </a:lnTo>
                  <a:lnTo>
                    <a:pt x="101" y="182"/>
                  </a:lnTo>
                  <a:lnTo>
                    <a:pt x="99" y="187"/>
                  </a:lnTo>
                  <a:lnTo>
                    <a:pt x="95" y="190"/>
                  </a:lnTo>
                  <a:lnTo>
                    <a:pt x="92" y="193"/>
                  </a:lnTo>
                  <a:lnTo>
                    <a:pt x="87" y="194"/>
                  </a:lnTo>
                  <a:lnTo>
                    <a:pt x="76" y="194"/>
                  </a:lnTo>
                  <a:lnTo>
                    <a:pt x="76" y="194"/>
                  </a:lnTo>
                  <a:lnTo>
                    <a:pt x="59" y="194"/>
                  </a:lnTo>
                  <a:lnTo>
                    <a:pt x="40" y="190"/>
                  </a:lnTo>
                  <a:lnTo>
                    <a:pt x="40" y="190"/>
                  </a:lnTo>
                  <a:lnTo>
                    <a:pt x="30" y="187"/>
                  </a:lnTo>
                  <a:lnTo>
                    <a:pt x="24" y="184"/>
                  </a:lnTo>
                  <a:lnTo>
                    <a:pt x="18" y="178"/>
                  </a:lnTo>
                  <a:lnTo>
                    <a:pt x="15" y="171"/>
                  </a:lnTo>
                  <a:lnTo>
                    <a:pt x="12" y="164"/>
                  </a:lnTo>
                  <a:lnTo>
                    <a:pt x="10" y="155"/>
                  </a:lnTo>
                  <a:lnTo>
                    <a:pt x="7" y="135"/>
                  </a:lnTo>
                  <a:lnTo>
                    <a:pt x="7" y="130"/>
                  </a:lnTo>
                  <a:lnTo>
                    <a:pt x="7" y="130"/>
                  </a:lnTo>
                  <a:lnTo>
                    <a:pt x="7" y="121"/>
                  </a:lnTo>
                  <a:lnTo>
                    <a:pt x="7" y="121"/>
                  </a:lnTo>
                  <a:lnTo>
                    <a:pt x="7" y="83"/>
                  </a:lnTo>
                  <a:lnTo>
                    <a:pt x="7" y="83"/>
                  </a:lnTo>
                  <a:lnTo>
                    <a:pt x="6" y="79"/>
                  </a:lnTo>
                  <a:lnTo>
                    <a:pt x="3" y="79"/>
                  </a:lnTo>
                  <a:lnTo>
                    <a:pt x="3" y="79"/>
                  </a:lnTo>
                  <a:lnTo>
                    <a:pt x="0" y="79"/>
                  </a:lnTo>
                  <a:lnTo>
                    <a:pt x="0" y="79"/>
                  </a:lnTo>
                  <a:lnTo>
                    <a:pt x="0" y="83"/>
                  </a:lnTo>
                  <a:lnTo>
                    <a:pt x="0" y="83"/>
                  </a:lnTo>
                  <a:lnTo>
                    <a:pt x="0" y="119"/>
                  </a:lnTo>
                  <a:lnTo>
                    <a:pt x="0" y="119"/>
                  </a:lnTo>
                  <a:lnTo>
                    <a:pt x="0" y="130"/>
                  </a:lnTo>
                  <a:lnTo>
                    <a:pt x="0" y="135"/>
                  </a:lnTo>
                  <a:lnTo>
                    <a:pt x="0" y="135"/>
                  </a:lnTo>
                  <a:lnTo>
                    <a:pt x="1" y="156"/>
                  </a:lnTo>
                  <a:lnTo>
                    <a:pt x="4" y="165"/>
                  </a:lnTo>
                  <a:lnTo>
                    <a:pt x="7" y="174"/>
                  </a:lnTo>
                  <a:lnTo>
                    <a:pt x="12" y="182"/>
                  </a:lnTo>
                  <a:lnTo>
                    <a:pt x="18" y="188"/>
                  </a:lnTo>
                  <a:lnTo>
                    <a:pt x="26" y="194"/>
                  </a:lnTo>
                  <a:lnTo>
                    <a:pt x="36" y="197"/>
                  </a:lnTo>
                  <a:lnTo>
                    <a:pt x="36" y="197"/>
                  </a:lnTo>
                  <a:lnTo>
                    <a:pt x="56" y="202"/>
                  </a:lnTo>
                  <a:lnTo>
                    <a:pt x="75" y="204"/>
                  </a:lnTo>
                  <a:lnTo>
                    <a:pt x="75" y="204"/>
                  </a:lnTo>
                  <a:lnTo>
                    <a:pt x="82" y="204"/>
                  </a:lnTo>
                  <a:lnTo>
                    <a:pt x="90" y="202"/>
                  </a:lnTo>
                  <a:lnTo>
                    <a:pt x="95" y="199"/>
                  </a:lnTo>
                  <a:lnTo>
                    <a:pt x="101" y="196"/>
                  </a:lnTo>
                  <a:lnTo>
                    <a:pt x="104" y="193"/>
                  </a:lnTo>
                  <a:lnTo>
                    <a:pt x="109" y="187"/>
                  </a:lnTo>
                  <a:lnTo>
                    <a:pt x="112" y="181"/>
                  </a:lnTo>
                  <a:lnTo>
                    <a:pt x="113" y="174"/>
                  </a:lnTo>
                  <a:lnTo>
                    <a:pt x="113" y="174"/>
                  </a:lnTo>
                  <a:lnTo>
                    <a:pt x="115" y="162"/>
                  </a:lnTo>
                  <a:lnTo>
                    <a:pt x="116" y="147"/>
                  </a:lnTo>
                  <a:lnTo>
                    <a:pt x="116" y="129"/>
                  </a:lnTo>
                  <a:lnTo>
                    <a:pt x="115" y="110"/>
                  </a:lnTo>
                  <a:lnTo>
                    <a:pt x="115" y="1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Freeform 485"/>
            <p:cNvSpPr>
              <a:spLocks/>
            </p:cNvSpPr>
            <p:nvPr/>
          </p:nvSpPr>
          <p:spPr bwMode="auto">
            <a:xfrm>
              <a:off x="5106988" y="3086100"/>
              <a:ext cx="282575" cy="282575"/>
            </a:xfrm>
            <a:custGeom>
              <a:avLst/>
              <a:gdLst>
                <a:gd name="T0" fmla="*/ 144 w 178"/>
                <a:gd name="T1" fmla="*/ 153 h 178"/>
                <a:gd name="T2" fmla="*/ 147 w 178"/>
                <a:gd name="T3" fmla="*/ 156 h 178"/>
                <a:gd name="T4" fmla="*/ 141 w 178"/>
                <a:gd name="T5" fmla="*/ 173 h 178"/>
                <a:gd name="T6" fmla="*/ 141 w 178"/>
                <a:gd name="T7" fmla="*/ 176 h 178"/>
                <a:gd name="T8" fmla="*/ 144 w 178"/>
                <a:gd name="T9" fmla="*/ 178 h 178"/>
                <a:gd name="T10" fmla="*/ 146 w 178"/>
                <a:gd name="T11" fmla="*/ 178 h 178"/>
                <a:gd name="T12" fmla="*/ 149 w 178"/>
                <a:gd name="T13" fmla="*/ 176 h 178"/>
                <a:gd name="T14" fmla="*/ 173 w 178"/>
                <a:gd name="T15" fmla="*/ 169 h 178"/>
                <a:gd name="T16" fmla="*/ 176 w 178"/>
                <a:gd name="T17" fmla="*/ 167 h 178"/>
                <a:gd name="T18" fmla="*/ 178 w 178"/>
                <a:gd name="T19" fmla="*/ 164 h 178"/>
                <a:gd name="T20" fmla="*/ 178 w 178"/>
                <a:gd name="T21" fmla="*/ 161 h 178"/>
                <a:gd name="T22" fmla="*/ 152 w 178"/>
                <a:gd name="T23" fmla="*/ 155 h 178"/>
                <a:gd name="T24" fmla="*/ 152 w 178"/>
                <a:gd name="T25" fmla="*/ 152 h 178"/>
                <a:gd name="T26" fmla="*/ 146 w 178"/>
                <a:gd name="T27" fmla="*/ 126 h 178"/>
                <a:gd name="T28" fmla="*/ 170 w 178"/>
                <a:gd name="T29" fmla="*/ 130 h 178"/>
                <a:gd name="T30" fmla="*/ 173 w 178"/>
                <a:gd name="T31" fmla="*/ 126 h 178"/>
                <a:gd name="T32" fmla="*/ 173 w 178"/>
                <a:gd name="T33" fmla="*/ 123 h 178"/>
                <a:gd name="T34" fmla="*/ 170 w 178"/>
                <a:gd name="T35" fmla="*/ 121 h 178"/>
                <a:gd name="T36" fmla="*/ 92 w 178"/>
                <a:gd name="T37" fmla="*/ 77 h 178"/>
                <a:gd name="T38" fmla="*/ 92 w 178"/>
                <a:gd name="T39" fmla="*/ 5 h 178"/>
                <a:gd name="T40" fmla="*/ 87 w 178"/>
                <a:gd name="T41" fmla="*/ 0 h 178"/>
                <a:gd name="T42" fmla="*/ 84 w 178"/>
                <a:gd name="T43" fmla="*/ 2 h 178"/>
                <a:gd name="T44" fmla="*/ 83 w 178"/>
                <a:gd name="T45" fmla="*/ 80 h 178"/>
                <a:gd name="T46" fmla="*/ 8 w 178"/>
                <a:gd name="T47" fmla="*/ 121 h 178"/>
                <a:gd name="T48" fmla="*/ 5 w 178"/>
                <a:gd name="T49" fmla="*/ 123 h 178"/>
                <a:gd name="T50" fmla="*/ 5 w 178"/>
                <a:gd name="T51" fmla="*/ 126 h 178"/>
                <a:gd name="T52" fmla="*/ 5 w 178"/>
                <a:gd name="T53" fmla="*/ 129 h 178"/>
                <a:gd name="T54" fmla="*/ 8 w 178"/>
                <a:gd name="T55" fmla="*/ 130 h 178"/>
                <a:gd name="T56" fmla="*/ 25 w 178"/>
                <a:gd name="T57" fmla="*/ 152 h 178"/>
                <a:gd name="T58" fmla="*/ 25 w 178"/>
                <a:gd name="T59" fmla="*/ 152 h 178"/>
                <a:gd name="T60" fmla="*/ 3 w 178"/>
                <a:gd name="T61" fmla="*/ 159 h 178"/>
                <a:gd name="T62" fmla="*/ 0 w 178"/>
                <a:gd name="T63" fmla="*/ 161 h 178"/>
                <a:gd name="T64" fmla="*/ 0 w 178"/>
                <a:gd name="T65" fmla="*/ 164 h 178"/>
                <a:gd name="T66" fmla="*/ 2 w 178"/>
                <a:gd name="T67" fmla="*/ 167 h 178"/>
                <a:gd name="T68" fmla="*/ 5 w 178"/>
                <a:gd name="T69" fmla="*/ 169 h 178"/>
                <a:gd name="T70" fmla="*/ 23 w 178"/>
                <a:gd name="T71" fmla="*/ 164 h 178"/>
                <a:gd name="T72" fmla="*/ 28 w 178"/>
                <a:gd name="T73" fmla="*/ 176 h 178"/>
                <a:gd name="T74" fmla="*/ 32 w 178"/>
                <a:gd name="T75" fmla="*/ 178 h 178"/>
                <a:gd name="T76" fmla="*/ 34 w 178"/>
                <a:gd name="T77" fmla="*/ 178 h 178"/>
                <a:gd name="T78" fmla="*/ 35 w 178"/>
                <a:gd name="T79" fmla="*/ 176 h 178"/>
                <a:gd name="T80" fmla="*/ 35 w 178"/>
                <a:gd name="T81" fmla="*/ 173 h 178"/>
                <a:gd name="T82" fmla="*/ 31 w 178"/>
                <a:gd name="T83" fmla="*/ 156 h 178"/>
                <a:gd name="T84" fmla="*/ 32 w 178"/>
                <a:gd name="T85" fmla="*/ 153 h 178"/>
                <a:gd name="T86" fmla="*/ 89 w 178"/>
                <a:gd name="T87" fmla="*/ 84 h 178"/>
                <a:gd name="T88" fmla="*/ 144 w 178"/>
                <a:gd name="T89" fmla="*/ 1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178">
                  <a:moveTo>
                    <a:pt x="144" y="153"/>
                  </a:moveTo>
                  <a:lnTo>
                    <a:pt x="144" y="153"/>
                  </a:lnTo>
                  <a:lnTo>
                    <a:pt x="146" y="156"/>
                  </a:lnTo>
                  <a:lnTo>
                    <a:pt x="147" y="156"/>
                  </a:lnTo>
                  <a:lnTo>
                    <a:pt x="141" y="173"/>
                  </a:lnTo>
                  <a:lnTo>
                    <a:pt x="141" y="173"/>
                  </a:lnTo>
                  <a:lnTo>
                    <a:pt x="141" y="176"/>
                  </a:lnTo>
                  <a:lnTo>
                    <a:pt x="141" y="176"/>
                  </a:lnTo>
                  <a:lnTo>
                    <a:pt x="144" y="178"/>
                  </a:lnTo>
                  <a:lnTo>
                    <a:pt x="144" y="178"/>
                  </a:lnTo>
                  <a:lnTo>
                    <a:pt x="146" y="178"/>
                  </a:lnTo>
                  <a:lnTo>
                    <a:pt x="146" y="178"/>
                  </a:lnTo>
                  <a:lnTo>
                    <a:pt x="147" y="178"/>
                  </a:lnTo>
                  <a:lnTo>
                    <a:pt x="149" y="176"/>
                  </a:lnTo>
                  <a:lnTo>
                    <a:pt x="153" y="164"/>
                  </a:lnTo>
                  <a:lnTo>
                    <a:pt x="173" y="169"/>
                  </a:lnTo>
                  <a:lnTo>
                    <a:pt x="173" y="169"/>
                  </a:lnTo>
                  <a:lnTo>
                    <a:pt x="176" y="167"/>
                  </a:lnTo>
                  <a:lnTo>
                    <a:pt x="178" y="164"/>
                  </a:lnTo>
                  <a:lnTo>
                    <a:pt x="178" y="164"/>
                  </a:lnTo>
                  <a:lnTo>
                    <a:pt x="178" y="161"/>
                  </a:lnTo>
                  <a:lnTo>
                    <a:pt x="178" y="161"/>
                  </a:lnTo>
                  <a:lnTo>
                    <a:pt x="175" y="159"/>
                  </a:lnTo>
                  <a:lnTo>
                    <a:pt x="152" y="155"/>
                  </a:lnTo>
                  <a:lnTo>
                    <a:pt x="152" y="152"/>
                  </a:lnTo>
                  <a:lnTo>
                    <a:pt x="152" y="152"/>
                  </a:lnTo>
                  <a:lnTo>
                    <a:pt x="152" y="152"/>
                  </a:lnTo>
                  <a:lnTo>
                    <a:pt x="146" y="126"/>
                  </a:lnTo>
                  <a:lnTo>
                    <a:pt x="170" y="130"/>
                  </a:lnTo>
                  <a:lnTo>
                    <a:pt x="170" y="130"/>
                  </a:lnTo>
                  <a:lnTo>
                    <a:pt x="172" y="129"/>
                  </a:lnTo>
                  <a:lnTo>
                    <a:pt x="173" y="126"/>
                  </a:lnTo>
                  <a:lnTo>
                    <a:pt x="173" y="126"/>
                  </a:lnTo>
                  <a:lnTo>
                    <a:pt x="173" y="123"/>
                  </a:lnTo>
                  <a:lnTo>
                    <a:pt x="173" y="123"/>
                  </a:lnTo>
                  <a:lnTo>
                    <a:pt x="170" y="121"/>
                  </a:lnTo>
                  <a:lnTo>
                    <a:pt x="141" y="116"/>
                  </a:lnTo>
                  <a:lnTo>
                    <a:pt x="92" y="77"/>
                  </a:lnTo>
                  <a:lnTo>
                    <a:pt x="92" y="5"/>
                  </a:lnTo>
                  <a:lnTo>
                    <a:pt x="92" y="5"/>
                  </a:lnTo>
                  <a:lnTo>
                    <a:pt x="90" y="2"/>
                  </a:lnTo>
                  <a:lnTo>
                    <a:pt x="87" y="0"/>
                  </a:lnTo>
                  <a:lnTo>
                    <a:pt x="87" y="0"/>
                  </a:lnTo>
                  <a:lnTo>
                    <a:pt x="84" y="2"/>
                  </a:lnTo>
                  <a:lnTo>
                    <a:pt x="83" y="5"/>
                  </a:lnTo>
                  <a:lnTo>
                    <a:pt x="83" y="80"/>
                  </a:lnTo>
                  <a:lnTo>
                    <a:pt x="37" y="116"/>
                  </a:lnTo>
                  <a:lnTo>
                    <a:pt x="8" y="121"/>
                  </a:lnTo>
                  <a:lnTo>
                    <a:pt x="8" y="121"/>
                  </a:lnTo>
                  <a:lnTo>
                    <a:pt x="5" y="123"/>
                  </a:lnTo>
                  <a:lnTo>
                    <a:pt x="5" y="123"/>
                  </a:lnTo>
                  <a:lnTo>
                    <a:pt x="5" y="126"/>
                  </a:lnTo>
                  <a:lnTo>
                    <a:pt x="5" y="126"/>
                  </a:lnTo>
                  <a:lnTo>
                    <a:pt x="5" y="129"/>
                  </a:lnTo>
                  <a:lnTo>
                    <a:pt x="8" y="130"/>
                  </a:lnTo>
                  <a:lnTo>
                    <a:pt x="8" y="130"/>
                  </a:lnTo>
                  <a:lnTo>
                    <a:pt x="32" y="126"/>
                  </a:lnTo>
                  <a:lnTo>
                    <a:pt x="25" y="152"/>
                  </a:lnTo>
                  <a:lnTo>
                    <a:pt x="25" y="152"/>
                  </a:lnTo>
                  <a:lnTo>
                    <a:pt x="25" y="152"/>
                  </a:lnTo>
                  <a:lnTo>
                    <a:pt x="25" y="155"/>
                  </a:lnTo>
                  <a:lnTo>
                    <a:pt x="3" y="159"/>
                  </a:lnTo>
                  <a:lnTo>
                    <a:pt x="3" y="159"/>
                  </a:lnTo>
                  <a:lnTo>
                    <a:pt x="0" y="161"/>
                  </a:lnTo>
                  <a:lnTo>
                    <a:pt x="0" y="161"/>
                  </a:lnTo>
                  <a:lnTo>
                    <a:pt x="0" y="164"/>
                  </a:lnTo>
                  <a:lnTo>
                    <a:pt x="0" y="164"/>
                  </a:lnTo>
                  <a:lnTo>
                    <a:pt x="2" y="167"/>
                  </a:lnTo>
                  <a:lnTo>
                    <a:pt x="5" y="169"/>
                  </a:lnTo>
                  <a:lnTo>
                    <a:pt x="5" y="169"/>
                  </a:lnTo>
                  <a:lnTo>
                    <a:pt x="5" y="169"/>
                  </a:lnTo>
                  <a:lnTo>
                    <a:pt x="23" y="164"/>
                  </a:lnTo>
                  <a:lnTo>
                    <a:pt x="28" y="176"/>
                  </a:lnTo>
                  <a:lnTo>
                    <a:pt x="28" y="176"/>
                  </a:lnTo>
                  <a:lnTo>
                    <a:pt x="29" y="178"/>
                  </a:lnTo>
                  <a:lnTo>
                    <a:pt x="32" y="178"/>
                  </a:lnTo>
                  <a:lnTo>
                    <a:pt x="32" y="178"/>
                  </a:lnTo>
                  <a:lnTo>
                    <a:pt x="34" y="178"/>
                  </a:lnTo>
                  <a:lnTo>
                    <a:pt x="34" y="178"/>
                  </a:lnTo>
                  <a:lnTo>
                    <a:pt x="35" y="176"/>
                  </a:lnTo>
                  <a:lnTo>
                    <a:pt x="35" y="176"/>
                  </a:lnTo>
                  <a:lnTo>
                    <a:pt x="35" y="173"/>
                  </a:lnTo>
                  <a:lnTo>
                    <a:pt x="29" y="156"/>
                  </a:lnTo>
                  <a:lnTo>
                    <a:pt x="31" y="156"/>
                  </a:lnTo>
                  <a:lnTo>
                    <a:pt x="31" y="156"/>
                  </a:lnTo>
                  <a:lnTo>
                    <a:pt x="32" y="153"/>
                  </a:lnTo>
                  <a:lnTo>
                    <a:pt x="41" y="123"/>
                  </a:lnTo>
                  <a:lnTo>
                    <a:pt x="89" y="84"/>
                  </a:lnTo>
                  <a:lnTo>
                    <a:pt x="136" y="123"/>
                  </a:lnTo>
                  <a:lnTo>
                    <a:pt x="144" y="15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Freeform 486"/>
            <p:cNvSpPr>
              <a:spLocks/>
            </p:cNvSpPr>
            <p:nvPr/>
          </p:nvSpPr>
          <p:spPr bwMode="auto">
            <a:xfrm>
              <a:off x="5043488" y="3149600"/>
              <a:ext cx="187325" cy="323850"/>
            </a:xfrm>
            <a:custGeom>
              <a:avLst/>
              <a:gdLst>
                <a:gd name="T0" fmla="*/ 114 w 118"/>
                <a:gd name="T1" fmla="*/ 78 h 204"/>
                <a:gd name="T2" fmla="*/ 109 w 118"/>
                <a:gd name="T3" fmla="*/ 83 h 204"/>
                <a:gd name="T4" fmla="*/ 109 w 118"/>
                <a:gd name="T5" fmla="*/ 121 h 204"/>
                <a:gd name="T6" fmla="*/ 109 w 118"/>
                <a:gd name="T7" fmla="*/ 130 h 204"/>
                <a:gd name="T8" fmla="*/ 109 w 118"/>
                <a:gd name="T9" fmla="*/ 135 h 204"/>
                <a:gd name="T10" fmla="*/ 104 w 118"/>
                <a:gd name="T11" fmla="*/ 164 h 204"/>
                <a:gd name="T12" fmla="*/ 98 w 118"/>
                <a:gd name="T13" fmla="*/ 178 h 204"/>
                <a:gd name="T14" fmla="*/ 86 w 118"/>
                <a:gd name="T15" fmla="*/ 187 h 204"/>
                <a:gd name="T16" fmla="*/ 78 w 118"/>
                <a:gd name="T17" fmla="*/ 190 h 204"/>
                <a:gd name="T18" fmla="*/ 40 w 118"/>
                <a:gd name="T19" fmla="*/ 194 h 204"/>
                <a:gd name="T20" fmla="*/ 29 w 118"/>
                <a:gd name="T21" fmla="*/ 194 h 204"/>
                <a:gd name="T22" fmla="*/ 22 w 118"/>
                <a:gd name="T23" fmla="*/ 190 h 204"/>
                <a:gd name="T24" fmla="*/ 16 w 118"/>
                <a:gd name="T25" fmla="*/ 182 h 204"/>
                <a:gd name="T26" fmla="*/ 11 w 118"/>
                <a:gd name="T27" fmla="*/ 173 h 204"/>
                <a:gd name="T28" fmla="*/ 8 w 118"/>
                <a:gd name="T29" fmla="*/ 145 h 204"/>
                <a:gd name="T30" fmla="*/ 11 w 118"/>
                <a:gd name="T31" fmla="*/ 112 h 204"/>
                <a:gd name="T32" fmla="*/ 16 w 118"/>
                <a:gd name="T33" fmla="*/ 96 h 204"/>
                <a:gd name="T34" fmla="*/ 35 w 118"/>
                <a:gd name="T35" fmla="*/ 46 h 204"/>
                <a:gd name="T36" fmla="*/ 48 w 118"/>
                <a:gd name="T37" fmla="*/ 30 h 204"/>
                <a:gd name="T38" fmla="*/ 63 w 118"/>
                <a:gd name="T39" fmla="*/ 14 h 204"/>
                <a:gd name="T40" fmla="*/ 75 w 118"/>
                <a:gd name="T41" fmla="*/ 9 h 204"/>
                <a:gd name="T42" fmla="*/ 83 w 118"/>
                <a:gd name="T43" fmla="*/ 9 h 204"/>
                <a:gd name="T44" fmla="*/ 92 w 118"/>
                <a:gd name="T45" fmla="*/ 9 h 204"/>
                <a:gd name="T46" fmla="*/ 101 w 118"/>
                <a:gd name="T47" fmla="*/ 15 h 204"/>
                <a:gd name="T48" fmla="*/ 103 w 118"/>
                <a:gd name="T49" fmla="*/ 26 h 204"/>
                <a:gd name="T50" fmla="*/ 104 w 118"/>
                <a:gd name="T51" fmla="*/ 29 h 204"/>
                <a:gd name="T52" fmla="*/ 107 w 118"/>
                <a:gd name="T53" fmla="*/ 30 h 204"/>
                <a:gd name="T54" fmla="*/ 112 w 118"/>
                <a:gd name="T55" fmla="*/ 27 h 204"/>
                <a:gd name="T56" fmla="*/ 111 w 118"/>
                <a:gd name="T57" fmla="*/ 18 h 204"/>
                <a:gd name="T58" fmla="*/ 101 w 118"/>
                <a:gd name="T59" fmla="*/ 4 h 204"/>
                <a:gd name="T60" fmla="*/ 94 w 118"/>
                <a:gd name="T61" fmla="*/ 1 h 204"/>
                <a:gd name="T62" fmla="*/ 81 w 118"/>
                <a:gd name="T63" fmla="*/ 0 h 204"/>
                <a:gd name="T64" fmla="*/ 66 w 118"/>
                <a:gd name="T65" fmla="*/ 3 h 204"/>
                <a:gd name="T66" fmla="*/ 52 w 118"/>
                <a:gd name="T67" fmla="*/ 12 h 204"/>
                <a:gd name="T68" fmla="*/ 29 w 118"/>
                <a:gd name="T69" fmla="*/ 41 h 204"/>
                <a:gd name="T70" fmla="*/ 16 w 118"/>
                <a:gd name="T71" fmla="*/ 70 h 204"/>
                <a:gd name="T72" fmla="*/ 3 w 118"/>
                <a:gd name="T73" fmla="*/ 110 h 204"/>
                <a:gd name="T74" fmla="*/ 0 w 118"/>
                <a:gd name="T75" fmla="*/ 129 h 204"/>
                <a:gd name="T76" fmla="*/ 2 w 118"/>
                <a:gd name="T77" fmla="*/ 162 h 204"/>
                <a:gd name="T78" fmla="*/ 3 w 118"/>
                <a:gd name="T79" fmla="*/ 174 h 204"/>
                <a:gd name="T80" fmla="*/ 9 w 118"/>
                <a:gd name="T81" fmla="*/ 187 h 204"/>
                <a:gd name="T82" fmla="*/ 17 w 118"/>
                <a:gd name="T83" fmla="*/ 196 h 204"/>
                <a:gd name="T84" fmla="*/ 28 w 118"/>
                <a:gd name="T85" fmla="*/ 202 h 204"/>
                <a:gd name="T86" fmla="*/ 42 w 118"/>
                <a:gd name="T87" fmla="*/ 204 h 204"/>
                <a:gd name="T88" fmla="*/ 60 w 118"/>
                <a:gd name="T89" fmla="*/ 202 h 204"/>
                <a:gd name="T90" fmla="*/ 80 w 118"/>
                <a:gd name="T91" fmla="*/ 197 h 204"/>
                <a:gd name="T92" fmla="*/ 100 w 118"/>
                <a:gd name="T93" fmla="*/ 188 h 204"/>
                <a:gd name="T94" fmla="*/ 111 w 118"/>
                <a:gd name="T95" fmla="*/ 174 h 204"/>
                <a:gd name="T96" fmla="*/ 115 w 118"/>
                <a:gd name="T97" fmla="*/ 156 h 204"/>
                <a:gd name="T98" fmla="*/ 117 w 118"/>
                <a:gd name="T99" fmla="*/ 130 h 204"/>
                <a:gd name="T100" fmla="*/ 117 w 118"/>
                <a:gd name="T101" fmla="*/ 119 h 204"/>
                <a:gd name="T102" fmla="*/ 118 w 118"/>
                <a:gd name="T103" fmla="*/ 83 h 204"/>
                <a:gd name="T104" fmla="*/ 117 w 118"/>
                <a:gd name="T105" fmla="*/ 79 h 204"/>
                <a:gd name="T106" fmla="*/ 114 w 118"/>
                <a:gd name="T107"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204">
                  <a:moveTo>
                    <a:pt x="114" y="78"/>
                  </a:moveTo>
                  <a:lnTo>
                    <a:pt x="114" y="78"/>
                  </a:lnTo>
                  <a:lnTo>
                    <a:pt x="111" y="79"/>
                  </a:lnTo>
                  <a:lnTo>
                    <a:pt x="109" y="83"/>
                  </a:lnTo>
                  <a:lnTo>
                    <a:pt x="109" y="83"/>
                  </a:lnTo>
                  <a:lnTo>
                    <a:pt x="109" y="121"/>
                  </a:lnTo>
                  <a:lnTo>
                    <a:pt x="109" y="121"/>
                  </a:lnTo>
                  <a:lnTo>
                    <a:pt x="109" y="130"/>
                  </a:lnTo>
                  <a:lnTo>
                    <a:pt x="109" y="135"/>
                  </a:lnTo>
                  <a:lnTo>
                    <a:pt x="109" y="135"/>
                  </a:lnTo>
                  <a:lnTo>
                    <a:pt x="107" y="155"/>
                  </a:lnTo>
                  <a:lnTo>
                    <a:pt x="104" y="164"/>
                  </a:lnTo>
                  <a:lnTo>
                    <a:pt x="103" y="171"/>
                  </a:lnTo>
                  <a:lnTo>
                    <a:pt x="98" y="178"/>
                  </a:lnTo>
                  <a:lnTo>
                    <a:pt x="94" y="184"/>
                  </a:lnTo>
                  <a:lnTo>
                    <a:pt x="86" y="187"/>
                  </a:lnTo>
                  <a:lnTo>
                    <a:pt x="78" y="190"/>
                  </a:lnTo>
                  <a:lnTo>
                    <a:pt x="78" y="190"/>
                  </a:lnTo>
                  <a:lnTo>
                    <a:pt x="57" y="193"/>
                  </a:lnTo>
                  <a:lnTo>
                    <a:pt x="40" y="194"/>
                  </a:lnTo>
                  <a:lnTo>
                    <a:pt x="40" y="194"/>
                  </a:lnTo>
                  <a:lnTo>
                    <a:pt x="29" y="194"/>
                  </a:lnTo>
                  <a:lnTo>
                    <a:pt x="25" y="193"/>
                  </a:lnTo>
                  <a:lnTo>
                    <a:pt x="22" y="190"/>
                  </a:lnTo>
                  <a:lnTo>
                    <a:pt x="19" y="187"/>
                  </a:lnTo>
                  <a:lnTo>
                    <a:pt x="16" y="182"/>
                  </a:lnTo>
                  <a:lnTo>
                    <a:pt x="11" y="173"/>
                  </a:lnTo>
                  <a:lnTo>
                    <a:pt x="11" y="173"/>
                  </a:lnTo>
                  <a:lnTo>
                    <a:pt x="9" y="161"/>
                  </a:lnTo>
                  <a:lnTo>
                    <a:pt x="8" y="145"/>
                  </a:lnTo>
                  <a:lnTo>
                    <a:pt x="8" y="130"/>
                  </a:lnTo>
                  <a:lnTo>
                    <a:pt x="11" y="112"/>
                  </a:lnTo>
                  <a:lnTo>
                    <a:pt x="11" y="112"/>
                  </a:lnTo>
                  <a:lnTo>
                    <a:pt x="16" y="96"/>
                  </a:lnTo>
                  <a:lnTo>
                    <a:pt x="23" y="75"/>
                  </a:lnTo>
                  <a:lnTo>
                    <a:pt x="35" y="46"/>
                  </a:lnTo>
                  <a:lnTo>
                    <a:pt x="35" y="46"/>
                  </a:lnTo>
                  <a:lnTo>
                    <a:pt x="48" y="30"/>
                  </a:lnTo>
                  <a:lnTo>
                    <a:pt x="58" y="18"/>
                  </a:lnTo>
                  <a:lnTo>
                    <a:pt x="63" y="14"/>
                  </a:lnTo>
                  <a:lnTo>
                    <a:pt x="69" y="11"/>
                  </a:lnTo>
                  <a:lnTo>
                    <a:pt x="75" y="9"/>
                  </a:lnTo>
                  <a:lnTo>
                    <a:pt x="83" y="9"/>
                  </a:lnTo>
                  <a:lnTo>
                    <a:pt x="83" y="9"/>
                  </a:lnTo>
                  <a:lnTo>
                    <a:pt x="92" y="9"/>
                  </a:lnTo>
                  <a:lnTo>
                    <a:pt x="92" y="9"/>
                  </a:lnTo>
                  <a:lnTo>
                    <a:pt x="97" y="12"/>
                  </a:lnTo>
                  <a:lnTo>
                    <a:pt x="101" y="15"/>
                  </a:lnTo>
                  <a:lnTo>
                    <a:pt x="103" y="20"/>
                  </a:lnTo>
                  <a:lnTo>
                    <a:pt x="103" y="26"/>
                  </a:lnTo>
                  <a:lnTo>
                    <a:pt x="103" y="26"/>
                  </a:lnTo>
                  <a:lnTo>
                    <a:pt x="104" y="29"/>
                  </a:lnTo>
                  <a:lnTo>
                    <a:pt x="107" y="30"/>
                  </a:lnTo>
                  <a:lnTo>
                    <a:pt x="107" y="30"/>
                  </a:lnTo>
                  <a:lnTo>
                    <a:pt x="111" y="30"/>
                  </a:lnTo>
                  <a:lnTo>
                    <a:pt x="112" y="27"/>
                  </a:lnTo>
                  <a:lnTo>
                    <a:pt x="112" y="27"/>
                  </a:lnTo>
                  <a:lnTo>
                    <a:pt x="111" y="18"/>
                  </a:lnTo>
                  <a:lnTo>
                    <a:pt x="107" y="11"/>
                  </a:lnTo>
                  <a:lnTo>
                    <a:pt x="101" y="4"/>
                  </a:lnTo>
                  <a:lnTo>
                    <a:pt x="94" y="1"/>
                  </a:lnTo>
                  <a:lnTo>
                    <a:pt x="94" y="1"/>
                  </a:lnTo>
                  <a:lnTo>
                    <a:pt x="81" y="0"/>
                  </a:lnTo>
                  <a:lnTo>
                    <a:pt x="81" y="0"/>
                  </a:lnTo>
                  <a:lnTo>
                    <a:pt x="74" y="1"/>
                  </a:lnTo>
                  <a:lnTo>
                    <a:pt x="66" y="3"/>
                  </a:lnTo>
                  <a:lnTo>
                    <a:pt x="58" y="7"/>
                  </a:lnTo>
                  <a:lnTo>
                    <a:pt x="52" y="12"/>
                  </a:lnTo>
                  <a:lnTo>
                    <a:pt x="40" y="26"/>
                  </a:lnTo>
                  <a:lnTo>
                    <a:pt x="29" y="41"/>
                  </a:lnTo>
                  <a:lnTo>
                    <a:pt x="29" y="41"/>
                  </a:lnTo>
                  <a:lnTo>
                    <a:pt x="16" y="70"/>
                  </a:lnTo>
                  <a:lnTo>
                    <a:pt x="8" y="93"/>
                  </a:lnTo>
                  <a:lnTo>
                    <a:pt x="3" y="110"/>
                  </a:lnTo>
                  <a:lnTo>
                    <a:pt x="3" y="110"/>
                  </a:lnTo>
                  <a:lnTo>
                    <a:pt x="0" y="129"/>
                  </a:lnTo>
                  <a:lnTo>
                    <a:pt x="0" y="147"/>
                  </a:lnTo>
                  <a:lnTo>
                    <a:pt x="2" y="162"/>
                  </a:lnTo>
                  <a:lnTo>
                    <a:pt x="3" y="174"/>
                  </a:lnTo>
                  <a:lnTo>
                    <a:pt x="3" y="174"/>
                  </a:lnTo>
                  <a:lnTo>
                    <a:pt x="6" y="181"/>
                  </a:lnTo>
                  <a:lnTo>
                    <a:pt x="9" y="187"/>
                  </a:lnTo>
                  <a:lnTo>
                    <a:pt x="12" y="193"/>
                  </a:lnTo>
                  <a:lnTo>
                    <a:pt x="17" y="196"/>
                  </a:lnTo>
                  <a:lnTo>
                    <a:pt x="22" y="199"/>
                  </a:lnTo>
                  <a:lnTo>
                    <a:pt x="28" y="202"/>
                  </a:lnTo>
                  <a:lnTo>
                    <a:pt x="34" y="204"/>
                  </a:lnTo>
                  <a:lnTo>
                    <a:pt x="42" y="204"/>
                  </a:lnTo>
                  <a:lnTo>
                    <a:pt x="42" y="204"/>
                  </a:lnTo>
                  <a:lnTo>
                    <a:pt x="60" y="202"/>
                  </a:lnTo>
                  <a:lnTo>
                    <a:pt x="80" y="197"/>
                  </a:lnTo>
                  <a:lnTo>
                    <a:pt x="80" y="197"/>
                  </a:lnTo>
                  <a:lnTo>
                    <a:pt x="91" y="194"/>
                  </a:lnTo>
                  <a:lnTo>
                    <a:pt x="100" y="188"/>
                  </a:lnTo>
                  <a:lnTo>
                    <a:pt x="106" y="182"/>
                  </a:lnTo>
                  <a:lnTo>
                    <a:pt x="111" y="174"/>
                  </a:lnTo>
                  <a:lnTo>
                    <a:pt x="114" y="165"/>
                  </a:lnTo>
                  <a:lnTo>
                    <a:pt x="115" y="156"/>
                  </a:lnTo>
                  <a:lnTo>
                    <a:pt x="117" y="135"/>
                  </a:lnTo>
                  <a:lnTo>
                    <a:pt x="117" y="130"/>
                  </a:lnTo>
                  <a:lnTo>
                    <a:pt x="117" y="130"/>
                  </a:lnTo>
                  <a:lnTo>
                    <a:pt x="117" y="119"/>
                  </a:lnTo>
                  <a:lnTo>
                    <a:pt x="117" y="119"/>
                  </a:lnTo>
                  <a:lnTo>
                    <a:pt x="118" y="83"/>
                  </a:lnTo>
                  <a:lnTo>
                    <a:pt x="118" y="83"/>
                  </a:lnTo>
                  <a:lnTo>
                    <a:pt x="117" y="79"/>
                  </a:lnTo>
                  <a:lnTo>
                    <a:pt x="114" y="78"/>
                  </a:lnTo>
                  <a:lnTo>
                    <a:pt x="114" y="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87" name="Group 186"/>
          <p:cNvGrpSpPr/>
          <p:nvPr userDrawn="1"/>
        </p:nvGrpSpPr>
        <p:grpSpPr>
          <a:xfrm>
            <a:off x="5336848" y="3073699"/>
            <a:ext cx="342195" cy="353413"/>
            <a:chOff x="4313238" y="3078163"/>
            <a:chExt cx="290513" cy="400050"/>
          </a:xfrm>
        </p:grpSpPr>
        <p:sp>
          <p:nvSpPr>
            <p:cNvPr id="188" name="Freeform 487"/>
            <p:cNvSpPr>
              <a:spLocks noEditPoints="1"/>
            </p:cNvSpPr>
            <p:nvPr/>
          </p:nvSpPr>
          <p:spPr bwMode="auto">
            <a:xfrm>
              <a:off x="4313238" y="3078163"/>
              <a:ext cx="290513" cy="400050"/>
            </a:xfrm>
            <a:custGeom>
              <a:avLst/>
              <a:gdLst>
                <a:gd name="T0" fmla="*/ 167 w 183"/>
                <a:gd name="T1" fmla="*/ 98 h 252"/>
                <a:gd name="T2" fmla="*/ 135 w 183"/>
                <a:gd name="T3" fmla="*/ 71 h 252"/>
                <a:gd name="T4" fmla="*/ 114 w 183"/>
                <a:gd name="T5" fmla="*/ 66 h 252"/>
                <a:gd name="T6" fmla="*/ 108 w 183"/>
                <a:gd name="T7" fmla="*/ 57 h 252"/>
                <a:gd name="T8" fmla="*/ 125 w 183"/>
                <a:gd name="T9" fmla="*/ 45 h 252"/>
                <a:gd name="T10" fmla="*/ 141 w 183"/>
                <a:gd name="T11" fmla="*/ 45 h 252"/>
                <a:gd name="T12" fmla="*/ 149 w 183"/>
                <a:gd name="T13" fmla="*/ 36 h 252"/>
                <a:gd name="T14" fmla="*/ 148 w 183"/>
                <a:gd name="T15" fmla="*/ 14 h 252"/>
                <a:gd name="T16" fmla="*/ 129 w 183"/>
                <a:gd name="T17" fmla="*/ 8 h 252"/>
                <a:gd name="T18" fmla="*/ 91 w 183"/>
                <a:gd name="T19" fmla="*/ 19 h 252"/>
                <a:gd name="T20" fmla="*/ 77 w 183"/>
                <a:gd name="T21" fmla="*/ 17 h 252"/>
                <a:gd name="T22" fmla="*/ 51 w 183"/>
                <a:gd name="T23" fmla="*/ 31 h 252"/>
                <a:gd name="T24" fmla="*/ 23 w 183"/>
                <a:gd name="T25" fmla="*/ 0 h 252"/>
                <a:gd name="T26" fmla="*/ 0 w 183"/>
                <a:gd name="T27" fmla="*/ 26 h 252"/>
                <a:gd name="T28" fmla="*/ 20 w 183"/>
                <a:gd name="T29" fmla="*/ 52 h 252"/>
                <a:gd name="T30" fmla="*/ 2 w 183"/>
                <a:gd name="T31" fmla="*/ 114 h 252"/>
                <a:gd name="T32" fmla="*/ 10 w 183"/>
                <a:gd name="T33" fmla="*/ 167 h 252"/>
                <a:gd name="T34" fmla="*/ 45 w 183"/>
                <a:gd name="T35" fmla="*/ 219 h 252"/>
                <a:gd name="T36" fmla="*/ 76 w 183"/>
                <a:gd name="T37" fmla="*/ 236 h 252"/>
                <a:gd name="T38" fmla="*/ 115 w 183"/>
                <a:gd name="T39" fmla="*/ 250 h 252"/>
                <a:gd name="T40" fmla="*/ 152 w 183"/>
                <a:gd name="T41" fmla="*/ 250 h 252"/>
                <a:gd name="T42" fmla="*/ 175 w 183"/>
                <a:gd name="T43" fmla="*/ 235 h 252"/>
                <a:gd name="T44" fmla="*/ 183 w 183"/>
                <a:gd name="T45" fmla="*/ 198 h 252"/>
                <a:gd name="T46" fmla="*/ 180 w 183"/>
                <a:gd name="T47" fmla="*/ 132 h 252"/>
                <a:gd name="T48" fmla="*/ 25 w 183"/>
                <a:gd name="T49" fmla="*/ 63 h 252"/>
                <a:gd name="T50" fmla="*/ 30 w 183"/>
                <a:gd name="T51" fmla="*/ 48 h 252"/>
                <a:gd name="T52" fmla="*/ 46 w 183"/>
                <a:gd name="T53" fmla="*/ 39 h 252"/>
                <a:gd name="T54" fmla="*/ 59 w 183"/>
                <a:gd name="T55" fmla="*/ 36 h 252"/>
                <a:gd name="T56" fmla="*/ 63 w 183"/>
                <a:gd name="T57" fmla="*/ 54 h 252"/>
                <a:gd name="T58" fmla="*/ 51 w 183"/>
                <a:gd name="T59" fmla="*/ 71 h 252"/>
                <a:gd name="T60" fmla="*/ 27 w 183"/>
                <a:gd name="T61" fmla="*/ 86 h 252"/>
                <a:gd name="T62" fmla="*/ 172 w 183"/>
                <a:gd name="T63" fmla="*/ 219 h 252"/>
                <a:gd name="T64" fmla="*/ 163 w 183"/>
                <a:gd name="T65" fmla="*/ 236 h 252"/>
                <a:gd name="T66" fmla="*/ 135 w 183"/>
                <a:gd name="T67" fmla="*/ 244 h 252"/>
                <a:gd name="T68" fmla="*/ 105 w 183"/>
                <a:gd name="T69" fmla="*/ 239 h 252"/>
                <a:gd name="T70" fmla="*/ 65 w 183"/>
                <a:gd name="T71" fmla="*/ 223 h 252"/>
                <a:gd name="T72" fmla="*/ 25 w 183"/>
                <a:gd name="T73" fmla="*/ 181 h 252"/>
                <a:gd name="T74" fmla="*/ 11 w 183"/>
                <a:gd name="T75" fmla="*/ 128 h 252"/>
                <a:gd name="T76" fmla="*/ 19 w 183"/>
                <a:gd name="T77" fmla="*/ 106 h 252"/>
                <a:gd name="T78" fmla="*/ 36 w 183"/>
                <a:gd name="T79" fmla="*/ 91 h 252"/>
                <a:gd name="T80" fmla="*/ 69 w 183"/>
                <a:gd name="T81" fmla="*/ 60 h 252"/>
                <a:gd name="T82" fmla="*/ 69 w 183"/>
                <a:gd name="T83" fmla="*/ 40 h 252"/>
                <a:gd name="T84" fmla="*/ 74 w 183"/>
                <a:gd name="T85" fmla="*/ 26 h 252"/>
                <a:gd name="T86" fmla="*/ 94 w 183"/>
                <a:gd name="T87" fmla="*/ 26 h 252"/>
                <a:gd name="T88" fmla="*/ 120 w 183"/>
                <a:gd name="T89" fmla="*/ 17 h 252"/>
                <a:gd name="T90" fmla="*/ 140 w 183"/>
                <a:gd name="T91" fmla="*/ 17 h 252"/>
                <a:gd name="T92" fmla="*/ 141 w 183"/>
                <a:gd name="T93" fmla="*/ 34 h 252"/>
                <a:gd name="T94" fmla="*/ 132 w 183"/>
                <a:gd name="T95" fmla="*/ 36 h 252"/>
                <a:gd name="T96" fmla="*/ 106 w 183"/>
                <a:gd name="T97" fmla="*/ 43 h 252"/>
                <a:gd name="T98" fmla="*/ 99 w 183"/>
                <a:gd name="T99" fmla="*/ 59 h 252"/>
                <a:gd name="T100" fmla="*/ 105 w 183"/>
                <a:gd name="T101" fmla="*/ 71 h 252"/>
                <a:gd name="T102" fmla="*/ 122 w 183"/>
                <a:gd name="T103" fmla="*/ 77 h 252"/>
                <a:gd name="T104" fmla="*/ 152 w 183"/>
                <a:gd name="T105" fmla="*/ 92 h 252"/>
                <a:gd name="T106" fmla="*/ 171 w 183"/>
                <a:gd name="T107" fmla="*/ 134 h 252"/>
                <a:gd name="T108" fmla="*/ 174 w 183"/>
                <a:gd name="T109"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52">
                  <a:moveTo>
                    <a:pt x="180" y="132"/>
                  </a:moveTo>
                  <a:lnTo>
                    <a:pt x="180" y="132"/>
                  </a:lnTo>
                  <a:lnTo>
                    <a:pt x="175" y="114"/>
                  </a:lnTo>
                  <a:lnTo>
                    <a:pt x="167" y="98"/>
                  </a:lnTo>
                  <a:lnTo>
                    <a:pt x="160" y="88"/>
                  </a:lnTo>
                  <a:lnTo>
                    <a:pt x="152" y="80"/>
                  </a:lnTo>
                  <a:lnTo>
                    <a:pt x="143" y="74"/>
                  </a:lnTo>
                  <a:lnTo>
                    <a:pt x="135" y="71"/>
                  </a:lnTo>
                  <a:lnTo>
                    <a:pt x="128" y="69"/>
                  </a:lnTo>
                  <a:lnTo>
                    <a:pt x="123" y="68"/>
                  </a:lnTo>
                  <a:lnTo>
                    <a:pt x="123" y="68"/>
                  </a:lnTo>
                  <a:lnTo>
                    <a:pt x="114" y="66"/>
                  </a:lnTo>
                  <a:lnTo>
                    <a:pt x="111" y="65"/>
                  </a:lnTo>
                  <a:lnTo>
                    <a:pt x="108" y="62"/>
                  </a:lnTo>
                  <a:lnTo>
                    <a:pt x="108" y="62"/>
                  </a:lnTo>
                  <a:lnTo>
                    <a:pt x="108" y="57"/>
                  </a:lnTo>
                  <a:lnTo>
                    <a:pt x="111" y="51"/>
                  </a:lnTo>
                  <a:lnTo>
                    <a:pt x="111" y="51"/>
                  </a:lnTo>
                  <a:lnTo>
                    <a:pt x="118" y="46"/>
                  </a:lnTo>
                  <a:lnTo>
                    <a:pt x="125" y="45"/>
                  </a:lnTo>
                  <a:lnTo>
                    <a:pt x="132" y="43"/>
                  </a:lnTo>
                  <a:lnTo>
                    <a:pt x="132" y="43"/>
                  </a:lnTo>
                  <a:lnTo>
                    <a:pt x="141" y="45"/>
                  </a:lnTo>
                  <a:lnTo>
                    <a:pt x="141" y="45"/>
                  </a:lnTo>
                  <a:lnTo>
                    <a:pt x="145" y="43"/>
                  </a:lnTo>
                  <a:lnTo>
                    <a:pt x="145" y="43"/>
                  </a:lnTo>
                  <a:lnTo>
                    <a:pt x="148" y="40"/>
                  </a:lnTo>
                  <a:lnTo>
                    <a:pt x="149" y="36"/>
                  </a:lnTo>
                  <a:lnTo>
                    <a:pt x="151" y="26"/>
                  </a:lnTo>
                  <a:lnTo>
                    <a:pt x="149" y="19"/>
                  </a:lnTo>
                  <a:lnTo>
                    <a:pt x="148" y="14"/>
                  </a:lnTo>
                  <a:lnTo>
                    <a:pt x="148" y="14"/>
                  </a:lnTo>
                  <a:lnTo>
                    <a:pt x="146" y="11"/>
                  </a:lnTo>
                  <a:lnTo>
                    <a:pt x="141" y="10"/>
                  </a:lnTo>
                  <a:lnTo>
                    <a:pt x="129" y="8"/>
                  </a:lnTo>
                  <a:lnTo>
                    <a:pt x="129" y="8"/>
                  </a:lnTo>
                  <a:lnTo>
                    <a:pt x="123" y="8"/>
                  </a:lnTo>
                  <a:lnTo>
                    <a:pt x="114" y="10"/>
                  </a:lnTo>
                  <a:lnTo>
                    <a:pt x="102" y="13"/>
                  </a:lnTo>
                  <a:lnTo>
                    <a:pt x="91" y="19"/>
                  </a:lnTo>
                  <a:lnTo>
                    <a:pt x="89" y="19"/>
                  </a:lnTo>
                  <a:lnTo>
                    <a:pt x="89" y="19"/>
                  </a:lnTo>
                  <a:lnTo>
                    <a:pt x="89" y="19"/>
                  </a:lnTo>
                  <a:lnTo>
                    <a:pt x="77" y="17"/>
                  </a:lnTo>
                  <a:lnTo>
                    <a:pt x="71" y="17"/>
                  </a:lnTo>
                  <a:lnTo>
                    <a:pt x="71" y="17"/>
                  </a:lnTo>
                  <a:lnTo>
                    <a:pt x="69" y="19"/>
                  </a:lnTo>
                  <a:lnTo>
                    <a:pt x="51" y="31"/>
                  </a:lnTo>
                  <a:lnTo>
                    <a:pt x="27" y="2"/>
                  </a:lnTo>
                  <a:lnTo>
                    <a:pt x="27" y="2"/>
                  </a:lnTo>
                  <a:lnTo>
                    <a:pt x="23" y="0"/>
                  </a:lnTo>
                  <a:lnTo>
                    <a:pt x="23" y="0"/>
                  </a:lnTo>
                  <a:lnTo>
                    <a:pt x="20" y="2"/>
                  </a:lnTo>
                  <a:lnTo>
                    <a:pt x="2" y="23"/>
                  </a:lnTo>
                  <a:lnTo>
                    <a:pt x="2" y="23"/>
                  </a:lnTo>
                  <a:lnTo>
                    <a:pt x="0" y="26"/>
                  </a:lnTo>
                  <a:lnTo>
                    <a:pt x="2" y="30"/>
                  </a:lnTo>
                  <a:lnTo>
                    <a:pt x="20" y="51"/>
                  </a:lnTo>
                  <a:lnTo>
                    <a:pt x="20" y="52"/>
                  </a:lnTo>
                  <a:lnTo>
                    <a:pt x="20" y="52"/>
                  </a:lnTo>
                  <a:lnTo>
                    <a:pt x="13" y="69"/>
                  </a:lnTo>
                  <a:lnTo>
                    <a:pt x="8" y="83"/>
                  </a:lnTo>
                  <a:lnTo>
                    <a:pt x="5" y="97"/>
                  </a:lnTo>
                  <a:lnTo>
                    <a:pt x="2" y="114"/>
                  </a:lnTo>
                  <a:lnTo>
                    <a:pt x="2" y="131"/>
                  </a:lnTo>
                  <a:lnTo>
                    <a:pt x="4" y="149"/>
                  </a:lnTo>
                  <a:lnTo>
                    <a:pt x="10" y="167"/>
                  </a:lnTo>
                  <a:lnTo>
                    <a:pt x="10" y="167"/>
                  </a:lnTo>
                  <a:lnTo>
                    <a:pt x="13" y="177"/>
                  </a:lnTo>
                  <a:lnTo>
                    <a:pt x="19" y="186"/>
                  </a:lnTo>
                  <a:lnTo>
                    <a:pt x="31" y="204"/>
                  </a:lnTo>
                  <a:lnTo>
                    <a:pt x="45" y="219"/>
                  </a:lnTo>
                  <a:lnTo>
                    <a:pt x="53" y="224"/>
                  </a:lnTo>
                  <a:lnTo>
                    <a:pt x="62" y="230"/>
                  </a:lnTo>
                  <a:lnTo>
                    <a:pt x="62" y="230"/>
                  </a:lnTo>
                  <a:lnTo>
                    <a:pt x="76" y="236"/>
                  </a:lnTo>
                  <a:lnTo>
                    <a:pt x="89" y="242"/>
                  </a:lnTo>
                  <a:lnTo>
                    <a:pt x="103" y="247"/>
                  </a:lnTo>
                  <a:lnTo>
                    <a:pt x="115" y="250"/>
                  </a:lnTo>
                  <a:lnTo>
                    <a:pt x="115" y="250"/>
                  </a:lnTo>
                  <a:lnTo>
                    <a:pt x="135" y="252"/>
                  </a:lnTo>
                  <a:lnTo>
                    <a:pt x="135" y="252"/>
                  </a:lnTo>
                  <a:lnTo>
                    <a:pt x="145" y="252"/>
                  </a:lnTo>
                  <a:lnTo>
                    <a:pt x="152" y="250"/>
                  </a:lnTo>
                  <a:lnTo>
                    <a:pt x="160" y="247"/>
                  </a:lnTo>
                  <a:lnTo>
                    <a:pt x="166" y="244"/>
                  </a:lnTo>
                  <a:lnTo>
                    <a:pt x="171" y="239"/>
                  </a:lnTo>
                  <a:lnTo>
                    <a:pt x="175" y="235"/>
                  </a:lnTo>
                  <a:lnTo>
                    <a:pt x="178" y="229"/>
                  </a:lnTo>
                  <a:lnTo>
                    <a:pt x="180" y="221"/>
                  </a:lnTo>
                  <a:lnTo>
                    <a:pt x="180" y="221"/>
                  </a:lnTo>
                  <a:lnTo>
                    <a:pt x="183" y="198"/>
                  </a:lnTo>
                  <a:lnTo>
                    <a:pt x="183" y="175"/>
                  </a:lnTo>
                  <a:lnTo>
                    <a:pt x="183" y="152"/>
                  </a:lnTo>
                  <a:lnTo>
                    <a:pt x="180" y="132"/>
                  </a:lnTo>
                  <a:lnTo>
                    <a:pt x="180" y="132"/>
                  </a:lnTo>
                  <a:close/>
                  <a:moveTo>
                    <a:pt x="16" y="88"/>
                  </a:moveTo>
                  <a:lnTo>
                    <a:pt x="16" y="88"/>
                  </a:lnTo>
                  <a:lnTo>
                    <a:pt x="20" y="74"/>
                  </a:lnTo>
                  <a:lnTo>
                    <a:pt x="25" y="63"/>
                  </a:lnTo>
                  <a:lnTo>
                    <a:pt x="30" y="52"/>
                  </a:lnTo>
                  <a:lnTo>
                    <a:pt x="30" y="52"/>
                  </a:lnTo>
                  <a:lnTo>
                    <a:pt x="31" y="51"/>
                  </a:lnTo>
                  <a:lnTo>
                    <a:pt x="30" y="48"/>
                  </a:lnTo>
                  <a:lnTo>
                    <a:pt x="11" y="26"/>
                  </a:lnTo>
                  <a:lnTo>
                    <a:pt x="23" y="11"/>
                  </a:lnTo>
                  <a:lnTo>
                    <a:pt x="46" y="39"/>
                  </a:lnTo>
                  <a:lnTo>
                    <a:pt x="46" y="39"/>
                  </a:lnTo>
                  <a:lnTo>
                    <a:pt x="51" y="40"/>
                  </a:lnTo>
                  <a:lnTo>
                    <a:pt x="51" y="40"/>
                  </a:lnTo>
                  <a:lnTo>
                    <a:pt x="53" y="40"/>
                  </a:lnTo>
                  <a:lnTo>
                    <a:pt x="59" y="36"/>
                  </a:lnTo>
                  <a:lnTo>
                    <a:pt x="60" y="39"/>
                  </a:lnTo>
                  <a:lnTo>
                    <a:pt x="60" y="39"/>
                  </a:lnTo>
                  <a:lnTo>
                    <a:pt x="63" y="49"/>
                  </a:lnTo>
                  <a:lnTo>
                    <a:pt x="63" y="54"/>
                  </a:lnTo>
                  <a:lnTo>
                    <a:pt x="62" y="57"/>
                  </a:lnTo>
                  <a:lnTo>
                    <a:pt x="62" y="57"/>
                  </a:lnTo>
                  <a:lnTo>
                    <a:pt x="59" y="65"/>
                  </a:lnTo>
                  <a:lnTo>
                    <a:pt x="51" y="71"/>
                  </a:lnTo>
                  <a:lnTo>
                    <a:pt x="43" y="77"/>
                  </a:lnTo>
                  <a:lnTo>
                    <a:pt x="31" y="83"/>
                  </a:lnTo>
                  <a:lnTo>
                    <a:pt x="31" y="83"/>
                  </a:lnTo>
                  <a:lnTo>
                    <a:pt x="27" y="86"/>
                  </a:lnTo>
                  <a:lnTo>
                    <a:pt x="20" y="89"/>
                  </a:lnTo>
                  <a:lnTo>
                    <a:pt x="14" y="97"/>
                  </a:lnTo>
                  <a:lnTo>
                    <a:pt x="16" y="88"/>
                  </a:lnTo>
                  <a:close/>
                  <a:moveTo>
                    <a:pt x="172" y="219"/>
                  </a:moveTo>
                  <a:lnTo>
                    <a:pt x="172" y="219"/>
                  </a:lnTo>
                  <a:lnTo>
                    <a:pt x="169" y="229"/>
                  </a:lnTo>
                  <a:lnTo>
                    <a:pt x="166" y="232"/>
                  </a:lnTo>
                  <a:lnTo>
                    <a:pt x="163" y="236"/>
                  </a:lnTo>
                  <a:lnTo>
                    <a:pt x="158" y="239"/>
                  </a:lnTo>
                  <a:lnTo>
                    <a:pt x="152" y="241"/>
                  </a:lnTo>
                  <a:lnTo>
                    <a:pt x="145" y="242"/>
                  </a:lnTo>
                  <a:lnTo>
                    <a:pt x="135" y="244"/>
                  </a:lnTo>
                  <a:lnTo>
                    <a:pt x="135" y="244"/>
                  </a:lnTo>
                  <a:lnTo>
                    <a:pt x="117" y="242"/>
                  </a:lnTo>
                  <a:lnTo>
                    <a:pt x="117" y="242"/>
                  </a:lnTo>
                  <a:lnTo>
                    <a:pt x="105" y="239"/>
                  </a:lnTo>
                  <a:lnTo>
                    <a:pt x="92" y="235"/>
                  </a:lnTo>
                  <a:lnTo>
                    <a:pt x="79" y="229"/>
                  </a:lnTo>
                  <a:lnTo>
                    <a:pt x="65" y="223"/>
                  </a:lnTo>
                  <a:lnTo>
                    <a:pt x="65" y="223"/>
                  </a:lnTo>
                  <a:lnTo>
                    <a:pt x="59" y="218"/>
                  </a:lnTo>
                  <a:lnTo>
                    <a:pt x="51" y="212"/>
                  </a:lnTo>
                  <a:lnTo>
                    <a:pt x="37" y="198"/>
                  </a:lnTo>
                  <a:lnTo>
                    <a:pt x="25" y="181"/>
                  </a:lnTo>
                  <a:lnTo>
                    <a:pt x="17" y="164"/>
                  </a:lnTo>
                  <a:lnTo>
                    <a:pt x="17" y="164"/>
                  </a:lnTo>
                  <a:lnTo>
                    <a:pt x="13" y="147"/>
                  </a:lnTo>
                  <a:lnTo>
                    <a:pt x="11" y="128"/>
                  </a:lnTo>
                  <a:lnTo>
                    <a:pt x="11" y="128"/>
                  </a:lnTo>
                  <a:lnTo>
                    <a:pt x="11" y="123"/>
                  </a:lnTo>
                  <a:lnTo>
                    <a:pt x="16" y="112"/>
                  </a:lnTo>
                  <a:lnTo>
                    <a:pt x="19" y="106"/>
                  </a:lnTo>
                  <a:lnTo>
                    <a:pt x="23" y="100"/>
                  </a:lnTo>
                  <a:lnTo>
                    <a:pt x="28" y="95"/>
                  </a:lnTo>
                  <a:lnTo>
                    <a:pt x="36" y="91"/>
                  </a:lnTo>
                  <a:lnTo>
                    <a:pt x="36" y="91"/>
                  </a:lnTo>
                  <a:lnTo>
                    <a:pt x="48" y="83"/>
                  </a:lnTo>
                  <a:lnTo>
                    <a:pt x="59" y="77"/>
                  </a:lnTo>
                  <a:lnTo>
                    <a:pt x="65" y="69"/>
                  </a:lnTo>
                  <a:lnTo>
                    <a:pt x="69" y="60"/>
                  </a:lnTo>
                  <a:lnTo>
                    <a:pt x="69" y="60"/>
                  </a:lnTo>
                  <a:lnTo>
                    <a:pt x="71" y="54"/>
                  </a:lnTo>
                  <a:lnTo>
                    <a:pt x="71" y="48"/>
                  </a:lnTo>
                  <a:lnTo>
                    <a:pt x="69" y="40"/>
                  </a:lnTo>
                  <a:lnTo>
                    <a:pt x="66" y="33"/>
                  </a:lnTo>
                  <a:lnTo>
                    <a:pt x="66" y="31"/>
                  </a:lnTo>
                  <a:lnTo>
                    <a:pt x="72" y="26"/>
                  </a:lnTo>
                  <a:lnTo>
                    <a:pt x="74" y="26"/>
                  </a:lnTo>
                  <a:lnTo>
                    <a:pt x="74" y="26"/>
                  </a:lnTo>
                  <a:lnTo>
                    <a:pt x="91" y="28"/>
                  </a:lnTo>
                  <a:lnTo>
                    <a:pt x="91" y="28"/>
                  </a:lnTo>
                  <a:lnTo>
                    <a:pt x="94" y="26"/>
                  </a:lnTo>
                  <a:lnTo>
                    <a:pt x="94" y="26"/>
                  </a:lnTo>
                  <a:lnTo>
                    <a:pt x="102" y="22"/>
                  </a:lnTo>
                  <a:lnTo>
                    <a:pt x="111" y="19"/>
                  </a:lnTo>
                  <a:lnTo>
                    <a:pt x="120" y="17"/>
                  </a:lnTo>
                  <a:lnTo>
                    <a:pt x="129" y="16"/>
                  </a:lnTo>
                  <a:lnTo>
                    <a:pt x="129" y="16"/>
                  </a:lnTo>
                  <a:lnTo>
                    <a:pt x="138" y="17"/>
                  </a:lnTo>
                  <a:lnTo>
                    <a:pt x="140" y="17"/>
                  </a:lnTo>
                  <a:lnTo>
                    <a:pt x="140" y="19"/>
                  </a:lnTo>
                  <a:lnTo>
                    <a:pt x="140" y="19"/>
                  </a:lnTo>
                  <a:lnTo>
                    <a:pt x="141" y="26"/>
                  </a:lnTo>
                  <a:lnTo>
                    <a:pt x="141" y="34"/>
                  </a:lnTo>
                  <a:lnTo>
                    <a:pt x="140" y="36"/>
                  </a:lnTo>
                  <a:lnTo>
                    <a:pt x="138" y="36"/>
                  </a:lnTo>
                  <a:lnTo>
                    <a:pt x="138" y="36"/>
                  </a:lnTo>
                  <a:lnTo>
                    <a:pt x="132" y="36"/>
                  </a:lnTo>
                  <a:lnTo>
                    <a:pt x="132" y="36"/>
                  </a:lnTo>
                  <a:lnTo>
                    <a:pt x="122" y="37"/>
                  </a:lnTo>
                  <a:lnTo>
                    <a:pt x="112" y="40"/>
                  </a:lnTo>
                  <a:lnTo>
                    <a:pt x="106" y="43"/>
                  </a:lnTo>
                  <a:lnTo>
                    <a:pt x="103" y="46"/>
                  </a:lnTo>
                  <a:lnTo>
                    <a:pt x="103" y="46"/>
                  </a:lnTo>
                  <a:lnTo>
                    <a:pt x="100" y="52"/>
                  </a:lnTo>
                  <a:lnTo>
                    <a:pt x="99" y="59"/>
                  </a:lnTo>
                  <a:lnTo>
                    <a:pt x="100" y="62"/>
                  </a:lnTo>
                  <a:lnTo>
                    <a:pt x="100" y="66"/>
                  </a:lnTo>
                  <a:lnTo>
                    <a:pt x="100" y="66"/>
                  </a:lnTo>
                  <a:lnTo>
                    <a:pt x="105" y="71"/>
                  </a:lnTo>
                  <a:lnTo>
                    <a:pt x="109" y="74"/>
                  </a:lnTo>
                  <a:lnTo>
                    <a:pt x="115" y="75"/>
                  </a:lnTo>
                  <a:lnTo>
                    <a:pt x="122" y="77"/>
                  </a:lnTo>
                  <a:lnTo>
                    <a:pt x="122" y="77"/>
                  </a:lnTo>
                  <a:lnTo>
                    <a:pt x="131" y="79"/>
                  </a:lnTo>
                  <a:lnTo>
                    <a:pt x="138" y="82"/>
                  </a:lnTo>
                  <a:lnTo>
                    <a:pt x="146" y="86"/>
                  </a:lnTo>
                  <a:lnTo>
                    <a:pt x="152" y="92"/>
                  </a:lnTo>
                  <a:lnTo>
                    <a:pt x="158" y="102"/>
                  </a:lnTo>
                  <a:lnTo>
                    <a:pt x="164" y="111"/>
                  </a:lnTo>
                  <a:lnTo>
                    <a:pt x="167" y="121"/>
                  </a:lnTo>
                  <a:lnTo>
                    <a:pt x="171" y="134"/>
                  </a:lnTo>
                  <a:lnTo>
                    <a:pt x="171" y="134"/>
                  </a:lnTo>
                  <a:lnTo>
                    <a:pt x="174" y="152"/>
                  </a:lnTo>
                  <a:lnTo>
                    <a:pt x="175" y="175"/>
                  </a:lnTo>
                  <a:lnTo>
                    <a:pt x="174" y="198"/>
                  </a:lnTo>
                  <a:lnTo>
                    <a:pt x="172" y="219"/>
                  </a:lnTo>
                  <a:lnTo>
                    <a:pt x="172" y="2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Freeform 488"/>
            <p:cNvSpPr>
              <a:spLocks/>
            </p:cNvSpPr>
            <p:nvPr/>
          </p:nvSpPr>
          <p:spPr bwMode="auto">
            <a:xfrm>
              <a:off x="4418013" y="3246438"/>
              <a:ext cx="119063" cy="158750"/>
            </a:xfrm>
            <a:custGeom>
              <a:avLst/>
              <a:gdLst>
                <a:gd name="T0" fmla="*/ 63 w 75"/>
                <a:gd name="T1" fmla="*/ 60 h 100"/>
                <a:gd name="T2" fmla="*/ 45 w 75"/>
                <a:gd name="T3" fmla="*/ 57 h 100"/>
                <a:gd name="T4" fmla="*/ 43 w 75"/>
                <a:gd name="T5" fmla="*/ 57 h 100"/>
                <a:gd name="T6" fmla="*/ 29 w 75"/>
                <a:gd name="T7" fmla="*/ 41 h 100"/>
                <a:gd name="T8" fmla="*/ 17 w 75"/>
                <a:gd name="T9" fmla="*/ 22 h 100"/>
                <a:gd name="T10" fmla="*/ 19 w 75"/>
                <a:gd name="T11" fmla="*/ 17 h 100"/>
                <a:gd name="T12" fmla="*/ 31 w 75"/>
                <a:gd name="T13" fmla="*/ 17 h 100"/>
                <a:gd name="T14" fmla="*/ 42 w 75"/>
                <a:gd name="T15" fmla="*/ 17 h 100"/>
                <a:gd name="T16" fmla="*/ 56 w 75"/>
                <a:gd name="T17" fmla="*/ 15 h 100"/>
                <a:gd name="T18" fmla="*/ 49 w 75"/>
                <a:gd name="T19" fmla="*/ 11 h 100"/>
                <a:gd name="T20" fmla="*/ 31 w 75"/>
                <a:gd name="T21" fmla="*/ 8 h 100"/>
                <a:gd name="T22" fmla="*/ 14 w 75"/>
                <a:gd name="T23" fmla="*/ 9 h 100"/>
                <a:gd name="T24" fmla="*/ 11 w 75"/>
                <a:gd name="T25" fmla="*/ 8 h 100"/>
                <a:gd name="T26" fmla="*/ 10 w 75"/>
                <a:gd name="T27" fmla="*/ 0 h 100"/>
                <a:gd name="T28" fmla="*/ 0 w 75"/>
                <a:gd name="T29" fmla="*/ 2 h 100"/>
                <a:gd name="T30" fmla="*/ 11 w 75"/>
                <a:gd name="T31" fmla="*/ 29 h 100"/>
                <a:gd name="T32" fmla="*/ 11 w 75"/>
                <a:gd name="T33" fmla="*/ 32 h 100"/>
                <a:gd name="T34" fmla="*/ 6 w 75"/>
                <a:gd name="T35" fmla="*/ 40 h 100"/>
                <a:gd name="T36" fmla="*/ 5 w 75"/>
                <a:gd name="T37" fmla="*/ 55 h 100"/>
                <a:gd name="T38" fmla="*/ 10 w 75"/>
                <a:gd name="T39" fmla="*/ 74 h 100"/>
                <a:gd name="T40" fmla="*/ 14 w 75"/>
                <a:gd name="T41" fmla="*/ 83 h 100"/>
                <a:gd name="T42" fmla="*/ 25 w 75"/>
                <a:gd name="T43" fmla="*/ 98 h 100"/>
                <a:gd name="T44" fmla="*/ 34 w 75"/>
                <a:gd name="T45" fmla="*/ 90 h 100"/>
                <a:gd name="T46" fmla="*/ 22 w 75"/>
                <a:gd name="T47" fmla="*/ 78 h 100"/>
                <a:gd name="T48" fmla="*/ 22 w 75"/>
                <a:gd name="T49" fmla="*/ 77 h 100"/>
                <a:gd name="T50" fmla="*/ 14 w 75"/>
                <a:gd name="T51" fmla="*/ 63 h 100"/>
                <a:gd name="T52" fmla="*/ 14 w 75"/>
                <a:gd name="T53" fmla="*/ 49 h 100"/>
                <a:gd name="T54" fmla="*/ 17 w 75"/>
                <a:gd name="T55" fmla="*/ 38 h 100"/>
                <a:gd name="T56" fmla="*/ 20 w 75"/>
                <a:gd name="T57" fmla="*/ 43 h 100"/>
                <a:gd name="T58" fmla="*/ 43 w 75"/>
                <a:gd name="T59" fmla="*/ 68 h 100"/>
                <a:gd name="T60" fmla="*/ 74 w 75"/>
                <a:gd name="T61" fmla="*/ 80 h 100"/>
                <a:gd name="T62" fmla="*/ 75 w 75"/>
                <a:gd name="T63" fmla="*/ 72 h 100"/>
                <a:gd name="T64" fmla="*/ 59 w 75"/>
                <a:gd name="T65"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100">
                  <a:moveTo>
                    <a:pt x="52" y="63"/>
                  </a:moveTo>
                  <a:lnTo>
                    <a:pt x="63" y="60"/>
                  </a:lnTo>
                  <a:lnTo>
                    <a:pt x="60" y="52"/>
                  </a:lnTo>
                  <a:lnTo>
                    <a:pt x="45" y="57"/>
                  </a:lnTo>
                  <a:lnTo>
                    <a:pt x="43" y="57"/>
                  </a:lnTo>
                  <a:lnTo>
                    <a:pt x="43" y="57"/>
                  </a:lnTo>
                  <a:lnTo>
                    <a:pt x="36" y="49"/>
                  </a:lnTo>
                  <a:lnTo>
                    <a:pt x="29" y="41"/>
                  </a:lnTo>
                  <a:lnTo>
                    <a:pt x="23" y="32"/>
                  </a:lnTo>
                  <a:lnTo>
                    <a:pt x="17" y="22"/>
                  </a:lnTo>
                  <a:lnTo>
                    <a:pt x="16" y="18"/>
                  </a:lnTo>
                  <a:lnTo>
                    <a:pt x="19" y="17"/>
                  </a:lnTo>
                  <a:lnTo>
                    <a:pt x="19" y="17"/>
                  </a:lnTo>
                  <a:lnTo>
                    <a:pt x="31" y="17"/>
                  </a:lnTo>
                  <a:lnTo>
                    <a:pt x="31" y="17"/>
                  </a:lnTo>
                  <a:lnTo>
                    <a:pt x="42" y="17"/>
                  </a:lnTo>
                  <a:lnTo>
                    <a:pt x="48" y="20"/>
                  </a:lnTo>
                  <a:lnTo>
                    <a:pt x="56" y="15"/>
                  </a:lnTo>
                  <a:lnTo>
                    <a:pt x="56" y="15"/>
                  </a:lnTo>
                  <a:lnTo>
                    <a:pt x="49" y="11"/>
                  </a:lnTo>
                  <a:lnTo>
                    <a:pt x="43" y="9"/>
                  </a:lnTo>
                  <a:lnTo>
                    <a:pt x="31" y="8"/>
                  </a:lnTo>
                  <a:lnTo>
                    <a:pt x="31" y="8"/>
                  </a:lnTo>
                  <a:lnTo>
                    <a:pt x="14" y="9"/>
                  </a:lnTo>
                  <a:lnTo>
                    <a:pt x="13" y="9"/>
                  </a:lnTo>
                  <a:lnTo>
                    <a:pt x="11" y="8"/>
                  </a:lnTo>
                  <a:lnTo>
                    <a:pt x="11" y="8"/>
                  </a:lnTo>
                  <a:lnTo>
                    <a:pt x="10" y="0"/>
                  </a:lnTo>
                  <a:lnTo>
                    <a:pt x="0" y="2"/>
                  </a:lnTo>
                  <a:lnTo>
                    <a:pt x="0" y="2"/>
                  </a:lnTo>
                  <a:lnTo>
                    <a:pt x="3" y="12"/>
                  </a:lnTo>
                  <a:lnTo>
                    <a:pt x="11" y="29"/>
                  </a:lnTo>
                  <a:lnTo>
                    <a:pt x="13" y="31"/>
                  </a:lnTo>
                  <a:lnTo>
                    <a:pt x="11" y="32"/>
                  </a:lnTo>
                  <a:lnTo>
                    <a:pt x="11" y="32"/>
                  </a:lnTo>
                  <a:lnTo>
                    <a:pt x="6" y="40"/>
                  </a:lnTo>
                  <a:lnTo>
                    <a:pt x="5" y="48"/>
                  </a:lnTo>
                  <a:lnTo>
                    <a:pt x="5" y="55"/>
                  </a:lnTo>
                  <a:lnTo>
                    <a:pt x="6" y="63"/>
                  </a:lnTo>
                  <a:lnTo>
                    <a:pt x="10" y="74"/>
                  </a:lnTo>
                  <a:lnTo>
                    <a:pt x="14" y="81"/>
                  </a:lnTo>
                  <a:lnTo>
                    <a:pt x="14" y="83"/>
                  </a:lnTo>
                  <a:lnTo>
                    <a:pt x="17" y="100"/>
                  </a:lnTo>
                  <a:lnTo>
                    <a:pt x="25" y="98"/>
                  </a:lnTo>
                  <a:lnTo>
                    <a:pt x="23" y="87"/>
                  </a:lnTo>
                  <a:lnTo>
                    <a:pt x="34" y="90"/>
                  </a:lnTo>
                  <a:lnTo>
                    <a:pt x="37" y="83"/>
                  </a:lnTo>
                  <a:lnTo>
                    <a:pt x="22" y="78"/>
                  </a:lnTo>
                  <a:lnTo>
                    <a:pt x="22" y="77"/>
                  </a:lnTo>
                  <a:lnTo>
                    <a:pt x="22" y="77"/>
                  </a:lnTo>
                  <a:lnTo>
                    <a:pt x="17" y="71"/>
                  </a:lnTo>
                  <a:lnTo>
                    <a:pt x="14" y="63"/>
                  </a:lnTo>
                  <a:lnTo>
                    <a:pt x="13" y="54"/>
                  </a:lnTo>
                  <a:lnTo>
                    <a:pt x="14" y="49"/>
                  </a:lnTo>
                  <a:lnTo>
                    <a:pt x="14" y="45"/>
                  </a:lnTo>
                  <a:lnTo>
                    <a:pt x="17" y="38"/>
                  </a:lnTo>
                  <a:lnTo>
                    <a:pt x="20" y="43"/>
                  </a:lnTo>
                  <a:lnTo>
                    <a:pt x="20" y="43"/>
                  </a:lnTo>
                  <a:lnTo>
                    <a:pt x="31" y="57"/>
                  </a:lnTo>
                  <a:lnTo>
                    <a:pt x="43" y="68"/>
                  </a:lnTo>
                  <a:lnTo>
                    <a:pt x="59" y="75"/>
                  </a:lnTo>
                  <a:lnTo>
                    <a:pt x="74" y="80"/>
                  </a:lnTo>
                  <a:lnTo>
                    <a:pt x="75" y="72"/>
                  </a:lnTo>
                  <a:lnTo>
                    <a:pt x="75" y="72"/>
                  </a:lnTo>
                  <a:lnTo>
                    <a:pt x="66" y="69"/>
                  </a:lnTo>
                  <a:lnTo>
                    <a:pt x="59" y="66"/>
                  </a:lnTo>
                  <a:lnTo>
                    <a:pt x="52" y="6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0" name="Freeform 489"/>
          <p:cNvSpPr>
            <a:spLocks noEditPoints="1"/>
          </p:cNvSpPr>
          <p:nvPr userDrawn="1"/>
        </p:nvSpPr>
        <p:spPr bwMode="auto">
          <a:xfrm>
            <a:off x="9991061" y="3072295"/>
            <a:ext cx="327235" cy="356218"/>
          </a:xfrm>
          <a:custGeom>
            <a:avLst/>
            <a:gdLst>
              <a:gd name="T0" fmla="*/ 167 w 175"/>
              <a:gd name="T1" fmla="*/ 31 h 254"/>
              <a:gd name="T2" fmla="*/ 137 w 175"/>
              <a:gd name="T3" fmla="*/ 73 h 254"/>
              <a:gd name="T4" fmla="*/ 129 w 175"/>
              <a:gd name="T5" fmla="*/ 103 h 254"/>
              <a:gd name="T6" fmla="*/ 126 w 175"/>
              <a:gd name="T7" fmla="*/ 129 h 254"/>
              <a:gd name="T8" fmla="*/ 106 w 175"/>
              <a:gd name="T9" fmla="*/ 144 h 254"/>
              <a:gd name="T10" fmla="*/ 91 w 175"/>
              <a:gd name="T11" fmla="*/ 138 h 254"/>
              <a:gd name="T12" fmla="*/ 88 w 175"/>
              <a:gd name="T13" fmla="*/ 122 h 254"/>
              <a:gd name="T14" fmla="*/ 86 w 175"/>
              <a:gd name="T15" fmla="*/ 103 h 254"/>
              <a:gd name="T16" fmla="*/ 63 w 175"/>
              <a:gd name="T17" fmla="*/ 86 h 254"/>
              <a:gd name="T18" fmla="*/ 34 w 175"/>
              <a:gd name="T19" fmla="*/ 78 h 254"/>
              <a:gd name="T20" fmla="*/ 35 w 175"/>
              <a:gd name="T21" fmla="*/ 55 h 254"/>
              <a:gd name="T22" fmla="*/ 65 w 175"/>
              <a:gd name="T23" fmla="*/ 52 h 254"/>
              <a:gd name="T24" fmla="*/ 80 w 175"/>
              <a:gd name="T25" fmla="*/ 53 h 254"/>
              <a:gd name="T26" fmla="*/ 117 w 175"/>
              <a:gd name="T27" fmla="*/ 38 h 254"/>
              <a:gd name="T28" fmla="*/ 146 w 175"/>
              <a:gd name="T29" fmla="*/ 4 h 254"/>
              <a:gd name="T30" fmla="*/ 137 w 175"/>
              <a:gd name="T31" fmla="*/ 1 h 254"/>
              <a:gd name="T32" fmla="*/ 104 w 175"/>
              <a:gd name="T33" fmla="*/ 35 h 254"/>
              <a:gd name="T34" fmla="*/ 75 w 175"/>
              <a:gd name="T35" fmla="*/ 43 h 254"/>
              <a:gd name="T36" fmla="*/ 52 w 175"/>
              <a:gd name="T37" fmla="*/ 40 h 254"/>
              <a:gd name="T38" fmla="*/ 29 w 175"/>
              <a:gd name="T39" fmla="*/ 47 h 254"/>
              <a:gd name="T40" fmla="*/ 22 w 175"/>
              <a:gd name="T41" fmla="*/ 73 h 254"/>
              <a:gd name="T42" fmla="*/ 19 w 175"/>
              <a:gd name="T43" fmla="*/ 107 h 254"/>
              <a:gd name="T44" fmla="*/ 3 w 175"/>
              <a:gd name="T45" fmla="*/ 125 h 254"/>
              <a:gd name="T46" fmla="*/ 3 w 175"/>
              <a:gd name="T47" fmla="*/ 155 h 254"/>
              <a:gd name="T48" fmla="*/ 22 w 175"/>
              <a:gd name="T49" fmla="*/ 188 h 254"/>
              <a:gd name="T50" fmla="*/ 32 w 175"/>
              <a:gd name="T51" fmla="*/ 208 h 254"/>
              <a:gd name="T52" fmla="*/ 20 w 175"/>
              <a:gd name="T53" fmla="*/ 164 h 254"/>
              <a:gd name="T54" fmla="*/ 9 w 175"/>
              <a:gd name="T55" fmla="*/ 138 h 254"/>
              <a:gd name="T56" fmla="*/ 20 w 175"/>
              <a:gd name="T57" fmla="*/ 125 h 254"/>
              <a:gd name="T58" fmla="*/ 45 w 175"/>
              <a:gd name="T59" fmla="*/ 125 h 254"/>
              <a:gd name="T60" fmla="*/ 51 w 175"/>
              <a:gd name="T61" fmla="*/ 147 h 254"/>
              <a:gd name="T62" fmla="*/ 66 w 175"/>
              <a:gd name="T63" fmla="*/ 173 h 254"/>
              <a:gd name="T64" fmla="*/ 88 w 175"/>
              <a:gd name="T65" fmla="*/ 178 h 254"/>
              <a:gd name="T66" fmla="*/ 91 w 175"/>
              <a:gd name="T67" fmla="*/ 184 h 254"/>
              <a:gd name="T68" fmla="*/ 71 w 175"/>
              <a:gd name="T69" fmla="*/ 205 h 254"/>
              <a:gd name="T70" fmla="*/ 62 w 175"/>
              <a:gd name="T71" fmla="*/ 250 h 254"/>
              <a:gd name="T72" fmla="*/ 71 w 175"/>
              <a:gd name="T73" fmla="*/ 253 h 254"/>
              <a:gd name="T74" fmla="*/ 75 w 175"/>
              <a:gd name="T75" fmla="*/ 219 h 254"/>
              <a:gd name="T76" fmla="*/ 94 w 175"/>
              <a:gd name="T77" fmla="*/ 197 h 254"/>
              <a:gd name="T78" fmla="*/ 101 w 175"/>
              <a:gd name="T79" fmla="*/ 182 h 254"/>
              <a:gd name="T80" fmla="*/ 101 w 175"/>
              <a:gd name="T81" fmla="*/ 164 h 254"/>
              <a:gd name="T82" fmla="*/ 114 w 175"/>
              <a:gd name="T83" fmla="*/ 153 h 254"/>
              <a:gd name="T84" fmla="*/ 135 w 175"/>
              <a:gd name="T85" fmla="*/ 135 h 254"/>
              <a:gd name="T86" fmla="*/ 140 w 175"/>
              <a:gd name="T87" fmla="*/ 103 h 254"/>
              <a:gd name="T88" fmla="*/ 146 w 175"/>
              <a:gd name="T89" fmla="*/ 78 h 254"/>
              <a:gd name="T90" fmla="*/ 173 w 175"/>
              <a:gd name="T91" fmla="*/ 38 h 254"/>
              <a:gd name="T92" fmla="*/ 78 w 175"/>
              <a:gd name="T93" fmla="*/ 139 h 254"/>
              <a:gd name="T94" fmla="*/ 97 w 175"/>
              <a:gd name="T95" fmla="*/ 153 h 254"/>
              <a:gd name="T96" fmla="*/ 91 w 175"/>
              <a:gd name="T97" fmla="*/ 167 h 254"/>
              <a:gd name="T98" fmla="*/ 83 w 175"/>
              <a:gd name="T99" fmla="*/ 167 h 254"/>
              <a:gd name="T100" fmla="*/ 63 w 175"/>
              <a:gd name="T101" fmla="*/ 158 h 254"/>
              <a:gd name="T102" fmla="*/ 60 w 175"/>
              <a:gd name="T103" fmla="*/ 129 h 254"/>
              <a:gd name="T104" fmla="*/ 42 w 175"/>
              <a:gd name="T105" fmla="*/ 113 h 254"/>
              <a:gd name="T106" fmla="*/ 32 w 175"/>
              <a:gd name="T107" fmla="*/ 101 h 254"/>
              <a:gd name="T108" fmla="*/ 51 w 175"/>
              <a:gd name="T109" fmla="*/ 95 h 254"/>
              <a:gd name="T110" fmla="*/ 75 w 175"/>
              <a:gd name="T111" fmla="*/ 106 h 254"/>
              <a:gd name="T112" fmla="*/ 77 w 175"/>
              <a:gd name="T113"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54">
                <a:moveTo>
                  <a:pt x="172" y="31"/>
                </a:moveTo>
                <a:lnTo>
                  <a:pt x="172" y="31"/>
                </a:lnTo>
                <a:lnTo>
                  <a:pt x="169" y="31"/>
                </a:lnTo>
                <a:lnTo>
                  <a:pt x="169" y="31"/>
                </a:lnTo>
                <a:lnTo>
                  <a:pt x="167" y="31"/>
                </a:lnTo>
                <a:lnTo>
                  <a:pt x="166" y="32"/>
                </a:lnTo>
                <a:lnTo>
                  <a:pt x="166" y="32"/>
                </a:lnTo>
                <a:lnTo>
                  <a:pt x="143" y="63"/>
                </a:lnTo>
                <a:lnTo>
                  <a:pt x="143" y="63"/>
                </a:lnTo>
                <a:lnTo>
                  <a:pt x="137" y="73"/>
                </a:lnTo>
                <a:lnTo>
                  <a:pt x="132" y="83"/>
                </a:lnTo>
                <a:lnTo>
                  <a:pt x="129" y="92"/>
                </a:lnTo>
                <a:lnTo>
                  <a:pt x="129" y="99"/>
                </a:lnTo>
                <a:lnTo>
                  <a:pt x="129" y="99"/>
                </a:lnTo>
                <a:lnTo>
                  <a:pt x="129" y="103"/>
                </a:lnTo>
                <a:lnTo>
                  <a:pt x="129" y="103"/>
                </a:lnTo>
                <a:lnTo>
                  <a:pt x="129" y="103"/>
                </a:lnTo>
                <a:lnTo>
                  <a:pt x="130" y="112"/>
                </a:lnTo>
                <a:lnTo>
                  <a:pt x="129" y="119"/>
                </a:lnTo>
                <a:lnTo>
                  <a:pt x="126" y="129"/>
                </a:lnTo>
                <a:lnTo>
                  <a:pt x="123" y="135"/>
                </a:lnTo>
                <a:lnTo>
                  <a:pt x="118" y="139"/>
                </a:lnTo>
                <a:lnTo>
                  <a:pt x="118" y="139"/>
                </a:lnTo>
                <a:lnTo>
                  <a:pt x="112" y="142"/>
                </a:lnTo>
                <a:lnTo>
                  <a:pt x="106" y="144"/>
                </a:lnTo>
                <a:lnTo>
                  <a:pt x="106" y="144"/>
                </a:lnTo>
                <a:lnTo>
                  <a:pt x="101" y="144"/>
                </a:lnTo>
                <a:lnTo>
                  <a:pt x="101" y="144"/>
                </a:lnTo>
                <a:lnTo>
                  <a:pt x="94" y="141"/>
                </a:lnTo>
                <a:lnTo>
                  <a:pt x="91" y="138"/>
                </a:lnTo>
                <a:lnTo>
                  <a:pt x="88" y="136"/>
                </a:lnTo>
                <a:lnTo>
                  <a:pt x="88" y="136"/>
                </a:lnTo>
                <a:lnTo>
                  <a:pt x="88" y="130"/>
                </a:lnTo>
                <a:lnTo>
                  <a:pt x="88" y="122"/>
                </a:lnTo>
                <a:lnTo>
                  <a:pt x="88" y="122"/>
                </a:lnTo>
                <a:lnTo>
                  <a:pt x="88" y="122"/>
                </a:lnTo>
                <a:lnTo>
                  <a:pt x="88" y="113"/>
                </a:lnTo>
                <a:lnTo>
                  <a:pt x="88" y="113"/>
                </a:lnTo>
                <a:lnTo>
                  <a:pt x="88" y="109"/>
                </a:lnTo>
                <a:lnTo>
                  <a:pt x="86" y="103"/>
                </a:lnTo>
                <a:lnTo>
                  <a:pt x="83" y="98"/>
                </a:lnTo>
                <a:lnTo>
                  <a:pt x="80" y="95"/>
                </a:lnTo>
                <a:lnTo>
                  <a:pt x="72" y="89"/>
                </a:lnTo>
                <a:lnTo>
                  <a:pt x="63" y="86"/>
                </a:lnTo>
                <a:lnTo>
                  <a:pt x="63" y="86"/>
                </a:lnTo>
                <a:lnTo>
                  <a:pt x="54" y="84"/>
                </a:lnTo>
                <a:lnTo>
                  <a:pt x="39" y="81"/>
                </a:lnTo>
                <a:lnTo>
                  <a:pt x="39" y="81"/>
                </a:lnTo>
                <a:lnTo>
                  <a:pt x="35" y="80"/>
                </a:lnTo>
                <a:lnTo>
                  <a:pt x="34" y="78"/>
                </a:lnTo>
                <a:lnTo>
                  <a:pt x="31" y="72"/>
                </a:lnTo>
                <a:lnTo>
                  <a:pt x="31" y="72"/>
                </a:lnTo>
                <a:lnTo>
                  <a:pt x="31" y="64"/>
                </a:lnTo>
                <a:lnTo>
                  <a:pt x="32" y="60"/>
                </a:lnTo>
                <a:lnTo>
                  <a:pt x="35" y="55"/>
                </a:lnTo>
                <a:lnTo>
                  <a:pt x="35" y="55"/>
                </a:lnTo>
                <a:lnTo>
                  <a:pt x="43" y="52"/>
                </a:lnTo>
                <a:lnTo>
                  <a:pt x="52" y="50"/>
                </a:lnTo>
                <a:lnTo>
                  <a:pt x="52" y="50"/>
                </a:lnTo>
                <a:lnTo>
                  <a:pt x="65" y="52"/>
                </a:lnTo>
                <a:lnTo>
                  <a:pt x="66" y="52"/>
                </a:lnTo>
                <a:lnTo>
                  <a:pt x="66" y="52"/>
                </a:lnTo>
                <a:lnTo>
                  <a:pt x="74" y="53"/>
                </a:lnTo>
                <a:lnTo>
                  <a:pt x="74" y="53"/>
                </a:lnTo>
                <a:lnTo>
                  <a:pt x="80" y="53"/>
                </a:lnTo>
                <a:lnTo>
                  <a:pt x="80" y="53"/>
                </a:lnTo>
                <a:lnTo>
                  <a:pt x="94" y="52"/>
                </a:lnTo>
                <a:lnTo>
                  <a:pt x="103" y="47"/>
                </a:lnTo>
                <a:lnTo>
                  <a:pt x="111" y="43"/>
                </a:lnTo>
                <a:lnTo>
                  <a:pt x="117" y="38"/>
                </a:lnTo>
                <a:lnTo>
                  <a:pt x="117" y="38"/>
                </a:lnTo>
                <a:lnTo>
                  <a:pt x="135" y="20"/>
                </a:lnTo>
                <a:lnTo>
                  <a:pt x="144" y="9"/>
                </a:lnTo>
                <a:lnTo>
                  <a:pt x="144" y="9"/>
                </a:lnTo>
                <a:lnTo>
                  <a:pt x="146" y="4"/>
                </a:lnTo>
                <a:lnTo>
                  <a:pt x="146" y="4"/>
                </a:lnTo>
                <a:lnTo>
                  <a:pt x="144" y="1"/>
                </a:lnTo>
                <a:lnTo>
                  <a:pt x="144" y="1"/>
                </a:lnTo>
                <a:lnTo>
                  <a:pt x="140" y="0"/>
                </a:lnTo>
                <a:lnTo>
                  <a:pt x="137" y="1"/>
                </a:lnTo>
                <a:lnTo>
                  <a:pt x="137" y="1"/>
                </a:lnTo>
                <a:lnTo>
                  <a:pt x="126" y="14"/>
                </a:lnTo>
                <a:lnTo>
                  <a:pt x="109" y="31"/>
                </a:lnTo>
                <a:lnTo>
                  <a:pt x="109" y="31"/>
                </a:lnTo>
                <a:lnTo>
                  <a:pt x="104" y="35"/>
                </a:lnTo>
                <a:lnTo>
                  <a:pt x="98" y="38"/>
                </a:lnTo>
                <a:lnTo>
                  <a:pt x="91" y="41"/>
                </a:lnTo>
                <a:lnTo>
                  <a:pt x="80" y="43"/>
                </a:lnTo>
                <a:lnTo>
                  <a:pt x="80" y="43"/>
                </a:lnTo>
                <a:lnTo>
                  <a:pt x="75" y="43"/>
                </a:lnTo>
                <a:lnTo>
                  <a:pt x="75" y="43"/>
                </a:lnTo>
                <a:lnTo>
                  <a:pt x="66" y="41"/>
                </a:lnTo>
                <a:lnTo>
                  <a:pt x="66" y="41"/>
                </a:lnTo>
                <a:lnTo>
                  <a:pt x="52" y="40"/>
                </a:lnTo>
                <a:lnTo>
                  <a:pt x="52" y="40"/>
                </a:lnTo>
                <a:lnTo>
                  <a:pt x="45" y="40"/>
                </a:lnTo>
                <a:lnTo>
                  <a:pt x="40" y="41"/>
                </a:lnTo>
                <a:lnTo>
                  <a:pt x="34" y="44"/>
                </a:lnTo>
                <a:lnTo>
                  <a:pt x="29" y="47"/>
                </a:lnTo>
                <a:lnTo>
                  <a:pt x="29" y="47"/>
                </a:lnTo>
                <a:lnTo>
                  <a:pt x="25" y="53"/>
                </a:lnTo>
                <a:lnTo>
                  <a:pt x="22" y="60"/>
                </a:lnTo>
                <a:lnTo>
                  <a:pt x="20" y="66"/>
                </a:lnTo>
                <a:lnTo>
                  <a:pt x="22" y="73"/>
                </a:lnTo>
                <a:lnTo>
                  <a:pt x="22" y="73"/>
                </a:lnTo>
                <a:lnTo>
                  <a:pt x="23" y="80"/>
                </a:lnTo>
                <a:lnTo>
                  <a:pt x="23" y="80"/>
                </a:lnTo>
                <a:lnTo>
                  <a:pt x="23" y="86"/>
                </a:lnTo>
                <a:lnTo>
                  <a:pt x="23" y="96"/>
                </a:lnTo>
                <a:lnTo>
                  <a:pt x="19" y="107"/>
                </a:lnTo>
                <a:lnTo>
                  <a:pt x="16" y="113"/>
                </a:lnTo>
                <a:lnTo>
                  <a:pt x="12" y="118"/>
                </a:lnTo>
                <a:lnTo>
                  <a:pt x="12" y="118"/>
                </a:lnTo>
                <a:lnTo>
                  <a:pt x="6" y="121"/>
                </a:lnTo>
                <a:lnTo>
                  <a:pt x="3" y="125"/>
                </a:lnTo>
                <a:lnTo>
                  <a:pt x="2" y="132"/>
                </a:lnTo>
                <a:lnTo>
                  <a:pt x="0" y="136"/>
                </a:lnTo>
                <a:lnTo>
                  <a:pt x="0" y="136"/>
                </a:lnTo>
                <a:lnTo>
                  <a:pt x="0" y="145"/>
                </a:lnTo>
                <a:lnTo>
                  <a:pt x="3" y="155"/>
                </a:lnTo>
                <a:lnTo>
                  <a:pt x="8" y="164"/>
                </a:lnTo>
                <a:lnTo>
                  <a:pt x="12" y="170"/>
                </a:lnTo>
                <a:lnTo>
                  <a:pt x="12" y="170"/>
                </a:lnTo>
                <a:lnTo>
                  <a:pt x="19" y="179"/>
                </a:lnTo>
                <a:lnTo>
                  <a:pt x="22" y="188"/>
                </a:lnTo>
                <a:lnTo>
                  <a:pt x="22" y="197"/>
                </a:lnTo>
                <a:lnTo>
                  <a:pt x="22" y="208"/>
                </a:lnTo>
                <a:lnTo>
                  <a:pt x="19" y="245"/>
                </a:lnTo>
                <a:lnTo>
                  <a:pt x="29" y="247"/>
                </a:lnTo>
                <a:lnTo>
                  <a:pt x="32" y="208"/>
                </a:lnTo>
                <a:lnTo>
                  <a:pt x="32" y="208"/>
                </a:lnTo>
                <a:lnTo>
                  <a:pt x="32" y="197"/>
                </a:lnTo>
                <a:lnTo>
                  <a:pt x="32" y="185"/>
                </a:lnTo>
                <a:lnTo>
                  <a:pt x="28" y="175"/>
                </a:lnTo>
                <a:lnTo>
                  <a:pt x="20" y="164"/>
                </a:lnTo>
                <a:lnTo>
                  <a:pt x="20" y="164"/>
                </a:lnTo>
                <a:lnTo>
                  <a:pt x="16" y="158"/>
                </a:lnTo>
                <a:lnTo>
                  <a:pt x="12" y="150"/>
                </a:lnTo>
                <a:lnTo>
                  <a:pt x="9" y="144"/>
                </a:lnTo>
                <a:lnTo>
                  <a:pt x="9" y="138"/>
                </a:lnTo>
                <a:lnTo>
                  <a:pt x="9" y="138"/>
                </a:lnTo>
                <a:lnTo>
                  <a:pt x="11" y="135"/>
                </a:lnTo>
                <a:lnTo>
                  <a:pt x="12" y="130"/>
                </a:lnTo>
                <a:lnTo>
                  <a:pt x="20" y="125"/>
                </a:lnTo>
                <a:lnTo>
                  <a:pt x="20" y="125"/>
                </a:lnTo>
                <a:lnTo>
                  <a:pt x="25" y="122"/>
                </a:lnTo>
                <a:lnTo>
                  <a:pt x="31" y="122"/>
                </a:lnTo>
                <a:lnTo>
                  <a:pt x="31" y="122"/>
                </a:lnTo>
                <a:lnTo>
                  <a:pt x="39" y="122"/>
                </a:lnTo>
                <a:lnTo>
                  <a:pt x="45" y="125"/>
                </a:lnTo>
                <a:lnTo>
                  <a:pt x="45" y="125"/>
                </a:lnTo>
                <a:lnTo>
                  <a:pt x="49" y="129"/>
                </a:lnTo>
                <a:lnTo>
                  <a:pt x="51" y="135"/>
                </a:lnTo>
                <a:lnTo>
                  <a:pt x="51" y="135"/>
                </a:lnTo>
                <a:lnTo>
                  <a:pt x="51" y="147"/>
                </a:lnTo>
                <a:lnTo>
                  <a:pt x="52" y="156"/>
                </a:lnTo>
                <a:lnTo>
                  <a:pt x="55" y="164"/>
                </a:lnTo>
                <a:lnTo>
                  <a:pt x="62" y="170"/>
                </a:lnTo>
                <a:lnTo>
                  <a:pt x="62" y="170"/>
                </a:lnTo>
                <a:lnTo>
                  <a:pt x="66" y="173"/>
                </a:lnTo>
                <a:lnTo>
                  <a:pt x="72" y="176"/>
                </a:lnTo>
                <a:lnTo>
                  <a:pt x="81" y="178"/>
                </a:lnTo>
                <a:lnTo>
                  <a:pt x="81" y="178"/>
                </a:lnTo>
                <a:lnTo>
                  <a:pt x="88" y="178"/>
                </a:lnTo>
                <a:lnTo>
                  <a:pt x="88" y="178"/>
                </a:lnTo>
                <a:lnTo>
                  <a:pt x="91" y="182"/>
                </a:lnTo>
                <a:lnTo>
                  <a:pt x="91" y="182"/>
                </a:lnTo>
                <a:lnTo>
                  <a:pt x="91" y="182"/>
                </a:lnTo>
                <a:lnTo>
                  <a:pt x="91" y="184"/>
                </a:lnTo>
                <a:lnTo>
                  <a:pt x="91" y="184"/>
                </a:lnTo>
                <a:lnTo>
                  <a:pt x="91" y="187"/>
                </a:lnTo>
                <a:lnTo>
                  <a:pt x="89" y="188"/>
                </a:lnTo>
                <a:lnTo>
                  <a:pt x="89" y="188"/>
                </a:lnTo>
                <a:lnTo>
                  <a:pt x="77" y="197"/>
                </a:lnTo>
                <a:lnTo>
                  <a:pt x="71" y="205"/>
                </a:lnTo>
                <a:lnTo>
                  <a:pt x="71" y="205"/>
                </a:lnTo>
                <a:lnTo>
                  <a:pt x="68" y="211"/>
                </a:lnTo>
                <a:lnTo>
                  <a:pt x="65" y="217"/>
                </a:lnTo>
                <a:lnTo>
                  <a:pt x="63" y="231"/>
                </a:lnTo>
                <a:lnTo>
                  <a:pt x="62" y="250"/>
                </a:lnTo>
                <a:lnTo>
                  <a:pt x="62" y="250"/>
                </a:lnTo>
                <a:lnTo>
                  <a:pt x="63" y="253"/>
                </a:lnTo>
                <a:lnTo>
                  <a:pt x="68" y="254"/>
                </a:lnTo>
                <a:lnTo>
                  <a:pt x="68" y="254"/>
                </a:lnTo>
                <a:lnTo>
                  <a:pt x="71" y="253"/>
                </a:lnTo>
                <a:lnTo>
                  <a:pt x="71" y="253"/>
                </a:lnTo>
                <a:lnTo>
                  <a:pt x="72" y="250"/>
                </a:lnTo>
                <a:lnTo>
                  <a:pt x="72" y="250"/>
                </a:lnTo>
                <a:lnTo>
                  <a:pt x="74" y="230"/>
                </a:lnTo>
                <a:lnTo>
                  <a:pt x="75" y="219"/>
                </a:lnTo>
                <a:lnTo>
                  <a:pt x="78" y="213"/>
                </a:lnTo>
                <a:lnTo>
                  <a:pt x="78" y="213"/>
                </a:lnTo>
                <a:lnTo>
                  <a:pt x="85" y="205"/>
                </a:lnTo>
                <a:lnTo>
                  <a:pt x="94" y="197"/>
                </a:lnTo>
                <a:lnTo>
                  <a:pt x="94" y="197"/>
                </a:lnTo>
                <a:lnTo>
                  <a:pt x="97" y="194"/>
                </a:lnTo>
                <a:lnTo>
                  <a:pt x="100" y="191"/>
                </a:lnTo>
                <a:lnTo>
                  <a:pt x="101" y="187"/>
                </a:lnTo>
                <a:lnTo>
                  <a:pt x="101" y="182"/>
                </a:lnTo>
                <a:lnTo>
                  <a:pt x="101" y="182"/>
                </a:lnTo>
                <a:lnTo>
                  <a:pt x="100" y="176"/>
                </a:lnTo>
                <a:lnTo>
                  <a:pt x="100" y="176"/>
                </a:lnTo>
                <a:lnTo>
                  <a:pt x="100" y="168"/>
                </a:lnTo>
                <a:lnTo>
                  <a:pt x="100" y="168"/>
                </a:lnTo>
                <a:lnTo>
                  <a:pt x="101" y="164"/>
                </a:lnTo>
                <a:lnTo>
                  <a:pt x="104" y="161"/>
                </a:lnTo>
                <a:lnTo>
                  <a:pt x="112" y="153"/>
                </a:lnTo>
                <a:lnTo>
                  <a:pt x="114" y="153"/>
                </a:lnTo>
                <a:lnTo>
                  <a:pt x="114" y="153"/>
                </a:lnTo>
                <a:lnTo>
                  <a:pt x="114" y="153"/>
                </a:lnTo>
                <a:lnTo>
                  <a:pt x="120" y="152"/>
                </a:lnTo>
                <a:lnTo>
                  <a:pt x="126" y="147"/>
                </a:lnTo>
                <a:lnTo>
                  <a:pt x="126" y="147"/>
                </a:lnTo>
                <a:lnTo>
                  <a:pt x="132" y="141"/>
                </a:lnTo>
                <a:lnTo>
                  <a:pt x="135" y="135"/>
                </a:lnTo>
                <a:lnTo>
                  <a:pt x="138" y="129"/>
                </a:lnTo>
                <a:lnTo>
                  <a:pt x="140" y="122"/>
                </a:lnTo>
                <a:lnTo>
                  <a:pt x="141" y="112"/>
                </a:lnTo>
                <a:lnTo>
                  <a:pt x="140" y="103"/>
                </a:lnTo>
                <a:lnTo>
                  <a:pt x="140" y="103"/>
                </a:lnTo>
                <a:lnTo>
                  <a:pt x="140" y="98"/>
                </a:lnTo>
                <a:lnTo>
                  <a:pt x="140" y="98"/>
                </a:lnTo>
                <a:lnTo>
                  <a:pt x="140" y="92"/>
                </a:lnTo>
                <a:lnTo>
                  <a:pt x="141" y="86"/>
                </a:lnTo>
                <a:lnTo>
                  <a:pt x="146" y="78"/>
                </a:lnTo>
                <a:lnTo>
                  <a:pt x="150" y="69"/>
                </a:lnTo>
                <a:lnTo>
                  <a:pt x="150" y="69"/>
                </a:lnTo>
                <a:lnTo>
                  <a:pt x="173" y="38"/>
                </a:lnTo>
                <a:lnTo>
                  <a:pt x="173" y="38"/>
                </a:lnTo>
                <a:lnTo>
                  <a:pt x="173" y="38"/>
                </a:lnTo>
                <a:lnTo>
                  <a:pt x="175" y="35"/>
                </a:lnTo>
                <a:lnTo>
                  <a:pt x="172" y="31"/>
                </a:lnTo>
                <a:lnTo>
                  <a:pt x="172" y="31"/>
                </a:lnTo>
                <a:close/>
                <a:moveTo>
                  <a:pt x="78" y="139"/>
                </a:moveTo>
                <a:lnTo>
                  <a:pt x="78" y="139"/>
                </a:lnTo>
                <a:lnTo>
                  <a:pt x="81" y="144"/>
                </a:lnTo>
                <a:lnTo>
                  <a:pt x="85" y="147"/>
                </a:lnTo>
                <a:lnTo>
                  <a:pt x="89" y="150"/>
                </a:lnTo>
                <a:lnTo>
                  <a:pt x="95" y="153"/>
                </a:lnTo>
                <a:lnTo>
                  <a:pt x="97" y="153"/>
                </a:lnTo>
                <a:lnTo>
                  <a:pt x="95" y="155"/>
                </a:lnTo>
                <a:lnTo>
                  <a:pt x="95" y="155"/>
                </a:lnTo>
                <a:lnTo>
                  <a:pt x="95" y="155"/>
                </a:lnTo>
                <a:lnTo>
                  <a:pt x="92" y="161"/>
                </a:lnTo>
                <a:lnTo>
                  <a:pt x="91" y="167"/>
                </a:lnTo>
                <a:lnTo>
                  <a:pt x="91" y="167"/>
                </a:lnTo>
                <a:lnTo>
                  <a:pt x="89" y="167"/>
                </a:lnTo>
                <a:lnTo>
                  <a:pt x="89" y="167"/>
                </a:lnTo>
                <a:lnTo>
                  <a:pt x="83" y="167"/>
                </a:lnTo>
                <a:lnTo>
                  <a:pt x="83" y="167"/>
                </a:lnTo>
                <a:lnTo>
                  <a:pt x="75" y="165"/>
                </a:lnTo>
                <a:lnTo>
                  <a:pt x="71" y="164"/>
                </a:lnTo>
                <a:lnTo>
                  <a:pt x="68" y="162"/>
                </a:lnTo>
                <a:lnTo>
                  <a:pt x="68" y="162"/>
                </a:lnTo>
                <a:lnTo>
                  <a:pt x="63" y="158"/>
                </a:lnTo>
                <a:lnTo>
                  <a:pt x="62" y="153"/>
                </a:lnTo>
                <a:lnTo>
                  <a:pt x="60" y="145"/>
                </a:lnTo>
                <a:lnTo>
                  <a:pt x="60" y="135"/>
                </a:lnTo>
                <a:lnTo>
                  <a:pt x="60" y="135"/>
                </a:lnTo>
                <a:lnTo>
                  <a:pt x="60" y="129"/>
                </a:lnTo>
                <a:lnTo>
                  <a:pt x="58" y="124"/>
                </a:lnTo>
                <a:lnTo>
                  <a:pt x="54" y="119"/>
                </a:lnTo>
                <a:lnTo>
                  <a:pt x="49" y="116"/>
                </a:lnTo>
                <a:lnTo>
                  <a:pt x="49" y="116"/>
                </a:lnTo>
                <a:lnTo>
                  <a:pt x="42" y="113"/>
                </a:lnTo>
                <a:lnTo>
                  <a:pt x="31" y="112"/>
                </a:lnTo>
                <a:lnTo>
                  <a:pt x="29" y="112"/>
                </a:lnTo>
                <a:lnTo>
                  <a:pt x="29" y="110"/>
                </a:lnTo>
                <a:lnTo>
                  <a:pt x="29" y="110"/>
                </a:lnTo>
                <a:lnTo>
                  <a:pt x="32" y="101"/>
                </a:lnTo>
                <a:lnTo>
                  <a:pt x="34" y="92"/>
                </a:lnTo>
                <a:lnTo>
                  <a:pt x="34" y="90"/>
                </a:lnTo>
                <a:lnTo>
                  <a:pt x="35" y="92"/>
                </a:lnTo>
                <a:lnTo>
                  <a:pt x="35" y="92"/>
                </a:lnTo>
                <a:lnTo>
                  <a:pt x="51" y="95"/>
                </a:lnTo>
                <a:lnTo>
                  <a:pt x="62" y="96"/>
                </a:lnTo>
                <a:lnTo>
                  <a:pt x="62" y="96"/>
                </a:lnTo>
                <a:lnTo>
                  <a:pt x="65" y="98"/>
                </a:lnTo>
                <a:lnTo>
                  <a:pt x="71" y="101"/>
                </a:lnTo>
                <a:lnTo>
                  <a:pt x="75" y="106"/>
                </a:lnTo>
                <a:lnTo>
                  <a:pt x="77" y="109"/>
                </a:lnTo>
                <a:lnTo>
                  <a:pt x="78" y="113"/>
                </a:lnTo>
                <a:lnTo>
                  <a:pt x="78" y="113"/>
                </a:lnTo>
                <a:lnTo>
                  <a:pt x="77" y="122"/>
                </a:lnTo>
                <a:lnTo>
                  <a:pt x="77" y="122"/>
                </a:lnTo>
                <a:lnTo>
                  <a:pt x="77" y="132"/>
                </a:lnTo>
                <a:lnTo>
                  <a:pt x="78" y="139"/>
                </a:lnTo>
                <a:lnTo>
                  <a:pt x="78" y="1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91" name="Group 190"/>
          <p:cNvGrpSpPr/>
          <p:nvPr userDrawn="1"/>
        </p:nvGrpSpPr>
        <p:grpSpPr>
          <a:xfrm>
            <a:off x="8083751" y="3101748"/>
            <a:ext cx="448779" cy="298719"/>
            <a:chOff x="6645276" y="3109913"/>
            <a:chExt cx="381000" cy="338138"/>
          </a:xfrm>
        </p:grpSpPr>
        <p:sp>
          <p:nvSpPr>
            <p:cNvPr id="192" name="Freeform 490"/>
            <p:cNvSpPr>
              <a:spLocks noEditPoints="1"/>
            </p:cNvSpPr>
            <p:nvPr/>
          </p:nvSpPr>
          <p:spPr bwMode="auto">
            <a:xfrm>
              <a:off x="6645276" y="3109913"/>
              <a:ext cx="381000" cy="338138"/>
            </a:xfrm>
            <a:custGeom>
              <a:avLst/>
              <a:gdLst>
                <a:gd name="T0" fmla="*/ 200 w 240"/>
                <a:gd name="T1" fmla="*/ 10 h 213"/>
                <a:gd name="T2" fmla="*/ 167 w 240"/>
                <a:gd name="T3" fmla="*/ 14 h 213"/>
                <a:gd name="T4" fmla="*/ 142 w 240"/>
                <a:gd name="T5" fmla="*/ 34 h 213"/>
                <a:gd name="T6" fmla="*/ 134 w 240"/>
                <a:gd name="T7" fmla="*/ 31 h 213"/>
                <a:gd name="T8" fmla="*/ 125 w 240"/>
                <a:gd name="T9" fmla="*/ 16 h 213"/>
                <a:gd name="T10" fmla="*/ 105 w 240"/>
                <a:gd name="T11" fmla="*/ 0 h 213"/>
                <a:gd name="T12" fmla="*/ 84 w 240"/>
                <a:gd name="T13" fmla="*/ 16 h 213"/>
                <a:gd name="T14" fmla="*/ 87 w 240"/>
                <a:gd name="T15" fmla="*/ 28 h 213"/>
                <a:gd name="T16" fmla="*/ 113 w 240"/>
                <a:gd name="T17" fmla="*/ 62 h 213"/>
                <a:gd name="T18" fmla="*/ 127 w 240"/>
                <a:gd name="T19" fmla="*/ 74 h 213"/>
                <a:gd name="T20" fmla="*/ 130 w 240"/>
                <a:gd name="T21" fmla="*/ 104 h 213"/>
                <a:gd name="T22" fmla="*/ 104 w 240"/>
                <a:gd name="T23" fmla="*/ 129 h 213"/>
                <a:gd name="T24" fmla="*/ 50 w 240"/>
                <a:gd name="T25" fmla="*/ 132 h 213"/>
                <a:gd name="T26" fmla="*/ 15 w 240"/>
                <a:gd name="T27" fmla="*/ 144 h 213"/>
                <a:gd name="T28" fmla="*/ 0 w 240"/>
                <a:gd name="T29" fmla="*/ 189 h 213"/>
                <a:gd name="T30" fmla="*/ 13 w 240"/>
                <a:gd name="T31" fmla="*/ 209 h 213"/>
                <a:gd name="T32" fmla="*/ 41 w 240"/>
                <a:gd name="T33" fmla="*/ 201 h 213"/>
                <a:gd name="T34" fmla="*/ 46 w 240"/>
                <a:gd name="T35" fmla="*/ 184 h 213"/>
                <a:gd name="T36" fmla="*/ 53 w 240"/>
                <a:gd name="T37" fmla="*/ 175 h 213"/>
                <a:gd name="T38" fmla="*/ 82 w 240"/>
                <a:gd name="T39" fmla="*/ 199 h 213"/>
                <a:gd name="T40" fmla="*/ 133 w 240"/>
                <a:gd name="T41" fmla="*/ 213 h 213"/>
                <a:gd name="T42" fmla="*/ 206 w 240"/>
                <a:gd name="T43" fmla="*/ 181 h 213"/>
                <a:gd name="T44" fmla="*/ 234 w 240"/>
                <a:gd name="T45" fmla="*/ 132 h 213"/>
                <a:gd name="T46" fmla="*/ 240 w 240"/>
                <a:gd name="T47" fmla="*/ 77 h 213"/>
                <a:gd name="T48" fmla="*/ 222 w 240"/>
                <a:gd name="T49" fmla="*/ 23 h 213"/>
                <a:gd name="T50" fmla="*/ 124 w 240"/>
                <a:gd name="T51" fmla="*/ 16 h 213"/>
                <a:gd name="T52" fmla="*/ 119 w 240"/>
                <a:gd name="T53" fmla="*/ 52 h 213"/>
                <a:gd name="T54" fmla="*/ 104 w 240"/>
                <a:gd name="T55" fmla="*/ 32 h 213"/>
                <a:gd name="T56" fmla="*/ 121 w 240"/>
                <a:gd name="T57" fmla="*/ 32 h 213"/>
                <a:gd name="T58" fmla="*/ 142 w 240"/>
                <a:gd name="T59" fmla="*/ 45 h 213"/>
                <a:gd name="T60" fmla="*/ 153 w 240"/>
                <a:gd name="T61" fmla="*/ 39 h 213"/>
                <a:gd name="T62" fmla="*/ 191 w 240"/>
                <a:gd name="T63" fmla="*/ 20 h 213"/>
                <a:gd name="T64" fmla="*/ 213 w 240"/>
                <a:gd name="T65" fmla="*/ 31 h 213"/>
                <a:gd name="T66" fmla="*/ 228 w 240"/>
                <a:gd name="T67" fmla="*/ 68 h 213"/>
                <a:gd name="T68" fmla="*/ 223 w 240"/>
                <a:gd name="T69" fmla="*/ 129 h 213"/>
                <a:gd name="T70" fmla="*/ 177 w 240"/>
                <a:gd name="T71" fmla="*/ 189 h 213"/>
                <a:gd name="T72" fmla="*/ 121 w 240"/>
                <a:gd name="T73" fmla="*/ 201 h 213"/>
                <a:gd name="T74" fmla="*/ 73 w 240"/>
                <a:gd name="T75" fmla="*/ 180 h 213"/>
                <a:gd name="T76" fmla="*/ 52 w 240"/>
                <a:gd name="T77" fmla="*/ 163 h 213"/>
                <a:gd name="T78" fmla="*/ 33 w 240"/>
                <a:gd name="T79" fmla="*/ 183 h 213"/>
                <a:gd name="T80" fmla="*/ 12 w 240"/>
                <a:gd name="T81" fmla="*/ 181 h 213"/>
                <a:gd name="T82" fmla="*/ 23 w 240"/>
                <a:gd name="T83" fmla="*/ 152 h 213"/>
                <a:gd name="T84" fmla="*/ 49 w 240"/>
                <a:gd name="T85" fmla="*/ 144 h 213"/>
                <a:gd name="T86" fmla="*/ 99 w 240"/>
                <a:gd name="T87" fmla="*/ 143 h 213"/>
                <a:gd name="T88" fmla="*/ 136 w 240"/>
                <a:gd name="T89" fmla="*/ 117 h 213"/>
                <a:gd name="T90" fmla="*/ 142 w 240"/>
                <a:gd name="T91" fmla="*/ 80 h 213"/>
                <a:gd name="T92" fmla="*/ 124 w 240"/>
                <a:gd name="T93" fmla="*/ 55 h 213"/>
                <a:gd name="T94" fmla="*/ 21 w 240"/>
                <a:gd name="T95" fmla="*/ 199 h 213"/>
                <a:gd name="T96" fmla="*/ 10 w 240"/>
                <a:gd name="T97" fmla="*/ 195 h 213"/>
                <a:gd name="T98" fmla="*/ 26 w 240"/>
                <a:gd name="T99" fmla="*/ 190 h 213"/>
                <a:gd name="T100" fmla="*/ 105 w 240"/>
                <a:gd name="T101" fmla="*/ 20 h 213"/>
                <a:gd name="T102" fmla="*/ 95 w 240"/>
                <a:gd name="T103" fmla="*/ 16 h 213"/>
                <a:gd name="T104" fmla="*/ 105 w 240"/>
                <a:gd name="T105" fmla="*/ 11 h 213"/>
                <a:gd name="T106" fmla="*/ 115 w 240"/>
                <a:gd name="T107" fmla="*/ 16 h 213"/>
                <a:gd name="T108" fmla="*/ 105 w 240"/>
                <a:gd name="T109" fmla="*/ 2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 h="213">
                  <a:moveTo>
                    <a:pt x="222" y="23"/>
                  </a:moveTo>
                  <a:lnTo>
                    <a:pt x="222" y="23"/>
                  </a:lnTo>
                  <a:lnTo>
                    <a:pt x="216" y="17"/>
                  </a:lnTo>
                  <a:lnTo>
                    <a:pt x="208" y="13"/>
                  </a:lnTo>
                  <a:lnTo>
                    <a:pt x="200" y="10"/>
                  </a:lnTo>
                  <a:lnTo>
                    <a:pt x="191" y="10"/>
                  </a:lnTo>
                  <a:lnTo>
                    <a:pt x="191" y="10"/>
                  </a:lnTo>
                  <a:lnTo>
                    <a:pt x="182" y="10"/>
                  </a:lnTo>
                  <a:lnTo>
                    <a:pt x="174" y="11"/>
                  </a:lnTo>
                  <a:lnTo>
                    <a:pt x="167" y="14"/>
                  </a:lnTo>
                  <a:lnTo>
                    <a:pt x="160" y="17"/>
                  </a:lnTo>
                  <a:lnTo>
                    <a:pt x="151" y="23"/>
                  </a:lnTo>
                  <a:lnTo>
                    <a:pt x="145" y="31"/>
                  </a:lnTo>
                  <a:lnTo>
                    <a:pt x="145" y="31"/>
                  </a:lnTo>
                  <a:lnTo>
                    <a:pt x="142" y="34"/>
                  </a:lnTo>
                  <a:lnTo>
                    <a:pt x="142" y="34"/>
                  </a:lnTo>
                  <a:lnTo>
                    <a:pt x="141" y="34"/>
                  </a:lnTo>
                  <a:lnTo>
                    <a:pt x="141" y="34"/>
                  </a:lnTo>
                  <a:lnTo>
                    <a:pt x="138" y="32"/>
                  </a:lnTo>
                  <a:lnTo>
                    <a:pt x="134" y="31"/>
                  </a:lnTo>
                  <a:lnTo>
                    <a:pt x="130" y="25"/>
                  </a:lnTo>
                  <a:lnTo>
                    <a:pt x="127" y="20"/>
                  </a:lnTo>
                  <a:lnTo>
                    <a:pt x="125" y="16"/>
                  </a:lnTo>
                  <a:lnTo>
                    <a:pt x="125" y="16"/>
                  </a:lnTo>
                  <a:lnTo>
                    <a:pt x="125" y="16"/>
                  </a:lnTo>
                  <a:lnTo>
                    <a:pt x="124" y="10"/>
                  </a:lnTo>
                  <a:lnTo>
                    <a:pt x="119" y="5"/>
                  </a:lnTo>
                  <a:lnTo>
                    <a:pt x="113" y="0"/>
                  </a:lnTo>
                  <a:lnTo>
                    <a:pt x="105" y="0"/>
                  </a:lnTo>
                  <a:lnTo>
                    <a:pt x="105" y="0"/>
                  </a:lnTo>
                  <a:lnTo>
                    <a:pt x="96" y="0"/>
                  </a:lnTo>
                  <a:lnTo>
                    <a:pt x="90" y="5"/>
                  </a:lnTo>
                  <a:lnTo>
                    <a:pt x="85" y="10"/>
                  </a:lnTo>
                  <a:lnTo>
                    <a:pt x="84" y="16"/>
                  </a:lnTo>
                  <a:lnTo>
                    <a:pt x="84" y="16"/>
                  </a:lnTo>
                  <a:lnTo>
                    <a:pt x="84" y="17"/>
                  </a:lnTo>
                  <a:lnTo>
                    <a:pt x="84" y="17"/>
                  </a:lnTo>
                  <a:lnTo>
                    <a:pt x="84" y="17"/>
                  </a:lnTo>
                  <a:lnTo>
                    <a:pt x="84" y="17"/>
                  </a:lnTo>
                  <a:lnTo>
                    <a:pt x="87" y="28"/>
                  </a:lnTo>
                  <a:lnTo>
                    <a:pt x="88" y="36"/>
                  </a:lnTo>
                  <a:lnTo>
                    <a:pt x="93" y="42"/>
                  </a:lnTo>
                  <a:lnTo>
                    <a:pt x="96" y="48"/>
                  </a:lnTo>
                  <a:lnTo>
                    <a:pt x="105" y="57"/>
                  </a:lnTo>
                  <a:lnTo>
                    <a:pt x="113" y="62"/>
                  </a:lnTo>
                  <a:lnTo>
                    <a:pt x="113" y="62"/>
                  </a:lnTo>
                  <a:lnTo>
                    <a:pt x="118" y="65"/>
                  </a:lnTo>
                  <a:lnTo>
                    <a:pt x="118" y="65"/>
                  </a:lnTo>
                  <a:lnTo>
                    <a:pt x="124" y="71"/>
                  </a:lnTo>
                  <a:lnTo>
                    <a:pt x="127" y="74"/>
                  </a:lnTo>
                  <a:lnTo>
                    <a:pt x="130" y="78"/>
                  </a:lnTo>
                  <a:lnTo>
                    <a:pt x="131" y="83"/>
                  </a:lnTo>
                  <a:lnTo>
                    <a:pt x="131" y="89"/>
                  </a:lnTo>
                  <a:lnTo>
                    <a:pt x="131" y="97"/>
                  </a:lnTo>
                  <a:lnTo>
                    <a:pt x="130" y="104"/>
                  </a:lnTo>
                  <a:lnTo>
                    <a:pt x="130" y="104"/>
                  </a:lnTo>
                  <a:lnTo>
                    <a:pt x="125" y="112"/>
                  </a:lnTo>
                  <a:lnTo>
                    <a:pt x="121" y="120"/>
                  </a:lnTo>
                  <a:lnTo>
                    <a:pt x="113" y="126"/>
                  </a:lnTo>
                  <a:lnTo>
                    <a:pt x="104" y="129"/>
                  </a:lnTo>
                  <a:lnTo>
                    <a:pt x="93" y="132"/>
                  </a:lnTo>
                  <a:lnTo>
                    <a:pt x="81" y="134"/>
                  </a:lnTo>
                  <a:lnTo>
                    <a:pt x="67" y="134"/>
                  </a:lnTo>
                  <a:lnTo>
                    <a:pt x="50" y="132"/>
                  </a:lnTo>
                  <a:lnTo>
                    <a:pt x="50" y="132"/>
                  </a:lnTo>
                  <a:lnTo>
                    <a:pt x="39" y="132"/>
                  </a:lnTo>
                  <a:lnTo>
                    <a:pt x="30" y="134"/>
                  </a:lnTo>
                  <a:lnTo>
                    <a:pt x="21" y="138"/>
                  </a:lnTo>
                  <a:lnTo>
                    <a:pt x="15" y="144"/>
                  </a:lnTo>
                  <a:lnTo>
                    <a:pt x="15" y="144"/>
                  </a:lnTo>
                  <a:lnTo>
                    <a:pt x="9" y="152"/>
                  </a:lnTo>
                  <a:lnTo>
                    <a:pt x="6" y="160"/>
                  </a:lnTo>
                  <a:lnTo>
                    <a:pt x="3" y="167"/>
                  </a:lnTo>
                  <a:lnTo>
                    <a:pt x="1" y="175"/>
                  </a:lnTo>
                  <a:lnTo>
                    <a:pt x="0" y="189"/>
                  </a:lnTo>
                  <a:lnTo>
                    <a:pt x="0" y="195"/>
                  </a:lnTo>
                  <a:lnTo>
                    <a:pt x="0" y="195"/>
                  </a:lnTo>
                  <a:lnTo>
                    <a:pt x="1" y="201"/>
                  </a:lnTo>
                  <a:lnTo>
                    <a:pt x="6" y="206"/>
                  </a:lnTo>
                  <a:lnTo>
                    <a:pt x="13" y="209"/>
                  </a:lnTo>
                  <a:lnTo>
                    <a:pt x="21" y="210"/>
                  </a:lnTo>
                  <a:lnTo>
                    <a:pt x="21" y="210"/>
                  </a:lnTo>
                  <a:lnTo>
                    <a:pt x="29" y="209"/>
                  </a:lnTo>
                  <a:lnTo>
                    <a:pt x="36" y="206"/>
                  </a:lnTo>
                  <a:lnTo>
                    <a:pt x="41" y="201"/>
                  </a:lnTo>
                  <a:lnTo>
                    <a:pt x="42" y="195"/>
                  </a:lnTo>
                  <a:lnTo>
                    <a:pt x="42" y="195"/>
                  </a:lnTo>
                  <a:lnTo>
                    <a:pt x="42" y="193"/>
                  </a:lnTo>
                  <a:lnTo>
                    <a:pt x="42" y="193"/>
                  </a:lnTo>
                  <a:lnTo>
                    <a:pt x="46" y="184"/>
                  </a:lnTo>
                  <a:lnTo>
                    <a:pt x="49" y="178"/>
                  </a:lnTo>
                  <a:lnTo>
                    <a:pt x="50" y="175"/>
                  </a:lnTo>
                  <a:lnTo>
                    <a:pt x="52" y="173"/>
                  </a:lnTo>
                  <a:lnTo>
                    <a:pt x="52" y="173"/>
                  </a:lnTo>
                  <a:lnTo>
                    <a:pt x="53" y="175"/>
                  </a:lnTo>
                  <a:lnTo>
                    <a:pt x="53" y="175"/>
                  </a:lnTo>
                  <a:lnTo>
                    <a:pt x="58" y="181"/>
                  </a:lnTo>
                  <a:lnTo>
                    <a:pt x="64" y="187"/>
                  </a:lnTo>
                  <a:lnTo>
                    <a:pt x="72" y="193"/>
                  </a:lnTo>
                  <a:lnTo>
                    <a:pt x="82" y="199"/>
                  </a:lnTo>
                  <a:lnTo>
                    <a:pt x="93" y="206"/>
                  </a:lnTo>
                  <a:lnTo>
                    <a:pt x="105" y="209"/>
                  </a:lnTo>
                  <a:lnTo>
                    <a:pt x="118" y="212"/>
                  </a:lnTo>
                  <a:lnTo>
                    <a:pt x="133" y="213"/>
                  </a:lnTo>
                  <a:lnTo>
                    <a:pt x="133" y="213"/>
                  </a:lnTo>
                  <a:lnTo>
                    <a:pt x="150" y="212"/>
                  </a:lnTo>
                  <a:lnTo>
                    <a:pt x="167" y="207"/>
                  </a:lnTo>
                  <a:lnTo>
                    <a:pt x="183" y="199"/>
                  </a:lnTo>
                  <a:lnTo>
                    <a:pt x="199" y="187"/>
                  </a:lnTo>
                  <a:lnTo>
                    <a:pt x="206" y="181"/>
                  </a:lnTo>
                  <a:lnTo>
                    <a:pt x="213" y="173"/>
                  </a:lnTo>
                  <a:lnTo>
                    <a:pt x="219" y="164"/>
                  </a:lnTo>
                  <a:lnTo>
                    <a:pt x="225" y="155"/>
                  </a:lnTo>
                  <a:lnTo>
                    <a:pt x="229" y="144"/>
                  </a:lnTo>
                  <a:lnTo>
                    <a:pt x="234" y="132"/>
                  </a:lnTo>
                  <a:lnTo>
                    <a:pt x="237" y="120"/>
                  </a:lnTo>
                  <a:lnTo>
                    <a:pt x="240" y="108"/>
                  </a:lnTo>
                  <a:lnTo>
                    <a:pt x="240" y="108"/>
                  </a:lnTo>
                  <a:lnTo>
                    <a:pt x="240" y="88"/>
                  </a:lnTo>
                  <a:lnTo>
                    <a:pt x="240" y="77"/>
                  </a:lnTo>
                  <a:lnTo>
                    <a:pt x="239" y="65"/>
                  </a:lnTo>
                  <a:lnTo>
                    <a:pt x="236" y="54"/>
                  </a:lnTo>
                  <a:lnTo>
                    <a:pt x="233" y="43"/>
                  </a:lnTo>
                  <a:lnTo>
                    <a:pt x="228" y="32"/>
                  </a:lnTo>
                  <a:lnTo>
                    <a:pt x="222" y="23"/>
                  </a:lnTo>
                  <a:lnTo>
                    <a:pt x="222" y="23"/>
                  </a:lnTo>
                  <a:close/>
                  <a:moveTo>
                    <a:pt x="124" y="16"/>
                  </a:moveTo>
                  <a:lnTo>
                    <a:pt x="124" y="16"/>
                  </a:lnTo>
                  <a:lnTo>
                    <a:pt x="124" y="16"/>
                  </a:lnTo>
                  <a:lnTo>
                    <a:pt x="124" y="16"/>
                  </a:lnTo>
                  <a:lnTo>
                    <a:pt x="124" y="16"/>
                  </a:lnTo>
                  <a:close/>
                  <a:moveTo>
                    <a:pt x="124" y="55"/>
                  </a:moveTo>
                  <a:lnTo>
                    <a:pt x="124" y="55"/>
                  </a:lnTo>
                  <a:lnTo>
                    <a:pt x="119" y="52"/>
                  </a:lnTo>
                  <a:lnTo>
                    <a:pt x="119" y="52"/>
                  </a:lnTo>
                  <a:lnTo>
                    <a:pt x="108" y="45"/>
                  </a:lnTo>
                  <a:lnTo>
                    <a:pt x="104" y="39"/>
                  </a:lnTo>
                  <a:lnTo>
                    <a:pt x="99" y="31"/>
                  </a:lnTo>
                  <a:lnTo>
                    <a:pt x="99" y="31"/>
                  </a:lnTo>
                  <a:lnTo>
                    <a:pt x="104" y="32"/>
                  </a:lnTo>
                  <a:lnTo>
                    <a:pt x="110" y="31"/>
                  </a:lnTo>
                  <a:lnTo>
                    <a:pt x="115" y="31"/>
                  </a:lnTo>
                  <a:lnTo>
                    <a:pt x="119" y="28"/>
                  </a:lnTo>
                  <a:lnTo>
                    <a:pt x="119" y="28"/>
                  </a:lnTo>
                  <a:lnTo>
                    <a:pt x="121" y="32"/>
                  </a:lnTo>
                  <a:lnTo>
                    <a:pt x="125" y="37"/>
                  </a:lnTo>
                  <a:lnTo>
                    <a:pt x="131" y="42"/>
                  </a:lnTo>
                  <a:lnTo>
                    <a:pt x="138" y="45"/>
                  </a:lnTo>
                  <a:lnTo>
                    <a:pt x="138" y="45"/>
                  </a:lnTo>
                  <a:lnTo>
                    <a:pt x="142" y="45"/>
                  </a:lnTo>
                  <a:lnTo>
                    <a:pt x="142" y="45"/>
                  </a:lnTo>
                  <a:lnTo>
                    <a:pt x="145" y="45"/>
                  </a:lnTo>
                  <a:lnTo>
                    <a:pt x="148" y="43"/>
                  </a:lnTo>
                  <a:lnTo>
                    <a:pt x="153" y="39"/>
                  </a:lnTo>
                  <a:lnTo>
                    <a:pt x="153" y="39"/>
                  </a:lnTo>
                  <a:lnTo>
                    <a:pt x="159" y="32"/>
                  </a:lnTo>
                  <a:lnTo>
                    <a:pt x="167" y="26"/>
                  </a:lnTo>
                  <a:lnTo>
                    <a:pt x="177" y="22"/>
                  </a:lnTo>
                  <a:lnTo>
                    <a:pt x="183" y="20"/>
                  </a:lnTo>
                  <a:lnTo>
                    <a:pt x="191" y="20"/>
                  </a:lnTo>
                  <a:lnTo>
                    <a:pt x="191" y="20"/>
                  </a:lnTo>
                  <a:lnTo>
                    <a:pt x="197" y="22"/>
                  </a:lnTo>
                  <a:lnTo>
                    <a:pt x="203" y="23"/>
                  </a:lnTo>
                  <a:lnTo>
                    <a:pt x="208" y="26"/>
                  </a:lnTo>
                  <a:lnTo>
                    <a:pt x="213" y="31"/>
                  </a:lnTo>
                  <a:lnTo>
                    <a:pt x="213" y="31"/>
                  </a:lnTo>
                  <a:lnTo>
                    <a:pt x="219" y="39"/>
                  </a:lnTo>
                  <a:lnTo>
                    <a:pt x="223" y="48"/>
                  </a:lnTo>
                  <a:lnTo>
                    <a:pt x="226" y="57"/>
                  </a:lnTo>
                  <a:lnTo>
                    <a:pt x="228" y="68"/>
                  </a:lnTo>
                  <a:lnTo>
                    <a:pt x="229" y="88"/>
                  </a:lnTo>
                  <a:lnTo>
                    <a:pt x="229" y="104"/>
                  </a:lnTo>
                  <a:lnTo>
                    <a:pt x="229" y="104"/>
                  </a:lnTo>
                  <a:lnTo>
                    <a:pt x="226" y="117"/>
                  </a:lnTo>
                  <a:lnTo>
                    <a:pt x="223" y="129"/>
                  </a:lnTo>
                  <a:lnTo>
                    <a:pt x="219" y="138"/>
                  </a:lnTo>
                  <a:lnTo>
                    <a:pt x="214" y="149"/>
                  </a:lnTo>
                  <a:lnTo>
                    <a:pt x="205" y="166"/>
                  </a:lnTo>
                  <a:lnTo>
                    <a:pt x="191" y="178"/>
                  </a:lnTo>
                  <a:lnTo>
                    <a:pt x="177" y="189"/>
                  </a:lnTo>
                  <a:lnTo>
                    <a:pt x="164" y="196"/>
                  </a:lnTo>
                  <a:lnTo>
                    <a:pt x="148" y="201"/>
                  </a:lnTo>
                  <a:lnTo>
                    <a:pt x="133" y="203"/>
                  </a:lnTo>
                  <a:lnTo>
                    <a:pt x="133" y="203"/>
                  </a:lnTo>
                  <a:lnTo>
                    <a:pt x="121" y="201"/>
                  </a:lnTo>
                  <a:lnTo>
                    <a:pt x="108" y="199"/>
                  </a:lnTo>
                  <a:lnTo>
                    <a:pt x="98" y="195"/>
                  </a:lnTo>
                  <a:lnTo>
                    <a:pt x="88" y="190"/>
                  </a:lnTo>
                  <a:lnTo>
                    <a:pt x="81" y="186"/>
                  </a:lnTo>
                  <a:lnTo>
                    <a:pt x="73" y="180"/>
                  </a:lnTo>
                  <a:lnTo>
                    <a:pt x="67" y="175"/>
                  </a:lnTo>
                  <a:lnTo>
                    <a:pt x="62" y="169"/>
                  </a:lnTo>
                  <a:lnTo>
                    <a:pt x="62" y="169"/>
                  </a:lnTo>
                  <a:lnTo>
                    <a:pt x="58" y="164"/>
                  </a:lnTo>
                  <a:lnTo>
                    <a:pt x="52" y="163"/>
                  </a:lnTo>
                  <a:lnTo>
                    <a:pt x="52" y="163"/>
                  </a:lnTo>
                  <a:lnTo>
                    <a:pt x="49" y="163"/>
                  </a:lnTo>
                  <a:lnTo>
                    <a:pt x="44" y="166"/>
                  </a:lnTo>
                  <a:lnTo>
                    <a:pt x="38" y="172"/>
                  </a:lnTo>
                  <a:lnTo>
                    <a:pt x="33" y="183"/>
                  </a:lnTo>
                  <a:lnTo>
                    <a:pt x="33" y="183"/>
                  </a:lnTo>
                  <a:lnTo>
                    <a:pt x="29" y="181"/>
                  </a:lnTo>
                  <a:lnTo>
                    <a:pt x="23" y="180"/>
                  </a:lnTo>
                  <a:lnTo>
                    <a:pt x="16" y="180"/>
                  </a:lnTo>
                  <a:lnTo>
                    <a:pt x="12" y="181"/>
                  </a:lnTo>
                  <a:lnTo>
                    <a:pt x="12" y="181"/>
                  </a:lnTo>
                  <a:lnTo>
                    <a:pt x="12" y="173"/>
                  </a:lnTo>
                  <a:lnTo>
                    <a:pt x="15" y="166"/>
                  </a:lnTo>
                  <a:lnTo>
                    <a:pt x="18" y="158"/>
                  </a:lnTo>
                  <a:lnTo>
                    <a:pt x="23" y="152"/>
                  </a:lnTo>
                  <a:lnTo>
                    <a:pt x="23" y="152"/>
                  </a:lnTo>
                  <a:lnTo>
                    <a:pt x="27" y="147"/>
                  </a:lnTo>
                  <a:lnTo>
                    <a:pt x="33" y="144"/>
                  </a:lnTo>
                  <a:lnTo>
                    <a:pt x="41" y="143"/>
                  </a:lnTo>
                  <a:lnTo>
                    <a:pt x="49" y="144"/>
                  </a:lnTo>
                  <a:lnTo>
                    <a:pt x="49" y="144"/>
                  </a:lnTo>
                  <a:lnTo>
                    <a:pt x="73" y="144"/>
                  </a:lnTo>
                  <a:lnTo>
                    <a:pt x="73" y="144"/>
                  </a:lnTo>
                  <a:lnTo>
                    <a:pt x="87" y="144"/>
                  </a:lnTo>
                  <a:lnTo>
                    <a:pt x="99" y="143"/>
                  </a:lnTo>
                  <a:lnTo>
                    <a:pt x="108" y="140"/>
                  </a:lnTo>
                  <a:lnTo>
                    <a:pt x="118" y="135"/>
                  </a:lnTo>
                  <a:lnTo>
                    <a:pt x="125" y="131"/>
                  </a:lnTo>
                  <a:lnTo>
                    <a:pt x="131" y="124"/>
                  </a:lnTo>
                  <a:lnTo>
                    <a:pt x="136" y="117"/>
                  </a:lnTo>
                  <a:lnTo>
                    <a:pt x="139" y="108"/>
                  </a:lnTo>
                  <a:lnTo>
                    <a:pt x="139" y="108"/>
                  </a:lnTo>
                  <a:lnTo>
                    <a:pt x="142" y="97"/>
                  </a:lnTo>
                  <a:lnTo>
                    <a:pt x="142" y="88"/>
                  </a:lnTo>
                  <a:lnTo>
                    <a:pt x="142" y="80"/>
                  </a:lnTo>
                  <a:lnTo>
                    <a:pt x="139" y="74"/>
                  </a:lnTo>
                  <a:lnTo>
                    <a:pt x="136" y="68"/>
                  </a:lnTo>
                  <a:lnTo>
                    <a:pt x="133" y="63"/>
                  </a:lnTo>
                  <a:lnTo>
                    <a:pt x="124" y="55"/>
                  </a:lnTo>
                  <a:lnTo>
                    <a:pt x="124" y="55"/>
                  </a:lnTo>
                  <a:close/>
                  <a:moveTo>
                    <a:pt x="30" y="195"/>
                  </a:moveTo>
                  <a:lnTo>
                    <a:pt x="30" y="195"/>
                  </a:lnTo>
                  <a:lnTo>
                    <a:pt x="29" y="198"/>
                  </a:lnTo>
                  <a:lnTo>
                    <a:pt x="26" y="198"/>
                  </a:lnTo>
                  <a:lnTo>
                    <a:pt x="21" y="199"/>
                  </a:lnTo>
                  <a:lnTo>
                    <a:pt x="21" y="199"/>
                  </a:lnTo>
                  <a:lnTo>
                    <a:pt x="16" y="198"/>
                  </a:lnTo>
                  <a:lnTo>
                    <a:pt x="13" y="198"/>
                  </a:lnTo>
                  <a:lnTo>
                    <a:pt x="10" y="195"/>
                  </a:lnTo>
                  <a:lnTo>
                    <a:pt x="10" y="195"/>
                  </a:lnTo>
                  <a:lnTo>
                    <a:pt x="13" y="192"/>
                  </a:lnTo>
                  <a:lnTo>
                    <a:pt x="16" y="190"/>
                  </a:lnTo>
                  <a:lnTo>
                    <a:pt x="21" y="190"/>
                  </a:lnTo>
                  <a:lnTo>
                    <a:pt x="21" y="190"/>
                  </a:lnTo>
                  <a:lnTo>
                    <a:pt x="26" y="190"/>
                  </a:lnTo>
                  <a:lnTo>
                    <a:pt x="29" y="192"/>
                  </a:lnTo>
                  <a:lnTo>
                    <a:pt x="30" y="195"/>
                  </a:lnTo>
                  <a:lnTo>
                    <a:pt x="30" y="195"/>
                  </a:lnTo>
                  <a:close/>
                  <a:moveTo>
                    <a:pt x="105" y="20"/>
                  </a:moveTo>
                  <a:lnTo>
                    <a:pt x="105" y="20"/>
                  </a:lnTo>
                  <a:lnTo>
                    <a:pt x="101" y="20"/>
                  </a:lnTo>
                  <a:lnTo>
                    <a:pt x="98" y="19"/>
                  </a:lnTo>
                  <a:lnTo>
                    <a:pt x="96" y="17"/>
                  </a:lnTo>
                  <a:lnTo>
                    <a:pt x="95" y="16"/>
                  </a:lnTo>
                  <a:lnTo>
                    <a:pt x="95" y="16"/>
                  </a:lnTo>
                  <a:lnTo>
                    <a:pt x="96" y="14"/>
                  </a:lnTo>
                  <a:lnTo>
                    <a:pt x="98" y="13"/>
                  </a:lnTo>
                  <a:lnTo>
                    <a:pt x="101" y="11"/>
                  </a:lnTo>
                  <a:lnTo>
                    <a:pt x="105" y="11"/>
                  </a:lnTo>
                  <a:lnTo>
                    <a:pt x="105" y="11"/>
                  </a:lnTo>
                  <a:lnTo>
                    <a:pt x="108" y="11"/>
                  </a:lnTo>
                  <a:lnTo>
                    <a:pt x="111" y="13"/>
                  </a:lnTo>
                  <a:lnTo>
                    <a:pt x="115" y="14"/>
                  </a:lnTo>
                  <a:lnTo>
                    <a:pt x="115" y="16"/>
                  </a:lnTo>
                  <a:lnTo>
                    <a:pt x="115" y="16"/>
                  </a:lnTo>
                  <a:lnTo>
                    <a:pt x="115" y="17"/>
                  </a:lnTo>
                  <a:lnTo>
                    <a:pt x="111" y="19"/>
                  </a:lnTo>
                  <a:lnTo>
                    <a:pt x="108" y="20"/>
                  </a:lnTo>
                  <a:lnTo>
                    <a:pt x="105" y="20"/>
                  </a:lnTo>
                  <a:lnTo>
                    <a:pt x="105"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Freeform 491"/>
            <p:cNvSpPr>
              <a:spLocks/>
            </p:cNvSpPr>
            <p:nvPr/>
          </p:nvSpPr>
          <p:spPr bwMode="auto">
            <a:xfrm>
              <a:off x="6869113" y="3290888"/>
              <a:ext cx="101600" cy="106363"/>
            </a:xfrm>
            <a:custGeom>
              <a:avLst/>
              <a:gdLst>
                <a:gd name="T0" fmla="*/ 4 w 64"/>
                <a:gd name="T1" fmla="*/ 67 h 67"/>
                <a:gd name="T2" fmla="*/ 4 w 64"/>
                <a:gd name="T3" fmla="*/ 67 h 67"/>
                <a:gd name="T4" fmla="*/ 6 w 64"/>
                <a:gd name="T5" fmla="*/ 67 h 67"/>
                <a:gd name="T6" fmla="*/ 6 w 64"/>
                <a:gd name="T7" fmla="*/ 67 h 67"/>
                <a:gd name="T8" fmla="*/ 13 w 64"/>
                <a:gd name="T9" fmla="*/ 64 h 67"/>
                <a:gd name="T10" fmla="*/ 21 w 64"/>
                <a:gd name="T11" fmla="*/ 61 h 67"/>
                <a:gd name="T12" fmla="*/ 33 w 64"/>
                <a:gd name="T13" fmla="*/ 53 h 67"/>
                <a:gd name="T14" fmla="*/ 44 w 64"/>
                <a:gd name="T15" fmla="*/ 44 h 67"/>
                <a:gd name="T16" fmla="*/ 52 w 64"/>
                <a:gd name="T17" fmla="*/ 33 h 67"/>
                <a:gd name="T18" fmla="*/ 58 w 64"/>
                <a:gd name="T19" fmla="*/ 24 h 67"/>
                <a:gd name="T20" fmla="*/ 61 w 64"/>
                <a:gd name="T21" fmla="*/ 15 h 67"/>
                <a:gd name="T22" fmla="*/ 64 w 64"/>
                <a:gd name="T23" fmla="*/ 6 h 67"/>
                <a:gd name="T24" fmla="*/ 64 w 64"/>
                <a:gd name="T25" fmla="*/ 6 h 67"/>
                <a:gd name="T26" fmla="*/ 64 w 64"/>
                <a:gd name="T27" fmla="*/ 3 h 67"/>
                <a:gd name="T28" fmla="*/ 64 w 64"/>
                <a:gd name="T29" fmla="*/ 3 h 67"/>
                <a:gd name="T30" fmla="*/ 61 w 64"/>
                <a:gd name="T31" fmla="*/ 0 h 67"/>
                <a:gd name="T32" fmla="*/ 61 w 64"/>
                <a:gd name="T33" fmla="*/ 0 h 67"/>
                <a:gd name="T34" fmla="*/ 56 w 64"/>
                <a:gd name="T35" fmla="*/ 0 h 67"/>
                <a:gd name="T36" fmla="*/ 56 w 64"/>
                <a:gd name="T37" fmla="*/ 0 h 67"/>
                <a:gd name="T38" fmla="*/ 53 w 64"/>
                <a:gd name="T39" fmla="*/ 3 h 67"/>
                <a:gd name="T40" fmla="*/ 53 w 64"/>
                <a:gd name="T41" fmla="*/ 3 h 67"/>
                <a:gd name="T42" fmla="*/ 52 w 64"/>
                <a:gd name="T43" fmla="*/ 10 h 67"/>
                <a:gd name="T44" fmla="*/ 49 w 64"/>
                <a:gd name="T45" fmla="*/ 18 h 67"/>
                <a:gd name="T46" fmla="*/ 42 w 64"/>
                <a:gd name="T47" fmla="*/ 27 h 67"/>
                <a:gd name="T48" fmla="*/ 36 w 64"/>
                <a:gd name="T49" fmla="*/ 36 h 67"/>
                <a:gd name="T50" fmla="*/ 27 w 64"/>
                <a:gd name="T51" fmla="*/ 44 h 67"/>
                <a:gd name="T52" fmla="*/ 16 w 64"/>
                <a:gd name="T53" fmla="*/ 52 h 67"/>
                <a:gd name="T54" fmla="*/ 10 w 64"/>
                <a:gd name="T55" fmla="*/ 53 h 67"/>
                <a:gd name="T56" fmla="*/ 4 w 64"/>
                <a:gd name="T57" fmla="*/ 55 h 67"/>
                <a:gd name="T58" fmla="*/ 4 w 64"/>
                <a:gd name="T59" fmla="*/ 55 h 67"/>
                <a:gd name="T60" fmla="*/ 0 w 64"/>
                <a:gd name="T61" fmla="*/ 58 h 67"/>
                <a:gd name="T62" fmla="*/ 0 w 64"/>
                <a:gd name="T63" fmla="*/ 58 h 67"/>
                <a:gd name="T64" fmla="*/ 0 w 64"/>
                <a:gd name="T65" fmla="*/ 62 h 67"/>
                <a:gd name="T66" fmla="*/ 0 w 64"/>
                <a:gd name="T67" fmla="*/ 62 h 67"/>
                <a:gd name="T68" fmla="*/ 1 w 64"/>
                <a:gd name="T69" fmla="*/ 66 h 67"/>
                <a:gd name="T70" fmla="*/ 4 w 64"/>
                <a:gd name="T71" fmla="*/ 67 h 67"/>
                <a:gd name="T72" fmla="*/ 4 w 64"/>
                <a:gd name="T7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7">
                  <a:moveTo>
                    <a:pt x="4" y="67"/>
                  </a:moveTo>
                  <a:lnTo>
                    <a:pt x="4" y="67"/>
                  </a:lnTo>
                  <a:lnTo>
                    <a:pt x="6" y="67"/>
                  </a:lnTo>
                  <a:lnTo>
                    <a:pt x="6" y="67"/>
                  </a:lnTo>
                  <a:lnTo>
                    <a:pt x="13" y="64"/>
                  </a:lnTo>
                  <a:lnTo>
                    <a:pt x="21" y="61"/>
                  </a:lnTo>
                  <a:lnTo>
                    <a:pt x="33" y="53"/>
                  </a:lnTo>
                  <a:lnTo>
                    <a:pt x="44" y="44"/>
                  </a:lnTo>
                  <a:lnTo>
                    <a:pt x="52" y="33"/>
                  </a:lnTo>
                  <a:lnTo>
                    <a:pt x="58" y="24"/>
                  </a:lnTo>
                  <a:lnTo>
                    <a:pt x="61" y="15"/>
                  </a:lnTo>
                  <a:lnTo>
                    <a:pt x="64" y="6"/>
                  </a:lnTo>
                  <a:lnTo>
                    <a:pt x="64" y="6"/>
                  </a:lnTo>
                  <a:lnTo>
                    <a:pt x="64" y="3"/>
                  </a:lnTo>
                  <a:lnTo>
                    <a:pt x="64" y="3"/>
                  </a:lnTo>
                  <a:lnTo>
                    <a:pt x="61" y="0"/>
                  </a:lnTo>
                  <a:lnTo>
                    <a:pt x="61" y="0"/>
                  </a:lnTo>
                  <a:lnTo>
                    <a:pt x="56" y="0"/>
                  </a:lnTo>
                  <a:lnTo>
                    <a:pt x="56" y="0"/>
                  </a:lnTo>
                  <a:lnTo>
                    <a:pt x="53" y="3"/>
                  </a:lnTo>
                  <a:lnTo>
                    <a:pt x="53" y="3"/>
                  </a:lnTo>
                  <a:lnTo>
                    <a:pt x="52" y="10"/>
                  </a:lnTo>
                  <a:lnTo>
                    <a:pt x="49" y="18"/>
                  </a:lnTo>
                  <a:lnTo>
                    <a:pt x="42" y="27"/>
                  </a:lnTo>
                  <a:lnTo>
                    <a:pt x="36" y="36"/>
                  </a:lnTo>
                  <a:lnTo>
                    <a:pt x="27" y="44"/>
                  </a:lnTo>
                  <a:lnTo>
                    <a:pt x="16" y="52"/>
                  </a:lnTo>
                  <a:lnTo>
                    <a:pt x="10" y="53"/>
                  </a:lnTo>
                  <a:lnTo>
                    <a:pt x="4" y="55"/>
                  </a:lnTo>
                  <a:lnTo>
                    <a:pt x="4" y="55"/>
                  </a:lnTo>
                  <a:lnTo>
                    <a:pt x="0" y="58"/>
                  </a:lnTo>
                  <a:lnTo>
                    <a:pt x="0" y="58"/>
                  </a:lnTo>
                  <a:lnTo>
                    <a:pt x="0" y="62"/>
                  </a:lnTo>
                  <a:lnTo>
                    <a:pt x="0" y="62"/>
                  </a:lnTo>
                  <a:lnTo>
                    <a:pt x="1" y="66"/>
                  </a:lnTo>
                  <a:lnTo>
                    <a:pt x="4" y="67"/>
                  </a:lnTo>
                  <a:lnTo>
                    <a:pt x="4" y="6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4" name="Group 193"/>
          <p:cNvGrpSpPr/>
          <p:nvPr userDrawn="1"/>
        </p:nvGrpSpPr>
        <p:grpSpPr>
          <a:xfrm>
            <a:off x="9043015" y="3119979"/>
            <a:ext cx="467479" cy="260853"/>
            <a:chOff x="7459663" y="3130550"/>
            <a:chExt cx="396875" cy="295275"/>
          </a:xfrm>
        </p:grpSpPr>
        <p:sp>
          <p:nvSpPr>
            <p:cNvPr id="195" name="Freeform 492"/>
            <p:cNvSpPr>
              <a:spLocks noEditPoints="1"/>
            </p:cNvSpPr>
            <p:nvPr/>
          </p:nvSpPr>
          <p:spPr bwMode="auto">
            <a:xfrm>
              <a:off x="7459663" y="3130550"/>
              <a:ext cx="396875" cy="295275"/>
            </a:xfrm>
            <a:custGeom>
              <a:avLst/>
              <a:gdLst>
                <a:gd name="T0" fmla="*/ 218 w 250"/>
                <a:gd name="T1" fmla="*/ 6 h 186"/>
                <a:gd name="T2" fmla="*/ 179 w 250"/>
                <a:gd name="T3" fmla="*/ 4 h 186"/>
                <a:gd name="T4" fmla="*/ 167 w 250"/>
                <a:gd name="T5" fmla="*/ 4 h 186"/>
                <a:gd name="T6" fmla="*/ 150 w 250"/>
                <a:gd name="T7" fmla="*/ 12 h 186"/>
                <a:gd name="T8" fmla="*/ 123 w 250"/>
                <a:gd name="T9" fmla="*/ 3 h 186"/>
                <a:gd name="T10" fmla="*/ 89 w 250"/>
                <a:gd name="T11" fmla="*/ 0 h 186"/>
                <a:gd name="T12" fmla="*/ 51 w 250"/>
                <a:gd name="T13" fmla="*/ 4 h 186"/>
                <a:gd name="T14" fmla="*/ 15 w 250"/>
                <a:gd name="T15" fmla="*/ 32 h 186"/>
                <a:gd name="T16" fmla="*/ 0 w 250"/>
                <a:gd name="T17" fmla="*/ 78 h 186"/>
                <a:gd name="T18" fmla="*/ 3 w 250"/>
                <a:gd name="T19" fmla="*/ 136 h 186"/>
                <a:gd name="T20" fmla="*/ 0 w 250"/>
                <a:gd name="T21" fmla="*/ 176 h 186"/>
                <a:gd name="T22" fmla="*/ 12 w 250"/>
                <a:gd name="T23" fmla="*/ 186 h 186"/>
                <a:gd name="T24" fmla="*/ 31 w 250"/>
                <a:gd name="T25" fmla="*/ 185 h 186"/>
                <a:gd name="T26" fmla="*/ 49 w 250"/>
                <a:gd name="T27" fmla="*/ 163 h 186"/>
                <a:gd name="T28" fmla="*/ 63 w 250"/>
                <a:gd name="T29" fmla="*/ 154 h 186"/>
                <a:gd name="T30" fmla="*/ 90 w 250"/>
                <a:gd name="T31" fmla="*/ 153 h 186"/>
                <a:gd name="T32" fmla="*/ 101 w 250"/>
                <a:gd name="T33" fmla="*/ 131 h 186"/>
                <a:gd name="T34" fmla="*/ 133 w 250"/>
                <a:gd name="T35" fmla="*/ 118 h 186"/>
                <a:gd name="T36" fmla="*/ 149 w 250"/>
                <a:gd name="T37" fmla="*/ 119 h 186"/>
                <a:gd name="T38" fmla="*/ 164 w 250"/>
                <a:gd name="T39" fmla="*/ 122 h 186"/>
                <a:gd name="T40" fmla="*/ 161 w 250"/>
                <a:gd name="T41" fmla="*/ 114 h 186"/>
                <a:gd name="T42" fmla="*/ 156 w 250"/>
                <a:gd name="T43" fmla="*/ 108 h 186"/>
                <a:gd name="T44" fmla="*/ 228 w 250"/>
                <a:gd name="T45" fmla="*/ 64 h 186"/>
                <a:gd name="T46" fmla="*/ 250 w 250"/>
                <a:gd name="T47" fmla="*/ 32 h 186"/>
                <a:gd name="T48" fmla="*/ 244 w 250"/>
                <a:gd name="T49" fmla="*/ 10 h 186"/>
                <a:gd name="T50" fmla="*/ 130 w 250"/>
                <a:gd name="T51" fmla="*/ 107 h 186"/>
                <a:gd name="T52" fmla="*/ 92 w 250"/>
                <a:gd name="T53" fmla="*/ 124 h 186"/>
                <a:gd name="T54" fmla="*/ 86 w 250"/>
                <a:gd name="T55" fmla="*/ 124 h 186"/>
                <a:gd name="T56" fmla="*/ 64 w 250"/>
                <a:gd name="T57" fmla="*/ 136 h 186"/>
                <a:gd name="T58" fmla="*/ 58 w 250"/>
                <a:gd name="T59" fmla="*/ 145 h 186"/>
                <a:gd name="T60" fmla="*/ 34 w 250"/>
                <a:gd name="T61" fmla="*/ 167 h 186"/>
                <a:gd name="T62" fmla="*/ 21 w 250"/>
                <a:gd name="T63" fmla="*/ 176 h 186"/>
                <a:gd name="T64" fmla="*/ 11 w 250"/>
                <a:gd name="T65" fmla="*/ 174 h 186"/>
                <a:gd name="T66" fmla="*/ 14 w 250"/>
                <a:gd name="T67" fmla="*/ 154 h 186"/>
                <a:gd name="T68" fmla="*/ 11 w 250"/>
                <a:gd name="T69" fmla="*/ 88 h 186"/>
                <a:gd name="T70" fmla="*/ 21 w 250"/>
                <a:gd name="T71" fmla="*/ 44 h 186"/>
                <a:gd name="T72" fmla="*/ 46 w 250"/>
                <a:gd name="T73" fmla="*/ 18 h 186"/>
                <a:gd name="T74" fmla="*/ 87 w 250"/>
                <a:gd name="T75" fmla="*/ 10 h 186"/>
                <a:gd name="T76" fmla="*/ 121 w 250"/>
                <a:gd name="T77" fmla="*/ 13 h 186"/>
                <a:gd name="T78" fmla="*/ 136 w 250"/>
                <a:gd name="T79" fmla="*/ 26 h 186"/>
                <a:gd name="T80" fmla="*/ 129 w 250"/>
                <a:gd name="T81" fmla="*/ 67 h 186"/>
                <a:gd name="T82" fmla="*/ 135 w 250"/>
                <a:gd name="T83" fmla="*/ 102 h 186"/>
                <a:gd name="T84" fmla="*/ 83 w 250"/>
                <a:gd name="T85" fmla="*/ 134 h 186"/>
                <a:gd name="T86" fmla="*/ 90 w 250"/>
                <a:gd name="T87" fmla="*/ 134 h 186"/>
                <a:gd name="T88" fmla="*/ 81 w 250"/>
                <a:gd name="T89" fmla="*/ 147 h 186"/>
                <a:gd name="T90" fmla="*/ 77 w 250"/>
                <a:gd name="T91" fmla="*/ 137 h 186"/>
                <a:gd name="T92" fmla="*/ 144 w 250"/>
                <a:gd name="T93" fmla="*/ 99 h 186"/>
                <a:gd name="T94" fmla="*/ 139 w 250"/>
                <a:gd name="T95" fmla="*/ 67 h 186"/>
                <a:gd name="T96" fmla="*/ 146 w 250"/>
                <a:gd name="T97" fmla="*/ 30 h 186"/>
                <a:gd name="T98" fmla="*/ 162 w 250"/>
                <a:gd name="T99" fmla="*/ 18 h 186"/>
                <a:gd name="T100" fmla="*/ 187 w 250"/>
                <a:gd name="T101" fmla="*/ 13 h 186"/>
                <a:gd name="T102" fmla="*/ 236 w 250"/>
                <a:gd name="T103" fmla="*/ 19 h 186"/>
                <a:gd name="T104" fmla="*/ 237 w 250"/>
                <a:gd name="T105" fmla="*/ 33 h 186"/>
                <a:gd name="T106" fmla="*/ 221 w 250"/>
                <a:gd name="T107" fmla="*/ 56 h 186"/>
                <a:gd name="T108" fmla="*/ 155 w 250"/>
                <a:gd name="T109"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186">
                  <a:moveTo>
                    <a:pt x="244" y="10"/>
                  </a:moveTo>
                  <a:lnTo>
                    <a:pt x="244" y="10"/>
                  </a:lnTo>
                  <a:lnTo>
                    <a:pt x="244" y="10"/>
                  </a:lnTo>
                  <a:lnTo>
                    <a:pt x="234" y="7"/>
                  </a:lnTo>
                  <a:lnTo>
                    <a:pt x="218" y="6"/>
                  </a:lnTo>
                  <a:lnTo>
                    <a:pt x="188" y="3"/>
                  </a:lnTo>
                  <a:lnTo>
                    <a:pt x="188" y="3"/>
                  </a:lnTo>
                  <a:lnTo>
                    <a:pt x="185" y="3"/>
                  </a:lnTo>
                  <a:lnTo>
                    <a:pt x="185" y="3"/>
                  </a:lnTo>
                  <a:lnTo>
                    <a:pt x="179" y="4"/>
                  </a:lnTo>
                  <a:lnTo>
                    <a:pt x="179" y="4"/>
                  </a:lnTo>
                  <a:lnTo>
                    <a:pt x="169" y="4"/>
                  </a:lnTo>
                  <a:lnTo>
                    <a:pt x="169" y="4"/>
                  </a:lnTo>
                  <a:lnTo>
                    <a:pt x="167" y="4"/>
                  </a:lnTo>
                  <a:lnTo>
                    <a:pt x="167" y="4"/>
                  </a:lnTo>
                  <a:lnTo>
                    <a:pt x="167" y="4"/>
                  </a:lnTo>
                  <a:lnTo>
                    <a:pt x="167" y="4"/>
                  </a:lnTo>
                  <a:lnTo>
                    <a:pt x="159" y="7"/>
                  </a:lnTo>
                  <a:lnTo>
                    <a:pt x="150" y="12"/>
                  </a:lnTo>
                  <a:lnTo>
                    <a:pt x="150" y="12"/>
                  </a:lnTo>
                  <a:lnTo>
                    <a:pt x="149" y="12"/>
                  </a:lnTo>
                  <a:lnTo>
                    <a:pt x="149" y="12"/>
                  </a:lnTo>
                  <a:lnTo>
                    <a:pt x="141" y="7"/>
                  </a:lnTo>
                  <a:lnTo>
                    <a:pt x="133" y="6"/>
                  </a:lnTo>
                  <a:lnTo>
                    <a:pt x="123" y="3"/>
                  </a:lnTo>
                  <a:lnTo>
                    <a:pt x="123" y="3"/>
                  </a:lnTo>
                  <a:lnTo>
                    <a:pt x="101" y="1"/>
                  </a:lnTo>
                  <a:lnTo>
                    <a:pt x="101" y="1"/>
                  </a:lnTo>
                  <a:lnTo>
                    <a:pt x="89" y="0"/>
                  </a:lnTo>
                  <a:lnTo>
                    <a:pt x="89" y="0"/>
                  </a:lnTo>
                  <a:lnTo>
                    <a:pt x="80" y="0"/>
                  </a:lnTo>
                  <a:lnTo>
                    <a:pt x="80" y="0"/>
                  </a:lnTo>
                  <a:lnTo>
                    <a:pt x="69" y="0"/>
                  </a:lnTo>
                  <a:lnTo>
                    <a:pt x="60" y="3"/>
                  </a:lnTo>
                  <a:lnTo>
                    <a:pt x="51" y="4"/>
                  </a:lnTo>
                  <a:lnTo>
                    <a:pt x="41" y="9"/>
                  </a:lnTo>
                  <a:lnTo>
                    <a:pt x="34" y="13"/>
                  </a:lnTo>
                  <a:lnTo>
                    <a:pt x="28" y="18"/>
                  </a:lnTo>
                  <a:lnTo>
                    <a:pt x="21" y="24"/>
                  </a:lnTo>
                  <a:lnTo>
                    <a:pt x="15" y="32"/>
                  </a:lnTo>
                  <a:lnTo>
                    <a:pt x="15" y="32"/>
                  </a:lnTo>
                  <a:lnTo>
                    <a:pt x="11" y="39"/>
                  </a:lnTo>
                  <a:lnTo>
                    <a:pt x="6" y="50"/>
                  </a:lnTo>
                  <a:lnTo>
                    <a:pt x="1" y="67"/>
                  </a:lnTo>
                  <a:lnTo>
                    <a:pt x="0" y="78"/>
                  </a:lnTo>
                  <a:lnTo>
                    <a:pt x="0" y="88"/>
                  </a:lnTo>
                  <a:lnTo>
                    <a:pt x="0" y="88"/>
                  </a:lnTo>
                  <a:lnTo>
                    <a:pt x="1" y="119"/>
                  </a:lnTo>
                  <a:lnTo>
                    <a:pt x="1" y="119"/>
                  </a:lnTo>
                  <a:lnTo>
                    <a:pt x="3" y="136"/>
                  </a:lnTo>
                  <a:lnTo>
                    <a:pt x="3" y="153"/>
                  </a:lnTo>
                  <a:lnTo>
                    <a:pt x="3" y="153"/>
                  </a:lnTo>
                  <a:lnTo>
                    <a:pt x="0" y="162"/>
                  </a:lnTo>
                  <a:lnTo>
                    <a:pt x="0" y="170"/>
                  </a:lnTo>
                  <a:lnTo>
                    <a:pt x="0" y="176"/>
                  </a:lnTo>
                  <a:lnTo>
                    <a:pt x="1" y="180"/>
                  </a:lnTo>
                  <a:lnTo>
                    <a:pt x="1" y="180"/>
                  </a:lnTo>
                  <a:lnTo>
                    <a:pt x="5" y="183"/>
                  </a:lnTo>
                  <a:lnTo>
                    <a:pt x="9" y="185"/>
                  </a:lnTo>
                  <a:lnTo>
                    <a:pt x="12" y="186"/>
                  </a:lnTo>
                  <a:lnTo>
                    <a:pt x="18" y="186"/>
                  </a:lnTo>
                  <a:lnTo>
                    <a:pt x="18" y="186"/>
                  </a:lnTo>
                  <a:lnTo>
                    <a:pt x="24" y="186"/>
                  </a:lnTo>
                  <a:lnTo>
                    <a:pt x="24" y="186"/>
                  </a:lnTo>
                  <a:lnTo>
                    <a:pt x="31" y="185"/>
                  </a:lnTo>
                  <a:lnTo>
                    <a:pt x="35" y="182"/>
                  </a:lnTo>
                  <a:lnTo>
                    <a:pt x="40" y="177"/>
                  </a:lnTo>
                  <a:lnTo>
                    <a:pt x="43" y="173"/>
                  </a:lnTo>
                  <a:lnTo>
                    <a:pt x="43" y="173"/>
                  </a:lnTo>
                  <a:lnTo>
                    <a:pt x="49" y="163"/>
                  </a:lnTo>
                  <a:lnTo>
                    <a:pt x="51" y="163"/>
                  </a:lnTo>
                  <a:lnTo>
                    <a:pt x="51" y="163"/>
                  </a:lnTo>
                  <a:lnTo>
                    <a:pt x="54" y="160"/>
                  </a:lnTo>
                  <a:lnTo>
                    <a:pt x="63" y="154"/>
                  </a:lnTo>
                  <a:lnTo>
                    <a:pt x="63" y="154"/>
                  </a:lnTo>
                  <a:lnTo>
                    <a:pt x="69" y="157"/>
                  </a:lnTo>
                  <a:lnTo>
                    <a:pt x="75" y="157"/>
                  </a:lnTo>
                  <a:lnTo>
                    <a:pt x="75" y="157"/>
                  </a:lnTo>
                  <a:lnTo>
                    <a:pt x="83" y="156"/>
                  </a:lnTo>
                  <a:lnTo>
                    <a:pt x="90" y="153"/>
                  </a:lnTo>
                  <a:lnTo>
                    <a:pt x="90" y="153"/>
                  </a:lnTo>
                  <a:lnTo>
                    <a:pt x="97" y="147"/>
                  </a:lnTo>
                  <a:lnTo>
                    <a:pt x="100" y="141"/>
                  </a:lnTo>
                  <a:lnTo>
                    <a:pt x="101" y="136"/>
                  </a:lnTo>
                  <a:lnTo>
                    <a:pt x="101" y="131"/>
                  </a:lnTo>
                  <a:lnTo>
                    <a:pt x="101" y="131"/>
                  </a:lnTo>
                  <a:lnTo>
                    <a:pt x="109" y="128"/>
                  </a:lnTo>
                  <a:lnTo>
                    <a:pt x="109" y="128"/>
                  </a:lnTo>
                  <a:lnTo>
                    <a:pt x="127" y="122"/>
                  </a:lnTo>
                  <a:lnTo>
                    <a:pt x="133" y="118"/>
                  </a:lnTo>
                  <a:lnTo>
                    <a:pt x="139" y="113"/>
                  </a:lnTo>
                  <a:lnTo>
                    <a:pt x="139" y="113"/>
                  </a:lnTo>
                  <a:lnTo>
                    <a:pt x="142" y="116"/>
                  </a:lnTo>
                  <a:lnTo>
                    <a:pt x="142" y="116"/>
                  </a:lnTo>
                  <a:lnTo>
                    <a:pt x="149" y="119"/>
                  </a:lnTo>
                  <a:lnTo>
                    <a:pt x="156" y="124"/>
                  </a:lnTo>
                  <a:lnTo>
                    <a:pt x="156" y="124"/>
                  </a:lnTo>
                  <a:lnTo>
                    <a:pt x="159" y="125"/>
                  </a:lnTo>
                  <a:lnTo>
                    <a:pt x="162" y="124"/>
                  </a:lnTo>
                  <a:lnTo>
                    <a:pt x="164" y="122"/>
                  </a:lnTo>
                  <a:lnTo>
                    <a:pt x="165" y="121"/>
                  </a:lnTo>
                  <a:lnTo>
                    <a:pt x="165" y="121"/>
                  </a:lnTo>
                  <a:lnTo>
                    <a:pt x="165" y="118"/>
                  </a:lnTo>
                  <a:lnTo>
                    <a:pt x="164" y="116"/>
                  </a:lnTo>
                  <a:lnTo>
                    <a:pt x="161" y="114"/>
                  </a:lnTo>
                  <a:lnTo>
                    <a:pt x="161" y="114"/>
                  </a:lnTo>
                  <a:lnTo>
                    <a:pt x="153" y="108"/>
                  </a:lnTo>
                  <a:lnTo>
                    <a:pt x="153" y="108"/>
                  </a:lnTo>
                  <a:lnTo>
                    <a:pt x="156" y="108"/>
                  </a:lnTo>
                  <a:lnTo>
                    <a:pt x="156" y="108"/>
                  </a:lnTo>
                  <a:lnTo>
                    <a:pt x="164" y="107"/>
                  </a:lnTo>
                  <a:lnTo>
                    <a:pt x="172" y="104"/>
                  </a:lnTo>
                  <a:lnTo>
                    <a:pt x="188" y="95"/>
                  </a:lnTo>
                  <a:lnTo>
                    <a:pt x="207" y="82"/>
                  </a:lnTo>
                  <a:lnTo>
                    <a:pt x="228" y="64"/>
                  </a:lnTo>
                  <a:lnTo>
                    <a:pt x="228" y="64"/>
                  </a:lnTo>
                  <a:lnTo>
                    <a:pt x="234" y="58"/>
                  </a:lnTo>
                  <a:lnTo>
                    <a:pt x="242" y="49"/>
                  </a:lnTo>
                  <a:lnTo>
                    <a:pt x="248" y="38"/>
                  </a:lnTo>
                  <a:lnTo>
                    <a:pt x="250" y="32"/>
                  </a:lnTo>
                  <a:lnTo>
                    <a:pt x="250" y="27"/>
                  </a:lnTo>
                  <a:lnTo>
                    <a:pt x="250" y="27"/>
                  </a:lnTo>
                  <a:lnTo>
                    <a:pt x="250" y="23"/>
                  </a:lnTo>
                  <a:lnTo>
                    <a:pt x="248" y="18"/>
                  </a:lnTo>
                  <a:lnTo>
                    <a:pt x="244" y="10"/>
                  </a:lnTo>
                  <a:lnTo>
                    <a:pt x="244" y="10"/>
                  </a:lnTo>
                  <a:close/>
                  <a:moveTo>
                    <a:pt x="132" y="104"/>
                  </a:moveTo>
                  <a:lnTo>
                    <a:pt x="132" y="104"/>
                  </a:lnTo>
                  <a:lnTo>
                    <a:pt x="130" y="107"/>
                  </a:lnTo>
                  <a:lnTo>
                    <a:pt x="130" y="107"/>
                  </a:lnTo>
                  <a:lnTo>
                    <a:pt x="126" y="110"/>
                  </a:lnTo>
                  <a:lnTo>
                    <a:pt x="119" y="113"/>
                  </a:lnTo>
                  <a:lnTo>
                    <a:pt x="106" y="119"/>
                  </a:lnTo>
                  <a:lnTo>
                    <a:pt x="106" y="119"/>
                  </a:lnTo>
                  <a:lnTo>
                    <a:pt x="92" y="124"/>
                  </a:lnTo>
                  <a:lnTo>
                    <a:pt x="92" y="124"/>
                  </a:lnTo>
                  <a:lnTo>
                    <a:pt x="90" y="124"/>
                  </a:lnTo>
                  <a:lnTo>
                    <a:pt x="90" y="124"/>
                  </a:lnTo>
                  <a:lnTo>
                    <a:pt x="86" y="124"/>
                  </a:lnTo>
                  <a:lnTo>
                    <a:pt x="86" y="124"/>
                  </a:lnTo>
                  <a:lnTo>
                    <a:pt x="80" y="124"/>
                  </a:lnTo>
                  <a:lnTo>
                    <a:pt x="72" y="128"/>
                  </a:lnTo>
                  <a:lnTo>
                    <a:pt x="72" y="128"/>
                  </a:lnTo>
                  <a:lnTo>
                    <a:pt x="67" y="131"/>
                  </a:lnTo>
                  <a:lnTo>
                    <a:pt x="64" y="136"/>
                  </a:lnTo>
                  <a:lnTo>
                    <a:pt x="60" y="144"/>
                  </a:lnTo>
                  <a:lnTo>
                    <a:pt x="60" y="144"/>
                  </a:lnTo>
                  <a:lnTo>
                    <a:pt x="60" y="144"/>
                  </a:lnTo>
                  <a:lnTo>
                    <a:pt x="58" y="145"/>
                  </a:lnTo>
                  <a:lnTo>
                    <a:pt x="58" y="145"/>
                  </a:lnTo>
                  <a:lnTo>
                    <a:pt x="47" y="151"/>
                  </a:lnTo>
                  <a:lnTo>
                    <a:pt x="43" y="156"/>
                  </a:lnTo>
                  <a:lnTo>
                    <a:pt x="41" y="156"/>
                  </a:lnTo>
                  <a:lnTo>
                    <a:pt x="41" y="156"/>
                  </a:lnTo>
                  <a:lnTo>
                    <a:pt x="34" y="167"/>
                  </a:lnTo>
                  <a:lnTo>
                    <a:pt x="34" y="167"/>
                  </a:lnTo>
                  <a:lnTo>
                    <a:pt x="29" y="173"/>
                  </a:lnTo>
                  <a:lnTo>
                    <a:pt x="26" y="176"/>
                  </a:lnTo>
                  <a:lnTo>
                    <a:pt x="21" y="176"/>
                  </a:lnTo>
                  <a:lnTo>
                    <a:pt x="21" y="176"/>
                  </a:lnTo>
                  <a:lnTo>
                    <a:pt x="18" y="176"/>
                  </a:lnTo>
                  <a:lnTo>
                    <a:pt x="18" y="176"/>
                  </a:lnTo>
                  <a:lnTo>
                    <a:pt x="14" y="176"/>
                  </a:lnTo>
                  <a:lnTo>
                    <a:pt x="11" y="174"/>
                  </a:lnTo>
                  <a:lnTo>
                    <a:pt x="11" y="174"/>
                  </a:lnTo>
                  <a:lnTo>
                    <a:pt x="11" y="171"/>
                  </a:lnTo>
                  <a:lnTo>
                    <a:pt x="11" y="167"/>
                  </a:lnTo>
                  <a:lnTo>
                    <a:pt x="14" y="157"/>
                  </a:lnTo>
                  <a:lnTo>
                    <a:pt x="14" y="157"/>
                  </a:lnTo>
                  <a:lnTo>
                    <a:pt x="14" y="154"/>
                  </a:lnTo>
                  <a:lnTo>
                    <a:pt x="14" y="154"/>
                  </a:lnTo>
                  <a:lnTo>
                    <a:pt x="14" y="136"/>
                  </a:lnTo>
                  <a:lnTo>
                    <a:pt x="12" y="118"/>
                  </a:lnTo>
                  <a:lnTo>
                    <a:pt x="12" y="118"/>
                  </a:lnTo>
                  <a:lnTo>
                    <a:pt x="11" y="88"/>
                  </a:lnTo>
                  <a:lnTo>
                    <a:pt x="11" y="88"/>
                  </a:lnTo>
                  <a:lnTo>
                    <a:pt x="11" y="78"/>
                  </a:lnTo>
                  <a:lnTo>
                    <a:pt x="12" y="69"/>
                  </a:lnTo>
                  <a:lnTo>
                    <a:pt x="17" y="55"/>
                  </a:lnTo>
                  <a:lnTo>
                    <a:pt x="21" y="44"/>
                  </a:lnTo>
                  <a:lnTo>
                    <a:pt x="24" y="38"/>
                  </a:lnTo>
                  <a:lnTo>
                    <a:pt x="24" y="38"/>
                  </a:lnTo>
                  <a:lnTo>
                    <a:pt x="31" y="30"/>
                  </a:lnTo>
                  <a:lnTo>
                    <a:pt x="38" y="23"/>
                  </a:lnTo>
                  <a:lnTo>
                    <a:pt x="46" y="18"/>
                  </a:lnTo>
                  <a:lnTo>
                    <a:pt x="54" y="15"/>
                  </a:lnTo>
                  <a:lnTo>
                    <a:pt x="67" y="12"/>
                  </a:lnTo>
                  <a:lnTo>
                    <a:pt x="80" y="10"/>
                  </a:lnTo>
                  <a:lnTo>
                    <a:pt x="80" y="10"/>
                  </a:lnTo>
                  <a:lnTo>
                    <a:pt x="87" y="10"/>
                  </a:lnTo>
                  <a:lnTo>
                    <a:pt x="87" y="10"/>
                  </a:lnTo>
                  <a:lnTo>
                    <a:pt x="100" y="12"/>
                  </a:lnTo>
                  <a:lnTo>
                    <a:pt x="100" y="12"/>
                  </a:lnTo>
                  <a:lnTo>
                    <a:pt x="121" y="13"/>
                  </a:lnTo>
                  <a:lnTo>
                    <a:pt x="121" y="13"/>
                  </a:lnTo>
                  <a:lnTo>
                    <a:pt x="133" y="16"/>
                  </a:lnTo>
                  <a:lnTo>
                    <a:pt x="141" y="19"/>
                  </a:lnTo>
                  <a:lnTo>
                    <a:pt x="141" y="19"/>
                  </a:lnTo>
                  <a:lnTo>
                    <a:pt x="136" y="26"/>
                  </a:lnTo>
                  <a:lnTo>
                    <a:pt x="136" y="26"/>
                  </a:lnTo>
                  <a:lnTo>
                    <a:pt x="133" y="33"/>
                  </a:lnTo>
                  <a:lnTo>
                    <a:pt x="130" y="42"/>
                  </a:lnTo>
                  <a:lnTo>
                    <a:pt x="129" y="55"/>
                  </a:lnTo>
                  <a:lnTo>
                    <a:pt x="129" y="67"/>
                  </a:lnTo>
                  <a:lnTo>
                    <a:pt x="129" y="67"/>
                  </a:lnTo>
                  <a:lnTo>
                    <a:pt x="129" y="79"/>
                  </a:lnTo>
                  <a:lnTo>
                    <a:pt x="130" y="90"/>
                  </a:lnTo>
                  <a:lnTo>
                    <a:pt x="132" y="98"/>
                  </a:lnTo>
                  <a:lnTo>
                    <a:pt x="135" y="102"/>
                  </a:lnTo>
                  <a:lnTo>
                    <a:pt x="135" y="102"/>
                  </a:lnTo>
                  <a:lnTo>
                    <a:pt x="132" y="104"/>
                  </a:lnTo>
                  <a:lnTo>
                    <a:pt x="132" y="104"/>
                  </a:lnTo>
                  <a:close/>
                  <a:moveTo>
                    <a:pt x="77" y="137"/>
                  </a:moveTo>
                  <a:lnTo>
                    <a:pt x="77" y="137"/>
                  </a:lnTo>
                  <a:lnTo>
                    <a:pt x="83" y="134"/>
                  </a:lnTo>
                  <a:lnTo>
                    <a:pt x="86" y="134"/>
                  </a:lnTo>
                  <a:lnTo>
                    <a:pt x="86" y="134"/>
                  </a:lnTo>
                  <a:lnTo>
                    <a:pt x="89" y="134"/>
                  </a:lnTo>
                  <a:lnTo>
                    <a:pt x="89" y="134"/>
                  </a:lnTo>
                  <a:lnTo>
                    <a:pt x="90" y="134"/>
                  </a:lnTo>
                  <a:lnTo>
                    <a:pt x="90" y="134"/>
                  </a:lnTo>
                  <a:lnTo>
                    <a:pt x="89" y="139"/>
                  </a:lnTo>
                  <a:lnTo>
                    <a:pt x="84" y="144"/>
                  </a:lnTo>
                  <a:lnTo>
                    <a:pt x="84" y="144"/>
                  </a:lnTo>
                  <a:lnTo>
                    <a:pt x="81" y="147"/>
                  </a:lnTo>
                  <a:lnTo>
                    <a:pt x="77" y="147"/>
                  </a:lnTo>
                  <a:lnTo>
                    <a:pt x="70" y="147"/>
                  </a:lnTo>
                  <a:lnTo>
                    <a:pt x="70" y="147"/>
                  </a:lnTo>
                  <a:lnTo>
                    <a:pt x="74" y="141"/>
                  </a:lnTo>
                  <a:lnTo>
                    <a:pt x="77" y="137"/>
                  </a:lnTo>
                  <a:lnTo>
                    <a:pt x="77" y="137"/>
                  </a:lnTo>
                  <a:close/>
                  <a:moveTo>
                    <a:pt x="150" y="98"/>
                  </a:moveTo>
                  <a:lnTo>
                    <a:pt x="150" y="98"/>
                  </a:lnTo>
                  <a:lnTo>
                    <a:pt x="147" y="98"/>
                  </a:lnTo>
                  <a:lnTo>
                    <a:pt x="144" y="99"/>
                  </a:lnTo>
                  <a:lnTo>
                    <a:pt x="144" y="99"/>
                  </a:lnTo>
                  <a:lnTo>
                    <a:pt x="142" y="96"/>
                  </a:lnTo>
                  <a:lnTo>
                    <a:pt x="141" y="90"/>
                  </a:lnTo>
                  <a:lnTo>
                    <a:pt x="139" y="81"/>
                  </a:lnTo>
                  <a:lnTo>
                    <a:pt x="139" y="67"/>
                  </a:lnTo>
                  <a:lnTo>
                    <a:pt x="139" y="67"/>
                  </a:lnTo>
                  <a:lnTo>
                    <a:pt x="139" y="56"/>
                  </a:lnTo>
                  <a:lnTo>
                    <a:pt x="141" y="46"/>
                  </a:lnTo>
                  <a:lnTo>
                    <a:pt x="142" y="38"/>
                  </a:lnTo>
                  <a:lnTo>
                    <a:pt x="146" y="30"/>
                  </a:lnTo>
                  <a:lnTo>
                    <a:pt x="146" y="30"/>
                  </a:lnTo>
                  <a:lnTo>
                    <a:pt x="150" y="24"/>
                  </a:lnTo>
                  <a:lnTo>
                    <a:pt x="156" y="19"/>
                  </a:lnTo>
                  <a:lnTo>
                    <a:pt x="156" y="19"/>
                  </a:lnTo>
                  <a:lnTo>
                    <a:pt x="162" y="18"/>
                  </a:lnTo>
                  <a:lnTo>
                    <a:pt x="169" y="15"/>
                  </a:lnTo>
                  <a:lnTo>
                    <a:pt x="169" y="15"/>
                  </a:lnTo>
                  <a:lnTo>
                    <a:pt x="179" y="15"/>
                  </a:lnTo>
                  <a:lnTo>
                    <a:pt x="179" y="15"/>
                  </a:lnTo>
                  <a:lnTo>
                    <a:pt x="187" y="13"/>
                  </a:lnTo>
                  <a:lnTo>
                    <a:pt x="187" y="13"/>
                  </a:lnTo>
                  <a:lnTo>
                    <a:pt x="188" y="13"/>
                  </a:lnTo>
                  <a:lnTo>
                    <a:pt x="188" y="13"/>
                  </a:lnTo>
                  <a:lnTo>
                    <a:pt x="215" y="16"/>
                  </a:lnTo>
                  <a:lnTo>
                    <a:pt x="236" y="19"/>
                  </a:lnTo>
                  <a:lnTo>
                    <a:pt x="236" y="19"/>
                  </a:lnTo>
                  <a:lnTo>
                    <a:pt x="239" y="23"/>
                  </a:lnTo>
                  <a:lnTo>
                    <a:pt x="239" y="27"/>
                  </a:lnTo>
                  <a:lnTo>
                    <a:pt x="239" y="27"/>
                  </a:lnTo>
                  <a:lnTo>
                    <a:pt x="237" y="33"/>
                  </a:lnTo>
                  <a:lnTo>
                    <a:pt x="233" y="41"/>
                  </a:lnTo>
                  <a:lnTo>
                    <a:pt x="227" y="49"/>
                  </a:lnTo>
                  <a:lnTo>
                    <a:pt x="221" y="56"/>
                  </a:lnTo>
                  <a:lnTo>
                    <a:pt x="221" y="56"/>
                  </a:lnTo>
                  <a:lnTo>
                    <a:pt x="221" y="56"/>
                  </a:lnTo>
                  <a:lnTo>
                    <a:pt x="201" y="73"/>
                  </a:lnTo>
                  <a:lnTo>
                    <a:pt x="184" y="85"/>
                  </a:lnTo>
                  <a:lnTo>
                    <a:pt x="169" y="95"/>
                  </a:lnTo>
                  <a:lnTo>
                    <a:pt x="155" y="98"/>
                  </a:lnTo>
                  <a:lnTo>
                    <a:pt x="155" y="98"/>
                  </a:lnTo>
                  <a:lnTo>
                    <a:pt x="150" y="98"/>
                  </a:lnTo>
                  <a:lnTo>
                    <a:pt x="150" y="9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493"/>
            <p:cNvSpPr>
              <a:spLocks/>
            </p:cNvSpPr>
            <p:nvPr/>
          </p:nvSpPr>
          <p:spPr bwMode="auto">
            <a:xfrm>
              <a:off x="7515226" y="3181350"/>
              <a:ext cx="63500" cy="88900"/>
            </a:xfrm>
            <a:custGeom>
              <a:avLst/>
              <a:gdLst>
                <a:gd name="T0" fmla="*/ 35 w 40"/>
                <a:gd name="T1" fmla="*/ 0 h 56"/>
                <a:gd name="T2" fmla="*/ 35 w 40"/>
                <a:gd name="T3" fmla="*/ 0 h 56"/>
                <a:gd name="T4" fmla="*/ 29 w 40"/>
                <a:gd name="T5" fmla="*/ 1 h 56"/>
                <a:gd name="T6" fmla="*/ 25 w 40"/>
                <a:gd name="T7" fmla="*/ 3 h 56"/>
                <a:gd name="T8" fmla="*/ 19 w 40"/>
                <a:gd name="T9" fmla="*/ 7 h 56"/>
                <a:gd name="T10" fmla="*/ 12 w 40"/>
                <a:gd name="T11" fmla="*/ 14 h 56"/>
                <a:gd name="T12" fmla="*/ 8 w 40"/>
                <a:gd name="T13" fmla="*/ 21 h 56"/>
                <a:gd name="T14" fmla="*/ 3 w 40"/>
                <a:gd name="T15" fmla="*/ 33 h 56"/>
                <a:gd name="T16" fmla="*/ 0 w 40"/>
                <a:gd name="T17" fmla="*/ 50 h 56"/>
                <a:gd name="T18" fmla="*/ 0 w 40"/>
                <a:gd name="T19" fmla="*/ 50 h 56"/>
                <a:gd name="T20" fmla="*/ 2 w 40"/>
                <a:gd name="T21" fmla="*/ 53 h 56"/>
                <a:gd name="T22" fmla="*/ 6 w 40"/>
                <a:gd name="T23" fmla="*/ 56 h 56"/>
                <a:gd name="T24" fmla="*/ 6 w 40"/>
                <a:gd name="T25" fmla="*/ 56 h 56"/>
                <a:gd name="T26" fmla="*/ 9 w 40"/>
                <a:gd name="T27" fmla="*/ 55 h 56"/>
                <a:gd name="T28" fmla="*/ 11 w 40"/>
                <a:gd name="T29" fmla="*/ 50 h 56"/>
                <a:gd name="T30" fmla="*/ 11 w 40"/>
                <a:gd name="T31" fmla="*/ 50 h 56"/>
                <a:gd name="T32" fmla="*/ 14 w 40"/>
                <a:gd name="T33" fmla="*/ 38 h 56"/>
                <a:gd name="T34" fmla="*/ 17 w 40"/>
                <a:gd name="T35" fmla="*/ 29 h 56"/>
                <a:gd name="T36" fmla="*/ 20 w 40"/>
                <a:gd name="T37" fmla="*/ 21 h 56"/>
                <a:gd name="T38" fmla="*/ 25 w 40"/>
                <a:gd name="T39" fmla="*/ 17 h 56"/>
                <a:gd name="T40" fmla="*/ 28 w 40"/>
                <a:gd name="T41" fmla="*/ 14 h 56"/>
                <a:gd name="T42" fmla="*/ 32 w 40"/>
                <a:gd name="T43" fmla="*/ 10 h 56"/>
                <a:gd name="T44" fmla="*/ 35 w 40"/>
                <a:gd name="T45" fmla="*/ 10 h 56"/>
                <a:gd name="T46" fmla="*/ 35 w 40"/>
                <a:gd name="T47" fmla="*/ 10 h 56"/>
                <a:gd name="T48" fmla="*/ 40 w 40"/>
                <a:gd name="T49" fmla="*/ 9 h 56"/>
                <a:gd name="T50" fmla="*/ 40 w 40"/>
                <a:gd name="T51" fmla="*/ 4 h 56"/>
                <a:gd name="T52" fmla="*/ 40 w 40"/>
                <a:gd name="T53" fmla="*/ 4 h 56"/>
                <a:gd name="T54" fmla="*/ 39 w 40"/>
                <a:gd name="T55" fmla="*/ 1 h 56"/>
                <a:gd name="T56" fmla="*/ 39 w 40"/>
                <a:gd name="T57" fmla="*/ 1 h 56"/>
                <a:gd name="T58" fmla="*/ 35 w 40"/>
                <a:gd name="T59" fmla="*/ 0 h 56"/>
                <a:gd name="T60" fmla="*/ 35 w 40"/>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56">
                  <a:moveTo>
                    <a:pt x="35" y="0"/>
                  </a:moveTo>
                  <a:lnTo>
                    <a:pt x="35" y="0"/>
                  </a:lnTo>
                  <a:lnTo>
                    <a:pt x="29" y="1"/>
                  </a:lnTo>
                  <a:lnTo>
                    <a:pt x="25" y="3"/>
                  </a:lnTo>
                  <a:lnTo>
                    <a:pt x="19" y="7"/>
                  </a:lnTo>
                  <a:lnTo>
                    <a:pt x="12" y="14"/>
                  </a:lnTo>
                  <a:lnTo>
                    <a:pt x="8" y="21"/>
                  </a:lnTo>
                  <a:lnTo>
                    <a:pt x="3" y="33"/>
                  </a:lnTo>
                  <a:lnTo>
                    <a:pt x="0" y="50"/>
                  </a:lnTo>
                  <a:lnTo>
                    <a:pt x="0" y="50"/>
                  </a:lnTo>
                  <a:lnTo>
                    <a:pt x="2" y="53"/>
                  </a:lnTo>
                  <a:lnTo>
                    <a:pt x="6" y="56"/>
                  </a:lnTo>
                  <a:lnTo>
                    <a:pt x="6" y="56"/>
                  </a:lnTo>
                  <a:lnTo>
                    <a:pt x="9" y="55"/>
                  </a:lnTo>
                  <a:lnTo>
                    <a:pt x="11" y="50"/>
                  </a:lnTo>
                  <a:lnTo>
                    <a:pt x="11" y="50"/>
                  </a:lnTo>
                  <a:lnTo>
                    <a:pt x="14" y="38"/>
                  </a:lnTo>
                  <a:lnTo>
                    <a:pt x="17" y="29"/>
                  </a:lnTo>
                  <a:lnTo>
                    <a:pt x="20" y="21"/>
                  </a:lnTo>
                  <a:lnTo>
                    <a:pt x="25" y="17"/>
                  </a:lnTo>
                  <a:lnTo>
                    <a:pt x="28" y="14"/>
                  </a:lnTo>
                  <a:lnTo>
                    <a:pt x="32" y="10"/>
                  </a:lnTo>
                  <a:lnTo>
                    <a:pt x="35" y="10"/>
                  </a:lnTo>
                  <a:lnTo>
                    <a:pt x="35" y="10"/>
                  </a:lnTo>
                  <a:lnTo>
                    <a:pt x="40" y="9"/>
                  </a:lnTo>
                  <a:lnTo>
                    <a:pt x="40" y="4"/>
                  </a:lnTo>
                  <a:lnTo>
                    <a:pt x="40" y="4"/>
                  </a:lnTo>
                  <a:lnTo>
                    <a:pt x="39" y="1"/>
                  </a:lnTo>
                  <a:lnTo>
                    <a:pt x="39" y="1"/>
                  </a:lnTo>
                  <a:lnTo>
                    <a:pt x="35" y="0"/>
                  </a:lnTo>
                  <a:lnTo>
                    <a:pt x="35"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7" name="Group 196"/>
          <p:cNvGrpSpPr/>
          <p:nvPr userDrawn="1"/>
        </p:nvGrpSpPr>
        <p:grpSpPr>
          <a:xfrm>
            <a:off x="4420591" y="3104553"/>
            <a:ext cx="504876" cy="294511"/>
            <a:chOff x="3535363" y="3113088"/>
            <a:chExt cx="428625" cy="333375"/>
          </a:xfrm>
        </p:grpSpPr>
        <p:sp>
          <p:nvSpPr>
            <p:cNvPr id="198" name="Freeform 494"/>
            <p:cNvSpPr>
              <a:spLocks noEditPoints="1"/>
            </p:cNvSpPr>
            <p:nvPr/>
          </p:nvSpPr>
          <p:spPr bwMode="auto">
            <a:xfrm>
              <a:off x="3535363" y="3113088"/>
              <a:ext cx="428625" cy="333375"/>
            </a:xfrm>
            <a:custGeom>
              <a:avLst/>
              <a:gdLst>
                <a:gd name="T0" fmla="*/ 216 w 270"/>
                <a:gd name="T1" fmla="*/ 18 h 210"/>
                <a:gd name="T2" fmla="*/ 138 w 270"/>
                <a:gd name="T3" fmla="*/ 0 h 210"/>
                <a:gd name="T4" fmla="*/ 34 w 270"/>
                <a:gd name="T5" fmla="*/ 43 h 210"/>
                <a:gd name="T6" fmla="*/ 6 w 270"/>
                <a:gd name="T7" fmla="*/ 92 h 210"/>
                <a:gd name="T8" fmla="*/ 14 w 270"/>
                <a:gd name="T9" fmla="*/ 153 h 210"/>
                <a:gd name="T10" fmla="*/ 40 w 270"/>
                <a:gd name="T11" fmla="*/ 181 h 210"/>
                <a:gd name="T12" fmla="*/ 92 w 270"/>
                <a:gd name="T13" fmla="*/ 197 h 210"/>
                <a:gd name="T14" fmla="*/ 120 w 270"/>
                <a:gd name="T15" fmla="*/ 194 h 210"/>
                <a:gd name="T16" fmla="*/ 129 w 270"/>
                <a:gd name="T17" fmla="*/ 210 h 210"/>
                <a:gd name="T18" fmla="*/ 152 w 270"/>
                <a:gd name="T19" fmla="*/ 173 h 210"/>
                <a:gd name="T20" fmla="*/ 187 w 270"/>
                <a:gd name="T21" fmla="*/ 165 h 210"/>
                <a:gd name="T22" fmla="*/ 210 w 270"/>
                <a:gd name="T23" fmla="*/ 136 h 210"/>
                <a:gd name="T24" fmla="*/ 227 w 270"/>
                <a:gd name="T25" fmla="*/ 121 h 210"/>
                <a:gd name="T26" fmla="*/ 270 w 270"/>
                <a:gd name="T27" fmla="*/ 95 h 210"/>
                <a:gd name="T28" fmla="*/ 127 w 270"/>
                <a:gd name="T29" fmla="*/ 194 h 210"/>
                <a:gd name="T30" fmla="*/ 107 w 270"/>
                <a:gd name="T31" fmla="*/ 184 h 210"/>
                <a:gd name="T32" fmla="*/ 55 w 270"/>
                <a:gd name="T33" fmla="*/ 182 h 210"/>
                <a:gd name="T34" fmla="*/ 106 w 270"/>
                <a:gd name="T35" fmla="*/ 170 h 210"/>
                <a:gd name="T36" fmla="*/ 46 w 270"/>
                <a:gd name="T37" fmla="*/ 174 h 210"/>
                <a:gd name="T38" fmla="*/ 103 w 270"/>
                <a:gd name="T39" fmla="*/ 158 h 210"/>
                <a:gd name="T40" fmla="*/ 143 w 270"/>
                <a:gd name="T41" fmla="*/ 184 h 210"/>
                <a:gd name="T42" fmla="*/ 256 w 270"/>
                <a:gd name="T43" fmla="*/ 107 h 210"/>
                <a:gd name="T44" fmla="*/ 216 w 270"/>
                <a:gd name="T45" fmla="*/ 102 h 210"/>
                <a:gd name="T46" fmla="*/ 201 w 270"/>
                <a:gd name="T47" fmla="*/ 115 h 210"/>
                <a:gd name="T48" fmla="*/ 166 w 270"/>
                <a:gd name="T49" fmla="*/ 96 h 210"/>
                <a:gd name="T50" fmla="*/ 146 w 270"/>
                <a:gd name="T51" fmla="*/ 104 h 210"/>
                <a:gd name="T52" fmla="*/ 81 w 270"/>
                <a:gd name="T53" fmla="*/ 92 h 210"/>
                <a:gd name="T54" fmla="*/ 58 w 270"/>
                <a:gd name="T55" fmla="*/ 89 h 210"/>
                <a:gd name="T56" fmla="*/ 80 w 270"/>
                <a:gd name="T57" fmla="*/ 101 h 210"/>
                <a:gd name="T58" fmla="*/ 58 w 270"/>
                <a:gd name="T59" fmla="*/ 129 h 210"/>
                <a:gd name="T60" fmla="*/ 35 w 270"/>
                <a:gd name="T61" fmla="*/ 136 h 210"/>
                <a:gd name="T62" fmla="*/ 72 w 270"/>
                <a:gd name="T63" fmla="*/ 115 h 210"/>
                <a:gd name="T64" fmla="*/ 112 w 270"/>
                <a:gd name="T65" fmla="*/ 112 h 210"/>
                <a:gd name="T66" fmla="*/ 167 w 270"/>
                <a:gd name="T67" fmla="*/ 125 h 210"/>
                <a:gd name="T68" fmla="*/ 176 w 270"/>
                <a:gd name="T69" fmla="*/ 130 h 210"/>
                <a:gd name="T70" fmla="*/ 196 w 270"/>
                <a:gd name="T71" fmla="*/ 121 h 210"/>
                <a:gd name="T72" fmla="*/ 190 w 270"/>
                <a:gd name="T73" fmla="*/ 156 h 210"/>
                <a:gd name="T74" fmla="*/ 146 w 270"/>
                <a:gd name="T75" fmla="*/ 152 h 210"/>
                <a:gd name="T76" fmla="*/ 95 w 270"/>
                <a:gd name="T77" fmla="*/ 144 h 210"/>
                <a:gd name="T78" fmla="*/ 140 w 270"/>
                <a:gd name="T79" fmla="*/ 135 h 210"/>
                <a:gd name="T80" fmla="*/ 94 w 270"/>
                <a:gd name="T81" fmla="*/ 127 h 210"/>
                <a:gd name="T82" fmla="*/ 81 w 270"/>
                <a:gd name="T83" fmla="*/ 147 h 210"/>
                <a:gd name="T84" fmla="*/ 20 w 270"/>
                <a:gd name="T85" fmla="*/ 148 h 210"/>
                <a:gd name="T86" fmla="*/ 12 w 270"/>
                <a:gd name="T87" fmla="*/ 98 h 210"/>
                <a:gd name="T88" fmla="*/ 43 w 270"/>
                <a:gd name="T89" fmla="*/ 107 h 210"/>
                <a:gd name="T90" fmla="*/ 17 w 270"/>
                <a:gd name="T91" fmla="*/ 90 h 210"/>
                <a:gd name="T92" fmla="*/ 38 w 270"/>
                <a:gd name="T93" fmla="*/ 49 h 210"/>
                <a:gd name="T94" fmla="*/ 75 w 270"/>
                <a:gd name="T95" fmla="*/ 40 h 210"/>
                <a:gd name="T96" fmla="*/ 72 w 270"/>
                <a:gd name="T97" fmla="*/ 23 h 210"/>
                <a:gd name="T98" fmla="*/ 170 w 270"/>
                <a:gd name="T99" fmla="*/ 15 h 210"/>
                <a:gd name="T100" fmla="*/ 192 w 270"/>
                <a:gd name="T101" fmla="*/ 32 h 210"/>
                <a:gd name="T102" fmla="*/ 224 w 270"/>
                <a:gd name="T103" fmla="*/ 32 h 210"/>
                <a:gd name="T104" fmla="*/ 238 w 270"/>
                <a:gd name="T105" fmla="*/ 89 h 210"/>
                <a:gd name="T106" fmla="*/ 205 w 270"/>
                <a:gd name="T107" fmla="*/ 81 h 210"/>
                <a:gd name="T108" fmla="*/ 178 w 270"/>
                <a:gd name="T109" fmla="*/ 83 h 210"/>
                <a:gd name="T110" fmla="*/ 216 w 270"/>
                <a:gd name="T111" fmla="*/ 86 h 210"/>
                <a:gd name="T112" fmla="*/ 251 w 270"/>
                <a:gd name="T113" fmla="*/ 9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210">
                  <a:moveTo>
                    <a:pt x="268" y="83"/>
                  </a:moveTo>
                  <a:lnTo>
                    <a:pt x="268" y="83"/>
                  </a:lnTo>
                  <a:lnTo>
                    <a:pt x="268" y="81"/>
                  </a:lnTo>
                  <a:lnTo>
                    <a:pt x="268" y="81"/>
                  </a:lnTo>
                  <a:lnTo>
                    <a:pt x="264" y="66"/>
                  </a:lnTo>
                  <a:lnTo>
                    <a:pt x="256" y="52"/>
                  </a:lnTo>
                  <a:lnTo>
                    <a:pt x="245" y="40"/>
                  </a:lnTo>
                  <a:lnTo>
                    <a:pt x="231" y="27"/>
                  </a:lnTo>
                  <a:lnTo>
                    <a:pt x="216" y="18"/>
                  </a:lnTo>
                  <a:lnTo>
                    <a:pt x="198" y="11"/>
                  </a:lnTo>
                  <a:lnTo>
                    <a:pt x="178" y="4"/>
                  </a:lnTo>
                  <a:lnTo>
                    <a:pt x="156" y="0"/>
                  </a:lnTo>
                  <a:lnTo>
                    <a:pt x="156" y="0"/>
                  </a:lnTo>
                  <a:lnTo>
                    <a:pt x="156" y="0"/>
                  </a:lnTo>
                  <a:lnTo>
                    <a:pt x="156" y="0"/>
                  </a:lnTo>
                  <a:lnTo>
                    <a:pt x="156" y="0"/>
                  </a:lnTo>
                  <a:lnTo>
                    <a:pt x="156" y="0"/>
                  </a:lnTo>
                  <a:lnTo>
                    <a:pt x="138" y="0"/>
                  </a:lnTo>
                  <a:lnTo>
                    <a:pt x="138" y="0"/>
                  </a:lnTo>
                  <a:lnTo>
                    <a:pt x="121" y="0"/>
                  </a:lnTo>
                  <a:lnTo>
                    <a:pt x="104" y="3"/>
                  </a:lnTo>
                  <a:lnTo>
                    <a:pt x="90" y="6"/>
                  </a:lnTo>
                  <a:lnTo>
                    <a:pt x="77" y="12"/>
                  </a:lnTo>
                  <a:lnTo>
                    <a:pt x="64" y="18"/>
                  </a:lnTo>
                  <a:lnTo>
                    <a:pt x="52" y="26"/>
                  </a:lnTo>
                  <a:lnTo>
                    <a:pt x="43" y="34"/>
                  </a:lnTo>
                  <a:lnTo>
                    <a:pt x="34" y="43"/>
                  </a:lnTo>
                  <a:lnTo>
                    <a:pt x="34" y="43"/>
                  </a:lnTo>
                  <a:lnTo>
                    <a:pt x="34" y="43"/>
                  </a:lnTo>
                  <a:lnTo>
                    <a:pt x="34" y="43"/>
                  </a:lnTo>
                  <a:lnTo>
                    <a:pt x="32" y="44"/>
                  </a:lnTo>
                  <a:lnTo>
                    <a:pt x="32" y="44"/>
                  </a:lnTo>
                  <a:lnTo>
                    <a:pt x="23" y="57"/>
                  </a:lnTo>
                  <a:lnTo>
                    <a:pt x="17" y="67"/>
                  </a:lnTo>
                  <a:lnTo>
                    <a:pt x="11" y="80"/>
                  </a:lnTo>
                  <a:lnTo>
                    <a:pt x="6" y="92"/>
                  </a:lnTo>
                  <a:lnTo>
                    <a:pt x="6" y="92"/>
                  </a:lnTo>
                  <a:lnTo>
                    <a:pt x="2" y="109"/>
                  </a:lnTo>
                  <a:lnTo>
                    <a:pt x="0" y="118"/>
                  </a:lnTo>
                  <a:lnTo>
                    <a:pt x="0" y="125"/>
                  </a:lnTo>
                  <a:lnTo>
                    <a:pt x="2" y="133"/>
                  </a:lnTo>
                  <a:lnTo>
                    <a:pt x="3" y="141"/>
                  </a:lnTo>
                  <a:lnTo>
                    <a:pt x="8" y="147"/>
                  </a:lnTo>
                  <a:lnTo>
                    <a:pt x="14" y="153"/>
                  </a:lnTo>
                  <a:lnTo>
                    <a:pt x="14" y="153"/>
                  </a:lnTo>
                  <a:lnTo>
                    <a:pt x="23" y="159"/>
                  </a:lnTo>
                  <a:lnTo>
                    <a:pt x="35" y="162"/>
                  </a:lnTo>
                  <a:lnTo>
                    <a:pt x="35" y="162"/>
                  </a:lnTo>
                  <a:lnTo>
                    <a:pt x="35" y="170"/>
                  </a:lnTo>
                  <a:lnTo>
                    <a:pt x="37" y="174"/>
                  </a:lnTo>
                  <a:lnTo>
                    <a:pt x="40" y="179"/>
                  </a:lnTo>
                  <a:lnTo>
                    <a:pt x="40" y="179"/>
                  </a:lnTo>
                  <a:lnTo>
                    <a:pt x="40" y="181"/>
                  </a:lnTo>
                  <a:lnTo>
                    <a:pt x="40" y="181"/>
                  </a:lnTo>
                  <a:lnTo>
                    <a:pt x="41" y="181"/>
                  </a:lnTo>
                  <a:lnTo>
                    <a:pt x="41" y="181"/>
                  </a:lnTo>
                  <a:lnTo>
                    <a:pt x="46" y="187"/>
                  </a:lnTo>
                  <a:lnTo>
                    <a:pt x="55" y="191"/>
                  </a:lnTo>
                  <a:lnTo>
                    <a:pt x="64" y="194"/>
                  </a:lnTo>
                  <a:lnTo>
                    <a:pt x="75" y="197"/>
                  </a:lnTo>
                  <a:lnTo>
                    <a:pt x="75" y="197"/>
                  </a:lnTo>
                  <a:lnTo>
                    <a:pt x="84" y="197"/>
                  </a:lnTo>
                  <a:lnTo>
                    <a:pt x="92" y="197"/>
                  </a:lnTo>
                  <a:lnTo>
                    <a:pt x="104" y="194"/>
                  </a:lnTo>
                  <a:lnTo>
                    <a:pt x="110" y="191"/>
                  </a:lnTo>
                  <a:lnTo>
                    <a:pt x="113" y="188"/>
                  </a:lnTo>
                  <a:lnTo>
                    <a:pt x="113" y="188"/>
                  </a:lnTo>
                  <a:lnTo>
                    <a:pt x="118" y="184"/>
                  </a:lnTo>
                  <a:lnTo>
                    <a:pt x="118" y="184"/>
                  </a:lnTo>
                  <a:lnTo>
                    <a:pt x="120" y="187"/>
                  </a:lnTo>
                  <a:lnTo>
                    <a:pt x="120" y="187"/>
                  </a:lnTo>
                  <a:lnTo>
                    <a:pt x="120" y="194"/>
                  </a:lnTo>
                  <a:lnTo>
                    <a:pt x="118" y="199"/>
                  </a:lnTo>
                  <a:lnTo>
                    <a:pt x="115" y="202"/>
                  </a:lnTo>
                  <a:lnTo>
                    <a:pt x="115" y="202"/>
                  </a:lnTo>
                  <a:lnTo>
                    <a:pt x="113" y="204"/>
                  </a:lnTo>
                  <a:lnTo>
                    <a:pt x="113" y="207"/>
                  </a:lnTo>
                  <a:lnTo>
                    <a:pt x="113" y="207"/>
                  </a:lnTo>
                  <a:lnTo>
                    <a:pt x="115" y="208"/>
                  </a:lnTo>
                  <a:lnTo>
                    <a:pt x="118" y="210"/>
                  </a:lnTo>
                  <a:lnTo>
                    <a:pt x="129" y="210"/>
                  </a:lnTo>
                  <a:lnTo>
                    <a:pt x="129" y="210"/>
                  </a:lnTo>
                  <a:lnTo>
                    <a:pt x="132" y="208"/>
                  </a:lnTo>
                  <a:lnTo>
                    <a:pt x="132" y="208"/>
                  </a:lnTo>
                  <a:lnTo>
                    <a:pt x="135" y="205"/>
                  </a:lnTo>
                  <a:lnTo>
                    <a:pt x="143" y="197"/>
                  </a:lnTo>
                  <a:lnTo>
                    <a:pt x="146" y="193"/>
                  </a:lnTo>
                  <a:lnTo>
                    <a:pt x="149" y="187"/>
                  </a:lnTo>
                  <a:lnTo>
                    <a:pt x="152" y="181"/>
                  </a:lnTo>
                  <a:lnTo>
                    <a:pt x="152" y="173"/>
                  </a:lnTo>
                  <a:lnTo>
                    <a:pt x="152" y="173"/>
                  </a:lnTo>
                  <a:lnTo>
                    <a:pt x="150" y="161"/>
                  </a:lnTo>
                  <a:lnTo>
                    <a:pt x="150" y="161"/>
                  </a:lnTo>
                  <a:lnTo>
                    <a:pt x="150" y="161"/>
                  </a:lnTo>
                  <a:lnTo>
                    <a:pt x="150" y="161"/>
                  </a:lnTo>
                  <a:lnTo>
                    <a:pt x="166" y="164"/>
                  </a:lnTo>
                  <a:lnTo>
                    <a:pt x="181" y="165"/>
                  </a:lnTo>
                  <a:lnTo>
                    <a:pt x="181" y="165"/>
                  </a:lnTo>
                  <a:lnTo>
                    <a:pt x="187" y="165"/>
                  </a:lnTo>
                  <a:lnTo>
                    <a:pt x="193" y="164"/>
                  </a:lnTo>
                  <a:lnTo>
                    <a:pt x="193" y="164"/>
                  </a:lnTo>
                  <a:lnTo>
                    <a:pt x="199" y="161"/>
                  </a:lnTo>
                  <a:lnTo>
                    <a:pt x="204" y="158"/>
                  </a:lnTo>
                  <a:lnTo>
                    <a:pt x="207" y="153"/>
                  </a:lnTo>
                  <a:lnTo>
                    <a:pt x="210" y="148"/>
                  </a:lnTo>
                  <a:lnTo>
                    <a:pt x="210" y="148"/>
                  </a:lnTo>
                  <a:lnTo>
                    <a:pt x="212" y="142"/>
                  </a:lnTo>
                  <a:lnTo>
                    <a:pt x="210" y="136"/>
                  </a:lnTo>
                  <a:lnTo>
                    <a:pt x="208" y="129"/>
                  </a:lnTo>
                  <a:lnTo>
                    <a:pt x="207" y="121"/>
                  </a:lnTo>
                  <a:lnTo>
                    <a:pt x="207" y="121"/>
                  </a:lnTo>
                  <a:lnTo>
                    <a:pt x="215" y="121"/>
                  </a:lnTo>
                  <a:lnTo>
                    <a:pt x="215" y="121"/>
                  </a:lnTo>
                  <a:lnTo>
                    <a:pt x="227" y="121"/>
                  </a:lnTo>
                  <a:lnTo>
                    <a:pt x="227" y="121"/>
                  </a:lnTo>
                  <a:lnTo>
                    <a:pt x="227" y="121"/>
                  </a:lnTo>
                  <a:lnTo>
                    <a:pt x="227" y="121"/>
                  </a:lnTo>
                  <a:lnTo>
                    <a:pt x="227" y="121"/>
                  </a:lnTo>
                  <a:lnTo>
                    <a:pt x="227" y="121"/>
                  </a:lnTo>
                  <a:lnTo>
                    <a:pt x="244" y="119"/>
                  </a:lnTo>
                  <a:lnTo>
                    <a:pt x="251" y="118"/>
                  </a:lnTo>
                  <a:lnTo>
                    <a:pt x="258" y="115"/>
                  </a:lnTo>
                  <a:lnTo>
                    <a:pt x="262" y="112"/>
                  </a:lnTo>
                  <a:lnTo>
                    <a:pt x="265" y="107"/>
                  </a:lnTo>
                  <a:lnTo>
                    <a:pt x="268" y="101"/>
                  </a:lnTo>
                  <a:lnTo>
                    <a:pt x="270" y="95"/>
                  </a:lnTo>
                  <a:lnTo>
                    <a:pt x="270" y="95"/>
                  </a:lnTo>
                  <a:lnTo>
                    <a:pt x="270" y="93"/>
                  </a:lnTo>
                  <a:lnTo>
                    <a:pt x="270" y="93"/>
                  </a:lnTo>
                  <a:lnTo>
                    <a:pt x="268" y="83"/>
                  </a:lnTo>
                  <a:lnTo>
                    <a:pt x="268" y="83"/>
                  </a:lnTo>
                  <a:close/>
                  <a:moveTo>
                    <a:pt x="127" y="202"/>
                  </a:moveTo>
                  <a:lnTo>
                    <a:pt x="126" y="202"/>
                  </a:lnTo>
                  <a:lnTo>
                    <a:pt x="126" y="202"/>
                  </a:lnTo>
                  <a:lnTo>
                    <a:pt x="127" y="194"/>
                  </a:lnTo>
                  <a:lnTo>
                    <a:pt x="127" y="185"/>
                  </a:lnTo>
                  <a:lnTo>
                    <a:pt x="127" y="185"/>
                  </a:lnTo>
                  <a:lnTo>
                    <a:pt x="124" y="179"/>
                  </a:lnTo>
                  <a:lnTo>
                    <a:pt x="123" y="178"/>
                  </a:lnTo>
                  <a:lnTo>
                    <a:pt x="121" y="176"/>
                  </a:lnTo>
                  <a:lnTo>
                    <a:pt x="121" y="176"/>
                  </a:lnTo>
                  <a:lnTo>
                    <a:pt x="117" y="176"/>
                  </a:lnTo>
                  <a:lnTo>
                    <a:pt x="113" y="178"/>
                  </a:lnTo>
                  <a:lnTo>
                    <a:pt x="107" y="184"/>
                  </a:lnTo>
                  <a:lnTo>
                    <a:pt x="107" y="184"/>
                  </a:lnTo>
                  <a:lnTo>
                    <a:pt x="106" y="185"/>
                  </a:lnTo>
                  <a:lnTo>
                    <a:pt x="100" y="188"/>
                  </a:lnTo>
                  <a:lnTo>
                    <a:pt x="90" y="190"/>
                  </a:lnTo>
                  <a:lnTo>
                    <a:pt x="84" y="190"/>
                  </a:lnTo>
                  <a:lnTo>
                    <a:pt x="77" y="190"/>
                  </a:lnTo>
                  <a:lnTo>
                    <a:pt x="77" y="190"/>
                  </a:lnTo>
                  <a:lnTo>
                    <a:pt x="64" y="187"/>
                  </a:lnTo>
                  <a:lnTo>
                    <a:pt x="55" y="182"/>
                  </a:lnTo>
                  <a:lnTo>
                    <a:pt x="55" y="182"/>
                  </a:lnTo>
                  <a:lnTo>
                    <a:pt x="58" y="182"/>
                  </a:lnTo>
                  <a:lnTo>
                    <a:pt x="58" y="182"/>
                  </a:lnTo>
                  <a:lnTo>
                    <a:pt x="80" y="181"/>
                  </a:lnTo>
                  <a:lnTo>
                    <a:pt x="92" y="179"/>
                  </a:lnTo>
                  <a:lnTo>
                    <a:pt x="104" y="176"/>
                  </a:lnTo>
                  <a:lnTo>
                    <a:pt x="104" y="176"/>
                  </a:lnTo>
                  <a:lnTo>
                    <a:pt x="106" y="173"/>
                  </a:lnTo>
                  <a:lnTo>
                    <a:pt x="106" y="170"/>
                  </a:lnTo>
                  <a:lnTo>
                    <a:pt x="106" y="170"/>
                  </a:lnTo>
                  <a:lnTo>
                    <a:pt x="104" y="168"/>
                  </a:lnTo>
                  <a:lnTo>
                    <a:pt x="101" y="168"/>
                  </a:lnTo>
                  <a:lnTo>
                    <a:pt x="101" y="168"/>
                  </a:lnTo>
                  <a:lnTo>
                    <a:pt x="84" y="173"/>
                  </a:lnTo>
                  <a:lnTo>
                    <a:pt x="69" y="174"/>
                  </a:lnTo>
                  <a:lnTo>
                    <a:pt x="55" y="174"/>
                  </a:lnTo>
                  <a:lnTo>
                    <a:pt x="46" y="174"/>
                  </a:lnTo>
                  <a:lnTo>
                    <a:pt x="46" y="174"/>
                  </a:lnTo>
                  <a:lnTo>
                    <a:pt x="43" y="168"/>
                  </a:lnTo>
                  <a:lnTo>
                    <a:pt x="43" y="164"/>
                  </a:lnTo>
                  <a:lnTo>
                    <a:pt x="43" y="164"/>
                  </a:lnTo>
                  <a:lnTo>
                    <a:pt x="49" y="164"/>
                  </a:lnTo>
                  <a:lnTo>
                    <a:pt x="49" y="164"/>
                  </a:lnTo>
                  <a:lnTo>
                    <a:pt x="66" y="162"/>
                  </a:lnTo>
                  <a:lnTo>
                    <a:pt x="83" y="161"/>
                  </a:lnTo>
                  <a:lnTo>
                    <a:pt x="83" y="161"/>
                  </a:lnTo>
                  <a:lnTo>
                    <a:pt x="103" y="158"/>
                  </a:lnTo>
                  <a:lnTo>
                    <a:pt x="123" y="156"/>
                  </a:lnTo>
                  <a:lnTo>
                    <a:pt x="123" y="156"/>
                  </a:lnTo>
                  <a:lnTo>
                    <a:pt x="132" y="158"/>
                  </a:lnTo>
                  <a:lnTo>
                    <a:pt x="141" y="159"/>
                  </a:lnTo>
                  <a:lnTo>
                    <a:pt x="141" y="159"/>
                  </a:lnTo>
                  <a:lnTo>
                    <a:pt x="144" y="173"/>
                  </a:lnTo>
                  <a:lnTo>
                    <a:pt x="144" y="173"/>
                  </a:lnTo>
                  <a:lnTo>
                    <a:pt x="144" y="179"/>
                  </a:lnTo>
                  <a:lnTo>
                    <a:pt x="143" y="184"/>
                  </a:lnTo>
                  <a:lnTo>
                    <a:pt x="138" y="191"/>
                  </a:lnTo>
                  <a:lnTo>
                    <a:pt x="132" y="197"/>
                  </a:lnTo>
                  <a:lnTo>
                    <a:pt x="127" y="202"/>
                  </a:lnTo>
                  <a:lnTo>
                    <a:pt x="127" y="202"/>
                  </a:lnTo>
                  <a:close/>
                  <a:moveTo>
                    <a:pt x="261" y="95"/>
                  </a:moveTo>
                  <a:lnTo>
                    <a:pt x="261" y="95"/>
                  </a:lnTo>
                  <a:lnTo>
                    <a:pt x="261" y="99"/>
                  </a:lnTo>
                  <a:lnTo>
                    <a:pt x="259" y="104"/>
                  </a:lnTo>
                  <a:lnTo>
                    <a:pt x="256" y="107"/>
                  </a:lnTo>
                  <a:lnTo>
                    <a:pt x="253" y="109"/>
                  </a:lnTo>
                  <a:lnTo>
                    <a:pt x="242" y="112"/>
                  </a:lnTo>
                  <a:lnTo>
                    <a:pt x="227" y="113"/>
                  </a:lnTo>
                  <a:lnTo>
                    <a:pt x="227" y="113"/>
                  </a:lnTo>
                  <a:lnTo>
                    <a:pt x="222" y="112"/>
                  </a:lnTo>
                  <a:lnTo>
                    <a:pt x="219" y="109"/>
                  </a:lnTo>
                  <a:lnTo>
                    <a:pt x="218" y="104"/>
                  </a:lnTo>
                  <a:lnTo>
                    <a:pt x="218" y="104"/>
                  </a:lnTo>
                  <a:lnTo>
                    <a:pt x="216" y="102"/>
                  </a:lnTo>
                  <a:lnTo>
                    <a:pt x="213" y="101"/>
                  </a:lnTo>
                  <a:lnTo>
                    <a:pt x="213" y="101"/>
                  </a:lnTo>
                  <a:lnTo>
                    <a:pt x="210" y="102"/>
                  </a:lnTo>
                  <a:lnTo>
                    <a:pt x="210" y="106"/>
                  </a:lnTo>
                  <a:lnTo>
                    <a:pt x="210" y="106"/>
                  </a:lnTo>
                  <a:lnTo>
                    <a:pt x="210" y="110"/>
                  </a:lnTo>
                  <a:lnTo>
                    <a:pt x="213" y="113"/>
                  </a:lnTo>
                  <a:lnTo>
                    <a:pt x="213" y="113"/>
                  </a:lnTo>
                  <a:lnTo>
                    <a:pt x="201" y="115"/>
                  </a:lnTo>
                  <a:lnTo>
                    <a:pt x="201" y="115"/>
                  </a:lnTo>
                  <a:lnTo>
                    <a:pt x="196" y="112"/>
                  </a:lnTo>
                  <a:lnTo>
                    <a:pt x="189" y="109"/>
                  </a:lnTo>
                  <a:lnTo>
                    <a:pt x="176" y="107"/>
                  </a:lnTo>
                  <a:lnTo>
                    <a:pt x="161" y="104"/>
                  </a:lnTo>
                  <a:lnTo>
                    <a:pt x="161" y="104"/>
                  </a:lnTo>
                  <a:lnTo>
                    <a:pt x="166" y="99"/>
                  </a:lnTo>
                  <a:lnTo>
                    <a:pt x="166" y="99"/>
                  </a:lnTo>
                  <a:lnTo>
                    <a:pt x="166" y="96"/>
                  </a:lnTo>
                  <a:lnTo>
                    <a:pt x="164" y="95"/>
                  </a:lnTo>
                  <a:lnTo>
                    <a:pt x="164" y="95"/>
                  </a:lnTo>
                  <a:lnTo>
                    <a:pt x="161" y="93"/>
                  </a:lnTo>
                  <a:lnTo>
                    <a:pt x="159" y="95"/>
                  </a:lnTo>
                  <a:lnTo>
                    <a:pt x="159" y="95"/>
                  </a:lnTo>
                  <a:lnTo>
                    <a:pt x="155" y="99"/>
                  </a:lnTo>
                  <a:lnTo>
                    <a:pt x="152" y="102"/>
                  </a:lnTo>
                  <a:lnTo>
                    <a:pt x="146" y="104"/>
                  </a:lnTo>
                  <a:lnTo>
                    <a:pt x="146" y="104"/>
                  </a:lnTo>
                  <a:lnTo>
                    <a:pt x="144" y="104"/>
                  </a:lnTo>
                  <a:lnTo>
                    <a:pt x="144" y="104"/>
                  </a:lnTo>
                  <a:lnTo>
                    <a:pt x="120" y="104"/>
                  </a:lnTo>
                  <a:lnTo>
                    <a:pt x="103" y="102"/>
                  </a:lnTo>
                  <a:lnTo>
                    <a:pt x="92" y="101"/>
                  </a:lnTo>
                  <a:lnTo>
                    <a:pt x="86" y="96"/>
                  </a:lnTo>
                  <a:lnTo>
                    <a:pt x="86" y="96"/>
                  </a:lnTo>
                  <a:lnTo>
                    <a:pt x="81" y="92"/>
                  </a:lnTo>
                  <a:lnTo>
                    <a:pt x="81" y="92"/>
                  </a:lnTo>
                  <a:lnTo>
                    <a:pt x="78" y="87"/>
                  </a:lnTo>
                  <a:lnTo>
                    <a:pt x="74" y="84"/>
                  </a:lnTo>
                  <a:lnTo>
                    <a:pt x="67" y="83"/>
                  </a:lnTo>
                  <a:lnTo>
                    <a:pt x="64" y="83"/>
                  </a:lnTo>
                  <a:lnTo>
                    <a:pt x="60" y="84"/>
                  </a:lnTo>
                  <a:lnTo>
                    <a:pt x="60" y="84"/>
                  </a:lnTo>
                  <a:lnTo>
                    <a:pt x="58" y="86"/>
                  </a:lnTo>
                  <a:lnTo>
                    <a:pt x="58" y="89"/>
                  </a:lnTo>
                  <a:lnTo>
                    <a:pt x="58" y="89"/>
                  </a:lnTo>
                  <a:lnTo>
                    <a:pt x="60" y="92"/>
                  </a:lnTo>
                  <a:lnTo>
                    <a:pt x="63" y="92"/>
                  </a:lnTo>
                  <a:lnTo>
                    <a:pt x="63" y="92"/>
                  </a:lnTo>
                  <a:lnTo>
                    <a:pt x="67" y="90"/>
                  </a:lnTo>
                  <a:lnTo>
                    <a:pt x="69" y="90"/>
                  </a:lnTo>
                  <a:lnTo>
                    <a:pt x="75" y="96"/>
                  </a:lnTo>
                  <a:lnTo>
                    <a:pt x="75" y="96"/>
                  </a:lnTo>
                  <a:lnTo>
                    <a:pt x="80" y="101"/>
                  </a:lnTo>
                  <a:lnTo>
                    <a:pt x="80" y="101"/>
                  </a:lnTo>
                  <a:lnTo>
                    <a:pt x="74" y="102"/>
                  </a:lnTo>
                  <a:lnTo>
                    <a:pt x="69" y="106"/>
                  </a:lnTo>
                  <a:lnTo>
                    <a:pt x="66" y="109"/>
                  </a:lnTo>
                  <a:lnTo>
                    <a:pt x="64" y="113"/>
                  </a:lnTo>
                  <a:lnTo>
                    <a:pt x="64" y="113"/>
                  </a:lnTo>
                  <a:lnTo>
                    <a:pt x="61" y="122"/>
                  </a:lnTo>
                  <a:lnTo>
                    <a:pt x="60" y="125"/>
                  </a:lnTo>
                  <a:lnTo>
                    <a:pt x="58" y="129"/>
                  </a:lnTo>
                  <a:lnTo>
                    <a:pt x="58" y="129"/>
                  </a:lnTo>
                  <a:lnTo>
                    <a:pt x="54" y="130"/>
                  </a:lnTo>
                  <a:lnTo>
                    <a:pt x="49" y="130"/>
                  </a:lnTo>
                  <a:lnTo>
                    <a:pt x="37" y="130"/>
                  </a:lnTo>
                  <a:lnTo>
                    <a:pt x="37" y="130"/>
                  </a:lnTo>
                  <a:lnTo>
                    <a:pt x="34" y="130"/>
                  </a:lnTo>
                  <a:lnTo>
                    <a:pt x="32" y="133"/>
                  </a:lnTo>
                  <a:lnTo>
                    <a:pt x="32" y="133"/>
                  </a:lnTo>
                  <a:lnTo>
                    <a:pt x="32" y="135"/>
                  </a:lnTo>
                  <a:lnTo>
                    <a:pt x="35" y="136"/>
                  </a:lnTo>
                  <a:lnTo>
                    <a:pt x="35" y="136"/>
                  </a:lnTo>
                  <a:lnTo>
                    <a:pt x="48" y="138"/>
                  </a:lnTo>
                  <a:lnTo>
                    <a:pt x="48" y="138"/>
                  </a:lnTo>
                  <a:lnTo>
                    <a:pt x="57" y="138"/>
                  </a:lnTo>
                  <a:lnTo>
                    <a:pt x="63" y="135"/>
                  </a:lnTo>
                  <a:lnTo>
                    <a:pt x="63" y="135"/>
                  </a:lnTo>
                  <a:lnTo>
                    <a:pt x="66" y="130"/>
                  </a:lnTo>
                  <a:lnTo>
                    <a:pt x="69" y="125"/>
                  </a:lnTo>
                  <a:lnTo>
                    <a:pt x="72" y="115"/>
                  </a:lnTo>
                  <a:lnTo>
                    <a:pt x="72" y="115"/>
                  </a:lnTo>
                  <a:lnTo>
                    <a:pt x="74" y="112"/>
                  </a:lnTo>
                  <a:lnTo>
                    <a:pt x="75" y="110"/>
                  </a:lnTo>
                  <a:lnTo>
                    <a:pt x="83" y="109"/>
                  </a:lnTo>
                  <a:lnTo>
                    <a:pt x="89" y="109"/>
                  </a:lnTo>
                  <a:lnTo>
                    <a:pt x="92" y="109"/>
                  </a:lnTo>
                  <a:lnTo>
                    <a:pt x="92" y="109"/>
                  </a:lnTo>
                  <a:lnTo>
                    <a:pt x="101" y="110"/>
                  </a:lnTo>
                  <a:lnTo>
                    <a:pt x="112" y="112"/>
                  </a:lnTo>
                  <a:lnTo>
                    <a:pt x="144" y="112"/>
                  </a:lnTo>
                  <a:lnTo>
                    <a:pt x="144" y="112"/>
                  </a:lnTo>
                  <a:lnTo>
                    <a:pt x="144" y="112"/>
                  </a:lnTo>
                  <a:lnTo>
                    <a:pt x="144" y="112"/>
                  </a:lnTo>
                  <a:lnTo>
                    <a:pt x="147" y="113"/>
                  </a:lnTo>
                  <a:lnTo>
                    <a:pt x="155" y="115"/>
                  </a:lnTo>
                  <a:lnTo>
                    <a:pt x="159" y="116"/>
                  </a:lnTo>
                  <a:lnTo>
                    <a:pt x="164" y="121"/>
                  </a:lnTo>
                  <a:lnTo>
                    <a:pt x="167" y="125"/>
                  </a:lnTo>
                  <a:lnTo>
                    <a:pt x="169" y="132"/>
                  </a:lnTo>
                  <a:lnTo>
                    <a:pt x="169" y="132"/>
                  </a:lnTo>
                  <a:lnTo>
                    <a:pt x="170" y="133"/>
                  </a:lnTo>
                  <a:lnTo>
                    <a:pt x="173" y="135"/>
                  </a:lnTo>
                  <a:lnTo>
                    <a:pt x="173" y="135"/>
                  </a:lnTo>
                  <a:lnTo>
                    <a:pt x="173" y="135"/>
                  </a:lnTo>
                  <a:lnTo>
                    <a:pt x="173" y="135"/>
                  </a:lnTo>
                  <a:lnTo>
                    <a:pt x="176" y="133"/>
                  </a:lnTo>
                  <a:lnTo>
                    <a:pt x="176" y="130"/>
                  </a:lnTo>
                  <a:lnTo>
                    <a:pt x="176" y="130"/>
                  </a:lnTo>
                  <a:lnTo>
                    <a:pt x="175" y="124"/>
                  </a:lnTo>
                  <a:lnTo>
                    <a:pt x="173" y="119"/>
                  </a:lnTo>
                  <a:lnTo>
                    <a:pt x="167" y="113"/>
                  </a:lnTo>
                  <a:lnTo>
                    <a:pt x="167" y="113"/>
                  </a:lnTo>
                  <a:lnTo>
                    <a:pt x="179" y="115"/>
                  </a:lnTo>
                  <a:lnTo>
                    <a:pt x="187" y="116"/>
                  </a:lnTo>
                  <a:lnTo>
                    <a:pt x="196" y="121"/>
                  </a:lnTo>
                  <a:lnTo>
                    <a:pt x="196" y="121"/>
                  </a:lnTo>
                  <a:lnTo>
                    <a:pt x="201" y="129"/>
                  </a:lnTo>
                  <a:lnTo>
                    <a:pt x="202" y="135"/>
                  </a:lnTo>
                  <a:lnTo>
                    <a:pt x="204" y="141"/>
                  </a:lnTo>
                  <a:lnTo>
                    <a:pt x="202" y="145"/>
                  </a:lnTo>
                  <a:lnTo>
                    <a:pt x="202" y="145"/>
                  </a:lnTo>
                  <a:lnTo>
                    <a:pt x="201" y="148"/>
                  </a:lnTo>
                  <a:lnTo>
                    <a:pt x="198" y="152"/>
                  </a:lnTo>
                  <a:lnTo>
                    <a:pt x="190" y="156"/>
                  </a:lnTo>
                  <a:lnTo>
                    <a:pt x="190" y="156"/>
                  </a:lnTo>
                  <a:lnTo>
                    <a:pt x="181" y="158"/>
                  </a:lnTo>
                  <a:lnTo>
                    <a:pt x="181" y="158"/>
                  </a:lnTo>
                  <a:lnTo>
                    <a:pt x="167" y="156"/>
                  </a:lnTo>
                  <a:lnTo>
                    <a:pt x="152" y="153"/>
                  </a:lnTo>
                  <a:lnTo>
                    <a:pt x="152" y="153"/>
                  </a:lnTo>
                  <a:lnTo>
                    <a:pt x="146" y="152"/>
                  </a:lnTo>
                  <a:lnTo>
                    <a:pt x="146" y="152"/>
                  </a:lnTo>
                  <a:lnTo>
                    <a:pt x="146" y="152"/>
                  </a:lnTo>
                  <a:lnTo>
                    <a:pt x="146" y="152"/>
                  </a:lnTo>
                  <a:lnTo>
                    <a:pt x="146" y="152"/>
                  </a:lnTo>
                  <a:lnTo>
                    <a:pt x="146" y="152"/>
                  </a:lnTo>
                  <a:lnTo>
                    <a:pt x="133" y="150"/>
                  </a:lnTo>
                  <a:lnTo>
                    <a:pt x="123" y="148"/>
                  </a:lnTo>
                  <a:lnTo>
                    <a:pt x="123" y="148"/>
                  </a:lnTo>
                  <a:lnTo>
                    <a:pt x="106" y="150"/>
                  </a:lnTo>
                  <a:lnTo>
                    <a:pt x="89" y="152"/>
                  </a:lnTo>
                  <a:lnTo>
                    <a:pt x="89" y="152"/>
                  </a:lnTo>
                  <a:lnTo>
                    <a:pt x="95" y="144"/>
                  </a:lnTo>
                  <a:lnTo>
                    <a:pt x="97" y="139"/>
                  </a:lnTo>
                  <a:lnTo>
                    <a:pt x="97" y="135"/>
                  </a:lnTo>
                  <a:lnTo>
                    <a:pt x="98" y="135"/>
                  </a:lnTo>
                  <a:lnTo>
                    <a:pt x="98" y="135"/>
                  </a:lnTo>
                  <a:lnTo>
                    <a:pt x="117" y="133"/>
                  </a:lnTo>
                  <a:lnTo>
                    <a:pt x="126" y="133"/>
                  </a:lnTo>
                  <a:lnTo>
                    <a:pt x="136" y="136"/>
                  </a:lnTo>
                  <a:lnTo>
                    <a:pt x="136" y="136"/>
                  </a:lnTo>
                  <a:lnTo>
                    <a:pt x="140" y="135"/>
                  </a:lnTo>
                  <a:lnTo>
                    <a:pt x="141" y="133"/>
                  </a:lnTo>
                  <a:lnTo>
                    <a:pt x="141" y="133"/>
                  </a:lnTo>
                  <a:lnTo>
                    <a:pt x="141" y="130"/>
                  </a:lnTo>
                  <a:lnTo>
                    <a:pt x="140" y="129"/>
                  </a:lnTo>
                  <a:lnTo>
                    <a:pt x="140" y="129"/>
                  </a:lnTo>
                  <a:lnTo>
                    <a:pt x="127" y="125"/>
                  </a:lnTo>
                  <a:lnTo>
                    <a:pt x="117" y="125"/>
                  </a:lnTo>
                  <a:lnTo>
                    <a:pt x="98" y="125"/>
                  </a:lnTo>
                  <a:lnTo>
                    <a:pt x="94" y="127"/>
                  </a:lnTo>
                  <a:lnTo>
                    <a:pt x="94" y="127"/>
                  </a:lnTo>
                  <a:lnTo>
                    <a:pt x="90" y="129"/>
                  </a:lnTo>
                  <a:lnTo>
                    <a:pt x="90" y="129"/>
                  </a:lnTo>
                  <a:lnTo>
                    <a:pt x="89" y="132"/>
                  </a:lnTo>
                  <a:lnTo>
                    <a:pt x="89" y="132"/>
                  </a:lnTo>
                  <a:lnTo>
                    <a:pt x="89" y="136"/>
                  </a:lnTo>
                  <a:lnTo>
                    <a:pt x="87" y="141"/>
                  </a:lnTo>
                  <a:lnTo>
                    <a:pt x="84" y="144"/>
                  </a:lnTo>
                  <a:lnTo>
                    <a:pt x="81" y="147"/>
                  </a:lnTo>
                  <a:lnTo>
                    <a:pt x="75" y="153"/>
                  </a:lnTo>
                  <a:lnTo>
                    <a:pt x="71" y="155"/>
                  </a:lnTo>
                  <a:lnTo>
                    <a:pt x="71" y="155"/>
                  </a:lnTo>
                  <a:lnTo>
                    <a:pt x="49" y="156"/>
                  </a:lnTo>
                  <a:lnTo>
                    <a:pt x="49" y="156"/>
                  </a:lnTo>
                  <a:lnTo>
                    <a:pt x="40" y="156"/>
                  </a:lnTo>
                  <a:lnTo>
                    <a:pt x="32" y="155"/>
                  </a:lnTo>
                  <a:lnTo>
                    <a:pt x="25" y="152"/>
                  </a:lnTo>
                  <a:lnTo>
                    <a:pt x="20" y="148"/>
                  </a:lnTo>
                  <a:lnTo>
                    <a:pt x="20" y="148"/>
                  </a:lnTo>
                  <a:lnTo>
                    <a:pt x="15" y="142"/>
                  </a:lnTo>
                  <a:lnTo>
                    <a:pt x="11" y="138"/>
                  </a:lnTo>
                  <a:lnTo>
                    <a:pt x="9" y="133"/>
                  </a:lnTo>
                  <a:lnTo>
                    <a:pt x="8" y="127"/>
                  </a:lnTo>
                  <a:lnTo>
                    <a:pt x="8" y="121"/>
                  </a:lnTo>
                  <a:lnTo>
                    <a:pt x="9" y="113"/>
                  </a:lnTo>
                  <a:lnTo>
                    <a:pt x="12" y="98"/>
                  </a:lnTo>
                  <a:lnTo>
                    <a:pt x="12" y="98"/>
                  </a:lnTo>
                  <a:lnTo>
                    <a:pt x="17" y="102"/>
                  </a:lnTo>
                  <a:lnTo>
                    <a:pt x="22" y="107"/>
                  </a:lnTo>
                  <a:lnTo>
                    <a:pt x="28" y="110"/>
                  </a:lnTo>
                  <a:lnTo>
                    <a:pt x="37" y="112"/>
                  </a:lnTo>
                  <a:lnTo>
                    <a:pt x="37" y="112"/>
                  </a:lnTo>
                  <a:lnTo>
                    <a:pt x="38" y="110"/>
                  </a:lnTo>
                  <a:lnTo>
                    <a:pt x="38" y="110"/>
                  </a:lnTo>
                  <a:lnTo>
                    <a:pt x="41" y="110"/>
                  </a:lnTo>
                  <a:lnTo>
                    <a:pt x="43" y="107"/>
                  </a:lnTo>
                  <a:lnTo>
                    <a:pt x="43" y="107"/>
                  </a:lnTo>
                  <a:lnTo>
                    <a:pt x="41" y="104"/>
                  </a:lnTo>
                  <a:lnTo>
                    <a:pt x="38" y="102"/>
                  </a:lnTo>
                  <a:lnTo>
                    <a:pt x="38" y="102"/>
                  </a:lnTo>
                  <a:lnTo>
                    <a:pt x="32" y="102"/>
                  </a:lnTo>
                  <a:lnTo>
                    <a:pt x="28" y="101"/>
                  </a:lnTo>
                  <a:lnTo>
                    <a:pt x="23" y="99"/>
                  </a:lnTo>
                  <a:lnTo>
                    <a:pt x="20" y="96"/>
                  </a:lnTo>
                  <a:lnTo>
                    <a:pt x="17" y="90"/>
                  </a:lnTo>
                  <a:lnTo>
                    <a:pt x="17" y="87"/>
                  </a:lnTo>
                  <a:lnTo>
                    <a:pt x="17" y="87"/>
                  </a:lnTo>
                  <a:lnTo>
                    <a:pt x="17" y="87"/>
                  </a:lnTo>
                  <a:lnTo>
                    <a:pt x="17" y="87"/>
                  </a:lnTo>
                  <a:lnTo>
                    <a:pt x="26" y="67"/>
                  </a:lnTo>
                  <a:lnTo>
                    <a:pt x="32" y="58"/>
                  </a:lnTo>
                  <a:lnTo>
                    <a:pt x="38" y="50"/>
                  </a:lnTo>
                  <a:lnTo>
                    <a:pt x="38" y="50"/>
                  </a:lnTo>
                  <a:lnTo>
                    <a:pt x="38" y="49"/>
                  </a:lnTo>
                  <a:lnTo>
                    <a:pt x="38" y="49"/>
                  </a:lnTo>
                  <a:lnTo>
                    <a:pt x="41" y="47"/>
                  </a:lnTo>
                  <a:lnTo>
                    <a:pt x="49" y="44"/>
                  </a:lnTo>
                  <a:lnTo>
                    <a:pt x="58" y="41"/>
                  </a:lnTo>
                  <a:lnTo>
                    <a:pt x="64" y="41"/>
                  </a:lnTo>
                  <a:lnTo>
                    <a:pt x="71" y="43"/>
                  </a:lnTo>
                  <a:lnTo>
                    <a:pt x="71" y="43"/>
                  </a:lnTo>
                  <a:lnTo>
                    <a:pt x="74" y="43"/>
                  </a:lnTo>
                  <a:lnTo>
                    <a:pt x="75" y="40"/>
                  </a:lnTo>
                  <a:lnTo>
                    <a:pt x="75" y="40"/>
                  </a:lnTo>
                  <a:lnTo>
                    <a:pt x="75" y="38"/>
                  </a:lnTo>
                  <a:lnTo>
                    <a:pt x="74" y="35"/>
                  </a:lnTo>
                  <a:lnTo>
                    <a:pt x="74" y="35"/>
                  </a:lnTo>
                  <a:lnTo>
                    <a:pt x="63" y="34"/>
                  </a:lnTo>
                  <a:lnTo>
                    <a:pt x="55" y="34"/>
                  </a:lnTo>
                  <a:lnTo>
                    <a:pt x="55" y="34"/>
                  </a:lnTo>
                  <a:lnTo>
                    <a:pt x="63" y="27"/>
                  </a:lnTo>
                  <a:lnTo>
                    <a:pt x="72" y="23"/>
                  </a:lnTo>
                  <a:lnTo>
                    <a:pt x="81" y="18"/>
                  </a:lnTo>
                  <a:lnTo>
                    <a:pt x="92" y="14"/>
                  </a:lnTo>
                  <a:lnTo>
                    <a:pt x="113" y="9"/>
                  </a:lnTo>
                  <a:lnTo>
                    <a:pt x="138" y="8"/>
                  </a:lnTo>
                  <a:lnTo>
                    <a:pt x="138" y="8"/>
                  </a:lnTo>
                  <a:lnTo>
                    <a:pt x="155" y="8"/>
                  </a:lnTo>
                  <a:lnTo>
                    <a:pt x="155" y="8"/>
                  </a:lnTo>
                  <a:lnTo>
                    <a:pt x="161" y="11"/>
                  </a:lnTo>
                  <a:lnTo>
                    <a:pt x="170" y="15"/>
                  </a:lnTo>
                  <a:lnTo>
                    <a:pt x="179" y="21"/>
                  </a:lnTo>
                  <a:lnTo>
                    <a:pt x="184" y="24"/>
                  </a:lnTo>
                  <a:lnTo>
                    <a:pt x="185" y="29"/>
                  </a:lnTo>
                  <a:lnTo>
                    <a:pt x="185" y="29"/>
                  </a:lnTo>
                  <a:lnTo>
                    <a:pt x="187" y="32"/>
                  </a:lnTo>
                  <a:lnTo>
                    <a:pt x="190" y="32"/>
                  </a:lnTo>
                  <a:lnTo>
                    <a:pt x="190" y="32"/>
                  </a:lnTo>
                  <a:lnTo>
                    <a:pt x="192" y="32"/>
                  </a:lnTo>
                  <a:lnTo>
                    <a:pt x="192" y="32"/>
                  </a:lnTo>
                  <a:lnTo>
                    <a:pt x="193" y="29"/>
                  </a:lnTo>
                  <a:lnTo>
                    <a:pt x="193" y="27"/>
                  </a:lnTo>
                  <a:lnTo>
                    <a:pt x="193" y="27"/>
                  </a:lnTo>
                  <a:lnTo>
                    <a:pt x="189" y="20"/>
                  </a:lnTo>
                  <a:lnTo>
                    <a:pt x="182" y="14"/>
                  </a:lnTo>
                  <a:lnTo>
                    <a:pt x="182" y="14"/>
                  </a:lnTo>
                  <a:lnTo>
                    <a:pt x="198" y="18"/>
                  </a:lnTo>
                  <a:lnTo>
                    <a:pt x="212" y="24"/>
                  </a:lnTo>
                  <a:lnTo>
                    <a:pt x="224" y="32"/>
                  </a:lnTo>
                  <a:lnTo>
                    <a:pt x="235" y="40"/>
                  </a:lnTo>
                  <a:lnTo>
                    <a:pt x="244" y="49"/>
                  </a:lnTo>
                  <a:lnTo>
                    <a:pt x="251" y="60"/>
                  </a:lnTo>
                  <a:lnTo>
                    <a:pt x="256" y="70"/>
                  </a:lnTo>
                  <a:lnTo>
                    <a:pt x="261" y="81"/>
                  </a:lnTo>
                  <a:lnTo>
                    <a:pt x="261" y="81"/>
                  </a:lnTo>
                  <a:lnTo>
                    <a:pt x="253" y="87"/>
                  </a:lnTo>
                  <a:lnTo>
                    <a:pt x="245" y="89"/>
                  </a:lnTo>
                  <a:lnTo>
                    <a:pt x="238" y="89"/>
                  </a:lnTo>
                  <a:lnTo>
                    <a:pt x="231" y="87"/>
                  </a:lnTo>
                  <a:lnTo>
                    <a:pt x="231" y="87"/>
                  </a:lnTo>
                  <a:lnTo>
                    <a:pt x="225" y="83"/>
                  </a:lnTo>
                  <a:lnTo>
                    <a:pt x="225" y="83"/>
                  </a:lnTo>
                  <a:lnTo>
                    <a:pt x="219" y="78"/>
                  </a:lnTo>
                  <a:lnTo>
                    <a:pt x="216" y="78"/>
                  </a:lnTo>
                  <a:lnTo>
                    <a:pt x="210" y="80"/>
                  </a:lnTo>
                  <a:lnTo>
                    <a:pt x="210" y="80"/>
                  </a:lnTo>
                  <a:lnTo>
                    <a:pt x="205" y="81"/>
                  </a:lnTo>
                  <a:lnTo>
                    <a:pt x="201" y="81"/>
                  </a:lnTo>
                  <a:lnTo>
                    <a:pt x="192" y="81"/>
                  </a:lnTo>
                  <a:lnTo>
                    <a:pt x="185" y="80"/>
                  </a:lnTo>
                  <a:lnTo>
                    <a:pt x="184" y="78"/>
                  </a:lnTo>
                  <a:lnTo>
                    <a:pt x="184" y="78"/>
                  </a:lnTo>
                  <a:lnTo>
                    <a:pt x="181" y="78"/>
                  </a:lnTo>
                  <a:lnTo>
                    <a:pt x="178" y="80"/>
                  </a:lnTo>
                  <a:lnTo>
                    <a:pt x="178" y="80"/>
                  </a:lnTo>
                  <a:lnTo>
                    <a:pt x="178" y="83"/>
                  </a:lnTo>
                  <a:lnTo>
                    <a:pt x="179" y="86"/>
                  </a:lnTo>
                  <a:lnTo>
                    <a:pt x="179" y="86"/>
                  </a:lnTo>
                  <a:lnTo>
                    <a:pt x="182" y="87"/>
                  </a:lnTo>
                  <a:lnTo>
                    <a:pt x="190" y="89"/>
                  </a:lnTo>
                  <a:lnTo>
                    <a:pt x="201" y="89"/>
                  </a:lnTo>
                  <a:lnTo>
                    <a:pt x="207" y="89"/>
                  </a:lnTo>
                  <a:lnTo>
                    <a:pt x="215" y="86"/>
                  </a:lnTo>
                  <a:lnTo>
                    <a:pt x="215" y="86"/>
                  </a:lnTo>
                  <a:lnTo>
                    <a:pt x="216" y="86"/>
                  </a:lnTo>
                  <a:lnTo>
                    <a:pt x="221" y="89"/>
                  </a:lnTo>
                  <a:lnTo>
                    <a:pt x="221" y="89"/>
                  </a:lnTo>
                  <a:lnTo>
                    <a:pt x="224" y="92"/>
                  </a:lnTo>
                  <a:lnTo>
                    <a:pt x="228" y="95"/>
                  </a:lnTo>
                  <a:lnTo>
                    <a:pt x="228" y="95"/>
                  </a:lnTo>
                  <a:lnTo>
                    <a:pt x="235" y="96"/>
                  </a:lnTo>
                  <a:lnTo>
                    <a:pt x="241" y="96"/>
                  </a:lnTo>
                  <a:lnTo>
                    <a:pt x="241" y="96"/>
                  </a:lnTo>
                  <a:lnTo>
                    <a:pt x="251" y="95"/>
                  </a:lnTo>
                  <a:lnTo>
                    <a:pt x="261" y="90"/>
                  </a:lnTo>
                  <a:lnTo>
                    <a:pt x="261" y="90"/>
                  </a:lnTo>
                  <a:lnTo>
                    <a:pt x="262" y="93"/>
                  </a:lnTo>
                  <a:lnTo>
                    <a:pt x="262" y="93"/>
                  </a:lnTo>
                  <a:lnTo>
                    <a:pt x="261" y="95"/>
                  </a:lnTo>
                  <a:lnTo>
                    <a:pt x="261"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495"/>
            <p:cNvSpPr>
              <a:spLocks/>
            </p:cNvSpPr>
            <p:nvPr/>
          </p:nvSpPr>
          <p:spPr bwMode="auto">
            <a:xfrm>
              <a:off x="3590926" y="3197225"/>
              <a:ext cx="149225" cy="58738"/>
            </a:xfrm>
            <a:custGeom>
              <a:avLst/>
              <a:gdLst>
                <a:gd name="T0" fmla="*/ 88 w 94"/>
                <a:gd name="T1" fmla="*/ 2 h 37"/>
                <a:gd name="T2" fmla="*/ 88 w 94"/>
                <a:gd name="T3" fmla="*/ 2 h 37"/>
                <a:gd name="T4" fmla="*/ 83 w 94"/>
                <a:gd name="T5" fmla="*/ 5 h 37"/>
                <a:gd name="T6" fmla="*/ 78 w 94"/>
                <a:gd name="T7" fmla="*/ 8 h 37"/>
                <a:gd name="T8" fmla="*/ 69 w 94"/>
                <a:gd name="T9" fmla="*/ 11 h 37"/>
                <a:gd name="T10" fmla="*/ 62 w 94"/>
                <a:gd name="T11" fmla="*/ 13 h 37"/>
                <a:gd name="T12" fmla="*/ 55 w 94"/>
                <a:gd name="T13" fmla="*/ 13 h 37"/>
                <a:gd name="T14" fmla="*/ 55 w 94"/>
                <a:gd name="T15" fmla="*/ 13 h 37"/>
                <a:gd name="T16" fmla="*/ 51 w 94"/>
                <a:gd name="T17" fmla="*/ 10 h 37"/>
                <a:gd name="T18" fmla="*/ 45 w 94"/>
                <a:gd name="T19" fmla="*/ 7 h 37"/>
                <a:gd name="T20" fmla="*/ 37 w 94"/>
                <a:gd name="T21" fmla="*/ 5 h 37"/>
                <a:gd name="T22" fmla="*/ 28 w 94"/>
                <a:gd name="T23" fmla="*/ 5 h 37"/>
                <a:gd name="T24" fmla="*/ 28 w 94"/>
                <a:gd name="T25" fmla="*/ 5 h 37"/>
                <a:gd name="T26" fmla="*/ 22 w 94"/>
                <a:gd name="T27" fmla="*/ 7 h 37"/>
                <a:gd name="T28" fmla="*/ 14 w 94"/>
                <a:gd name="T29" fmla="*/ 10 h 37"/>
                <a:gd name="T30" fmla="*/ 8 w 94"/>
                <a:gd name="T31" fmla="*/ 16 h 37"/>
                <a:gd name="T32" fmla="*/ 0 w 94"/>
                <a:gd name="T33" fmla="*/ 23 h 37"/>
                <a:gd name="T34" fmla="*/ 0 w 94"/>
                <a:gd name="T35" fmla="*/ 23 h 37"/>
                <a:gd name="T36" fmla="*/ 0 w 94"/>
                <a:gd name="T37" fmla="*/ 27 h 37"/>
                <a:gd name="T38" fmla="*/ 2 w 94"/>
                <a:gd name="T39" fmla="*/ 30 h 37"/>
                <a:gd name="T40" fmla="*/ 2 w 94"/>
                <a:gd name="T41" fmla="*/ 30 h 37"/>
                <a:gd name="T42" fmla="*/ 5 w 94"/>
                <a:gd name="T43" fmla="*/ 30 h 37"/>
                <a:gd name="T44" fmla="*/ 6 w 94"/>
                <a:gd name="T45" fmla="*/ 28 h 37"/>
                <a:gd name="T46" fmla="*/ 6 w 94"/>
                <a:gd name="T47" fmla="*/ 28 h 37"/>
                <a:gd name="T48" fmla="*/ 13 w 94"/>
                <a:gd name="T49" fmla="*/ 22 h 37"/>
                <a:gd name="T50" fmla="*/ 19 w 94"/>
                <a:gd name="T51" fmla="*/ 17 h 37"/>
                <a:gd name="T52" fmla="*/ 23 w 94"/>
                <a:gd name="T53" fmla="*/ 14 h 37"/>
                <a:gd name="T54" fmla="*/ 29 w 94"/>
                <a:gd name="T55" fmla="*/ 13 h 37"/>
                <a:gd name="T56" fmla="*/ 29 w 94"/>
                <a:gd name="T57" fmla="*/ 13 h 37"/>
                <a:gd name="T58" fmla="*/ 36 w 94"/>
                <a:gd name="T59" fmla="*/ 13 h 37"/>
                <a:gd name="T60" fmla="*/ 42 w 94"/>
                <a:gd name="T61" fmla="*/ 14 h 37"/>
                <a:gd name="T62" fmla="*/ 48 w 94"/>
                <a:gd name="T63" fmla="*/ 17 h 37"/>
                <a:gd name="T64" fmla="*/ 51 w 94"/>
                <a:gd name="T65" fmla="*/ 20 h 37"/>
                <a:gd name="T66" fmla="*/ 51 w 94"/>
                <a:gd name="T67" fmla="*/ 20 h 37"/>
                <a:gd name="T68" fmla="*/ 55 w 94"/>
                <a:gd name="T69" fmla="*/ 25 h 37"/>
                <a:gd name="T70" fmla="*/ 55 w 94"/>
                <a:gd name="T71" fmla="*/ 25 h 37"/>
                <a:gd name="T72" fmla="*/ 63 w 94"/>
                <a:gd name="T73" fmla="*/ 33 h 37"/>
                <a:gd name="T74" fmla="*/ 66 w 94"/>
                <a:gd name="T75" fmla="*/ 36 h 37"/>
                <a:gd name="T76" fmla="*/ 71 w 94"/>
                <a:gd name="T77" fmla="*/ 37 h 37"/>
                <a:gd name="T78" fmla="*/ 71 w 94"/>
                <a:gd name="T79" fmla="*/ 37 h 37"/>
                <a:gd name="T80" fmla="*/ 72 w 94"/>
                <a:gd name="T81" fmla="*/ 37 h 37"/>
                <a:gd name="T82" fmla="*/ 72 w 94"/>
                <a:gd name="T83" fmla="*/ 37 h 37"/>
                <a:gd name="T84" fmla="*/ 75 w 94"/>
                <a:gd name="T85" fmla="*/ 36 h 37"/>
                <a:gd name="T86" fmla="*/ 77 w 94"/>
                <a:gd name="T87" fmla="*/ 34 h 37"/>
                <a:gd name="T88" fmla="*/ 77 w 94"/>
                <a:gd name="T89" fmla="*/ 34 h 37"/>
                <a:gd name="T90" fmla="*/ 75 w 94"/>
                <a:gd name="T91" fmla="*/ 31 h 37"/>
                <a:gd name="T92" fmla="*/ 74 w 94"/>
                <a:gd name="T93" fmla="*/ 30 h 37"/>
                <a:gd name="T94" fmla="*/ 74 w 94"/>
                <a:gd name="T95" fmla="*/ 30 h 37"/>
                <a:gd name="T96" fmla="*/ 71 w 94"/>
                <a:gd name="T97" fmla="*/ 28 h 37"/>
                <a:gd name="T98" fmla="*/ 68 w 94"/>
                <a:gd name="T99" fmla="*/ 27 h 37"/>
                <a:gd name="T100" fmla="*/ 63 w 94"/>
                <a:gd name="T101" fmla="*/ 20 h 37"/>
                <a:gd name="T102" fmla="*/ 63 w 94"/>
                <a:gd name="T103" fmla="*/ 20 h 37"/>
                <a:gd name="T104" fmla="*/ 69 w 94"/>
                <a:gd name="T105" fmla="*/ 19 h 37"/>
                <a:gd name="T106" fmla="*/ 77 w 94"/>
                <a:gd name="T107" fmla="*/ 17 h 37"/>
                <a:gd name="T108" fmla="*/ 86 w 94"/>
                <a:gd name="T109" fmla="*/ 13 h 37"/>
                <a:gd name="T110" fmla="*/ 94 w 94"/>
                <a:gd name="T111" fmla="*/ 7 h 37"/>
                <a:gd name="T112" fmla="*/ 94 w 94"/>
                <a:gd name="T113" fmla="*/ 7 h 37"/>
                <a:gd name="T114" fmla="*/ 94 w 94"/>
                <a:gd name="T115" fmla="*/ 5 h 37"/>
                <a:gd name="T116" fmla="*/ 94 w 94"/>
                <a:gd name="T117" fmla="*/ 2 h 37"/>
                <a:gd name="T118" fmla="*/ 94 w 94"/>
                <a:gd name="T119" fmla="*/ 2 h 37"/>
                <a:gd name="T120" fmla="*/ 91 w 94"/>
                <a:gd name="T121" fmla="*/ 0 h 37"/>
                <a:gd name="T122" fmla="*/ 88 w 94"/>
                <a:gd name="T123" fmla="*/ 2 h 37"/>
                <a:gd name="T124" fmla="*/ 88 w 94"/>
                <a:gd name="T12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37">
                  <a:moveTo>
                    <a:pt x="88" y="2"/>
                  </a:moveTo>
                  <a:lnTo>
                    <a:pt x="88" y="2"/>
                  </a:lnTo>
                  <a:lnTo>
                    <a:pt x="83" y="5"/>
                  </a:lnTo>
                  <a:lnTo>
                    <a:pt x="78" y="8"/>
                  </a:lnTo>
                  <a:lnTo>
                    <a:pt x="69" y="11"/>
                  </a:lnTo>
                  <a:lnTo>
                    <a:pt x="62" y="13"/>
                  </a:lnTo>
                  <a:lnTo>
                    <a:pt x="55" y="13"/>
                  </a:lnTo>
                  <a:lnTo>
                    <a:pt x="55" y="13"/>
                  </a:lnTo>
                  <a:lnTo>
                    <a:pt x="51" y="10"/>
                  </a:lnTo>
                  <a:lnTo>
                    <a:pt x="45" y="7"/>
                  </a:lnTo>
                  <a:lnTo>
                    <a:pt x="37" y="5"/>
                  </a:lnTo>
                  <a:lnTo>
                    <a:pt x="28" y="5"/>
                  </a:lnTo>
                  <a:lnTo>
                    <a:pt x="28" y="5"/>
                  </a:lnTo>
                  <a:lnTo>
                    <a:pt x="22" y="7"/>
                  </a:lnTo>
                  <a:lnTo>
                    <a:pt x="14" y="10"/>
                  </a:lnTo>
                  <a:lnTo>
                    <a:pt x="8" y="16"/>
                  </a:lnTo>
                  <a:lnTo>
                    <a:pt x="0" y="23"/>
                  </a:lnTo>
                  <a:lnTo>
                    <a:pt x="0" y="23"/>
                  </a:lnTo>
                  <a:lnTo>
                    <a:pt x="0" y="27"/>
                  </a:lnTo>
                  <a:lnTo>
                    <a:pt x="2" y="30"/>
                  </a:lnTo>
                  <a:lnTo>
                    <a:pt x="2" y="30"/>
                  </a:lnTo>
                  <a:lnTo>
                    <a:pt x="5" y="30"/>
                  </a:lnTo>
                  <a:lnTo>
                    <a:pt x="6" y="28"/>
                  </a:lnTo>
                  <a:lnTo>
                    <a:pt x="6" y="28"/>
                  </a:lnTo>
                  <a:lnTo>
                    <a:pt x="13" y="22"/>
                  </a:lnTo>
                  <a:lnTo>
                    <a:pt x="19" y="17"/>
                  </a:lnTo>
                  <a:lnTo>
                    <a:pt x="23" y="14"/>
                  </a:lnTo>
                  <a:lnTo>
                    <a:pt x="29" y="13"/>
                  </a:lnTo>
                  <a:lnTo>
                    <a:pt x="29" y="13"/>
                  </a:lnTo>
                  <a:lnTo>
                    <a:pt x="36" y="13"/>
                  </a:lnTo>
                  <a:lnTo>
                    <a:pt x="42" y="14"/>
                  </a:lnTo>
                  <a:lnTo>
                    <a:pt x="48" y="17"/>
                  </a:lnTo>
                  <a:lnTo>
                    <a:pt x="51" y="20"/>
                  </a:lnTo>
                  <a:lnTo>
                    <a:pt x="51" y="20"/>
                  </a:lnTo>
                  <a:lnTo>
                    <a:pt x="55" y="25"/>
                  </a:lnTo>
                  <a:lnTo>
                    <a:pt x="55" y="25"/>
                  </a:lnTo>
                  <a:lnTo>
                    <a:pt x="63" y="33"/>
                  </a:lnTo>
                  <a:lnTo>
                    <a:pt x="66" y="36"/>
                  </a:lnTo>
                  <a:lnTo>
                    <a:pt x="71" y="37"/>
                  </a:lnTo>
                  <a:lnTo>
                    <a:pt x="71" y="37"/>
                  </a:lnTo>
                  <a:lnTo>
                    <a:pt x="72" y="37"/>
                  </a:lnTo>
                  <a:lnTo>
                    <a:pt x="72" y="37"/>
                  </a:lnTo>
                  <a:lnTo>
                    <a:pt x="75" y="36"/>
                  </a:lnTo>
                  <a:lnTo>
                    <a:pt x="77" y="34"/>
                  </a:lnTo>
                  <a:lnTo>
                    <a:pt x="77" y="34"/>
                  </a:lnTo>
                  <a:lnTo>
                    <a:pt x="75" y="31"/>
                  </a:lnTo>
                  <a:lnTo>
                    <a:pt x="74" y="30"/>
                  </a:lnTo>
                  <a:lnTo>
                    <a:pt x="74" y="30"/>
                  </a:lnTo>
                  <a:lnTo>
                    <a:pt x="71" y="28"/>
                  </a:lnTo>
                  <a:lnTo>
                    <a:pt x="68" y="27"/>
                  </a:lnTo>
                  <a:lnTo>
                    <a:pt x="63" y="20"/>
                  </a:lnTo>
                  <a:lnTo>
                    <a:pt x="63" y="20"/>
                  </a:lnTo>
                  <a:lnTo>
                    <a:pt x="69" y="19"/>
                  </a:lnTo>
                  <a:lnTo>
                    <a:pt x="77" y="17"/>
                  </a:lnTo>
                  <a:lnTo>
                    <a:pt x="86" y="13"/>
                  </a:lnTo>
                  <a:lnTo>
                    <a:pt x="94" y="7"/>
                  </a:lnTo>
                  <a:lnTo>
                    <a:pt x="94" y="7"/>
                  </a:lnTo>
                  <a:lnTo>
                    <a:pt x="94" y="5"/>
                  </a:lnTo>
                  <a:lnTo>
                    <a:pt x="94" y="2"/>
                  </a:lnTo>
                  <a:lnTo>
                    <a:pt x="94" y="2"/>
                  </a:lnTo>
                  <a:lnTo>
                    <a:pt x="91" y="0"/>
                  </a:lnTo>
                  <a:lnTo>
                    <a:pt x="88" y="2"/>
                  </a:lnTo>
                  <a:lnTo>
                    <a:pt x="88" y="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496"/>
            <p:cNvSpPr>
              <a:spLocks/>
            </p:cNvSpPr>
            <p:nvPr/>
          </p:nvSpPr>
          <p:spPr bwMode="auto">
            <a:xfrm>
              <a:off x="3690938" y="3154363"/>
              <a:ext cx="231775" cy="95250"/>
            </a:xfrm>
            <a:custGeom>
              <a:avLst/>
              <a:gdLst>
                <a:gd name="T0" fmla="*/ 86 w 146"/>
                <a:gd name="T1" fmla="*/ 31 h 60"/>
                <a:gd name="T2" fmla="*/ 86 w 146"/>
                <a:gd name="T3" fmla="*/ 31 h 60"/>
                <a:gd name="T4" fmla="*/ 106 w 146"/>
                <a:gd name="T5" fmla="*/ 31 h 60"/>
                <a:gd name="T6" fmla="*/ 121 w 146"/>
                <a:gd name="T7" fmla="*/ 27 h 60"/>
                <a:gd name="T8" fmla="*/ 124 w 146"/>
                <a:gd name="T9" fmla="*/ 27 h 60"/>
                <a:gd name="T10" fmla="*/ 133 w 146"/>
                <a:gd name="T11" fmla="*/ 34 h 60"/>
                <a:gd name="T12" fmla="*/ 140 w 146"/>
                <a:gd name="T13" fmla="*/ 41 h 60"/>
                <a:gd name="T14" fmla="*/ 143 w 146"/>
                <a:gd name="T15" fmla="*/ 43 h 60"/>
                <a:gd name="T16" fmla="*/ 144 w 146"/>
                <a:gd name="T17" fmla="*/ 43 h 60"/>
                <a:gd name="T18" fmla="*/ 146 w 146"/>
                <a:gd name="T19" fmla="*/ 40 h 60"/>
                <a:gd name="T20" fmla="*/ 146 w 146"/>
                <a:gd name="T21" fmla="*/ 38 h 60"/>
                <a:gd name="T22" fmla="*/ 137 w 146"/>
                <a:gd name="T23" fmla="*/ 26 h 60"/>
                <a:gd name="T24" fmla="*/ 129 w 146"/>
                <a:gd name="T25" fmla="*/ 20 h 60"/>
                <a:gd name="T26" fmla="*/ 120 w 146"/>
                <a:gd name="T27" fmla="*/ 20 h 60"/>
                <a:gd name="T28" fmla="*/ 118 w 146"/>
                <a:gd name="T29" fmla="*/ 20 h 60"/>
                <a:gd name="T30" fmla="*/ 112 w 146"/>
                <a:gd name="T31" fmla="*/ 21 h 60"/>
                <a:gd name="T32" fmla="*/ 97 w 146"/>
                <a:gd name="T33" fmla="*/ 23 h 60"/>
                <a:gd name="T34" fmla="*/ 87 w 146"/>
                <a:gd name="T35" fmla="*/ 23 h 60"/>
                <a:gd name="T36" fmla="*/ 87 w 146"/>
                <a:gd name="T37" fmla="*/ 23 h 60"/>
                <a:gd name="T38" fmla="*/ 86 w 146"/>
                <a:gd name="T39" fmla="*/ 23 h 60"/>
                <a:gd name="T40" fmla="*/ 69 w 146"/>
                <a:gd name="T41" fmla="*/ 17 h 60"/>
                <a:gd name="T42" fmla="*/ 52 w 146"/>
                <a:gd name="T43" fmla="*/ 6 h 60"/>
                <a:gd name="T44" fmla="*/ 45 w 146"/>
                <a:gd name="T45" fmla="*/ 0 h 60"/>
                <a:gd name="T46" fmla="*/ 28 w 146"/>
                <a:gd name="T47" fmla="*/ 0 h 60"/>
                <a:gd name="T48" fmla="*/ 8 w 146"/>
                <a:gd name="T49" fmla="*/ 11 h 60"/>
                <a:gd name="T50" fmla="*/ 2 w 146"/>
                <a:gd name="T51" fmla="*/ 14 h 60"/>
                <a:gd name="T52" fmla="*/ 2 w 146"/>
                <a:gd name="T53" fmla="*/ 20 h 60"/>
                <a:gd name="T54" fmla="*/ 5 w 146"/>
                <a:gd name="T55" fmla="*/ 21 h 60"/>
                <a:gd name="T56" fmla="*/ 8 w 146"/>
                <a:gd name="T57" fmla="*/ 20 h 60"/>
                <a:gd name="T58" fmla="*/ 22 w 146"/>
                <a:gd name="T59" fmla="*/ 11 h 60"/>
                <a:gd name="T60" fmla="*/ 34 w 146"/>
                <a:gd name="T61" fmla="*/ 8 h 60"/>
                <a:gd name="T62" fmla="*/ 48 w 146"/>
                <a:gd name="T63" fmla="*/ 11 h 60"/>
                <a:gd name="T64" fmla="*/ 58 w 146"/>
                <a:gd name="T65" fmla="*/ 20 h 60"/>
                <a:gd name="T66" fmla="*/ 71 w 146"/>
                <a:gd name="T67" fmla="*/ 24 h 60"/>
                <a:gd name="T68" fmla="*/ 57 w 146"/>
                <a:gd name="T69" fmla="*/ 38 h 60"/>
                <a:gd name="T70" fmla="*/ 51 w 146"/>
                <a:gd name="T71" fmla="*/ 46 h 60"/>
                <a:gd name="T72" fmla="*/ 42 w 146"/>
                <a:gd name="T73" fmla="*/ 52 h 60"/>
                <a:gd name="T74" fmla="*/ 40 w 146"/>
                <a:gd name="T75" fmla="*/ 52 h 60"/>
                <a:gd name="T76" fmla="*/ 35 w 146"/>
                <a:gd name="T77" fmla="*/ 57 h 60"/>
                <a:gd name="T78" fmla="*/ 37 w 146"/>
                <a:gd name="T79" fmla="*/ 58 h 60"/>
                <a:gd name="T80" fmla="*/ 40 w 146"/>
                <a:gd name="T81" fmla="*/ 60 h 60"/>
                <a:gd name="T82" fmla="*/ 40 w 146"/>
                <a:gd name="T83" fmla="*/ 60 h 60"/>
                <a:gd name="T84" fmla="*/ 48 w 146"/>
                <a:gd name="T85" fmla="*/ 57 h 60"/>
                <a:gd name="T86" fmla="*/ 60 w 146"/>
                <a:gd name="T87" fmla="*/ 47 h 60"/>
                <a:gd name="T88" fmla="*/ 63 w 146"/>
                <a:gd name="T89" fmla="*/ 41 h 60"/>
                <a:gd name="T90" fmla="*/ 69 w 146"/>
                <a:gd name="T91" fmla="*/ 34 h 60"/>
                <a:gd name="T92" fmla="*/ 83 w 146"/>
                <a:gd name="T93" fmla="*/ 31 h 60"/>
                <a:gd name="T94" fmla="*/ 86 w 146"/>
                <a:gd name="T9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60">
                  <a:moveTo>
                    <a:pt x="86" y="31"/>
                  </a:moveTo>
                  <a:lnTo>
                    <a:pt x="86" y="31"/>
                  </a:lnTo>
                  <a:lnTo>
                    <a:pt x="86" y="31"/>
                  </a:lnTo>
                  <a:lnTo>
                    <a:pt x="86" y="31"/>
                  </a:lnTo>
                  <a:lnTo>
                    <a:pt x="97" y="31"/>
                  </a:lnTo>
                  <a:lnTo>
                    <a:pt x="106" y="31"/>
                  </a:lnTo>
                  <a:lnTo>
                    <a:pt x="115" y="29"/>
                  </a:lnTo>
                  <a:lnTo>
                    <a:pt x="121" y="27"/>
                  </a:lnTo>
                  <a:lnTo>
                    <a:pt x="121" y="27"/>
                  </a:lnTo>
                  <a:lnTo>
                    <a:pt x="124" y="27"/>
                  </a:lnTo>
                  <a:lnTo>
                    <a:pt x="129" y="29"/>
                  </a:lnTo>
                  <a:lnTo>
                    <a:pt x="133" y="34"/>
                  </a:lnTo>
                  <a:lnTo>
                    <a:pt x="140" y="41"/>
                  </a:lnTo>
                  <a:lnTo>
                    <a:pt x="140" y="41"/>
                  </a:lnTo>
                  <a:lnTo>
                    <a:pt x="140" y="43"/>
                  </a:lnTo>
                  <a:lnTo>
                    <a:pt x="143" y="43"/>
                  </a:lnTo>
                  <a:lnTo>
                    <a:pt x="143" y="43"/>
                  </a:lnTo>
                  <a:lnTo>
                    <a:pt x="144" y="43"/>
                  </a:lnTo>
                  <a:lnTo>
                    <a:pt x="144" y="43"/>
                  </a:lnTo>
                  <a:lnTo>
                    <a:pt x="146" y="40"/>
                  </a:lnTo>
                  <a:lnTo>
                    <a:pt x="146" y="38"/>
                  </a:lnTo>
                  <a:lnTo>
                    <a:pt x="146" y="38"/>
                  </a:lnTo>
                  <a:lnTo>
                    <a:pt x="141" y="31"/>
                  </a:lnTo>
                  <a:lnTo>
                    <a:pt x="137" y="26"/>
                  </a:lnTo>
                  <a:lnTo>
                    <a:pt x="132" y="23"/>
                  </a:lnTo>
                  <a:lnTo>
                    <a:pt x="129" y="20"/>
                  </a:lnTo>
                  <a:lnTo>
                    <a:pt x="123" y="20"/>
                  </a:lnTo>
                  <a:lnTo>
                    <a:pt x="120" y="20"/>
                  </a:lnTo>
                  <a:lnTo>
                    <a:pt x="120" y="20"/>
                  </a:lnTo>
                  <a:lnTo>
                    <a:pt x="118" y="20"/>
                  </a:lnTo>
                  <a:lnTo>
                    <a:pt x="118" y="20"/>
                  </a:lnTo>
                  <a:lnTo>
                    <a:pt x="112" y="21"/>
                  </a:lnTo>
                  <a:lnTo>
                    <a:pt x="106" y="23"/>
                  </a:lnTo>
                  <a:lnTo>
                    <a:pt x="97" y="23"/>
                  </a:lnTo>
                  <a:lnTo>
                    <a:pt x="87" y="23"/>
                  </a:lnTo>
                  <a:lnTo>
                    <a:pt x="87" y="23"/>
                  </a:lnTo>
                  <a:lnTo>
                    <a:pt x="87" y="23"/>
                  </a:lnTo>
                  <a:lnTo>
                    <a:pt x="87" y="23"/>
                  </a:lnTo>
                  <a:lnTo>
                    <a:pt x="86" y="23"/>
                  </a:lnTo>
                  <a:lnTo>
                    <a:pt x="86" y="23"/>
                  </a:lnTo>
                  <a:lnTo>
                    <a:pt x="78" y="20"/>
                  </a:lnTo>
                  <a:lnTo>
                    <a:pt x="69" y="17"/>
                  </a:lnTo>
                  <a:lnTo>
                    <a:pt x="61" y="12"/>
                  </a:lnTo>
                  <a:lnTo>
                    <a:pt x="52" y="6"/>
                  </a:lnTo>
                  <a:lnTo>
                    <a:pt x="52" y="6"/>
                  </a:lnTo>
                  <a:lnTo>
                    <a:pt x="45" y="0"/>
                  </a:lnTo>
                  <a:lnTo>
                    <a:pt x="35" y="0"/>
                  </a:lnTo>
                  <a:lnTo>
                    <a:pt x="28" y="0"/>
                  </a:lnTo>
                  <a:lnTo>
                    <a:pt x="20" y="3"/>
                  </a:lnTo>
                  <a:lnTo>
                    <a:pt x="8" y="11"/>
                  </a:lnTo>
                  <a:lnTo>
                    <a:pt x="2" y="14"/>
                  </a:lnTo>
                  <a:lnTo>
                    <a:pt x="2" y="14"/>
                  </a:lnTo>
                  <a:lnTo>
                    <a:pt x="0" y="17"/>
                  </a:lnTo>
                  <a:lnTo>
                    <a:pt x="2" y="20"/>
                  </a:lnTo>
                  <a:lnTo>
                    <a:pt x="2" y="20"/>
                  </a:lnTo>
                  <a:lnTo>
                    <a:pt x="5" y="21"/>
                  </a:lnTo>
                  <a:lnTo>
                    <a:pt x="8" y="20"/>
                  </a:lnTo>
                  <a:lnTo>
                    <a:pt x="8" y="20"/>
                  </a:lnTo>
                  <a:lnTo>
                    <a:pt x="11" y="17"/>
                  </a:lnTo>
                  <a:lnTo>
                    <a:pt x="22" y="11"/>
                  </a:lnTo>
                  <a:lnTo>
                    <a:pt x="28" y="8"/>
                  </a:lnTo>
                  <a:lnTo>
                    <a:pt x="34" y="8"/>
                  </a:lnTo>
                  <a:lnTo>
                    <a:pt x="42" y="8"/>
                  </a:lnTo>
                  <a:lnTo>
                    <a:pt x="48" y="11"/>
                  </a:lnTo>
                  <a:lnTo>
                    <a:pt x="48" y="11"/>
                  </a:lnTo>
                  <a:lnTo>
                    <a:pt x="58" y="20"/>
                  </a:lnTo>
                  <a:lnTo>
                    <a:pt x="71" y="24"/>
                  </a:lnTo>
                  <a:lnTo>
                    <a:pt x="71" y="24"/>
                  </a:lnTo>
                  <a:lnTo>
                    <a:pt x="63" y="29"/>
                  </a:lnTo>
                  <a:lnTo>
                    <a:pt x="57" y="38"/>
                  </a:lnTo>
                  <a:lnTo>
                    <a:pt x="57" y="38"/>
                  </a:lnTo>
                  <a:lnTo>
                    <a:pt x="51" y="46"/>
                  </a:lnTo>
                  <a:lnTo>
                    <a:pt x="45" y="50"/>
                  </a:lnTo>
                  <a:lnTo>
                    <a:pt x="42" y="52"/>
                  </a:lnTo>
                  <a:lnTo>
                    <a:pt x="40" y="52"/>
                  </a:lnTo>
                  <a:lnTo>
                    <a:pt x="40" y="52"/>
                  </a:lnTo>
                  <a:lnTo>
                    <a:pt x="37" y="54"/>
                  </a:lnTo>
                  <a:lnTo>
                    <a:pt x="35" y="57"/>
                  </a:lnTo>
                  <a:lnTo>
                    <a:pt x="35" y="57"/>
                  </a:lnTo>
                  <a:lnTo>
                    <a:pt x="37" y="58"/>
                  </a:lnTo>
                  <a:lnTo>
                    <a:pt x="40" y="60"/>
                  </a:lnTo>
                  <a:lnTo>
                    <a:pt x="40" y="60"/>
                  </a:lnTo>
                  <a:lnTo>
                    <a:pt x="40" y="60"/>
                  </a:lnTo>
                  <a:lnTo>
                    <a:pt x="40" y="60"/>
                  </a:lnTo>
                  <a:lnTo>
                    <a:pt x="43" y="60"/>
                  </a:lnTo>
                  <a:lnTo>
                    <a:pt x="48" y="57"/>
                  </a:lnTo>
                  <a:lnTo>
                    <a:pt x="55" y="52"/>
                  </a:lnTo>
                  <a:lnTo>
                    <a:pt x="60" y="47"/>
                  </a:lnTo>
                  <a:lnTo>
                    <a:pt x="63" y="41"/>
                  </a:lnTo>
                  <a:lnTo>
                    <a:pt x="63" y="41"/>
                  </a:lnTo>
                  <a:lnTo>
                    <a:pt x="66" y="37"/>
                  </a:lnTo>
                  <a:lnTo>
                    <a:pt x="69" y="34"/>
                  </a:lnTo>
                  <a:lnTo>
                    <a:pt x="77" y="31"/>
                  </a:lnTo>
                  <a:lnTo>
                    <a:pt x="83" y="31"/>
                  </a:lnTo>
                  <a:lnTo>
                    <a:pt x="86" y="31"/>
                  </a:lnTo>
                  <a:lnTo>
                    <a:pt x="86"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1" name="Group 200"/>
          <p:cNvGrpSpPr/>
          <p:nvPr userDrawn="1"/>
        </p:nvGrpSpPr>
        <p:grpSpPr>
          <a:xfrm>
            <a:off x="7122615" y="3110162"/>
            <a:ext cx="532925" cy="280487"/>
            <a:chOff x="5829301" y="3119438"/>
            <a:chExt cx="452438" cy="317500"/>
          </a:xfrm>
        </p:grpSpPr>
        <p:sp>
          <p:nvSpPr>
            <p:cNvPr id="202" name="Freeform 497"/>
            <p:cNvSpPr>
              <a:spLocks noEditPoints="1"/>
            </p:cNvSpPr>
            <p:nvPr/>
          </p:nvSpPr>
          <p:spPr bwMode="auto">
            <a:xfrm>
              <a:off x="5829301" y="3119438"/>
              <a:ext cx="212725" cy="317500"/>
            </a:xfrm>
            <a:custGeom>
              <a:avLst/>
              <a:gdLst>
                <a:gd name="T0" fmla="*/ 126 w 134"/>
                <a:gd name="T1" fmla="*/ 16 h 200"/>
                <a:gd name="T2" fmla="*/ 124 w 134"/>
                <a:gd name="T3" fmla="*/ 45 h 200"/>
                <a:gd name="T4" fmla="*/ 111 w 134"/>
                <a:gd name="T5" fmla="*/ 91 h 200"/>
                <a:gd name="T6" fmla="*/ 98 w 134"/>
                <a:gd name="T7" fmla="*/ 95 h 200"/>
                <a:gd name="T8" fmla="*/ 88 w 134"/>
                <a:gd name="T9" fmla="*/ 83 h 200"/>
                <a:gd name="T10" fmla="*/ 95 w 134"/>
                <a:gd name="T11" fmla="*/ 63 h 200"/>
                <a:gd name="T12" fmla="*/ 97 w 134"/>
                <a:gd name="T13" fmla="*/ 26 h 200"/>
                <a:gd name="T14" fmla="*/ 80 w 134"/>
                <a:gd name="T15" fmla="*/ 5 h 200"/>
                <a:gd name="T16" fmla="*/ 63 w 134"/>
                <a:gd name="T17" fmla="*/ 0 h 200"/>
                <a:gd name="T18" fmla="*/ 40 w 134"/>
                <a:gd name="T19" fmla="*/ 7 h 200"/>
                <a:gd name="T20" fmla="*/ 17 w 134"/>
                <a:gd name="T21" fmla="*/ 28 h 200"/>
                <a:gd name="T22" fmla="*/ 0 w 134"/>
                <a:gd name="T23" fmla="*/ 103 h 200"/>
                <a:gd name="T24" fmla="*/ 8 w 134"/>
                <a:gd name="T25" fmla="*/ 155 h 200"/>
                <a:gd name="T26" fmla="*/ 35 w 134"/>
                <a:gd name="T27" fmla="*/ 183 h 200"/>
                <a:gd name="T28" fmla="*/ 63 w 134"/>
                <a:gd name="T29" fmla="*/ 184 h 200"/>
                <a:gd name="T30" fmla="*/ 89 w 134"/>
                <a:gd name="T31" fmla="*/ 164 h 200"/>
                <a:gd name="T32" fmla="*/ 92 w 134"/>
                <a:gd name="T33" fmla="*/ 131 h 200"/>
                <a:gd name="T34" fmla="*/ 88 w 134"/>
                <a:gd name="T35" fmla="*/ 109 h 200"/>
                <a:gd name="T36" fmla="*/ 101 w 134"/>
                <a:gd name="T37" fmla="*/ 105 h 200"/>
                <a:gd name="T38" fmla="*/ 121 w 134"/>
                <a:gd name="T39" fmla="*/ 92 h 200"/>
                <a:gd name="T40" fmla="*/ 124 w 134"/>
                <a:gd name="T41" fmla="*/ 175 h 200"/>
                <a:gd name="T42" fmla="*/ 111 w 134"/>
                <a:gd name="T43" fmla="*/ 189 h 200"/>
                <a:gd name="T44" fmla="*/ 100 w 134"/>
                <a:gd name="T45" fmla="*/ 193 h 200"/>
                <a:gd name="T46" fmla="*/ 104 w 134"/>
                <a:gd name="T47" fmla="*/ 200 h 200"/>
                <a:gd name="T48" fmla="*/ 114 w 134"/>
                <a:gd name="T49" fmla="*/ 198 h 200"/>
                <a:gd name="T50" fmla="*/ 134 w 134"/>
                <a:gd name="T51" fmla="*/ 177 h 200"/>
                <a:gd name="T52" fmla="*/ 134 w 134"/>
                <a:gd name="T53" fmla="*/ 19 h 200"/>
                <a:gd name="T54" fmla="*/ 129 w 134"/>
                <a:gd name="T55" fmla="*/ 14 h 200"/>
                <a:gd name="T56" fmla="*/ 69 w 134"/>
                <a:gd name="T57" fmla="*/ 172 h 200"/>
                <a:gd name="T58" fmla="*/ 45 w 134"/>
                <a:gd name="T59" fmla="*/ 177 h 200"/>
                <a:gd name="T60" fmla="*/ 22 w 134"/>
                <a:gd name="T61" fmla="*/ 160 h 200"/>
                <a:gd name="T62" fmla="*/ 11 w 134"/>
                <a:gd name="T63" fmla="*/ 128 h 200"/>
                <a:gd name="T64" fmla="*/ 17 w 134"/>
                <a:gd name="T65" fmla="*/ 48 h 200"/>
                <a:gd name="T66" fmla="*/ 58 w 134"/>
                <a:gd name="T67" fmla="*/ 11 h 200"/>
                <a:gd name="T68" fmla="*/ 71 w 134"/>
                <a:gd name="T69" fmla="*/ 11 h 200"/>
                <a:gd name="T70" fmla="*/ 86 w 134"/>
                <a:gd name="T71" fmla="*/ 23 h 200"/>
                <a:gd name="T72" fmla="*/ 89 w 134"/>
                <a:gd name="T73" fmla="*/ 48 h 200"/>
                <a:gd name="T74" fmla="*/ 83 w 134"/>
                <a:gd name="T75" fmla="*/ 65 h 200"/>
                <a:gd name="T76" fmla="*/ 63 w 134"/>
                <a:gd name="T77" fmla="*/ 42 h 200"/>
                <a:gd name="T78" fmla="*/ 55 w 134"/>
                <a:gd name="T79" fmla="*/ 43 h 200"/>
                <a:gd name="T80" fmla="*/ 58 w 134"/>
                <a:gd name="T81" fmla="*/ 49 h 200"/>
                <a:gd name="T82" fmla="*/ 69 w 134"/>
                <a:gd name="T83" fmla="*/ 60 h 200"/>
                <a:gd name="T84" fmla="*/ 45 w 134"/>
                <a:gd name="T85" fmla="*/ 59 h 200"/>
                <a:gd name="T86" fmla="*/ 43 w 134"/>
                <a:gd name="T87" fmla="*/ 66 h 200"/>
                <a:gd name="T88" fmla="*/ 52 w 134"/>
                <a:gd name="T89" fmla="*/ 66 h 200"/>
                <a:gd name="T90" fmla="*/ 75 w 134"/>
                <a:gd name="T91" fmla="*/ 76 h 200"/>
                <a:gd name="T92" fmla="*/ 80 w 134"/>
                <a:gd name="T93" fmla="*/ 100 h 200"/>
                <a:gd name="T94" fmla="*/ 72 w 134"/>
                <a:gd name="T95" fmla="*/ 115 h 200"/>
                <a:gd name="T96" fmla="*/ 51 w 134"/>
                <a:gd name="T97" fmla="*/ 120 h 200"/>
                <a:gd name="T98" fmla="*/ 45 w 134"/>
                <a:gd name="T99" fmla="*/ 123 h 200"/>
                <a:gd name="T100" fmla="*/ 48 w 134"/>
                <a:gd name="T101" fmla="*/ 129 h 200"/>
                <a:gd name="T102" fmla="*/ 66 w 134"/>
                <a:gd name="T103" fmla="*/ 129 h 200"/>
                <a:gd name="T104" fmla="*/ 69 w 134"/>
                <a:gd name="T105" fmla="*/ 135 h 200"/>
                <a:gd name="T106" fmla="*/ 63 w 134"/>
                <a:gd name="T107" fmla="*/ 144 h 200"/>
                <a:gd name="T108" fmla="*/ 68 w 134"/>
                <a:gd name="T109" fmla="*/ 148 h 200"/>
                <a:gd name="T110" fmla="*/ 80 w 134"/>
                <a:gd name="T111" fmla="*/ 137 h 200"/>
                <a:gd name="T112" fmla="*/ 84 w 134"/>
                <a:gd name="T11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0">
                  <a:moveTo>
                    <a:pt x="129" y="14"/>
                  </a:moveTo>
                  <a:lnTo>
                    <a:pt x="129" y="14"/>
                  </a:lnTo>
                  <a:lnTo>
                    <a:pt x="129" y="14"/>
                  </a:lnTo>
                  <a:lnTo>
                    <a:pt x="126" y="16"/>
                  </a:lnTo>
                  <a:lnTo>
                    <a:pt x="124" y="19"/>
                  </a:lnTo>
                  <a:lnTo>
                    <a:pt x="124" y="25"/>
                  </a:lnTo>
                  <a:lnTo>
                    <a:pt x="124" y="25"/>
                  </a:lnTo>
                  <a:lnTo>
                    <a:pt x="124" y="45"/>
                  </a:lnTo>
                  <a:lnTo>
                    <a:pt x="121" y="63"/>
                  </a:lnTo>
                  <a:lnTo>
                    <a:pt x="117" y="80"/>
                  </a:lnTo>
                  <a:lnTo>
                    <a:pt x="114" y="86"/>
                  </a:lnTo>
                  <a:lnTo>
                    <a:pt x="111" y="91"/>
                  </a:lnTo>
                  <a:lnTo>
                    <a:pt x="111" y="91"/>
                  </a:lnTo>
                  <a:lnTo>
                    <a:pt x="107" y="94"/>
                  </a:lnTo>
                  <a:lnTo>
                    <a:pt x="104" y="94"/>
                  </a:lnTo>
                  <a:lnTo>
                    <a:pt x="98" y="95"/>
                  </a:lnTo>
                  <a:lnTo>
                    <a:pt x="92" y="94"/>
                  </a:lnTo>
                  <a:lnTo>
                    <a:pt x="89" y="91"/>
                  </a:lnTo>
                  <a:lnTo>
                    <a:pt x="89" y="91"/>
                  </a:lnTo>
                  <a:lnTo>
                    <a:pt x="88" y="83"/>
                  </a:lnTo>
                  <a:lnTo>
                    <a:pt x="86" y="74"/>
                  </a:lnTo>
                  <a:lnTo>
                    <a:pt x="86" y="74"/>
                  </a:lnTo>
                  <a:lnTo>
                    <a:pt x="91" y="71"/>
                  </a:lnTo>
                  <a:lnTo>
                    <a:pt x="95" y="63"/>
                  </a:lnTo>
                  <a:lnTo>
                    <a:pt x="97" y="53"/>
                  </a:lnTo>
                  <a:lnTo>
                    <a:pt x="98" y="36"/>
                  </a:lnTo>
                  <a:lnTo>
                    <a:pt x="98" y="36"/>
                  </a:lnTo>
                  <a:lnTo>
                    <a:pt x="97" y="26"/>
                  </a:lnTo>
                  <a:lnTo>
                    <a:pt x="94" y="20"/>
                  </a:lnTo>
                  <a:lnTo>
                    <a:pt x="91" y="14"/>
                  </a:lnTo>
                  <a:lnTo>
                    <a:pt x="86" y="10"/>
                  </a:lnTo>
                  <a:lnTo>
                    <a:pt x="80" y="5"/>
                  </a:lnTo>
                  <a:lnTo>
                    <a:pt x="75" y="2"/>
                  </a:lnTo>
                  <a:lnTo>
                    <a:pt x="69" y="0"/>
                  </a:lnTo>
                  <a:lnTo>
                    <a:pt x="63" y="0"/>
                  </a:lnTo>
                  <a:lnTo>
                    <a:pt x="63" y="0"/>
                  </a:lnTo>
                  <a:lnTo>
                    <a:pt x="55" y="2"/>
                  </a:lnTo>
                  <a:lnTo>
                    <a:pt x="55" y="2"/>
                  </a:lnTo>
                  <a:lnTo>
                    <a:pt x="48" y="4"/>
                  </a:lnTo>
                  <a:lnTo>
                    <a:pt x="40" y="7"/>
                  </a:lnTo>
                  <a:lnTo>
                    <a:pt x="34" y="11"/>
                  </a:lnTo>
                  <a:lnTo>
                    <a:pt x="28" y="16"/>
                  </a:lnTo>
                  <a:lnTo>
                    <a:pt x="22" y="20"/>
                  </a:lnTo>
                  <a:lnTo>
                    <a:pt x="17" y="28"/>
                  </a:lnTo>
                  <a:lnTo>
                    <a:pt x="9" y="42"/>
                  </a:lnTo>
                  <a:lnTo>
                    <a:pt x="3" y="60"/>
                  </a:lnTo>
                  <a:lnTo>
                    <a:pt x="0" y="80"/>
                  </a:lnTo>
                  <a:lnTo>
                    <a:pt x="0" y="103"/>
                  </a:lnTo>
                  <a:lnTo>
                    <a:pt x="2" y="129"/>
                  </a:lnTo>
                  <a:lnTo>
                    <a:pt x="2" y="129"/>
                  </a:lnTo>
                  <a:lnTo>
                    <a:pt x="5" y="143"/>
                  </a:lnTo>
                  <a:lnTo>
                    <a:pt x="8" y="155"/>
                  </a:lnTo>
                  <a:lnTo>
                    <a:pt x="14" y="166"/>
                  </a:lnTo>
                  <a:lnTo>
                    <a:pt x="20" y="174"/>
                  </a:lnTo>
                  <a:lnTo>
                    <a:pt x="28" y="180"/>
                  </a:lnTo>
                  <a:lnTo>
                    <a:pt x="35" y="183"/>
                  </a:lnTo>
                  <a:lnTo>
                    <a:pt x="43" y="186"/>
                  </a:lnTo>
                  <a:lnTo>
                    <a:pt x="51" y="186"/>
                  </a:lnTo>
                  <a:lnTo>
                    <a:pt x="51" y="186"/>
                  </a:lnTo>
                  <a:lnTo>
                    <a:pt x="63" y="184"/>
                  </a:lnTo>
                  <a:lnTo>
                    <a:pt x="74" y="180"/>
                  </a:lnTo>
                  <a:lnTo>
                    <a:pt x="83" y="174"/>
                  </a:lnTo>
                  <a:lnTo>
                    <a:pt x="89" y="164"/>
                  </a:lnTo>
                  <a:lnTo>
                    <a:pt x="89" y="164"/>
                  </a:lnTo>
                  <a:lnTo>
                    <a:pt x="92" y="157"/>
                  </a:lnTo>
                  <a:lnTo>
                    <a:pt x="95" y="144"/>
                  </a:lnTo>
                  <a:lnTo>
                    <a:pt x="94" y="138"/>
                  </a:lnTo>
                  <a:lnTo>
                    <a:pt x="92" y="131"/>
                  </a:lnTo>
                  <a:lnTo>
                    <a:pt x="91" y="123"/>
                  </a:lnTo>
                  <a:lnTo>
                    <a:pt x="86" y="114"/>
                  </a:lnTo>
                  <a:lnTo>
                    <a:pt x="86" y="114"/>
                  </a:lnTo>
                  <a:lnTo>
                    <a:pt x="88" y="109"/>
                  </a:lnTo>
                  <a:lnTo>
                    <a:pt x="89" y="102"/>
                  </a:lnTo>
                  <a:lnTo>
                    <a:pt x="89" y="102"/>
                  </a:lnTo>
                  <a:lnTo>
                    <a:pt x="94" y="105"/>
                  </a:lnTo>
                  <a:lnTo>
                    <a:pt x="101" y="105"/>
                  </a:lnTo>
                  <a:lnTo>
                    <a:pt x="109" y="103"/>
                  </a:lnTo>
                  <a:lnTo>
                    <a:pt x="117" y="97"/>
                  </a:lnTo>
                  <a:lnTo>
                    <a:pt x="117" y="97"/>
                  </a:lnTo>
                  <a:lnTo>
                    <a:pt x="121" y="92"/>
                  </a:lnTo>
                  <a:lnTo>
                    <a:pt x="124" y="86"/>
                  </a:lnTo>
                  <a:lnTo>
                    <a:pt x="124" y="172"/>
                  </a:lnTo>
                  <a:lnTo>
                    <a:pt x="124" y="172"/>
                  </a:lnTo>
                  <a:lnTo>
                    <a:pt x="124" y="175"/>
                  </a:lnTo>
                  <a:lnTo>
                    <a:pt x="121" y="181"/>
                  </a:lnTo>
                  <a:lnTo>
                    <a:pt x="120" y="184"/>
                  </a:lnTo>
                  <a:lnTo>
                    <a:pt x="115" y="187"/>
                  </a:lnTo>
                  <a:lnTo>
                    <a:pt x="111" y="189"/>
                  </a:lnTo>
                  <a:lnTo>
                    <a:pt x="103" y="190"/>
                  </a:lnTo>
                  <a:lnTo>
                    <a:pt x="103" y="190"/>
                  </a:lnTo>
                  <a:lnTo>
                    <a:pt x="100" y="193"/>
                  </a:lnTo>
                  <a:lnTo>
                    <a:pt x="100" y="193"/>
                  </a:lnTo>
                  <a:lnTo>
                    <a:pt x="100" y="197"/>
                  </a:lnTo>
                  <a:lnTo>
                    <a:pt x="100" y="197"/>
                  </a:lnTo>
                  <a:lnTo>
                    <a:pt x="101" y="200"/>
                  </a:lnTo>
                  <a:lnTo>
                    <a:pt x="104" y="200"/>
                  </a:lnTo>
                  <a:lnTo>
                    <a:pt x="104" y="200"/>
                  </a:lnTo>
                  <a:lnTo>
                    <a:pt x="104" y="200"/>
                  </a:lnTo>
                  <a:lnTo>
                    <a:pt x="104" y="200"/>
                  </a:lnTo>
                  <a:lnTo>
                    <a:pt x="114" y="198"/>
                  </a:lnTo>
                  <a:lnTo>
                    <a:pt x="121" y="193"/>
                  </a:lnTo>
                  <a:lnTo>
                    <a:pt x="127" y="190"/>
                  </a:lnTo>
                  <a:lnTo>
                    <a:pt x="130" y="186"/>
                  </a:lnTo>
                  <a:lnTo>
                    <a:pt x="134" y="177"/>
                  </a:lnTo>
                  <a:lnTo>
                    <a:pt x="134" y="172"/>
                  </a:lnTo>
                  <a:lnTo>
                    <a:pt x="134" y="25"/>
                  </a:lnTo>
                  <a:lnTo>
                    <a:pt x="134" y="25"/>
                  </a:lnTo>
                  <a:lnTo>
                    <a:pt x="134" y="19"/>
                  </a:lnTo>
                  <a:lnTo>
                    <a:pt x="134" y="19"/>
                  </a:lnTo>
                  <a:lnTo>
                    <a:pt x="132" y="16"/>
                  </a:lnTo>
                  <a:lnTo>
                    <a:pt x="129" y="14"/>
                  </a:lnTo>
                  <a:lnTo>
                    <a:pt x="129" y="14"/>
                  </a:lnTo>
                  <a:close/>
                  <a:moveTo>
                    <a:pt x="81" y="160"/>
                  </a:moveTo>
                  <a:lnTo>
                    <a:pt x="81" y="160"/>
                  </a:lnTo>
                  <a:lnTo>
                    <a:pt x="75" y="167"/>
                  </a:lnTo>
                  <a:lnTo>
                    <a:pt x="69" y="172"/>
                  </a:lnTo>
                  <a:lnTo>
                    <a:pt x="60" y="175"/>
                  </a:lnTo>
                  <a:lnTo>
                    <a:pt x="51" y="177"/>
                  </a:lnTo>
                  <a:lnTo>
                    <a:pt x="51" y="177"/>
                  </a:lnTo>
                  <a:lnTo>
                    <a:pt x="45" y="177"/>
                  </a:lnTo>
                  <a:lnTo>
                    <a:pt x="39" y="174"/>
                  </a:lnTo>
                  <a:lnTo>
                    <a:pt x="32" y="170"/>
                  </a:lnTo>
                  <a:lnTo>
                    <a:pt x="26" y="166"/>
                  </a:lnTo>
                  <a:lnTo>
                    <a:pt x="22" y="160"/>
                  </a:lnTo>
                  <a:lnTo>
                    <a:pt x="17" y="151"/>
                  </a:lnTo>
                  <a:lnTo>
                    <a:pt x="12" y="140"/>
                  </a:lnTo>
                  <a:lnTo>
                    <a:pt x="11" y="128"/>
                  </a:lnTo>
                  <a:lnTo>
                    <a:pt x="11" y="128"/>
                  </a:lnTo>
                  <a:lnTo>
                    <a:pt x="9" y="105"/>
                  </a:lnTo>
                  <a:lnTo>
                    <a:pt x="9" y="83"/>
                  </a:lnTo>
                  <a:lnTo>
                    <a:pt x="12" y="63"/>
                  </a:lnTo>
                  <a:lnTo>
                    <a:pt x="17" y="48"/>
                  </a:lnTo>
                  <a:lnTo>
                    <a:pt x="25" y="34"/>
                  </a:lnTo>
                  <a:lnTo>
                    <a:pt x="34" y="23"/>
                  </a:lnTo>
                  <a:lnTo>
                    <a:pt x="45" y="16"/>
                  </a:lnTo>
                  <a:lnTo>
                    <a:pt x="58" y="11"/>
                  </a:lnTo>
                  <a:lnTo>
                    <a:pt x="58" y="11"/>
                  </a:lnTo>
                  <a:lnTo>
                    <a:pt x="63" y="10"/>
                  </a:lnTo>
                  <a:lnTo>
                    <a:pt x="63" y="10"/>
                  </a:lnTo>
                  <a:lnTo>
                    <a:pt x="71" y="11"/>
                  </a:lnTo>
                  <a:lnTo>
                    <a:pt x="75" y="13"/>
                  </a:lnTo>
                  <a:lnTo>
                    <a:pt x="78" y="16"/>
                  </a:lnTo>
                  <a:lnTo>
                    <a:pt x="83" y="19"/>
                  </a:lnTo>
                  <a:lnTo>
                    <a:pt x="86" y="23"/>
                  </a:lnTo>
                  <a:lnTo>
                    <a:pt x="88" y="30"/>
                  </a:lnTo>
                  <a:lnTo>
                    <a:pt x="89" y="36"/>
                  </a:lnTo>
                  <a:lnTo>
                    <a:pt x="89" y="36"/>
                  </a:lnTo>
                  <a:lnTo>
                    <a:pt x="89" y="48"/>
                  </a:lnTo>
                  <a:lnTo>
                    <a:pt x="88" y="56"/>
                  </a:lnTo>
                  <a:lnTo>
                    <a:pt x="84" y="62"/>
                  </a:lnTo>
                  <a:lnTo>
                    <a:pt x="83" y="65"/>
                  </a:lnTo>
                  <a:lnTo>
                    <a:pt x="83" y="65"/>
                  </a:lnTo>
                  <a:lnTo>
                    <a:pt x="80" y="59"/>
                  </a:lnTo>
                  <a:lnTo>
                    <a:pt x="77" y="53"/>
                  </a:lnTo>
                  <a:lnTo>
                    <a:pt x="69" y="45"/>
                  </a:lnTo>
                  <a:lnTo>
                    <a:pt x="63" y="42"/>
                  </a:lnTo>
                  <a:lnTo>
                    <a:pt x="61" y="40"/>
                  </a:lnTo>
                  <a:lnTo>
                    <a:pt x="61" y="40"/>
                  </a:lnTo>
                  <a:lnTo>
                    <a:pt x="58" y="40"/>
                  </a:lnTo>
                  <a:lnTo>
                    <a:pt x="55" y="43"/>
                  </a:lnTo>
                  <a:lnTo>
                    <a:pt x="55" y="43"/>
                  </a:lnTo>
                  <a:lnTo>
                    <a:pt x="55" y="48"/>
                  </a:lnTo>
                  <a:lnTo>
                    <a:pt x="58" y="49"/>
                  </a:lnTo>
                  <a:lnTo>
                    <a:pt x="58" y="49"/>
                  </a:lnTo>
                  <a:lnTo>
                    <a:pt x="61" y="51"/>
                  </a:lnTo>
                  <a:lnTo>
                    <a:pt x="66" y="54"/>
                  </a:lnTo>
                  <a:lnTo>
                    <a:pt x="69" y="60"/>
                  </a:lnTo>
                  <a:lnTo>
                    <a:pt x="69" y="60"/>
                  </a:lnTo>
                  <a:lnTo>
                    <a:pt x="60" y="57"/>
                  </a:lnTo>
                  <a:lnTo>
                    <a:pt x="52" y="57"/>
                  </a:lnTo>
                  <a:lnTo>
                    <a:pt x="48" y="59"/>
                  </a:lnTo>
                  <a:lnTo>
                    <a:pt x="45" y="59"/>
                  </a:lnTo>
                  <a:lnTo>
                    <a:pt x="45" y="59"/>
                  </a:lnTo>
                  <a:lnTo>
                    <a:pt x="43" y="62"/>
                  </a:lnTo>
                  <a:lnTo>
                    <a:pt x="43" y="66"/>
                  </a:lnTo>
                  <a:lnTo>
                    <a:pt x="43" y="66"/>
                  </a:lnTo>
                  <a:lnTo>
                    <a:pt x="46" y="68"/>
                  </a:lnTo>
                  <a:lnTo>
                    <a:pt x="49" y="68"/>
                  </a:lnTo>
                  <a:lnTo>
                    <a:pt x="49" y="68"/>
                  </a:lnTo>
                  <a:lnTo>
                    <a:pt x="52" y="66"/>
                  </a:lnTo>
                  <a:lnTo>
                    <a:pt x="57" y="66"/>
                  </a:lnTo>
                  <a:lnTo>
                    <a:pt x="66" y="68"/>
                  </a:lnTo>
                  <a:lnTo>
                    <a:pt x="71" y="71"/>
                  </a:lnTo>
                  <a:lnTo>
                    <a:pt x="75" y="76"/>
                  </a:lnTo>
                  <a:lnTo>
                    <a:pt x="75" y="76"/>
                  </a:lnTo>
                  <a:lnTo>
                    <a:pt x="78" y="82"/>
                  </a:lnTo>
                  <a:lnTo>
                    <a:pt x="78" y="89"/>
                  </a:lnTo>
                  <a:lnTo>
                    <a:pt x="80" y="100"/>
                  </a:lnTo>
                  <a:lnTo>
                    <a:pt x="78" y="109"/>
                  </a:lnTo>
                  <a:lnTo>
                    <a:pt x="77" y="112"/>
                  </a:lnTo>
                  <a:lnTo>
                    <a:pt x="77" y="112"/>
                  </a:lnTo>
                  <a:lnTo>
                    <a:pt x="72" y="115"/>
                  </a:lnTo>
                  <a:lnTo>
                    <a:pt x="69" y="118"/>
                  </a:lnTo>
                  <a:lnTo>
                    <a:pt x="60" y="120"/>
                  </a:lnTo>
                  <a:lnTo>
                    <a:pt x="54" y="120"/>
                  </a:lnTo>
                  <a:lnTo>
                    <a:pt x="51" y="120"/>
                  </a:lnTo>
                  <a:lnTo>
                    <a:pt x="51" y="120"/>
                  </a:lnTo>
                  <a:lnTo>
                    <a:pt x="46" y="120"/>
                  </a:lnTo>
                  <a:lnTo>
                    <a:pt x="46" y="120"/>
                  </a:lnTo>
                  <a:lnTo>
                    <a:pt x="45" y="123"/>
                  </a:lnTo>
                  <a:lnTo>
                    <a:pt x="45" y="123"/>
                  </a:lnTo>
                  <a:lnTo>
                    <a:pt x="45" y="126"/>
                  </a:lnTo>
                  <a:lnTo>
                    <a:pt x="45" y="126"/>
                  </a:lnTo>
                  <a:lnTo>
                    <a:pt x="48" y="129"/>
                  </a:lnTo>
                  <a:lnTo>
                    <a:pt x="48" y="129"/>
                  </a:lnTo>
                  <a:lnTo>
                    <a:pt x="58" y="131"/>
                  </a:lnTo>
                  <a:lnTo>
                    <a:pt x="58" y="131"/>
                  </a:lnTo>
                  <a:lnTo>
                    <a:pt x="66" y="129"/>
                  </a:lnTo>
                  <a:lnTo>
                    <a:pt x="75" y="126"/>
                  </a:lnTo>
                  <a:lnTo>
                    <a:pt x="75" y="126"/>
                  </a:lnTo>
                  <a:lnTo>
                    <a:pt x="72" y="131"/>
                  </a:lnTo>
                  <a:lnTo>
                    <a:pt x="69" y="135"/>
                  </a:lnTo>
                  <a:lnTo>
                    <a:pt x="65" y="138"/>
                  </a:lnTo>
                  <a:lnTo>
                    <a:pt x="65" y="138"/>
                  </a:lnTo>
                  <a:lnTo>
                    <a:pt x="63" y="140"/>
                  </a:lnTo>
                  <a:lnTo>
                    <a:pt x="63" y="144"/>
                  </a:lnTo>
                  <a:lnTo>
                    <a:pt x="63" y="144"/>
                  </a:lnTo>
                  <a:lnTo>
                    <a:pt x="65" y="146"/>
                  </a:lnTo>
                  <a:lnTo>
                    <a:pt x="68" y="148"/>
                  </a:lnTo>
                  <a:lnTo>
                    <a:pt x="68" y="148"/>
                  </a:lnTo>
                  <a:lnTo>
                    <a:pt x="69" y="146"/>
                  </a:lnTo>
                  <a:lnTo>
                    <a:pt x="69" y="146"/>
                  </a:lnTo>
                  <a:lnTo>
                    <a:pt x="77" y="141"/>
                  </a:lnTo>
                  <a:lnTo>
                    <a:pt x="80" y="137"/>
                  </a:lnTo>
                  <a:lnTo>
                    <a:pt x="83" y="132"/>
                  </a:lnTo>
                  <a:lnTo>
                    <a:pt x="83" y="132"/>
                  </a:lnTo>
                  <a:lnTo>
                    <a:pt x="84" y="140"/>
                  </a:lnTo>
                  <a:lnTo>
                    <a:pt x="84" y="146"/>
                  </a:lnTo>
                  <a:lnTo>
                    <a:pt x="83" y="154"/>
                  </a:lnTo>
                  <a:lnTo>
                    <a:pt x="81" y="160"/>
                  </a:lnTo>
                  <a:lnTo>
                    <a:pt x="81" y="16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498"/>
            <p:cNvSpPr>
              <a:spLocks noEditPoints="1"/>
            </p:cNvSpPr>
            <p:nvPr/>
          </p:nvSpPr>
          <p:spPr bwMode="auto">
            <a:xfrm>
              <a:off x="6067426" y="3119438"/>
              <a:ext cx="214313" cy="317500"/>
            </a:xfrm>
            <a:custGeom>
              <a:avLst/>
              <a:gdLst>
                <a:gd name="T0" fmla="*/ 72 w 135"/>
                <a:gd name="T1" fmla="*/ 0 h 200"/>
                <a:gd name="T2" fmla="*/ 54 w 135"/>
                <a:gd name="T3" fmla="*/ 5 h 200"/>
                <a:gd name="T4" fmla="*/ 39 w 135"/>
                <a:gd name="T5" fmla="*/ 26 h 200"/>
                <a:gd name="T6" fmla="*/ 40 w 135"/>
                <a:gd name="T7" fmla="*/ 63 h 200"/>
                <a:gd name="T8" fmla="*/ 46 w 135"/>
                <a:gd name="T9" fmla="*/ 83 h 200"/>
                <a:gd name="T10" fmla="*/ 37 w 135"/>
                <a:gd name="T11" fmla="*/ 95 h 200"/>
                <a:gd name="T12" fmla="*/ 25 w 135"/>
                <a:gd name="T13" fmla="*/ 91 h 200"/>
                <a:gd name="T14" fmla="*/ 11 w 135"/>
                <a:gd name="T15" fmla="*/ 45 h 200"/>
                <a:gd name="T16" fmla="*/ 8 w 135"/>
                <a:gd name="T17" fmla="*/ 16 h 200"/>
                <a:gd name="T18" fmla="*/ 0 w 135"/>
                <a:gd name="T19" fmla="*/ 19 h 200"/>
                <a:gd name="T20" fmla="*/ 0 w 135"/>
                <a:gd name="T21" fmla="*/ 172 h 200"/>
                <a:gd name="T22" fmla="*/ 13 w 135"/>
                <a:gd name="T23" fmla="*/ 193 h 200"/>
                <a:gd name="T24" fmla="*/ 31 w 135"/>
                <a:gd name="T25" fmla="*/ 200 h 200"/>
                <a:gd name="T26" fmla="*/ 36 w 135"/>
                <a:gd name="T27" fmla="*/ 197 h 200"/>
                <a:gd name="T28" fmla="*/ 31 w 135"/>
                <a:gd name="T29" fmla="*/ 190 h 200"/>
                <a:gd name="T30" fmla="*/ 13 w 135"/>
                <a:gd name="T31" fmla="*/ 181 h 200"/>
                <a:gd name="T32" fmla="*/ 10 w 135"/>
                <a:gd name="T33" fmla="*/ 86 h 200"/>
                <a:gd name="T34" fmla="*/ 26 w 135"/>
                <a:gd name="T35" fmla="*/ 103 h 200"/>
                <a:gd name="T36" fmla="*/ 46 w 135"/>
                <a:gd name="T37" fmla="*/ 102 h 200"/>
                <a:gd name="T38" fmla="*/ 45 w 135"/>
                <a:gd name="T39" fmla="*/ 123 h 200"/>
                <a:gd name="T40" fmla="*/ 42 w 135"/>
                <a:gd name="T41" fmla="*/ 157 h 200"/>
                <a:gd name="T42" fmla="*/ 62 w 135"/>
                <a:gd name="T43" fmla="*/ 180 h 200"/>
                <a:gd name="T44" fmla="*/ 91 w 135"/>
                <a:gd name="T45" fmla="*/ 186 h 200"/>
                <a:gd name="T46" fmla="*/ 120 w 135"/>
                <a:gd name="T47" fmla="*/ 166 h 200"/>
                <a:gd name="T48" fmla="*/ 134 w 135"/>
                <a:gd name="T49" fmla="*/ 129 h 200"/>
                <a:gd name="T50" fmla="*/ 126 w 135"/>
                <a:gd name="T51" fmla="*/ 42 h 200"/>
                <a:gd name="T52" fmla="*/ 100 w 135"/>
                <a:gd name="T53" fmla="*/ 11 h 200"/>
                <a:gd name="T54" fmla="*/ 79 w 135"/>
                <a:gd name="T55" fmla="*/ 2 h 200"/>
                <a:gd name="T56" fmla="*/ 118 w 135"/>
                <a:gd name="T57" fmla="*/ 151 h 200"/>
                <a:gd name="T58" fmla="*/ 95 w 135"/>
                <a:gd name="T59" fmla="*/ 174 h 200"/>
                <a:gd name="T60" fmla="*/ 74 w 135"/>
                <a:gd name="T61" fmla="*/ 175 h 200"/>
                <a:gd name="T62" fmla="*/ 54 w 135"/>
                <a:gd name="T63" fmla="*/ 160 h 200"/>
                <a:gd name="T64" fmla="*/ 51 w 135"/>
                <a:gd name="T65" fmla="*/ 132 h 200"/>
                <a:gd name="T66" fmla="*/ 66 w 135"/>
                <a:gd name="T67" fmla="*/ 146 h 200"/>
                <a:gd name="T68" fmla="*/ 72 w 135"/>
                <a:gd name="T69" fmla="*/ 144 h 200"/>
                <a:gd name="T70" fmla="*/ 65 w 135"/>
                <a:gd name="T71" fmla="*/ 135 h 200"/>
                <a:gd name="T72" fmla="*/ 68 w 135"/>
                <a:gd name="T73" fmla="*/ 129 h 200"/>
                <a:gd name="T74" fmla="*/ 88 w 135"/>
                <a:gd name="T75" fmla="*/ 129 h 200"/>
                <a:gd name="T76" fmla="*/ 88 w 135"/>
                <a:gd name="T77" fmla="*/ 120 h 200"/>
                <a:gd name="T78" fmla="*/ 75 w 135"/>
                <a:gd name="T79" fmla="*/ 120 h 200"/>
                <a:gd name="T80" fmla="*/ 59 w 135"/>
                <a:gd name="T81" fmla="*/ 112 h 200"/>
                <a:gd name="T82" fmla="*/ 56 w 135"/>
                <a:gd name="T83" fmla="*/ 89 h 200"/>
                <a:gd name="T84" fmla="*/ 65 w 135"/>
                <a:gd name="T85" fmla="*/ 71 h 200"/>
                <a:gd name="T86" fmla="*/ 85 w 135"/>
                <a:gd name="T87" fmla="*/ 68 h 200"/>
                <a:gd name="T88" fmla="*/ 91 w 135"/>
                <a:gd name="T89" fmla="*/ 66 h 200"/>
                <a:gd name="T90" fmla="*/ 89 w 135"/>
                <a:gd name="T91" fmla="*/ 59 h 200"/>
                <a:gd name="T92" fmla="*/ 65 w 135"/>
                <a:gd name="T93" fmla="*/ 60 h 200"/>
                <a:gd name="T94" fmla="*/ 75 w 135"/>
                <a:gd name="T95" fmla="*/ 49 h 200"/>
                <a:gd name="T96" fmla="*/ 80 w 135"/>
                <a:gd name="T97" fmla="*/ 43 h 200"/>
                <a:gd name="T98" fmla="*/ 71 w 135"/>
                <a:gd name="T99" fmla="*/ 42 h 200"/>
                <a:gd name="T100" fmla="*/ 52 w 135"/>
                <a:gd name="T101" fmla="*/ 65 h 200"/>
                <a:gd name="T102" fmla="*/ 46 w 135"/>
                <a:gd name="T103" fmla="*/ 48 h 200"/>
                <a:gd name="T104" fmla="*/ 49 w 135"/>
                <a:gd name="T105" fmla="*/ 23 h 200"/>
                <a:gd name="T106" fmla="*/ 63 w 135"/>
                <a:gd name="T107" fmla="*/ 11 h 200"/>
                <a:gd name="T108" fmla="*/ 77 w 135"/>
                <a:gd name="T109" fmla="*/ 11 h 200"/>
                <a:gd name="T110" fmla="*/ 118 w 135"/>
                <a:gd name="T111" fmla="*/ 48 h 200"/>
                <a:gd name="T112" fmla="*/ 125 w 135"/>
                <a:gd name="T11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 h="200">
                  <a:moveTo>
                    <a:pt x="79" y="2"/>
                  </a:moveTo>
                  <a:lnTo>
                    <a:pt x="79" y="2"/>
                  </a:lnTo>
                  <a:lnTo>
                    <a:pt x="79" y="2"/>
                  </a:lnTo>
                  <a:lnTo>
                    <a:pt x="72" y="0"/>
                  </a:lnTo>
                  <a:lnTo>
                    <a:pt x="72" y="0"/>
                  </a:lnTo>
                  <a:lnTo>
                    <a:pt x="66" y="0"/>
                  </a:lnTo>
                  <a:lnTo>
                    <a:pt x="60" y="2"/>
                  </a:lnTo>
                  <a:lnTo>
                    <a:pt x="54" y="5"/>
                  </a:lnTo>
                  <a:lnTo>
                    <a:pt x="49" y="10"/>
                  </a:lnTo>
                  <a:lnTo>
                    <a:pt x="45" y="14"/>
                  </a:lnTo>
                  <a:lnTo>
                    <a:pt x="40" y="20"/>
                  </a:lnTo>
                  <a:lnTo>
                    <a:pt x="39" y="26"/>
                  </a:lnTo>
                  <a:lnTo>
                    <a:pt x="37" y="36"/>
                  </a:lnTo>
                  <a:lnTo>
                    <a:pt x="37" y="36"/>
                  </a:lnTo>
                  <a:lnTo>
                    <a:pt x="37" y="53"/>
                  </a:lnTo>
                  <a:lnTo>
                    <a:pt x="40" y="63"/>
                  </a:lnTo>
                  <a:lnTo>
                    <a:pt x="45" y="71"/>
                  </a:lnTo>
                  <a:lnTo>
                    <a:pt x="49" y="74"/>
                  </a:lnTo>
                  <a:lnTo>
                    <a:pt x="49" y="74"/>
                  </a:lnTo>
                  <a:lnTo>
                    <a:pt x="46" y="83"/>
                  </a:lnTo>
                  <a:lnTo>
                    <a:pt x="46" y="91"/>
                  </a:lnTo>
                  <a:lnTo>
                    <a:pt x="46" y="91"/>
                  </a:lnTo>
                  <a:lnTo>
                    <a:pt x="42" y="94"/>
                  </a:lnTo>
                  <a:lnTo>
                    <a:pt x="37" y="95"/>
                  </a:lnTo>
                  <a:lnTo>
                    <a:pt x="31" y="94"/>
                  </a:lnTo>
                  <a:lnTo>
                    <a:pt x="28" y="94"/>
                  </a:lnTo>
                  <a:lnTo>
                    <a:pt x="25" y="91"/>
                  </a:lnTo>
                  <a:lnTo>
                    <a:pt x="25" y="91"/>
                  </a:lnTo>
                  <a:lnTo>
                    <a:pt x="20" y="86"/>
                  </a:lnTo>
                  <a:lnTo>
                    <a:pt x="17" y="80"/>
                  </a:lnTo>
                  <a:lnTo>
                    <a:pt x="14" y="63"/>
                  </a:lnTo>
                  <a:lnTo>
                    <a:pt x="11" y="45"/>
                  </a:lnTo>
                  <a:lnTo>
                    <a:pt x="10" y="25"/>
                  </a:lnTo>
                  <a:lnTo>
                    <a:pt x="10" y="19"/>
                  </a:lnTo>
                  <a:lnTo>
                    <a:pt x="10" y="19"/>
                  </a:lnTo>
                  <a:lnTo>
                    <a:pt x="8" y="16"/>
                  </a:lnTo>
                  <a:lnTo>
                    <a:pt x="5" y="14"/>
                  </a:lnTo>
                  <a:lnTo>
                    <a:pt x="5" y="14"/>
                  </a:lnTo>
                  <a:lnTo>
                    <a:pt x="2" y="16"/>
                  </a:lnTo>
                  <a:lnTo>
                    <a:pt x="0" y="19"/>
                  </a:lnTo>
                  <a:lnTo>
                    <a:pt x="0" y="19"/>
                  </a:lnTo>
                  <a:lnTo>
                    <a:pt x="0" y="25"/>
                  </a:lnTo>
                  <a:lnTo>
                    <a:pt x="0" y="172"/>
                  </a:lnTo>
                  <a:lnTo>
                    <a:pt x="0" y="172"/>
                  </a:lnTo>
                  <a:lnTo>
                    <a:pt x="0" y="177"/>
                  </a:lnTo>
                  <a:lnTo>
                    <a:pt x="3" y="184"/>
                  </a:lnTo>
                  <a:lnTo>
                    <a:pt x="8" y="189"/>
                  </a:lnTo>
                  <a:lnTo>
                    <a:pt x="13" y="193"/>
                  </a:lnTo>
                  <a:lnTo>
                    <a:pt x="20" y="198"/>
                  </a:lnTo>
                  <a:lnTo>
                    <a:pt x="29" y="200"/>
                  </a:lnTo>
                  <a:lnTo>
                    <a:pt x="29" y="200"/>
                  </a:lnTo>
                  <a:lnTo>
                    <a:pt x="31" y="200"/>
                  </a:lnTo>
                  <a:lnTo>
                    <a:pt x="31" y="200"/>
                  </a:lnTo>
                  <a:lnTo>
                    <a:pt x="34" y="200"/>
                  </a:lnTo>
                  <a:lnTo>
                    <a:pt x="36" y="197"/>
                  </a:lnTo>
                  <a:lnTo>
                    <a:pt x="36" y="197"/>
                  </a:lnTo>
                  <a:lnTo>
                    <a:pt x="34" y="193"/>
                  </a:lnTo>
                  <a:lnTo>
                    <a:pt x="34" y="193"/>
                  </a:lnTo>
                  <a:lnTo>
                    <a:pt x="31" y="190"/>
                  </a:lnTo>
                  <a:lnTo>
                    <a:pt x="31" y="190"/>
                  </a:lnTo>
                  <a:lnTo>
                    <a:pt x="25" y="189"/>
                  </a:lnTo>
                  <a:lnTo>
                    <a:pt x="19" y="187"/>
                  </a:lnTo>
                  <a:lnTo>
                    <a:pt x="16" y="184"/>
                  </a:lnTo>
                  <a:lnTo>
                    <a:pt x="13" y="181"/>
                  </a:lnTo>
                  <a:lnTo>
                    <a:pt x="11" y="175"/>
                  </a:lnTo>
                  <a:lnTo>
                    <a:pt x="10" y="172"/>
                  </a:lnTo>
                  <a:lnTo>
                    <a:pt x="10" y="86"/>
                  </a:lnTo>
                  <a:lnTo>
                    <a:pt x="10" y="86"/>
                  </a:lnTo>
                  <a:lnTo>
                    <a:pt x="14" y="92"/>
                  </a:lnTo>
                  <a:lnTo>
                    <a:pt x="17" y="97"/>
                  </a:lnTo>
                  <a:lnTo>
                    <a:pt x="17" y="97"/>
                  </a:lnTo>
                  <a:lnTo>
                    <a:pt x="26" y="103"/>
                  </a:lnTo>
                  <a:lnTo>
                    <a:pt x="34" y="105"/>
                  </a:lnTo>
                  <a:lnTo>
                    <a:pt x="40" y="105"/>
                  </a:lnTo>
                  <a:lnTo>
                    <a:pt x="46" y="102"/>
                  </a:lnTo>
                  <a:lnTo>
                    <a:pt x="46" y="102"/>
                  </a:lnTo>
                  <a:lnTo>
                    <a:pt x="48" y="109"/>
                  </a:lnTo>
                  <a:lnTo>
                    <a:pt x="49" y="114"/>
                  </a:lnTo>
                  <a:lnTo>
                    <a:pt x="49" y="114"/>
                  </a:lnTo>
                  <a:lnTo>
                    <a:pt x="45" y="123"/>
                  </a:lnTo>
                  <a:lnTo>
                    <a:pt x="42" y="131"/>
                  </a:lnTo>
                  <a:lnTo>
                    <a:pt x="40" y="138"/>
                  </a:lnTo>
                  <a:lnTo>
                    <a:pt x="40" y="144"/>
                  </a:lnTo>
                  <a:lnTo>
                    <a:pt x="42" y="157"/>
                  </a:lnTo>
                  <a:lnTo>
                    <a:pt x="45" y="164"/>
                  </a:lnTo>
                  <a:lnTo>
                    <a:pt x="45" y="164"/>
                  </a:lnTo>
                  <a:lnTo>
                    <a:pt x="52" y="174"/>
                  </a:lnTo>
                  <a:lnTo>
                    <a:pt x="62" y="180"/>
                  </a:lnTo>
                  <a:lnTo>
                    <a:pt x="72" y="184"/>
                  </a:lnTo>
                  <a:lnTo>
                    <a:pt x="83" y="186"/>
                  </a:lnTo>
                  <a:lnTo>
                    <a:pt x="83" y="186"/>
                  </a:lnTo>
                  <a:lnTo>
                    <a:pt x="91" y="186"/>
                  </a:lnTo>
                  <a:lnTo>
                    <a:pt x="98" y="183"/>
                  </a:lnTo>
                  <a:lnTo>
                    <a:pt x="106" y="180"/>
                  </a:lnTo>
                  <a:lnTo>
                    <a:pt x="114" y="174"/>
                  </a:lnTo>
                  <a:lnTo>
                    <a:pt x="120" y="166"/>
                  </a:lnTo>
                  <a:lnTo>
                    <a:pt x="126" y="155"/>
                  </a:lnTo>
                  <a:lnTo>
                    <a:pt x="131" y="143"/>
                  </a:lnTo>
                  <a:lnTo>
                    <a:pt x="134" y="129"/>
                  </a:lnTo>
                  <a:lnTo>
                    <a:pt x="134" y="129"/>
                  </a:lnTo>
                  <a:lnTo>
                    <a:pt x="135" y="103"/>
                  </a:lnTo>
                  <a:lnTo>
                    <a:pt x="134" y="80"/>
                  </a:lnTo>
                  <a:lnTo>
                    <a:pt x="131" y="60"/>
                  </a:lnTo>
                  <a:lnTo>
                    <a:pt x="126" y="42"/>
                  </a:lnTo>
                  <a:lnTo>
                    <a:pt x="117" y="28"/>
                  </a:lnTo>
                  <a:lnTo>
                    <a:pt x="112" y="20"/>
                  </a:lnTo>
                  <a:lnTo>
                    <a:pt x="106" y="16"/>
                  </a:lnTo>
                  <a:lnTo>
                    <a:pt x="100" y="11"/>
                  </a:lnTo>
                  <a:lnTo>
                    <a:pt x="94" y="7"/>
                  </a:lnTo>
                  <a:lnTo>
                    <a:pt x="86" y="4"/>
                  </a:lnTo>
                  <a:lnTo>
                    <a:pt x="79" y="2"/>
                  </a:lnTo>
                  <a:lnTo>
                    <a:pt x="79" y="2"/>
                  </a:lnTo>
                  <a:close/>
                  <a:moveTo>
                    <a:pt x="125" y="128"/>
                  </a:moveTo>
                  <a:lnTo>
                    <a:pt x="125" y="128"/>
                  </a:lnTo>
                  <a:lnTo>
                    <a:pt x="121" y="140"/>
                  </a:lnTo>
                  <a:lnTo>
                    <a:pt x="118" y="151"/>
                  </a:lnTo>
                  <a:lnTo>
                    <a:pt x="114" y="160"/>
                  </a:lnTo>
                  <a:lnTo>
                    <a:pt x="108" y="166"/>
                  </a:lnTo>
                  <a:lnTo>
                    <a:pt x="103" y="170"/>
                  </a:lnTo>
                  <a:lnTo>
                    <a:pt x="95" y="174"/>
                  </a:lnTo>
                  <a:lnTo>
                    <a:pt x="89" y="177"/>
                  </a:lnTo>
                  <a:lnTo>
                    <a:pt x="83" y="177"/>
                  </a:lnTo>
                  <a:lnTo>
                    <a:pt x="83" y="177"/>
                  </a:lnTo>
                  <a:lnTo>
                    <a:pt x="74" y="175"/>
                  </a:lnTo>
                  <a:lnTo>
                    <a:pt x="66" y="172"/>
                  </a:lnTo>
                  <a:lnTo>
                    <a:pt x="59" y="167"/>
                  </a:lnTo>
                  <a:lnTo>
                    <a:pt x="54" y="160"/>
                  </a:lnTo>
                  <a:lnTo>
                    <a:pt x="54" y="160"/>
                  </a:lnTo>
                  <a:lnTo>
                    <a:pt x="51" y="154"/>
                  </a:lnTo>
                  <a:lnTo>
                    <a:pt x="49" y="146"/>
                  </a:lnTo>
                  <a:lnTo>
                    <a:pt x="49" y="140"/>
                  </a:lnTo>
                  <a:lnTo>
                    <a:pt x="51" y="132"/>
                  </a:lnTo>
                  <a:lnTo>
                    <a:pt x="51" y="132"/>
                  </a:lnTo>
                  <a:lnTo>
                    <a:pt x="54" y="137"/>
                  </a:lnTo>
                  <a:lnTo>
                    <a:pt x="59" y="141"/>
                  </a:lnTo>
                  <a:lnTo>
                    <a:pt x="66" y="146"/>
                  </a:lnTo>
                  <a:lnTo>
                    <a:pt x="66" y="146"/>
                  </a:lnTo>
                  <a:lnTo>
                    <a:pt x="69" y="146"/>
                  </a:lnTo>
                  <a:lnTo>
                    <a:pt x="72" y="144"/>
                  </a:lnTo>
                  <a:lnTo>
                    <a:pt x="72" y="144"/>
                  </a:lnTo>
                  <a:lnTo>
                    <a:pt x="72" y="140"/>
                  </a:lnTo>
                  <a:lnTo>
                    <a:pt x="69" y="138"/>
                  </a:lnTo>
                  <a:lnTo>
                    <a:pt x="69" y="138"/>
                  </a:lnTo>
                  <a:lnTo>
                    <a:pt x="65" y="135"/>
                  </a:lnTo>
                  <a:lnTo>
                    <a:pt x="62" y="131"/>
                  </a:lnTo>
                  <a:lnTo>
                    <a:pt x="60" y="126"/>
                  </a:lnTo>
                  <a:lnTo>
                    <a:pt x="60" y="126"/>
                  </a:lnTo>
                  <a:lnTo>
                    <a:pt x="68" y="129"/>
                  </a:lnTo>
                  <a:lnTo>
                    <a:pt x="75" y="131"/>
                  </a:lnTo>
                  <a:lnTo>
                    <a:pt x="75" y="131"/>
                  </a:lnTo>
                  <a:lnTo>
                    <a:pt x="88" y="129"/>
                  </a:lnTo>
                  <a:lnTo>
                    <a:pt x="88" y="129"/>
                  </a:lnTo>
                  <a:lnTo>
                    <a:pt x="89" y="126"/>
                  </a:lnTo>
                  <a:lnTo>
                    <a:pt x="91" y="123"/>
                  </a:lnTo>
                  <a:lnTo>
                    <a:pt x="91" y="123"/>
                  </a:lnTo>
                  <a:lnTo>
                    <a:pt x="88" y="120"/>
                  </a:lnTo>
                  <a:lnTo>
                    <a:pt x="85" y="120"/>
                  </a:lnTo>
                  <a:lnTo>
                    <a:pt x="85" y="120"/>
                  </a:lnTo>
                  <a:lnTo>
                    <a:pt x="82" y="120"/>
                  </a:lnTo>
                  <a:lnTo>
                    <a:pt x="75" y="120"/>
                  </a:lnTo>
                  <a:lnTo>
                    <a:pt x="71" y="120"/>
                  </a:lnTo>
                  <a:lnTo>
                    <a:pt x="66" y="118"/>
                  </a:lnTo>
                  <a:lnTo>
                    <a:pt x="62" y="117"/>
                  </a:lnTo>
                  <a:lnTo>
                    <a:pt x="59" y="112"/>
                  </a:lnTo>
                  <a:lnTo>
                    <a:pt x="59" y="112"/>
                  </a:lnTo>
                  <a:lnTo>
                    <a:pt x="57" y="109"/>
                  </a:lnTo>
                  <a:lnTo>
                    <a:pt x="56" y="102"/>
                  </a:lnTo>
                  <a:lnTo>
                    <a:pt x="56" y="89"/>
                  </a:lnTo>
                  <a:lnTo>
                    <a:pt x="57" y="82"/>
                  </a:lnTo>
                  <a:lnTo>
                    <a:pt x="59" y="76"/>
                  </a:lnTo>
                  <a:lnTo>
                    <a:pt x="59" y="76"/>
                  </a:lnTo>
                  <a:lnTo>
                    <a:pt x="65" y="71"/>
                  </a:lnTo>
                  <a:lnTo>
                    <a:pt x="69" y="68"/>
                  </a:lnTo>
                  <a:lnTo>
                    <a:pt x="77" y="66"/>
                  </a:lnTo>
                  <a:lnTo>
                    <a:pt x="83" y="66"/>
                  </a:lnTo>
                  <a:lnTo>
                    <a:pt x="85" y="68"/>
                  </a:lnTo>
                  <a:lnTo>
                    <a:pt x="85" y="68"/>
                  </a:lnTo>
                  <a:lnTo>
                    <a:pt x="89" y="68"/>
                  </a:lnTo>
                  <a:lnTo>
                    <a:pt x="91" y="66"/>
                  </a:lnTo>
                  <a:lnTo>
                    <a:pt x="91" y="66"/>
                  </a:lnTo>
                  <a:lnTo>
                    <a:pt x="92" y="62"/>
                  </a:lnTo>
                  <a:lnTo>
                    <a:pt x="92" y="62"/>
                  </a:lnTo>
                  <a:lnTo>
                    <a:pt x="89" y="59"/>
                  </a:lnTo>
                  <a:lnTo>
                    <a:pt x="89" y="59"/>
                  </a:lnTo>
                  <a:lnTo>
                    <a:pt x="88" y="59"/>
                  </a:lnTo>
                  <a:lnTo>
                    <a:pt x="82" y="57"/>
                  </a:lnTo>
                  <a:lnTo>
                    <a:pt x="74" y="57"/>
                  </a:lnTo>
                  <a:lnTo>
                    <a:pt x="65" y="60"/>
                  </a:lnTo>
                  <a:lnTo>
                    <a:pt x="65" y="60"/>
                  </a:lnTo>
                  <a:lnTo>
                    <a:pt x="69" y="54"/>
                  </a:lnTo>
                  <a:lnTo>
                    <a:pt x="72" y="51"/>
                  </a:lnTo>
                  <a:lnTo>
                    <a:pt x="75" y="49"/>
                  </a:lnTo>
                  <a:lnTo>
                    <a:pt x="75" y="49"/>
                  </a:lnTo>
                  <a:lnTo>
                    <a:pt x="79" y="48"/>
                  </a:lnTo>
                  <a:lnTo>
                    <a:pt x="80" y="43"/>
                  </a:lnTo>
                  <a:lnTo>
                    <a:pt x="80" y="43"/>
                  </a:lnTo>
                  <a:lnTo>
                    <a:pt x="77" y="40"/>
                  </a:lnTo>
                  <a:lnTo>
                    <a:pt x="74" y="40"/>
                  </a:lnTo>
                  <a:lnTo>
                    <a:pt x="74" y="40"/>
                  </a:lnTo>
                  <a:lnTo>
                    <a:pt x="71" y="42"/>
                  </a:lnTo>
                  <a:lnTo>
                    <a:pt x="66" y="45"/>
                  </a:lnTo>
                  <a:lnTo>
                    <a:pt x="59" y="53"/>
                  </a:lnTo>
                  <a:lnTo>
                    <a:pt x="56" y="59"/>
                  </a:lnTo>
                  <a:lnTo>
                    <a:pt x="52" y="65"/>
                  </a:lnTo>
                  <a:lnTo>
                    <a:pt x="52" y="65"/>
                  </a:lnTo>
                  <a:lnTo>
                    <a:pt x="49" y="62"/>
                  </a:lnTo>
                  <a:lnTo>
                    <a:pt x="48" y="56"/>
                  </a:lnTo>
                  <a:lnTo>
                    <a:pt x="46" y="48"/>
                  </a:lnTo>
                  <a:lnTo>
                    <a:pt x="46" y="36"/>
                  </a:lnTo>
                  <a:lnTo>
                    <a:pt x="46" y="36"/>
                  </a:lnTo>
                  <a:lnTo>
                    <a:pt x="48" y="30"/>
                  </a:lnTo>
                  <a:lnTo>
                    <a:pt x="49" y="23"/>
                  </a:lnTo>
                  <a:lnTo>
                    <a:pt x="52" y="19"/>
                  </a:lnTo>
                  <a:lnTo>
                    <a:pt x="56" y="16"/>
                  </a:lnTo>
                  <a:lnTo>
                    <a:pt x="60" y="13"/>
                  </a:lnTo>
                  <a:lnTo>
                    <a:pt x="63" y="11"/>
                  </a:lnTo>
                  <a:lnTo>
                    <a:pt x="72" y="10"/>
                  </a:lnTo>
                  <a:lnTo>
                    <a:pt x="72" y="10"/>
                  </a:lnTo>
                  <a:lnTo>
                    <a:pt x="77" y="11"/>
                  </a:lnTo>
                  <a:lnTo>
                    <a:pt x="77" y="11"/>
                  </a:lnTo>
                  <a:lnTo>
                    <a:pt x="91" y="16"/>
                  </a:lnTo>
                  <a:lnTo>
                    <a:pt x="102" y="23"/>
                  </a:lnTo>
                  <a:lnTo>
                    <a:pt x="111" y="34"/>
                  </a:lnTo>
                  <a:lnTo>
                    <a:pt x="118" y="48"/>
                  </a:lnTo>
                  <a:lnTo>
                    <a:pt x="123" y="63"/>
                  </a:lnTo>
                  <a:lnTo>
                    <a:pt x="126" y="83"/>
                  </a:lnTo>
                  <a:lnTo>
                    <a:pt x="126" y="105"/>
                  </a:lnTo>
                  <a:lnTo>
                    <a:pt x="125" y="128"/>
                  </a:lnTo>
                  <a:lnTo>
                    <a:pt x="125" y="12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4" name="Group 203"/>
          <p:cNvGrpSpPr/>
          <p:nvPr userDrawn="1"/>
        </p:nvGrpSpPr>
        <p:grpSpPr>
          <a:xfrm>
            <a:off x="6202619" y="2361262"/>
            <a:ext cx="446909" cy="280487"/>
            <a:chOff x="5048251" y="2271713"/>
            <a:chExt cx="379413" cy="317500"/>
          </a:xfrm>
        </p:grpSpPr>
        <p:sp>
          <p:nvSpPr>
            <p:cNvPr id="205" name="Freeform 499"/>
            <p:cNvSpPr>
              <a:spLocks noEditPoints="1"/>
            </p:cNvSpPr>
            <p:nvPr/>
          </p:nvSpPr>
          <p:spPr bwMode="auto">
            <a:xfrm>
              <a:off x="5048251" y="2271713"/>
              <a:ext cx="379413" cy="317500"/>
            </a:xfrm>
            <a:custGeom>
              <a:avLst/>
              <a:gdLst>
                <a:gd name="T0" fmla="*/ 183 w 239"/>
                <a:gd name="T1" fmla="*/ 49 h 200"/>
                <a:gd name="T2" fmla="*/ 183 w 239"/>
                <a:gd name="T3" fmla="*/ 15 h 200"/>
                <a:gd name="T4" fmla="*/ 178 w 239"/>
                <a:gd name="T5" fmla="*/ 4 h 200"/>
                <a:gd name="T6" fmla="*/ 166 w 239"/>
                <a:gd name="T7" fmla="*/ 0 h 200"/>
                <a:gd name="T8" fmla="*/ 74 w 239"/>
                <a:gd name="T9" fmla="*/ 0 h 200"/>
                <a:gd name="T10" fmla="*/ 62 w 239"/>
                <a:gd name="T11" fmla="*/ 4 h 200"/>
                <a:gd name="T12" fmla="*/ 57 w 239"/>
                <a:gd name="T13" fmla="*/ 15 h 200"/>
                <a:gd name="T14" fmla="*/ 14 w 239"/>
                <a:gd name="T15" fmla="*/ 49 h 200"/>
                <a:gd name="T16" fmla="*/ 9 w 239"/>
                <a:gd name="T17" fmla="*/ 50 h 200"/>
                <a:gd name="T18" fmla="*/ 2 w 239"/>
                <a:gd name="T19" fmla="*/ 56 h 200"/>
                <a:gd name="T20" fmla="*/ 0 w 239"/>
                <a:gd name="T21" fmla="*/ 187 h 200"/>
                <a:gd name="T22" fmla="*/ 2 w 239"/>
                <a:gd name="T23" fmla="*/ 193 h 200"/>
                <a:gd name="T24" fmla="*/ 9 w 239"/>
                <a:gd name="T25" fmla="*/ 200 h 200"/>
                <a:gd name="T26" fmla="*/ 226 w 239"/>
                <a:gd name="T27" fmla="*/ 200 h 200"/>
                <a:gd name="T28" fmla="*/ 230 w 239"/>
                <a:gd name="T29" fmla="*/ 200 h 200"/>
                <a:gd name="T30" fmla="*/ 238 w 239"/>
                <a:gd name="T31" fmla="*/ 193 h 200"/>
                <a:gd name="T32" fmla="*/ 239 w 239"/>
                <a:gd name="T33" fmla="*/ 63 h 200"/>
                <a:gd name="T34" fmla="*/ 238 w 239"/>
                <a:gd name="T35" fmla="*/ 56 h 200"/>
                <a:gd name="T36" fmla="*/ 230 w 239"/>
                <a:gd name="T37" fmla="*/ 50 h 200"/>
                <a:gd name="T38" fmla="*/ 226 w 239"/>
                <a:gd name="T39" fmla="*/ 49 h 200"/>
                <a:gd name="T40" fmla="*/ 230 w 239"/>
                <a:gd name="T41" fmla="*/ 187 h 200"/>
                <a:gd name="T42" fmla="*/ 229 w 239"/>
                <a:gd name="T43" fmla="*/ 191 h 200"/>
                <a:gd name="T44" fmla="*/ 14 w 239"/>
                <a:gd name="T45" fmla="*/ 193 h 200"/>
                <a:gd name="T46" fmla="*/ 11 w 239"/>
                <a:gd name="T47" fmla="*/ 191 h 200"/>
                <a:gd name="T48" fmla="*/ 9 w 239"/>
                <a:gd name="T49" fmla="*/ 63 h 200"/>
                <a:gd name="T50" fmla="*/ 11 w 239"/>
                <a:gd name="T51" fmla="*/ 60 h 200"/>
                <a:gd name="T52" fmla="*/ 154 w 239"/>
                <a:gd name="T53" fmla="*/ 58 h 200"/>
                <a:gd name="T54" fmla="*/ 155 w 239"/>
                <a:gd name="T55" fmla="*/ 58 h 200"/>
                <a:gd name="T56" fmla="*/ 226 w 239"/>
                <a:gd name="T57" fmla="*/ 58 h 200"/>
                <a:gd name="T58" fmla="*/ 230 w 239"/>
                <a:gd name="T59" fmla="*/ 63 h 200"/>
                <a:gd name="T60" fmla="*/ 150 w 239"/>
                <a:gd name="T61" fmla="*/ 30 h 200"/>
                <a:gd name="T62" fmla="*/ 89 w 239"/>
                <a:gd name="T63" fmla="*/ 49 h 200"/>
                <a:gd name="T64" fmla="*/ 150 w 239"/>
                <a:gd name="T65" fmla="*/ 30 h 200"/>
                <a:gd name="T66" fmla="*/ 158 w 239"/>
                <a:gd name="T67" fmla="*/ 49 h 200"/>
                <a:gd name="T68" fmla="*/ 158 w 239"/>
                <a:gd name="T69" fmla="*/ 26 h 200"/>
                <a:gd name="T70" fmla="*/ 155 w 239"/>
                <a:gd name="T71" fmla="*/ 21 h 200"/>
                <a:gd name="T72" fmla="*/ 85 w 239"/>
                <a:gd name="T73" fmla="*/ 21 h 200"/>
                <a:gd name="T74" fmla="*/ 80 w 239"/>
                <a:gd name="T75" fmla="*/ 26 h 200"/>
                <a:gd name="T76" fmla="*/ 66 w 239"/>
                <a:gd name="T77" fmla="*/ 49 h 200"/>
                <a:gd name="T78" fmla="*/ 66 w 239"/>
                <a:gd name="T79" fmla="*/ 15 h 200"/>
                <a:gd name="T80" fmla="*/ 68 w 239"/>
                <a:gd name="T81" fmla="*/ 11 h 200"/>
                <a:gd name="T82" fmla="*/ 74 w 239"/>
                <a:gd name="T83" fmla="*/ 9 h 200"/>
                <a:gd name="T84" fmla="*/ 166 w 239"/>
                <a:gd name="T85" fmla="*/ 9 h 200"/>
                <a:gd name="T86" fmla="*/ 172 w 239"/>
                <a:gd name="T87" fmla="*/ 11 h 200"/>
                <a:gd name="T88" fmla="*/ 173 w 239"/>
                <a:gd name="T8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 h="200">
                  <a:moveTo>
                    <a:pt x="226" y="49"/>
                  </a:moveTo>
                  <a:lnTo>
                    <a:pt x="183" y="49"/>
                  </a:lnTo>
                  <a:lnTo>
                    <a:pt x="183" y="15"/>
                  </a:lnTo>
                  <a:lnTo>
                    <a:pt x="183" y="15"/>
                  </a:lnTo>
                  <a:lnTo>
                    <a:pt x="181" y="9"/>
                  </a:lnTo>
                  <a:lnTo>
                    <a:pt x="178" y="4"/>
                  </a:lnTo>
                  <a:lnTo>
                    <a:pt x="173" y="1"/>
                  </a:lnTo>
                  <a:lnTo>
                    <a:pt x="166" y="0"/>
                  </a:lnTo>
                  <a:lnTo>
                    <a:pt x="74" y="0"/>
                  </a:lnTo>
                  <a:lnTo>
                    <a:pt x="74" y="0"/>
                  </a:lnTo>
                  <a:lnTo>
                    <a:pt x="68" y="1"/>
                  </a:lnTo>
                  <a:lnTo>
                    <a:pt x="62" y="4"/>
                  </a:lnTo>
                  <a:lnTo>
                    <a:pt x="58" y="9"/>
                  </a:lnTo>
                  <a:lnTo>
                    <a:pt x="57" y="15"/>
                  </a:lnTo>
                  <a:lnTo>
                    <a:pt x="57" y="49"/>
                  </a:lnTo>
                  <a:lnTo>
                    <a:pt x="14" y="49"/>
                  </a:lnTo>
                  <a:lnTo>
                    <a:pt x="14" y="49"/>
                  </a:lnTo>
                  <a:lnTo>
                    <a:pt x="9" y="50"/>
                  </a:lnTo>
                  <a:lnTo>
                    <a:pt x="5" y="53"/>
                  </a:lnTo>
                  <a:lnTo>
                    <a:pt x="2" y="56"/>
                  </a:lnTo>
                  <a:lnTo>
                    <a:pt x="0" y="63"/>
                  </a:lnTo>
                  <a:lnTo>
                    <a:pt x="0" y="187"/>
                  </a:lnTo>
                  <a:lnTo>
                    <a:pt x="0" y="187"/>
                  </a:lnTo>
                  <a:lnTo>
                    <a:pt x="2" y="193"/>
                  </a:lnTo>
                  <a:lnTo>
                    <a:pt x="5" y="197"/>
                  </a:lnTo>
                  <a:lnTo>
                    <a:pt x="9" y="200"/>
                  </a:lnTo>
                  <a:lnTo>
                    <a:pt x="14" y="200"/>
                  </a:lnTo>
                  <a:lnTo>
                    <a:pt x="226" y="200"/>
                  </a:lnTo>
                  <a:lnTo>
                    <a:pt x="226" y="200"/>
                  </a:lnTo>
                  <a:lnTo>
                    <a:pt x="230" y="200"/>
                  </a:lnTo>
                  <a:lnTo>
                    <a:pt x="235" y="197"/>
                  </a:lnTo>
                  <a:lnTo>
                    <a:pt x="238" y="193"/>
                  </a:lnTo>
                  <a:lnTo>
                    <a:pt x="239" y="187"/>
                  </a:lnTo>
                  <a:lnTo>
                    <a:pt x="239" y="63"/>
                  </a:lnTo>
                  <a:lnTo>
                    <a:pt x="239" y="63"/>
                  </a:lnTo>
                  <a:lnTo>
                    <a:pt x="238" y="56"/>
                  </a:lnTo>
                  <a:lnTo>
                    <a:pt x="235" y="53"/>
                  </a:lnTo>
                  <a:lnTo>
                    <a:pt x="230" y="50"/>
                  </a:lnTo>
                  <a:lnTo>
                    <a:pt x="226" y="49"/>
                  </a:lnTo>
                  <a:lnTo>
                    <a:pt x="226" y="49"/>
                  </a:lnTo>
                  <a:close/>
                  <a:moveTo>
                    <a:pt x="230" y="63"/>
                  </a:moveTo>
                  <a:lnTo>
                    <a:pt x="230" y="187"/>
                  </a:lnTo>
                  <a:lnTo>
                    <a:pt x="230" y="187"/>
                  </a:lnTo>
                  <a:lnTo>
                    <a:pt x="229" y="191"/>
                  </a:lnTo>
                  <a:lnTo>
                    <a:pt x="226" y="193"/>
                  </a:lnTo>
                  <a:lnTo>
                    <a:pt x="14" y="193"/>
                  </a:lnTo>
                  <a:lnTo>
                    <a:pt x="14" y="193"/>
                  </a:lnTo>
                  <a:lnTo>
                    <a:pt x="11" y="191"/>
                  </a:lnTo>
                  <a:lnTo>
                    <a:pt x="9" y="187"/>
                  </a:lnTo>
                  <a:lnTo>
                    <a:pt x="9" y="63"/>
                  </a:lnTo>
                  <a:lnTo>
                    <a:pt x="9" y="63"/>
                  </a:lnTo>
                  <a:lnTo>
                    <a:pt x="11" y="60"/>
                  </a:lnTo>
                  <a:lnTo>
                    <a:pt x="14" y="58"/>
                  </a:lnTo>
                  <a:lnTo>
                    <a:pt x="154" y="58"/>
                  </a:lnTo>
                  <a:lnTo>
                    <a:pt x="154" y="58"/>
                  </a:lnTo>
                  <a:lnTo>
                    <a:pt x="155" y="58"/>
                  </a:lnTo>
                  <a:lnTo>
                    <a:pt x="226" y="58"/>
                  </a:lnTo>
                  <a:lnTo>
                    <a:pt x="226" y="58"/>
                  </a:lnTo>
                  <a:lnTo>
                    <a:pt x="229" y="60"/>
                  </a:lnTo>
                  <a:lnTo>
                    <a:pt x="230" y="63"/>
                  </a:lnTo>
                  <a:lnTo>
                    <a:pt x="230" y="63"/>
                  </a:lnTo>
                  <a:close/>
                  <a:moveTo>
                    <a:pt x="150" y="30"/>
                  </a:moveTo>
                  <a:lnTo>
                    <a:pt x="150" y="49"/>
                  </a:lnTo>
                  <a:lnTo>
                    <a:pt x="89" y="49"/>
                  </a:lnTo>
                  <a:lnTo>
                    <a:pt x="89" y="30"/>
                  </a:lnTo>
                  <a:lnTo>
                    <a:pt x="150" y="30"/>
                  </a:lnTo>
                  <a:close/>
                  <a:moveTo>
                    <a:pt x="173" y="49"/>
                  </a:moveTo>
                  <a:lnTo>
                    <a:pt x="158" y="49"/>
                  </a:lnTo>
                  <a:lnTo>
                    <a:pt x="158" y="26"/>
                  </a:lnTo>
                  <a:lnTo>
                    <a:pt x="158" y="26"/>
                  </a:lnTo>
                  <a:lnTo>
                    <a:pt x="158" y="23"/>
                  </a:lnTo>
                  <a:lnTo>
                    <a:pt x="155" y="21"/>
                  </a:lnTo>
                  <a:lnTo>
                    <a:pt x="85" y="21"/>
                  </a:lnTo>
                  <a:lnTo>
                    <a:pt x="85" y="21"/>
                  </a:lnTo>
                  <a:lnTo>
                    <a:pt x="81" y="23"/>
                  </a:lnTo>
                  <a:lnTo>
                    <a:pt x="80" y="26"/>
                  </a:lnTo>
                  <a:lnTo>
                    <a:pt x="80" y="49"/>
                  </a:lnTo>
                  <a:lnTo>
                    <a:pt x="66" y="49"/>
                  </a:lnTo>
                  <a:lnTo>
                    <a:pt x="66" y="15"/>
                  </a:lnTo>
                  <a:lnTo>
                    <a:pt x="66" y="15"/>
                  </a:lnTo>
                  <a:lnTo>
                    <a:pt x="66" y="14"/>
                  </a:lnTo>
                  <a:lnTo>
                    <a:pt x="68" y="11"/>
                  </a:lnTo>
                  <a:lnTo>
                    <a:pt x="71" y="9"/>
                  </a:lnTo>
                  <a:lnTo>
                    <a:pt x="74" y="9"/>
                  </a:lnTo>
                  <a:lnTo>
                    <a:pt x="166" y="9"/>
                  </a:lnTo>
                  <a:lnTo>
                    <a:pt x="166" y="9"/>
                  </a:lnTo>
                  <a:lnTo>
                    <a:pt x="169" y="9"/>
                  </a:lnTo>
                  <a:lnTo>
                    <a:pt x="172" y="11"/>
                  </a:lnTo>
                  <a:lnTo>
                    <a:pt x="173" y="14"/>
                  </a:lnTo>
                  <a:lnTo>
                    <a:pt x="173" y="15"/>
                  </a:lnTo>
                  <a:lnTo>
                    <a:pt x="173"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500"/>
            <p:cNvSpPr>
              <a:spLocks noEditPoints="1"/>
            </p:cNvSpPr>
            <p:nvPr/>
          </p:nvSpPr>
          <p:spPr bwMode="auto">
            <a:xfrm>
              <a:off x="5175251" y="2413000"/>
              <a:ext cx="128588" cy="125413"/>
            </a:xfrm>
            <a:custGeom>
              <a:avLst/>
              <a:gdLst>
                <a:gd name="T0" fmla="*/ 55 w 81"/>
                <a:gd name="T1" fmla="*/ 24 h 79"/>
                <a:gd name="T2" fmla="*/ 55 w 81"/>
                <a:gd name="T3" fmla="*/ 4 h 79"/>
                <a:gd name="T4" fmla="*/ 51 w 81"/>
                <a:gd name="T5" fmla="*/ 0 h 79"/>
                <a:gd name="T6" fmla="*/ 29 w 81"/>
                <a:gd name="T7" fmla="*/ 0 h 79"/>
                <a:gd name="T8" fmla="*/ 24 w 81"/>
                <a:gd name="T9" fmla="*/ 4 h 79"/>
                <a:gd name="T10" fmla="*/ 3 w 81"/>
                <a:gd name="T11" fmla="*/ 24 h 79"/>
                <a:gd name="T12" fmla="*/ 0 w 81"/>
                <a:gd name="T13" fmla="*/ 26 h 79"/>
                <a:gd name="T14" fmla="*/ 0 w 81"/>
                <a:gd name="T15" fmla="*/ 50 h 79"/>
                <a:gd name="T16" fmla="*/ 0 w 81"/>
                <a:gd name="T17" fmla="*/ 53 h 79"/>
                <a:gd name="T18" fmla="*/ 24 w 81"/>
                <a:gd name="T19" fmla="*/ 55 h 79"/>
                <a:gd name="T20" fmla="*/ 24 w 81"/>
                <a:gd name="T21" fmla="*/ 75 h 79"/>
                <a:gd name="T22" fmla="*/ 29 w 81"/>
                <a:gd name="T23" fmla="*/ 79 h 79"/>
                <a:gd name="T24" fmla="*/ 51 w 81"/>
                <a:gd name="T25" fmla="*/ 79 h 79"/>
                <a:gd name="T26" fmla="*/ 55 w 81"/>
                <a:gd name="T27" fmla="*/ 75 h 79"/>
                <a:gd name="T28" fmla="*/ 77 w 81"/>
                <a:gd name="T29" fmla="*/ 55 h 79"/>
                <a:gd name="T30" fmla="*/ 80 w 81"/>
                <a:gd name="T31" fmla="*/ 53 h 79"/>
                <a:gd name="T32" fmla="*/ 81 w 81"/>
                <a:gd name="T33" fmla="*/ 29 h 79"/>
                <a:gd name="T34" fmla="*/ 80 w 81"/>
                <a:gd name="T35" fmla="*/ 26 h 79"/>
                <a:gd name="T36" fmla="*/ 77 w 81"/>
                <a:gd name="T37" fmla="*/ 24 h 79"/>
                <a:gd name="T38" fmla="*/ 8 w 81"/>
                <a:gd name="T39" fmla="*/ 46 h 79"/>
                <a:gd name="T40" fmla="*/ 29 w 81"/>
                <a:gd name="T41" fmla="*/ 33 h 79"/>
                <a:gd name="T42" fmla="*/ 32 w 81"/>
                <a:gd name="T43" fmla="*/ 32 h 79"/>
                <a:gd name="T44" fmla="*/ 34 w 81"/>
                <a:gd name="T45" fmla="*/ 9 h 79"/>
                <a:gd name="T46" fmla="*/ 47 w 81"/>
                <a:gd name="T47" fmla="*/ 29 h 79"/>
                <a:gd name="T48" fmla="*/ 47 w 81"/>
                <a:gd name="T49" fmla="*/ 32 h 79"/>
                <a:gd name="T50" fmla="*/ 72 w 81"/>
                <a:gd name="T51" fmla="*/ 33 h 79"/>
                <a:gd name="T52" fmla="*/ 51 w 81"/>
                <a:gd name="T53" fmla="*/ 46 h 79"/>
                <a:gd name="T54" fmla="*/ 47 w 81"/>
                <a:gd name="T55" fmla="*/ 47 h 79"/>
                <a:gd name="T56" fmla="*/ 47 w 81"/>
                <a:gd name="T57" fmla="*/ 70 h 79"/>
                <a:gd name="T58" fmla="*/ 34 w 81"/>
                <a:gd name="T59" fmla="*/ 50 h 79"/>
                <a:gd name="T60" fmla="*/ 32 w 81"/>
                <a:gd name="T61" fmla="*/ 47 h 79"/>
                <a:gd name="T62" fmla="*/ 29 w 81"/>
                <a:gd name="T6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79">
                  <a:moveTo>
                    <a:pt x="77" y="24"/>
                  </a:moveTo>
                  <a:lnTo>
                    <a:pt x="55" y="24"/>
                  </a:lnTo>
                  <a:lnTo>
                    <a:pt x="55" y="4"/>
                  </a:lnTo>
                  <a:lnTo>
                    <a:pt x="55" y="4"/>
                  </a:lnTo>
                  <a:lnTo>
                    <a:pt x="54" y="1"/>
                  </a:lnTo>
                  <a:lnTo>
                    <a:pt x="51" y="0"/>
                  </a:lnTo>
                  <a:lnTo>
                    <a:pt x="29" y="0"/>
                  </a:lnTo>
                  <a:lnTo>
                    <a:pt x="29" y="0"/>
                  </a:lnTo>
                  <a:lnTo>
                    <a:pt x="26" y="1"/>
                  </a:lnTo>
                  <a:lnTo>
                    <a:pt x="24" y="4"/>
                  </a:lnTo>
                  <a:lnTo>
                    <a:pt x="24" y="24"/>
                  </a:lnTo>
                  <a:lnTo>
                    <a:pt x="3" y="24"/>
                  </a:lnTo>
                  <a:lnTo>
                    <a:pt x="3" y="24"/>
                  </a:lnTo>
                  <a:lnTo>
                    <a:pt x="0" y="26"/>
                  </a:lnTo>
                  <a:lnTo>
                    <a:pt x="0" y="29"/>
                  </a:lnTo>
                  <a:lnTo>
                    <a:pt x="0" y="50"/>
                  </a:lnTo>
                  <a:lnTo>
                    <a:pt x="0" y="50"/>
                  </a:lnTo>
                  <a:lnTo>
                    <a:pt x="0" y="53"/>
                  </a:lnTo>
                  <a:lnTo>
                    <a:pt x="3" y="55"/>
                  </a:lnTo>
                  <a:lnTo>
                    <a:pt x="24" y="55"/>
                  </a:lnTo>
                  <a:lnTo>
                    <a:pt x="24" y="75"/>
                  </a:lnTo>
                  <a:lnTo>
                    <a:pt x="24" y="75"/>
                  </a:lnTo>
                  <a:lnTo>
                    <a:pt x="26" y="78"/>
                  </a:lnTo>
                  <a:lnTo>
                    <a:pt x="29" y="79"/>
                  </a:lnTo>
                  <a:lnTo>
                    <a:pt x="51" y="79"/>
                  </a:lnTo>
                  <a:lnTo>
                    <a:pt x="51" y="79"/>
                  </a:lnTo>
                  <a:lnTo>
                    <a:pt x="54" y="78"/>
                  </a:lnTo>
                  <a:lnTo>
                    <a:pt x="55" y="75"/>
                  </a:lnTo>
                  <a:lnTo>
                    <a:pt x="55" y="55"/>
                  </a:lnTo>
                  <a:lnTo>
                    <a:pt x="77" y="55"/>
                  </a:lnTo>
                  <a:lnTo>
                    <a:pt x="77" y="55"/>
                  </a:lnTo>
                  <a:lnTo>
                    <a:pt x="80" y="53"/>
                  </a:lnTo>
                  <a:lnTo>
                    <a:pt x="81" y="50"/>
                  </a:lnTo>
                  <a:lnTo>
                    <a:pt x="81" y="29"/>
                  </a:lnTo>
                  <a:lnTo>
                    <a:pt x="81" y="29"/>
                  </a:lnTo>
                  <a:lnTo>
                    <a:pt x="80" y="26"/>
                  </a:lnTo>
                  <a:lnTo>
                    <a:pt x="77" y="24"/>
                  </a:lnTo>
                  <a:lnTo>
                    <a:pt x="77" y="24"/>
                  </a:lnTo>
                  <a:close/>
                  <a:moveTo>
                    <a:pt x="29" y="46"/>
                  </a:moveTo>
                  <a:lnTo>
                    <a:pt x="8" y="46"/>
                  </a:lnTo>
                  <a:lnTo>
                    <a:pt x="8" y="33"/>
                  </a:lnTo>
                  <a:lnTo>
                    <a:pt x="29" y="33"/>
                  </a:lnTo>
                  <a:lnTo>
                    <a:pt x="29" y="33"/>
                  </a:lnTo>
                  <a:lnTo>
                    <a:pt x="32" y="32"/>
                  </a:lnTo>
                  <a:lnTo>
                    <a:pt x="34" y="29"/>
                  </a:lnTo>
                  <a:lnTo>
                    <a:pt x="34" y="9"/>
                  </a:lnTo>
                  <a:lnTo>
                    <a:pt x="47" y="9"/>
                  </a:lnTo>
                  <a:lnTo>
                    <a:pt x="47" y="29"/>
                  </a:lnTo>
                  <a:lnTo>
                    <a:pt x="47" y="29"/>
                  </a:lnTo>
                  <a:lnTo>
                    <a:pt x="47" y="32"/>
                  </a:lnTo>
                  <a:lnTo>
                    <a:pt x="51" y="33"/>
                  </a:lnTo>
                  <a:lnTo>
                    <a:pt x="72" y="33"/>
                  </a:lnTo>
                  <a:lnTo>
                    <a:pt x="72" y="46"/>
                  </a:lnTo>
                  <a:lnTo>
                    <a:pt x="51" y="46"/>
                  </a:lnTo>
                  <a:lnTo>
                    <a:pt x="51" y="46"/>
                  </a:lnTo>
                  <a:lnTo>
                    <a:pt x="47" y="47"/>
                  </a:lnTo>
                  <a:lnTo>
                    <a:pt x="47" y="50"/>
                  </a:lnTo>
                  <a:lnTo>
                    <a:pt x="47" y="70"/>
                  </a:lnTo>
                  <a:lnTo>
                    <a:pt x="34" y="70"/>
                  </a:lnTo>
                  <a:lnTo>
                    <a:pt x="34" y="50"/>
                  </a:lnTo>
                  <a:lnTo>
                    <a:pt x="34" y="50"/>
                  </a:lnTo>
                  <a:lnTo>
                    <a:pt x="32" y="47"/>
                  </a:lnTo>
                  <a:lnTo>
                    <a:pt x="29" y="46"/>
                  </a:lnTo>
                  <a:lnTo>
                    <a:pt x="29" y="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7" name="Group 206"/>
          <p:cNvGrpSpPr/>
          <p:nvPr userDrawn="1"/>
        </p:nvGrpSpPr>
        <p:grpSpPr>
          <a:xfrm>
            <a:off x="7971557" y="2350042"/>
            <a:ext cx="577804" cy="302926"/>
            <a:chOff x="6550026" y="2259013"/>
            <a:chExt cx="490538" cy="342900"/>
          </a:xfrm>
        </p:grpSpPr>
        <p:sp>
          <p:nvSpPr>
            <p:cNvPr id="208" name="Freeform 501"/>
            <p:cNvSpPr>
              <a:spLocks noEditPoints="1"/>
            </p:cNvSpPr>
            <p:nvPr/>
          </p:nvSpPr>
          <p:spPr bwMode="auto">
            <a:xfrm>
              <a:off x="6550026" y="2259013"/>
              <a:ext cx="490538" cy="342900"/>
            </a:xfrm>
            <a:custGeom>
              <a:avLst/>
              <a:gdLst>
                <a:gd name="T0" fmla="*/ 161 w 309"/>
                <a:gd name="T1" fmla="*/ 20 h 216"/>
                <a:gd name="T2" fmla="*/ 187 w 309"/>
                <a:gd name="T3" fmla="*/ 29 h 216"/>
                <a:gd name="T4" fmla="*/ 29 w 309"/>
                <a:gd name="T5" fmla="*/ 69 h 216"/>
                <a:gd name="T6" fmla="*/ 12 w 309"/>
                <a:gd name="T7" fmla="*/ 74 h 216"/>
                <a:gd name="T8" fmla="*/ 0 w 309"/>
                <a:gd name="T9" fmla="*/ 92 h 216"/>
                <a:gd name="T10" fmla="*/ 0 w 309"/>
                <a:gd name="T11" fmla="*/ 115 h 216"/>
                <a:gd name="T12" fmla="*/ 12 w 309"/>
                <a:gd name="T13" fmla="*/ 133 h 216"/>
                <a:gd name="T14" fmla="*/ 29 w 309"/>
                <a:gd name="T15" fmla="*/ 138 h 216"/>
                <a:gd name="T16" fmla="*/ 49 w 309"/>
                <a:gd name="T17" fmla="*/ 129 h 216"/>
                <a:gd name="T18" fmla="*/ 58 w 309"/>
                <a:gd name="T19" fmla="*/ 109 h 216"/>
                <a:gd name="T20" fmla="*/ 116 w 309"/>
                <a:gd name="T21" fmla="*/ 115 h 216"/>
                <a:gd name="T22" fmla="*/ 127 w 309"/>
                <a:gd name="T23" fmla="*/ 130 h 216"/>
                <a:gd name="T24" fmla="*/ 144 w 309"/>
                <a:gd name="T25" fmla="*/ 163 h 216"/>
                <a:gd name="T26" fmla="*/ 175 w 309"/>
                <a:gd name="T27" fmla="*/ 182 h 216"/>
                <a:gd name="T28" fmla="*/ 279 w 309"/>
                <a:gd name="T29" fmla="*/ 216 h 216"/>
                <a:gd name="T30" fmla="*/ 296 w 309"/>
                <a:gd name="T31" fmla="*/ 212 h 216"/>
                <a:gd name="T32" fmla="*/ 308 w 309"/>
                <a:gd name="T33" fmla="*/ 193 h 216"/>
                <a:gd name="T34" fmla="*/ 297 w 309"/>
                <a:gd name="T35" fmla="*/ 195 h 216"/>
                <a:gd name="T36" fmla="*/ 271 w 309"/>
                <a:gd name="T37" fmla="*/ 207 h 216"/>
                <a:gd name="T38" fmla="*/ 285 w 309"/>
                <a:gd name="T39" fmla="*/ 186 h 216"/>
                <a:gd name="T40" fmla="*/ 303 w 309"/>
                <a:gd name="T41" fmla="*/ 175 h 216"/>
                <a:gd name="T42" fmla="*/ 309 w 309"/>
                <a:gd name="T43" fmla="*/ 158 h 216"/>
                <a:gd name="T44" fmla="*/ 293 w 309"/>
                <a:gd name="T45" fmla="*/ 141 h 216"/>
                <a:gd name="T46" fmla="*/ 288 w 309"/>
                <a:gd name="T47" fmla="*/ 115 h 216"/>
                <a:gd name="T48" fmla="*/ 268 w 309"/>
                <a:gd name="T49" fmla="*/ 81 h 216"/>
                <a:gd name="T50" fmla="*/ 224 w 309"/>
                <a:gd name="T51" fmla="*/ 49 h 216"/>
                <a:gd name="T52" fmla="*/ 239 w 309"/>
                <a:gd name="T53" fmla="*/ 49 h 216"/>
                <a:gd name="T54" fmla="*/ 234 w 309"/>
                <a:gd name="T55" fmla="*/ 29 h 216"/>
                <a:gd name="T56" fmla="*/ 138 w 309"/>
                <a:gd name="T57" fmla="*/ 11 h 216"/>
                <a:gd name="T58" fmla="*/ 184 w 309"/>
                <a:gd name="T59" fmla="*/ 207 h 216"/>
                <a:gd name="T60" fmla="*/ 260 w 309"/>
                <a:gd name="T61" fmla="*/ 187 h 216"/>
                <a:gd name="T62" fmla="*/ 250 w 309"/>
                <a:gd name="T63" fmla="*/ 83 h 216"/>
                <a:gd name="T64" fmla="*/ 273 w 309"/>
                <a:gd name="T65" fmla="*/ 101 h 216"/>
                <a:gd name="T66" fmla="*/ 280 w 309"/>
                <a:gd name="T67" fmla="*/ 141 h 216"/>
                <a:gd name="T68" fmla="*/ 240 w 309"/>
                <a:gd name="T69" fmla="*/ 136 h 216"/>
                <a:gd name="T70" fmla="*/ 231 w 309"/>
                <a:gd name="T71" fmla="*/ 136 h 216"/>
                <a:gd name="T72" fmla="*/ 240 w 309"/>
                <a:gd name="T73" fmla="*/ 150 h 216"/>
                <a:gd name="T74" fmla="*/ 296 w 309"/>
                <a:gd name="T75" fmla="*/ 152 h 216"/>
                <a:gd name="T76" fmla="*/ 299 w 309"/>
                <a:gd name="T77" fmla="*/ 158 h 216"/>
                <a:gd name="T78" fmla="*/ 280 w 309"/>
                <a:gd name="T79" fmla="*/ 176 h 216"/>
                <a:gd name="T80" fmla="*/ 178 w 309"/>
                <a:gd name="T81" fmla="*/ 173 h 216"/>
                <a:gd name="T82" fmla="*/ 145 w 309"/>
                <a:gd name="T83" fmla="*/ 147 h 216"/>
                <a:gd name="T84" fmla="*/ 133 w 309"/>
                <a:gd name="T85" fmla="*/ 120 h 216"/>
                <a:gd name="T86" fmla="*/ 47 w 309"/>
                <a:gd name="T87" fmla="*/ 92 h 216"/>
                <a:gd name="T88" fmla="*/ 43 w 309"/>
                <a:gd name="T89" fmla="*/ 123 h 216"/>
                <a:gd name="T90" fmla="*/ 21 w 309"/>
                <a:gd name="T91" fmla="*/ 126 h 216"/>
                <a:gd name="T92" fmla="*/ 9 w 309"/>
                <a:gd name="T93" fmla="*/ 98 h 216"/>
                <a:gd name="T94" fmla="*/ 21 w 309"/>
                <a:gd name="T95" fmla="*/ 80 h 216"/>
                <a:gd name="T96" fmla="*/ 219 w 309"/>
                <a:gd name="T97" fmla="*/ 60 h 216"/>
                <a:gd name="T98" fmla="*/ 202 w 309"/>
                <a:gd name="T99" fmla="*/ 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 h="216">
                  <a:moveTo>
                    <a:pt x="239" y="49"/>
                  </a:moveTo>
                  <a:lnTo>
                    <a:pt x="309" y="49"/>
                  </a:lnTo>
                  <a:lnTo>
                    <a:pt x="309" y="20"/>
                  </a:lnTo>
                  <a:lnTo>
                    <a:pt x="161" y="20"/>
                  </a:lnTo>
                  <a:lnTo>
                    <a:pt x="141" y="0"/>
                  </a:lnTo>
                  <a:lnTo>
                    <a:pt x="72" y="0"/>
                  </a:lnTo>
                  <a:lnTo>
                    <a:pt x="72" y="29"/>
                  </a:lnTo>
                  <a:lnTo>
                    <a:pt x="187" y="29"/>
                  </a:lnTo>
                  <a:lnTo>
                    <a:pt x="171" y="49"/>
                  </a:lnTo>
                  <a:lnTo>
                    <a:pt x="162" y="49"/>
                  </a:lnTo>
                  <a:lnTo>
                    <a:pt x="132" y="69"/>
                  </a:lnTo>
                  <a:lnTo>
                    <a:pt x="29" y="69"/>
                  </a:lnTo>
                  <a:lnTo>
                    <a:pt x="29" y="69"/>
                  </a:lnTo>
                  <a:lnTo>
                    <a:pt x="23" y="69"/>
                  </a:lnTo>
                  <a:lnTo>
                    <a:pt x="17" y="71"/>
                  </a:lnTo>
                  <a:lnTo>
                    <a:pt x="12" y="74"/>
                  </a:lnTo>
                  <a:lnTo>
                    <a:pt x="7" y="78"/>
                  </a:lnTo>
                  <a:lnTo>
                    <a:pt x="4" y="81"/>
                  </a:lnTo>
                  <a:lnTo>
                    <a:pt x="1" y="87"/>
                  </a:lnTo>
                  <a:lnTo>
                    <a:pt x="0" y="92"/>
                  </a:lnTo>
                  <a:lnTo>
                    <a:pt x="0" y="98"/>
                  </a:lnTo>
                  <a:lnTo>
                    <a:pt x="0" y="109"/>
                  </a:lnTo>
                  <a:lnTo>
                    <a:pt x="0" y="109"/>
                  </a:lnTo>
                  <a:lnTo>
                    <a:pt x="0" y="115"/>
                  </a:lnTo>
                  <a:lnTo>
                    <a:pt x="1" y="120"/>
                  </a:lnTo>
                  <a:lnTo>
                    <a:pt x="4" y="124"/>
                  </a:lnTo>
                  <a:lnTo>
                    <a:pt x="7" y="129"/>
                  </a:lnTo>
                  <a:lnTo>
                    <a:pt x="12" y="133"/>
                  </a:lnTo>
                  <a:lnTo>
                    <a:pt x="17" y="135"/>
                  </a:lnTo>
                  <a:lnTo>
                    <a:pt x="23" y="136"/>
                  </a:lnTo>
                  <a:lnTo>
                    <a:pt x="29" y="138"/>
                  </a:lnTo>
                  <a:lnTo>
                    <a:pt x="29" y="138"/>
                  </a:lnTo>
                  <a:lnTo>
                    <a:pt x="35" y="136"/>
                  </a:lnTo>
                  <a:lnTo>
                    <a:pt x="40" y="135"/>
                  </a:lnTo>
                  <a:lnTo>
                    <a:pt x="44" y="133"/>
                  </a:lnTo>
                  <a:lnTo>
                    <a:pt x="49" y="129"/>
                  </a:lnTo>
                  <a:lnTo>
                    <a:pt x="52" y="124"/>
                  </a:lnTo>
                  <a:lnTo>
                    <a:pt x="55" y="120"/>
                  </a:lnTo>
                  <a:lnTo>
                    <a:pt x="57" y="115"/>
                  </a:lnTo>
                  <a:lnTo>
                    <a:pt x="58" y="109"/>
                  </a:lnTo>
                  <a:lnTo>
                    <a:pt x="58" y="104"/>
                  </a:lnTo>
                  <a:lnTo>
                    <a:pt x="110" y="114"/>
                  </a:lnTo>
                  <a:lnTo>
                    <a:pt x="110" y="114"/>
                  </a:lnTo>
                  <a:lnTo>
                    <a:pt x="116" y="115"/>
                  </a:lnTo>
                  <a:lnTo>
                    <a:pt x="121" y="120"/>
                  </a:lnTo>
                  <a:lnTo>
                    <a:pt x="125" y="124"/>
                  </a:lnTo>
                  <a:lnTo>
                    <a:pt x="127" y="130"/>
                  </a:lnTo>
                  <a:lnTo>
                    <a:pt x="127" y="130"/>
                  </a:lnTo>
                  <a:lnTo>
                    <a:pt x="130" y="140"/>
                  </a:lnTo>
                  <a:lnTo>
                    <a:pt x="135" y="147"/>
                  </a:lnTo>
                  <a:lnTo>
                    <a:pt x="139" y="155"/>
                  </a:lnTo>
                  <a:lnTo>
                    <a:pt x="144" y="163"/>
                  </a:lnTo>
                  <a:lnTo>
                    <a:pt x="152" y="169"/>
                  </a:lnTo>
                  <a:lnTo>
                    <a:pt x="158" y="175"/>
                  </a:lnTo>
                  <a:lnTo>
                    <a:pt x="165" y="179"/>
                  </a:lnTo>
                  <a:lnTo>
                    <a:pt x="175" y="182"/>
                  </a:lnTo>
                  <a:lnTo>
                    <a:pt x="175" y="207"/>
                  </a:lnTo>
                  <a:lnTo>
                    <a:pt x="145" y="207"/>
                  </a:lnTo>
                  <a:lnTo>
                    <a:pt x="145" y="216"/>
                  </a:lnTo>
                  <a:lnTo>
                    <a:pt x="279" y="216"/>
                  </a:lnTo>
                  <a:lnTo>
                    <a:pt x="279" y="216"/>
                  </a:lnTo>
                  <a:lnTo>
                    <a:pt x="285" y="216"/>
                  </a:lnTo>
                  <a:lnTo>
                    <a:pt x="291" y="215"/>
                  </a:lnTo>
                  <a:lnTo>
                    <a:pt x="296" y="212"/>
                  </a:lnTo>
                  <a:lnTo>
                    <a:pt x="300" y="207"/>
                  </a:lnTo>
                  <a:lnTo>
                    <a:pt x="303" y="204"/>
                  </a:lnTo>
                  <a:lnTo>
                    <a:pt x="306" y="198"/>
                  </a:lnTo>
                  <a:lnTo>
                    <a:pt x="308" y="193"/>
                  </a:lnTo>
                  <a:lnTo>
                    <a:pt x="309" y="187"/>
                  </a:lnTo>
                  <a:lnTo>
                    <a:pt x="299" y="187"/>
                  </a:lnTo>
                  <a:lnTo>
                    <a:pt x="299" y="187"/>
                  </a:lnTo>
                  <a:lnTo>
                    <a:pt x="297" y="195"/>
                  </a:lnTo>
                  <a:lnTo>
                    <a:pt x="294" y="201"/>
                  </a:lnTo>
                  <a:lnTo>
                    <a:pt x="286" y="205"/>
                  </a:lnTo>
                  <a:lnTo>
                    <a:pt x="279" y="207"/>
                  </a:lnTo>
                  <a:lnTo>
                    <a:pt x="271" y="207"/>
                  </a:lnTo>
                  <a:lnTo>
                    <a:pt x="271" y="187"/>
                  </a:lnTo>
                  <a:lnTo>
                    <a:pt x="280" y="187"/>
                  </a:lnTo>
                  <a:lnTo>
                    <a:pt x="280" y="187"/>
                  </a:lnTo>
                  <a:lnTo>
                    <a:pt x="285" y="186"/>
                  </a:lnTo>
                  <a:lnTo>
                    <a:pt x="291" y="184"/>
                  </a:lnTo>
                  <a:lnTo>
                    <a:pt x="296" y="182"/>
                  </a:lnTo>
                  <a:lnTo>
                    <a:pt x="300" y="178"/>
                  </a:lnTo>
                  <a:lnTo>
                    <a:pt x="303" y="175"/>
                  </a:lnTo>
                  <a:lnTo>
                    <a:pt x="306" y="169"/>
                  </a:lnTo>
                  <a:lnTo>
                    <a:pt x="308" y="164"/>
                  </a:lnTo>
                  <a:lnTo>
                    <a:pt x="309" y="158"/>
                  </a:lnTo>
                  <a:lnTo>
                    <a:pt x="309" y="158"/>
                  </a:lnTo>
                  <a:lnTo>
                    <a:pt x="308" y="152"/>
                  </a:lnTo>
                  <a:lnTo>
                    <a:pt x="305" y="146"/>
                  </a:lnTo>
                  <a:lnTo>
                    <a:pt x="299" y="143"/>
                  </a:lnTo>
                  <a:lnTo>
                    <a:pt x="293" y="141"/>
                  </a:lnTo>
                  <a:lnTo>
                    <a:pt x="289" y="141"/>
                  </a:lnTo>
                  <a:lnTo>
                    <a:pt x="289" y="124"/>
                  </a:lnTo>
                  <a:lnTo>
                    <a:pt x="289" y="124"/>
                  </a:lnTo>
                  <a:lnTo>
                    <a:pt x="288" y="115"/>
                  </a:lnTo>
                  <a:lnTo>
                    <a:pt x="285" y="104"/>
                  </a:lnTo>
                  <a:lnTo>
                    <a:pt x="282" y="97"/>
                  </a:lnTo>
                  <a:lnTo>
                    <a:pt x="276" y="89"/>
                  </a:lnTo>
                  <a:lnTo>
                    <a:pt x="268" y="81"/>
                  </a:lnTo>
                  <a:lnTo>
                    <a:pt x="259" y="77"/>
                  </a:lnTo>
                  <a:lnTo>
                    <a:pt x="250" y="74"/>
                  </a:lnTo>
                  <a:lnTo>
                    <a:pt x="240" y="71"/>
                  </a:lnTo>
                  <a:lnTo>
                    <a:pt x="224" y="49"/>
                  </a:lnTo>
                  <a:lnTo>
                    <a:pt x="214" y="49"/>
                  </a:lnTo>
                  <a:lnTo>
                    <a:pt x="199" y="29"/>
                  </a:lnTo>
                  <a:lnTo>
                    <a:pt x="220" y="29"/>
                  </a:lnTo>
                  <a:lnTo>
                    <a:pt x="239" y="49"/>
                  </a:lnTo>
                  <a:close/>
                  <a:moveTo>
                    <a:pt x="299" y="29"/>
                  </a:moveTo>
                  <a:lnTo>
                    <a:pt x="299" y="40"/>
                  </a:lnTo>
                  <a:lnTo>
                    <a:pt x="243" y="40"/>
                  </a:lnTo>
                  <a:lnTo>
                    <a:pt x="234" y="29"/>
                  </a:lnTo>
                  <a:lnTo>
                    <a:pt x="299" y="29"/>
                  </a:lnTo>
                  <a:close/>
                  <a:moveTo>
                    <a:pt x="81" y="20"/>
                  </a:moveTo>
                  <a:lnTo>
                    <a:pt x="81" y="11"/>
                  </a:lnTo>
                  <a:lnTo>
                    <a:pt x="138" y="11"/>
                  </a:lnTo>
                  <a:lnTo>
                    <a:pt x="147" y="20"/>
                  </a:lnTo>
                  <a:lnTo>
                    <a:pt x="81" y="20"/>
                  </a:lnTo>
                  <a:close/>
                  <a:moveTo>
                    <a:pt x="260" y="207"/>
                  </a:moveTo>
                  <a:lnTo>
                    <a:pt x="184" y="207"/>
                  </a:lnTo>
                  <a:lnTo>
                    <a:pt x="184" y="186"/>
                  </a:lnTo>
                  <a:lnTo>
                    <a:pt x="184" y="186"/>
                  </a:lnTo>
                  <a:lnTo>
                    <a:pt x="199" y="187"/>
                  </a:lnTo>
                  <a:lnTo>
                    <a:pt x="260" y="187"/>
                  </a:lnTo>
                  <a:lnTo>
                    <a:pt x="260" y="207"/>
                  </a:lnTo>
                  <a:close/>
                  <a:moveTo>
                    <a:pt x="240" y="81"/>
                  </a:moveTo>
                  <a:lnTo>
                    <a:pt x="240" y="81"/>
                  </a:lnTo>
                  <a:lnTo>
                    <a:pt x="250" y="83"/>
                  </a:lnTo>
                  <a:lnTo>
                    <a:pt x="256" y="86"/>
                  </a:lnTo>
                  <a:lnTo>
                    <a:pt x="263" y="91"/>
                  </a:lnTo>
                  <a:lnTo>
                    <a:pt x="268" y="95"/>
                  </a:lnTo>
                  <a:lnTo>
                    <a:pt x="273" y="101"/>
                  </a:lnTo>
                  <a:lnTo>
                    <a:pt x="277" y="109"/>
                  </a:lnTo>
                  <a:lnTo>
                    <a:pt x="279" y="117"/>
                  </a:lnTo>
                  <a:lnTo>
                    <a:pt x="280" y="124"/>
                  </a:lnTo>
                  <a:lnTo>
                    <a:pt x="280" y="141"/>
                  </a:lnTo>
                  <a:lnTo>
                    <a:pt x="247" y="141"/>
                  </a:lnTo>
                  <a:lnTo>
                    <a:pt x="247" y="141"/>
                  </a:lnTo>
                  <a:lnTo>
                    <a:pt x="242" y="140"/>
                  </a:lnTo>
                  <a:lnTo>
                    <a:pt x="240" y="136"/>
                  </a:lnTo>
                  <a:lnTo>
                    <a:pt x="240" y="81"/>
                  </a:lnTo>
                  <a:close/>
                  <a:moveTo>
                    <a:pt x="219" y="60"/>
                  </a:moveTo>
                  <a:lnTo>
                    <a:pt x="231" y="75"/>
                  </a:lnTo>
                  <a:lnTo>
                    <a:pt x="231" y="136"/>
                  </a:lnTo>
                  <a:lnTo>
                    <a:pt x="231" y="136"/>
                  </a:lnTo>
                  <a:lnTo>
                    <a:pt x="233" y="141"/>
                  </a:lnTo>
                  <a:lnTo>
                    <a:pt x="236" y="146"/>
                  </a:lnTo>
                  <a:lnTo>
                    <a:pt x="240" y="150"/>
                  </a:lnTo>
                  <a:lnTo>
                    <a:pt x="247" y="150"/>
                  </a:lnTo>
                  <a:lnTo>
                    <a:pt x="293" y="150"/>
                  </a:lnTo>
                  <a:lnTo>
                    <a:pt x="293" y="150"/>
                  </a:lnTo>
                  <a:lnTo>
                    <a:pt x="296" y="152"/>
                  </a:lnTo>
                  <a:lnTo>
                    <a:pt x="297" y="153"/>
                  </a:lnTo>
                  <a:lnTo>
                    <a:pt x="299" y="155"/>
                  </a:lnTo>
                  <a:lnTo>
                    <a:pt x="299" y="158"/>
                  </a:lnTo>
                  <a:lnTo>
                    <a:pt x="299" y="158"/>
                  </a:lnTo>
                  <a:lnTo>
                    <a:pt x="297" y="166"/>
                  </a:lnTo>
                  <a:lnTo>
                    <a:pt x="293" y="172"/>
                  </a:lnTo>
                  <a:lnTo>
                    <a:pt x="286" y="175"/>
                  </a:lnTo>
                  <a:lnTo>
                    <a:pt x="280" y="176"/>
                  </a:lnTo>
                  <a:lnTo>
                    <a:pt x="199" y="176"/>
                  </a:lnTo>
                  <a:lnTo>
                    <a:pt x="199" y="176"/>
                  </a:lnTo>
                  <a:lnTo>
                    <a:pt x="188" y="176"/>
                  </a:lnTo>
                  <a:lnTo>
                    <a:pt x="178" y="173"/>
                  </a:lnTo>
                  <a:lnTo>
                    <a:pt x="168" y="169"/>
                  </a:lnTo>
                  <a:lnTo>
                    <a:pt x="159" y="163"/>
                  </a:lnTo>
                  <a:lnTo>
                    <a:pt x="152" y="156"/>
                  </a:lnTo>
                  <a:lnTo>
                    <a:pt x="145" y="147"/>
                  </a:lnTo>
                  <a:lnTo>
                    <a:pt x="141" y="138"/>
                  </a:lnTo>
                  <a:lnTo>
                    <a:pt x="138" y="127"/>
                  </a:lnTo>
                  <a:lnTo>
                    <a:pt x="138" y="127"/>
                  </a:lnTo>
                  <a:lnTo>
                    <a:pt x="133" y="120"/>
                  </a:lnTo>
                  <a:lnTo>
                    <a:pt x="129" y="112"/>
                  </a:lnTo>
                  <a:lnTo>
                    <a:pt x="121" y="107"/>
                  </a:lnTo>
                  <a:lnTo>
                    <a:pt x="112" y="104"/>
                  </a:lnTo>
                  <a:lnTo>
                    <a:pt x="47" y="92"/>
                  </a:lnTo>
                  <a:lnTo>
                    <a:pt x="47" y="109"/>
                  </a:lnTo>
                  <a:lnTo>
                    <a:pt x="47" y="109"/>
                  </a:lnTo>
                  <a:lnTo>
                    <a:pt x="46" y="117"/>
                  </a:lnTo>
                  <a:lnTo>
                    <a:pt x="43" y="123"/>
                  </a:lnTo>
                  <a:lnTo>
                    <a:pt x="37" y="126"/>
                  </a:lnTo>
                  <a:lnTo>
                    <a:pt x="29" y="127"/>
                  </a:lnTo>
                  <a:lnTo>
                    <a:pt x="29" y="127"/>
                  </a:lnTo>
                  <a:lnTo>
                    <a:pt x="21" y="126"/>
                  </a:lnTo>
                  <a:lnTo>
                    <a:pt x="15" y="123"/>
                  </a:lnTo>
                  <a:lnTo>
                    <a:pt x="11" y="117"/>
                  </a:lnTo>
                  <a:lnTo>
                    <a:pt x="9" y="109"/>
                  </a:lnTo>
                  <a:lnTo>
                    <a:pt x="9" y="98"/>
                  </a:lnTo>
                  <a:lnTo>
                    <a:pt x="9" y="98"/>
                  </a:lnTo>
                  <a:lnTo>
                    <a:pt x="11" y="91"/>
                  </a:lnTo>
                  <a:lnTo>
                    <a:pt x="15" y="84"/>
                  </a:lnTo>
                  <a:lnTo>
                    <a:pt x="21" y="80"/>
                  </a:lnTo>
                  <a:lnTo>
                    <a:pt x="29" y="78"/>
                  </a:lnTo>
                  <a:lnTo>
                    <a:pt x="135" y="78"/>
                  </a:lnTo>
                  <a:lnTo>
                    <a:pt x="165" y="60"/>
                  </a:lnTo>
                  <a:lnTo>
                    <a:pt x="219" y="60"/>
                  </a:lnTo>
                  <a:close/>
                  <a:moveTo>
                    <a:pt x="202" y="49"/>
                  </a:moveTo>
                  <a:lnTo>
                    <a:pt x="184" y="49"/>
                  </a:lnTo>
                  <a:lnTo>
                    <a:pt x="193" y="37"/>
                  </a:lnTo>
                  <a:lnTo>
                    <a:pt x="202"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502"/>
            <p:cNvSpPr>
              <a:spLocks noEditPoints="1"/>
            </p:cNvSpPr>
            <p:nvPr/>
          </p:nvSpPr>
          <p:spPr bwMode="auto">
            <a:xfrm>
              <a:off x="6796088" y="2382838"/>
              <a:ext cx="106363" cy="109538"/>
            </a:xfrm>
            <a:custGeom>
              <a:avLst/>
              <a:gdLst>
                <a:gd name="T0" fmla="*/ 0 w 67"/>
                <a:gd name="T1" fmla="*/ 49 h 69"/>
                <a:gd name="T2" fmla="*/ 18 w 67"/>
                <a:gd name="T3" fmla="*/ 49 h 69"/>
                <a:gd name="T4" fmla="*/ 18 w 67"/>
                <a:gd name="T5" fmla="*/ 69 h 69"/>
                <a:gd name="T6" fmla="*/ 47 w 67"/>
                <a:gd name="T7" fmla="*/ 69 h 69"/>
                <a:gd name="T8" fmla="*/ 47 w 67"/>
                <a:gd name="T9" fmla="*/ 49 h 69"/>
                <a:gd name="T10" fmla="*/ 67 w 67"/>
                <a:gd name="T11" fmla="*/ 49 h 69"/>
                <a:gd name="T12" fmla="*/ 67 w 67"/>
                <a:gd name="T13" fmla="*/ 20 h 69"/>
                <a:gd name="T14" fmla="*/ 47 w 67"/>
                <a:gd name="T15" fmla="*/ 20 h 69"/>
                <a:gd name="T16" fmla="*/ 47 w 67"/>
                <a:gd name="T17" fmla="*/ 0 h 69"/>
                <a:gd name="T18" fmla="*/ 18 w 67"/>
                <a:gd name="T19" fmla="*/ 0 h 69"/>
                <a:gd name="T20" fmla="*/ 18 w 67"/>
                <a:gd name="T21" fmla="*/ 20 h 69"/>
                <a:gd name="T22" fmla="*/ 0 w 67"/>
                <a:gd name="T23" fmla="*/ 20 h 69"/>
                <a:gd name="T24" fmla="*/ 0 w 67"/>
                <a:gd name="T25" fmla="*/ 49 h 69"/>
                <a:gd name="T26" fmla="*/ 9 w 67"/>
                <a:gd name="T27" fmla="*/ 31 h 69"/>
                <a:gd name="T28" fmla="*/ 29 w 67"/>
                <a:gd name="T29" fmla="*/ 31 h 69"/>
                <a:gd name="T30" fmla="*/ 29 w 67"/>
                <a:gd name="T31" fmla="*/ 11 h 69"/>
                <a:gd name="T32" fmla="*/ 38 w 67"/>
                <a:gd name="T33" fmla="*/ 11 h 69"/>
                <a:gd name="T34" fmla="*/ 38 w 67"/>
                <a:gd name="T35" fmla="*/ 31 h 69"/>
                <a:gd name="T36" fmla="*/ 58 w 67"/>
                <a:gd name="T37" fmla="*/ 31 h 69"/>
                <a:gd name="T38" fmla="*/ 58 w 67"/>
                <a:gd name="T39" fmla="*/ 40 h 69"/>
                <a:gd name="T40" fmla="*/ 38 w 67"/>
                <a:gd name="T41" fmla="*/ 40 h 69"/>
                <a:gd name="T42" fmla="*/ 38 w 67"/>
                <a:gd name="T43" fmla="*/ 60 h 69"/>
                <a:gd name="T44" fmla="*/ 29 w 67"/>
                <a:gd name="T45" fmla="*/ 60 h 69"/>
                <a:gd name="T46" fmla="*/ 29 w 67"/>
                <a:gd name="T47" fmla="*/ 40 h 69"/>
                <a:gd name="T48" fmla="*/ 9 w 67"/>
                <a:gd name="T49" fmla="*/ 40 h 69"/>
                <a:gd name="T50" fmla="*/ 9 w 67"/>
                <a:gd name="T51"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69">
                  <a:moveTo>
                    <a:pt x="0" y="49"/>
                  </a:moveTo>
                  <a:lnTo>
                    <a:pt x="18" y="49"/>
                  </a:lnTo>
                  <a:lnTo>
                    <a:pt x="18" y="69"/>
                  </a:lnTo>
                  <a:lnTo>
                    <a:pt x="47" y="69"/>
                  </a:lnTo>
                  <a:lnTo>
                    <a:pt x="47" y="49"/>
                  </a:lnTo>
                  <a:lnTo>
                    <a:pt x="67" y="49"/>
                  </a:lnTo>
                  <a:lnTo>
                    <a:pt x="67" y="20"/>
                  </a:lnTo>
                  <a:lnTo>
                    <a:pt x="47" y="20"/>
                  </a:lnTo>
                  <a:lnTo>
                    <a:pt x="47" y="0"/>
                  </a:lnTo>
                  <a:lnTo>
                    <a:pt x="18" y="0"/>
                  </a:lnTo>
                  <a:lnTo>
                    <a:pt x="18" y="20"/>
                  </a:lnTo>
                  <a:lnTo>
                    <a:pt x="0" y="20"/>
                  </a:lnTo>
                  <a:lnTo>
                    <a:pt x="0" y="49"/>
                  </a:lnTo>
                  <a:close/>
                  <a:moveTo>
                    <a:pt x="9" y="31"/>
                  </a:moveTo>
                  <a:lnTo>
                    <a:pt x="29" y="31"/>
                  </a:lnTo>
                  <a:lnTo>
                    <a:pt x="29" y="11"/>
                  </a:lnTo>
                  <a:lnTo>
                    <a:pt x="38" y="11"/>
                  </a:lnTo>
                  <a:lnTo>
                    <a:pt x="38" y="31"/>
                  </a:lnTo>
                  <a:lnTo>
                    <a:pt x="58" y="31"/>
                  </a:lnTo>
                  <a:lnTo>
                    <a:pt x="58" y="40"/>
                  </a:lnTo>
                  <a:lnTo>
                    <a:pt x="38" y="40"/>
                  </a:lnTo>
                  <a:lnTo>
                    <a:pt x="38" y="60"/>
                  </a:lnTo>
                  <a:lnTo>
                    <a:pt x="29" y="60"/>
                  </a:lnTo>
                  <a:lnTo>
                    <a:pt x="29" y="40"/>
                  </a:lnTo>
                  <a:lnTo>
                    <a:pt x="9" y="40"/>
                  </a:lnTo>
                  <a:lnTo>
                    <a:pt x="9"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10" name="Freeform 503"/>
          <p:cNvSpPr>
            <a:spLocks noEditPoints="1"/>
          </p:cNvSpPr>
          <p:nvPr userDrawn="1"/>
        </p:nvSpPr>
        <p:spPr bwMode="auto">
          <a:xfrm>
            <a:off x="4375714" y="2300957"/>
            <a:ext cx="540405" cy="403901"/>
          </a:xfrm>
          <a:custGeom>
            <a:avLst/>
            <a:gdLst>
              <a:gd name="T0" fmla="*/ 220 w 289"/>
              <a:gd name="T1" fmla="*/ 40 h 288"/>
              <a:gd name="T2" fmla="*/ 208 w 289"/>
              <a:gd name="T3" fmla="*/ 77 h 288"/>
              <a:gd name="T4" fmla="*/ 236 w 289"/>
              <a:gd name="T5" fmla="*/ 107 h 288"/>
              <a:gd name="T6" fmla="*/ 237 w 289"/>
              <a:gd name="T7" fmla="*/ 271 h 288"/>
              <a:gd name="T8" fmla="*/ 216 w 289"/>
              <a:gd name="T9" fmla="*/ 277 h 288"/>
              <a:gd name="T10" fmla="*/ 200 w 289"/>
              <a:gd name="T11" fmla="*/ 271 h 288"/>
              <a:gd name="T12" fmla="*/ 193 w 289"/>
              <a:gd name="T13" fmla="*/ 199 h 288"/>
              <a:gd name="T14" fmla="*/ 179 w 289"/>
              <a:gd name="T15" fmla="*/ 170 h 288"/>
              <a:gd name="T16" fmla="*/ 147 w 289"/>
              <a:gd name="T17" fmla="*/ 167 h 288"/>
              <a:gd name="T18" fmla="*/ 127 w 289"/>
              <a:gd name="T19" fmla="*/ 199 h 288"/>
              <a:gd name="T20" fmla="*/ 113 w 289"/>
              <a:gd name="T21" fmla="*/ 276 h 288"/>
              <a:gd name="T22" fmla="*/ 82 w 289"/>
              <a:gd name="T23" fmla="*/ 276 h 288"/>
              <a:gd name="T24" fmla="*/ 68 w 289"/>
              <a:gd name="T25" fmla="*/ 198 h 288"/>
              <a:gd name="T26" fmla="*/ 122 w 289"/>
              <a:gd name="T27" fmla="*/ 158 h 288"/>
              <a:gd name="T28" fmla="*/ 124 w 289"/>
              <a:gd name="T29" fmla="*/ 31 h 288"/>
              <a:gd name="T30" fmla="*/ 91 w 289"/>
              <a:gd name="T31" fmla="*/ 9 h 288"/>
              <a:gd name="T32" fmla="*/ 91 w 289"/>
              <a:gd name="T33" fmla="*/ 18 h 288"/>
              <a:gd name="T34" fmla="*/ 113 w 289"/>
              <a:gd name="T35" fmla="*/ 29 h 288"/>
              <a:gd name="T36" fmla="*/ 116 w 289"/>
              <a:gd name="T37" fmla="*/ 145 h 288"/>
              <a:gd name="T38" fmla="*/ 75 w 289"/>
              <a:gd name="T39" fmla="*/ 187 h 288"/>
              <a:gd name="T40" fmla="*/ 26 w 289"/>
              <a:gd name="T41" fmla="*/ 173 h 288"/>
              <a:gd name="T42" fmla="*/ 10 w 289"/>
              <a:gd name="T43" fmla="*/ 44 h 288"/>
              <a:gd name="T44" fmla="*/ 26 w 289"/>
              <a:gd name="T45" fmla="*/ 20 h 288"/>
              <a:gd name="T46" fmla="*/ 36 w 289"/>
              <a:gd name="T47" fmla="*/ 0 h 288"/>
              <a:gd name="T48" fmla="*/ 16 w 289"/>
              <a:gd name="T49" fmla="*/ 15 h 288"/>
              <a:gd name="T50" fmla="*/ 0 w 289"/>
              <a:gd name="T51" fmla="*/ 135 h 288"/>
              <a:gd name="T52" fmla="*/ 26 w 289"/>
              <a:gd name="T53" fmla="*/ 185 h 288"/>
              <a:gd name="T54" fmla="*/ 59 w 289"/>
              <a:gd name="T55" fmla="*/ 260 h 288"/>
              <a:gd name="T56" fmla="*/ 85 w 289"/>
              <a:gd name="T57" fmla="*/ 286 h 288"/>
              <a:gd name="T58" fmla="*/ 122 w 289"/>
              <a:gd name="T59" fmla="*/ 282 h 288"/>
              <a:gd name="T60" fmla="*/ 136 w 289"/>
              <a:gd name="T61" fmla="*/ 199 h 288"/>
              <a:gd name="T62" fmla="*/ 156 w 289"/>
              <a:gd name="T63" fmla="*/ 175 h 288"/>
              <a:gd name="T64" fmla="*/ 176 w 289"/>
              <a:gd name="T65" fmla="*/ 182 h 288"/>
              <a:gd name="T66" fmla="*/ 183 w 289"/>
              <a:gd name="T67" fmla="*/ 253 h 288"/>
              <a:gd name="T68" fmla="*/ 197 w 289"/>
              <a:gd name="T69" fmla="*/ 282 h 288"/>
              <a:gd name="T70" fmla="*/ 226 w 289"/>
              <a:gd name="T71" fmla="*/ 286 h 288"/>
              <a:gd name="T72" fmla="*/ 251 w 289"/>
              <a:gd name="T73" fmla="*/ 266 h 288"/>
              <a:gd name="T74" fmla="*/ 268 w 289"/>
              <a:gd name="T75" fmla="*/ 104 h 288"/>
              <a:gd name="T76" fmla="*/ 289 w 289"/>
              <a:gd name="T77" fmla="*/ 69 h 288"/>
              <a:gd name="T78" fmla="*/ 271 w 289"/>
              <a:gd name="T79" fmla="*/ 35 h 288"/>
              <a:gd name="T80" fmla="*/ 248 w 289"/>
              <a:gd name="T81" fmla="*/ 80 h 288"/>
              <a:gd name="T82" fmla="*/ 237 w 289"/>
              <a:gd name="T83" fmla="*/ 64 h 288"/>
              <a:gd name="T84" fmla="*/ 257 w 289"/>
              <a:gd name="T85" fmla="*/ 60 h 288"/>
              <a:gd name="T86" fmla="*/ 252 w 289"/>
              <a:gd name="T87" fmla="*/ 80 h 288"/>
              <a:gd name="T88" fmla="*/ 260 w 289"/>
              <a:gd name="T89" fmla="*/ 86 h 288"/>
              <a:gd name="T90" fmla="*/ 263 w 289"/>
              <a:gd name="T91" fmla="*/ 54 h 288"/>
              <a:gd name="T92" fmla="*/ 228 w 289"/>
              <a:gd name="T93" fmla="*/ 60 h 288"/>
              <a:gd name="T94" fmla="*/ 243 w 289"/>
              <a:gd name="T95" fmla="*/ 89 h 288"/>
              <a:gd name="T96" fmla="*/ 225 w 289"/>
              <a:gd name="T97" fmla="*/ 89 h 288"/>
              <a:gd name="T98" fmla="*/ 219 w 289"/>
              <a:gd name="T99" fmla="*/ 63 h 288"/>
              <a:gd name="T100" fmla="*/ 242 w 289"/>
              <a:gd name="T101" fmla="*/ 38 h 288"/>
              <a:gd name="T102" fmla="*/ 271 w 289"/>
              <a:gd name="T103" fmla="*/ 46 h 288"/>
              <a:gd name="T104" fmla="*/ 278 w 289"/>
              <a:gd name="T105" fmla="*/ 73 h 288"/>
              <a:gd name="T106" fmla="*/ 259 w 289"/>
              <a:gd name="T107" fmla="*/ 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88">
                <a:moveTo>
                  <a:pt x="248" y="27"/>
                </a:moveTo>
                <a:lnTo>
                  <a:pt x="248" y="27"/>
                </a:lnTo>
                <a:lnTo>
                  <a:pt x="240" y="29"/>
                </a:lnTo>
                <a:lnTo>
                  <a:pt x="232" y="31"/>
                </a:lnTo>
                <a:lnTo>
                  <a:pt x="226" y="35"/>
                </a:lnTo>
                <a:lnTo>
                  <a:pt x="220" y="40"/>
                </a:lnTo>
                <a:lnTo>
                  <a:pt x="214" y="46"/>
                </a:lnTo>
                <a:lnTo>
                  <a:pt x="211" y="52"/>
                </a:lnTo>
                <a:lnTo>
                  <a:pt x="208" y="60"/>
                </a:lnTo>
                <a:lnTo>
                  <a:pt x="208" y="69"/>
                </a:lnTo>
                <a:lnTo>
                  <a:pt x="208" y="69"/>
                </a:lnTo>
                <a:lnTo>
                  <a:pt x="208" y="77"/>
                </a:lnTo>
                <a:lnTo>
                  <a:pt x="211" y="83"/>
                </a:lnTo>
                <a:lnTo>
                  <a:pt x="214" y="90"/>
                </a:lnTo>
                <a:lnTo>
                  <a:pt x="219" y="95"/>
                </a:lnTo>
                <a:lnTo>
                  <a:pt x="223" y="101"/>
                </a:lnTo>
                <a:lnTo>
                  <a:pt x="229" y="104"/>
                </a:lnTo>
                <a:lnTo>
                  <a:pt x="236" y="107"/>
                </a:lnTo>
                <a:lnTo>
                  <a:pt x="243" y="109"/>
                </a:lnTo>
                <a:lnTo>
                  <a:pt x="243" y="253"/>
                </a:lnTo>
                <a:lnTo>
                  <a:pt x="243" y="253"/>
                </a:lnTo>
                <a:lnTo>
                  <a:pt x="242" y="262"/>
                </a:lnTo>
                <a:lnTo>
                  <a:pt x="240" y="266"/>
                </a:lnTo>
                <a:lnTo>
                  <a:pt x="237" y="271"/>
                </a:lnTo>
                <a:lnTo>
                  <a:pt x="237" y="271"/>
                </a:lnTo>
                <a:lnTo>
                  <a:pt x="232" y="274"/>
                </a:lnTo>
                <a:lnTo>
                  <a:pt x="229" y="276"/>
                </a:lnTo>
                <a:lnTo>
                  <a:pt x="225" y="277"/>
                </a:lnTo>
                <a:lnTo>
                  <a:pt x="220" y="277"/>
                </a:lnTo>
                <a:lnTo>
                  <a:pt x="216" y="277"/>
                </a:lnTo>
                <a:lnTo>
                  <a:pt x="216" y="277"/>
                </a:lnTo>
                <a:lnTo>
                  <a:pt x="211" y="277"/>
                </a:lnTo>
                <a:lnTo>
                  <a:pt x="208" y="276"/>
                </a:lnTo>
                <a:lnTo>
                  <a:pt x="203" y="274"/>
                </a:lnTo>
                <a:lnTo>
                  <a:pt x="200" y="271"/>
                </a:lnTo>
                <a:lnTo>
                  <a:pt x="200" y="271"/>
                </a:lnTo>
                <a:lnTo>
                  <a:pt x="197" y="266"/>
                </a:lnTo>
                <a:lnTo>
                  <a:pt x="194" y="262"/>
                </a:lnTo>
                <a:lnTo>
                  <a:pt x="193" y="257"/>
                </a:lnTo>
                <a:lnTo>
                  <a:pt x="193" y="253"/>
                </a:lnTo>
                <a:lnTo>
                  <a:pt x="193" y="199"/>
                </a:lnTo>
                <a:lnTo>
                  <a:pt x="193" y="199"/>
                </a:lnTo>
                <a:lnTo>
                  <a:pt x="193" y="193"/>
                </a:lnTo>
                <a:lnTo>
                  <a:pt x="191" y="187"/>
                </a:lnTo>
                <a:lnTo>
                  <a:pt x="188" y="181"/>
                </a:lnTo>
                <a:lnTo>
                  <a:pt x="183" y="175"/>
                </a:lnTo>
                <a:lnTo>
                  <a:pt x="183" y="175"/>
                </a:lnTo>
                <a:lnTo>
                  <a:pt x="179" y="170"/>
                </a:lnTo>
                <a:lnTo>
                  <a:pt x="173" y="167"/>
                </a:lnTo>
                <a:lnTo>
                  <a:pt x="167" y="165"/>
                </a:lnTo>
                <a:lnTo>
                  <a:pt x="160" y="165"/>
                </a:lnTo>
                <a:lnTo>
                  <a:pt x="160" y="165"/>
                </a:lnTo>
                <a:lnTo>
                  <a:pt x="153" y="165"/>
                </a:lnTo>
                <a:lnTo>
                  <a:pt x="147" y="167"/>
                </a:lnTo>
                <a:lnTo>
                  <a:pt x="142" y="171"/>
                </a:lnTo>
                <a:lnTo>
                  <a:pt x="136" y="175"/>
                </a:lnTo>
                <a:lnTo>
                  <a:pt x="133" y="181"/>
                </a:lnTo>
                <a:lnTo>
                  <a:pt x="130" y="185"/>
                </a:lnTo>
                <a:lnTo>
                  <a:pt x="128" y="193"/>
                </a:lnTo>
                <a:lnTo>
                  <a:pt x="127" y="199"/>
                </a:lnTo>
                <a:lnTo>
                  <a:pt x="127" y="253"/>
                </a:lnTo>
                <a:lnTo>
                  <a:pt x="127" y="253"/>
                </a:lnTo>
                <a:lnTo>
                  <a:pt x="127" y="257"/>
                </a:lnTo>
                <a:lnTo>
                  <a:pt x="125" y="262"/>
                </a:lnTo>
                <a:lnTo>
                  <a:pt x="121" y="270"/>
                </a:lnTo>
                <a:lnTo>
                  <a:pt x="113" y="276"/>
                </a:lnTo>
                <a:lnTo>
                  <a:pt x="108" y="277"/>
                </a:lnTo>
                <a:lnTo>
                  <a:pt x="104" y="277"/>
                </a:lnTo>
                <a:lnTo>
                  <a:pt x="91" y="277"/>
                </a:lnTo>
                <a:lnTo>
                  <a:pt x="91" y="277"/>
                </a:lnTo>
                <a:lnTo>
                  <a:pt x="87" y="277"/>
                </a:lnTo>
                <a:lnTo>
                  <a:pt x="82" y="276"/>
                </a:lnTo>
                <a:lnTo>
                  <a:pt x="75" y="270"/>
                </a:lnTo>
                <a:lnTo>
                  <a:pt x="70" y="262"/>
                </a:lnTo>
                <a:lnTo>
                  <a:pt x="68" y="257"/>
                </a:lnTo>
                <a:lnTo>
                  <a:pt x="68" y="253"/>
                </a:lnTo>
                <a:lnTo>
                  <a:pt x="68" y="198"/>
                </a:lnTo>
                <a:lnTo>
                  <a:pt x="68" y="198"/>
                </a:lnTo>
                <a:lnTo>
                  <a:pt x="81" y="196"/>
                </a:lnTo>
                <a:lnTo>
                  <a:pt x="91" y="191"/>
                </a:lnTo>
                <a:lnTo>
                  <a:pt x="101" y="185"/>
                </a:lnTo>
                <a:lnTo>
                  <a:pt x="110" y="178"/>
                </a:lnTo>
                <a:lnTo>
                  <a:pt x="118" y="168"/>
                </a:lnTo>
                <a:lnTo>
                  <a:pt x="122" y="158"/>
                </a:lnTo>
                <a:lnTo>
                  <a:pt x="125" y="147"/>
                </a:lnTo>
                <a:lnTo>
                  <a:pt x="127" y="135"/>
                </a:lnTo>
                <a:lnTo>
                  <a:pt x="127" y="44"/>
                </a:lnTo>
                <a:lnTo>
                  <a:pt x="127" y="44"/>
                </a:lnTo>
                <a:lnTo>
                  <a:pt x="127" y="37"/>
                </a:lnTo>
                <a:lnTo>
                  <a:pt x="124" y="31"/>
                </a:lnTo>
                <a:lnTo>
                  <a:pt x="121" y="24"/>
                </a:lnTo>
                <a:lnTo>
                  <a:pt x="116" y="20"/>
                </a:lnTo>
                <a:lnTo>
                  <a:pt x="111" y="15"/>
                </a:lnTo>
                <a:lnTo>
                  <a:pt x="105" y="12"/>
                </a:lnTo>
                <a:lnTo>
                  <a:pt x="98" y="9"/>
                </a:lnTo>
                <a:lnTo>
                  <a:pt x="91" y="9"/>
                </a:lnTo>
                <a:lnTo>
                  <a:pt x="91" y="0"/>
                </a:lnTo>
                <a:lnTo>
                  <a:pt x="81" y="0"/>
                </a:lnTo>
                <a:lnTo>
                  <a:pt x="81" y="27"/>
                </a:lnTo>
                <a:lnTo>
                  <a:pt x="91" y="27"/>
                </a:lnTo>
                <a:lnTo>
                  <a:pt x="91" y="18"/>
                </a:lnTo>
                <a:lnTo>
                  <a:pt x="91" y="18"/>
                </a:lnTo>
                <a:lnTo>
                  <a:pt x="91" y="18"/>
                </a:lnTo>
                <a:lnTo>
                  <a:pt x="96" y="18"/>
                </a:lnTo>
                <a:lnTo>
                  <a:pt x="101" y="20"/>
                </a:lnTo>
                <a:lnTo>
                  <a:pt x="105" y="23"/>
                </a:lnTo>
                <a:lnTo>
                  <a:pt x="110" y="26"/>
                </a:lnTo>
                <a:lnTo>
                  <a:pt x="113" y="29"/>
                </a:lnTo>
                <a:lnTo>
                  <a:pt x="114" y="34"/>
                </a:lnTo>
                <a:lnTo>
                  <a:pt x="116" y="40"/>
                </a:lnTo>
                <a:lnTo>
                  <a:pt x="118" y="44"/>
                </a:lnTo>
                <a:lnTo>
                  <a:pt x="118" y="135"/>
                </a:lnTo>
                <a:lnTo>
                  <a:pt x="118" y="135"/>
                </a:lnTo>
                <a:lnTo>
                  <a:pt x="116" y="145"/>
                </a:lnTo>
                <a:lnTo>
                  <a:pt x="113" y="156"/>
                </a:lnTo>
                <a:lnTo>
                  <a:pt x="108" y="165"/>
                </a:lnTo>
                <a:lnTo>
                  <a:pt x="102" y="173"/>
                </a:lnTo>
                <a:lnTo>
                  <a:pt x="93" y="179"/>
                </a:lnTo>
                <a:lnTo>
                  <a:pt x="84" y="184"/>
                </a:lnTo>
                <a:lnTo>
                  <a:pt x="75" y="187"/>
                </a:lnTo>
                <a:lnTo>
                  <a:pt x="64" y="188"/>
                </a:lnTo>
                <a:lnTo>
                  <a:pt x="64" y="188"/>
                </a:lnTo>
                <a:lnTo>
                  <a:pt x="53" y="187"/>
                </a:lnTo>
                <a:lnTo>
                  <a:pt x="42" y="184"/>
                </a:lnTo>
                <a:lnTo>
                  <a:pt x="33" y="179"/>
                </a:lnTo>
                <a:lnTo>
                  <a:pt x="26" y="173"/>
                </a:lnTo>
                <a:lnTo>
                  <a:pt x="19" y="165"/>
                </a:lnTo>
                <a:lnTo>
                  <a:pt x="15" y="156"/>
                </a:lnTo>
                <a:lnTo>
                  <a:pt x="10" y="145"/>
                </a:lnTo>
                <a:lnTo>
                  <a:pt x="10" y="135"/>
                </a:lnTo>
                <a:lnTo>
                  <a:pt x="10" y="44"/>
                </a:lnTo>
                <a:lnTo>
                  <a:pt x="10" y="44"/>
                </a:lnTo>
                <a:lnTo>
                  <a:pt x="10" y="40"/>
                </a:lnTo>
                <a:lnTo>
                  <a:pt x="12" y="34"/>
                </a:lnTo>
                <a:lnTo>
                  <a:pt x="15" y="29"/>
                </a:lnTo>
                <a:lnTo>
                  <a:pt x="18" y="26"/>
                </a:lnTo>
                <a:lnTo>
                  <a:pt x="21" y="23"/>
                </a:lnTo>
                <a:lnTo>
                  <a:pt x="26" y="20"/>
                </a:lnTo>
                <a:lnTo>
                  <a:pt x="32" y="18"/>
                </a:lnTo>
                <a:lnTo>
                  <a:pt x="36" y="18"/>
                </a:lnTo>
                <a:lnTo>
                  <a:pt x="36" y="27"/>
                </a:lnTo>
                <a:lnTo>
                  <a:pt x="46" y="27"/>
                </a:lnTo>
                <a:lnTo>
                  <a:pt x="46" y="0"/>
                </a:lnTo>
                <a:lnTo>
                  <a:pt x="36" y="0"/>
                </a:lnTo>
                <a:lnTo>
                  <a:pt x="36" y="9"/>
                </a:lnTo>
                <a:lnTo>
                  <a:pt x="36" y="9"/>
                </a:lnTo>
                <a:lnTo>
                  <a:pt x="36" y="9"/>
                </a:lnTo>
                <a:lnTo>
                  <a:pt x="29" y="9"/>
                </a:lnTo>
                <a:lnTo>
                  <a:pt x="23" y="11"/>
                </a:lnTo>
                <a:lnTo>
                  <a:pt x="16" y="15"/>
                </a:lnTo>
                <a:lnTo>
                  <a:pt x="10" y="18"/>
                </a:lnTo>
                <a:lnTo>
                  <a:pt x="7" y="24"/>
                </a:lnTo>
                <a:lnTo>
                  <a:pt x="3" y="31"/>
                </a:lnTo>
                <a:lnTo>
                  <a:pt x="1" y="37"/>
                </a:lnTo>
                <a:lnTo>
                  <a:pt x="0" y="44"/>
                </a:lnTo>
                <a:lnTo>
                  <a:pt x="0" y="135"/>
                </a:lnTo>
                <a:lnTo>
                  <a:pt x="0" y="135"/>
                </a:lnTo>
                <a:lnTo>
                  <a:pt x="1" y="147"/>
                </a:lnTo>
                <a:lnTo>
                  <a:pt x="4" y="158"/>
                </a:lnTo>
                <a:lnTo>
                  <a:pt x="10" y="168"/>
                </a:lnTo>
                <a:lnTo>
                  <a:pt x="18" y="178"/>
                </a:lnTo>
                <a:lnTo>
                  <a:pt x="26" y="185"/>
                </a:lnTo>
                <a:lnTo>
                  <a:pt x="36" y="191"/>
                </a:lnTo>
                <a:lnTo>
                  <a:pt x="47" y="196"/>
                </a:lnTo>
                <a:lnTo>
                  <a:pt x="59" y="198"/>
                </a:lnTo>
                <a:lnTo>
                  <a:pt x="59" y="253"/>
                </a:lnTo>
                <a:lnTo>
                  <a:pt x="59" y="253"/>
                </a:lnTo>
                <a:lnTo>
                  <a:pt x="59" y="260"/>
                </a:lnTo>
                <a:lnTo>
                  <a:pt x="61" y="266"/>
                </a:lnTo>
                <a:lnTo>
                  <a:pt x="64" y="273"/>
                </a:lnTo>
                <a:lnTo>
                  <a:pt x="68" y="277"/>
                </a:lnTo>
                <a:lnTo>
                  <a:pt x="73" y="282"/>
                </a:lnTo>
                <a:lnTo>
                  <a:pt x="79" y="285"/>
                </a:lnTo>
                <a:lnTo>
                  <a:pt x="85" y="286"/>
                </a:lnTo>
                <a:lnTo>
                  <a:pt x="91" y="286"/>
                </a:lnTo>
                <a:lnTo>
                  <a:pt x="104" y="286"/>
                </a:lnTo>
                <a:lnTo>
                  <a:pt x="104" y="286"/>
                </a:lnTo>
                <a:lnTo>
                  <a:pt x="110" y="286"/>
                </a:lnTo>
                <a:lnTo>
                  <a:pt x="116" y="285"/>
                </a:lnTo>
                <a:lnTo>
                  <a:pt x="122" y="282"/>
                </a:lnTo>
                <a:lnTo>
                  <a:pt x="127" y="277"/>
                </a:lnTo>
                <a:lnTo>
                  <a:pt x="131" y="273"/>
                </a:lnTo>
                <a:lnTo>
                  <a:pt x="134" y="266"/>
                </a:lnTo>
                <a:lnTo>
                  <a:pt x="136" y="260"/>
                </a:lnTo>
                <a:lnTo>
                  <a:pt x="136" y="253"/>
                </a:lnTo>
                <a:lnTo>
                  <a:pt x="136" y="199"/>
                </a:lnTo>
                <a:lnTo>
                  <a:pt x="136" y="199"/>
                </a:lnTo>
                <a:lnTo>
                  <a:pt x="137" y="194"/>
                </a:lnTo>
                <a:lnTo>
                  <a:pt x="139" y="190"/>
                </a:lnTo>
                <a:lnTo>
                  <a:pt x="144" y="182"/>
                </a:lnTo>
                <a:lnTo>
                  <a:pt x="151" y="176"/>
                </a:lnTo>
                <a:lnTo>
                  <a:pt x="156" y="175"/>
                </a:lnTo>
                <a:lnTo>
                  <a:pt x="160" y="175"/>
                </a:lnTo>
                <a:lnTo>
                  <a:pt x="160" y="175"/>
                </a:lnTo>
                <a:lnTo>
                  <a:pt x="165" y="175"/>
                </a:lnTo>
                <a:lnTo>
                  <a:pt x="170" y="176"/>
                </a:lnTo>
                <a:lnTo>
                  <a:pt x="173" y="179"/>
                </a:lnTo>
                <a:lnTo>
                  <a:pt x="176" y="182"/>
                </a:lnTo>
                <a:lnTo>
                  <a:pt x="176" y="182"/>
                </a:lnTo>
                <a:lnTo>
                  <a:pt x="179" y="185"/>
                </a:lnTo>
                <a:lnTo>
                  <a:pt x="182" y="190"/>
                </a:lnTo>
                <a:lnTo>
                  <a:pt x="183" y="199"/>
                </a:lnTo>
                <a:lnTo>
                  <a:pt x="183" y="253"/>
                </a:lnTo>
                <a:lnTo>
                  <a:pt x="183" y="253"/>
                </a:lnTo>
                <a:lnTo>
                  <a:pt x="183" y="260"/>
                </a:lnTo>
                <a:lnTo>
                  <a:pt x="186" y="266"/>
                </a:lnTo>
                <a:lnTo>
                  <a:pt x="188" y="273"/>
                </a:lnTo>
                <a:lnTo>
                  <a:pt x="193" y="277"/>
                </a:lnTo>
                <a:lnTo>
                  <a:pt x="193" y="277"/>
                </a:lnTo>
                <a:lnTo>
                  <a:pt x="197" y="282"/>
                </a:lnTo>
                <a:lnTo>
                  <a:pt x="203" y="285"/>
                </a:lnTo>
                <a:lnTo>
                  <a:pt x="209" y="286"/>
                </a:lnTo>
                <a:lnTo>
                  <a:pt x="216" y="288"/>
                </a:lnTo>
                <a:lnTo>
                  <a:pt x="220" y="288"/>
                </a:lnTo>
                <a:lnTo>
                  <a:pt x="220" y="288"/>
                </a:lnTo>
                <a:lnTo>
                  <a:pt x="226" y="286"/>
                </a:lnTo>
                <a:lnTo>
                  <a:pt x="232" y="285"/>
                </a:lnTo>
                <a:lnTo>
                  <a:pt x="239" y="282"/>
                </a:lnTo>
                <a:lnTo>
                  <a:pt x="243" y="277"/>
                </a:lnTo>
                <a:lnTo>
                  <a:pt x="243" y="277"/>
                </a:lnTo>
                <a:lnTo>
                  <a:pt x="248" y="273"/>
                </a:lnTo>
                <a:lnTo>
                  <a:pt x="251" y="266"/>
                </a:lnTo>
                <a:lnTo>
                  <a:pt x="252" y="260"/>
                </a:lnTo>
                <a:lnTo>
                  <a:pt x="252" y="253"/>
                </a:lnTo>
                <a:lnTo>
                  <a:pt x="254" y="109"/>
                </a:lnTo>
                <a:lnTo>
                  <a:pt x="254" y="109"/>
                </a:lnTo>
                <a:lnTo>
                  <a:pt x="260" y="107"/>
                </a:lnTo>
                <a:lnTo>
                  <a:pt x="268" y="104"/>
                </a:lnTo>
                <a:lnTo>
                  <a:pt x="274" y="99"/>
                </a:lnTo>
                <a:lnTo>
                  <a:pt x="278" y="95"/>
                </a:lnTo>
                <a:lnTo>
                  <a:pt x="283" y="89"/>
                </a:lnTo>
                <a:lnTo>
                  <a:pt x="286" y="83"/>
                </a:lnTo>
                <a:lnTo>
                  <a:pt x="288" y="77"/>
                </a:lnTo>
                <a:lnTo>
                  <a:pt x="289" y="69"/>
                </a:lnTo>
                <a:lnTo>
                  <a:pt x="289" y="69"/>
                </a:lnTo>
                <a:lnTo>
                  <a:pt x="288" y="60"/>
                </a:lnTo>
                <a:lnTo>
                  <a:pt x="286" y="52"/>
                </a:lnTo>
                <a:lnTo>
                  <a:pt x="282" y="46"/>
                </a:lnTo>
                <a:lnTo>
                  <a:pt x="277" y="40"/>
                </a:lnTo>
                <a:lnTo>
                  <a:pt x="271" y="35"/>
                </a:lnTo>
                <a:lnTo>
                  <a:pt x="265" y="31"/>
                </a:lnTo>
                <a:lnTo>
                  <a:pt x="257" y="29"/>
                </a:lnTo>
                <a:lnTo>
                  <a:pt x="248" y="27"/>
                </a:lnTo>
                <a:lnTo>
                  <a:pt x="248" y="27"/>
                </a:lnTo>
                <a:close/>
                <a:moveTo>
                  <a:pt x="248" y="80"/>
                </a:moveTo>
                <a:lnTo>
                  <a:pt x="248" y="80"/>
                </a:lnTo>
                <a:lnTo>
                  <a:pt x="243" y="80"/>
                </a:lnTo>
                <a:lnTo>
                  <a:pt x="240" y="77"/>
                </a:lnTo>
                <a:lnTo>
                  <a:pt x="237" y="73"/>
                </a:lnTo>
                <a:lnTo>
                  <a:pt x="237" y="69"/>
                </a:lnTo>
                <a:lnTo>
                  <a:pt x="237" y="69"/>
                </a:lnTo>
                <a:lnTo>
                  <a:pt x="237" y="64"/>
                </a:lnTo>
                <a:lnTo>
                  <a:pt x="240" y="60"/>
                </a:lnTo>
                <a:lnTo>
                  <a:pt x="243" y="57"/>
                </a:lnTo>
                <a:lnTo>
                  <a:pt x="248" y="57"/>
                </a:lnTo>
                <a:lnTo>
                  <a:pt x="248" y="57"/>
                </a:lnTo>
                <a:lnTo>
                  <a:pt x="252" y="57"/>
                </a:lnTo>
                <a:lnTo>
                  <a:pt x="257" y="60"/>
                </a:lnTo>
                <a:lnTo>
                  <a:pt x="260" y="64"/>
                </a:lnTo>
                <a:lnTo>
                  <a:pt x="260" y="69"/>
                </a:lnTo>
                <a:lnTo>
                  <a:pt x="260" y="69"/>
                </a:lnTo>
                <a:lnTo>
                  <a:pt x="260" y="73"/>
                </a:lnTo>
                <a:lnTo>
                  <a:pt x="257" y="77"/>
                </a:lnTo>
                <a:lnTo>
                  <a:pt x="252" y="80"/>
                </a:lnTo>
                <a:lnTo>
                  <a:pt x="248" y="80"/>
                </a:lnTo>
                <a:lnTo>
                  <a:pt x="248" y="80"/>
                </a:lnTo>
                <a:close/>
                <a:moveTo>
                  <a:pt x="254" y="99"/>
                </a:moveTo>
                <a:lnTo>
                  <a:pt x="254" y="89"/>
                </a:lnTo>
                <a:lnTo>
                  <a:pt x="254" y="89"/>
                </a:lnTo>
                <a:lnTo>
                  <a:pt x="260" y="86"/>
                </a:lnTo>
                <a:lnTo>
                  <a:pt x="265" y="81"/>
                </a:lnTo>
                <a:lnTo>
                  <a:pt x="269" y="75"/>
                </a:lnTo>
                <a:lnTo>
                  <a:pt x="269" y="69"/>
                </a:lnTo>
                <a:lnTo>
                  <a:pt x="269" y="69"/>
                </a:lnTo>
                <a:lnTo>
                  <a:pt x="268" y="60"/>
                </a:lnTo>
                <a:lnTo>
                  <a:pt x="263" y="54"/>
                </a:lnTo>
                <a:lnTo>
                  <a:pt x="257" y="49"/>
                </a:lnTo>
                <a:lnTo>
                  <a:pt x="248" y="47"/>
                </a:lnTo>
                <a:lnTo>
                  <a:pt x="248" y="47"/>
                </a:lnTo>
                <a:lnTo>
                  <a:pt x="240" y="49"/>
                </a:lnTo>
                <a:lnTo>
                  <a:pt x="232" y="54"/>
                </a:lnTo>
                <a:lnTo>
                  <a:pt x="228" y="60"/>
                </a:lnTo>
                <a:lnTo>
                  <a:pt x="226" y="69"/>
                </a:lnTo>
                <a:lnTo>
                  <a:pt x="226" y="69"/>
                </a:lnTo>
                <a:lnTo>
                  <a:pt x="228" y="75"/>
                </a:lnTo>
                <a:lnTo>
                  <a:pt x="231" y="81"/>
                </a:lnTo>
                <a:lnTo>
                  <a:pt x="237" y="87"/>
                </a:lnTo>
                <a:lnTo>
                  <a:pt x="243" y="89"/>
                </a:lnTo>
                <a:lnTo>
                  <a:pt x="243" y="99"/>
                </a:lnTo>
                <a:lnTo>
                  <a:pt x="243" y="99"/>
                </a:lnTo>
                <a:lnTo>
                  <a:pt x="239" y="98"/>
                </a:lnTo>
                <a:lnTo>
                  <a:pt x="232" y="95"/>
                </a:lnTo>
                <a:lnTo>
                  <a:pt x="229" y="92"/>
                </a:lnTo>
                <a:lnTo>
                  <a:pt x="225" y="89"/>
                </a:lnTo>
                <a:lnTo>
                  <a:pt x="222" y="84"/>
                </a:lnTo>
                <a:lnTo>
                  <a:pt x="219" y="80"/>
                </a:lnTo>
                <a:lnTo>
                  <a:pt x="217" y="73"/>
                </a:lnTo>
                <a:lnTo>
                  <a:pt x="217" y="69"/>
                </a:lnTo>
                <a:lnTo>
                  <a:pt x="217" y="69"/>
                </a:lnTo>
                <a:lnTo>
                  <a:pt x="219" y="63"/>
                </a:lnTo>
                <a:lnTo>
                  <a:pt x="220" y="57"/>
                </a:lnTo>
                <a:lnTo>
                  <a:pt x="223" y="50"/>
                </a:lnTo>
                <a:lnTo>
                  <a:pt x="226" y="46"/>
                </a:lnTo>
                <a:lnTo>
                  <a:pt x="231" y="43"/>
                </a:lnTo>
                <a:lnTo>
                  <a:pt x="236" y="40"/>
                </a:lnTo>
                <a:lnTo>
                  <a:pt x="242" y="38"/>
                </a:lnTo>
                <a:lnTo>
                  <a:pt x="248" y="37"/>
                </a:lnTo>
                <a:lnTo>
                  <a:pt x="248" y="37"/>
                </a:lnTo>
                <a:lnTo>
                  <a:pt x="254" y="38"/>
                </a:lnTo>
                <a:lnTo>
                  <a:pt x="260" y="40"/>
                </a:lnTo>
                <a:lnTo>
                  <a:pt x="266" y="43"/>
                </a:lnTo>
                <a:lnTo>
                  <a:pt x="271" y="46"/>
                </a:lnTo>
                <a:lnTo>
                  <a:pt x="274" y="50"/>
                </a:lnTo>
                <a:lnTo>
                  <a:pt x="277" y="57"/>
                </a:lnTo>
                <a:lnTo>
                  <a:pt x="278" y="63"/>
                </a:lnTo>
                <a:lnTo>
                  <a:pt x="280" y="69"/>
                </a:lnTo>
                <a:lnTo>
                  <a:pt x="280" y="69"/>
                </a:lnTo>
                <a:lnTo>
                  <a:pt x="278" y="73"/>
                </a:lnTo>
                <a:lnTo>
                  <a:pt x="277" y="80"/>
                </a:lnTo>
                <a:lnTo>
                  <a:pt x="275" y="84"/>
                </a:lnTo>
                <a:lnTo>
                  <a:pt x="272" y="89"/>
                </a:lnTo>
                <a:lnTo>
                  <a:pt x="268" y="92"/>
                </a:lnTo>
                <a:lnTo>
                  <a:pt x="263" y="95"/>
                </a:lnTo>
                <a:lnTo>
                  <a:pt x="259" y="98"/>
                </a:lnTo>
                <a:lnTo>
                  <a:pt x="254" y="99"/>
                </a:lnTo>
                <a:lnTo>
                  <a:pt x="254" y="9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1" name="Group 210"/>
          <p:cNvGrpSpPr/>
          <p:nvPr userDrawn="1"/>
        </p:nvGrpSpPr>
        <p:grpSpPr>
          <a:xfrm>
            <a:off x="7176843" y="2324798"/>
            <a:ext cx="476828" cy="356218"/>
            <a:chOff x="5875338" y="2230438"/>
            <a:chExt cx="404813" cy="403225"/>
          </a:xfrm>
        </p:grpSpPr>
        <p:sp>
          <p:nvSpPr>
            <p:cNvPr id="212" name="Freeform 504"/>
            <p:cNvSpPr>
              <a:spLocks noEditPoints="1"/>
            </p:cNvSpPr>
            <p:nvPr/>
          </p:nvSpPr>
          <p:spPr bwMode="auto">
            <a:xfrm>
              <a:off x="5875338" y="2230438"/>
              <a:ext cx="404813" cy="403225"/>
            </a:xfrm>
            <a:custGeom>
              <a:avLst/>
              <a:gdLst>
                <a:gd name="T0" fmla="*/ 192 w 255"/>
                <a:gd name="T1" fmla="*/ 63 h 254"/>
                <a:gd name="T2" fmla="*/ 192 w 255"/>
                <a:gd name="T3" fmla="*/ 0 h 254"/>
                <a:gd name="T4" fmla="*/ 63 w 255"/>
                <a:gd name="T5" fmla="*/ 0 h 254"/>
                <a:gd name="T6" fmla="*/ 63 w 255"/>
                <a:gd name="T7" fmla="*/ 63 h 254"/>
                <a:gd name="T8" fmla="*/ 0 w 255"/>
                <a:gd name="T9" fmla="*/ 63 h 254"/>
                <a:gd name="T10" fmla="*/ 0 w 255"/>
                <a:gd name="T11" fmla="*/ 254 h 254"/>
                <a:gd name="T12" fmla="*/ 63 w 255"/>
                <a:gd name="T13" fmla="*/ 254 h 254"/>
                <a:gd name="T14" fmla="*/ 68 w 255"/>
                <a:gd name="T15" fmla="*/ 254 h 254"/>
                <a:gd name="T16" fmla="*/ 187 w 255"/>
                <a:gd name="T17" fmla="*/ 254 h 254"/>
                <a:gd name="T18" fmla="*/ 192 w 255"/>
                <a:gd name="T19" fmla="*/ 254 h 254"/>
                <a:gd name="T20" fmla="*/ 255 w 255"/>
                <a:gd name="T21" fmla="*/ 254 h 254"/>
                <a:gd name="T22" fmla="*/ 255 w 255"/>
                <a:gd name="T23" fmla="*/ 63 h 254"/>
                <a:gd name="T24" fmla="*/ 192 w 255"/>
                <a:gd name="T25" fmla="*/ 63 h 254"/>
                <a:gd name="T26" fmla="*/ 63 w 255"/>
                <a:gd name="T27" fmla="*/ 246 h 254"/>
                <a:gd name="T28" fmla="*/ 8 w 255"/>
                <a:gd name="T29" fmla="*/ 246 h 254"/>
                <a:gd name="T30" fmla="*/ 8 w 255"/>
                <a:gd name="T31" fmla="*/ 70 h 254"/>
                <a:gd name="T32" fmla="*/ 63 w 255"/>
                <a:gd name="T33" fmla="*/ 70 h 254"/>
                <a:gd name="T34" fmla="*/ 63 w 255"/>
                <a:gd name="T35" fmla="*/ 246 h 254"/>
                <a:gd name="T36" fmla="*/ 143 w 255"/>
                <a:gd name="T37" fmla="*/ 246 h 254"/>
                <a:gd name="T38" fmla="*/ 112 w 255"/>
                <a:gd name="T39" fmla="*/ 246 h 254"/>
                <a:gd name="T40" fmla="*/ 112 w 255"/>
                <a:gd name="T41" fmla="*/ 230 h 254"/>
                <a:gd name="T42" fmla="*/ 143 w 255"/>
                <a:gd name="T43" fmla="*/ 230 h 254"/>
                <a:gd name="T44" fmla="*/ 143 w 255"/>
                <a:gd name="T45" fmla="*/ 246 h 254"/>
                <a:gd name="T46" fmla="*/ 183 w 255"/>
                <a:gd name="T47" fmla="*/ 246 h 254"/>
                <a:gd name="T48" fmla="*/ 152 w 255"/>
                <a:gd name="T49" fmla="*/ 246 h 254"/>
                <a:gd name="T50" fmla="*/ 152 w 255"/>
                <a:gd name="T51" fmla="*/ 222 h 254"/>
                <a:gd name="T52" fmla="*/ 103 w 255"/>
                <a:gd name="T53" fmla="*/ 222 h 254"/>
                <a:gd name="T54" fmla="*/ 103 w 255"/>
                <a:gd name="T55" fmla="*/ 246 h 254"/>
                <a:gd name="T56" fmla="*/ 72 w 255"/>
                <a:gd name="T57" fmla="*/ 246 h 254"/>
                <a:gd name="T58" fmla="*/ 72 w 255"/>
                <a:gd name="T59" fmla="*/ 7 h 254"/>
                <a:gd name="T60" fmla="*/ 183 w 255"/>
                <a:gd name="T61" fmla="*/ 7 h 254"/>
                <a:gd name="T62" fmla="*/ 183 w 255"/>
                <a:gd name="T63" fmla="*/ 246 h 254"/>
                <a:gd name="T64" fmla="*/ 247 w 255"/>
                <a:gd name="T65" fmla="*/ 246 h 254"/>
                <a:gd name="T66" fmla="*/ 192 w 255"/>
                <a:gd name="T67" fmla="*/ 246 h 254"/>
                <a:gd name="T68" fmla="*/ 192 w 255"/>
                <a:gd name="T69" fmla="*/ 70 h 254"/>
                <a:gd name="T70" fmla="*/ 247 w 255"/>
                <a:gd name="T71" fmla="*/ 70 h 254"/>
                <a:gd name="T72" fmla="*/ 247 w 255"/>
                <a:gd name="T73"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5" h="254">
                  <a:moveTo>
                    <a:pt x="192" y="63"/>
                  </a:moveTo>
                  <a:lnTo>
                    <a:pt x="192" y="0"/>
                  </a:lnTo>
                  <a:lnTo>
                    <a:pt x="63" y="0"/>
                  </a:lnTo>
                  <a:lnTo>
                    <a:pt x="63" y="63"/>
                  </a:lnTo>
                  <a:lnTo>
                    <a:pt x="0" y="63"/>
                  </a:lnTo>
                  <a:lnTo>
                    <a:pt x="0" y="254"/>
                  </a:lnTo>
                  <a:lnTo>
                    <a:pt x="63" y="254"/>
                  </a:lnTo>
                  <a:lnTo>
                    <a:pt x="68" y="254"/>
                  </a:lnTo>
                  <a:lnTo>
                    <a:pt x="187" y="254"/>
                  </a:lnTo>
                  <a:lnTo>
                    <a:pt x="192" y="254"/>
                  </a:lnTo>
                  <a:lnTo>
                    <a:pt x="255" y="254"/>
                  </a:lnTo>
                  <a:lnTo>
                    <a:pt x="255" y="63"/>
                  </a:lnTo>
                  <a:lnTo>
                    <a:pt x="192" y="63"/>
                  </a:lnTo>
                  <a:close/>
                  <a:moveTo>
                    <a:pt x="63" y="246"/>
                  </a:moveTo>
                  <a:lnTo>
                    <a:pt x="8" y="246"/>
                  </a:lnTo>
                  <a:lnTo>
                    <a:pt x="8" y="70"/>
                  </a:lnTo>
                  <a:lnTo>
                    <a:pt x="63" y="70"/>
                  </a:lnTo>
                  <a:lnTo>
                    <a:pt x="63" y="246"/>
                  </a:lnTo>
                  <a:close/>
                  <a:moveTo>
                    <a:pt x="143" y="246"/>
                  </a:moveTo>
                  <a:lnTo>
                    <a:pt x="112" y="246"/>
                  </a:lnTo>
                  <a:lnTo>
                    <a:pt x="112" y="230"/>
                  </a:lnTo>
                  <a:lnTo>
                    <a:pt x="143" y="230"/>
                  </a:lnTo>
                  <a:lnTo>
                    <a:pt x="143" y="246"/>
                  </a:lnTo>
                  <a:close/>
                  <a:moveTo>
                    <a:pt x="183" y="246"/>
                  </a:moveTo>
                  <a:lnTo>
                    <a:pt x="152" y="246"/>
                  </a:lnTo>
                  <a:lnTo>
                    <a:pt x="152" y="222"/>
                  </a:lnTo>
                  <a:lnTo>
                    <a:pt x="103" y="222"/>
                  </a:lnTo>
                  <a:lnTo>
                    <a:pt x="103" y="246"/>
                  </a:lnTo>
                  <a:lnTo>
                    <a:pt x="72" y="246"/>
                  </a:lnTo>
                  <a:lnTo>
                    <a:pt x="72" y="7"/>
                  </a:lnTo>
                  <a:lnTo>
                    <a:pt x="183" y="7"/>
                  </a:lnTo>
                  <a:lnTo>
                    <a:pt x="183" y="246"/>
                  </a:lnTo>
                  <a:close/>
                  <a:moveTo>
                    <a:pt x="247" y="246"/>
                  </a:moveTo>
                  <a:lnTo>
                    <a:pt x="192" y="246"/>
                  </a:lnTo>
                  <a:lnTo>
                    <a:pt x="192" y="70"/>
                  </a:lnTo>
                  <a:lnTo>
                    <a:pt x="247" y="70"/>
                  </a:lnTo>
                  <a:lnTo>
                    <a:pt x="247" y="2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3" name="Freeform 505"/>
            <p:cNvSpPr>
              <a:spLocks noEditPoints="1"/>
            </p:cNvSpPr>
            <p:nvPr/>
          </p:nvSpPr>
          <p:spPr bwMode="auto">
            <a:xfrm>
              <a:off x="6021388" y="2293938"/>
              <a:ext cx="112713" cy="111125"/>
            </a:xfrm>
            <a:custGeom>
              <a:avLst/>
              <a:gdLst>
                <a:gd name="T0" fmla="*/ 23 w 71"/>
                <a:gd name="T1" fmla="*/ 70 h 70"/>
                <a:gd name="T2" fmla="*/ 48 w 71"/>
                <a:gd name="T3" fmla="*/ 70 h 70"/>
                <a:gd name="T4" fmla="*/ 48 w 71"/>
                <a:gd name="T5" fmla="*/ 47 h 70"/>
                <a:gd name="T6" fmla="*/ 71 w 71"/>
                <a:gd name="T7" fmla="*/ 47 h 70"/>
                <a:gd name="T8" fmla="*/ 71 w 71"/>
                <a:gd name="T9" fmla="*/ 23 h 70"/>
                <a:gd name="T10" fmla="*/ 48 w 71"/>
                <a:gd name="T11" fmla="*/ 23 h 70"/>
                <a:gd name="T12" fmla="*/ 48 w 71"/>
                <a:gd name="T13" fmla="*/ 0 h 70"/>
                <a:gd name="T14" fmla="*/ 23 w 71"/>
                <a:gd name="T15" fmla="*/ 0 h 70"/>
                <a:gd name="T16" fmla="*/ 23 w 71"/>
                <a:gd name="T17" fmla="*/ 23 h 70"/>
                <a:gd name="T18" fmla="*/ 0 w 71"/>
                <a:gd name="T19" fmla="*/ 23 h 70"/>
                <a:gd name="T20" fmla="*/ 0 w 71"/>
                <a:gd name="T21" fmla="*/ 47 h 70"/>
                <a:gd name="T22" fmla="*/ 23 w 71"/>
                <a:gd name="T23" fmla="*/ 47 h 70"/>
                <a:gd name="T24" fmla="*/ 23 w 71"/>
                <a:gd name="T25" fmla="*/ 70 h 70"/>
                <a:gd name="T26" fmla="*/ 8 w 71"/>
                <a:gd name="T27" fmla="*/ 38 h 70"/>
                <a:gd name="T28" fmla="*/ 8 w 71"/>
                <a:gd name="T29" fmla="*/ 30 h 70"/>
                <a:gd name="T30" fmla="*/ 32 w 71"/>
                <a:gd name="T31" fmla="*/ 30 h 70"/>
                <a:gd name="T32" fmla="*/ 32 w 71"/>
                <a:gd name="T33" fmla="*/ 7 h 70"/>
                <a:gd name="T34" fmla="*/ 40 w 71"/>
                <a:gd name="T35" fmla="*/ 7 h 70"/>
                <a:gd name="T36" fmla="*/ 40 w 71"/>
                <a:gd name="T37" fmla="*/ 30 h 70"/>
                <a:gd name="T38" fmla="*/ 63 w 71"/>
                <a:gd name="T39" fmla="*/ 30 h 70"/>
                <a:gd name="T40" fmla="*/ 63 w 71"/>
                <a:gd name="T41" fmla="*/ 38 h 70"/>
                <a:gd name="T42" fmla="*/ 40 w 71"/>
                <a:gd name="T43" fmla="*/ 38 h 70"/>
                <a:gd name="T44" fmla="*/ 40 w 71"/>
                <a:gd name="T45" fmla="*/ 62 h 70"/>
                <a:gd name="T46" fmla="*/ 32 w 71"/>
                <a:gd name="T47" fmla="*/ 62 h 70"/>
                <a:gd name="T48" fmla="*/ 32 w 71"/>
                <a:gd name="T49" fmla="*/ 38 h 70"/>
                <a:gd name="T50" fmla="*/ 8 w 71"/>
                <a:gd name="T51"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0">
                  <a:moveTo>
                    <a:pt x="23" y="70"/>
                  </a:moveTo>
                  <a:lnTo>
                    <a:pt x="48" y="70"/>
                  </a:lnTo>
                  <a:lnTo>
                    <a:pt x="48" y="47"/>
                  </a:lnTo>
                  <a:lnTo>
                    <a:pt x="71" y="47"/>
                  </a:lnTo>
                  <a:lnTo>
                    <a:pt x="71" y="23"/>
                  </a:lnTo>
                  <a:lnTo>
                    <a:pt x="48" y="23"/>
                  </a:lnTo>
                  <a:lnTo>
                    <a:pt x="48" y="0"/>
                  </a:lnTo>
                  <a:lnTo>
                    <a:pt x="23" y="0"/>
                  </a:lnTo>
                  <a:lnTo>
                    <a:pt x="23" y="23"/>
                  </a:lnTo>
                  <a:lnTo>
                    <a:pt x="0" y="23"/>
                  </a:lnTo>
                  <a:lnTo>
                    <a:pt x="0" y="47"/>
                  </a:lnTo>
                  <a:lnTo>
                    <a:pt x="23" y="47"/>
                  </a:lnTo>
                  <a:lnTo>
                    <a:pt x="23" y="70"/>
                  </a:lnTo>
                  <a:close/>
                  <a:moveTo>
                    <a:pt x="8" y="38"/>
                  </a:moveTo>
                  <a:lnTo>
                    <a:pt x="8" y="30"/>
                  </a:lnTo>
                  <a:lnTo>
                    <a:pt x="32" y="30"/>
                  </a:lnTo>
                  <a:lnTo>
                    <a:pt x="32" y="7"/>
                  </a:lnTo>
                  <a:lnTo>
                    <a:pt x="40" y="7"/>
                  </a:lnTo>
                  <a:lnTo>
                    <a:pt x="40" y="30"/>
                  </a:lnTo>
                  <a:lnTo>
                    <a:pt x="63" y="30"/>
                  </a:lnTo>
                  <a:lnTo>
                    <a:pt x="63" y="38"/>
                  </a:lnTo>
                  <a:lnTo>
                    <a:pt x="40" y="38"/>
                  </a:lnTo>
                  <a:lnTo>
                    <a:pt x="40" y="62"/>
                  </a:lnTo>
                  <a:lnTo>
                    <a:pt x="32" y="62"/>
                  </a:lnTo>
                  <a:lnTo>
                    <a:pt x="32" y="38"/>
                  </a:lnTo>
                  <a:lnTo>
                    <a:pt x="8" y="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4" name="Rectangle 506"/>
            <p:cNvSpPr>
              <a:spLocks noChangeArrowheads="1"/>
            </p:cNvSpPr>
            <p:nvPr/>
          </p:nvSpPr>
          <p:spPr bwMode="auto">
            <a:xfrm>
              <a:off x="5900738"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Rectangle 507"/>
            <p:cNvSpPr>
              <a:spLocks noChangeArrowheads="1"/>
            </p:cNvSpPr>
            <p:nvPr/>
          </p:nvSpPr>
          <p:spPr bwMode="auto">
            <a:xfrm>
              <a:off x="5900738"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6" name="Rectangle 508"/>
            <p:cNvSpPr>
              <a:spLocks noChangeArrowheads="1"/>
            </p:cNvSpPr>
            <p:nvPr/>
          </p:nvSpPr>
          <p:spPr bwMode="auto">
            <a:xfrm>
              <a:off x="5900738"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7" name="Rectangle 509"/>
            <p:cNvSpPr>
              <a:spLocks noChangeArrowheads="1"/>
            </p:cNvSpPr>
            <p:nvPr/>
          </p:nvSpPr>
          <p:spPr bwMode="auto">
            <a:xfrm>
              <a:off x="5900738"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Rectangle 510"/>
            <p:cNvSpPr>
              <a:spLocks noChangeArrowheads="1"/>
            </p:cNvSpPr>
            <p:nvPr/>
          </p:nvSpPr>
          <p:spPr bwMode="auto">
            <a:xfrm>
              <a:off x="5900738"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9" name="Rectangle 511"/>
            <p:cNvSpPr>
              <a:spLocks noChangeArrowheads="1"/>
            </p:cNvSpPr>
            <p:nvPr/>
          </p:nvSpPr>
          <p:spPr bwMode="auto">
            <a:xfrm>
              <a:off x="5900738"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Rectangle 512"/>
            <p:cNvSpPr>
              <a:spLocks noChangeArrowheads="1"/>
            </p:cNvSpPr>
            <p:nvPr/>
          </p:nvSpPr>
          <p:spPr bwMode="auto">
            <a:xfrm>
              <a:off x="5900738"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1" name="Rectangle 513"/>
            <p:cNvSpPr>
              <a:spLocks noChangeArrowheads="1"/>
            </p:cNvSpPr>
            <p:nvPr/>
          </p:nvSpPr>
          <p:spPr bwMode="auto">
            <a:xfrm>
              <a:off x="5900738"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2" name="Rectangle 514"/>
            <p:cNvSpPr>
              <a:spLocks noChangeArrowheads="1"/>
            </p:cNvSpPr>
            <p:nvPr/>
          </p:nvSpPr>
          <p:spPr bwMode="auto">
            <a:xfrm>
              <a:off x="5926138"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3" name="Rectangle 515"/>
            <p:cNvSpPr>
              <a:spLocks noChangeArrowheads="1"/>
            </p:cNvSpPr>
            <p:nvPr/>
          </p:nvSpPr>
          <p:spPr bwMode="auto">
            <a:xfrm>
              <a:off x="5926138"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4" name="Rectangle 516"/>
            <p:cNvSpPr>
              <a:spLocks noChangeArrowheads="1"/>
            </p:cNvSpPr>
            <p:nvPr/>
          </p:nvSpPr>
          <p:spPr bwMode="auto">
            <a:xfrm>
              <a:off x="5926138"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5" name="Rectangle 517"/>
            <p:cNvSpPr>
              <a:spLocks noChangeArrowheads="1"/>
            </p:cNvSpPr>
            <p:nvPr/>
          </p:nvSpPr>
          <p:spPr bwMode="auto">
            <a:xfrm>
              <a:off x="5926138"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6" name="Rectangle 518"/>
            <p:cNvSpPr>
              <a:spLocks noChangeArrowheads="1"/>
            </p:cNvSpPr>
            <p:nvPr/>
          </p:nvSpPr>
          <p:spPr bwMode="auto">
            <a:xfrm>
              <a:off x="5926138"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7" name="Rectangle 519"/>
            <p:cNvSpPr>
              <a:spLocks noChangeArrowheads="1"/>
            </p:cNvSpPr>
            <p:nvPr/>
          </p:nvSpPr>
          <p:spPr bwMode="auto">
            <a:xfrm>
              <a:off x="5926138"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8" name="Rectangle 520"/>
            <p:cNvSpPr>
              <a:spLocks noChangeArrowheads="1"/>
            </p:cNvSpPr>
            <p:nvPr/>
          </p:nvSpPr>
          <p:spPr bwMode="auto">
            <a:xfrm>
              <a:off x="5926138"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9" name="Rectangle 521"/>
            <p:cNvSpPr>
              <a:spLocks noChangeArrowheads="1"/>
            </p:cNvSpPr>
            <p:nvPr/>
          </p:nvSpPr>
          <p:spPr bwMode="auto">
            <a:xfrm>
              <a:off x="5926138"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0" name="Rectangle 522"/>
            <p:cNvSpPr>
              <a:spLocks noChangeArrowheads="1"/>
            </p:cNvSpPr>
            <p:nvPr/>
          </p:nvSpPr>
          <p:spPr bwMode="auto">
            <a:xfrm>
              <a:off x="59515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1" name="Rectangle 523"/>
            <p:cNvSpPr>
              <a:spLocks noChangeArrowheads="1"/>
            </p:cNvSpPr>
            <p:nvPr/>
          </p:nvSpPr>
          <p:spPr bwMode="auto">
            <a:xfrm>
              <a:off x="59515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2" name="Rectangle 524"/>
            <p:cNvSpPr>
              <a:spLocks noChangeArrowheads="1"/>
            </p:cNvSpPr>
            <p:nvPr/>
          </p:nvSpPr>
          <p:spPr bwMode="auto">
            <a:xfrm>
              <a:off x="59515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3" name="Rectangle 525"/>
            <p:cNvSpPr>
              <a:spLocks noChangeArrowheads="1"/>
            </p:cNvSpPr>
            <p:nvPr/>
          </p:nvSpPr>
          <p:spPr bwMode="auto">
            <a:xfrm>
              <a:off x="59515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4" name="Rectangle 526"/>
            <p:cNvSpPr>
              <a:spLocks noChangeArrowheads="1"/>
            </p:cNvSpPr>
            <p:nvPr/>
          </p:nvSpPr>
          <p:spPr bwMode="auto">
            <a:xfrm>
              <a:off x="59515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5" name="Rectangle 527"/>
            <p:cNvSpPr>
              <a:spLocks noChangeArrowheads="1"/>
            </p:cNvSpPr>
            <p:nvPr/>
          </p:nvSpPr>
          <p:spPr bwMode="auto">
            <a:xfrm>
              <a:off x="59515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Rectangle 528"/>
            <p:cNvSpPr>
              <a:spLocks noChangeArrowheads="1"/>
            </p:cNvSpPr>
            <p:nvPr/>
          </p:nvSpPr>
          <p:spPr bwMode="auto">
            <a:xfrm>
              <a:off x="59515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7" name="Rectangle 529"/>
            <p:cNvSpPr>
              <a:spLocks noChangeArrowheads="1"/>
            </p:cNvSpPr>
            <p:nvPr/>
          </p:nvSpPr>
          <p:spPr bwMode="auto">
            <a:xfrm>
              <a:off x="59515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8" name="Rectangle 530"/>
            <p:cNvSpPr>
              <a:spLocks noChangeArrowheads="1"/>
            </p:cNvSpPr>
            <p:nvPr/>
          </p:nvSpPr>
          <p:spPr bwMode="auto">
            <a:xfrm>
              <a:off x="61928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9" name="Rectangle 531"/>
            <p:cNvSpPr>
              <a:spLocks noChangeArrowheads="1"/>
            </p:cNvSpPr>
            <p:nvPr/>
          </p:nvSpPr>
          <p:spPr bwMode="auto">
            <a:xfrm>
              <a:off x="61928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0" name="Rectangle 532"/>
            <p:cNvSpPr>
              <a:spLocks noChangeArrowheads="1"/>
            </p:cNvSpPr>
            <p:nvPr/>
          </p:nvSpPr>
          <p:spPr bwMode="auto">
            <a:xfrm>
              <a:off x="61928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1" name="Rectangle 534"/>
            <p:cNvSpPr>
              <a:spLocks noChangeArrowheads="1"/>
            </p:cNvSpPr>
            <p:nvPr/>
          </p:nvSpPr>
          <p:spPr bwMode="auto">
            <a:xfrm>
              <a:off x="61928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2" name="Rectangle 535"/>
            <p:cNvSpPr>
              <a:spLocks noChangeArrowheads="1"/>
            </p:cNvSpPr>
            <p:nvPr/>
          </p:nvSpPr>
          <p:spPr bwMode="auto">
            <a:xfrm>
              <a:off x="61928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3" name="Rectangle 536"/>
            <p:cNvSpPr>
              <a:spLocks noChangeArrowheads="1"/>
            </p:cNvSpPr>
            <p:nvPr/>
          </p:nvSpPr>
          <p:spPr bwMode="auto">
            <a:xfrm>
              <a:off x="61928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4" name="Rectangle 537"/>
            <p:cNvSpPr>
              <a:spLocks noChangeArrowheads="1"/>
            </p:cNvSpPr>
            <p:nvPr/>
          </p:nvSpPr>
          <p:spPr bwMode="auto">
            <a:xfrm>
              <a:off x="61928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5" name="Rectangle 538"/>
            <p:cNvSpPr>
              <a:spLocks noChangeArrowheads="1"/>
            </p:cNvSpPr>
            <p:nvPr/>
          </p:nvSpPr>
          <p:spPr bwMode="auto">
            <a:xfrm>
              <a:off x="61928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6" name="Rectangle 539"/>
            <p:cNvSpPr>
              <a:spLocks noChangeArrowheads="1"/>
            </p:cNvSpPr>
            <p:nvPr/>
          </p:nvSpPr>
          <p:spPr bwMode="auto">
            <a:xfrm>
              <a:off x="6216651"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7" name="Rectangle 540"/>
            <p:cNvSpPr>
              <a:spLocks noChangeArrowheads="1"/>
            </p:cNvSpPr>
            <p:nvPr/>
          </p:nvSpPr>
          <p:spPr bwMode="auto">
            <a:xfrm>
              <a:off x="6216651"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8" name="Rectangle 541"/>
            <p:cNvSpPr>
              <a:spLocks noChangeArrowheads="1"/>
            </p:cNvSpPr>
            <p:nvPr/>
          </p:nvSpPr>
          <p:spPr bwMode="auto">
            <a:xfrm>
              <a:off x="6216651"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9" name="Rectangle 542"/>
            <p:cNvSpPr>
              <a:spLocks noChangeArrowheads="1"/>
            </p:cNvSpPr>
            <p:nvPr/>
          </p:nvSpPr>
          <p:spPr bwMode="auto">
            <a:xfrm>
              <a:off x="6216651"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0" name="Rectangle 543"/>
            <p:cNvSpPr>
              <a:spLocks noChangeArrowheads="1"/>
            </p:cNvSpPr>
            <p:nvPr/>
          </p:nvSpPr>
          <p:spPr bwMode="auto">
            <a:xfrm>
              <a:off x="6216651"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1" name="Rectangle 544"/>
            <p:cNvSpPr>
              <a:spLocks noChangeArrowheads="1"/>
            </p:cNvSpPr>
            <p:nvPr/>
          </p:nvSpPr>
          <p:spPr bwMode="auto">
            <a:xfrm>
              <a:off x="6216651"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2" name="Rectangle 545"/>
            <p:cNvSpPr>
              <a:spLocks noChangeArrowheads="1"/>
            </p:cNvSpPr>
            <p:nvPr/>
          </p:nvSpPr>
          <p:spPr bwMode="auto">
            <a:xfrm>
              <a:off x="6216651"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3" name="Rectangle 546"/>
            <p:cNvSpPr>
              <a:spLocks noChangeArrowheads="1"/>
            </p:cNvSpPr>
            <p:nvPr/>
          </p:nvSpPr>
          <p:spPr bwMode="auto">
            <a:xfrm>
              <a:off x="6216651"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4" name="Rectangle 547"/>
            <p:cNvSpPr>
              <a:spLocks noChangeArrowheads="1"/>
            </p:cNvSpPr>
            <p:nvPr/>
          </p:nvSpPr>
          <p:spPr bwMode="auto">
            <a:xfrm>
              <a:off x="6240463"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5" name="Rectangle 548"/>
            <p:cNvSpPr>
              <a:spLocks noChangeArrowheads="1"/>
            </p:cNvSpPr>
            <p:nvPr/>
          </p:nvSpPr>
          <p:spPr bwMode="auto">
            <a:xfrm>
              <a:off x="6240463"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6" name="Rectangle 549"/>
            <p:cNvSpPr>
              <a:spLocks noChangeArrowheads="1"/>
            </p:cNvSpPr>
            <p:nvPr/>
          </p:nvSpPr>
          <p:spPr bwMode="auto">
            <a:xfrm>
              <a:off x="6240463"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7" name="Rectangle 550"/>
            <p:cNvSpPr>
              <a:spLocks noChangeArrowheads="1"/>
            </p:cNvSpPr>
            <p:nvPr/>
          </p:nvSpPr>
          <p:spPr bwMode="auto">
            <a:xfrm>
              <a:off x="6240463"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8" name="Rectangle 551"/>
            <p:cNvSpPr>
              <a:spLocks noChangeArrowheads="1"/>
            </p:cNvSpPr>
            <p:nvPr/>
          </p:nvSpPr>
          <p:spPr bwMode="auto">
            <a:xfrm>
              <a:off x="6240463"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9" name="Rectangle 552"/>
            <p:cNvSpPr>
              <a:spLocks noChangeArrowheads="1"/>
            </p:cNvSpPr>
            <p:nvPr/>
          </p:nvSpPr>
          <p:spPr bwMode="auto">
            <a:xfrm>
              <a:off x="6240463"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0" name="Rectangle 553"/>
            <p:cNvSpPr>
              <a:spLocks noChangeArrowheads="1"/>
            </p:cNvSpPr>
            <p:nvPr/>
          </p:nvSpPr>
          <p:spPr bwMode="auto">
            <a:xfrm>
              <a:off x="6240463"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1" name="Rectangle 554"/>
            <p:cNvSpPr>
              <a:spLocks noChangeArrowheads="1"/>
            </p:cNvSpPr>
            <p:nvPr/>
          </p:nvSpPr>
          <p:spPr bwMode="auto">
            <a:xfrm>
              <a:off x="6240463"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2" name="Rectangle 555"/>
            <p:cNvSpPr>
              <a:spLocks noChangeArrowheads="1"/>
            </p:cNvSpPr>
            <p:nvPr/>
          </p:nvSpPr>
          <p:spPr bwMode="auto">
            <a:xfrm>
              <a:off x="6029326" y="2559050"/>
              <a:ext cx="1000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3" name="Rectangle 556"/>
            <p:cNvSpPr>
              <a:spLocks noChangeArrowheads="1"/>
            </p:cNvSpPr>
            <p:nvPr/>
          </p:nvSpPr>
          <p:spPr bwMode="auto">
            <a:xfrm>
              <a:off x="60340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4" name="Rectangle 557"/>
            <p:cNvSpPr>
              <a:spLocks noChangeArrowheads="1"/>
            </p:cNvSpPr>
            <p:nvPr/>
          </p:nvSpPr>
          <p:spPr bwMode="auto">
            <a:xfrm>
              <a:off x="60340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5" name="Rectangle 558"/>
            <p:cNvSpPr>
              <a:spLocks noChangeArrowheads="1"/>
            </p:cNvSpPr>
            <p:nvPr/>
          </p:nvSpPr>
          <p:spPr bwMode="auto">
            <a:xfrm>
              <a:off x="60340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6" name="Rectangle 559"/>
            <p:cNvSpPr>
              <a:spLocks noChangeArrowheads="1"/>
            </p:cNvSpPr>
            <p:nvPr/>
          </p:nvSpPr>
          <p:spPr bwMode="auto">
            <a:xfrm>
              <a:off x="60340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7" name="Rectangle 560"/>
            <p:cNvSpPr>
              <a:spLocks noChangeArrowheads="1"/>
            </p:cNvSpPr>
            <p:nvPr/>
          </p:nvSpPr>
          <p:spPr bwMode="auto">
            <a:xfrm>
              <a:off x="60579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8" name="Rectangle 561"/>
            <p:cNvSpPr>
              <a:spLocks noChangeArrowheads="1"/>
            </p:cNvSpPr>
            <p:nvPr/>
          </p:nvSpPr>
          <p:spPr bwMode="auto">
            <a:xfrm>
              <a:off x="60579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9" name="Rectangle 562"/>
            <p:cNvSpPr>
              <a:spLocks noChangeArrowheads="1"/>
            </p:cNvSpPr>
            <p:nvPr/>
          </p:nvSpPr>
          <p:spPr bwMode="auto">
            <a:xfrm>
              <a:off x="60579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0" name="Rectangle 563"/>
            <p:cNvSpPr>
              <a:spLocks noChangeArrowheads="1"/>
            </p:cNvSpPr>
            <p:nvPr/>
          </p:nvSpPr>
          <p:spPr bwMode="auto">
            <a:xfrm>
              <a:off x="60579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1" name="Rectangle 564"/>
            <p:cNvSpPr>
              <a:spLocks noChangeArrowheads="1"/>
            </p:cNvSpPr>
            <p:nvPr/>
          </p:nvSpPr>
          <p:spPr bwMode="auto">
            <a:xfrm>
              <a:off x="60848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2" name="Rectangle 565"/>
            <p:cNvSpPr>
              <a:spLocks noChangeArrowheads="1"/>
            </p:cNvSpPr>
            <p:nvPr/>
          </p:nvSpPr>
          <p:spPr bwMode="auto">
            <a:xfrm>
              <a:off x="60848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3" name="Rectangle 566"/>
            <p:cNvSpPr>
              <a:spLocks noChangeArrowheads="1"/>
            </p:cNvSpPr>
            <p:nvPr/>
          </p:nvSpPr>
          <p:spPr bwMode="auto">
            <a:xfrm>
              <a:off x="60848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4" name="Rectangle 567"/>
            <p:cNvSpPr>
              <a:spLocks noChangeArrowheads="1"/>
            </p:cNvSpPr>
            <p:nvPr/>
          </p:nvSpPr>
          <p:spPr bwMode="auto">
            <a:xfrm>
              <a:off x="60848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5" name="Rectangle 568"/>
            <p:cNvSpPr>
              <a:spLocks noChangeArrowheads="1"/>
            </p:cNvSpPr>
            <p:nvPr/>
          </p:nvSpPr>
          <p:spPr bwMode="auto">
            <a:xfrm>
              <a:off x="61087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6" name="Rectangle 569"/>
            <p:cNvSpPr>
              <a:spLocks noChangeArrowheads="1"/>
            </p:cNvSpPr>
            <p:nvPr/>
          </p:nvSpPr>
          <p:spPr bwMode="auto">
            <a:xfrm>
              <a:off x="61087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7" name="Rectangle 570"/>
            <p:cNvSpPr>
              <a:spLocks noChangeArrowheads="1"/>
            </p:cNvSpPr>
            <p:nvPr/>
          </p:nvSpPr>
          <p:spPr bwMode="auto">
            <a:xfrm>
              <a:off x="61087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8" name="Rectangle 571"/>
            <p:cNvSpPr>
              <a:spLocks noChangeArrowheads="1"/>
            </p:cNvSpPr>
            <p:nvPr/>
          </p:nvSpPr>
          <p:spPr bwMode="auto">
            <a:xfrm>
              <a:off x="61087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79" name="Freeform 572"/>
          <p:cNvSpPr>
            <a:spLocks noEditPoints="1"/>
          </p:cNvSpPr>
          <p:nvPr userDrawn="1"/>
        </p:nvSpPr>
        <p:spPr bwMode="auto">
          <a:xfrm>
            <a:off x="5232133" y="2354250"/>
            <a:ext cx="480568" cy="294511"/>
          </a:xfrm>
          <a:custGeom>
            <a:avLst/>
            <a:gdLst>
              <a:gd name="T0" fmla="*/ 231 w 257"/>
              <a:gd name="T1" fmla="*/ 75 h 210"/>
              <a:gd name="T2" fmla="*/ 231 w 257"/>
              <a:gd name="T3" fmla="*/ 51 h 210"/>
              <a:gd name="T4" fmla="*/ 216 w 257"/>
              <a:gd name="T5" fmla="*/ 19 h 210"/>
              <a:gd name="T6" fmla="*/ 185 w 257"/>
              <a:gd name="T7" fmla="*/ 2 h 210"/>
              <a:gd name="T8" fmla="*/ 161 w 257"/>
              <a:gd name="T9" fmla="*/ 2 h 210"/>
              <a:gd name="T10" fmla="*/ 128 w 257"/>
              <a:gd name="T11" fmla="*/ 23 h 210"/>
              <a:gd name="T12" fmla="*/ 107 w 257"/>
              <a:gd name="T13" fmla="*/ 6 h 210"/>
              <a:gd name="T14" fmla="*/ 83 w 257"/>
              <a:gd name="T15" fmla="*/ 0 h 210"/>
              <a:gd name="T16" fmla="*/ 50 w 257"/>
              <a:gd name="T17" fmla="*/ 11 h 210"/>
              <a:gd name="T18" fmla="*/ 29 w 257"/>
              <a:gd name="T19" fmla="*/ 39 h 210"/>
              <a:gd name="T20" fmla="*/ 23 w 257"/>
              <a:gd name="T21" fmla="*/ 63 h 210"/>
              <a:gd name="T22" fmla="*/ 0 w 257"/>
              <a:gd name="T23" fmla="*/ 86 h 210"/>
              <a:gd name="T24" fmla="*/ 32 w 257"/>
              <a:gd name="T25" fmla="*/ 94 h 210"/>
              <a:gd name="T26" fmla="*/ 37 w 257"/>
              <a:gd name="T27" fmla="*/ 103 h 210"/>
              <a:gd name="T28" fmla="*/ 125 w 257"/>
              <a:gd name="T29" fmla="*/ 209 h 210"/>
              <a:gd name="T30" fmla="*/ 132 w 257"/>
              <a:gd name="T31" fmla="*/ 209 h 210"/>
              <a:gd name="T32" fmla="*/ 219 w 257"/>
              <a:gd name="T33" fmla="*/ 103 h 210"/>
              <a:gd name="T34" fmla="*/ 225 w 257"/>
              <a:gd name="T35" fmla="*/ 94 h 210"/>
              <a:gd name="T36" fmla="*/ 228 w 257"/>
              <a:gd name="T37" fmla="*/ 86 h 210"/>
              <a:gd name="T38" fmla="*/ 213 w 257"/>
              <a:gd name="T39" fmla="*/ 98 h 210"/>
              <a:gd name="T40" fmla="*/ 128 w 257"/>
              <a:gd name="T41" fmla="*/ 199 h 210"/>
              <a:gd name="T42" fmla="*/ 43 w 257"/>
              <a:gd name="T43" fmla="*/ 97 h 210"/>
              <a:gd name="T44" fmla="*/ 63 w 257"/>
              <a:gd name="T45" fmla="*/ 94 h 210"/>
              <a:gd name="T46" fmla="*/ 104 w 257"/>
              <a:gd name="T47" fmla="*/ 65 h 210"/>
              <a:gd name="T48" fmla="*/ 144 w 257"/>
              <a:gd name="T49" fmla="*/ 100 h 210"/>
              <a:gd name="T50" fmla="*/ 190 w 257"/>
              <a:gd name="T51" fmla="*/ 94 h 210"/>
              <a:gd name="T52" fmla="*/ 213 w 257"/>
              <a:gd name="T53" fmla="*/ 97 h 210"/>
              <a:gd name="T54" fmla="*/ 185 w 257"/>
              <a:gd name="T55" fmla="*/ 86 h 210"/>
              <a:gd name="T56" fmla="*/ 142 w 257"/>
              <a:gd name="T57" fmla="*/ 81 h 210"/>
              <a:gd name="T58" fmla="*/ 104 w 257"/>
              <a:gd name="T59" fmla="*/ 35 h 210"/>
              <a:gd name="T60" fmla="*/ 58 w 257"/>
              <a:gd name="T61" fmla="*/ 86 h 210"/>
              <a:gd name="T62" fmla="*/ 33 w 257"/>
              <a:gd name="T63" fmla="*/ 75 h 210"/>
              <a:gd name="T64" fmla="*/ 32 w 257"/>
              <a:gd name="T65" fmla="*/ 52 h 210"/>
              <a:gd name="T66" fmla="*/ 47 w 257"/>
              <a:gd name="T67" fmla="*/ 25 h 210"/>
              <a:gd name="T68" fmla="*/ 72 w 257"/>
              <a:gd name="T69" fmla="*/ 9 h 210"/>
              <a:gd name="T70" fmla="*/ 95 w 257"/>
              <a:gd name="T71" fmla="*/ 11 h 210"/>
              <a:gd name="T72" fmla="*/ 125 w 257"/>
              <a:gd name="T73" fmla="*/ 32 h 210"/>
              <a:gd name="T74" fmla="*/ 128 w 257"/>
              <a:gd name="T75" fmla="*/ 34 h 210"/>
              <a:gd name="T76" fmla="*/ 132 w 257"/>
              <a:gd name="T77" fmla="*/ 32 h 210"/>
              <a:gd name="T78" fmla="*/ 161 w 257"/>
              <a:gd name="T79" fmla="*/ 11 h 210"/>
              <a:gd name="T80" fmla="*/ 184 w 257"/>
              <a:gd name="T81" fmla="*/ 9 h 210"/>
              <a:gd name="T82" fmla="*/ 210 w 257"/>
              <a:gd name="T83" fmla="*/ 25 h 210"/>
              <a:gd name="T84" fmla="*/ 223 w 257"/>
              <a:gd name="T85" fmla="*/ 52 h 210"/>
              <a:gd name="T86" fmla="*/ 223 w 257"/>
              <a:gd name="T87" fmla="*/ 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10">
                <a:moveTo>
                  <a:pt x="228" y="86"/>
                </a:moveTo>
                <a:lnTo>
                  <a:pt x="228" y="86"/>
                </a:lnTo>
                <a:lnTo>
                  <a:pt x="231" y="75"/>
                </a:lnTo>
                <a:lnTo>
                  <a:pt x="233" y="63"/>
                </a:lnTo>
                <a:lnTo>
                  <a:pt x="233" y="63"/>
                </a:lnTo>
                <a:lnTo>
                  <a:pt x="231" y="51"/>
                </a:lnTo>
                <a:lnTo>
                  <a:pt x="228" y="39"/>
                </a:lnTo>
                <a:lnTo>
                  <a:pt x="222" y="28"/>
                </a:lnTo>
                <a:lnTo>
                  <a:pt x="216" y="19"/>
                </a:lnTo>
                <a:lnTo>
                  <a:pt x="207" y="11"/>
                </a:lnTo>
                <a:lnTo>
                  <a:pt x="196" y="6"/>
                </a:lnTo>
                <a:lnTo>
                  <a:pt x="185" y="2"/>
                </a:lnTo>
                <a:lnTo>
                  <a:pt x="173" y="0"/>
                </a:lnTo>
                <a:lnTo>
                  <a:pt x="173" y="0"/>
                </a:lnTo>
                <a:lnTo>
                  <a:pt x="161" y="2"/>
                </a:lnTo>
                <a:lnTo>
                  <a:pt x="148" y="6"/>
                </a:lnTo>
                <a:lnTo>
                  <a:pt x="138" y="14"/>
                </a:lnTo>
                <a:lnTo>
                  <a:pt x="128" y="23"/>
                </a:lnTo>
                <a:lnTo>
                  <a:pt x="128" y="23"/>
                </a:lnTo>
                <a:lnTo>
                  <a:pt x="119" y="14"/>
                </a:lnTo>
                <a:lnTo>
                  <a:pt x="107" y="6"/>
                </a:lnTo>
                <a:lnTo>
                  <a:pt x="96" y="2"/>
                </a:lnTo>
                <a:lnTo>
                  <a:pt x="83" y="0"/>
                </a:lnTo>
                <a:lnTo>
                  <a:pt x="83" y="0"/>
                </a:lnTo>
                <a:lnTo>
                  <a:pt x="70" y="2"/>
                </a:lnTo>
                <a:lnTo>
                  <a:pt x="60" y="6"/>
                </a:lnTo>
                <a:lnTo>
                  <a:pt x="50" y="11"/>
                </a:lnTo>
                <a:lnTo>
                  <a:pt x="41" y="19"/>
                </a:lnTo>
                <a:lnTo>
                  <a:pt x="33" y="28"/>
                </a:lnTo>
                <a:lnTo>
                  <a:pt x="29" y="39"/>
                </a:lnTo>
                <a:lnTo>
                  <a:pt x="24" y="51"/>
                </a:lnTo>
                <a:lnTo>
                  <a:pt x="23" y="63"/>
                </a:lnTo>
                <a:lnTo>
                  <a:pt x="23" y="63"/>
                </a:lnTo>
                <a:lnTo>
                  <a:pt x="24" y="75"/>
                </a:lnTo>
                <a:lnTo>
                  <a:pt x="27" y="86"/>
                </a:lnTo>
                <a:lnTo>
                  <a:pt x="0" y="86"/>
                </a:lnTo>
                <a:lnTo>
                  <a:pt x="0" y="94"/>
                </a:lnTo>
                <a:lnTo>
                  <a:pt x="32" y="94"/>
                </a:lnTo>
                <a:lnTo>
                  <a:pt x="32" y="94"/>
                </a:lnTo>
                <a:lnTo>
                  <a:pt x="37" y="103"/>
                </a:lnTo>
                <a:lnTo>
                  <a:pt x="37" y="103"/>
                </a:lnTo>
                <a:lnTo>
                  <a:pt x="37" y="103"/>
                </a:lnTo>
                <a:lnTo>
                  <a:pt x="37" y="103"/>
                </a:lnTo>
                <a:lnTo>
                  <a:pt x="125" y="209"/>
                </a:lnTo>
                <a:lnTo>
                  <a:pt x="125" y="209"/>
                </a:lnTo>
                <a:lnTo>
                  <a:pt x="128" y="210"/>
                </a:lnTo>
                <a:lnTo>
                  <a:pt x="128" y="210"/>
                </a:lnTo>
                <a:lnTo>
                  <a:pt x="132" y="209"/>
                </a:lnTo>
                <a:lnTo>
                  <a:pt x="132" y="209"/>
                </a:lnTo>
                <a:lnTo>
                  <a:pt x="219" y="103"/>
                </a:lnTo>
                <a:lnTo>
                  <a:pt x="219" y="103"/>
                </a:lnTo>
                <a:lnTo>
                  <a:pt x="220" y="101"/>
                </a:lnTo>
                <a:lnTo>
                  <a:pt x="220" y="101"/>
                </a:lnTo>
                <a:lnTo>
                  <a:pt x="225" y="94"/>
                </a:lnTo>
                <a:lnTo>
                  <a:pt x="257" y="94"/>
                </a:lnTo>
                <a:lnTo>
                  <a:pt x="257" y="86"/>
                </a:lnTo>
                <a:lnTo>
                  <a:pt x="228" y="86"/>
                </a:lnTo>
                <a:close/>
                <a:moveTo>
                  <a:pt x="213" y="97"/>
                </a:moveTo>
                <a:lnTo>
                  <a:pt x="213" y="97"/>
                </a:lnTo>
                <a:lnTo>
                  <a:pt x="213" y="98"/>
                </a:lnTo>
                <a:lnTo>
                  <a:pt x="213" y="98"/>
                </a:lnTo>
                <a:lnTo>
                  <a:pt x="128" y="199"/>
                </a:lnTo>
                <a:lnTo>
                  <a:pt x="128" y="199"/>
                </a:lnTo>
                <a:lnTo>
                  <a:pt x="43" y="98"/>
                </a:lnTo>
                <a:lnTo>
                  <a:pt x="43" y="98"/>
                </a:lnTo>
                <a:lnTo>
                  <a:pt x="43" y="97"/>
                </a:lnTo>
                <a:lnTo>
                  <a:pt x="43" y="97"/>
                </a:lnTo>
                <a:lnTo>
                  <a:pt x="41" y="94"/>
                </a:lnTo>
                <a:lnTo>
                  <a:pt x="63" y="94"/>
                </a:lnTo>
                <a:lnTo>
                  <a:pt x="70" y="78"/>
                </a:lnTo>
                <a:lnTo>
                  <a:pt x="89" y="117"/>
                </a:lnTo>
                <a:lnTo>
                  <a:pt x="104" y="65"/>
                </a:lnTo>
                <a:lnTo>
                  <a:pt x="119" y="118"/>
                </a:lnTo>
                <a:lnTo>
                  <a:pt x="133" y="80"/>
                </a:lnTo>
                <a:lnTo>
                  <a:pt x="144" y="100"/>
                </a:lnTo>
                <a:lnTo>
                  <a:pt x="159" y="58"/>
                </a:lnTo>
                <a:lnTo>
                  <a:pt x="179" y="123"/>
                </a:lnTo>
                <a:lnTo>
                  <a:pt x="190" y="94"/>
                </a:lnTo>
                <a:lnTo>
                  <a:pt x="216" y="94"/>
                </a:lnTo>
                <a:lnTo>
                  <a:pt x="216" y="94"/>
                </a:lnTo>
                <a:lnTo>
                  <a:pt x="213" y="97"/>
                </a:lnTo>
                <a:lnTo>
                  <a:pt x="213" y="97"/>
                </a:lnTo>
                <a:close/>
                <a:moveTo>
                  <a:pt x="220" y="86"/>
                </a:moveTo>
                <a:lnTo>
                  <a:pt x="185" y="86"/>
                </a:lnTo>
                <a:lnTo>
                  <a:pt x="181" y="98"/>
                </a:lnTo>
                <a:lnTo>
                  <a:pt x="161" y="34"/>
                </a:lnTo>
                <a:lnTo>
                  <a:pt x="142" y="81"/>
                </a:lnTo>
                <a:lnTo>
                  <a:pt x="130" y="60"/>
                </a:lnTo>
                <a:lnTo>
                  <a:pt x="121" y="92"/>
                </a:lnTo>
                <a:lnTo>
                  <a:pt x="104" y="35"/>
                </a:lnTo>
                <a:lnTo>
                  <a:pt x="87" y="94"/>
                </a:lnTo>
                <a:lnTo>
                  <a:pt x="70" y="60"/>
                </a:lnTo>
                <a:lnTo>
                  <a:pt x="58" y="86"/>
                </a:lnTo>
                <a:lnTo>
                  <a:pt x="37" y="86"/>
                </a:lnTo>
                <a:lnTo>
                  <a:pt x="37" y="86"/>
                </a:lnTo>
                <a:lnTo>
                  <a:pt x="33" y="75"/>
                </a:lnTo>
                <a:lnTo>
                  <a:pt x="32" y="63"/>
                </a:lnTo>
                <a:lnTo>
                  <a:pt x="32" y="63"/>
                </a:lnTo>
                <a:lnTo>
                  <a:pt x="32" y="52"/>
                </a:lnTo>
                <a:lnTo>
                  <a:pt x="35" y="42"/>
                </a:lnTo>
                <a:lnTo>
                  <a:pt x="40" y="32"/>
                </a:lnTo>
                <a:lnTo>
                  <a:pt x="47" y="25"/>
                </a:lnTo>
                <a:lnTo>
                  <a:pt x="53" y="19"/>
                </a:lnTo>
                <a:lnTo>
                  <a:pt x="63" y="14"/>
                </a:lnTo>
                <a:lnTo>
                  <a:pt x="72" y="9"/>
                </a:lnTo>
                <a:lnTo>
                  <a:pt x="83" y="9"/>
                </a:lnTo>
                <a:lnTo>
                  <a:pt x="83" y="9"/>
                </a:lnTo>
                <a:lnTo>
                  <a:pt x="95" y="11"/>
                </a:lnTo>
                <a:lnTo>
                  <a:pt x="107" y="16"/>
                </a:lnTo>
                <a:lnTo>
                  <a:pt x="116" y="23"/>
                </a:lnTo>
                <a:lnTo>
                  <a:pt x="125" y="32"/>
                </a:lnTo>
                <a:lnTo>
                  <a:pt x="125" y="32"/>
                </a:lnTo>
                <a:lnTo>
                  <a:pt x="127" y="34"/>
                </a:lnTo>
                <a:lnTo>
                  <a:pt x="128" y="34"/>
                </a:lnTo>
                <a:lnTo>
                  <a:pt x="130" y="34"/>
                </a:lnTo>
                <a:lnTo>
                  <a:pt x="132" y="32"/>
                </a:lnTo>
                <a:lnTo>
                  <a:pt x="132" y="32"/>
                </a:lnTo>
                <a:lnTo>
                  <a:pt x="139" y="23"/>
                </a:lnTo>
                <a:lnTo>
                  <a:pt x="150" y="16"/>
                </a:lnTo>
                <a:lnTo>
                  <a:pt x="161" y="11"/>
                </a:lnTo>
                <a:lnTo>
                  <a:pt x="173" y="9"/>
                </a:lnTo>
                <a:lnTo>
                  <a:pt x="173" y="9"/>
                </a:lnTo>
                <a:lnTo>
                  <a:pt x="184" y="9"/>
                </a:lnTo>
                <a:lnTo>
                  <a:pt x="193" y="14"/>
                </a:lnTo>
                <a:lnTo>
                  <a:pt x="202" y="19"/>
                </a:lnTo>
                <a:lnTo>
                  <a:pt x="210" y="25"/>
                </a:lnTo>
                <a:lnTo>
                  <a:pt x="216" y="32"/>
                </a:lnTo>
                <a:lnTo>
                  <a:pt x="220" y="42"/>
                </a:lnTo>
                <a:lnTo>
                  <a:pt x="223" y="52"/>
                </a:lnTo>
                <a:lnTo>
                  <a:pt x="225" y="63"/>
                </a:lnTo>
                <a:lnTo>
                  <a:pt x="225" y="63"/>
                </a:lnTo>
                <a:lnTo>
                  <a:pt x="223" y="75"/>
                </a:lnTo>
                <a:lnTo>
                  <a:pt x="220" y="86"/>
                </a:lnTo>
                <a:lnTo>
                  <a:pt x="220" y="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0" name="Freeform 573"/>
          <p:cNvSpPr>
            <a:spLocks noEditPoints="1"/>
          </p:cNvSpPr>
          <p:nvPr userDrawn="1"/>
        </p:nvSpPr>
        <p:spPr bwMode="auto">
          <a:xfrm>
            <a:off x="9028057" y="2341627"/>
            <a:ext cx="504876" cy="322560"/>
          </a:xfrm>
          <a:custGeom>
            <a:avLst/>
            <a:gdLst>
              <a:gd name="T0" fmla="*/ 183 w 270"/>
              <a:gd name="T1" fmla="*/ 9 h 230"/>
              <a:gd name="T2" fmla="*/ 157 w 270"/>
              <a:gd name="T3" fmla="*/ 55 h 230"/>
              <a:gd name="T4" fmla="*/ 166 w 270"/>
              <a:gd name="T5" fmla="*/ 84 h 230"/>
              <a:gd name="T6" fmla="*/ 152 w 270"/>
              <a:gd name="T7" fmla="*/ 93 h 230"/>
              <a:gd name="T8" fmla="*/ 143 w 270"/>
              <a:gd name="T9" fmla="*/ 86 h 230"/>
              <a:gd name="T10" fmla="*/ 135 w 270"/>
              <a:gd name="T11" fmla="*/ 69 h 230"/>
              <a:gd name="T12" fmla="*/ 117 w 270"/>
              <a:gd name="T13" fmla="*/ 64 h 230"/>
              <a:gd name="T14" fmla="*/ 108 w 270"/>
              <a:gd name="T15" fmla="*/ 84 h 230"/>
              <a:gd name="T16" fmla="*/ 117 w 270"/>
              <a:gd name="T17" fmla="*/ 109 h 230"/>
              <a:gd name="T18" fmla="*/ 100 w 270"/>
              <a:gd name="T19" fmla="*/ 132 h 230"/>
              <a:gd name="T20" fmla="*/ 80 w 270"/>
              <a:gd name="T21" fmla="*/ 136 h 230"/>
              <a:gd name="T22" fmla="*/ 66 w 270"/>
              <a:gd name="T23" fmla="*/ 136 h 230"/>
              <a:gd name="T24" fmla="*/ 42 w 270"/>
              <a:gd name="T25" fmla="*/ 167 h 230"/>
              <a:gd name="T26" fmla="*/ 25 w 270"/>
              <a:gd name="T27" fmla="*/ 175 h 230"/>
              <a:gd name="T28" fmla="*/ 5 w 270"/>
              <a:gd name="T29" fmla="*/ 178 h 230"/>
              <a:gd name="T30" fmla="*/ 0 w 270"/>
              <a:gd name="T31" fmla="*/ 187 h 230"/>
              <a:gd name="T32" fmla="*/ 31 w 270"/>
              <a:gd name="T33" fmla="*/ 221 h 230"/>
              <a:gd name="T34" fmla="*/ 54 w 270"/>
              <a:gd name="T35" fmla="*/ 214 h 230"/>
              <a:gd name="T36" fmla="*/ 74 w 270"/>
              <a:gd name="T37" fmla="*/ 195 h 230"/>
              <a:gd name="T38" fmla="*/ 88 w 270"/>
              <a:gd name="T39" fmla="*/ 202 h 230"/>
              <a:gd name="T40" fmla="*/ 111 w 270"/>
              <a:gd name="T41" fmla="*/ 222 h 230"/>
              <a:gd name="T42" fmla="*/ 140 w 270"/>
              <a:gd name="T43" fmla="*/ 230 h 230"/>
              <a:gd name="T44" fmla="*/ 173 w 270"/>
              <a:gd name="T45" fmla="*/ 221 h 230"/>
              <a:gd name="T46" fmla="*/ 221 w 270"/>
              <a:gd name="T47" fmla="*/ 162 h 230"/>
              <a:gd name="T48" fmla="*/ 232 w 270"/>
              <a:gd name="T49" fmla="*/ 107 h 230"/>
              <a:gd name="T50" fmla="*/ 264 w 270"/>
              <a:gd name="T51" fmla="*/ 80 h 230"/>
              <a:gd name="T52" fmla="*/ 268 w 270"/>
              <a:gd name="T53" fmla="*/ 44 h 230"/>
              <a:gd name="T54" fmla="*/ 235 w 270"/>
              <a:gd name="T55" fmla="*/ 5 h 230"/>
              <a:gd name="T56" fmla="*/ 224 w 270"/>
              <a:gd name="T57" fmla="*/ 100 h 230"/>
              <a:gd name="T58" fmla="*/ 221 w 270"/>
              <a:gd name="T59" fmla="*/ 107 h 230"/>
              <a:gd name="T60" fmla="*/ 204 w 270"/>
              <a:gd name="T61" fmla="*/ 175 h 230"/>
              <a:gd name="T62" fmla="*/ 155 w 270"/>
              <a:gd name="T63" fmla="*/ 218 h 230"/>
              <a:gd name="T64" fmla="*/ 127 w 270"/>
              <a:gd name="T65" fmla="*/ 218 h 230"/>
              <a:gd name="T66" fmla="*/ 94 w 270"/>
              <a:gd name="T67" fmla="*/ 193 h 230"/>
              <a:gd name="T68" fmla="*/ 72 w 270"/>
              <a:gd name="T69" fmla="*/ 185 h 230"/>
              <a:gd name="T70" fmla="*/ 45 w 270"/>
              <a:gd name="T71" fmla="*/ 210 h 230"/>
              <a:gd name="T72" fmla="*/ 31 w 270"/>
              <a:gd name="T73" fmla="*/ 208 h 230"/>
              <a:gd name="T74" fmla="*/ 17 w 270"/>
              <a:gd name="T75" fmla="*/ 184 h 230"/>
              <a:gd name="T76" fmla="*/ 34 w 270"/>
              <a:gd name="T77" fmla="*/ 190 h 230"/>
              <a:gd name="T78" fmla="*/ 51 w 270"/>
              <a:gd name="T79" fmla="*/ 172 h 230"/>
              <a:gd name="T80" fmla="*/ 69 w 270"/>
              <a:gd name="T81" fmla="*/ 146 h 230"/>
              <a:gd name="T82" fmla="*/ 78 w 270"/>
              <a:gd name="T83" fmla="*/ 147 h 230"/>
              <a:gd name="T84" fmla="*/ 114 w 270"/>
              <a:gd name="T85" fmla="*/ 167 h 230"/>
              <a:gd name="T86" fmla="*/ 121 w 270"/>
              <a:gd name="T87" fmla="*/ 167 h 230"/>
              <a:gd name="T88" fmla="*/ 101 w 270"/>
              <a:gd name="T89" fmla="*/ 146 h 230"/>
              <a:gd name="T90" fmla="*/ 129 w 270"/>
              <a:gd name="T91" fmla="*/ 126 h 230"/>
              <a:gd name="T92" fmla="*/ 141 w 270"/>
              <a:gd name="T93" fmla="*/ 129 h 230"/>
              <a:gd name="T94" fmla="*/ 154 w 270"/>
              <a:gd name="T95" fmla="*/ 129 h 230"/>
              <a:gd name="T96" fmla="*/ 150 w 270"/>
              <a:gd name="T97" fmla="*/ 121 h 230"/>
              <a:gd name="T98" fmla="*/ 121 w 270"/>
              <a:gd name="T99" fmla="*/ 98 h 230"/>
              <a:gd name="T100" fmla="*/ 117 w 270"/>
              <a:gd name="T101" fmla="*/ 80 h 230"/>
              <a:gd name="T102" fmla="*/ 126 w 270"/>
              <a:gd name="T103" fmla="*/ 72 h 230"/>
              <a:gd name="T104" fmla="*/ 132 w 270"/>
              <a:gd name="T105" fmla="*/ 84 h 230"/>
              <a:gd name="T106" fmla="*/ 147 w 270"/>
              <a:gd name="T107" fmla="*/ 101 h 230"/>
              <a:gd name="T108" fmla="*/ 170 w 270"/>
              <a:gd name="T109" fmla="*/ 92 h 230"/>
              <a:gd name="T110" fmla="*/ 175 w 270"/>
              <a:gd name="T111" fmla="*/ 80 h 230"/>
              <a:gd name="T112" fmla="*/ 169 w 270"/>
              <a:gd name="T113" fmla="*/ 46 h 230"/>
              <a:gd name="T114" fmla="*/ 195 w 270"/>
              <a:gd name="T115" fmla="*/ 14 h 230"/>
              <a:gd name="T116" fmla="*/ 232 w 270"/>
              <a:gd name="T117" fmla="*/ 14 h 230"/>
              <a:gd name="T118" fmla="*/ 259 w 270"/>
              <a:gd name="T119" fmla="*/ 46 h 230"/>
              <a:gd name="T120" fmla="*/ 253 w 270"/>
              <a:gd name="T121" fmla="*/ 77 h 230"/>
              <a:gd name="T122" fmla="*/ 224 w 270"/>
              <a:gd name="T123" fmla="*/ 10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30">
                <a:moveTo>
                  <a:pt x="213" y="0"/>
                </a:moveTo>
                <a:lnTo>
                  <a:pt x="213" y="0"/>
                </a:lnTo>
                <a:lnTo>
                  <a:pt x="203" y="0"/>
                </a:lnTo>
                <a:lnTo>
                  <a:pt x="192" y="5"/>
                </a:lnTo>
                <a:lnTo>
                  <a:pt x="183" y="9"/>
                </a:lnTo>
                <a:lnTo>
                  <a:pt x="173" y="15"/>
                </a:lnTo>
                <a:lnTo>
                  <a:pt x="167" y="25"/>
                </a:lnTo>
                <a:lnTo>
                  <a:pt x="161" y="34"/>
                </a:lnTo>
                <a:lnTo>
                  <a:pt x="158" y="44"/>
                </a:lnTo>
                <a:lnTo>
                  <a:pt x="157" y="55"/>
                </a:lnTo>
                <a:lnTo>
                  <a:pt x="157" y="55"/>
                </a:lnTo>
                <a:lnTo>
                  <a:pt x="158" y="63"/>
                </a:lnTo>
                <a:lnTo>
                  <a:pt x="160" y="70"/>
                </a:lnTo>
                <a:lnTo>
                  <a:pt x="161" y="77"/>
                </a:lnTo>
                <a:lnTo>
                  <a:pt x="166" y="84"/>
                </a:lnTo>
                <a:lnTo>
                  <a:pt x="166" y="84"/>
                </a:lnTo>
                <a:lnTo>
                  <a:pt x="163" y="87"/>
                </a:lnTo>
                <a:lnTo>
                  <a:pt x="160" y="90"/>
                </a:lnTo>
                <a:lnTo>
                  <a:pt x="155" y="92"/>
                </a:lnTo>
                <a:lnTo>
                  <a:pt x="152" y="93"/>
                </a:lnTo>
                <a:lnTo>
                  <a:pt x="152" y="93"/>
                </a:lnTo>
                <a:lnTo>
                  <a:pt x="149" y="92"/>
                </a:lnTo>
                <a:lnTo>
                  <a:pt x="147" y="92"/>
                </a:lnTo>
                <a:lnTo>
                  <a:pt x="143" y="86"/>
                </a:lnTo>
                <a:lnTo>
                  <a:pt x="143" y="86"/>
                </a:lnTo>
                <a:lnTo>
                  <a:pt x="141" y="81"/>
                </a:lnTo>
                <a:lnTo>
                  <a:pt x="141" y="81"/>
                </a:lnTo>
                <a:lnTo>
                  <a:pt x="138" y="75"/>
                </a:lnTo>
                <a:lnTo>
                  <a:pt x="138" y="75"/>
                </a:lnTo>
                <a:lnTo>
                  <a:pt x="135" y="69"/>
                </a:lnTo>
                <a:lnTo>
                  <a:pt x="132" y="66"/>
                </a:lnTo>
                <a:lnTo>
                  <a:pt x="127" y="63"/>
                </a:lnTo>
                <a:lnTo>
                  <a:pt x="121" y="63"/>
                </a:lnTo>
                <a:lnTo>
                  <a:pt x="121" y="63"/>
                </a:lnTo>
                <a:lnTo>
                  <a:pt x="117" y="64"/>
                </a:lnTo>
                <a:lnTo>
                  <a:pt x="112" y="67"/>
                </a:lnTo>
                <a:lnTo>
                  <a:pt x="109" y="72"/>
                </a:lnTo>
                <a:lnTo>
                  <a:pt x="108" y="78"/>
                </a:lnTo>
                <a:lnTo>
                  <a:pt x="108" y="78"/>
                </a:lnTo>
                <a:lnTo>
                  <a:pt x="108" y="84"/>
                </a:lnTo>
                <a:lnTo>
                  <a:pt x="108" y="90"/>
                </a:lnTo>
                <a:lnTo>
                  <a:pt x="111" y="97"/>
                </a:lnTo>
                <a:lnTo>
                  <a:pt x="114" y="103"/>
                </a:lnTo>
                <a:lnTo>
                  <a:pt x="114" y="103"/>
                </a:lnTo>
                <a:lnTo>
                  <a:pt x="117" y="109"/>
                </a:lnTo>
                <a:lnTo>
                  <a:pt x="123" y="116"/>
                </a:lnTo>
                <a:lnTo>
                  <a:pt x="123" y="116"/>
                </a:lnTo>
                <a:lnTo>
                  <a:pt x="117" y="120"/>
                </a:lnTo>
                <a:lnTo>
                  <a:pt x="108" y="124"/>
                </a:lnTo>
                <a:lnTo>
                  <a:pt x="100" y="132"/>
                </a:lnTo>
                <a:lnTo>
                  <a:pt x="92" y="141"/>
                </a:lnTo>
                <a:lnTo>
                  <a:pt x="92" y="141"/>
                </a:lnTo>
                <a:lnTo>
                  <a:pt x="82" y="136"/>
                </a:lnTo>
                <a:lnTo>
                  <a:pt x="82" y="136"/>
                </a:lnTo>
                <a:lnTo>
                  <a:pt x="80" y="136"/>
                </a:lnTo>
                <a:lnTo>
                  <a:pt x="80" y="136"/>
                </a:lnTo>
                <a:lnTo>
                  <a:pt x="80" y="136"/>
                </a:lnTo>
                <a:lnTo>
                  <a:pt x="80" y="136"/>
                </a:lnTo>
                <a:lnTo>
                  <a:pt x="72" y="135"/>
                </a:lnTo>
                <a:lnTo>
                  <a:pt x="66" y="136"/>
                </a:lnTo>
                <a:lnTo>
                  <a:pt x="60" y="139"/>
                </a:lnTo>
                <a:lnTo>
                  <a:pt x="55" y="144"/>
                </a:lnTo>
                <a:lnTo>
                  <a:pt x="51" y="149"/>
                </a:lnTo>
                <a:lnTo>
                  <a:pt x="46" y="155"/>
                </a:lnTo>
                <a:lnTo>
                  <a:pt x="42" y="167"/>
                </a:lnTo>
                <a:lnTo>
                  <a:pt x="42" y="167"/>
                </a:lnTo>
                <a:lnTo>
                  <a:pt x="36" y="179"/>
                </a:lnTo>
                <a:lnTo>
                  <a:pt x="36" y="179"/>
                </a:lnTo>
                <a:lnTo>
                  <a:pt x="31" y="176"/>
                </a:lnTo>
                <a:lnTo>
                  <a:pt x="25" y="175"/>
                </a:lnTo>
                <a:lnTo>
                  <a:pt x="20" y="173"/>
                </a:lnTo>
                <a:lnTo>
                  <a:pt x="16" y="173"/>
                </a:lnTo>
                <a:lnTo>
                  <a:pt x="16" y="173"/>
                </a:lnTo>
                <a:lnTo>
                  <a:pt x="9" y="175"/>
                </a:lnTo>
                <a:lnTo>
                  <a:pt x="5" y="178"/>
                </a:lnTo>
                <a:lnTo>
                  <a:pt x="0" y="181"/>
                </a:lnTo>
                <a:lnTo>
                  <a:pt x="0" y="181"/>
                </a:lnTo>
                <a:lnTo>
                  <a:pt x="0" y="184"/>
                </a:lnTo>
                <a:lnTo>
                  <a:pt x="0" y="187"/>
                </a:lnTo>
                <a:lnTo>
                  <a:pt x="0" y="187"/>
                </a:lnTo>
                <a:lnTo>
                  <a:pt x="3" y="193"/>
                </a:lnTo>
                <a:lnTo>
                  <a:pt x="13" y="205"/>
                </a:lnTo>
                <a:lnTo>
                  <a:pt x="17" y="211"/>
                </a:lnTo>
                <a:lnTo>
                  <a:pt x="23" y="216"/>
                </a:lnTo>
                <a:lnTo>
                  <a:pt x="31" y="221"/>
                </a:lnTo>
                <a:lnTo>
                  <a:pt x="37" y="222"/>
                </a:lnTo>
                <a:lnTo>
                  <a:pt x="37" y="222"/>
                </a:lnTo>
                <a:lnTo>
                  <a:pt x="43" y="221"/>
                </a:lnTo>
                <a:lnTo>
                  <a:pt x="49" y="219"/>
                </a:lnTo>
                <a:lnTo>
                  <a:pt x="54" y="214"/>
                </a:lnTo>
                <a:lnTo>
                  <a:pt x="60" y="208"/>
                </a:lnTo>
                <a:lnTo>
                  <a:pt x="60" y="208"/>
                </a:lnTo>
                <a:lnTo>
                  <a:pt x="65" y="202"/>
                </a:lnTo>
                <a:lnTo>
                  <a:pt x="69" y="198"/>
                </a:lnTo>
                <a:lnTo>
                  <a:pt x="74" y="195"/>
                </a:lnTo>
                <a:lnTo>
                  <a:pt x="78" y="195"/>
                </a:lnTo>
                <a:lnTo>
                  <a:pt x="78" y="195"/>
                </a:lnTo>
                <a:lnTo>
                  <a:pt x="82" y="196"/>
                </a:lnTo>
                <a:lnTo>
                  <a:pt x="85" y="198"/>
                </a:lnTo>
                <a:lnTo>
                  <a:pt x="88" y="202"/>
                </a:lnTo>
                <a:lnTo>
                  <a:pt x="88" y="202"/>
                </a:lnTo>
                <a:lnTo>
                  <a:pt x="88" y="204"/>
                </a:lnTo>
                <a:lnTo>
                  <a:pt x="88" y="204"/>
                </a:lnTo>
                <a:lnTo>
                  <a:pt x="98" y="214"/>
                </a:lnTo>
                <a:lnTo>
                  <a:pt x="111" y="222"/>
                </a:lnTo>
                <a:lnTo>
                  <a:pt x="117" y="225"/>
                </a:lnTo>
                <a:lnTo>
                  <a:pt x="124" y="227"/>
                </a:lnTo>
                <a:lnTo>
                  <a:pt x="132" y="228"/>
                </a:lnTo>
                <a:lnTo>
                  <a:pt x="140" y="230"/>
                </a:lnTo>
                <a:lnTo>
                  <a:pt x="140" y="230"/>
                </a:lnTo>
                <a:lnTo>
                  <a:pt x="140" y="230"/>
                </a:lnTo>
                <a:lnTo>
                  <a:pt x="149" y="228"/>
                </a:lnTo>
                <a:lnTo>
                  <a:pt x="157" y="227"/>
                </a:lnTo>
                <a:lnTo>
                  <a:pt x="166" y="224"/>
                </a:lnTo>
                <a:lnTo>
                  <a:pt x="173" y="221"/>
                </a:lnTo>
                <a:lnTo>
                  <a:pt x="181" y="216"/>
                </a:lnTo>
                <a:lnTo>
                  <a:pt x="189" y="211"/>
                </a:lnTo>
                <a:lnTo>
                  <a:pt x="201" y="198"/>
                </a:lnTo>
                <a:lnTo>
                  <a:pt x="212" y="181"/>
                </a:lnTo>
                <a:lnTo>
                  <a:pt x="221" y="162"/>
                </a:lnTo>
                <a:lnTo>
                  <a:pt x="227" y="141"/>
                </a:lnTo>
                <a:lnTo>
                  <a:pt x="230" y="118"/>
                </a:lnTo>
                <a:lnTo>
                  <a:pt x="230" y="118"/>
                </a:lnTo>
                <a:lnTo>
                  <a:pt x="232" y="107"/>
                </a:lnTo>
                <a:lnTo>
                  <a:pt x="232" y="107"/>
                </a:lnTo>
                <a:lnTo>
                  <a:pt x="239" y="104"/>
                </a:lnTo>
                <a:lnTo>
                  <a:pt x="247" y="100"/>
                </a:lnTo>
                <a:lnTo>
                  <a:pt x="253" y="93"/>
                </a:lnTo>
                <a:lnTo>
                  <a:pt x="259" y="87"/>
                </a:lnTo>
                <a:lnTo>
                  <a:pt x="264" y="80"/>
                </a:lnTo>
                <a:lnTo>
                  <a:pt x="267" y="72"/>
                </a:lnTo>
                <a:lnTo>
                  <a:pt x="268" y="64"/>
                </a:lnTo>
                <a:lnTo>
                  <a:pt x="270" y="55"/>
                </a:lnTo>
                <a:lnTo>
                  <a:pt x="270" y="55"/>
                </a:lnTo>
                <a:lnTo>
                  <a:pt x="268" y="44"/>
                </a:lnTo>
                <a:lnTo>
                  <a:pt x="265" y="34"/>
                </a:lnTo>
                <a:lnTo>
                  <a:pt x="261" y="25"/>
                </a:lnTo>
                <a:lnTo>
                  <a:pt x="253" y="15"/>
                </a:lnTo>
                <a:lnTo>
                  <a:pt x="245" y="9"/>
                </a:lnTo>
                <a:lnTo>
                  <a:pt x="235" y="5"/>
                </a:lnTo>
                <a:lnTo>
                  <a:pt x="224" y="0"/>
                </a:lnTo>
                <a:lnTo>
                  <a:pt x="213" y="0"/>
                </a:lnTo>
                <a:lnTo>
                  <a:pt x="213" y="0"/>
                </a:lnTo>
                <a:close/>
                <a:moveTo>
                  <a:pt x="224" y="100"/>
                </a:moveTo>
                <a:lnTo>
                  <a:pt x="224" y="100"/>
                </a:lnTo>
                <a:lnTo>
                  <a:pt x="221" y="101"/>
                </a:lnTo>
                <a:lnTo>
                  <a:pt x="221" y="106"/>
                </a:lnTo>
                <a:lnTo>
                  <a:pt x="221" y="106"/>
                </a:lnTo>
                <a:lnTo>
                  <a:pt x="221" y="107"/>
                </a:lnTo>
                <a:lnTo>
                  <a:pt x="221" y="107"/>
                </a:lnTo>
                <a:lnTo>
                  <a:pt x="221" y="118"/>
                </a:lnTo>
                <a:lnTo>
                  <a:pt x="221" y="118"/>
                </a:lnTo>
                <a:lnTo>
                  <a:pt x="218" y="138"/>
                </a:lnTo>
                <a:lnTo>
                  <a:pt x="212" y="158"/>
                </a:lnTo>
                <a:lnTo>
                  <a:pt x="204" y="175"/>
                </a:lnTo>
                <a:lnTo>
                  <a:pt x="195" y="190"/>
                </a:lnTo>
                <a:lnTo>
                  <a:pt x="183" y="202"/>
                </a:lnTo>
                <a:lnTo>
                  <a:pt x="169" y="211"/>
                </a:lnTo>
                <a:lnTo>
                  <a:pt x="163" y="214"/>
                </a:lnTo>
                <a:lnTo>
                  <a:pt x="155" y="218"/>
                </a:lnTo>
                <a:lnTo>
                  <a:pt x="147" y="218"/>
                </a:lnTo>
                <a:lnTo>
                  <a:pt x="140" y="219"/>
                </a:lnTo>
                <a:lnTo>
                  <a:pt x="140" y="219"/>
                </a:lnTo>
                <a:lnTo>
                  <a:pt x="140" y="219"/>
                </a:lnTo>
                <a:lnTo>
                  <a:pt x="127" y="218"/>
                </a:lnTo>
                <a:lnTo>
                  <a:pt x="117" y="214"/>
                </a:lnTo>
                <a:lnTo>
                  <a:pt x="108" y="207"/>
                </a:lnTo>
                <a:lnTo>
                  <a:pt x="95" y="196"/>
                </a:lnTo>
                <a:lnTo>
                  <a:pt x="95" y="196"/>
                </a:lnTo>
                <a:lnTo>
                  <a:pt x="94" y="193"/>
                </a:lnTo>
                <a:lnTo>
                  <a:pt x="91" y="190"/>
                </a:lnTo>
                <a:lnTo>
                  <a:pt x="85" y="185"/>
                </a:lnTo>
                <a:lnTo>
                  <a:pt x="78" y="184"/>
                </a:lnTo>
                <a:lnTo>
                  <a:pt x="78" y="184"/>
                </a:lnTo>
                <a:lnTo>
                  <a:pt x="72" y="185"/>
                </a:lnTo>
                <a:lnTo>
                  <a:pt x="65" y="188"/>
                </a:lnTo>
                <a:lnTo>
                  <a:pt x="59" y="195"/>
                </a:lnTo>
                <a:lnTo>
                  <a:pt x="51" y="202"/>
                </a:lnTo>
                <a:lnTo>
                  <a:pt x="51" y="202"/>
                </a:lnTo>
                <a:lnTo>
                  <a:pt x="45" y="210"/>
                </a:lnTo>
                <a:lnTo>
                  <a:pt x="42" y="211"/>
                </a:lnTo>
                <a:lnTo>
                  <a:pt x="39" y="211"/>
                </a:lnTo>
                <a:lnTo>
                  <a:pt x="39" y="211"/>
                </a:lnTo>
                <a:lnTo>
                  <a:pt x="34" y="210"/>
                </a:lnTo>
                <a:lnTo>
                  <a:pt x="31" y="208"/>
                </a:lnTo>
                <a:lnTo>
                  <a:pt x="23" y="202"/>
                </a:lnTo>
                <a:lnTo>
                  <a:pt x="16" y="193"/>
                </a:lnTo>
                <a:lnTo>
                  <a:pt x="11" y="185"/>
                </a:lnTo>
                <a:lnTo>
                  <a:pt x="11" y="185"/>
                </a:lnTo>
                <a:lnTo>
                  <a:pt x="17" y="184"/>
                </a:lnTo>
                <a:lnTo>
                  <a:pt x="17" y="184"/>
                </a:lnTo>
                <a:lnTo>
                  <a:pt x="23" y="184"/>
                </a:lnTo>
                <a:lnTo>
                  <a:pt x="29" y="188"/>
                </a:lnTo>
                <a:lnTo>
                  <a:pt x="29" y="188"/>
                </a:lnTo>
                <a:lnTo>
                  <a:pt x="34" y="190"/>
                </a:lnTo>
                <a:lnTo>
                  <a:pt x="37" y="190"/>
                </a:lnTo>
                <a:lnTo>
                  <a:pt x="37" y="190"/>
                </a:lnTo>
                <a:lnTo>
                  <a:pt x="42" y="188"/>
                </a:lnTo>
                <a:lnTo>
                  <a:pt x="45" y="184"/>
                </a:lnTo>
                <a:lnTo>
                  <a:pt x="51" y="172"/>
                </a:lnTo>
                <a:lnTo>
                  <a:pt x="51" y="172"/>
                </a:lnTo>
                <a:lnTo>
                  <a:pt x="57" y="159"/>
                </a:lnTo>
                <a:lnTo>
                  <a:pt x="62" y="150"/>
                </a:lnTo>
                <a:lnTo>
                  <a:pt x="65" y="147"/>
                </a:lnTo>
                <a:lnTo>
                  <a:pt x="69" y="146"/>
                </a:lnTo>
                <a:lnTo>
                  <a:pt x="72" y="146"/>
                </a:lnTo>
                <a:lnTo>
                  <a:pt x="77" y="147"/>
                </a:lnTo>
                <a:lnTo>
                  <a:pt x="77" y="147"/>
                </a:lnTo>
                <a:lnTo>
                  <a:pt x="78" y="147"/>
                </a:lnTo>
                <a:lnTo>
                  <a:pt x="78" y="147"/>
                </a:lnTo>
                <a:lnTo>
                  <a:pt x="78" y="147"/>
                </a:lnTo>
                <a:lnTo>
                  <a:pt x="78" y="147"/>
                </a:lnTo>
                <a:lnTo>
                  <a:pt x="97" y="156"/>
                </a:lnTo>
                <a:lnTo>
                  <a:pt x="106" y="161"/>
                </a:lnTo>
                <a:lnTo>
                  <a:pt x="114" y="167"/>
                </a:lnTo>
                <a:lnTo>
                  <a:pt x="114" y="167"/>
                </a:lnTo>
                <a:lnTo>
                  <a:pt x="117" y="169"/>
                </a:lnTo>
                <a:lnTo>
                  <a:pt x="117" y="169"/>
                </a:lnTo>
                <a:lnTo>
                  <a:pt x="121" y="167"/>
                </a:lnTo>
                <a:lnTo>
                  <a:pt x="121" y="167"/>
                </a:lnTo>
                <a:lnTo>
                  <a:pt x="123" y="162"/>
                </a:lnTo>
                <a:lnTo>
                  <a:pt x="121" y="159"/>
                </a:lnTo>
                <a:lnTo>
                  <a:pt x="121" y="159"/>
                </a:lnTo>
                <a:lnTo>
                  <a:pt x="112" y="153"/>
                </a:lnTo>
                <a:lnTo>
                  <a:pt x="101" y="146"/>
                </a:lnTo>
                <a:lnTo>
                  <a:pt x="101" y="146"/>
                </a:lnTo>
                <a:lnTo>
                  <a:pt x="106" y="141"/>
                </a:lnTo>
                <a:lnTo>
                  <a:pt x="111" y="136"/>
                </a:lnTo>
                <a:lnTo>
                  <a:pt x="121" y="129"/>
                </a:lnTo>
                <a:lnTo>
                  <a:pt x="129" y="126"/>
                </a:lnTo>
                <a:lnTo>
                  <a:pt x="132" y="124"/>
                </a:lnTo>
                <a:lnTo>
                  <a:pt x="132" y="124"/>
                </a:lnTo>
                <a:lnTo>
                  <a:pt x="134" y="124"/>
                </a:lnTo>
                <a:lnTo>
                  <a:pt x="134" y="124"/>
                </a:lnTo>
                <a:lnTo>
                  <a:pt x="141" y="129"/>
                </a:lnTo>
                <a:lnTo>
                  <a:pt x="150" y="130"/>
                </a:lnTo>
                <a:lnTo>
                  <a:pt x="150" y="130"/>
                </a:lnTo>
                <a:lnTo>
                  <a:pt x="150" y="130"/>
                </a:lnTo>
                <a:lnTo>
                  <a:pt x="150" y="130"/>
                </a:lnTo>
                <a:lnTo>
                  <a:pt x="154" y="129"/>
                </a:lnTo>
                <a:lnTo>
                  <a:pt x="155" y="126"/>
                </a:lnTo>
                <a:lnTo>
                  <a:pt x="155" y="126"/>
                </a:lnTo>
                <a:lnTo>
                  <a:pt x="154" y="123"/>
                </a:lnTo>
                <a:lnTo>
                  <a:pt x="150" y="121"/>
                </a:lnTo>
                <a:lnTo>
                  <a:pt x="150" y="121"/>
                </a:lnTo>
                <a:lnTo>
                  <a:pt x="146" y="121"/>
                </a:lnTo>
                <a:lnTo>
                  <a:pt x="141" y="118"/>
                </a:lnTo>
                <a:lnTo>
                  <a:pt x="132" y="112"/>
                </a:lnTo>
                <a:lnTo>
                  <a:pt x="126" y="104"/>
                </a:lnTo>
                <a:lnTo>
                  <a:pt x="121" y="98"/>
                </a:lnTo>
                <a:lnTo>
                  <a:pt x="121" y="98"/>
                </a:lnTo>
                <a:lnTo>
                  <a:pt x="117" y="89"/>
                </a:lnTo>
                <a:lnTo>
                  <a:pt x="117" y="84"/>
                </a:lnTo>
                <a:lnTo>
                  <a:pt x="117" y="80"/>
                </a:lnTo>
                <a:lnTo>
                  <a:pt x="117" y="80"/>
                </a:lnTo>
                <a:lnTo>
                  <a:pt x="118" y="75"/>
                </a:lnTo>
                <a:lnTo>
                  <a:pt x="120" y="74"/>
                </a:lnTo>
                <a:lnTo>
                  <a:pt x="123" y="72"/>
                </a:lnTo>
                <a:lnTo>
                  <a:pt x="123" y="72"/>
                </a:lnTo>
                <a:lnTo>
                  <a:pt x="126" y="72"/>
                </a:lnTo>
                <a:lnTo>
                  <a:pt x="127" y="74"/>
                </a:lnTo>
                <a:lnTo>
                  <a:pt x="131" y="78"/>
                </a:lnTo>
                <a:lnTo>
                  <a:pt x="131" y="78"/>
                </a:lnTo>
                <a:lnTo>
                  <a:pt x="132" y="84"/>
                </a:lnTo>
                <a:lnTo>
                  <a:pt x="132" y="84"/>
                </a:lnTo>
                <a:lnTo>
                  <a:pt x="135" y="90"/>
                </a:lnTo>
                <a:lnTo>
                  <a:pt x="135" y="90"/>
                </a:lnTo>
                <a:lnTo>
                  <a:pt x="138" y="97"/>
                </a:lnTo>
                <a:lnTo>
                  <a:pt x="143" y="100"/>
                </a:lnTo>
                <a:lnTo>
                  <a:pt x="147" y="101"/>
                </a:lnTo>
                <a:lnTo>
                  <a:pt x="152" y="103"/>
                </a:lnTo>
                <a:lnTo>
                  <a:pt x="152" y="103"/>
                </a:lnTo>
                <a:lnTo>
                  <a:pt x="158" y="101"/>
                </a:lnTo>
                <a:lnTo>
                  <a:pt x="164" y="98"/>
                </a:lnTo>
                <a:lnTo>
                  <a:pt x="170" y="92"/>
                </a:lnTo>
                <a:lnTo>
                  <a:pt x="175" y="86"/>
                </a:lnTo>
                <a:lnTo>
                  <a:pt x="175" y="86"/>
                </a:lnTo>
                <a:lnTo>
                  <a:pt x="175" y="83"/>
                </a:lnTo>
                <a:lnTo>
                  <a:pt x="175" y="83"/>
                </a:lnTo>
                <a:lnTo>
                  <a:pt x="175" y="80"/>
                </a:lnTo>
                <a:lnTo>
                  <a:pt x="175" y="80"/>
                </a:lnTo>
                <a:lnTo>
                  <a:pt x="169" y="67"/>
                </a:lnTo>
                <a:lnTo>
                  <a:pt x="167" y="55"/>
                </a:lnTo>
                <a:lnTo>
                  <a:pt x="167" y="55"/>
                </a:lnTo>
                <a:lnTo>
                  <a:pt x="169" y="46"/>
                </a:lnTo>
                <a:lnTo>
                  <a:pt x="170" y="37"/>
                </a:lnTo>
                <a:lnTo>
                  <a:pt x="175" y="29"/>
                </a:lnTo>
                <a:lnTo>
                  <a:pt x="181" y="23"/>
                </a:lnTo>
                <a:lnTo>
                  <a:pt x="187" y="18"/>
                </a:lnTo>
                <a:lnTo>
                  <a:pt x="195" y="14"/>
                </a:lnTo>
                <a:lnTo>
                  <a:pt x="204" y="11"/>
                </a:lnTo>
                <a:lnTo>
                  <a:pt x="213" y="9"/>
                </a:lnTo>
                <a:lnTo>
                  <a:pt x="213" y="9"/>
                </a:lnTo>
                <a:lnTo>
                  <a:pt x="223" y="11"/>
                </a:lnTo>
                <a:lnTo>
                  <a:pt x="232" y="14"/>
                </a:lnTo>
                <a:lnTo>
                  <a:pt x="239" y="18"/>
                </a:lnTo>
                <a:lnTo>
                  <a:pt x="245" y="23"/>
                </a:lnTo>
                <a:lnTo>
                  <a:pt x="252" y="29"/>
                </a:lnTo>
                <a:lnTo>
                  <a:pt x="256" y="37"/>
                </a:lnTo>
                <a:lnTo>
                  <a:pt x="259" y="46"/>
                </a:lnTo>
                <a:lnTo>
                  <a:pt x="259" y="55"/>
                </a:lnTo>
                <a:lnTo>
                  <a:pt x="259" y="55"/>
                </a:lnTo>
                <a:lnTo>
                  <a:pt x="259" y="63"/>
                </a:lnTo>
                <a:lnTo>
                  <a:pt x="256" y="70"/>
                </a:lnTo>
                <a:lnTo>
                  <a:pt x="253" y="77"/>
                </a:lnTo>
                <a:lnTo>
                  <a:pt x="250" y="83"/>
                </a:lnTo>
                <a:lnTo>
                  <a:pt x="244" y="89"/>
                </a:lnTo>
                <a:lnTo>
                  <a:pt x="238" y="93"/>
                </a:lnTo>
                <a:lnTo>
                  <a:pt x="232" y="97"/>
                </a:lnTo>
                <a:lnTo>
                  <a:pt x="224" y="100"/>
                </a:lnTo>
                <a:lnTo>
                  <a:pt x="224"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1" name="Freeform 574"/>
          <p:cNvSpPr>
            <a:spLocks noEditPoints="1"/>
          </p:cNvSpPr>
          <p:nvPr userDrawn="1"/>
        </p:nvSpPr>
        <p:spPr bwMode="auto">
          <a:xfrm>
            <a:off x="10050899" y="2300956"/>
            <a:ext cx="198211" cy="401096"/>
          </a:xfrm>
          <a:custGeom>
            <a:avLst/>
            <a:gdLst>
              <a:gd name="T0" fmla="*/ 106 w 106"/>
              <a:gd name="T1" fmla="*/ 104 h 286"/>
              <a:gd name="T2" fmla="*/ 92 w 106"/>
              <a:gd name="T3" fmla="*/ 89 h 286"/>
              <a:gd name="T4" fmla="*/ 89 w 106"/>
              <a:gd name="T5" fmla="*/ 57 h 286"/>
              <a:gd name="T6" fmla="*/ 103 w 106"/>
              <a:gd name="T7" fmla="*/ 47 h 286"/>
              <a:gd name="T8" fmla="*/ 92 w 106"/>
              <a:gd name="T9" fmla="*/ 23 h 286"/>
              <a:gd name="T10" fmla="*/ 85 w 106"/>
              <a:gd name="T11" fmla="*/ 0 h 286"/>
              <a:gd name="T12" fmla="*/ 28 w 106"/>
              <a:gd name="T13" fmla="*/ 5 h 286"/>
              <a:gd name="T14" fmla="*/ 19 w 106"/>
              <a:gd name="T15" fmla="*/ 18 h 286"/>
              <a:gd name="T16" fmla="*/ 0 w 106"/>
              <a:gd name="T17" fmla="*/ 37 h 286"/>
              <a:gd name="T18" fmla="*/ 14 w 106"/>
              <a:gd name="T19" fmla="*/ 52 h 286"/>
              <a:gd name="T20" fmla="*/ 14 w 106"/>
              <a:gd name="T21" fmla="*/ 89 h 286"/>
              <a:gd name="T22" fmla="*/ 3 w 106"/>
              <a:gd name="T23" fmla="*/ 113 h 286"/>
              <a:gd name="T24" fmla="*/ 22 w 106"/>
              <a:gd name="T25" fmla="*/ 126 h 286"/>
              <a:gd name="T26" fmla="*/ 14 w 106"/>
              <a:gd name="T27" fmla="*/ 155 h 286"/>
              <a:gd name="T28" fmla="*/ 8 w 106"/>
              <a:gd name="T29" fmla="*/ 182 h 286"/>
              <a:gd name="T30" fmla="*/ 19 w 106"/>
              <a:gd name="T31" fmla="*/ 214 h 286"/>
              <a:gd name="T32" fmla="*/ 14 w 106"/>
              <a:gd name="T33" fmla="*/ 221 h 286"/>
              <a:gd name="T34" fmla="*/ 8 w 106"/>
              <a:gd name="T35" fmla="*/ 248 h 286"/>
              <a:gd name="T36" fmla="*/ 19 w 106"/>
              <a:gd name="T37" fmla="*/ 282 h 286"/>
              <a:gd name="T38" fmla="*/ 31 w 106"/>
              <a:gd name="T39" fmla="*/ 262 h 286"/>
              <a:gd name="T40" fmla="*/ 80 w 106"/>
              <a:gd name="T41" fmla="*/ 282 h 286"/>
              <a:gd name="T42" fmla="*/ 89 w 106"/>
              <a:gd name="T43" fmla="*/ 256 h 286"/>
              <a:gd name="T44" fmla="*/ 106 w 106"/>
              <a:gd name="T45" fmla="*/ 240 h 286"/>
              <a:gd name="T46" fmla="*/ 92 w 106"/>
              <a:gd name="T47" fmla="*/ 221 h 286"/>
              <a:gd name="T48" fmla="*/ 89 w 106"/>
              <a:gd name="T49" fmla="*/ 188 h 286"/>
              <a:gd name="T50" fmla="*/ 106 w 106"/>
              <a:gd name="T51" fmla="*/ 175 h 286"/>
              <a:gd name="T52" fmla="*/ 92 w 106"/>
              <a:gd name="T53" fmla="*/ 155 h 286"/>
              <a:gd name="T54" fmla="*/ 94 w 106"/>
              <a:gd name="T55" fmla="*/ 119 h 286"/>
              <a:gd name="T56" fmla="*/ 16 w 106"/>
              <a:gd name="T57" fmla="*/ 32 h 286"/>
              <a:gd name="T58" fmla="*/ 79 w 106"/>
              <a:gd name="T59" fmla="*/ 24 h 286"/>
              <a:gd name="T60" fmla="*/ 97 w 106"/>
              <a:gd name="T61" fmla="*/ 37 h 286"/>
              <a:gd name="T62" fmla="*/ 82 w 106"/>
              <a:gd name="T63" fmla="*/ 52 h 286"/>
              <a:gd name="T64" fmla="*/ 48 w 106"/>
              <a:gd name="T65" fmla="*/ 60 h 286"/>
              <a:gd name="T66" fmla="*/ 20 w 106"/>
              <a:gd name="T67" fmla="*/ 43 h 286"/>
              <a:gd name="T68" fmla="*/ 31 w 106"/>
              <a:gd name="T69" fmla="*/ 64 h 286"/>
              <a:gd name="T70" fmla="*/ 92 w 106"/>
              <a:gd name="T71" fmla="*/ 230 h 286"/>
              <a:gd name="T72" fmla="*/ 86 w 106"/>
              <a:gd name="T73" fmla="*/ 242 h 286"/>
              <a:gd name="T74" fmla="*/ 60 w 106"/>
              <a:gd name="T75" fmla="*/ 259 h 286"/>
              <a:gd name="T76" fmla="*/ 26 w 106"/>
              <a:gd name="T77" fmla="*/ 250 h 286"/>
              <a:gd name="T78" fmla="*/ 10 w 106"/>
              <a:gd name="T79" fmla="*/ 236 h 286"/>
              <a:gd name="T80" fmla="*/ 28 w 106"/>
              <a:gd name="T81" fmla="*/ 224 h 286"/>
              <a:gd name="T82" fmla="*/ 28 w 106"/>
              <a:gd name="T83" fmla="*/ 214 h 286"/>
              <a:gd name="T84" fmla="*/ 66 w 106"/>
              <a:gd name="T85" fmla="*/ 199 h 286"/>
              <a:gd name="T86" fmla="*/ 95 w 106"/>
              <a:gd name="T87" fmla="*/ 165 h 286"/>
              <a:gd name="T88" fmla="*/ 85 w 106"/>
              <a:gd name="T89" fmla="*/ 181 h 286"/>
              <a:gd name="T90" fmla="*/ 54 w 106"/>
              <a:gd name="T91" fmla="*/ 193 h 286"/>
              <a:gd name="T92" fmla="*/ 20 w 106"/>
              <a:gd name="T93" fmla="*/ 176 h 286"/>
              <a:gd name="T94" fmla="*/ 16 w 106"/>
              <a:gd name="T95" fmla="*/ 164 h 286"/>
              <a:gd name="T96" fmla="*/ 79 w 106"/>
              <a:gd name="T97" fmla="*/ 158 h 286"/>
              <a:gd name="T98" fmla="*/ 31 w 106"/>
              <a:gd name="T99" fmla="*/ 130 h 286"/>
              <a:gd name="T100" fmla="*/ 80 w 106"/>
              <a:gd name="T101" fmla="*/ 129 h 286"/>
              <a:gd name="T102" fmla="*/ 86 w 106"/>
              <a:gd name="T103" fmla="*/ 109 h 286"/>
              <a:gd name="T104" fmla="*/ 66 w 106"/>
              <a:gd name="T105" fmla="*/ 124 h 286"/>
              <a:gd name="T106" fmla="*/ 26 w 106"/>
              <a:gd name="T107" fmla="*/ 118 h 286"/>
              <a:gd name="T108" fmla="*/ 10 w 106"/>
              <a:gd name="T109" fmla="*/ 104 h 286"/>
              <a:gd name="T110" fmla="*/ 25 w 106"/>
              <a:gd name="T111" fmla="*/ 92 h 286"/>
              <a:gd name="T112" fmla="*/ 92 w 106"/>
              <a:gd name="T113" fmla="*/ 9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286">
                <a:moveTo>
                  <a:pt x="94" y="119"/>
                </a:moveTo>
                <a:lnTo>
                  <a:pt x="94" y="118"/>
                </a:lnTo>
                <a:lnTo>
                  <a:pt x="94" y="118"/>
                </a:lnTo>
                <a:lnTo>
                  <a:pt x="94" y="118"/>
                </a:lnTo>
                <a:lnTo>
                  <a:pt x="98" y="116"/>
                </a:lnTo>
                <a:lnTo>
                  <a:pt x="103" y="113"/>
                </a:lnTo>
                <a:lnTo>
                  <a:pt x="106" y="109"/>
                </a:lnTo>
                <a:lnTo>
                  <a:pt x="106" y="104"/>
                </a:lnTo>
                <a:lnTo>
                  <a:pt x="106" y="104"/>
                </a:lnTo>
                <a:lnTo>
                  <a:pt x="106" y="98"/>
                </a:lnTo>
                <a:lnTo>
                  <a:pt x="103" y="93"/>
                </a:lnTo>
                <a:lnTo>
                  <a:pt x="98" y="90"/>
                </a:lnTo>
                <a:lnTo>
                  <a:pt x="92" y="89"/>
                </a:lnTo>
                <a:lnTo>
                  <a:pt x="92" y="89"/>
                </a:lnTo>
                <a:lnTo>
                  <a:pt x="92" y="89"/>
                </a:lnTo>
                <a:lnTo>
                  <a:pt x="92" y="89"/>
                </a:lnTo>
                <a:lnTo>
                  <a:pt x="89" y="86"/>
                </a:lnTo>
                <a:lnTo>
                  <a:pt x="89" y="86"/>
                </a:lnTo>
                <a:lnTo>
                  <a:pt x="89" y="84"/>
                </a:lnTo>
                <a:lnTo>
                  <a:pt x="89" y="84"/>
                </a:lnTo>
                <a:lnTo>
                  <a:pt x="89" y="84"/>
                </a:lnTo>
                <a:lnTo>
                  <a:pt x="89" y="58"/>
                </a:lnTo>
                <a:lnTo>
                  <a:pt x="89" y="58"/>
                </a:lnTo>
                <a:lnTo>
                  <a:pt x="89" y="57"/>
                </a:lnTo>
                <a:lnTo>
                  <a:pt x="89" y="57"/>
                </a:lnTo>
                <a:lnTo>
                  <a:pt x="89" y="57"/>
                </a:lnTo>
                <a:lnTo>
                  <a:pt x="94" y="52"/>
                </a:lnTo>
                <a:lnTo>
                  <a:pt x="94" y="52"/>
                </a:lnTo>
                <a:lnTo>
                  <a:pt x="94" y="52"/>
                </a:lnTo>
                <a:lnTo>
                  <a:pt x="94" y="52"/>
                </a:lnTo>
                <a:lnTo>
                  <a:pt x="98" y="50"/>
                </a:lnTo>
                <a:lnTo>
                  <a:pt x="103" y="47"/>
                </a:lnTo>
                <a:lnTo>
                  <a:pt x="106" y="43"/>
                </a:lnTo>
                <a:lnTo>
                  <a:pt x="106" y="37"/>
                </a:lnTo>
                <a:lnTo>
                  <a:pt x="106" y="37"/>
                </a:lnTo>
                <a:lnTo>
                  <a:pt x="106" y="32"/>
                </a:lnTo>
                <a:lnTo>
                  <a:pt x="103" y="27"/>
                </a:lnTo>
                <a:lnTo>
                  <a:pt x="98" y="24"/>
                </a:lnTo>
                <a:lnTo>
                  <a:pt x="92" y="23"/>
                </a:lnTo>
                <a:lnTo>
                  <a:pt x="92" y="23"/>
                </a:lnTo>
                <a:lnTo>
                  <a:pt x="92" y="21"/>
                </a:lnTo>
                <a:lnTo>
                  <a:pt x="92" y="21"/>
                </a:lnTo>
                <a:lnTo>
                  <a:pt x="89" y="20"/>
                </a:lnTo>
                <a:lnTo>
                  <a:pt x="89" y="20"/>
                </a:lnTo>
                <a:lnTo>
                  <a:pt x="89" y="5"/>
                </a:lnTo>
                <a:lnTo>
                  <a:pt x="89" y="5"/>
                </a:lnTo>
                <a:lnTo>
                  <a:pt x="88" y="1"/>
                </a:lnTo>
                <a:lnTo>
                  <a:pt x="85" y="0"/>
                </a:lnTo>
                <a:lnTo>
                  <a:pt x="85" y="0"/>
                </a:lnTo>
                <a:lnTo>
                  <a:pt x="82" y="1"/>
                </a:lnTo>
                <a:lnTo>
                  <a:pt x="80" y="5"/>
                </a:lnTo>
                <a:lnTo>
                  <a:pt x="80" y="14"/>
                </a:lnTo>
                <a:lnTo>
                  <a:pt x="80" y="15"/>
                </a:lnTo>
                <a:lnTo>
                  <a:pt x="28" y="15"/>
                </a:lnTo>
                <a:lnTo>
                  <a:pt x="28" y="5"/>
                </a:lnTo>
                <a:lnTo>
                  <a:pt x="28" y="5"/>
                </a:lnTo>
                <a:lnTo>
                  <a:pt x="28" y="1"/>
                </a:lnTo>
                <a:lnTo>
                  <a:pt x="23" y="0"/>
                </a:lnTo>
                <a:lnTo>
                  <a:pt x="23" y="0"/>
                </a:lnTo>
                <a:lnTo>
                  <a:pt x="20" y="1"/>
                </a:lnTo>
                <a:lnTo>
                  <a:pt x="19" y="5"/>
                </a:lnTo>
                <a:lnTo>
                  <a:pt x="19" y="18"/>
                </a:lnTo>
                <a:lnTo>
                  <a:pt x="19" y="18"/>
                </a:lnTo>
                <a:lnTo>
                  <a:pt x="19" y="18"/>
                </a:lnTo>
                <a:lnTo>
                  <a:pt x="16" y="21"/>
                </a:lnTo>
                <a:lnTo>
                  <a:pt x="14" y="23"/>
                </a:lnTo>
                <a:lnTo>
                  <a:pt x="14" y="23"/>
                </a:lnTo>
                <a:lnTo>
                  <a:pt x="14" y="23"/>
                </a:lnTo>
                <a:lnTo>
                  <a:pt x="8" y="24"/>
                </a:lnTo>
                <a:lnTo>
                  <a:pt x="3" y="27"/>
                </a:lnTo>
                <a:lnTo>
                  <a:pt x="2" y="32"/>
                </a:lnTo>
                <a:lnTo>
                  <a:pt x="0" y="37"/>
                </a:lnTo>
                <a:lnTo>
                  <a:pt x="0" y="37"/>
                </a:lnTo>
                <a:lnTo>
                  <a:pt x="0" y="43"/>
                </a:lnTo>
                <a:lnTo>
                  <a:pt x="3" y="47"/>
                </a:lnTo>
                <a:lnTo>
                  <a:pt x="8" y="50"/>
                </a:lnTo>
                <a:lnTo>
                  <a:pt x="13" y="52"/>
                </a:lnTo>
                <a:lnTo>
                  <a:pt x="13" y="52"/>
                </a:lnTo>
                <a:lnTo>
                  <a:pt x="14" y="52"/>
                </a:lnTo>
                <a:lnTo>
                  <a:pt x="14" y="52"/>
                </a:lnTo>
                <a:lnTo>
                  <a:pt x="19" y="58"/>
                </a:lnTo>
                <a:lnTo>
                  <a:pt x="19" y="58"/>
                </a:lnTo>
                <a:lnTo>
                  <a:pt x="19" y="84"/>
                </a:lnTo>
                <a:lnTo>
                  <a:pt x="19" y="84"/>
                </a:lnTo>
                <a:lnTo>
                  <a:pt x="19" y="84"/>
                </a:lnTo>
                <a:lnTo>
                  <a:pt x="16" y="89"/>
                </a:lnTo>
                <a:lnTo>
                  <a:pt x="14" y="89"/>
                </a:lnTo>
                <a:lnTo>
                  <a:pt x="14" y="89"/>
                </a:lnTo>
                <a:lnTo>
                  <a:pt x="14" y="89"/>
                </a:lnTo>
                <a:lnTo>
                  <a:pt x="8" y="90"/>
                </a:lnTo>
                <a:lnTo>
                  <a:pt x="3" y="93"/>
                </a:lnTo>
                <a:lnTo>
                  <a:pt x="2" y="98"/>
                </a:lnTo>
                <a:lnTo>
                  <a:pt x="0" y="104"/>
                </a:lnTo>
                <a:lnTo>
                  <a:pt x="0" y="104"/>
                </a:lnTo>
                <a:lnTo>
                  <a:pt x="0" y="109"/>
                </a:lnTo>
                <a:lnTo>
                  <a:pt x="3" y="113"/>
                </a:lnTo>
                <a:lnTo>
                  <a:pt x="8" y="116"/>
                </a:lnTo>
                <a:lnTo>
                  <a:pt x="13" y="118"/>
                </a:lnTo>
                <a:lnTo>
                  <a:pt x="13" y="118"/>
                </a:lnTo>
                <a:lnTo>
                  <a:pt x="14" y="119"/>
                </a:lnTo>
                <a:lnTo>
                  <a:pt x="14" y="119"/>
                </a:lnTo>
                <a:lnTo>
                  <a:pt x="17" y="122"/>
                </a:lnTo>
                <a:lnTo>
                  <a:pt x="22" y="126"/>
                </a:lnTo>
                <a:lnTo>
                  <a:pt x="22" y="126"/>
                </a:lnTo>
                <a:lnTo>
                  <a:pt x="22" y="149"/>
                </a:lnTo>
                <a:lnTo>
                  <a:pt x="22" y="150"/>
                </a:lnTo>
                <a:lnTo>
                  <a:pt x="22" y="150"/>
                </a:lnTo>
                <a:lnTo>
                  <a:pt x="17" y="152"/>
                </a:lnTo>
                <a:lnTo>
                  <a:pt x="16" y="155"/>
                </a:lnTo>
                <a:lnTo>
                  <a:pt x="14" y="155"/>
                </a:lnTo>
                <a:lnTo>
                  <a:pt x="14" y="155"/>
                </a:lnTo>
                <a:lnTo>
                  <a:pt x="14" y="155"/>
                </a:lnTo>
                <a:lnTo>
                  <a:pt x="8" y="156"/>
                </a:lnTo>
                <a:lnTo>
                  <a:pt x="3" y="159"/>
                </a:lnTo>
                <a:lnTo>
                  <a:pt x="2" y="164"/>
                </a:lnTo>
                <a:lnTo>
                  <a:pt x="0" y="170"/>
                </a:lnTo>
                <a:lnTo>
                  <a:pt x="0" y="170"/>
                </a:lnTo>
                <a:lnTo>
                  <a:pt x="0" y="175"/>
                </a:lnTo>
                <a:lnTo>
                  <a:pt x="3" y="179"/>
                </a:lnTo>
                <a:lnTo>
                  <a:pt x="8" y="182"/>
                </a:lnTo>
                <a:lnTo>
                  <a:pt x="13" y="184"/>
                </a:lnTo>
                <a:lnTo>
                  <a:pt x="13" y="184"/>
                </a:lnTo>
                <a:lnTo>
                  <a:pt x="14" y="185"/>
                </a:lnTo>
                <a:lnTo>
                  <a:pt x="14" y="185"/>
                </a:lnTo>
                <a:lnTo>
                  <a:pt x="19" y="190"/>
                </a:lnTo>
                <a:lnTo>
                  <a:pt x="19" y="191"/>
                </a:lnTo>
                <a:lnTo>
                  <a:pt x="19" y="214"/>
                </a:lnTo>
                <a:lnTo>
                  <a:pt x="19" y="214"/>
                </a:lnTo>
                <a:lnTo>
                  <a:pt x="20" y="214"/>
                </a:lnTo>
                <a:lnTo>
                  <a:pt x="20" y="216"/>
                </a:lnTo>
                <a:lnTo>
                  <a:pt x="19" y="217"/>
                </a:lnTo>
                <a:lnTo>
                  <a:pt x="19" y="217"/>
                </a:lnTo>
                <a:lnTo>
                  <a:pt x="16" y="221"/>
                </a:lnTo>
                <a:lnTo>
                  <a:pt x="14" y="221"/>
                </a:lnTo>
                <a:lnTo>
                  <a:pt x="14" y="221"/>
                </a:lnTo>
                <a:lnTo>
                  <a:pt x="14" y="221"/>
                </a:lnTo>
                <a:lnTo>
                  <a:pt x="8" y="222"/>
                </a:lnTo>
                <a:lnTo>
                  <a:pt x="3" y="225"/>
                </a:lnTo>
                <a:lnTo>
                  <a:pt x="2" y="230"/>
                </a:lnTo>
                <a:lnTo>
                  <a:pt x="0" y="236"/>
                </a:lnTo>
                <a:lnTo>
                  <a:pt x="0" y="236"/>
                </a:lnTo>
                <a:lnTo>
                  <a:pt x="0" y="240"/>
                </a:lnTo>
                <a:lnTo>
                  <a:pt x="3" y="245"/>
                </a:lnTo>
                <a:lnTo>
                  <a:pt x="8" y="248"/>
                </a:lnTo>
                <a:lnTo>
                  <a:pt x="13" y="251"/>
                </a:lnTo>
                <a:lnTo>
                  <a:pt x="13" y="251"/>
                </a:lnTo>
                <a:lnTo>
                  <a:pt x="14" y="251"/>
                </a:lnTo>
                <a:lnTo>
                  <a:pt x="14" y="251"/>
                </a:lnTo>
                <a:lnTo>
                  <a:pt x="19" y="257"/>
                </a:lnTo>
                <a:lnTo>
                  <a:pt x="19" y="257"/>
                </a:lnTo>
                <a:lnTo>
                  <a:pt x="19" y="282"/>
                </a:lnTo>
                <a:lnTo>
                  <a:pt x="19" y="282"/>
                </a:lnTo>
                <a:lnTo>
                  <a:pt x="20" y="285"/>
                </a:lnTo>
                <a:lnTo>
                  <a:pt x="23" y="286"/>
                </a:lnTo>
                <a:lnTo>
                  <a:pt x="23" y="286"/>
                </a:lnTo>
                <a:lnTo>
                  <a:pt x="28" y="285"/>
                </a:lnTo>
                <a:lnTo>
                  <a:pt x="28" y="282"/>
                </a:lnTo>
                <a:lnTo>
                  <a:pt x="28" y="262"/>
                </a:lnTo>
                <a:lnTo>
                  <a:pt x="31" y="262"/>
                </a:lnTo>
                <a:lnTo>
                  <a:pt x="31" y="262"/>
                </a:lnTo>
                <a:lnTo>
                  <a:pt x="43" y="266"/>
                </a:lnTo>
                <a:lnTo>
                  <a:pt x="54" y="268"/>
                </a:lnTo>
                <a:lnTo>
                  <a:pt x="54" y="268"/>
                </a:lnTo>
                <a:lnTo>
                  <a:pt x="60" y="268"/>
                </a:lnTo>
                <a:lnTo>
                  <a:pt x="66" y="266"/>
                </a:lnTo>
                <a:lnTo>
                  <a:pt x="79" y="262"/>
                </a:lnTo>
                <a:lnTo>
                  <a:pt x="80" y="260"/>
                </a:lnTo>
                <a:lnTo>
                  <a:pt x="80" y="282"/>
                </a:lnTo>
                <a:lnTo>
                  <a:pt x="80" y="282"/>
                </a:lnTo>
                <a:lnTo>
                  <a:pt x="82" y="285"/>
                </a:lnTo>
                <a:lnTo>
                  <a:pt x="85" y="286"/>
                </a:lnTo>
                <a:lnTo>
                  <a:pt x="85" y="286"/>
                </a:lnTo>
                <a:lnTo>
                  <a:pt x="88" y="285"/>
                </a:lnTo>
                <a:lnTo>
                  <a:pt x="89" y="282"/>
                </a:lnTo>
                <a:lnTo>
                  <a:pt x="89" y="256"/>
                </a:lnTo>
                <a:lnTo>
                  <a:pt x="89" y="256"/>
                </a:lnTo>
                <a:lnTo>
                  <a:pt x="89" y="256"/>
                </a:lnTo>
                <a:lnTo>
                  <a:pt x="94" y="251"/>
                </a:lnTo>
                <a:lnTo>
                  <a:pt x="94" y="251"/>
                </a:lnTo>
                <a:lnTo>
                  <a:pt x="94" y="251"/>
                </a:lnTo>
                <a:lnTo>
                  <a:pt x="94" y="251"/>
                </a:lnTo>
                <a:lnTo>
                  <a:pt x="98" y="248"/>
                </a:lnTo>
                <a:lnTo>
                  <a:pt x="103" y="245"/>
                </a:lnTo>
                <a:lnTo>
                  <a:pt x="106" y="240"/>
                </a:lnTo>
                <a:lnTo>
                  <a:pt x="106" y="236"/>
                </a:lnTo>
                <a:lnTo>
                  <a:pt x="106" y="236"/>
                </a:lnTo>
                <a:lnTo>
                  <a:pt x="106" y="230"/>
                </a:lnTo>
                <a:lnTo>
                  <a:pt x="103" y="225"/>
                </a:lnTo>
                <a:lnTo>
                  <a:pt x="98" y="222"/>
                </a:lnTo>
                <a:lnTo>
                  <a:pt x="92" y="221"/>
                </a:lnTo>
                <a:lnTo>
                  <a:pt x="92" y="221"/>
                </a:lnTo>
                <a:lnTo>
                  <a:pt x="92" y="221"/>
                </a:lnTo>
                <a:lnTo>
                  <a:pt x="92" y="221"/>
                </a:lnTo>
                <a:lnTo>
                  <a:pt x="89" y="217"/>
                </a:lnTo>
                <a:lnTo>
                  <a:pt x="88" y="217"/>
                </a:lnTo>
                <a:lnTo>
                  <a:pt x="89" y="216"/>
                </a:lnTo>
                <a:lnTo>
                  <a:pt x="89" y="216"/>
                </a:lnTo>
                <a:lnTo>
                  <a:pt x="89" y="214"/>
                </a:lnTo>
                <a:lnTo>
                  <a:pt x="89" y="190"/>
                </a:lnTo>
                <a:lnTo>
                  <a:pt x="89" y="188"/>
                </a:lnTo>
                <a:lnTo>
                  <a:pt x="89" y="188"/>
                </a:lnTo>
                <a:lnTo>
                  <a:pt x="94" y="185"/>
                </a:lnTo>
                <a:lnTo>
                  <a:pt x="94" y="184"/>
                </a:lnTo>
                <a:lnTo>
                  <a:pt x="94" y="184"/>
                </a:lnTo>
                <a:lnTo>
                  <a:pt x="94" y="184"/>
                </a:lnTo>
                <a:lnTo>
                  <a:pt x="98" y="182"/>
                </a:lnTo>
                <a:lnTo>
                  <a:pt x="103" y="179"/>
                </a:lnTo>
                <a:lnTo>
                  <a:pt x="106" y="175"/>
                </a:lnTo>
                <a:lnTo>
                  <a:pt x="106" y="170"/>
                </a:lnTo>
                <a:lnTo>
                  <a:pt x="106" y="170"/>
                </a:lnTo>
                <a:lnTo>
                  <a:pt x="106" y="164"/>
                </a:lnTo>
                <a:lnTo>
                  <a:pt x="103" y="159"/>
                </a:lnTo>
                <a:lnTo>
                  <a:pt x="98" y="156"/>
                </a:lnTo>
                <a:lnTo>
                  <a:pt x="92" y="155"/>
                </a:lnTo>
                <a:lnTo>
                  <a:pt x="92" y="155"/>
                </a:lnTo>
                <a:lnTo>
                  <a:pt x="92" y="155"/>
                </a:lnTo>
                <a:lnTo>
                  <a:pt x="92" y="155"/>
                </a:lnTo>
                <a:lnTo>
                  <a:pt x="89" y="152"/>
                </a:lnTo>
                <a:lnTo>
                  <a:pt x="89" y="152"/>
                </a:lnTo>
                <a:lnTo>
                  <a:pt x="89" y="126"/>
                </a:lnTo>
                <a:lnTo>
                  <a:pt x="89" y="124"/>
                </a:lnTo>
                <a:lnTo>
                  <a:pt x="89" y="124"/>
                </a:lnTo>
                <a:lnTo>
                  <a:pt x="89" y="124"/>
                </a:lnTo>
                <a:lnTo>
                  <a:pt x="94" y="119"/>
                </a:lnTo>
                <a:lnTo>
                  <a:pt x="94" y="119"/>
                </a:lnTo>
                <a:close/>
                <a:moveTo>
                  <a:pt x="16" y="43"/>
                </a:moveTo>
                <a:lnTo>
                  <a:pt x="16" y="43"/>
                </a:lnTo>
                <a:lnTo>
                  <a:pt x="11" y="41"/>
                </a:lnTo>
                <a:lnTo>
                  <a:pt x="10" y="37"/>
                </a:lnTo>
                <a:lnTo>
                  <a:pt x="10" y="37"/>
                </a:lnTo>
                <a:lnTo>
                  <a:pt x="11" y="34"/>
                </a:lnTo>
                <a:lnTo>
                  <a:pt x="16" y="32"/>
                </a:lnTo>
                <a:lnTo>
                  <a:pt x="20" y="32"/>
                </a:lnTo>
                <a:lnTo>
                  <a:pt x="20" y="32"/>
                </a:lnTo>
                <a:lnTo>
                  <a:pt x="22" y="29"/>
                </a:lnTo>
                <a:lnTo>
                  <a:pt x="23" y="26"/>
                </a:lnTo>
                <a:lnTo>
                  <a:pt x="25" y="24"/>
                </a:lnTo>
                <a:lnTo>
                  <a:pt x="28" y="24"/>
                </a:lnTo>
                <a:lnTo>
                  <a:pt x="79" y="24"/>
                </a:lnTo>
                <a:lnTo>
                  <a:pt x="79" y="24"/>
                </a:lnTo>
                <a:lnTo>
                  <a:pt x="82" y="24"/>
                </a:lnTo>
                <a:lnTo>
                  <a:pt x="83" y="26"/>
                </a:lnTo>
                <a:lnTo>
                  <a:pt x="85" y="29"/>
                </a:lnTo>
                <a:lnTo>
                  <a:pt x="86" y="32"/>
                </a:lnTo>
                <a:lnTo>
                  <a:pt x="92" y="32"/>
                </a:lnTo>
                <a:lnTo>
                  <a:pt x="92" y="32"/>
                </a:lnTo>
                <a:lnTo>
                  <a:pt x="95" y="34"/>
                </a:lnTo>
                <a:lnTo>
                  <a:pt x="97" y="37"/>
                </a:lnTo>
                <a:lnTo>
                  <a:pt x="97" y="37"/>
                </a:lnTo>
                <a:lnTo>
                  <a:pt x="95" y="41"/>
                </a:lnTo>
                <a:lnTo>
                  <a:pt x="92" y="43"/>
                </a:lnTo>
                <a:lnTo>
                  <a:pt x="86" y="43"/>
                </a:lnTo>
                <a:lnTo>
                  <a:pt x="86" y="44"/>
                </a:lnTo>
                <a:lnTo>
                  <a:pt x="86" y="44"/>
                </a:lnTo>
                <a:lnTo>
                  <a:pt x="85" y="49"/>
                </a:lnTo>
                <a:lnTo>
                  <a:pt x="82" y="52"/>
                </a:lnTo>
                <a:lnTo>
                  <a:pt x="82" y="52"/>
                </a:lnTo>
                <a:lnTo>
                  <a:pt x="75" y="54"/>
                </a:lnTo>
                <a:lnTo>
                  <a:pt x="75" y="54"/>
                </a:lnTo>
                <a:lnTo>
                  <a:pt x="66" y="58"/>
                </a:lnTo>
                <a:lnTo>
                  <a:pt x="60" y="60"/>
                </a:lnTo>
                <a:lnTo>
                  <a:pt x="54" y="60"/>
                </a:lnTo>
                <a:lnTo>
                  <a:pt x="54" y="60"/>
                </a:lnTo>
                <a:lnTo>
                  <a:pt x="48" y="60"/>
                </a:lnTo>
                <a:lnTo>
                  <a:pt x="42" y="58"/>
                </a:lnTo>
                <a:lnTo>
                  <a:pt x="31" y="54"/>
                </a:lnTo>
                <a:lnTo>
                  <a:pt x="31" y="54"/>
                </a:lnTo>
                <a:lnTo>
                  <a:pt x="26" y="52"/>
                </a:lnTo>
                <a:lnTo>
                  <a:pt x="26" y="52"/>
                </a:lnTo>
                <a:lnTo>
                  <a:pt x="22" y="49"/>
                </a:lnTo>
                <a:lnTo>
                  <a:pt x="20" y="44"/>
                </a:lnTo>
                <a:lnTo>
                  <a:pt x="20" y="43"/>
                </a:lnTo>
                <a:lnTo>
                  <a:pt x="16" y="43"/>
                </a:lnTo>
                <a:close/>
                <a:moveTo>
                  <a:pt x="80" y="61"/>
                </a:moveTo>
                <a:lnTo>
                  <a:pt x="80" y="80"/>
                </a:lnTo>
                <a:lnTo>
                  <a:pt x="80" y="81"/>
                </a:lnTo>
                <a:lnTo>
                  <a:pt x="28" y="81"/>
                </a:lnTo>
                <a:lnTo>
                  <a:pt x="28" y="63"/>
                </a:lnTo>
                <a:lnTo>
                  <a:pt x="31" y="64"/>
                </a:lnTo>
                <a:lnTo>
                  <a:pt x="31" y="64"/>
                </a:lnTo>
                <a:lnTo>
                  <a:pt x="43" y="67"/>
                </a:lnTo>
                <a:lnTo>
                  <a:pt x="54" y="69"/>
                </a:lnTo>
                <a:lnTo>
                  <a:pt x="54" y="69"/>
                </a:lnTo>
                <a:lnTo>
                  <a:pt x="60" y="69"/>
                </a:lnTo>
                <a:lnTo>
                  <a:pt x="66" y="67"/>
                </a:lnTo>
                <a:lnTo>
                  <a:pt x="79" y="63"/>
                </a:lnTo>
                <a:lnTo>
                  <a:pt x="80" y="61"/>
                </a:lnTo>
                <a:close/>
                <a:moveTo>
                  <a:pt x="92" y="230"/>
                </a:moveTo>
                <a:lnTo>
                  <a:pt x="92" y="230"/>
                </a:lnTo>
                <a:lnTo>
                  <a:pt x="95" y="231"/>
                </a:lnTo>
                <a:lnTo>
                  <a:pt x="97" y="236"/>
                </a:lnTo>
                <a:lnTo>
                  <a:pt x="97" y="236"/>
                </a:lnTo>
                <a:lnTo>
                  <a:pt x="95" y="240"/>
                </a:lnTo>
                <a:lnTo>
                  <a:pt x="92" y="242"/>
                </a:lnTo>
                <a:lnTo>
                  <a:pt x="86" y="242"/>
                </a:lnTo>
                <a:lnTo>
                  <a:pt x="86" y="242"/>
                </a:lnTo>
                <a:lnTo>
                  <a:pt x="86" y="242"/>
                </a:lnTo>
                <a:lnTo>
                  <a:pt x="85" y="247"/>
                </a:lnTo>
                <a:lnTo>
                  <a:pt x="82" y="250"/>
                </a:lnTo>
                <a:lnTo>
                  <a:pt x="82" y="250"/>
                </a:lnTo>
                <a:lnTo>
                  <a:pt x="75" y="253"/>
                </a:lnTo>
                <a:lnTo>
                  <a:pt x="75" y="253"/>
                </a:lnTo>
                <a:lnTo>
                  <a:pt x="66" y="257"/>
                </a:lnTo>
                <a:lnTo>
                  <a:pt x="60" y="259"/>
                </a:lnTo>
                <a:lnTo>
                  <a:pt x="54" y="259"/>
                </a:lnTo>
                <a:lnTo>
                  <a:pt x="54" y="259"/>
                </a:lnTo>
                <a:lnTo>
                  <a:pt x="48" y="259"/>
                </a:lnTo>
                <a:lnTo>
                  <a:pt x="42" y="257"/>
                </a:lnTo>
                <a:lnTo>
                  <a:pt x="31" y="253"/>
                </a:lnTo>
                <a:lnTo>
                  <a:pt x="31" y="253"/>
                </a:lnTo>
                <a:lnTo>
                  <a:pt x="26" y="250"/>
                </a:lnTo>
                <a:lnTo>
                  <a:pt x="26" y="250"/>
                </a:lnTo>
                <a:lnTo>
                  <a:pt x="22" y="247"/>
                </a:lnTo>
                <a:lnTo>
                  <a:pt x="20" y="242"/>
                </a:lnTo>
                <a:lnTo>
                  <a:pt x="20" y="242"/>
                </a:lnTo>
                <a:lnTo>
                  <a:pt x="16" y="242"/>
                </a:lnTo>
                <a:lnTo>
                  <a:pt x="16" y="242"/>
                </a:lnTo>
                <a:lnTo>
                  <a:pt x="11" y="240"/>
                </a:lnTo>
                <a:lnTo>
                  <a:pt x="10" y="236"/>
                </a:lnTo>
                <a:lnTo>
                  <a:pt x="10" y="236"/>
                </a:lnTo>
                <a:lnTo>
                  <a:pt x="11" y="231"/>
                </a:lnTo>
                <a:lnTo>
                  <a:pt x="16" y="230"/>
                </a:lnTo>
                <a:lnTo>
                  <a:pt x="20" y="230"/>
                </a:lnTo>
                <a:lnTo>
                  <a:pt x="20" y="230"/>
                </a:lnTo>
                <a:lnTo>
                  <a:pt x="22" y="228"/>
                </a:lnTo>
                <a:lnTo>
                  <a:pt x="23" y="225"/>
                </a:lnTo>
                <a:lnTo>
                  <a:pt x="25" y="224"/>
                </a:lnTo>
                <a:lnTo>
                  <a:pt x="28" y="224"/>
                </a:lnTo>
                <a:lnTo>
                  <a:pt x="79" y="224"/>
                </a:lnTo>
                <a:lnTo>
                  <a:pt x="79" y="224"/>
                </a:lnTo>
                <a:lnTo>
                  <a:pt x="82" y="224"/>
                </a:lnTo>
                <a:lnTo>
                  <a:pt x="83" y="225"/>
                </a:lnTo>
                <a:lnTo>
                  <a:pt x="85" y="227"/>
                </a:lnTo>
                <a:lnTo>
                  <a:pt x="86" y="230"/>
                </a:lnTo>
                <a:lnTo>
                  <a:pt x="92" y="230"/>
                </a:lnTo>
                <a:close/>
                <a:moveTo>
                  <a:pt x="28" y="214"/>
                </a:moveTo>
                <a:lnTo>
                  <a:pt x="28" y="194"/>
                </a:lnTo>
                <a:lnTo>
                  <a:pt x="31" y="196"/>
                </a:lnTo>
                <a:lnTo>
                  <a:pt x="31" y="196"/>
                </a:lnTo>
                <a:lnTo>
                  <a:pt x="43" y="201"/>
                </a:lnTo>
                <a:lnTo>
                  <a:pt x="54" y="202"/>
                </a:lnTo>
                <a:lnTo>
                  <a:pt x="54" y="202"/>
                </a:lnTo>
                <a:lnTo>
                  <a:pt x="60" y="201"/>
                </a:lnTo>
                <a:lnTo>
                  <a:pt x="66" y="199"/>
                </a:lnTo>
                <a:lnTo>
                  <a:pt x="79" y="194"/>
                </a:lnTo>
                <a:lnTo>
                  <a:pt x="80" y="194"/>
                </a:lnTo>
                <a:lnTo>
                  <a:pt x="80" y="213"/>
                </a:lnTo>
                <a:lnTo>
                  <a:pt x="80" y="214"/>
                </a:lnTo>
                <a:lnTo>
                  <a:pt x="28" y="214"/>
                </a:lnTo>
                <a:close/>
                <a:moveTo>
                  <a:pt x="92" y="164"/>
                </a:moveTo>
                <a:lnTo>
                  <a:pt x="92" y="164"/>
                </a:lnTo>
                <a:lnTo>
                  <a:pt x="95" y="165"/>
                </a:lnTo>
                <a:lnTo>
                  <a:pt x="97" y="170"/>
                </a:lnTo>
                <a:lnTo>
                  <a:pt x="97" y="170"/>
                </a:lnTo>
                <a:lnTo>
                  <a:pt x="95" y="173"/>
                </a:lnTo>
                <a:lnTo>
                  <a:pt x="92" y="176"/>
                </a:lnTo>
                <a:lnTo>
                  <a:pt x="86" y="176"/>
                </a:lnTo>
                <a:lnTo>
                  <a:pt x="86" y="176"/>
                </a:lnTo>
                <a:lnTo>
                  <a:pt x="86" y="176"/>
                </a:lnTo>
                <a:lnTo>
                  <a:pt x="85" y="181"/>
                </a:lnTo>
                <a:lnTo>
                  <a:pt x="82" y="184"/>
                </a:lnTo>
                <a:lnTo>
                  <a:pt x="82" y="184"/>
                </a:lnTo>
                <a:lnTo>
                  <a:pt x="75" y="187"/>
                </a:lnTo>
                <a:lnTo>
                  <a:pt x="75" y="187"/>
                </a:lnTo>
                <a:lnTo>
                  <a:pt x="66" y="190"/>
                </a:lnTo>
                <a:lnTo>
                  <a:pt x="60" y="191"/>
                </a:lnTo>
                <a:lnTo>
                  <a:pt x="54" y="193"/>
                </a:lnTo>
                <a:lnTo>
                  <a:pt x="54" y="193"/>
                </a:lnTo>
                <a:lnTo>
                  <a:pt x="48" y="191"/>
                </a:lnTo>
                <a:lnTo>
                  <a:pt x="42" y="190"/>
                </a:lnTo>
                <a:lnTo>
                  <a:pt x="31" y="187"/>
                </a:lnTo>
                <a:lnTo>
                  <a:pt x="31" y="187"/>
                </a:lnTo>
                <a:lnTo>
                  <a:pt x="26" y="184"/>
                </a:lnTo>
                <a:lnTo>
                  <a:pt x="26" y="184"/>
                </a:lnTo>
                <a:lnTo>
                  <a:pt x="22" y="181"/>
                </a:lnTo>
                <a:lnTo>
                  <a:pt x="20" y="176"/>
                </a:lnTo>
                <a:lnTo>
                  <a:pt x="20" y="176"/>
                </a:lnTo>
                <a:lnTo>
                  <a:pt x="16" y="176"/>
                </a:lnTo>
                <a:lnTo>
                  <a:pt x="16" y="176"/>
                </a:lnTo>
                <a:lnTo>
                  <a:pt x="11" y="173"/>
                </a:lnTo>
                <a:lnTo>
                  <a:pt x="10" y="170"/>
                </a:lnTo>
                <a:lnTo>
                  <a:pt x="10" y="170"/>
                </a:lnTo>
                <a:lnTo>
                  <a:pt x="11" y="165"/>
                </a:lnTo>
                <a:lnTo>
                  <a:pt x="16" y="164"/>
                </a:lnTo>
                <a:lnTo>
                  <a:pt x="20" y="164"/>
                </a:lnTo>
                <a:lnTo>
                  <a:pt x="20" y="164"/>
                </a:lnTo>
                <a:lnTo>
                  <a:pt x="22" y="161"/>
                </a:lnTo>
                <a:lnTo>
                  <a:pt x="23" y="159"/>
                </a:lnTo>
                <a:lnTo>
                  <a:pt x="25" y="158"/>
                </a:lnTo>
                <a:lnTo>
                  <a:pt x="28" y="158"/>
                </a:lnTo>
                <a:lnTo>
                  <a:pt x="79" y="158"/>
                </a:lnTo>
                <a:lnTo>
                  <a:pt x="79" y="158"/>
                </a:lnTo>
                <a:lnTo>
                  <a:pt x="82" y="158"/>
                </a:lnTo>
                <a:lnTo>
                  <a:pt x="83" y="159"/>
                </a:lnTo>
                <a:lnTo>
                  <a:pt x="85" y="161"/>
                </a:lnTo>
                <a:lnTo>
                  <a:pt x="86" y="164"/>
                </a:lnTo>
                <a:lnTo>
                  <a:pt x="92" y="164"/>
                </a:lnTo>
                <a:close/>
                <a:moveTo>
                  <a:pt x="28" y="149"/>
                </a:moveTo>
                <a:lnTo>
                  <a:pt x="28" y="129"/>
                </a:lnTo>
                <a:lnTo>
                  <a:pt x="31" y="130"/>
                </a:lnTo>
                <a:lnTo>
                  <a:pt x="31" y="130"/>
                </a:lnTo>
                <a:lnTo>
                  <a:pt x="43" y="135"/>
                </a:lnTo>
                <a:lnTo>
                  <a:pt x="54" y="136"/>
                </a:lnTo>
                <a:lnTo>
                  <a:pt x="54" y="136"/>
                </a:lnTo>
                <a:lnTo>
                  <a:pt x="60" y="135"/>
                </a:lnTo>
                <a:lnTo>
                  <a:pt x="68" y="133"/>
                </a:lnTo>
                <a:lnTo>
                  <a:pt x="80" y="129"/>
                </a:lnTo>
                <a:lnTo>
                  <a:pt x="80" y="129"/>
                </a:lnTo>
                <a:lnTo>
                  <a:pt x="83" y="127"/>
                </a:lnTo>
                <a:lnTo>
                  <a:pt x="83" y="147"/>
                </a:lnTo>
                <a:lnTo>
                  <a:pt x="82" y="149"/>
                </a:lnTo>
                <a:lnTo>
                  <a:pt x="80" y="149"/>
                </a:lnTo>
                <a:lnTo>
                  <a:pt x="80" y="149"/>
                </a:lnTo>
                <a:lnTo>
                  <a:pt x="79" y="149"/>
                </a:lnTo>
                <a:lnTo>
                  <a:pt x="28" y="149"/>
                </a:lnTo>
                <a:close/>
                <a:moveTo>
                  <a:pt x="86" y="109"/>
                </a:moveTo>
                <a:lnTo>
                  <a:pt x="86" y="110"/>
                </a:lnTo>
                <a:lnTo>
                  <a:pt x="86" y="110"/>
                </a:lnTo>
                <a:lnTo>
                  <a:pt x="85" y="115"/>
                </a:lnTo>
                <a:lnTo>
                  <a:pt x="82" y="118"/>
                </a:lnTo>
                <a:lnTo>
                  <a:pt x="82" y="118"/>
                </a:lnTo>
                <a:lnTo>
                  <a:pt x="75" y="119"/>
                </a:lnTo>
                <a:lnTo>
                  <a:pt x="75" y="119"/>
                </a:lnTo>
                <a:lnTo>
                  <a:pt x="66" y="124"/>
                </a:lnTo>
                <a:lnTo>
                  <a:pt x="60" y="126"/>
                </a:lnTo>
                <a:lnTo>
                  <a:pt x="54" y="127"/>
                </a:lnTo>
                <a:lnTo>
                  <a:pt x="54" y="127"/>
                </a:lnTo>
                <a:lnTo>
                  <a:pt x="48" y="126"/>
                </a:lnTo>
                <a:lnTo>
                  <a:pt x="42" y="124"/>
                </a:lnTo>
                <a:lnTo>
                  <a:pt x="31" y="119"/>
                </a:lnTo>
                <a:lnTo>
                  <a:pt x="31" y="119"/>
                </a:lnTo>
                <a:lnTo>
                  <a:pt x="26" y="118"/>
                </a:lnTo>
                <a:lnTo>
                  <a:pt x="26" y="118"/>
                </a:lnTo>
                <a:lnTo>
                  <a:pt x="22" y="115"/>
                </a:lnTo>
                <a:lnTo>
                  <a:pt x="20" y="110"/>
                </a:lnTo>
                <a:lnTo>
                  <a:pt x="20" y="109"/>
                </a:lnTo>
                <a:lnTo>
                  <a:pt x="16" y="109"/>
                </a:lnTo>
                <a:lnTo>
                  <a:pt x="16" y="109"/>
                </a:lnTo>
                <a:lnTo>
                  <a:pt x="11" y="107"/>
                </a:lnTo>
                <a:lnTo>
                  <a:pt x="10" y="104"/>
                </a:lnTo>
                <a:lnTo>
                  <a:pt x="10" y="104"/>
                </a:lnTo>
                <a:lnTo>
                  <a:pt x="11" y="99"/>
                </a:lnTo>
                <a:lnTo>
                  <a:pt x="16" y="98"/>
                </a:lnTo>
                <a:lnTo>
                  <a:pt x="20" y="98"/>
                </a:lnTo>
                <a:lnTo>
                  <a:pt x="20" y="98"/>
                </a:lnTo>
                <a:lnTo>
                  <a:pt x="22" y="95"/>
                </a:lnTo>
                <a:lnTo>
                  <a:pt x="23" y="93"/>
                </a:lnTo>
                <a:lnTo>
                  <a:pt x="25" y="92"/>
                </a:lnTo>
                <a:lnTo>
                  <a:pt x="28" y="90"/>
                </a:lnTo>
                <a:lnTo>
                  <a:pt x="79" y="90"/>
                </a:lnTo>
                <a:lnTo>
                  <a:pt x="79" y="90"/>
                </a:lnTo>
                <a:lnTo>
                  <a:pt x="82" y="92"/>
                </a:lnTo>
                <a:lnTo>
                  <a:pt x="83" y="93"/>
                </a:lnTo>
                <a:lnTo>
                  <a:pt x="85" y="95"/>
                </a:lnTo>
                <a:lnTo>
                  <a:pt x="86" y="98"/>
                </a:lnTo>
                <a:lnTo>
                  <a:pt x="92" y="98"/>
                </a:lnTo>
                <a:lnTo>
                  <a:pt x="92" y="98"/>
                </a:lnTo>
                <a:lnTo>
                  <a:pt x="95" y="99"/>
                </a:lnTo>
                <a:lnTo>
                  <a:pt x="97" y="104"/>
                </a:lnTo>
                <a:lnTo>
                  <a:pt x="97" y="104"/>
                </a:lnTo>
                <a:lnTo>
                  <a:pt x="95" y="107"/>
                </a:lnTo>
                <a:lnTo>
                  <a:pt x="92" y="109"/>
                </a:lnTo>
                <a:lnTo>
                  <a:pt x="86" y="1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2" name="Group 281"/>
          <p:cNvGrpSpPr/>
          <p:nvPr userDrawn="1"/>
        </p:nvGrpSpPr>
        <p:grpSpPr>
          <a:xfrm>
            <a:off x="6168960" y="1578703"/>
            <a:ext cx="549755" cy="302926"/>
            <a:chOff x="5019676" y="1385888"/>
            <a:chExt cx="466725" cy="342900"/>
          </a:xfrm>
        </p:grpSpPr>
        <p:sp>
          <p:nvSpPr>
            <p:cNvPr id="283" name="Freeform 575"/>
            <p:cNvSpPr>
              <a:spLocks/>
            </p:cNvSpPr>
            <p:nvPr/>
          </p:nvSpPr>
          <p:spPr bwMode="auto">
            <a:xfrm>
              <a:off x="5121276" y="1597025"/>
              <a:ext cx="34925" cy="30163"/>
            </a:xfrm>
            <a:custGeom>
              <a:avLst/>
              <a:gdLst>
                <a:gd name="T0" fmla="*/ 5 w 22"/>
                <a:gd name="T1" fmla="*/ 19 h 19"/>
                <a:gd name="T2" fmla="*/ 5 w 22"/>
                <a:gd name="T3" fmla="*/ 19 h 19"/>
                <a:gd name="T4" fmla="*/ 6 w 22"/>
                <a:gd name="T5" fmla="*/ 19 h 19"/>
                <a:gd name="T6" fmla="*/ 6 w 22"/>
                <a:gd name="T7" fmla="*/ 19 h 19"/>
                <a:gd name="T8" fmla="*/ 16 w 22"/>
                <a:gd name="T9" fmla="*/ 14 h 19"/>
                <a:gd name="T10" fmla="*/ 22 w 22"/>
                <a:gd name="T11" fmla="*/ 7 h 19"/>
                <a:gd name="T12" fmla="*/ 22 w 22"/>
                <a:gd name="T13" fmla="*/ 7 h 19"/>
                <a:gd name="T14" fmla="*/ 22 w 22"/>
                <a:gd name="T15" fmla="*/ 4 h 19"/>
                <a:gd name="T16" fmla="*/ 19 w 22"/>
                <a:gd name="T17" fmla="*/ 0 h 19"/>
                <a:gd name="T18" fmla="*/ 19 w 22"/>
                <a:gd name="T19" fmla="*/ 0 h 19"/>
                <a:gd name="T20" fmla="*/ 16 w 22"/>
                <a:gd name="T21" fmla="*/ 0 h 19"/>
                <a:gd name="T22" fmla="*/ 14 w 22"/>
                <a:gd name="T23" fmla="*/ 2 h 19"/>
                <a:gd name="T24" fmla="*/ 14 w 22"/>
                <a:gd name="T25" fmla="*/ 2 h 19"/>
                <a:gd name="T26" fmla="*/ 9 w 22"/>
                <a:gd name="T27" fmla="*/ 8 h 19"/>
                <a:gd name="T28" fmla="*/ 3 w 22"/>
                <a:gd name="T29" fmla="*/ 11 h 19"/>
                <a:gd name="T30" fmla="*/ 3 w 22"/>
                <a:gd name="T31" fmla="*/ 11 h 19"/>
                <a:gd name="T32" fmla="*/ 2 w 22"/>
                <a:gd name="T33" fmla="*/ 14 h 19"/>
                <a:gd name="T34" fmla="*/ 0 w 22"/>
                <a:gd name="T35" fmla="*/ 17 h 19"/>
                <a:gd name="T36" fmla="*/ 0 w 22"/>
                <a:gd name="T37" fmla="*/ 17 h 19"/>
                <a:gd name="T38" fmla="*/ 2 w 22"/>
                <a:gd name="T39" fmla="*/ 19 h 19"/>
                <a:gd name="T40" fmla="*/ 5 w 22"/>
                <a:gd name="T41" fmla="*/ 19 h 19"/>
                <a:gd name="T42" fmla="*/ 5 w 22"/>
                <a:gd name="T4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5" y="19"/>
                  </a:moveTo>
                  <a:lnTo>
                    <a:pt x="5" y="19"/>
                  </a:lnTo>
                  <a:lnTo>
                    <a:pt x="6" y="19"/>
                  </a:lnTo>
                  <a:lnTo>
                    <a:pt x="6" y="19"/>
                  </a:lnTo>
                  <a:lnTo>
                    <a:pt x="16" y="14"/>
                  </a:lnTo>
                  <a:lnTo>
                    <a:pt x="22" y="7"/>
                  </a:lnTo>
                  <a:lnTo>
                    <a:pt x="22" y="7"/>
                  </a:lnTo>
                  <a:lnTo>
                    <a:pt x="22" y="4"/>
                  </a:lnTo>
                  <a:lnTo>
                    <a:pt x="19" y="0"/>
                  </a:lnTo>
                  <a:lnTo>
                    <a:pt x="19" y="0"/>
                  </a:lnTo>
                  <a:lnTo>
                    <a:pt x="16" y="0"/>
                  </a:lnTo>
                  <a:lnTo>
                    <a:pt x="14" y="2"/>
                  </a:lnTo>
                  <a:lnTo>
                    <a:pt x="14" y="2"/>
                  </a:lnTo>
                  <a:lnTo>
                    <a:pt x="9" y="8"/>
                  </a:lnTo>
                  <a:lnTo>
                    <a:pt x="3" y="11"/>
                  </a:lnTo>
                  <a:lnTo>
                    <a:pt x="3" y="11"/>
                  </a:lnTo>
                  <a:lnTo>
                    <a:pt x="2" y="14"/>
                  </a:lnTo>
                  <a:lnTo>
                    <a:pt x="0" y="17"/>
                  </a:lnTo>
                  <a:lnTo>
                    <a:pt x="0" y="17"/>
                  </a:lnTo>
                  <a:lnTo>
                    <a:pt x="2" y="19"/>
                  </a:lnTo>
                  <a:lnTo>
                    <a:pt x="5" y="19"/>
                  </a:lnTo>
                  <a:lnTo>
                    <a:pt x="5"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4" name="Freeform 576"/>
            <p:cNvSpPr>
              <a:spLocks/>
            </p:cNvSpPr>
            <p:nvPr/>
          </p:nvSpPr>
          <p:spPr bwMode="auto">
            <a:xfrm>
              <a:off x="5413376" y="1535113"/>
              <a:ext cx="31750" cy="31750"/>
            </a:xfrm>
            <a:custGeom>
              <a:avLst/>
              <a:gdLst>
                <a:gd name="T0" fmla="*/ 3 w 20"/>
                <a:gd name="T1" fmla="*/ 20 h 20"/>
                <a:gd name="T2" fmla="*/ 3 w 20"/>
                <a:gd name="T3" fmla="*/ 20 h 20"/>
                <a:gd name="T4" fmla="*/ 5 w 20"/>
                <a:gd name="T5" fmla="*/ 20 h 20"/>
                <a:gd name="T6" fmla="*/ 5 w 20"/>
                <a:gd name="T7" fmla="*/ 20 h 20"/>
                <a:gd name="T8" fmla="*/ 14 w 20"/>
                <a:gd name="T9" fmla="*/ 13 h 20"/>
                <a:gd name="T10" fmla="*/ 20 w 20"/>
                <a:gd name="T11" fmla="*/ 6 h 20"/>
                <a:gd name="T12" fmla="*/ 20 w 20"/>
                <a:gd name="T13" fmla="*/ 6 h 20"/>
                <a:gd name="T14" fmla="*/ 20 w 20"/>
                <a:gd name="T15" fmla="*/ 3 h 20"/>
                <a:gd name="T16" fmla="*/ 19 w 20"/>
                <a:gd name="T17" fmla="*/ 1 h 20"/>
                <a:gd name="T18" fmla="*/ 19 w 20"/>
                <a:gd name="T19" fmla="*/ 1 h 20"/>
                <a:gd name="T20" fmla="*/ 15 w 20"/>
                <a:gd name="T21" fmla="*/ 0 h 20"/>
                <a:gd name="T22" fmla="*/ 12 w 20"/>
                <a:gd name="T23" fmla="*/ 3 h 20"/>
                <a:gd name="T24" fmla="*/ 12 w 20"/>
                <a:gd name="T25" fmla="*/ 3 h 20"/>
                <a:gd name="T26" fmla="*/ 8 w 20"/>
                <a:gd name="T27" fmla="*/ 7 h 20"/>
                <a:gd name="T28" fmla="*/ 2 w 20"/>
                <a:gd name="T29" fmla="*/ 12 h 20"/>
                <a:gd name="T30" fmla="*/ 2 w 20"/>
                <a:gd name="T31" fmla="*/ 12 h 20"/>
                <a:gd name="T32" fmla="*/ 0 w 20"/>
                <a:gd name="T33" fmla="*/ 13 h 20"/>
                <a:gd name="T34" fmla="*/ 0 w 20"/>
                <a:gd name="T35" fmla="*/ 16 h 20"/>
                <a:gd name="T36" fmla="*/ 0 w 20"/>
                <a:gd name="T37" fmla="*/ 16 h 20"/>
                <a:gd name="T38" fmla="*/ 2 w 20"/>
                <a:gd name="T39" fmla="*/ 20 h 20"/>
                <a:gd name="T40" fmla="*/ 3 w 20"/>
                <a:gd name="T41" fmla="*/ 20 h 20"/>
                <a:gd name="T42" fmla="*/ 3 w 20"/>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3" y="20"/>
                  </a:moveTo>
                  <a:lnTo>
                    <a:pt x="3" y="20"/>
                  </a:lnTo>
                  <a:lnTo>
                    <a:pt x="5" y="20"/>
                  </a:lnTo>
                  <a:lnTo>
                    <a:pt x="5" y="20"/>
                  </a:lnTo>
                  <a:lnTo>
                    <a:pt x="14" y="13"/>
                  </a:lnTo>
                  <a:lnTo>
                    <a:pt x="20" y="6"/>
                  </a:lnTo>
                  <a:lnTo>
                    <a:pt x="20" y="6"/>
                  </a:lnTo>
                  <a:lnTo>
                    <a:pt x="20" y="3"/>
                  </a:lnTo>
                  <a:lnTo>
                    <a:pt x="19" y="1"/>
                  </a:lnTo>
                  <a:lnTo>
                    <a:pt x="19" y="1"/>
                  </a:lnTo>
                  <a:lnTo>
                    <a:pt x="15" y="0"/>
                  </a:lnTo>
                  <a:lnTo>
                    <a:pt x="12" y="3"/>
                  </a:lnTo>
                  <a:lnTo>
                    <a:pt x="12" y="3"/>
                  </a:lnTo>
                  <a:lnTo>
                    <a:pt x="8" y="7"/>
                  </a:lnTo>
                  <a:lnTo>
                    <a:pt x="2" y="12"/>
                  </a:lnTo>
                  <a:lnTo>
                    <a:pt x="2" y="12"/>
                  </a:lnTo>
                  <a:lnTo>
                    <a:pt x="0" y="13"/>
                  </a:lnTo>
                  <a:lnTo>
                    <a:pt x="0" y="16"/>
                  </a:lnTo>
                  <a:lnTo>
                    <a:pt x="0" y="16"/>
                  </a:lnTo>
                  <a:lnTo>
                    <a:pt x="2" y="20"/>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5" name="Freeform 577"/>
            <p:cNvSpPr>
              <a:spLocks noEditPoints="1"/>
            </p:cNvSpPr>
            <p:nvPr/>
          </p:nvSpPr>
          <p:spPr bwMode="auto">
            <a:xfrm>
              <a:off x="5019676" y="1385888"/>
              <a:ext cx="466725" cy="342900"/>
            </a:xfrm>
            <a:custGeom>
              <a:avLst/>
              <a:gdLst>
                <a:gd name="T0" fmla="*/ 182 w 294"/>
                <a:gd name="T1" fmla="*/ 80 h 216"/>
                <a:gd name="T2" fmla="*/ 199 w 294"/>
                <a:gd name="T3" fmla="*/ 120 h 216"/>
                <a:gd name="T4" fmla="*/ 239 w 294"/>
                <a:gd name="T5" fmla="*/ 135 h 216"/>
                <a:gd name="T6" fmla="*/ 270 w 294"/>
                <a:gd name="T7" fmla="*/ 126 h 216"/>
                <a:gd name="T8" fmla="*/ 293 w 294"/>
                <a:gd name="T9" fmla="*/ 91 h 216"/>
                <a:gd name="T10" fmla="*/ 293 w 294"/>
                <a:gd name="T11" fmla="*/ 77 h 216"/>
                <a:gd name="T12" fmla="*/ 240 w 294"/>
                <a:gd name="T13" fmla="*/ 5 h 216"/>
                <a:gd name="T14" fmla="*/ 172 w 294"/>
                <a:gd name="T15" fmla="*/ 17 h 216"/>
                <a:gd name="T16" fmla="*/ 155 w 294"/>
                <a:gd name="T17" fmla="*/ 2 h 216"/>
                <a:gd name="T18" fmla="*/ 135 w 294"/>
                <a:gd name="T19" fmla="*/ 2 h 216"/>
                <a:gd name="T20" fmla="*/ 119 w 294"/>
                <a:gd name="T21" fmla="*/ 17 h 216"/>
                <a:gd name="T22" fmla="*/ 118 w 294"/>
                <a:gd name="T23" fmla="*/ 29 h 216"/>
                <a:gd name="T24" fmla="*/ 52 w 294"/>
                <a:gd name="T25" fmla="*/ 45 h 216"/>
                <a:gd name="T26" fmla="*/ 1 w 294"/>
                <a:gd name="T27" fmla="*/ 115 h 216"/>
                <a:gd name="T28" fmla="*/ 1 w 294"/>
                <a:gd name="T29" fmla="*/ 130 h 216"/>
                <a:gd name="T30" fmla="*/ 24 w 294"/>
                <a:gd name="T31" fmla="*/ 164 h 216"/>
                <a:gd name="T32" fmla="*/ 55 w 294"/>
                <a:gd name="T33" fmla="*/ 175 h 216"/>
                <a:gd name="T34" fmla="*/ 95 w 294"/>
                <a:gd name="T35" fmla="*/ 158 h 216"/>
                <a:gd name="T36" fmla="*/ 112 w 294"/>
                <a:gd name="T37" fmla="*/ 118 h 216"/>
                <a:gd name="T38" fmla="*/ 110 w 294"/>
                <a:gd name="T39" fmla="*/ 115 h 216"/>
                <a:gd name="T40" fmla="*/ 124 w 294"/>
                <a:gd name="T41" fmla="*/ 45 h 216"/>
                <a:gd name="T42" fmla="*/ 83 w 294"/>
                <a:gd name="T43" fmla="*/ 186 h 216"/>
                <a:gd name="T44" fmla="*/ 58 w 294"/>
                <a:gd name="T45" fmla="*/ 193 h 216"/>
                <a:gd name="T46" fmla="*/ 49 w 294"/>
                <a:gd name="T47" fmla="*/ 212 h 216"/>
                <a:gd name="T48" fmla="*/ 54 w 294"/>
                <a:gd name="T49" fmla="*/ 216 h 216"/>
                <a:gd name="T50" fmla="*/ 240 w 294"/>
                <a:gd name="T51" fmla="*/ 215 h 216"/>
                <a:gd name="T52" fmla="*/ 239 w 294"/>
                <a:gd name="T53" fmla="*/ 202 h 216"/>
                <a:gd name="T54" fmla="*/ 222 w 294"/>
                <a:gd name="T55" fmla="*/ 189 h 216"/>
                <a:gd name="T56" fmla="*/ 162 w 294"/>
                <a:gd name="T57" fmla="*/ 51 h 216"/>
                <a:gd name="T58" fmla="*/ 167 w 294"/>
                <a:gd name="T59" fmla="*/ 45 h 216"/>
                <a:gd name="T60" fmla="*/ 173 w 294"/>
                <a:gd name="T61" fmla="*/ 28 h 216"/>
                <a:gd name="T62" fmla="*/ 185 w 294"/>
                <a:gd name="T63" fmla="*/ 75 h 216"/>
                <a:gd name="T64" fmla="*/ 55 w 294"/>
                <a:gd name="T65" fmla="*/ 166 h 216"/>
                <a:gd name="T66" fmla="*/ 23 w 294"/>
                <a:gd name="T67" fmla="*/ 153 h 216"/>
                <a:gd name="T68" fmla="*/ 9 w 294"/>
                <a:gd name="T69" fmla="*/ 123 h 216"/>
                <a:gd name="T70" fmla="*/ 98 w 294"/>
                <a:gd name="T71" fmla="*/ 140 h 216"/>
                <a:gd name="T72" fmla="*/ 73 w 294"/>
                <a:gd name="T73" fmla="*/ 163 h 216"/>
                <a:gd name="T74" fmla="*/ 99 w 294"/>
                <a:gd name="T75" fmla="*/ 114 h 216"/>
                <a:gd name="T76" fmla="*/ 208 w 294"/>
                <a:gd name="T77" fmla="*/ 195 h 216"/>
                <a:gd name="T78" fmla="*/ 230 w 294"/>
                <a:gd name="T79" fmla="*/ 202 h 216"/>
                <a:gd name="T80" fmla="*/ 61 w 294"/>
                <a:gd name="T81" fmla="*/ 202 h 216"/>
                <a:gd name="T82" fmla="*/ 133 w 294"/>
                <a:gd name="T83" fmla="*/ 195 h 216"/>
                <a:gd name="T84" fmla="*/ 138 w 294"/>
                <a:gd name="T85" fmla="*/ 54 h 216"/>
                <a:gd name="T86" fmla="*/ 155 w 294"/>
                <a:gd name="T87" fmla="*/ 54 h 216"/>
                <a:gd name="T88" fmla="*/ 158 w 294"/>
                <a:gd name="T89" fmla="*/ 195 h 216"/>
                <a:gd name="T90" fmla="*/ 138 w 294"/>
                <a:gd name="T91" fmla="*/ 45 h 216"/>
                <a:gd name="T92" fmla="*/ 126 w 294"/>
                <a:gd name="T93" fmla="*/ 28 h 216"/>
                <a:gd name="T94" fmla="*/ 145 w 294"/>
                <a:gd name="T95" fmla="*/ 8 h 216"/>
                <a:gd name="T96" fmla="*/ 164 w 294"/>
                <a:gd name="T97" fmla="*/ 20 h 216"/>
                <a:gd name="T98" fmla="*/ 159 w 294"/>
                <a:gd name="T99" fmla="*/ 42 h 216"/>
                <a:gd name="T100" fmla="*/ 239 w 294"/>
                <a:gd name="T101" fmla="*/ 16 h 216"/>
                <a:gd name="T102" fmla="*/ 285 w 294"/>
                <a:gd name="T103" fmla="*/ 84 h 216"/>
                <a:gd name="T104" fmla="*/ 276 w 294"/>
                <a:gd name="T105" fmla="*/ 109 h 216"/>
                <a:gd name="T106" fmla="*/ 248 w 294"/>
                <a:gd name="T107" fmla="*/ 126 h 216"/>
                <a:gd name="T108" fmla="*/ 221 w 294"/>
                <a:gd name="T109" fmla="*/ 124 h 216"/>
                <a:gd name="T110" fmla="*/ 196 w 294"/>
                <a:gd name="T111" fmla="*/ 10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4" h="216">
                  <a:moveTo>
                    <a:pt x="184" y="77"/>
                  </a:moveTo>
                  <a:lnTo>
                    <a:pt x="184" y="77"/>
                  </a:lnTo>
                  <a:lnTo>
                    <a:pt x="182" y="80"/>
                  </a:lnTo>
                  <a:lnTo>
                    <a:pt x="182" y="80"/>
                  </a:lnTo>
                  <a:lnTo>
                    <a:pt x="184" y="91"/>
                  </a:lnTo>
                  <a:lnTo>
                    <a:pt x="187" y="101"/>
                  </a:lnTo>
                  <a:lnTo>
                    <a:pt x="193" y="110"/>
                  </a:lnTo>
                  <a:lnTo>
                    <a:pt x="199" y="120"/>
                  </a:lnTo>
                  <a:lnTo>
                    <a:pt x="207" y="126"/>
                  </a:lnTo>
                  <a:lnTo>
                    <a:pt x="217" y="130"/>
                  </a:lnTo>
                  <a:lnTo>
                    <a:pt x="227" y="135"/>
                  </a:lnTo>
                  <a:lnTo>
                    <a:pt x="239" y="135"/>
                  </a:lnTo>
                  <a:lnTo>
                    <a:pt x="239" y="135"/>
                  </a:lnTo>
                  <a:lnTo>
                    <a:pt x="250" y="135"/>
                  </a:lnTo>
                  <a:lnTo>
                    <a:pt x="260" y="130"/>
                  </a:lnTo>
                  <a:lnTo>
                    <a:pt x="270" y="126"/>
                  </a:lnTo>
                  <a:lnTo>
                    <a:pt x="277" y="120"/>
                  </a:lnTo>
                  <a:lnTo>
                    <a:pt x="285" y="110"/>
                  </a:lnTo>
                  <a:lnTo>
                    <a:pt x="290" y="101"/>
                  </a:lnTo>
                  <a:lnTo>
                    <a:pt x="293" y="91"/>
                  </a:lnTo>
                  <a:lnTo>
                    <a:pt x="294" y="80"/>
                  </a:lnTo>
                  <a:lnTo>
                    <a:pt x="294" y="80"/>
                  </a:lnTo>
                  <a:lnTo>
                    <a:pt x="293" y="77"/>
                  </a:lnTo>
                  <a:lnTo>
                    <a:pt x="293" y="77"/>
                  </a:lnTo>
                  <a:lnTo>
                    <a:pt x="293" y="75"/>
                  </a:lnTo>
                  <a:lnTo>
                    <a:pt x="242" y="6"/>
                  </a:lnTo>
                  <a:lnTo>
                    <a:pt x="242" y="6"/>
                  </a:lnTo>
                  <a:lnTo>
                    <a:pt x="240" y="5"/>
                  </a:lnTo>
                  <a:lnTo>
                    <a:pt x="239" y="3"/>
                  </a:lnTo>
                  <a:lnTo>
                    <a:pt x="239" y="3"/>
                  </a:lnTo>
                  <a:lnTo>
                    <a:pt x="236" y="5"/>
                  </a:lnTo>
                  <a:lnTo>
                    <a:pt x="172" y="17"/>
                  </a:lnTo>
                  <a:lnTo>
                    <a:pt x="172" y="17"/>
                  </a:lnTo>
                  <a:lnTo>
                    <a:pt x="167" y="11"/>
                  </a:lnTo>
                  <a:lnTo>
                    <a:pt x="161" y="5"/>
                  </a:lnTo>
                  <a:lnTo>
                    <a:pt x="155" y="2"/>
                  </a:lnTo>
                  <a:lnTo>
                    <a:pt x="145" y="0"/>
                  </a:lnTo>
                  <a:lnTo>
                    <a:pt x="145" y="0"/>
                  </a:lnTo>
                  <a:lnTo>
                    <a:pt x="139" y="0"/>
                  </a:lnTo>
                  <a:lnTo>
                    <a:pt x="135" y="2"/>
                  </a:lnTo>
                  <a:lnTo>
                    <a:pt x="130" y="5"/>
                  </a:lnTo>
                  <a:lnTo>
                    <a:pt x="126" y="8"/>
                  </a:lnTo>
                  <a:lnTo>
                    <a:pt x="122" y="12"/>
                  </a:lnTo>
                  <a:lnTo>
                    <a:pt x="119" y="17"/>
                  </a:lnTo>
                  <a:lnTo>
                    <a:pt x="118" y="22"/>
                  </a:lnTo>
                  <a:lnTo>
                    <a:pt x="118" y="28"/>
                  </a:lnTo>
                  <a:lnTo>
                    <a:pt x="118" y="28"/>
                  </a:lnTo>
                  <a:lnTo>
                    <a:pt x="118" y="29"/>
                  </a:lnTo>
                  <a:lnTo>
                    <a:pt x="55" y="42"/>
                  </a:lnTo>
                  <a:lnTo>
                    <a:pt x="55" y="42"/>
                  </a:lnTo>
                  <a:lnTo>
                    <a:pt x="52" y="45"/>
                  </a:lnTo>
                  <a:lnTo>
                    <a:pt x="52" y="45"/>
                  </a:lnTo>
                  <a:lnTo>
                    <a:pt x="52" y="45"/>
                  </a:lnTo>
                  <a:lnTo>
                    <a:pt x="1" y="115"/>
                  </a:lnTo>
                  <a:lnTo>
                    <a:pt x="1" y="115"/>
                  </a:lnTo>
                  <a:lnTo>
                    <a:pt x="1" y="115"/>
                  </a:lnTo>
                  <a:lnTo>
                    <a:pt x="1" y="115"/>
                  </a:lnTo>
                  <a:lnTo>
                    <a:pt x="0" y="118"/>
                  </a:lnTo>
                  <a:lnTo>
                    <a:pt x="0" y="118"/>
                  </a:lnTo>
                  <a:lnTo>
                    <a:pt x="1" y="130"/>
                  </a:lnTo>
                  <a:lnTo>
                    <a:pt x="4" y="140"/>
                  </a:lnTo>
                  <a:lnTo>
                    <a:pt x="9" y="150"/>
                  </a:lnTo>
                  <a:lnTo>
                    <a:pt x="17" y="158"/>
                  </a:lnTo>
                  <a:lnTo>
                    <a:pt x="24" y="164"/>
                  </a:lnTo>
                  <a:lnTo>
                    <a:pt x="34" y="170"/>
                  </a:lnTo>
                  <a:lnTo>
                    <a:pt x="44" y="173"/>
                  </a:lnTo>
                  <a:lnTo>
                    <a:pt x="55" y="175"/>
                  </a:lnTo>
                  <a:lnTo>
                    <a:pt x="55" y="175"/>
                  </a:lnTo>
                  <a:lnTo>
                    <a:pt x="67" y="173"/>
                  </a:lnTo>
                  <a:lnTo>
                    <a:pt x="76" y="170"/>
                  </a:lnTo>
                  <a:lnTo>
                    <a:pt x="87" y="164"/>
                  </a:lnTo>
                  <a:lnTo>
                    <a:pt x="95" y="158"/>
                  </a:lnTo>
                  <a:lnTo>
                    <a:pt x="101" y="150"/>
                  </a:lnTo>
                  <a:lnTo>
                    <a:pt x="107" y="140"/>
                  </a:lnTo>
                  <a:lnTo>
                    <a:pt x="110" y="130"/>
                  </a:lnTo>
                  <a:lnTo>
                    <a:pt x="112" y="118"/>
                  </a:lnTo>
                  <a:lnTo>
                    <a:pt x="112" y="118"/>
                  </a:lnTo>
                  <a:lnTo>
                    <a:pt x="110" y="115"/>
                  </a:lnTo>
                  <a:lnTo>
                    <a:pt x="110" y="115"/>
                  </a:lnTo>
                  <a:lnTo>
                    <a:pt x="110" y="115"/>
                  </a:lnTo>
                  <a:lnTo>
                    <a:pt x="63" y="49"/>
                  </a:lnTo>
                  <a:lnTo>
                    <a:pt x="119" y="37"/>
                  </a:lnTo>
                  <a:lnTo>
                    <a:pt x="119" y="37"/>
                  </a:lnTo>
                  <a:lnTo>
                    <a:pt x="124" y="45"/>
                  </a:lnTo>
                  <a:lnTo>
                    <a:pt x="129" y="49"/>
                  </a:lnTo>
                  <a:lnTo>
                    <a:pt x="129" y="186"/>
                  </a:lnTo>
                  <a:lnTo>
                    <a:pt x="83" y="186"/>
                  </a:lnTo>
                  <a:lnTo>
                    <a:pt x="83" y="186"/>
                  </a:lnTo>
                  <a:lnTo>
                    <a:pt x="76" y="187"/>
                  </a:lnTo>
                  <a:lnTo>
                    <a:pt x="69" y="189"/>
                  </a:lnTo>
                  <a:lnTo>
                    <a:pt x="64" y="190"/>
                  </a:lnTo>
                  <a:lnTo>
                    <a:pt x="58" y="193"/>
                  </a:lnTo>
                  <a:lnTo>
                    <a:pt x="55" y="198"/>
                  </a:lnTo>
                  <a:lnTo>
                    <a:pt x="52" y="202"/>
                  </a:lnTo>
                  <a:lnTo>
                    <a:pt x="49" y="207"/>
                  </a:lnTo>
                  <a:lnTo>
                    <a:pt x="49" y="212"/>
                  </a:lnTo>
                  <a:lnTo>
                    <a:pt x="49" y="212"/>
                  </a:lnTo>
                  <a:lnTo>
                    <a:pt x="50" y="215"/>
                  </a:lnTo>
                  <a:lnTo>
                    <a:pt x="50" y="215"/>
                  </a:lnTo>
                  <a:lnTo>
                    <a:pt x="54" y="216"/>
                  </a:lnTo>
                  <a:lnTo>
                    <a:pt x="237" y="216"/>
                  </a:lnTo>
                  <a:lnTo>
                    <a:pt x="237" y="216"/>
                  </a:lnTo>
                  <a:lnTo>
                    <a:pt x="240" y="215"/>
                  </a:lnTo>
                  <a:lnTo>
                    <a:pt x="240" y="215"/>
                  </a:lnTo>
                  <a:lnTo>
                    <a:pt x="242" y="212"/>
                  </a:lnTo>
                  <a:lnTo>
                    <a:pt x="242" y="212"/>
                  </a:lnTo>
                  <a:lnTo>
                    <a:pt x="242" y="207"/>
                  </a:lnTo>
                  <a:lnTo>
                    <a:pt x="239" y="202"/>
                  </a:lnTo>
                  <a:lnTo>
                    <a:pt x="236" y="198"/>
                  </a:lnTo>
                  <a:lnTo>
                    <a:pt x="233" y="193"/>
                  </a:lnTo>
                  <a:lnTo>
                    <a:pt x="227" y="190"/>
                  </a:lnTo>
                  <a:lnTo>
                    <a:pt x="222" y="189"/>
                  </a:lnTo>
                  <a:lnTo>
                    <a:pt x="216" y="187"/>
                  </a:lnTo>
                  <a:lnTo>
                    <a:pt x="208" y="186"/>
                  </a:lnTo>
                  <a:lnTo>
                    <a:pt x="162" y="186"/>
                  </a:lnTo>
                  <a:lnTo>
                    <a:pt x="162" y="51"/>
                  </a:lnTo>
                  <a:lnTo>
                    <a:pt x="162" y="51"/>
                  </a:lnTo>
                  <a:lnTo>
                    <a:pt x="162" y="49"/>
                  </a:lnTo>
                  <a:lnTo>
                    <a:pt x="162" y="49"/>
                  </a:lnTo>
                  <a:lnTo>
                    <a:pt x="167" y="45"/>
                  </a:lnTo>
                  <a:lnTo>
                    <a:pt x="170" y="40"/>
                  </a:lnTo>
                  <a:lnTo>
                    <a:pt x="173" y="34"/>
                  </a:lnTo>
                  <a:lnTo>
                    <a:pt x="173" y="28"/>
                  </a:lnTo>
                  <a:lnTo>
                    <a:pt x="173" y="28"/>
                  </a:lnTo>
                  <a:lnTo>
                    <a:pt x="173" y="26"/>
                  </a:lnTo>
                  <a:lnTo>
                    <a:pt x="228" y="14"/>
                  </a:lnTo>
                  <a:lnTo>
                    <a:pt x="185" y="75"/>
                  </a:lnTo>
                  <a:lnTo>
                    <a:pt x="185" y="75"/>
                  </a:lnTo>
                  <a:lnTo>
                    <a:pt x="184" y="77"/>
                  </a:lnTo>
                  <a:lnTo>
                    <a:pt x="184" y="77"/>
                  </a:lnTo>
                  <a:close/>
                  <a:moveTo>
                    <a:pt x="55" y="166"/>
                  </a:moveTo>
                  <a:lnTo>
                    <a:pt x="55" y="166"/>
                  </a:lnTo>
                  <a:lnTo>
                    <a:pt x="46" y="166"/>
                  </a:lnTo>
                  <a:lnTo>
                    <a:pt x="38" y="163"/>
                  </a:lnTo>
                  <a:lnTo>
                    <a:pt x="31" y="158"/>
                  </a:lnTo>
                  <a:lnTo>
                    <a:pt x="23" y="153"/>
                  </a:lnTo>
                  <a:lnTo>
                    <a:pt x="18" y="147"/>
                  </a:lnTo>
                  <a:lnTo>
                    <a:pt x="14" y="140"/>
                  </a:lnTo>
                  <a:lnTo>
                    <a:pt x="11" y="132"/>
                  </a:lnTo>
                  <a:lnTo>
                    <a:pt x="9" y="123"/>
                  </a:lnTo>
                  <a:lnTo>
                    <a:pt x="103" y="123"/>
                  </a:lnTo>
                  <a:lnTo>
                    <a:pt x="103" y="123"/>
                  </a:lnTo>
                  <a:lnTo>
                    <a:pt x="101" y="132"/>
                  </a:lnTo>
                  <a:lnTo>
                    <a:pt x="98" y="140"/>
                  </a:lnTo>
                  <a:lnTo>
                    <a:pt x="93" y="147"/>
                  </a:lnTo>
                  <a:lnTo>
                    <a:pt x="87" y="153"/>
                  </a:lnTo>
                  <a:lnTo>
                    <a:pt x="81" y="158"/>
                  </a:lnTo>
                  <a:lnTo>
                    <a:pt x="73" y="163"/>
                  </a:lnTo>
                  <a:lnTo>
                    <a:pt x="64" y="166"/>
                  </a:lnTo>
                  <a:lnTo>
                    <a:pt x="55" y="166"/>
                  </a:lnTo>
                  <a:lnTo>
                    <a:pt x="55" y="166"/>
                  </a:lnTo>
                  <a:close/>
                  <a:moveTo>
                    <a:pt x="99" y="114"/>
                  </a:moveTo>
                  <a:lnTo>
                    <a:pt x="12" y="114"/>
                  </a:lnTo>
                  <a:lnTo>
                    <a:pt x="55" y="54"/>
                  </a:lnTo>
                  <a:lnTo>
                    <a:pt x="99" y="114"/>
                  </a:lnTo>
                  <a:close/>
                  <a:moveTo>
                    <a:pt x="208" y="195"/>
                  </a:moveTo>
                  <a:lnTo>
                    <a:pt x="208" y="195"/>
                  </a:lnTo>
                  <a:lnTo>
                    <a:pt x="217" y="195"/>
                  </a:lnTo>
                  <a:lnTo>
                    <a:pt x="224" y="198"/>
                  </a:lnTo>
                  <a:lnTo>
                    <a:pt x="230" y="202"/>
                  </a:lnTo>
                  <a:lnTo>
                    <a:pt x="233" y="209"/>
                  </a:lnTo>
                  <a:lnTo>
                    <a:pt x="58" y="209"/>
                  </a:lnTo>
                  <a:lnTo>
                    <a:pt x="58" y="209"/>
                  </a:lnTo>
                  <a:lnTo>
                    <a:pt x="61" y="202"/>
                  </a:lnTo>
                  <a:lnTo>
                    <a:pt x="67" y="198"/>
                  </a:lnTo>
                  <a:lnTo>
                    <a:pt x="73" y="195"/>
                  </a:lnTo>
                  <a:lnTo>
                    <a:pt x="83" y="195"/>
                  </a:lnTo>
                  <a:lnTo>
                    <a:pt x="133" y="195"/>
                  </a:lnTo>
                  <a:lnTo>
                    <a:pt x="133" y="195"/>
                  </a:lnTo>
                  <a:lnTo>
                    <a:pt x="136" y="193"/>
                  </a:lnTo>
                  <a:lnTo>
                    <a:pt x="138" y="190"/>
                  </a:lnTo>
                  <a:lnTo>
                    <a:pt x="138" y="54"/>
                  </a:lnTo>
                  <a:lnTo>
                    <a:pt x="138" y="54"/>
                  </a:lnTo>
                  <a:lnTo>
                    <a:pt x="145" y="55"/>
                  </a:lnTo>
                  <a:lnTo>
                    <a:pt x="145" y="55"/>
                  </a:lnTo>
                  <a:lnTo>
                    <a:pt x="155" y="54"/>
                  </a:lnTo>
                  <a:lnTo>
                    <a:pt x="155" y="190"/>
                  </a:lnTo>
                  <a:lnTo>
                    <a:pt x="155" y="190"/>
                  </a:lnTo>
                  <a:lnTo>
                    <a:pt x="155" y="193"/>
                  </a:lnTo>
                  <a:lnTo>
                    <a:pt x="158" y="195"/>
                  </a:lnTo>
                  <a:lnTo>
                    <a:pt x="208" y="195"/>
                  </a:lnTo>
                  <a:close/>
                  <a:moveTo>
                    <a:pt x="145" y="46"/>
                  </a:moveTo>
                  <a:lnTo>
                    <a:pt x="145" y="46"/>
                  </a:lnTo>
                  <a:lnTo>
                    <a:pt x="138" y="45"/>
                  </a:lnTo>
                  <a:lnTo>
                    <a:pt x="132" y="42"/>
                  </a:lnTo>
                  <a:lnTo>
                    <a:pt x="127" y="35"/>
                  </a:lnTo>
                  <a:lnTo>
                    <a:pt x="126" y="28"/>
                  </a:lnTo>
                  <a:lnTo>
                    <a:pt x="126" y="28"/>
                  </a:lnTo>
                  <a:lnTo>
                    <a:pt x="127" y="20"/>
                  </a:lnTo>
                  <a:lnTo>
                    <a:pt x="132" y="14"/>
                  </a:lnTo>
                  <a:lnTo>
                    <a:pt x="138" y="9"/>
                  </a:lnTo>
                  <a:lnTo>
                    <a:pt x="145" y="8"/>
                  </a:lnTo>
                  <a:lnTo>
                    <a:pt x="145" y="8"/>
                  </a:lnTo>
                  <a:lnTo>
                    <a:pt x="153" y="9"/>
                  </a:lnTo>
                  <a:lnTo>
                    <a:pt x="159" y="14"/>
                  </a:lnTo>
                  <a:lnTo>
                    <a:pt x="164" y="20"/>
                  </a:lnTo>
                  <a:lnTo>
                    <a:pt x="165" y="28"/>
                  </a:lnTo>
                  <a:lnTo>
                    <a:pt x="165" y="28"/>
                  </a:lnTo>
                  <a:lnTo>
                    <a:pt x="164" y="35"/>
                  </a:lnTo>
                  <a:lnTo>
                    <a:pt x="159" y="42"/>
                  </a:lnTo>
                  <a:lnTo>
                    <a:pt x="153" y="45"/>
                  </a:lnTo>
                  <a:lnTo>
                    <a:pt x="145" y="46"/>
                  </a:lnTo>
                  <a:lnTo>
                    <a:pt x="145" y="46"/>
                  </a:lnTo>
                  <a:close/>
                  <a:moveTo>
                    <a:pt x="239" y="16"/>
                  </a:moveTo>
                  <a:lnTo>
                    <a:pt x="282" y="75"/>
                  </a:lnTo>
                  <a:lnTo>
                    <a:pt x="194" y="75"/>
                  </a:lnTo>
                  <a:lnTo>
                    <a:pt x="239" y="16"/>
                  </a:lnTo>
                  <a:close/>
                  <a:moveTo>
                    <a:pt x="285" y="84"/>
                  </a:moveTo>
                  <a:lnTo>
                    <a:pt x="285" y="84"/>
                  </a:lnTo>
                  <a:lnTo>
                    <a:pt x="283" y="92"/>
                  </a:lnTo>
                  <a:lnTo>
                    <a:pt x="280" y="101"/>
                  </a:lnTo>
                  <a:lnTo>
                    <a:pt x="276" y="109"/>
                  </a:lnTo>
                  <a:lnTo>
                    <a:pt x="271" y="115"/>
                  </a:lnTo>
                  <a:lnTo>
                    <a:pt x="263" y="120"/>
                  </a:lnTo>
                  <a:lnTo>
                    <a:pt x="256" y="124"/>
                  </a:lnTo>
                  <a:lnTo>
                    <a:pt x="248" y="126"/>
                  </a:lnTo>
                  <a:lnTo>
                    <a:pt x="239" y="127"/>
                  </a:lnTo>
                  <a:lnTo>
                    <a:pt x="239" y="127"/>
                  </a:lnTo>
                  <a:lnTo>
                    <a:pt x="230" y="126"/>
                  </a:lnTo>
                  <a:lnTo>
                    <a:pt x="221" y="124"/>
                  </a:lnTo>
                  <a:lnTo>
                    <a:pt x="213" y="120"/>
                  </a:lnTo>
                  <a:lnTo>
                    <a:pt x="207" y="115"/>
                  </a:lnTo>
                  <a:lnTo>
                    <a:pt x="201" y="109"/>
                  </a:lnTo>
                  <a:lnTo>
                    <a:pt x="196" y="101"/>
                  </a:lnTo>
                  <a:lnTo>
                    <a:pt x="193" y="92"/>
                  </a:lnTo>
                  <a:lnTo>
                    <a:pt x="191" y="84"/>
                  </a:lnTo>
                  <a:lnTo>
                    <a:pt x="285" y="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86" name="Freeform 578"/>
          <p:cNvSpPr>
            <a:spLocks noEditPoints="1"/>
          </p:cNvSpPr>
          <p:nvPr userDrawn="1"/>
        </p:nvSpPr>
        <p:spPr bwMode="auto">
          <a:xfrm>
            <a:off x="4429942" y="1622179"/>
            <a:ext cx="388941" cy="286097"/>
          </a:xfrm>
          <a:custGeom>
            <a:avLst/>
            <a:gdLst>
              <a:gd name="T0" fmla="*/ 104 w 208"/>
              <a:gd name="T1" fmla="*/ 0 h 204"/>
              <a:gd name="T2" fmla="*/ 104 w 208"/>
              <a:gd name="T3" fmla="*/ 0 h 204"/>
              <a:gd name="T4" fmla="*/ 62 w 208"/>
              <a:gd name="T5" fmla="*/ 9 h 204"/>
              <a:gd name="T6" fmla="*/ 30 w 208"/>
              <a:gd name="T7" fmla="*/ 30 h 204"/>
              <a:gd name="T8" fmla="*/ 7 w 208"/>
              <a:gd name="T9" fmla="*/ 63 h 204"/>
              <a:gd name="T10" fmla="*/ 0 w 208"/>
              <a:gd name="T11" fmla="*/ 102 h 204"/>
              <a:gd name="T12" fmla="*/ 4 w 208"/>
              <a:gd name="T13" fmla="*/ 132 h 204"/>
              <a:gd name="T14" fmla="*/ 23 w 208"/>
              <a:gd name="T15" fmla="*/ 167 h 204"/>
              <a:gd name="T16" fmla="*/ 53 w 208"/>
              <a:gd name="T17" fmla="*/ 191 h 204"/>
              <a:gd name="T18" fmla="*/ 93 w 208"/>
              <a:gd name="T19" fmla="*/ 202 h 204"/>
              <a:gd name="T20" fmla="*/ 104 w 208"/>
              <a:gd name="T21" fmla="*/ 204 h 204"/>
              <a:gd name="T22" fmla="*/ 104 w 208"/>
              <a:gd name="T23" fmla="*/ 204 h 204"/>
              <a:gd name="T24" fmla="*/ 104 w 208"/>
              <a:gd name="T25" fmla="*/ 204 h 204"/>
              <a:gd name="T26" fmla="*/ 145 w 208"/>
              <a:gd name="T27" fmla="*/ 196 h 204"/>
              <a:gd name="T28" fmla="*/ 177 w 208"/>
              <a:gd name="T29" fmla="*/ 173 h 204"/>
              <a:gd name="T30" fmla="*/ 200 w 208"/>
              <a:gd name="T31" fmla="*/ 141 h 204"/>
              <a:gd name="T32" fmla="*/ 208 w 208"/>
              <a:gd name="T33" fmla="*/ 102 h 204"/>
              <a:gd name="T34" fmla="*/ 203 w 208"/>
              <a:gd name="T35" fmla="*/ 72 h 204"/>
              <a:gd name="T36" fmla="*/ 185 w 208"/>
              <a:gd name="T37" fmla="*/ 37 h 204"/>
              <a:gd name="T38" fmla="*/ 154 w 208"/>
              <a:gd name="T39" fmla="*/ 12 h 204"/>
              <a:gd name="T40" fmla="*/ 115 w 208"/>
              <a:gd name="T41" fmla="*/ 1 h 204"/>
              <a:gd name="T42" fmla="*/ 81 w 208"/>
              <a:gd name="T43" fmla="*/ 11 h 204"/>
              <a:gd name="T44" fmla="*/ 58 w 208"/>
              <a:gd name="T45" fmla="*/ 50 h 204"/>
              <a:gd name="T46" fmla="*/ 17 w 208"/>
              <a:gd name="T47" fmla="*/ 61 h 204"/>
              <a:gd name="T48" fmla="*/ 47 w 208"/>
              <a:gd name="T49" fmla="*/ 26 h 204"/>
              <a:gd name="T50" fmla="*/ 81 w 208"/>
              <a:gd name="T51" fmla="*/ 11 h 204"/>
              <a:gd name="T52" fmla="*/ 10 w 208"/>
              <a:gd name="T53" fmla="*/ 79 h 204"/>
              <a:gd name="T54" fmla="*/ 50 w 208"/>
              <a:gd name="T55" fmla="*/ 102 h 204"/>
              <a:gd name="T56" fmla="*/ 7 w 208"/>
              <a:gd name="T57" fmla="*/ 113 h 204"/>
              <a:gd name="T58" fmla="*/ 52 w 208"/>
              <a:gd name="T59" fmla="*/ 132 h 204"/>
              <a:gd name="T60" fmla="*/ 70 w 208"/>
              <a:gd name="T61" fmla="*/ 182 h 204"/>
              <a:gd name="T62" fmla="*/ 58 w 208"/>
              <a:gd name="T63" fmla="*/ 185 h 204"/>
              <a:gd name="T64" fmla="*/ 23 w 208"/>
              <a:gd name="T65" fmla="*/ 153 h 204"/>
              <a:gd name="T66" fmla="*/ 99 w 208"/>
              <a:gd name="T67" fmla="*/ 196 h 204"/>
              <a:gd name="T68" fmla="*/ 81 w 208"/>
              <a:gd name="T69" fmla="*/ 184 h 204"/>
              <a:gd name="T70" fmla="*/ 62 w 208"/>
              <a:gd name="T71" fmla="*/ 144 h 204"/>
              <a:gd name="T72" fmla="*/ 99 w 208"/>
              <a:gd name="T73" fmla="*/ 124 h 204"/>
              <a:gd name="T74" fmla="*/ 58 w 208"/>
              <a:gd name="T75" fmla="*/ 102 h 204"/>
              <a:gd name="T76" fmla="*/ 99 w 208"/>
              <a:gd name="T77" fmla="*/ 72 h 204"/>
              <a:gd name="T78" fmla="*/ 72 w 208"/>
              <a:gd name="T79" fmla="*/ 34 h 204"/>
              <a:gd name="T80" fmla="*/ 92 w 208"/>
              <a:gd name="T81" fmla="*/ 11 h 204"/>
              <a:gd name="T82" fmla="*/ 156 w 208"/>
              <a:gd name="T83" fmla="*/ 72 h 204"/>
              <a:gd name="T84" fmla="*/ 138 w 208"/>
              <a:gd name="T85" fmla="*/ 21 h 204"/>
              <a:gd name="T86" fmla="*/ 151 w 208"/>
              <a:gd name="T87" fmla="*/ 20 h 204"/>
              <a:gd name="T88" fmla="*/ 187 w 208"/>
              <a:gd name="T89" fmla="*/ 50 h 204"/>
              <a:gd name="T90" fmla="*/ 107 w 208"/>
              <a:gd name="T91" fmla="*/ 7 h 204"/>
              <a:gd name="T92" fmla="*/ 127 w 208"/>
              <a:gd name="T93" fmla="*/ 20 h 204"/>
              <a:gd name="T94" fmla="*/ 145 w 208"/>
              <a:gd name="T95" fmla="*/ 60 h 204"/>
              <a:gd name="T96" fmla="*/ 107 w 208"/>
              <a:gd name="T97" fmla="*/ 79 h 204"/>
              <a:gd name="T98" fmla="*/ 151 w 208"/>
              <a:gd name="T99" fmla="*/ 102 h 204"/>
              <a:gd name="T100" fmla="*/ 107 w 208"/>
              <a:gd name="T101" fmla="*/ 196 h 204"/>
              <a:gd name="T102" fmla="*/ 145 w 208"/>
              <a:gd name="T103" fmla="*/ 144 h 204"/>
              <a:gd name="T104" fmla="*/ 127 w 208"/>
              <a:gd name="T105" fmla="*/ 184 h 204"/>
              <a:gd name="T106" fmla="*/ 107 w 208"/>
              <a:gd name="T107" fmla="*/ 196 h 204"/>
              <a:gd name="T108" fmla="*/ 145 w 208"/>
              <a:gd name="T109" fmla="*/ 168 h 204"/>
              <a:gd name="T110" fmla="*/ 196 w 208"/>
              <a:gd name="T111" fmla="*/ 132 h 204"/>
              <a:gd name="T112" fmla="*/ 170 w 208"/>
              <a:gd name="T113" fmla="*/ 171 h 204"/>
              <a:gd name="T114" fmla="*/ 128 w 208"/>
              <a:gd name="T115" fmla="*/ 193 h 204"/>
              <a:gd name="T116" fmla="*/ 157 w 208"/>
              <a:gd name="T117" fmla="*/ 102 h 204"/>
              <a:gd name="T118" fmla="*/ 197 w 208"/>
              <a:gd name="T119" fmla="*/ 79 h 204"/>
              <a:gd name="T120" fmla="*/ 202 w 208"/>
              <a:gd name="T121" fmla="*/ 102 h 204"/>
              <a:gd name="T122" fmla="*/ 157 w 208"/>
              <a:gd name="T123" fmla="*/ 12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8" h="204">
                <a:moveTo>
                  <a:pt x="104" y="0"/>
                </a:moveTo>
                <a:lnTo>
                  <a:pt x="104" y="0"/>
                </a:lnTo>
                <a:lnTo>
                  <a:pt x="104" y="0"/>
                </a:lnTo>
                <a:lnTo>
                  <a:pt x="104" y="0"/>
                </a:lnTo>
                <a:lnTo>
                  <a:pt x="104" y="0"/>
                </a:lnTo>
                <a:lnTo>
                  <a:pt x="104" y="0"/>
                </a:lnTo>
                <a:lnTo>
                  <a:pt x="104" y="0"/>
                </a:lnTo>
                <a:lnTo>
                  <a:pt x="104" y="0"/>
                </a:lnTo>
                <a:lnTo>
                  <a:pt x="93" y="1"/>
                </a:lnTo>
                <a:lnTo>
                  <a:pt x="82" y="3"/>
                </a:lnTo>
                <a:lnTo>
                  <a:pt x="73" y="4"/>
                </a:lnTo>
                <a:lnTo>
                  <a:pt x="62" y="9"/>
                </a:lnTo>
                <a:lnTo>
                  <a:pt x="53" y="12"/>
                </a:lnTo>
                <a:lnTo>
                  <a:pt x="46" y="18"/>
                </a:lnTo>
                <a:lnTo>
                  <a:pt x="38" y="24"/>
                </a:lnTo>
                <a:lnTo>
                  <a:pt x="30" y="30"/>
                </a:lnTo>
                <a:lnTo>
                  <a:pt x="23" y="38"/>
                </a:lnTo>
                <a:lnTo>
                  <a:pt x="18" y="46"/>
                </a:lnTo>
                <a:lnTo>
                  <a:pt x="12" y="53"/>
                </a:lnTo>
                <a:lnTo>
                  <a:pt x="7" y="63"/>
                </a:lnTo>
                <a:lnTo>
                  <a:pt x="4" y="72"/>
                </a:lnTo>
                <a:lnTo>
                  <a:pt x="1" y="81"/>
                </a:lnTo>
                <a:lnTo>
                  <a:pt x="0" y="92"/>
                </a:lnTo>
                <a:lnTo>
                  <a:pt x="0" y="102"/>
                </a:lnTo>
                <a:lnTo>
                  <a:pt x="0" y="102"/>
                </a:lnTo>
                <a:lnTo>
                  <a:pt x="0" y="112"/>
                </a:lnTo>
                <a:lnTo>
                  <a:pt x="1" y="122"/>
                </a:lnTo>
                <a:lnTo>
                  <a:pt x="4" y="132"/>
                </a:lnTo>
                <a:lnTo>
                  <a:pt x="7" y="141"/>
                </a:lnTo>
                <a:lnTo>
                  <a:pt x="12" y="150"/>
                </a:lnTo>
                <a:lnTo>
                  <a:pt x="18" y="158"/>
                </a:lnTo>
                <a:lnTo>
                  <a:pt x="23" y="167"/>
                </a:lnTo>
                <a:lnTo>
                  <a:pt x="30" y="173"/>
                </a:lnTo>
                <a:lnTo>
                  <a:pt x="38" y="181"/>
                </a:lnTo>
                <a:lnTo>
                  <a:pt x="46" y="185"/>
                </a:lnTo>
                <a:lnTo>
                  <a:pt x="53" y="191"/>
                </a:lnTo>
                <a:lnTo>
                  <a:pt x="62" y="196"/>
                </a:lnTo>
                <a:lnTo>
                  <a:pt x="73" y="199"/>
                </a:lnTo>
                <a:lnTo>
                  <a:pt x="82" y="201"/>
                </a:lnTo>
                <a:lnTo>
                  <a:pt x="93" y="202"/>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15" y="204"/>
                </a:lnTo>
                <a:lnTo>
                  <a:pt x="125" y="202"/>
                </a:lnTo>
                <a:lnTo>
                  <a:pt x="135" y="199"/>
                </a:lnTo>
                <a:lnTo>
                  <a:pt x="145" y="196"/>
                </a:lnTo>
                <a:lnTo>
                  <a:pt x="154" y="191"/>
                </a:lnTo>
                <a:lnTo>
                  <a:pt x="162" y="187"/>
                </a:lnTo>
                <a:lnTo>
                  <a:pt x="171" y="181"/>
                </a:lnTo>
                <a:lnTo>
                  <a:pt x="177" y="173"/>
                </a:lnTo>
                <a:lnTo>
                  <a:pt x="185" y="167"/>
                </a:lnTo>
                <a:lnTo>
                  <a:pt x="191" y="159"/>
                </a:lnTo>
                <a:lnTo>
                  <a:pt x="196" y="150"/>
                </a:lnTo>
                <a:lnTo>
                  <a:pt x="200" y="141"/>
                </a:lnTo>
                <a:lnTo>
                  <a:pt x="203" y="132"/>
                </a:lnTo>
                <a:lnTo>
                  <a:pt x="207" y="122"/>
                </a:lnTo>
                <a:lnTo>
                  <a:pt x="208" y="112"/>
                </a:lnTo>
                <a:lnTo>
                  <a:pt x="208" y="102"/>
                </a:lnTo>
                <a:lnTo>
                  <a:pt x="208" y="102"/>
                </a:lnTo>
                <a:lnTo>
                  <a:pt x="208" y="92"/>
                </a:lnTo>
                <a:lnTo>
                  <a:pt x="207" y="81"/>
                </a:lnTo>
                <a:lnTo>
                  <a:pt x="203" y="72"/>
                </a:lnTo>
                <a:lnTo>
                  <a:pt x="200" y="63"/>
                </a:lnTo>
                <a:lnTo>
                  <a:pt x="196" y="53"/>
                </a:lnTo>
                <a:lnTo>
                  <a:pt x="191" y="44"/>
                </a:lnTo>
                <a:lnTo>
                  <a:pt x="185" y="37"/>
                </a:lnTo>
                <a:lnTo>
                  <a:pt x="177" y="30"/>
                </a:lnTo>
                <a:lnTo>
                  <a:pt x="171" y="23"/>
                </a:lnTo>
                <a:lnTo>
                  <a:pt x="162" y="18"/>
                </a:lnTo>
                <a:lnTo>
                  <a:pt x="154" y="12"/>
                </a:lnTo>
                <a:lnTo>
                  <a:pt x="145" y="7"/>
                </a:lnTo>
                <a:lnTo>
                  <a:pt x="135" y="4"/>
                </a:lnTo>
                <a:lnTo>
                  <a:pt x="125" y="3"/>
                </a:lnTo>
                <a:lnTo>
                  <a:pt x="115" y="1"/>
                </a:lnTo>
                <a:lnTo>
                  <a:pt x="104" y="0"/>
                </a:lnTo>
                <a:lnTo>
                  <a:pt x="104" y="0"/>
                </a:lnTo>
                <a:close/>
                <a:moveTo>
                  <a:pt x="81" y="11"/>
                </a:moveTo>
                <a:lnTo>
                  <a:pt x="81" y="11"/>
                </a:lnTo>
                <a:lnTo>
                  <a:pt x="72" y="20"/>
                </a:lnTo>
                <a:lnTo>
                  <a:pt x="66" y="30"/>
                </a:lnTo>
                <a:lnTo>
                  <a:pt x="66" y="30"/>
                </a:lnTo>
                <a:lnTo>
                  <a:pt x="58" y="50"/>
                </a:lnTo>
                <a:lnTo>
                  <a:pt x="52" y="72"/>
                </a:lnTo>
                <a:lnTo>
                  <a:pt x="12" y="72"/>
                </a:lnTo>
                <a:lnTo>
                  <a:pt x="12" y="72"/>
                </a:lnTo>
                <a:lnTo>
                  <a:pt x="17" y="61"/>
                </a:lnTo>
                <a:lnTo>
                  <a:pt x="23" y="50"/>
                </a:lnTo>
                <a:lnTo>
                  <a:pt x="30" y="41"/>
                </a:lnTo>
                <a:lnTo>
                  <a:pt x="38" y="32"/>
                </a:lnTo>
                <a:lnTo>
                  <a:pt x="47" y="26"/>
                </a:lnTo>
                <a:lnTo>
                  <a:pt x="58" y="18"/>
                </a:lnTo>
                <a:lnTo>
                  <a:pt x="69" y="14"/>
                </a:lnTo>
                <a:lnTo>
                  <a:pt x="81" y="11"/>
                </a:lnTo>
                <a:lnTo>
                  <a:pt x="81" y="11"/>
                </a:lnTo>
                <a:close/>
                <a:moveTo>
                  <a:pt x="7" y="102"/>
                </a:moveTo>
                <a:lnTo>
                  <a:pt x="7" y="102"/>
                </a:lnTo>
                <a:lnTo>
                  <a:pt x="7" y="90"/>
                </a:lnTo>
                <a:lnTo>
                  <a:pt x="10" y="79"/>
                </a:lnTo>
                <a:lnTo>
                  <a:pt x="52" y="79"/>
                </a:lnTo>
                <a:lnTo>
                  <a:pt x="52" y="79"/>
                </a:lnTo>
                <a:lnTo>
                  <a:pt x="50" y="102"/>
                </a:lnTo>
                <a:lnTo>
                  <a:pt x="50" y="102"/>
                </a:lnTo>
                <a:lnTo>
                  <a:pt x="52" y="124"/>
                </a:lnTo>
                <a:lnTo>
                  <a:pt x="10" y="124"/>
                </a:lnTo>
                <a:lnTo>
                  <a:pt x="10" y="124"/>
                </a:lnTo>
                <a:lnTo>
                  <a:pt x="7" y="113"/>
                </a:lnTo>
                <a:lnTo>
                  <a:pt x="7" y="102"/>
                </a:lnTo>
                <a:lnTo>
                  <a:pt x="7" y="102"/>
                </a:lnTo>
                <a:close/>
                <a:moveTo>
                  <a:pt x="12" y="132"/>
                </a:moveTo>
                <a:lnTo>
                  <a:pt x="52" y="132"/>
                </a:lnTo>
                <a:lnTo>
                  <a:pt x="52" y="132"/>
                </a:lnTo>
                <a:lnTo>
                  <a:pt x="56" y="151"/>
                </a:lnTo>
                <a:lnTo>
                  <a:pt x="62" y="168"/>
                </a:lnTo>
                <a:lnTo>
                  <a:pt x="70" y="182"/>
                </a:lnTo>
                <a:lnTo>
                  <a:pt x="81" y="193"/>
                </a:lnTo>
                <a:lnTo>
                  <a:pt x="81" y="193"/>
                </a:lnTo>
                <a:lnTo>
                  <a:pt x="69" y="190"/>
                </a:lnTo>
                <a:lnTo>
                  <a:pt x="58" y="185"/>
                </a:lnTo>
                <a:lnTo>
                  <a:pt x="47" y="178"/>
                </a:lnTo>
                <a:lnTo>
                  <a:pt x="38" y="171"/>
                </a:lnTo>
                <a:lnTo>
                  <a:pt x="30" y="162"/>
                </a:lnTo>
                <a:lnTo>
                  <a:pt x="23" y="153"/>
                </a:lnTo>
                <a:lnTo>
                  <a:pt x="17" y="142"/>
                </a:lnTo>
                <a:lnTo>
                  <a:pt x="12" y="132"/>
                </a:lnTo>
                <a:lnTo>
                  <a:pt x="12" y="132"/>
                </a:lnTo>
                <a:close/>
                <a:moveTo>
                  <a:pt x="99" y="196"/>
                </a:moveTo>
                <a:lnTo>
                  <a:pt x="99" y="196"/>
                </a:lnTo>
                <a:lnTo>
                  <a:pt x="93" y="193"/>
                </a:lnTo>
                <a:lnTo>
                  <a:pt x="87" y="190"/>
                </a:lnTo>
                <a:lnTo>
                  <a:pt x="81" y="184"/>
                </a:lnTo>
                <a:lnTo>
                  <a:pt x="75" y="176"/>
                </a:lnTo>
                <a:lnTo>
                  <a:pt x="70" y="167"/>
                </a:lnTo>
                <a:lnTo>
                  <a:pt x="66" y="156"/>
                </a:lnTo>
                <a:lnTo>
                  <a:pt x="62" y="144"/>
                </a:lnTo>
                <a:lnTo>
                  <a:pt x="59" y="132"/>
                </a:lnTo>
                <a:lnTo>
                  <a:pt x="99" y="132"/>
                </a:lnTo>
                <a:lnTo>
                  <a:pt x="99" y="196"/>
                </a:lnTo>
                <a:close/>
                <a:moveTo>
                  <a:pt x="99" y="124"/>
                </a:moveTo>
                <a:lnTo>
                  <a:pt x="59" y="124"/>
                </a:lnTo>
                <a:lnTo>
                  <a:pt x="59" y="124"/>
                </a:lnTo>
                <a:lnTo>
                  <a:pt x="58" y="102"/>
                </a:lnTo>
                <a:lnTo>
                  <a:pt x="58" y="102"/>
                </a:lnTo>
                <a:lnTo>
                  <a:pt x="59" y="79"/>
                </a:lnTo>
                <a:lnTo>
                  <a:pt x="99" y="79"/>
                </a:lnTo>
                <a:lnTo>
                  <a:pt x="99" y="124"/>
                </a:lnTo>
                <a:close/>
                <a:moveTo>
                  <a:pt x="99" y="72"/>
                </a:moveTo>
                <a:lnTo>
                  <a:pt x="59" y="72"/>
                </a:lnTo>
                <a:lnTo>
                  <a:pt x="59" y="72"/>
                </a:lnTo>
                <a:lnTo>
                  <a:pt x="64" y="52"/>
                </a:lnTo>
                <a:lnTo>
                  <a:pt x="72" y="34"/>
                </a:lnTo>
                <a:lnTo>
                  <a:pt x="72" y="34"/>
                </a:lnTo>
                <a:lnTo>
                  <a:pt x="78" y="24"/>
                </a:lnTo>
                <a:lnTo>
                  <a:pt x="85" y="17"/>
                </a:lnTo>
                <a:lnTo>
                  <a:pt x="92" y="11"/>
                </a:lnTo>
                <a:lnTo>
                  <a:pt x="99" y="7"/>
                </a:lnTo>
                <a:lnTo>
                  <a:pt x="99" y="72"/>
                </a:lnTo>
                <a:close/>
                <a:moveTo>
                  <a:pt x="196" y="72"/>
                </a:moveTo>
                <a:lnTo>
                  <a:pt x="156" y="72"/>
                </a:lnTo>
                <a:lnTo>
                  <a:pt x="156" y="72"/>
                </a:lnTo>
                <a:lnTo>
                  <a:pt x="151" y="52"/>
                </a:lnTo>
                <a:lnTo>
                  <a:pt x="145" y="35"/>
                </a:lnTo>
                <a:lnTo>
                  <a:pt x="138" y="21"/>
                </a:lnTo>
                <a:lnTo>
                  <a:pt x="128" y="11"/>
                </a:lnTo>
                <a:lnTo>
                  <a:pt x="128" y="11"/>
                </a:lnTo>
                <a:lnTo>
                  <a:pt x="139" y="14"/>
                </a:lnTo>
                <a:lnTo>
                  <a:pt x="151" y="20"/>
                </a:lnTo>
                <a:lnTo>
                  <a:pt x="161" y="26"/>
                </a:lnTo>
                <a:lnTo>
                  <a:pt x="170" y="32"/>
                </a:lnTo>
                <a:lnTo>
                  <a:pt x="179" y="41"/>
                </a:lnTo>
                <a:lnTo>
                  <a:pt x="187" y="50"/>
                </a:lnTo>
                <a:lnTo>
                  <a:pt x="191" y="61"/>
                </a:lnTo>
                <a:lnTo>
                  <a:pt x="196" y="72"/>
                </a:lnTo>
                <a:lnTo>
                  <a:pt x="196" y="72"/>
                </a:lnTo>
                <a:close/>
                <a:moveTo>
                  <a:pt x="107" y="7"/>
                </a:moveTo>
                <a:lnTo>
                  <a:pt x="107" y="7"/>
                </a:lnTo>
                <a:lnTo>
                  <a:pt x="115" y="9"/>
                </a:lnTo>
                <a:lnTo>
                  <a:pt x="121" y="14"/>
                </a:lnTo>
                <a:lnTo>
                  <a:pt x="127" y="20"/>
                </a:lnTo>
                <a:lnTo>
                  <a:pt x="133" y="27"/>
                </a:lnTo>
                <a:lnTo>
                  <a:pt x="138" y="37"/>
                </a:lnTo>
                <a:lnTo>
                  <a:pt x="142" y="47"/>
                </a:lnTo>
                <a:lnTo>
                  <a:pt x="145" y="60"/>
                </a:lnTo>
                <a:lnTo>
                  <a:pt x="148" y="72"/>
                </a:lnTo>
                <a:lnTo>
                  <a:pt x="107" y="72"/>
                </a:lnTo>
                <a:lnTo>
                  <a:pt x="107" y="7"/>
                </a:lnTo>
                <a:close/>
                <a:moveTo>
                  <a:pt x="107" y="79"/>
                </a:moveTo>
                <a:lnTo>
                  <a:pt x="150" y="79"/>
                </a:lnTo>
                <a:lnTo>
                  <a:pt x="150" y="79"/>
                </a:lnTo>
                <a:lnTo>
                  <a:pt x="151" y="102"/>
                </a:lnTo>
                <a:lnTo>
                  <a:pt x="151" y="102"/>
                </a:lnTo>
                <a:lnTo>
                  <a:pt x="150" y="124"/>
                </a:lnTo>
                <a:lnTo>
                  <a:pt x="107" y="124"/>
                </a:lnTo>
                <a:lnTo>
                  <a:pt x="107" y="79"/>
                </a:lnTo>
                <a:close/>
                <a:moveTo>
                  <a:pt x="107" y="196"/>
                </a:moveTo>
                <a:lnTo>
                  <a:pt x="107" y="132"/>
                </a:lnTo>
                <a:lnTo>
                  <a:pt x="148" y="132"/>
                </a:lnTo>
                <a:lnTo>
                  <a:pt x="148" y="132"/>
                </a:lnTo>
                <a:lnTo>
                  <a:pt x="145" y="144"/>
                </a:lnTo>
                <a:lnTo>
                  <a:pt x="142" y="156"/>
                </a:lnTo>
                <a:lnTo>
                  <a:pt x="138" y="167"/>
                </a:lnTo>
                <a:lnTo>
                  <a:pt x="133" y="176"/>
                </a:lnTo>
                <a:lnTo>
                  <a:pt x="127" y="184"/>
                </a:lnTo>
                <a:lnTo>
                  <a:pt x="121" y="190"/>
                </a:lnTo>
                <a:lnTo>
                  <a:pt x="115" y="194"/>
                </a:lnTo>
                <a:lnTo>
                  <a:pt x="107" y="196"/>
                </a:lnTo>
                <a:lnTo>
                  <a:pt x="107" y="196"/>
                </a:lnTo>
                <a:close/>
                <a:moveTo>
                  <a:pt x="128" y="193"/>
                </a:moveTo>
                <a:lnTo>
                  <a:pt x="128" y="193"/>
                </a:lnTo>
                <a:lnTo>
                  <a:pt x="138" y="182"/>
                </a:lnTo>
                <a:lnTo>
                  <a:pt x="145" y="168"/>
                </a:lnTo>
                <a:lnTo>
                  <a:pt x="151" y="151"/>
                </a:lnTo>
                <a:lnTo>
                  <a:pt x="156" y="132"/>
                </a:lnTo>
                <a:lnTo>
                  <a:pt x="196" y="132"/>
                </a:lnTo>
                <a:lnTo>
                  <a:pt x="196" y="132"/>
                </a:lnTo>
                <a:lnTo>
                  <a:pt x="191" y="142"/>
                </a:lnTo>
                <a:lnTo>
                  <a:pt x="187" y="153"/>
                </a:lnTo>
                <a:lnTo>
                  <a:pt x="179" y="162"/>
                </a:lnTo>
                <a:lnTo>
                  <a:pt x="170" y="171"/>
                </a:lnTo>
                <a:lnTo>
                  <a:pt x="161" y="178"/>
                </a:lnTo>
                <a:lnTo>
                  <a:pt x="151" y="185"/>
                </a:lnTo>
                <a:lnTo>
                  <a:pt x="139" y="190"/>
                </a:lnTo>
                <a:lnTo>
                  <a:pt x="128" y="193"/>
                </a:lnTo>
                <a:lnTo>
                  <a:pt x="128" y="193"/>
                </a:lnTo>
                <a:close/>
                <a:moveTo>
                  <a:pt x="157" y="124"/>
                </a:moveTo>
                <a:lnTo>
                  <a:pt x="157" y="124"/>
                </a:lnTo>
                <a:lnTo>
                  <a:pt x="157" y="102"/>
                </a:lnTo>
                <a:lnTo>
                  <a:pt x="157" y="102"/>
                </a:lnTo>
                <a:lnTo>
                  <a:pt x="157" y="79"/>
                </a:lnTo>
                <a:lnTo>
                  <a:pt x="197" y="79"/>
                </a:lnTo>
                <a:lnTo>
                  <a:pt x="197" y="79"/>
                </a:lnTo>
                <a:lnTo>
                  <a:pt x="199" y="79"/>
                </a:lnTo>
                <a:lnTo>
                  <a:pt x="199" y="79"/>
                </a:lnTo>
                <a:lnTo>
                  <a:pt x="200" y="90"/>
                </a:lnTo>
                <a:lnTo>
                  <a:pt x="202" y="102"/>
                </a:lnTo>
                <a:lnTo>
                  <a:pt x="202" y="102"/>
                </a:lnTo>
                <a:lnTo>
                  <a:pt x="200" y="113"/>
                </a:lnTo>
                <a:lnTo>
                  <a:pt x="199" y="124"/>
                </a:lnTo>
                <a:lnTo>
                  <a:pt x="157" y="1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7" name="Group 286"/>
          <p:cNvGrpSpPr/>
          <p:nvPr userDrawn="1"/>
        </p:nvGrpSpPr>
        <p:grpSpPr>
          <a:xfrm>
            <a:off x="8151067" y="1578703"/>
            <a:ext cx="336584" cy="309938"/>
            <a:chOff x="6702426" y="1385888"/>
            <a:chExt cx="285750" cy="350837"/>
          </a:xfrm>
        </p:grpSpPr>
        <p:sp>
          <p:nvSpPr>
            <p:cNvPr id="288" name="Rectangle 579"/>
            <p:cNvSpPr>
              <a:spLocks noChangeArrowheads="1"/>
            </p:cNvSpPr>
            <p:nvPr/>
          </p:nvSpPr>
          <p:spPr bwMode="auto">
            <a:xfrm>
              <a:off x="6953251" y="1674813"/>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9" name="Rectangle 580"/>
            <p:cNvSpPr>
              <a:spLocks noChangeArrowheads="1"/>
            </p:cNvSpPr>
            <p:nvPr/>
          </p:nvSpPr>
          <p:spPr bwMode="auto">
            <a:xfrm>
              <a:off x="6734176" y="1674813"/>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0" name="Freeform 581"/>
            <p:cNvSpPr>
              <a:spLocks noEditPoints="1"/>
            </p:cNvSpPr>
            <p:nvPr/>
          </p:nvSpPr>
          <p:spPr bwMode="auto">
            <a:xfrm>
              <a:off x="6727826" y="1422400"/>
              <a:ext cx="225425" cy="314325"/>
            </a:xfrm>
            <a:custGeom>
              <a:avLst/>
              <a:gdLst>
                <a:gd name="T0" fmla="*/ 142 w 142"/>
                <a:gd name="T1" fmla="*/ 37 h 198"/>
                <a:gd name="T2" fmla="*/ 130 w 142"/>
                <a:gd name="T3" fmla="*/ 28 h 198"/>
                <a:gd name="T4" fmla="*/ 122 w 142"/>
                <a:gd name="T5" fmla="*/ 29 h 198"/>
                <a:gd name="T6" fmla="*/ 121 w 142"/>
                <a:gd name="T7" fmla="*/ 19 h 198"/>
                <a:gd name="T8" fmla="*/ 110 w 142"/>
                <a:gd name="T9" fmla="*/ 9 h 198"/>
                <a:gd name="T10" fmla="*/ 101 w 142"/>
                <a:gd name="T11" fmla="*/ 11 h 198"/>
                <a:gd name="T12" fmla="*/ 98 w 142"/>
                <a:gd name="T13" fmla="*/ 3 h 198"/>
                <a:gd name="T14" fmla="*/ 89 w 142"/>
                <a:gd name="T15" fmla="*/ 0 h 198"/>
                <a:gd name="T16" fmla="*/ 78 w 142"/>
                <a:gd name="T17" fmla="*/ 3 h 198"/>
                <a:gd name="T18" fmla="*/ 73 w 142"/>
                <a:gd name="T19" fmla="*/ 14 h 198"/>
                <a:gd name="T20" fmla="*/ 69 w 142"/>
                <a:gd name="T21" fmla="*/ 12 h 198"/>
                <a:gd name="T22" fmla="*/ 58 w 142"/>
                <a:gd name="T23" fmla="*/ 15 h 198"/>
                <a:gd name="T24" fmla="*/ 53 w 142"/>
                <a:gd name="T25" fmla="*/ 114 h 198"/>
                <a:gd name="T26" fmla="*/ 47 w 142"/>
                <a:gd name="T27" fmla="*/ 120 h 198"/>
                <a:gd name="T28" fmla="*/ 23 w 142"/>
                <a:gd name="T29" fmla="*/ 98 h 198"/>
                <a:gd name="T30" fmla="*/ 6 w 142"/>
                <a:gd name="T31" fmla="*/ 101 h 198"/>
                <a:gd name="T32" fmla="*/ 0 w 142"/>
                <a:gd name="T33" fmla="*/ 106 h 198"/>
                <a:gd name="T34" fmla="*/ 0 w 142"/>
                <a:gd name="T35" fmla="*/ 112 h 198"/>
                <a:gd name="T36" fmla="*/ 58 w 142"/>
                <a:gd name="T37" fmla="*/ 170 h 198"/>
                <a:gd name="T38" fmla="*/ 131 w 142"/>
                <a:gd name="T39" fmla="*/ 198 h 198"/>
                <a:gd name="T40" fmla="*/ 131 w 142"/>
                <a:gd name="T41" fmla="*/ 172 h 198"/>
                <a:gd name="T42" fmla="*/ 139 w 142"/>
                <a:gd name="T43" fmla="*/ 144 h 198"/>
                <a:gd name="T44" fmla="*/ 142 w 142"/>
                <a:gd name="T45" fmla="*/ 42 h 198"/>
                <a:gd name="T46" fmla="*/ 135 w 142"/>
                <a:gd name="T47" fmla="*/ 129 h 198"/>
                <a:gd name="T48" fmla="*/ 125 w 142"/>
                <a:gd name="T49" fmla="*/ 170 h 198"/>
                <a:gd name="T50" fmla="*/ 125 w 142"/>
                <a:gd name="T51" fmla="*/ 192 h 198"/>
                <a:gd name="T52" fmla="*/ 66 w 142"/>
                <a:gd name="T53" fmla="*/ 173 h 198"/>
                <a:gd name="T54" fmla="*/ 6 w 142"/>
                <a:gd name="T55" fmla="*/ 109 h 198"/>
                <a:gd name="T56" fmla="*/ 13 w 142"/>
                <a:gd name="T57" fmla="*/ 104 h 198"/>
                <a:gd name="T58" fmla="*/ 24 w 142"/>
                <a:gd name="T59" fmla="*/ 106 h 198"/>
                <a:gd name="T60" fmla="*/ 46 w 142"/>
                <a:gd name="T61" fmla="*/ 126 h 198"/>
                <a:gd name="T62" fmla="*/ 53 w 142"/>
                <a:gd name="T63" fmla="*/ 124 h 198"/>
                <a:gd name="T64" fmla="*/ 59 w 142"/>
                <a:gd name="T65" fmla="*/ 117 h 198"/>
                <a:gd name="T66" fmla="*/ 59 w 142"/>
                <a:gd name="T67" fmla="*/ 26 h 198"/>
                <a:gd name="T68" fmla="*/ 63 w 142"/>
                <a:gd name="T69" fmla="*/ 20 h 198"/>
                <a:gd name="T70" fmla="*/ 67 w 142"/>
                <a:gd name="T71" fmla="*/ 19 h 198"/>
                <a:gd name="T72" fmla="*/ 73 w 142"/>
                <a:gd name="T73" fmla="*/ 23 h 198"/>
                <a:gd name="T74" fmla="*/ 81 w 142"/>
                <a:gd name="T75" fmla="*/ 81 h 198"/>
                <a:gd name="T76" fmla="*/ 81 w 142"/>
                <a:gd name="T77" fmla="*/ 11 h 198"/>
                <a:gd name="T78" fmla="*/ 86 w 142"/>
                <a:gd name="T79" fmla="*/ 6 h 198"/>
                <a:gd name="T80" fmla="*/ 92 w 142"/>
                <a:gd name="T81" fmla="*/ 8 h 198"/>
                <a:gd name="T82" fmla="*/ 95 w 142"/>
                <a:gd name="T83" fmla="*/ 14 h 198"/>
                <a:gd name="T84" fmla="*/ 102 w 142"/>
                <a:gd name="T85" fmla="*/ 23 h 198"/>
                <a:gd name="T86" fmla="*/ 104 w 142"/>
                <a:gd name="T87" fmla="*/ 17 h 198"/>
                <a:gd name="T88" fmla="*/ 108 w 142"/>
                <a:gd name="T89" fmla="*/ 15 h 198"/>
                <a:gd name="T90" fmla="*/ 113 w 142"/>
                <a:gd name="T91" fmla="*/ 19 h 198"/>
                <a:gd name="T92" fmla="*/ 115 w 142"/>
                <a:gd name="T93" fmla="*/ 38 h 198"/>
                <a:gd name="T94" fmla="*/ 115 w 142"/>
                <a:gd name="T95" fmla="*/ 81 h 198"/>
                <a:gd name="T96" fmla="*/ 122 w 142"/>
                <a:gd name="T97" fmla="*/ 40 h 198"/>
                <a:gd name="T98" fmla="*/ 127 w 142"/>
                <a:gd name="T99" fmla="*/ 34 h 198"/>
                <a:gd name="T100" fmla="*/ 131 w 142"/>
                <a:gd name="T101" fmla="*/ 35 h 198"/>
                <a:gd name="T102" fmla="*/ 136 w 142"/>
                <a:gd name="T10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98">
                  <a:moveTo>
                    <a:pt x="142" y="42"/>
                  </a:moveTo>
                  <a:lnTo>
                    <a:pt x="142" y="42"/>
                  </a:lnTo>
                  <a:lnTo>
                    <a:pt x="142" y="37"/>
                  </a:lnTo>
                  <a:lnTo>
                    <a:pt x="139" y="32"/>
                  </a:lnTo>
                  <a:lnTo>
                    <a:pt x="135" y="29"/>
                  </a:lnTo>
                  <a:lnTo>
                    <a:pt x="130" y="28"/>
                  </a:lnTo>
                  <a:lnTo>
                    <a:pt x="130" y="28"/>
                  </a:lnTo>
                  <a:lnTo>
                    <a:pt x="125" y="28"/>
                  </a:lnTo>
                  <a:lnTo>
                    <a:pt x="122" y="29"/>
                  </a:lnTo>
                  <a:lnTo>
                    <a:pt x="122" y="23"/>
                  </a:lnTo>
                  <a:lnTo>
                    <a:pt x="122" y="23"/>
                  </a:lnTo>
                  <a:lnTo>
                    <a:pt x="121" y="19"/>
                  </a:lnTo>
                  <a:lnTo>
                    <a:pt x="119" y="14"/>
                  </a:lnTo>
                  <a:lnTo>
                    <a:pt x="115" y="11"/>
                  </a:lnTo>
                  <a:lnTo>
                    <a:pt x="110" y="9"/>
                  </a:lnTo>
                  <a:lnTo>
                    <a:pt x="110" y="9"/>
                  </a:lnTo>
                  <a:lnTo>
                    <a:pt x="105" y="9"/>
                  </a:lnTo>
                  <a:lnTo>
                    <a:pt x="101" y="11"/>
                  </a:lnTo>
                  <a:lnTo>
                    <a:pt x="101" y="11"/>
                  </a:lnTo>
                  <a:lnTo>
                    <a:pt x="99" y="6"/>
                  </a:lnTo>
                  <a:lnTo>
                    <a:pt x="98" y="3"/>
                  </a:lnTo>
                  <a:lnTo>
                    <a:pt x="93" y="0"/>
                  </a:lnTo>
                  <a:lnTo>
                    <a:pt x="89" y="0"/>
                  </a:lnTo>
                  <a:lnTo>
                    <a:pt x="89" y="0"/>
                  </a:lnTo>
                  <a:lnTo>
                    <a:pt x="84" y="0"/>
                  </a:lnTo>
                  <a:lnTo>
                    <a:pt x="78" y="3"/>
                  </a:lnTo>
                  <a:lnTo>
                    <a:pt x="78" y="3"/>
                  </a:lnTo>
                  <a:lnTo>
                    <a:pt x="75" y="8"/>
                  </a:lnTo>
                  <a:lnTo>
                    <a:pt x="73" y="14"/>
                  </a:lnTo>
                  <a:lnTo>
                    <a:pt x="73" y="14"/>
                  </a:lnTo>
                  <a:lnTo>
                    <a:pt x="73" y="14"/>
                  </a:lnTo>
                  <a:lnTo>
                    <a:pt x="69" y="12"/>
                  </a:lnTo>
                  <a:lnTo>
                    <a:pt x="69" y="12"/>
                  </a:lnTo>
                  <a:lnTo>
                    <a:pt x="63" y="12"/>
                  </a:lnTo>
                  <a:lnTo>
                    <a:pt x="58" y="15"/>
                  </a:lnTo>
                  <a:lnTo>
                    <a:pt x="58" y="15"/>
                  </a:lnTo>
                  <a:lnTo>
                    <a:pt x="55" y="20"/>
                  </a:lnTo>
                  <a:lnTo>
                    <a:pt x="53" y="26"/>
                  </a:lnTo>
                  <a:lnTo>
                    <a:pt x="53" y="114"/>
                  </a:lnTo>
                  <a:lnTo>
                    <a:pt x="53" y="114"/>
                  </a:lnTo>
                  <a:lnTo>
                    <a:pt x="52" y="117"/>
                  </a:lnTo>
                  <a:lnTo>
                    <a:pt x="47" y="120"/>
                  </a:lnTo>
                  <a:lnTo>
                    <a:pt x="29" y="101"/>
                  </a:lnTo>
                  <a:lnTo>
                    <a:pt x="29" y="101"/>
                  </a:lnTo>
                  <a:lnTo>
                    <a:pt x="23" y="98"/>
                  </a:lnTo>
                  <a:lnTo>
                    <a:pt x="17" y="97"/>
                  </a:lnTo>
                  <a:lnTo>
                    <a:pt x="10" y="98"/>
                  </a:lnTo>
                  <a:lnTo>
                    <a:pt x="6" y="101"/>
                  </a:lnTo>
                  <a:lnTo>
                    <a:pt x="1" y="104"/>
                  </a:lnTo>
                  <a:lnTo>
                    <a:pt x="1" y="104"/>
                  </a:lnTo>
                  <a:lnTo>
                    <a:pt x="0" y="106"/>
                  </a:lnTo>
                  <a:lnTo>
                    <a:pt x="0" y="109"/>
                  </a:lnTo>
                  <a:lnTo>
                    <a:pt x="0" y="109"/>
                  </a:lnTo>
                  <a:lnTo>
                    <a:pt x="0" y="112"/>
                  </a:lnTo>
                  <a:lnTo>
                    <a:pt x="1" y="114"/>
                  </a:lnTo>
                  <a:lnTo>
                    <a:pt x="58" y="170"/>
                  </a:lnTo>
                  <a:lnTo>
                    <a:pt x="58" y="170"/>
                  </a:lnTo>
                  <a:lnTo>
                    <a:pt x="59" y="173"/>
                  </a:lnTo>
                  <a:lnTo>
                    <a:pt x="59" y="198"/>
                  </a:lnTo>
                  <a:lnTo>
                    <a:pt x="131" y="198"/>
                  </a:lnTo>
                  <a:lnTo>
                    <a:pt x="131" y="172"/>
                  </a:lnTo>
                  <a:lnTo>
                    <a:pt x="131" y="172"/>
                  </a:lnTo>
                  <a:lnTo>
                    <a:pt x="131" y="172"/>
                  </a:lnTo>
                  <a:lnTo>
                    <a:pt x="131" y="172"/>
                  </a:lnTo>
                  <a:lnTo>
                    <a:pt x="136" y="158"/>
                  </a:lnTo>
                  <a:lnTo>
                    <a:pt x="139" y="144"/>
                  </a:lnTo>
                  <a:lnTo>
                    <a:pt x="142" y="130"/>
                  </a:lnTo>
                  <a:lnTo>
                    <a:pt x="142" y="115"/>
                  </a:lnTo>
                  <a:lnTo>
                    <a:pt x="142" y="42"/>
                  </a:lnTo>
                  <a:close/>
                  <a:moveTo>
                    <a:pt x="136" y="115"/>
                  </a:moveTo>
                  <a:lnTo>
                    <a:pt x="136" y="115"/>
                  </a:lnTo>
                  <a:lnTo>
                    <a:pt x="135" y="129"/>
                  </a:lnTo>
                  <a:lnTo>
                    <a:pt x="133" y="143"/>
                  </a:lnTo>
                  <a:lnTo>
                    <a:pt x="130" y="156"/>
                  </a:lnTo>
                  <a:lnTo>
                    <a:pt x="125" y="170"/>
                  </a:lnTo>
                  <a:lnTo>
                    <a:pt x="125" y="170"/>
                  </a:lnTo>
                  <a:lnTo>
                    <a:pt x="125" y="172"/>
                  </a:lnTo>
                  <a:lnTo>
                    <a:pt x="125" y="192"/>
                  </a:lnTo>
                  <a:lnTo>
                    <a:pt x="66" y="192"/>
                  </a:lnTo>
                  <a:lnTo>
                    <a:pt x="66" y="173"/>
                  </a:lnTo>
                  <a:lnTo>
                    <a:pt x="66" y="173"/>
                  </a:lnTo>
                  <a:lnTo>
                    <a:pt x="64" y="169"/>
                  </a:lnTo>
                  <a:lnTo>
                    <a:pt x="63" y="166"/>
                  </a:lnTo>
                  <a:lnTo>
                    <a:pt x="6" y="109"/>
                  </a:lnTo>
                  <a:lnTo>
                    <a:pt x="10" y="106"/>
                  </a:lnTo>
                  <a:lnTo>
                    <a:pt x="10" y="106"/>
                  </a:lnTo>
                  <a:lnTo>
                    <a:pt x="13" y="104"/>
                  </a:lnTo>
                  <a:lnTo>
                    <a:pt x="17" y="104"/>
                  </a:lnTo>
                  <a:lnTo>
                    <a:pt x="21" y="104"/>
                  </a:lnTo>
                  <a:lnTo>
                    <a:pt x="24" y="106"/>
                  </a:lnTo>
                  <a:lnTo>
                    <a:pt x="43" y="124"/>
                  </a:lnTo>
                  <a:lnTo>
                    <a:pt x="43" y="124"/>
                  </a:lnTo>
                  <a:lnTo>
                    <a:pt x="46" y="126"/>
                  </a:lnTo>
                  <a:lnTo>
                    <a:pt x="47" y="127"/>
                  </a:lnTo>
                  <a:lnTo>
                    <a:pt x="50" y="126"/>
                  </a:lnTo>
                  <a:lnTo>
                    <a:pt x="53" y="124"/>
                  </a:lnTo>
                  <a:lnTo>
                    <a:pt x="56" y="121"/>
                  </a:lnTo>
                  <a:lnTo>
                    <a:pt x="56" y="121"/>
                  </a:lnTo>
                  <a:lnTo>
                    <a:pt x="59" y="117"/>
                  </a:lnTo>
                  <a:lnTo>
                    <a:pt x="59" y="114"/>
                  </a:lnTo>
                  <a:lnTo>
                    <a:pt x="59" y="26"/>
                  </a:lnTo>
                  <a:lnTo>
                    <a:pt x="59" y="26"/>
                  </a:lnTo>
                  <a:lnTo>
                    <a:pt x="61" y="23"/>
                  </a:lnTo>
                  <a:lnTo>
                    <a:pt x="63" y="20"/>
                  </a:lnTo>
                  <a:lnTo>
                    <a:pt x="63" y="20"/>
                  </a:lnTo>
                  <a:lnTo>
                    <a:pt x="64" y="19"/>
                  </a:lnTo>
                  <a:lnTo>
                    <a:pt x="67" y="19"/>
                  </a:lnTo>
                  <a:lnTo>
                    <a:pt x="67" y="19"/>
                  </a:lnTo>
                  <a:lnTo>
                    <a:pt x="70" y="20"/>
                  </a:lnTo>
                  <a:lnTo>
                    <a:pt x="72" y="22"/>
                  </a:lnTo>
                  <a:lnTo>
                    <a:pt x="73" y="23"/>
                  </a:lnTo>
                  <a:lnTo>
                    <a:pt x="73" y="26"/>
                  </a:lnTo>
                  <a:lnTo>
                    <a:pt x="73" y="81"/>
                  </a:lnTo>
                  <a:lnTo>
                    <a:pt x="81" y="81"/>
                  </a:lnTo>
                  <a:lnTo>
                    <a:pt x="81" y="14"/>
                  </a:lnTo>
                  <a:lnTo>
                    <a:pt x="81" y="14"/>
                  </a:lnTo>
                  <a:lnTo>
                    <a:pt x="81" y="11"/>
                  </a:lnTo>
                  <a:lnTo>
                    <a:pt x="82" y="8"/>
                  </a:lnTo>
                  <a:lnTo>
                    <a:pt x="82" y="8"/>
                  </a:lnTo>
                  <a:lnTo>
                    <a:pt x="86" y="6"/>
                  </a:lnTo>
                  <a:lnTo>
                    <a:pt x="89" y="6"/>
                  </a:lnTo>
                  <a:lnTo>
                    <a:pt x="89" y="6"/>
                  </a:lnTo>
                  <a:lnTo>
                    <a:pt x="92" y="8"/>
                  </a:lnTo>
                  <a:lnTo>
                    <a:pt x="93" y="9"/>
                  </a:lnTo>
                  <a:lnTo>
                    <a:pt x="95" y="11"/>
                  </a:lnTo>
                  <a:lnTo>
                    <a:pt x="95" y="14"/>
                  </a:lnTo>
                  <a:lnTo>
                    <a:pt x="95" y="81"/>
                  </a:lnTo>
                  <a:lnTo>
                    <a:pt x="102" y="81"/>
                  </a:lnTo>
                  <a:lnTo>
                    <a:pt x="102" y="23"/>
                  </a:lnTo>
                  <a:lnTo>
                    <a:pt x="102" y="23"/>
                  </a:lnTo>
                  <a:lnTo>
                    <a:pt x="102" y="20"/>
                  </a:lnTo>
                  <a:lnTo>
                    <a:pt x="104" y="17"/>
                  </a:lnTo>
                  <a:lnTo>
                    <a:pt x="104" y="17"/>
                  </a:lnTo>
                  <a:lnTo>
                    <a:pt x="107" y="15"/>
                  </a:lnTo>
                  <a:lnTo>
                    <a:pt x="108" y="15"/>
                  </a:lnTo>
                  <a:lnTo>
                    <a:pt x="108" y="15"/>
                  </a:lnTo>
                  <a:lnTo>
                    <a:pt x="112" y="17"/>
                  </a:lnTo>
                  <a:lnTo>
                    <a:pt x="113" y="19"/>
                  </a:lnTo>
                  <a:lnTo>
                    <a:pt x="115" y="20"/>
                  </a:lnTo>
                  <a:lnTo>
                    <a:pt x="115" y="23"/>
                  </a:lnTo>
                  <a:lnTo>
                    <a:pt x="115" y="38"/>
                  </a:lnTo>
                  <a:lnTo>
                    <a:pt x="115" y="38"/>
                  </a:lnTo>
                  <a:lnTo>
                    <a:pt x="115" y="42"/>
                  </a:lnTo>
                  <a:lnTo>
                    <a:pt x="115" y="81"/>
                  </a:lnTo>
                  <a:lnTo>
                    <a:pt x="122" y="81"/>
                  </a:lnTo>
                  <a:lnTo>
                    <a:pt x="122" y="40"/>
                  </a:lnTo>
                  <a:lnTo>
                    <a:pt x="122" y="40"/>
                  </a:lnTo>
                  <a:lnTo>
                    <a:pt x="124" y="35"/>
                  </a:lnTo>
                  <a:lnTo>
                    <a:pt x="124" y="35"/>
                  </a:lnTo>
                  <a:lnTo>
                    <a:pt x="127" y="34"/>
                  </a:lnTo>
                  <a:lnTo>
                    <a:pt x="130" y="34"/>
                  </a:lnTo>
                  <a:lnTo>
                    <a:pt x="130" y="34"/>
                  </a:lnTo>
                  <a:lnTo>
                    <a:pt x="131" y="35"/>
                  </a:lnTo>
                  <a:lnTo>
                    <a:pt x="135" y="37"/>
                  </a:lnTo>
                  <a:lnTo>
                    <a:pt x="135" y="38"/>
                  </a:lnTo>
                  <a:lnTo>
                    <a:pt x="136" y="42"/>
                  </a:lnTo>
                  <a:lnTo>
                    <a:pt x="136"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1" name="Rectangle 582"/>
            <p:cNvSpPr>
              <a:spLocks noChangeArrowheads="1"/>
            </p:cNvSpPr>
            <p:nvPr/>
          </p:nvSpPr>
          <p:spPr bwMode="auto">
            <a:xfrm>
              <a:off x="6953251" y="1697038"/>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2" name="Rectangle 583"/>
            <p:cNvSpPr>
              <a:spLocks noChangeArrowheads="1"/>
            </p:cNvSpPr>
            <p:nvPr/>
          </p:nvSpPr>
          <p:spPr bwMode="auto">
            <a:xfrm>
              <a:off x="6734176" y="1697038"/>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3" name="Rectangle 584"/>
            <p:cNvSpPr>
              <a:spLocks noChangeArrowheads="1"/>
            </p:cNvSpPr>
            <p:nvPr/>
          </p:nvSpPr>
          <p:spPr bwMode="auto">
            <a:xfrm>
              <a:off x="6734176" y="1408113"/>
              <a:ext cx="12700" cy="1524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4" name="Freeform 585"/>
            <p:cNvSpPr>
              <a:spLocks/>
            </p:cNvSpPr>
            <p:nvPr/>
          </p:nvSpPr>
          <p:spPr bwMode="auto">
            <a:xfrm>
              <a:off x="6702426" y="1385888"/>
              <a:ext cx="285750" cy="347663"/>
            </a:xfrm>
            <a:custGeom>
              <a:avLst/>
              <a:gdLst>
                <a:gd name="T0" fmla="*/ 28 w 180"/>
                <a:gd name="T1" fmla="*/ 0 h 219"/>
                <a:gd name="T2" fmla="*/ 28 w 180"/>
                <a:gd name="T3" fmla="*/ 0 h 219"/>
                <a:gd name="T4" fmla="*/ 22 w 180"/>
                <a:gd name="T5" fmla="*/ 0 h 219"/>
                <a:gd name="T6" fmla="*/ 17 w 180"/>
                <a:gd name="T7" fmla="*/ 2 h 219"/>
                <a:gd name="T8" fmla="*/ 13 w 180"/>
                <a:gd name="T9" fmla="*/ 5 h 219"/>
                <a:gd name="T10" fmla="*/ 8 w 180"/>
                <a:gd name="T11" fmla="*/ 8 h 219"/>
                <a:gd name="T12" fmla="*/ 5 w 180"/>
                <a:gd name="T13" fmla="*/ 12 h 219"/>
                <a:gd name="T14" fmla="*/ 2 w 180"/>
                <a:gd name="T15" fmla="*/ 17 h 219"/>
                <a:gd name="T16" fmla="*/ 0 w 180"/>
                <a:gd name="T17" fmla="*/ 22 h 219"/>
                <a:gd name="T18" fmla="*/ 0 w 180"/>
                <a:gd name="T19" fmla="*/ 26 h 219"/>
                <a:gd name="T20" fmla="*/ 0 w 180"/>
                <a:gd name="T21" fmla="*/ 192 h 219"/>
                <a:gd name="T22" fmla="*/ 0 w 180"/>
                <a:gd name="T23" fmla="*/ 193 h 219"/>
                <a:gd name="T24" fmla="*/ 0 w 180"/>
                <a:gd name="T25" fmla="*/ 193 h 219"/>
                <a:gd name="T26" fmla="*/ 0 w 180"/>
                <a:gd name="T27" fmla="*/ 198 h 219"/>
                <a:gd name="T28" fmla="*/ 2 w 180"/>
                <a:gd name="T29" fmla="*/ 202 h 219"/>
                <a:gd name="T30" fmla="*/ 5 w 180"/>
                <a:gd name="T31" fmla="*/ 209 h 219"/>
                <a:gd name="T32" fmla="*/ 8 w 180"/>
                <a:gd name="T33" fmla="*/ 212 h 219"/>
                <a:gd name="T34" fmla="*/ 13 w 180"/>
                <a:gd name="T35" fmla="*/ 215 h 219"/>
                <a:gd name="T36" fmla="*/ 17 w 180"/>
                <a:gd name="T37" fmla="*/ 218 h 219"/>
                <a:gd name="T38" fmla="*/ 22 w 180"/>
                <a:gd name="T39" fmla="*/ 219 h 219"/>
                <a:gd name="T40" fmla="*/ 28 w 180"/>
                <a:gd name="T41" fmla="*/ 219 h 219"/>
                <a:gd name="T42" fmla="*/ 69 w 180"/>
                <a:gd name="T43" fmla="*/ 219 h 219"/>
                <a:gd name="T44" fmla="*/ 69 w 180"/>
                <a:gd name="T45" fmla="*/ 213 h 219"/>
                <a:gd name="T46" fmla="*/ 28 w 180"/>
                <a:gd name="T47" fmla="*/ 213 h 219"/>
                <a:gd name="T48" fmla="*/ 28 w 180"/>
                <a:gd name="T49" fmla="*/ 213 h 219"/>
                <a:gd name="T50" fmla="*/ 20 w 180"/>
                <a:gd name="T51" fmla="*/ 212 h 219"/>
                <a:gd name="T52" fmla="*/ 13 w 180"/>
                <a:gd name="T53" fmla="*/ 207 h 219"/>
                <a:gd name="T54" fmla="*/ 8 w 180"/>
                <a:gd name="T55" fmla="*/ 201 h 219"/>
                <a:gd name="T56" fmla="*/ 6 w 180"/>
                <a:gd name="T57" fmla="*/ 193 h 219"/>
                <a:gd name="T58" fmla="*/ 6 w 180"/>
                <a:gd name="T59" fmla="*/ 193 h 219"/>
                <a:gd name="T60" fmla="*/ 6 w 180"/>
                <a:gd name="T61" fmla="*/ 192 h 219"/>
                <a:gd name="T62" fmla="*/ 6 w 180"/>
                <a:gd name="T63" fmla="*/ 192 h 219"/>
                <a:gd name="T64" fmla="*/ 8 w 180"/>
                <a:gd name="T65" fmla="*/ 184 h 219"/>
                <a:gd name="T66" fmla="*/ 13 w 180"/>
                <a:gd name="T67" fmla="*/ 178 h 219"/>
                <a:gd name="T68" fmla="*/ 20 w 180"/>
                <a:gd name="T69" fmla="*/ 173 h 219"/>
                <a:gd name="T70" fmla="*/ 28 w 180"/>
                <a:gd name="T71" fmla="*/ 172 h 219"/>
                <a:gd name="T72" fmla="*/ 42 w 180"/>
                <a:gd name="T73" fmla="*/ 172 h 219"/>
                <a:gd name="T74" fmla="*/ 42 w 180"/>
                <a:gd name="T75" fmla="*/ 166 h 219"/>
                <a:gd name="T76" fmla="*/ 28 w 180"/>
                <a:gd name="T77" fmla="*/ 166 h 219"/>
                <a:gd name="T78" fmla="*/ 28 w 180"/>
                <a:gd name="T79" fmla="*/ 166 h 219"/>
                <a:gd name="T80" fmla="*/ 22 w 180"/>
                <a:gd name="T81" fmla="*/ 166 h 219"/>
                <a:gd name="T82" fmla="*/ 16 w 180"/>
                <a:gd name="T83" fmla="*/ 167 h 219"/>
                <a:gd name="T84" fmla="*/ 11 w 180"/>
                <a:gd name="T85" fmla="*/ 170 h 219"/>
                <a:gd name="T86" fmla="*/ 6 w 180"/>
                <a:gd name="T87" fmla="*/ 175 h 219"/>
                <a:gd name="T88" fmla="*/ 6 w 180"/>
                <a:gd name="T89" fmla="*/ 26 h 219"/>
                <a:gd name="T90" fmla="*/ 6 w 180"/>
                <a:gd name="T91" fmla="*/ 26 h 219"/>
                <a:gd name="T92" fmla="*/ 8 w 180"/>
                <a:gd name="T93" fmla="*/ 19 h 219"/>
                <a:gd name="T94" fmla="*/ 13 w 180"/>
                <a:gd name="T95" fmla="*/ 12 h 219"/>
                <a:gd name="T96" fmla="*/ 20 w 180"/>
                <a:gd name="T97" fmla="*/ 8 h 219"/>
                <a:gd name="T98" fmla="*/ 28 w 180"/>
                <a:gd name="T99" fmla="*/ 6 h 219"/>
                <a:gd name="T100" fmla="*/ 172 w 180"/>
                <a:gd name="T101" fmla="*/ 6 h 219"/>
                <a:gd name="T102" fmla="*/ 172 w 180"/>
                <a:gd name="T103" fmla="*/ 166 h 219"/>
                <a:gd name="T104" fmla="*/ 164 w 180"/>
                <a:gd name="T105" fmla="*/ 166 h 219"/>
                <a:gd name="T106" fmla="*/ 164 w 180"/>
                <a:gd name="T107" fmla="*/ 172 h 219"/>
                <a:gd name="T108" fmla="*/ 180 w 180"/>
                <a:gd name="T109" fmla="*/ 172 h 219"/>
                <a:gd name="T110" fmla="*/ 180 w 180"/>
                <a:gd name="T111" fmla="*/ 0 h 219"/>
                <a:gd name="T112" fmla="*/ 28 w 180"/>
                <a:gd name="T11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19">
                  <a:moveTo>
                    <a:pt x="28" y="0"/>
                  </a:moveTo>
                  <a:lnTo>
                    <a:pt x="28" y="0"/>
                  </a:lnTo>
                  <a:lnTo>
                    <a:pt x="22" y="0"/>
                  </a:lnTo>
                  <a:lnTo>
                    <a:pt x="17" y="2"/>
                  </a:lnTo>
                  <a:lnTo>
                    <a:pt x="13" y="5"/>
                  </a:lnTo>
                  <a:lnTo>
                    <a:pt x="8" y="8"/>
                  </a:lnTo>
                  <a:lnTo>
                    <a:pt x="5" y="12"/>
                  </a:lnTo>
                  <a:lnTo>
                    <a:pt x="2" y="17"/>
                  </a:lnTo>
                  <a:lnTo>
                    <a:pt x="0" y="22"/>
                  </a:lnTo>
                  <a:lnTo>
                    <a:pt x="0" y="26"/>
                  </a:lnTo>
                  <a:lnTo>
                    <a:pt x="0" y="192"/>
                  </a:lnTo>
                  <a:lnTo>
                    <a:pt x="0" y="193"/>
                  </a:lnTo>
                  <a:lnTo>
                    <a:pt x="0" y="193"/>
                  </a:lnTo>
                  <a:lnTo>
                    <a:pt x="0" y="198"/>
                  </a:lnTo>
                  <a:lnTo>
                    <a:pt x="2" y="202"/>
                  </a:lnTo>
                  <a:lnTo>
                    <a:pt x="5" y="209"/>
                  </a:lnTo>
                  <a:lnTo>
                    <a:pt x="8" y="212"/>
                  </a:lnTo>
                  <a:lnTo>
                    <a:pt x="13" y="215"/>
                  </a:lnTo>
                  <a:lnTo>
                    <a:pt x="17" y="218"/>
                  </a:lnTo>
                  <a:lnTo>
                    <a:pt x="22" y="219"/>
                  </a:lnTo>
                  <a:lnTo>
                    <a:pt x="28" y="219"/>
                  </a:lnTo>
                  <a:lnTo>
                    <a:pt x="69" y="219"/>
                  </a:lnTo>
                  <a:lnTo>
                    <a:pt x="69" y="213"/>
                  </a:lnTo>
                  <a:lnTo>
                    <a:pt x="28" y="213"/>
                  </a:lnTo>
                  <a:lnTo>
                    <a:pt x="28" y="213"/>
                  </a:lnTo>
                  <a:lnTo>
                    <a:pt x="20" y="212"/>
                  </a:lnTo>
                  <a:lnTo>
                    <a:pt x="13" y="207"/>
                  </a:lnTo>
                  <a:lnTo>
                    <a:pt x="8" y="201"/>
                  </a:lnTo>
                  <a:lnTo>
                    <a:pt x="6" y="193"/>
                  </a:lnTo>
                  <a:lnTo>
                    <a:pt x="6" y="193"/>
                  </a:lnTo>
                  <a:lnTo>
                    <a:pt x="6" y="192"/>
                  </a:lnTo>
                  <a:lnTo>
                    <a:pt x="6" y="192"/>
                  </a:lnTo>
                  <a:lnTo>
                    <a:pt x="8" y="184"/>
                  </a:lnTo>
                  <a:lnTo>
                    <a:pt x="13" y="178"/>
                  </a:lnTo>
                  <a:lnTo>
                    <a:pt x="20" y="173"/>
                  </a:lnTo>
                  <a:lnTo>
                    <a:pt x="28" y="172"/>
                  </a:lnTo>
                  <a:lnTo>
                    <a:pt x="42" y="172"/>
                  </a:lnTo>
                  <a:lnTo>
                    <a:pt x="42" y="166"/>
                  </a:lnTo>
                  <a:lnTo>
                    <a:pt x="28" y="166"/>
                  </a:lnTo>
                  <a:lnTo>
                    <a:pt x="28" y="166"/>
                  </a:lnTo>
                  <a:lnTo>
                    <a:pt x="22" y="166"/>
                  </a:lnTo>
                  <a:lnTo>
                    <a:pt x="16" y="167"/>
                  </a:lnTo>
                  <a:lnTo>
                    <a:pt x="11" y="170"/>
                  </a:lnTo>
                  <a:lnTo>
                    <a:pt x="6" y="175"/>
                  </a:lnTo>
                  <a:lnTo>
                    <a:pt x="6" y="26"/>
                  </a:lnTo>
                  <a:lnTo>
                    <a:pt x="6" y="26"/>
                  </a:lnTo>
                  <a:lnTo>
                    <a:pt x="8" y="19"/>
                  </a:lnTo>
                  <a:lnTo>
                    <a:pt x="13" y="12"/>
                  </a:lnTo>
                  <a:lnTo>
                    <a:pt x="20" y="8"/>
                  </a:lnTo>
                  <a:lnTo>
                    <a:pt x="28" y="6"/>
                  </a:lnTo>
                  <a:lnTo>
                    <a:pt x="172" y="6"/>
                  </a:lnTo>
                  <a:lnTo>
                    <a:pt x="172" y="166"/>
                  </a:lnTo>
                  <a:lnTo>
                    <a:pt x="164" y="166"/>
                  </a:lnTo>
                  <a:lnTo>
                    <a:pt x="164" y="172"/>
                  </a:lnTo>
                  <a:lnTo>
                    <a:pt x="180" y="172"/>
                  </a:lnTo>
                  <a:lnTo>
                    <a:pt x="180" y="0"/>
                  </a:lnTo>
                  <a:lnTo>
                    <a:pt x="2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5" name="Group 294"/>
          <p:cNvGrpSpPr/>
          <p:nvPr userDrawn="1"/>
        </p:nvGrpSpPr>
        <p:grpSpPr>
          <a:xfrm>
            <a:off x="9054236" y="1577300"/>
            <a:ext cx="493657" cy="326768"/>
            <a:chOff x="7469188" y="1384300"/>
            <a:chExt cx="419100" cy="369888"/>
          </a:xfrm>
        </p:grpSpPr>
        <p:sp>
          <p:nvSpPr>
            <p:cNvPr id="296" name="Freeform 586"/>
            <p:cNvSpPr>
              <a:spLocks noEditPoints="1"/>
            </p:cNvSpPr>
            <p:nvPr/>
          </p:nvSpPr>
          <p:spPr bwMode="auto">
            <a:xfrm>
              <a:off x="7469188" y="1384300"/>
              <a:ext cx="419100" cy="369888"/>
            </a:xfrm>
            <a:custGeom>
              <a:avLst/>
              <a:gdLst>
                <a:gd name="T0" fmla="*/ 48 w 264"/>
                <a:gd name="T1" fmla="*/ 0 h 233"/>
                <a:gd name="T2" fmla="*/ 22 w 264"/>
                <a:gd name="T3" fmla="*/ 7 h 233"/>
                <a:gd name="T4" fmla="*/ 5 w 264"/>
                <a:gd name="T5" fmla="*/ 29 h 233"/>
                <a:gd name="T6" fmla="*/ 0 w 264"/>
                <a:gd name="T7" fmla="*/ 138 h 233"/>
                <a:gd name="T8" fmla="*/ 5 w 264"/>
                <a:gd name="T9" fmla="*/ 154 h 233"/>
                <a:gd name="T10" fmla="*/ 22 w 264"/>
                <a:gd name="T11" fmla="*/ 176 h 233"/>
                <a:gd name="T12" fmla="*/ 48 w 264"/>
                <a:gd name="T13" fmla="*/ 183 h 233"/>
                <a:gd name="T14" fmla="*/ 87 w 264"/>
                <a:gd name="T15" fmla="*/ 194 h 233"/>
                <a:gd name="T16" fmla="*/ 60 w 264"/>
                <a:gd name="T17" fmla="*/ 225 h 233"/>
                <a:gd name="T18" fmla="*/ 58 w 264"/>
                <a:gd name="T19" fmla="*/ 229 h 233"/>
                <a:gd name="T20" fmla="*/ 63 w 264"/>
                <a:gd name="T21" fmla="*/ 233 h 233"/>
                <a:gd name="T22" fmla="*/ 63 w 264"/>
                <a:gd name="T23" fmla="*/ 233 h 233"/>
                <a:gd name="T24" fmla="*/ 84 w 264"/>
                <a:gd name="T25" fmla="*/ 228 h 233"/>
                <a:gd name="T26" fmla="*/ 123 w 264"/>
                <a:gd name="T27" fmla="*/ 214 h 233"/>
                <a:gd name="T28" fmla="*/ 153 w 264"/>
                <a:gd name="T29" fmla="*/ 193 h 233"/>
                <a:gd name="T30" fmla="*/ 218 w 264"/>
                <a:gd name="T31" fmla="*/ 183 h 233"/>
                <a:gd name="T32" fmla="*/ 244 w 264"/>
                <a:gd name="T33" fmla="*/ 176 h 233"/>
                <a:gd name="T34" fmla="*/ 261 w 264"/>
                <a:gd name="T35" fmla="*/ 154 h 233"/>
                <a:gd name="T36" fmla="*/ 264 w 264"/>
                <a:gd name="T37" fmla="*/ 47 h 233"/>
                <a:gd name="T38" fmla="*/ 261 w 264"/>
                <a:gd name="T39" fmla="*/ 29 h 233"/>
                <a:gd name="T40" fmla="*/ 244 w 264"/>
                <a:gd name="T41" fmla="*/ 7 h 233"/>
                <a:gd name="T42" fmla="*/ 218 w 264"/>
                <a:gd name="T43" fmla="*/ 0 h 233"/>
                <a:gd name="T44" fmla="*/ 104 w 264"/>
                <a:gd name="T45" fmla="*/ 177 h 233"/>
                <a:gd name="T46" fmla="*/ 48 w 264"/>
                <a:gd name="T47" fmla="*/ 174 h 233"/>
                <a:gd name="T48" fmla="*/ 32 w 264"/>
                <a:gd name="T49" fmla="*/ 171 h 233"/>
                <a:gd name="T50" fmla="*/ 15 w 264"/>
                <a:gd name="T51" fmla="*/ 157 h 233"/>
                <a:gd name="T52" fmla="*/ 9 w 264"/>
                <a:gd name="T53" fmla="*/ 138 h 233"/>
                <a:gd name="T54" fmla="*/ 9 w 264"/>
                <a:gd name="T55" fmla="*/ 39 h 233"/>
                <a:gd name="T56" fmla="*/ 20 w 264"/>
                <a:gd name="T57" fmla="*/ 20 h 233"/>
                <a:gd name="T58" fmla="*/ 40 w 264"/>
                <a:gd name="T59" fmla="*/ 9 h 233"/>
                <a:gd name="T60" fmla="*/ 218 w 264"/>
                <a:gd name="T61" fmla="*/ 9 h 233"/>
                <a:gd name="T62" fmla="*/ 239 w 264"/>
                <a:gd name="T63" fmla="*/ 15 h 233"/>
                <a:gd name="T64" fmla="*/ 253 w 264"/>
                <a:gd name="T65" fmla="*/ 32 h 233"/>
                <a:gd name="T66" fmla="*/ 256 w 264"/>
                <a:gd name="T67" fmla="*/ 138 h 233"/>
                <a:gd name="T68" fmla="*/ 253 w 264"/>
                <a:gd name="T69" fmla="*/ 151 h 233"/>
                <a:gd name="T70" fmla="*/ 239 w 264"/>
                <a:gd name="T71" fmla="*/ 168 h 233"/>
                <a:gd name="T72" fmla="*/ 218 w 264"/>
                <a:gd name="T73" fmla="*/ 174 h 233"/>
                <a:gd name="T74" fmla="*/ 158 w 264"/>
                <a:gd name="T75" fmla="*/ 176 h 233"/>
                <a:gd name="T76" fmla="*/ 141 w 264"/>
                <a:gd name="T77" fmla="*/ 193 h 233"/>
                <a:gd name="T78" fmla="*/ 110 w 264"/>
                <a:gd name="T79" fmla="*/ 211 h 233"/>
                <a:gd name="T80" fmla="*/ 77 w 264"/>
                <a:gd name="T81" fmla="*/ 222 h 233"/>
                <a:gd name="T82" fmla="*/ 94 w 264"/>
                <a:gd name="T83" fmla="*/ 202 h 233"/>
                <a:gd name="T84" fmla="*/ 106 w 264"/>
                <a:gd name="T85" fmla="*/ 180 h 233"/>
                <a:gd name="T86" fmla="*/ 104 w 264"/>
                <a:gd name="T87" fmla="*/ 1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233">
                  <a:moveTo>
                    <a:pt x="218" y="0"/>
                  </a:moveTo>
                  <a:lnTo>
                    <a:pt x="48" y="0"/>
                  </a:lnTo>
                  <a:lnTo>
                    <a:pt x="48" y="0"/>
                  </a:lnTo>
                  <a:lnTo>
                    <a:pt x="38" y="1"/>
                  </a:lnTo>
                  <a:lnTo>
                    <a:pt x="29" y="4"/>
                  </a:lnTo>
                  <a:lnTo>
                    <a:pt x="22" y="7"/>
                  </a:lnTo>
                  <a:lnTo>
                    <a:pt x="14" y="13"/>
                  </a:lnTo>
                  <a:lnTo>
                    <a:pt x="9" y="21"/>
                  </a:lnTo>
                  <a:lnTo>
                    <a:pt x="5" y="29"/>
                  </a:lnTo>
                  <a:lnTo>
                    <a:pt x="2" y="36"/>
                  </a:lnTo>
                  <a:lnTo>
                    <a:pt x="0" y="47"/>
                  </a:lnTo>
                  <a:lnTo>
                    <a:pt x="0" y="138"/>
                  </a:lnTo>
                  <a:lnTo>
                    <a:pt x="0" y="138"/>
                  </a:lnTo>
                  <a:lnTo>
                    <a:pt x="2" y="147"/>
                  </a:lnTo>
                  <a:lnTo>
                    <a:pt x="5" y="154"/>
                  </a:lnTo>
                  <a:lnTo>
                    <a:pt x="9" y="164"/>
                  </a:lnTo>
                  <a:lnTo>
                    <a:pt x="14" y="170"/>
                  </a:lnTo>
                  <a:lnTo>
                    <a:pt x="22" y="176"/>
                  </a:lnTo>
                  <a:lnTo>
                    <a:pt x="29" y="180"/>
                  </a:lnTo>
                  <a:lnTo>
                    <a:pt x="38" y="182"/>
                  </a:lnTo>
                  <a:lnTo>
                    <a:pt x="48" y="183"/>
                  </a:lnTo>
                  <a:lnTo>
                    <a:pt x="94" y="183"/>
                  </a:lnTo>
                  <a:lnTo>
                    <a:pt x="94" y="183"/>
                  </a:lnTo>
                  <a:lnTo>
                    <a:pt x="87" y="194"/>
                  </a:lnTo>
                  <a:lnTo>
                    <a:pt x="80" y="205"/>
                  </a:lnTo>
                  <a:lnTo>
                    <a:pt x="71" y="216"/>
                  </a:lnTo>
                  <a:lnTo>
                    <a:pt x="60" y="225"/>
                  </a:lnTo>
                  <a:lnTo>
                    <a:pt x="60" y="225"/>
                  </a:lnTo>
                  <a:lnTo>
                    <a:pt x="58" y="226"/>
                  </a:lnTo>
                  <a:lnTo>
                    <a:pt x="58" y="229"/>
                  </a:lnTo>
                  <a:lnTo>
                    <a:pt x="58" y="229"/>
                  </a:lnTo>
                  <a:lnTo>
                    <a:pt x="60" y="231"/>
                  </a:lnTo>
                  <a:lnTo>
                    <a:pt x="63" y="233"/>
                  </a:lnTo>
                  <a:lnTo>
                    <a:pt x="63" y="233"/>
                  </a:lnTo>
                  <a:lnTo>
                    <a:pt x="63" y="233"/>
                  </a:lnTo>
                  <a:lnTo>
                    <a:pt x="63" y="233"/>
                  </a:lnTo>
                  <a:lnTo>
                    <a:pt x="71" y="231"/>
                  </a:lnTo>
                  <a:lnTo>
                    <a:pt x="71" y="231"/>
                  </a:lnTo>
                  <a:lnTo>
                    <a:pt x="84" y="228"/>
                  </a:lnTo>
                  <a:lnTo>
                    <a:pt x="97" y="225"/>
                  </a:lnTo>
                  <a:lnTo>
                    <a:pt x="110" y="220"/>
                  </a:lnTo>
                  <a:lnTo>
                    <a:pt x="123" y="214"/>
                  </a:lnTo>
                  <a:lnTo>
                    <a:pt x="133" y="208"/>
                  </a:lnTo>
                  <a:lnTo>
                    <a:pt x="144" y="200"/>
                  </a:lnTo>
                  <a:lnTo>
                    <a:pt x="153" y="193"/>
                  </a:lnTo>
                  <a:lnTo>
                    <a:pt x="163" y="183"/>
                  </a:lnTo>
                  <a:lnTo>
                    <a:pt x="218" y="183"/>
                  </a:lnTo>
                  <a:lnTo>
                    <a:pt x="218" y="183"/>
                  </a:lnTo>
                  <a:lnTo>
                    <a:pt x="227" y="182"/>
                  </a:lnTo>
                  <a:lnTo>
                    <a:pt x="236" y="180"/>
                  </a:lnTo>
                  <a:lnTo>
                    <a:pt x="244" y="176"/>
                  </a:lnTo>
                  <a:lnTo>
                    <a:pt x="250" y="170"/>
                  </a:lnTo>
                  <a:lnTo>
                    <a:pt x="256" y="164"/>
                  </a:lnTo>
                  <a:lnTo>
                    <a:pt x="261" y="154"/>
                  </a:lnTo>
                  <a:lnTo>
                    <a:pt x="264" y="147"/>
                  </a:lnTo>
                  <a:lnTo>
                    <a:pt x="264" y="138"/>
                  </a:lnTo>
                  <a:lnTo>
                    <a:pt x="264" y="47"/>
                  </a:lnTo>
                  <a:lnTo>
                    <a:pt x="264" y="47"/>
                  </a:lnTo>
                  <a:lnTo>
                    <a:pt x="264" y="36"/>
                  </a:lnTo>
                  <a:lnTo>
                    <a:pt x="261" y="29"/>
                  </a:lnTo>
                  <a:lnTo>
                    <a:pt x="256" y="21"/>
                  </a:lnTo>
                  <a:lnTo>
                    <a:pt x="250" y="13"/>
                  </a:lnTo>
                  <a:lnTo>
                    <a:pt x="244" y="7"/>
                  </a:lnTo>
                  <a:lnTo>
                    <a:pt x="236" y="4"/>
                  </a:lnTo>
                  <a:lnTo>
                    <a:pt x="227" y="1"/>
                  </a:lnTo>
                  <a:lnTo>
                    <a:pt x="218" y="0"/>
                  </a:lnTo>
                  <a:lnTo>
                    <a:pt x="218" y="0"/>
                  </a:lnTo>
                  <a:close/>
                  <a:moveTo>
                    <a:pt x="104" y="177"/>
                  </a:moveTo>
                  <a:lnTo>
                    <a:pt x="104" y="177"/>
                  </a:lnTo>
                  <a:lnTo>
                    <a:pt x="103" y="176"/>
                  </a:lnTo>
                  <a:lnTo>
                    <a:pt x="101" y="174"/>
                  </a:lnTo>
                  <a:lnTo>
                    <a:pt x="48" y="174"/>
                  </a:lnTo>
                  <a:lnTo>
                    <a:pt x="48" y="174"/>
                  </a:lnTo>
                  <a:lnTo>
                    <a:pt x="40" y="174"/>
                  </a:lnTo>
                  <a:lnTo>
                    <a:pt x="32" y="171"/>
                  </a:lnTo>
                  <a:lnTo>
                    <a:pt x="26" y="168"/>
                  </a:lnTo>
                  <a:lnTo>
                    <a:pt x="20" y="164"/>
                  </a:lnTo>
                  <a:lnTo>
                    <a:pt x="15" y="157"/>
                  </a:lnTo>
                  <a:lnTo>
                    <a:pt x="12" y="151"/>
                  </a:lnTo>
                  <a:lnTo>
                    <a:pt x="9" y="144"/>
                  </a:lnTo>
                  <a:lnTo>
                    <a:pt x="9" y="138"/>
                  </a:lnTo>
                  <a:lnTo>
                    <a:pt x="9" y="47"/>
                  </a:lnTo>
                  <a:lnTo>
                    <a:pt x="9" y="47"/>
                  </a:lnTo>
                  <a:lnTo>
                    <a:pt x="9" y="39"/>
                  </a:lnTo>
                  <a:lnTo>
                    <a:pt x="12" y="32"/>
                  </a:lnTo>
                  <a:lnTo>
                    <a:pt x="15" y="26"/>
                  </a:lnTo>
                  <a:lnTo>
                    <a:pt x="20" y="20"/>
                  </a:lnTo>
                  <a:lnTo>
                    <a:pt x="26" y="15"/>
                  </a:lnTo>
                  <a:lnTo>
                    <a:pt x="32" y="12"/>
                  </a:lnTo>
                  <a:lnTo>
                    <a:pt x="40" y="9"/>
                  </a:lnTo>
                  <a:lnTo>
                    <a:pt x="48" y="9"/>
                  </a:lnTo>
                  <a:lnTo>
                    <a:pt x="218" y="9"/>
                  </a:lnTo>
                  <a:lnTo>
                    <a:pt x="218" y="9"/>
                  </a:lnTo>
                  <a:lnTo>
                    <a:pt x="225" y="9"/>
                  </a:lnTo>
                  <a:lnTo>
                    <a:pt x="231" y="12"/>
                  </a:lnTo>
                  <a:lnTo>
                    <a:pt x="239" y="15"/>
                  </a:lnTo>
                  <a:lnTo>
                    <a:pt x="244" y="20"/>
                  </a:lnTo>
                  <a:lnTo>
                    <a:pt x="250" y="26"/>
                  </a:lnTo>
                  <a:lnTo>
                    <a:pt x="253" y="32"/>
                  </a:lnTo>
                  <a:lnTo>
                    <a:pt x="254" y="39"/>
                  </a:lnTo>
                  <a:lnTo>
                    <a:pt x="256" y="47"/>
                  </a:lnTo>
                  <a:lnTo>
                    <a:pt x="256" y="138"/>
                  </a:lnTo>
                  <a:lnTo>
                    <a:pt x="256" y="138"/>
                  </a:lnTo>
                  <a:lnTo>
                    <a:pt x="254" y="144"/>
                  </a:lnTo>
                  <a:lnTo>
                    <a:pt x="253" y="151"/>
                  </a:lnTo>
                  <a:lnTo>
                    <a:pt x="250" y="157"/>
                  </a:lnTo>
                  <a:lnTo>
                    <a:pt x="244" y="164"/>
                  </a:lnTo>
                  <a:lnTo>
                    <a:pt x="239" y="168"/>
                  </a:lnTo>
                  <a:lnTo>
                    <a:pt x="231" y="171"/>
                  </a:lnTo>
                  <a:lnTo>
                    <a:pt x="225" y="174"/>
                  </a:lnTo>
                  <a:lnTo>
                    <a:pt x="218" y="174"/>
                  </a:lnTo>
                  <a:lnTo>
                    <a:pt x="161" y="174"/>
                  </a:lnTo>
                  <a:lnTo>
                    <a:pt x="161" y="174"/>
                  </a:lnTo>
                  <a:lnTo>
                    <a:pt x="158" y="176"/>
                  </a:lnTo>
                  <a:lnTo>
                    <a:pt x="158" y="176"/>
                  </a:lnTo>
                  <a:lnTo>
                    <a:pt x="150" y="185"/>
                  </a:lnTo>
                  <a:lnTo>
                    <a:pt x="141" y="193"/>
                  </a:lnTo>
                  <a:lnTo>
                    <a:pt x="132" y="199"/>
                  </a:lnTo>
                  <a:lnTo>
                    <a:pt x="121" y="205"/>
                  </a:lnTo>
                  <a:lnTo>
                    <a:pt x="110" y="211"/>
                  </a:lnTo>
                  <a:lnTo>
                    <a:pt x="100" y="214"/>
                  </a:lnTo>
                  <a:lnTo>
                    <a:pt x="89" y="219"/>
                  </a:lnTo>
                  <a:lnTo>
                    <a:pt x="77" y="222"/>
                  </a:lnTo>
                  <a:lnTo>
                    <a:pt x="77" y="222"/>
                  </a:lnTo>
                  <a:lnTo>
                    <a:pt x="86" y="213"/>
                  </a:lnTo>
                  <a:lnTo>
                    <a:pt x="94" y="202"/>
                  </a:lnTo>
                  <a:lnTo>
                    <a:pt x="100" y="191"/>
                  </a:lnTo>
                  <a:lnTo>
                    <a:pt x="106" y="180"/>
                  </a:lnTo>
                  <a:lnTo>
                    <a:pt x="106" y="180"/>
                  </a:lnTo>
                  <a:lnTo>
                    <a:pt x="106" y="179"/>
                  </a:lnTo>
                  <a:lnTo>
                    <a:pt x="104" y="177"/>
                  </a:lnTo>
                  <a:lnTo>
                    <a:pt x="104" y="1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7" name="Freeform 587"/>
            <p:cNvSpPr>
              <a:spLocks noEditPoints="1"/>
            </p:cNvSpPr>
            <p:nvPr/>
          </p:nvSpPr>
          <p:spPr bwMode="auto">
            <a:xfrm>
              <a:off x="7659688" y="1585913"/>
              <a:ext cx="42863" cy="42863"/>
            </a:xfrm>
            <a:custGeom>
              <a:avLst/>
              <a:gdLst>
                <a:gd name="T0" fmla="*/ 23 w 27"/>
                <a:gd name="T1" fmla="*/ 0 h 27"/>
                <a:gd name="T2" fmla="*/ 3 w 27"/>
                <a:gd name="T3" fmla="*/ 0 h 27"/>
                <a:gd name="T4" fmla="*/ 3 w 27"/>
                <a:gd name="T5" fmla="*/ 0 h 27"/>
                <a:gd name="T6" fmla="*/ 0 w 27"/>
                <a:gd name="T7" fmla="*/ 1 h 27"/>
                <a:gd name="T8" fmla="*/ 0 w 27"/>
                <a:gd name="T9" fmla="*/ 4 h 27"/>
                <a:gd name="T10" fmla="*/ 0 w 27"/>
                <a:gd name="T11" fmla="*/ 23 h 27"/>
                <a:gd name="T12" fmla="*/ 0 w 27"/>
                <a:gd name="T13" fmla="*/ 23 h 27"/>
                <a:gd name="T14" fmla="*/ 0 w 27"/>
                <a:gd name="T15" fmla="*/ 26 h 27"/>
                <a:gd name="T16" fmla="*/ 3 w 27"/>
                <a:gd name="T17" fmla="*/ 27 h 27"/>
                <a:gd name="T18" fmla="*/ 23 w 27"/>
                <a:gd name="T19" fmla="*/ 27 h 27"/>
                <a:gd name="T20" fmla="*/ 23 w 27"/>
                <a:gd name="T21" fmla="*/ 27 h 27"/>
                <a:gd name="T22" fmla="*/ 26 w 27"/>
                <a:gd name="T23" fmla="*/ 26 h 27"/>
                <a:gd name="T24" fmla="*/ 27 w 27"/>
                <a:gd name="T25" fmla="*/ 23 h 27"/>
                <a:gd name="T26" fmla="*/ 27 w 27"/>
                <a:gd name="T27" fmla="*/ 4 h 27"/>
                <a:gd name="T28" fmla="*/ 27 w 27"/>
                <a:gd name="T29" fmla="*/ 4 h 27"/>
                <a:gd name="T30" fmla="*/ 26 w 27"/>
                <a:gd name="T31" fmla="*/ 1 h 27"/>
                <a:gd name="T32" fmla="*/ 23 w 27"/>
                <a:gd name="T33" fmla="*/ 0 h 27"/>
                <a:gd name="T34" fmla="*/ 23 w 27"/>
                <a:gd name="T35" fmla="*/ 0 h 27"/>
                <a:gd name="T36" fmla="*/ 18 w 27"/>
                <a:gd name="T37" fmla="*/ 9 h 27"/>
                <a:gd name="T38" fmla="*/ 18 w 27"/>
                <a:gd name="T39" fmla="*/ 20 h 27"/>
                <a:gd name="T40" fmla="*/ 7 w 27"/>
                <a:gd name="T41" fmla="*/ 20 h 27"/>
                <a:gd name="T42" fmla="*/ 7 w 27"/>
                <a:gd name="T43" fmla="*/ 9 h 27"/>
                <a:gd name="T44" fmla="*/ 18 w 27"/>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7">
                  <a:moveTo>
                    <a:pt x="23" y="0"/>
                  </a:moveTo>
                  <a:lnTo>
                    <a:pt x="3" y="0"/>
                  </a:lnTo>
                  <a:lnTo>
                    <a:pt x="3" y="0"/>
                  </a:lnTo>
                  <a:lnTo>
                    <a:pt x="0" y="1"/>
                  </a:lnTo>
                  <a:lnTo>
                    <a:pt x="0" y="4"/>
                  </a:lnTo>
                  <a:lnTo>
                    <a:pt x="0" y="23"/>
                  </a:lnTo>
                  <a:lnTo>
                    <a:pt x="0" y="23"/>
                  </a:lnTo>
                  <a:lnTo>
                    <a:pt x="0" y="26"/>
                  </a:lnTo>
                  <a:lnTo>
                    <a:pt x="3" y="27"/>
                  </a:lnTo>
                  <a:lnTo>
                    <a:pt x="23" y="27"/>
                  </a:lnTo>
                  <a:lnTo>
                    <a:pt x="23" y="27"/>
                  </a:lnTo>
                  <a:lnTo>
                    <a:pt x="26" y="26"/>
                  </a:lnTo>
                  <a:lnTo>
                    <a:pt x="27" y="23"/>
                  </a:lnTo>
                  <a:lnTo>
                    <a:pt x="27" y="4"/>
                  </a:lnTo>
                  <a:lnTo>
                    <a:pt x="27" y="4"/>
                  </a:lnTo>
                  <a:lnTo>
                    <a:pt x="26" y="1"/>
                  </a:lnTo>
                  <a:lnTo>
                    <a:pt x="23" y="0"/>
                  </a:lnTo>
                  <a:lnTo>
                    <a:pt x="23" y="0"/>
                  </a:lnTo>
                  <a:close/>
                  <a:moveTo>
                    <a:pt x="18" y="9"/>
                  </a:moveTo>
                  <a:lnTo>
                    <a:pt x="18" y="20"/>
                  </a:lnTo>
                  <a:lnTo>
                    <a:pt x="7" y="20"/>
                  </a:lnTo>
                  <a:lnTo>
                    <a:pt x="7" y="9"/>
                  </a:lnTo>
                  <a:lnTo>
                    <a:pt x="18"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8" name="Freeform 588"/>
            <p:cNvSpPr>
              <a:spLocks noEditPoints="1"/>
            </p:cNvSpPr>
            <p:nvPr/>
          </p:nvSpPr>
          <p:spPr bwMode="auto">
            <a:xfrm>
              <a:off x="7615238" y="1439863"/>
              <a:ext cx="127000" cy="141288"/>
            </a:xfrm>
            <a:custGeom>
              <a:avLst/>
              <a:gdLst>
                <a:gd name="T0" fmla="*/ 29 w 80"/>
                <a:gd name="T1" fmla="*/ 31 h 89"/>
                <a:gd name="T2" fmla="*/ 35 w 80"/>
                <a:gd name="T3" fmla="*/ 24 h 89"/>
                <a:gd name="T4" fmla="*/ 46 w 80"/>
                <a:gd name="T5" fmla="*/ 24 h 89"/>
                <a:gd name="T6" fmla="*/ 52 w 80"/>
                <a:gd name="T7" fmla="*/ 29 h 89"/>
                <a:gd name="T8" fmla="*/ 52 w 80"/>
                <a:gd name="T9" fmla="*/ 40 h 89"/>
                <a:gd name="T10" fmla="*/ 43 w 80"/>
                <a:gd name="T11" fmla="*/ 47 h 89"/>
                <a:gd name="T12" fmla="*/ 31 w 80"/>
                <a:gd name="T13" fmla="*/ 63 h 89"/>
                <a:gd name="T14" fmla="*/ 28 w 80"/>
                <a:gd name="T15" fmla="*/ 80 h 89"/>
                <a:gd name="T16" fmla="*/ 28 w 80"/>
                <a:gd name="T17" fmla="*/ 87 h 89"/>
                <a:gd name="T18" fmla="*/ 49 w 80"/>
                <a:gd name="T19" fmla="*/ 89 h 89"/>
                <a:gd name="T20" fmla="*/ 52 w 80"/>
                <a:gd name="T21" fmla="*/ 84 h 89"/>
                <a:gd name="T22" fmla="*/ 54 w 80"/>
                <a:gd name="T23" fmla="*/ 73 h 89"/>
                <a:gd name="T24" fmla="*/ 60 w 80"/>
                <a:gd name="T25" fmla="*/ 67 h 89"/>
                <a:gd name="T26" fmla="*/ 77 w 80"/>
                <a:gd name="T27" fmla="*/ 49 h 89"/>
                <a:gd name="T28" fmla="*/ 80 w 80"/>
                <a:gd name="T29" fmla="*/ 34 h 89"/>
                <a:gd name="T30" fmla="*/ 78 w 80"/>
                <a:gd name="T31" fmla="*/ 21 h 89"/>
                <a:gd name="T32" fmla="*/ 69 w 80"/>
                <a:gd name="T33" fmla="*/ 9 h 89"/>
                <a:gd name="T34" fmla="*/ 49 w 80"/>
                <a:gd name="T35" fmla="*/ 0 h 89"/>
                <a:gd name="T36" fmla="*/ 32 w 80"/>
                <a:gd name="T37" fmla="*/ 0 h 89"/>
                <a:gd name="T38" fmla="*/ 12 w 80"/>
                <a:gd name="T39" fmla="*/ 9 h 89"/>
                <a:gd name="T40" fmla="*/ 5 w 80"/>
                <a:gd name="T41" fmla="*/ 21 h 89"/>
                <a:gd name="T42" fmla="*/ 0 w 80"/>
                <a:gd name="T43" fmla="*/ 35 h 89"/>
                <a:gd name="T44" fmla="*/ 21 w 80"/>
                <a:gd name="T45" fmla="*/ 41 h 89"/>
                <a:gd name="T46" fmla="*/ 26 w 80"/>
                <a:gd name="T47" fmla="*/ 38 h 89"/>
                <a:gd name="T48" fmla="*/ 58 w 80"/>
                <a:gd name="T49" fmla="*/ 44 h 89"/>
                <a:gd name="T50" fmla="*/ 61 w 80"/>
                <a:gd name="T51" fmla="*/ 34 h 89"/>
                <a:gd name="T52" fmla="*/ 57 w 80"/>
                <a:gd name="T53" fmla="*/ 20 h 89"/>
                <a:gd name="T54" fmla="*/ 41 w 80"/>
                <a:gd name="T55" fmla="*/ 15 h 89"/>
                <a:gd name="T56" fmla="*/ 26 w 80"/>
                <a:gd name="T57" fmla="*/ 20 h 89"/>
                <a:gd name="T58" fmla="*/ 9 w 80"/>
                <a:gd name="T59" fmla="*/ 31 h 89"/>
                <a:gd name="T60" fmla="*/ 18 w 80"/>
                <a:gd name="T61" fmla="*/ 15 h 89"/>
                <a:gd name="T62" fmla="*/ 28 w 80"/>
                <a:gd name="T63" fmla="*/ 9 h 89"/>
                <a:gd name="T64" fmla="*/ 40 w 80"/>
                <a:gd name="T65" fmla="*/ 8 h 89"/>
                <a:gd name="T66" fmla="*/ 58 w 80"/>
                <a:gd name="T67" fmla="*/ 12 h 89"/>
                <a:gd name="T68" fmla="*/ 67 w 80"/>
                <a:gd name="T69" fmla="*/ 20 h 89"/>
                <a:gd name="T70" fmla="*/ 72 w 80"/>
                <a:gd name="T71" fmla="*/ 34 h 89"/>
                <a:gd name="T72" fmla="*/ 69 w 80"/>
                <a:gd name="T73" fmla="*/ 44 h 89"/>
                <a:gd name="T74" fmla="*/ 55 w 80"/>
                <a:gd name="T75" fmla="*/ 60 h 89"/>
                <a:gd name="T76" fmla="*/ 46 w 80"/>
                <a:gd name="T77" fmla="*/ 70 h 89"/>
                <a:gd name="T78" fmla="*/ 35 w 80"/>
                <a:gd name="T79" fmla="*/ 80 h 89"/>
                <a:gd name="T80" fmla="*/ 35 w 80"/>
                <a:gd name="T81" fmla="*/ 80 h 89"/>
                <a:gd name="T82" fmla="*/ 38 w 80"/>
                <a:gd name="T83" fmla="*/ 66 h 89"/>
                <a:gd name="T84" fmla="*/ 48 w 8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89">
                  <a:moveTo>
                    <a:pt x="26" y="38"/>
                  </a:moveTo>
                  <a:lnTo>
                    <a:pt x="26" y="38"/>
                  </a:lnTo>
                  <a:lnTo>
                    <a:pt x="29" y="31"/>
                  </a:lnTo>
                  <a:lnTo>
                    <a:pt x="32" y="26"/>
                  </a:lnTo>
                  <a:lnTo>
                    <a:pt x="32" y="26"/>
                  </a:lnTo>
                  <a:lnTo>
                    <a:pt x="35" y="24"/>
                  </a:lnTo>
                  <a:lnTo>
                    <a:pt x="41" y="23"/>
                  </a:lnTo>
                  <a:lnTo>
                    <a:pt x="41" y="23"/>
                  </a:lnTo>
                  <a:lnTo>
                    <a:pt x="46" y="24"/>
                  </a:lnTo>
                  <a:lnTo>
                    <a:pt x="51" y="26"/>
                  </a:lnTo>
                  <a:lnTo>
                    <a:pt x="51" y="26"/>
                  </a:lnTo>
                  <a:lnTo>
                    <a:pt x="52" y="29"/>
                  </a:lnTo>
                  <a:lnTo>
                    <a:pt x="54" y="34"/>
                  </a:lnTo>
                  <a:lnTo>
                    <a:pt x="54" y="34"/>
                  </a:lnTo>
                  <a:lnTo>
                    <a:pt x="52" y="40"/>
                  </a:lnTo>
                  <a:lnTo>
                    <a:pt x="52" y="40"/>
                  </a:lnTo>
                  <a:lnTo>
                    <a:pt x="43" y="47"/>
                  </a:lnTo>
                  <a:lnTo>
                    <a:pt x="43" y="47"/>
                  </a:lnTo>
                  <a:lnTo>
                    <a:pt x="35" y="55"/>
                  </a:lnTo>
                  <a:lnTo>
                    <a:pt x="31" y="63"/>
                  </a:lnTo>
                  <a:lnTo>
                    <a:pt x="31" y="63"/>
                  </a:lnTo>
                  <a:lnTo>
                    <a:pt x="28" y="70"/>
                  </a:lnTo>
                  <a:lnTo>
                    <a:pt x="28" y="80"/>
                  </a:lnTo>
                  <a:lnTo>
                    <a:pt x="28" y="80"/>
                  </a:lnTo>
                  <a:lnTo>
                    <a:pt x="28" y="84"/>
                  </a:lnTo>
                  <a:lnTo>
                    <a:pt x="28" y="84"/>
                  </a:lnTo>
                  <a:lnTo>
                    <a:pt x="28" y="87"/>
                  </a:lnTo>
                  <a:lnTo>
                    <a:pt x="31" y="89"/>
                  </a:lnTo>
                  <a:lnTo>
                    <a:pt x="49" y="89"/>
                  </a:lnTo>
                  <a:lnTo>
                    <a:pt x="49" y="89"/>
                  </a:lnTo>
                  <a:lnTo>
                    <a:pt x="52" y="87"/>
                  </a:lnTo>
                  <a:lnTo>
                    <a:pt x="52" y="87"/>
                  </a:lnTo>
                  <a:lnTo>
                    <a:pt x="52" y="84"/>
                  </a:lnTo>
                  <a:lnTo>
                    <a:pt x="52" y="84"/>
                  </a:lnTo>
                  <a:lnTo>
                    <a:pt x="54" y="76"/>
                  </a:lnTo>
                  <a:lnTo>
                    <a:pt x="54" y="73"/>
                  </a:lnTo>
                  <a:lnTo>
                    <a:pt x="54" y="73"/>
                  </a:lnTo>
                  <a:lnTo>
                    <a:pt x="55" y="72"/>
                  </a:lnTo>
                  <a:lnTo>
                    <a:pt x="60" y="67"/>
                  </a:lnTo>
                  <a:lnTo>
                    <a:pt x="60" y="67"/>
                  </a:lnTo>
                  <a:lnTo>
                    <a:pt x="71" y="57"/>
                  </a:lnTo>
                  <a:lnTo>
                    <a:pt x="77" y="49"/>
                  </a:lnTo>
                  <a:lnTo>
                    <a:pt x="77" y="49"/>
                  </a:lnTo>
                  <a:lnTo>
                    <a:pt x="80" y="41"/>
                  </a:lnTo>
                  <a:lnTo>
                    <a:pt x="80" y="34"/>
                  </a:lnTo>
                  <a:lnTo>
                    <a:pt x="80" y="34"/>
                  </a:lnTo>
                  <a:lnTo>
                    <a:pt x="80" y="27"/>
                  </a:lnTo>
                  <a:lnTo>
                    <a:pt x="78" y="21"/>
                  </a:lnTo>
                  <a:lnTo>
                    <a:pt x="74" y="15"/>
                  </a:lnTo>
                  <a:lnTo>
                    <a:pt x="69" y="9"/>
                  </a:lnTo>
                  <a:lnTo>
                    <a:pt x="69" y="9"/>
                  </a:lnTo>
                  <a:lnTo>
                    <a:pt x="63" y="4"/>
                  </a:lnTo>
                  <a:lnTo>
                    <a:pt x="57" y="1"/>
                  </a:lnTo>
                  <a:lnTo>
                    <a:pt x="49" y="0"/>
                  </a:lnTo>
                  <a:lnTo>
                    <a:pt x="40" y="0"/>
                  </a:lnTo>
                  <a:lnTo>
                    <a:pt x="40" y="0"/>
                  </a:lnTo>
                  <a:lnTo>
                    <a:pt x="32" y="0"/>
                  </a:lnTo>
                  <a:lnTo>
                    <a:pt x="25" y="1"/>
                  </a:lnTo>
                  <a:lnTo>
                    <a:pt x="18" y="4"/>
                  </a:lnTo>
                  <a:lnTo>
                    <a:pt x="12" y="9"/>
                  </a:lnTo>
                  <a:lnTo>
                    <a:pt x="12" y="9"/>
                  </a:lnTo>
                  <a:lnTo>
                    <a:pt x="8" y="15"/>
                  </a:lnTo>
                  <a:lnTo>
                    <a:pt x="5" y="21"/>
                  </a:lnTo>
                  <a:lnTo>
                    <a:pt x="2" y="27"/>
                  </a:lnTo>
                  <a:lnTo>
                    <a:pt x="0" y="35"/>
                  </a:lnTo>
                  <a:lnTo>
                    <a:pt x="0" y="35"/>
                  </a:lnTo>
                  <a:lnTo>
                    <a:pt x="2" y="38"/>
                  </a:lnTo>
                  <a:lnTo>
                    <a:pt x="5" y="38"/>
                  </a:lnTo>
                  <a:lnTo>
                    <a:pt x="21" y="41"/>
                  </a:lnTo>
                  <a:lnTo>
                    <a:pt x="21" y="41"/>
                  </a:lnTo>
                  <a:lnTo>
                    <a:pt x="25" y="41"/>
                  </a:lnTo>
                  <a:lnTo>
                    <a:pt x="26" y="38"/>
                  </a:lnTo>
                  <a:lnTo>
                    <a:pt x="26" y="38"/>
                  </a:lnTo>
                  <a:close/>
                  <a:moveTo>
                    <a:pt x="58" y="44"/>
                  </a:moveTo>
                  <a:lnTo>
                    <a:pt x="58" y="44"/>
                  </a:lnTo>
                  <a:lnTo>
                    <a:pt x="61" y="40"/>
                  </a:lnTo>
                  <a:lnTo>
                    <a:pt x="61" y="34"/>
                  </a:lnTo>
                  <a:lnTo>
                    <a:pt x="61" y="34"/>
                  </a:lnTo>
                  <a:lnTo>
                    <a:pt x="60" y="26"/>
                  </a:lnTo>
                  <a:lnTo>
                    <a:pt x="57" y="20"/>
                  </a:lnTo>
                  <a:lnTo>
                    <a:pt x="57" y="20"/>
                  </a:lnTo>
                  <a:lnTo>
                    <a:pt x="49" y="17"/>
                  </a:lnTo>
                  <a:lnTo>
                    <a:pt x="41" y="15"/>
                  </a:lnTo>
                  <a:lnTo>
                    <a:pt x="41" y="15"/>
                  </a:lnTo>
                  <a:lnTo>
                    <a:pt x="32" y="17"/>
                  </a:lnTo>
                  <a:lnTo>
                    <a:pt x="26" y="20"/>
                  </a:lnTo>
                  <a:lnTo>
                    <a:pt x="26" y="20"/>
                  </a:lnTo>
                  <a:lnTo>
                    <a:pt x="21" y="26"/>
                  </a:lnTo>
                  <a:lnTo>
                    <a:pt x="18" y="32"/>
                  </a:lnTo>
                  <a:lnTo>
                    <a:pt x="9" y="31"/>
                  </a:lnTo>
                  <a:lnTo>
                    <a:pt x="9" y="31"/>
                  </a:lnTo>
                  <a:lnTo>
                    <a:pt x="12" y="23"/>
                  </a:lnTo>
                  <a:lnTo>
                    <a:pt x="18" y="15"/>
                  </a:lnTo>
                  <a:lnTo>
                    <a:pt x="18" y="15"/>
                  </a:lnTo>
                  <a:lnTo>
                    <a:pt x="23" y="12"/>
                  </a:lnTo>
                  <a:lnTo>
                    <a:pt x="28" y="9"/>
                  </a:lnTo>
                  <a:lnTo>
                    <a:pt x="34" y="8"/>
                  </a:lnTo>
                  <a:lnTo>
                    <a:pt x="40" y="8"/>
                  </a:lnTo>
                  <a:lnTo>
                    <a:pt x="40" y="8"/>
                  </a:lnTo>
                  <a:lnTo>
                    <a:pt x="48" y="8"/>
                  </a:lnTo>
                  <a:lnTo>
                    <a:pt x="54" y="9"/>
                  </a:lnTo>
                  <a:lnTo>
                    <a:pt x="58" y="12"/>
                  </a:lnTo>
                  <a:lnTo>
                    <a:pt x="63" y="15"/>
                  </a:lnTo>
                  <a:lnTo>
                    <a:pt x="63" y="15"/>
                  </a:lnTo>
                  <a:lnTo>
                    <a:pt x="67" y="20"/>
                  </a:lnTo>
                  <a:lnTo>
                    <a:pt x="71" y="24"/>
                  </a:lnTo>
                  <a:lnTo>
                    <a:pt x="72" y="29"/>
                  </a:lnTo>
                  <a:lnTo>
                    <a:pt x="72" y="34"/>
                  </a:lnTo>
                  <a:lnTo>
                    <a:pt x="72" y="34"/>
                  </a:lnTo>
                  <a:lnTo>
                    <a:pt x="71" y="40"/>
                  </a:lnTo>
                  <a:lnTo>
                    <a:pt x="69" y="44"/>
                  </a:lnTo>
                  <a:lnTo>
                    <a:pt x="69" y="44"/>
                  </a:lnTo>
                  <a:lnTo>
                    <a:pt x="64" y="52"/>
                  </a:lnTo>
                  <a:lnTo>
                    <a:pt x="55" y="60"/>
                  </a:lnTo>
                  <a:lnTo>
                    <a:pt x="55" y="60"/>
                  </a:lnTo>
                  <a:lnTo>
                    <a:pt x="49" y="66"/>
                  </a:lnTo>
                  <a:lnTo>
                    <a:pt x="46" y="70"/>
                  </a:lnTo>
                  <a:lnTo>
                    <a:pt x="46" y="70"/>
                  </a:lnTo>
                  <a:lnTo>
                    <a:pt x="44" y="80"/>
                  </a:lnTo>
                  <a:lnTo>
                    <a:pt x="35" y="80"/>
                  </a:lnTo>
                  <a:lnTo>
                    <a:pt x="35" y="80"/>
                  </a:lnTo>
                  <a:lnTo>
                    <a:pt x="35" y="80"/>
                  </a:lnTo>
                  <a:lnTo>
                    <a:pt x="35" y="80"/>
                  </a:lnTo>
                  <a:lnTo>
                    <a:pt x="35" y="72"/>
                  </a:lnTo>
                  <a:lnTo>
                    <a:pt x="38" y="66"/>
                  </a:lnTo>
                  <a:lnTo>
                    <a:pt x="38" y="66"/>
                  </a:lnTo>
                  <a:lnTo>
                    <a:pt x="41" y="61"/>
                  </a:lnTo>
                  <a:lnTo>
                    <a:pt x="48" y="54"/>
                  </a:lnTo>
                  <a:lnTo>
                    <a:pt x="48" y="54"/>
                  </a:lnTo>
                  <a:lnTo>
                    <a:pt x="58" y="44"/>
                  </a:lnTo>
                  <a:lnTo>
                    <a:pt x="58" y="4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9" name="Group 298"/>
          <p:cNvGrpSpPr/>
          <p:nvPr userDrawn="1"/>
        </p:nvGrpSpPr>
        <p:grpSpPr>
          <a:xfrm>
            <a:off x="5263923" y="1578704"/>
            <a:ext cx="459999" cy="352011"/>
            <a:chOff x="4251326" y="1385888"/>
            <a:chExt cx="390525" cy="398463"/>
          </a:xfrm>
        </p:grpSpPr>
        <p:sp>
          <p:nvSpPr>
            <p:cNvPr id="300" name="Freeform 589"/>
            <p:cNvSpPr>
              <a:spLocks noEditPoints="1"/>
            </p:cNvSpPr>
            <p:nvPr/>
          </p:nvSpPr>
          <p:spPr bwMode="auto">
            <a:xfrm>
              <a:off x="4251326" y="1385888"/>
              <a:ext cx="390525" cy="398463"/>
            </a:xfrm>
            <a:custGeom>
              <a:avLst/>
              <a:gdLst>
                <a:gd name="T0" fmla="*/ 216 w 246"/>
                <a:gd name="T1" fmla="*/ 57 h 251"/>
                <a:gd name="T2" fmla="*/ 30 w 246"/>
                <a:gd name="T3" fmla="*/ 0 h 251"/>
                <a:gd name="T4" fmla="*/ 7 w 246"/>
                <a:gd name="T5" fmla="*/ 57 h 251"/>
                <a:gd name="T6" fmla="*/ 4 w 246"/>
                <a:gd name="T7" fmla="*/ 58 h 251"/>
                <a:gd name="T8" fmla="*/ 0 w 246"/>
                <a:gd name="T9" fmla="*/ 61 h 251"/>
                <a:gd name="T10" fmla="*/ 0 w 246"/>
                <a:gd name="T11" fmla="*/ 212 h 251"/>
                <a:gd name="T12" fmla="*/ 0 w 246"/>
                <a:gd name="T13" fmla="*/ 215 h 251"/>
                <a:gd name="T14" fmla="*/ 4 w 246"/>
                <a:gd name="T15" fmla="*/ 219 h 251"/>
                <a:gd name="T16" fmla="*/ 92 w 246"/>
                <a:gd name="T17" fmla="*/ 219 h 251"/>
                <a:gd name="T18" fmla="*/ 76 w 246"/>
                <a:gd name="T19" fmla="*/ 242 h 251"/>
                <a:gd name="T20" fmla="*/ 170 w 246"/>
                <a:gd name="T21" fmla="*/ 251 h 251"/>
                <a:gd name="T22" fmla="*/ 154 w 246"/>
                <a:gd name="T23" fmla="*/ 242 h 251"/>
                <a:gd name="T24" fmla="*/ 239 w 246"/>
                <a:gd name="T25" fmla="*/ 219 h 251"/>
                <a:gd name="T26" fmla="*/ 242 w 246"/>
                <a:gd name="T27" fmla="*/ 219 h 251"/>
                <a:gd name="T28" fmla="*/ 246 w 246"/>
                <a:gd name="T29" fmla="*/ 215 h 251"/>
                <a:gd name="T30" fmla="*/ 246 w 246"/>
                <a:gd name="T31" fmla="*/ 65 h 251"/>
                <a:gd name="T32" fmla="*/ 246 w 246"/>
                <a:gd name="T33" fmla="*/ 61 h 251"/>
                <a:gd name="T34" fmla="*/ 242 w 246"/>
                <a:gd name="T35" fmla="*/ 58 h 251"/>
                <a:gd name="T36" fmla="*/ 239 w 246"/>
                <a:gd name="T37" fmla="*/ 57 h 251"/>
                <a:gd name="T38" fmla="*/ 46 w 246"/>
                <a:gd name="T39" fmla="*/ 117 h 251"/>
                <a:gd name="T40" fmla="*/ 38 w 246"/>
                <a:gd name="T41" fmla="*/ 109 h 251"/>
                <a:gd name="T42" fmla="*/ 208 w 246"/>
                <a:gd name="T43" fmla="*/ 8 h 251"/>
                <a:gd name="T44" fmla="*/ 202 w 246"/>
                <a:gd name="T45" fmla="*/ 109 h 251"/>
                <a:gd name="T46" fmla="*/ 208 w 246"/>
                <a:gd name="T47" fmla="*/ 117 h 251"/>
                <a:gd name="T48" fmla="*/ 38 w 246"/>
                <a:gd name="T49" fmla="*/ 190 h 251"/>
                <a:gd name="T50" fmla="*/ 7 w 246"/>
                <a:gd name="T51" fmla="*/ 65 h 251"/>
                <a:gd name="T52" fmla="*/ 30 w 246"/>
                <a:gd name="T53" fmla="*/ 190 h 251"/>
                <a:gd name="T54" fmla="*/ 7 w 246"/>
                <a:gd name="T55" fmla="*/ 65 h 251"/>
                <a:gd name="T56" fmla="*/ 99 w 246"/>
                <a:gd name="T57" fmla="*/ 242 h 251"/>
                <a:gd name="T58" fmla="*/ 147 w 246"/>
                <a:gd name="T59" fmla="*/ 219 h 251"/>
                <a:gd name="T60" fmla="*/ 239 w 246"/>
                <a:gd name="T61" fmla="*/ 212 h 251"/>
                <a:gd name="T62" fmla="*/ 7 w 246"/>
                <a:gd name="T63" fmla="*/ 198 h 251"/>
                <a:gd name="T64" fmla="*/ 239 w 246"/>
                <a:gd name="T65" fmla="*/ 212 h 251"/>
                <a:gd name="T66" fmla="*/ 216 w 246"/>
                <a:gd name="T67" fmla="*/ 190 h 251"/>
                <a:gd name="T68" fmla="*/ 239 w 246"/>
                <a:gd name="T69" fmla="*/ 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 h="251">
                  <a:moveTo>
                    <a:pt x="239" y="57"/>
                  </a:moveTo>
                  <a:lnTo>
                    <a:pt x="216" y="57"/>
                  </a:lnTo>
                  <a:lnTo>
                    <a:pt x="216" y="0"/>
                  </a:lnTo>
                  <a:lnTo>
                    <a:pt x="30" y="0"/>
                  </a:lnTo>
                  <a:lnTo>
                    <a:pt x="30" y="57"/>
                  </a:lnTo>
                  <a:lnTo>
                    <a:pt x="7" y="57"/>
                  </a:lnTo>
                  <a:lnTo>
                    <a:pt x="7" y="57"/>
                  </a:lnTo>
                  <a:lnTo>
                    <a:pt x="4" y="58"/>
                  </a:lnTo>
                  <a:lnTo>
                    <a:pt x="1" y="60"/>
                  </a:lnTo>
                  <a:lnTo>
                    <a:pt x="0" y="61"/>
                  </a:lnTo>
                  <a:lnTo>
                    <a:pt x="0" y="65"/>
                  </a:lnTo>
                  <a:lnTo>
                    <a:pt x="0" y="212"/>
                  </a:lnTo>
                  <a:lnTo>
                    <a:pt x="0" y="212"/>
                  </a:lnTo>
                  <a:lnTo>
                    <a:pt x="0" y="215"/>
                  </a:lnTo>
                  <a:lnTo>
                    <a:pt x="1" y="218"/>
                  </a:lnTo>
                  <a:lnTo>
                    <a:pt x="4" y="219"/>
                  </a:lnTo>
                  <a:lnTo>
                    <a:pt x="7" y="219"/>
                  </a:lnTo>
                  <a:lnTo>
                    <a:pt x="92" y="219"/>
                  </a:lnTo>
                  <a:lnTo>
                    <a:pt x="92" y="242"/>
                  </a:lnTo>
                  <a:lnTo>
                    <a:pt x="76" y="242"/>
                  </a:lnTo>
                  <a:lnTo>
                    <a:pt x="76" y="251"/>
                  </a:lnTo>
                  <a:lnTo>
                    <a:pt x="170" y="251"/>
                  </a:lnTo>
                  <a:lnTo>
                    <a:pt x="170" y="242"/>
                  </a:lnTo>
                  <a:lnTo>
                    <a:pt x="154" y="242"/>
                  </a:lnTo>
                  <a:lnTo>
                    <a:pt x="154" y="219"/>
                  </a:lnTo>
                  <a:lnTo>
                    <a:pt x="239" y="219"/>
                  </a:lnTo>
                  <a:lnTo>
                    <a:pt x="239" y="219"/>
                  </a:lnTo>
                  <a:lnTo>
                    <a:pt x="242" y="219"/>
                  </a:lnTo>
                  <a:lnTo>
                    <a:pt x="245" y="218"/>
                  </a:lnTo>
                  <a:lnTo>
                    <a:pt x="246" y="215"/>
                  </a:lnTo>
                  <a:lnTo>
                    <a:pt x="246" y="212"/>
                  </a:lnTo>
                  <a:lnTo>
                    <a:pt x="246" y="65"/>
                  </a:lnTo>
                  <a:lnTo>
                    <a:pt x="246" y="65"/>
                  </a:lnTo>
                  <a:lnTo>
                    <a:pt x="246" y="61"/>
                  </a:lnTo>
                  <a:lnTo>
                    <a:pt x="245" y="60"/>
                  </a:lnTo>
                  <a:lnTo>
                    <a:pt x="242" y="58"/>
                  </a:lnTo>
                  <a:lnTo>
                    <a:pt x="239" y="57"/>
                  </a:lnTo>
                  <a:lnTo>
                    <a:pt x="239" y="57"/>
                  </a:lnTo>
                  <a:close/>
                  <a:moveTo>
                    <a:pt x="38" y="117"/>
                  </a:moveTo>
                  <a:lnTo>
                    <a:pt x="46" y="117"/>
                  </a:lnTo>
                  <a:lnTo>
                    <a:pt x="46" y="109"/>
                  </a:lnTo>
                  <a:lnTo>
                    <a:pt x="38" y="109"/>
                  </a:lnTo>
                  <a:lnTo>
                    <a:pt x="38" y="8"/>
                  </a:lnTo>
                  <a:lnTo>
                    <a:pt x="208" y="8"/>
                  </a:lnTo>
                  <a:lnTo>
                    <a:pt x="208" y="109"/>
                  </a:lnTo>
                  <a:lnTo>
                    <a:pt x="202" y="109"/>
                  </a:lnTo>
                  <a:lnTo>
                    <a:pt x="202" y="117"/>
                  </a:lnTo>
                  <a:lnTo>
                    <a:pt x="208" y="117"/>
                  </a:lnTo>
                  <a:lnTo>
                    <a:pt x="208" y="190"/>
                  </a:lnTo>
                  <a:lnTo>
                    <a:pt x="38" y="190"/>
                  </a:lnTo>
                  <a:lnTo>
                    <a:pt x="38" y="117"/>
                  </a:lnTo>
                  <a:close/>
                  <a:moveTo>
                    <a:pt x="7" y="65"/>
                  </a:moveTo>
                  <a:lnTo>
                    <a:pt x="30" y="65"/>
                  </a:lnTo>
                  <a:lnTo>
                    <a:pt x="30" y="190"/>
                  </a:lnTo>
                  <a:lnTo>
                    <a:pt x="7" y="190"/>
                  </a:lnTo>
                  <a:lnTo>
                    <a:pt x="7" y="65"/>
                  </a:lnTo>
                  <a:close/>
                  <a:moveTo>
                    <a:pt x="147" y="242"/>
                  </a:moveTo>
                  <a:lnTo>
                    <a:pt x="99" y="242"/>
                  </a:lnTo>
                  <a:lnTo>
                    <a:pt x="99" y="219"/>
                  </a:lnTo>
                  <a:lnTo>
                    <a:pt x="147" y="219"/>
                  </a:lnTo>
                  <a:lnTo>
                    <a:pt x="147" y="242"/>
                  </a:lnTo>
                  <a:close/>
                  <a:moveTo>
                    <a:pt x="239" y="212"/>
                  </a:moveTo>
                  <a:lnTo>
                    <a:pt x="7" y="212"/>
                  </a:lnTo>
                  <a:lnTo>
                    <a:pt x="7" y="198"/>
                  </a:lnTo>
                  <a:lnTo>
                    <a:pt x="239" y="198"/>
                  </a:lnTo>
                  <a:lnTo>
                    <a:pt x="239" y="212"/>
                  </a:lnTo>
                  <a:close/>
                  <a:moveTo>
                    <a:pt x="239" y="190"/>
                  </a:moveTo>
                  <a:lnTo>
                    <a:pt x="216" y="190"/>
                  </a:lnTo>
                  <a:lnTo>
                    <a:pt x="216" y="65"/>
                  </a:lnTo>
                  <a:lnTo>
                    <a:pt x="239" y="65"/>
                  </a:lnTo>
                  <a:lnTo>
                    <a:pt x="239" y="1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1" name="Freeform 590"/>
            <p:cNvSpPr>
              <a:spLocks/>
            </p:cNvSpPr>
            <p:nvPr/>
          </p:nvSpPr>
          <p:spPr bwMode="auto">
            <a:xfrm>
              <a:off x="4335463" y="1462088"/>
              <a:ext cx="222250" cy="155575"/>
            </a:xfrm>
            <a:custGeom>
              <a:avLst/>
              <a:gdLst>
                <a:gd name="T0" fmla="*/ 124 w 140"/>
                <a:gd name="T1" fmla="*/ 73 h 98"/>
                <a:gd name="T2" fmla="*/ 104 w 140"/>
                <a:gd name="T3" fmla="*/ 0 h 98"/>
                <a:gd name="T4" fmla="*/ 88 w 140"/>
                <a:gd name="T5" fmla="*/ 56 h 98"/>
                <a:gd name="T6" fmla="*/ 77 w 140"/>
                <a:gd name="T7" fmla="*/ 36 h 98"/>
                <a:gd name="T8" fmla="*/ 66 w 140"/>
                <a:gd name="T9" fmla="*/ 67 h 98"/>
                <a:gd name="T10" fmla="*/ 51 w 140"/>
                <a:gd name="T11" fmla="*/ 3 h 98"/>
                <a:gd name="T12" fmla="*/ 34 w 140"/>
                <a:gd name="T13" fmla="*/ 69 h 98"/>
                <a:gd name="T14" fmla="*/ 19 w 140"/>
                <a:gd name="T15" fmla="*/ 36 h 98"/>
                <a:gd name="T16" fmla="*/ 6 w 140"/>
                <a:gd name="T17" fmla="*/ 61 h 98"/>
                <a:gd name="T18" fmla="*/ 0 w 140"/>
                <a:gd name="T19" fmla="*/ 61 h 98"/>
                <a:gd name="T20" fmla="*/ 0 w 140"/>
                <a:gd name="T21" fmla="*/ 69 h 98"/>
                <a:gd name="T22" fmla="*/ 11 w 140"/>
                <a:gd name="T23" fmla="*/ 69 h 98"/>
                <a:gd name="T24" fmla="*/ 19 w 140"/>
                <a:gd name="T25" fmla="*/ 53 h 98"/>
                <a:gd name="T26" fmla="*/ 37 w 140"/>
                <a:gd name="T27" fmla="*/ 92 h 98"/>
                <a:gd name="T28" fmla="*/ 51 w 140"/>
                <a:gd name="T29" fmla="*/ 35 h 98"/>
                <a:gd name="T30" fmla="*/ 66 w 140"/>
                <a:gd name="T31" fmla="*/ 95 h 98"/>
                <a:gd name="T32" fmla="*/ 78 w 140"/>
                <a:gd name="T33" fmla="*/ 55 h 98"/>
                <a:gd name="T34" fmla="*/ 91 w 140"/>
                <a:gd name="T35" fmla="*/ 75 h 98"/>
                <a:gd name="T36" fmla="*/ 104 w 140"/>
                <a:gd name="T37" fmla="*/ 29 h 98"/>
                <a:gd name="T38" fmla="*/ 123 w 140"/>
                <a:gd name="T39" fmla="*/ 98 h 98"/>
                <a:gd name="T40" fmla="*/ 134 w 140"/>
                <a:gd name="T41" fmla="*/ 69 h 98"/>
                <a:gd name="T42" fmla="*/ 140 w 140"/>
                <a:gd name="T43" fmla="*/ 69 h 98"/>
                <a:gd name="T44" fmla="*/ 140 w 140"/>
                <a:gd name="T45" fmla="*/ 61 h 98"/>
                <a:gd name="T46" fmla="*/ 129 w 140"/>
                <a:gd name="T47" fmla="*/ 61 h 98"/>
                <a:gd name="T48" fmla="*/ 124 w 140"/>
                <a:gd name="T49" fmla="*/ 7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98">
                  <a:moveTo>
                    <a:pt x="124" y="73"/>
                  </a:moveTo>
                  <a:lnTo>
                    <a:pt x="104" y="0"/>
                  </a:lnTo>
                  <a:lnTo>
                    <a:pt x="88" y="56"/>
                  </a:lnTo>
                  <a:lnTo>
                    <a:pt x="77" y="36"/>
                  </a:lnTo>
                  <a:lnTo>
                    <a:pt x="66" y="67"/>
                  </a:lnTo>
                  <a:lnTo>
                    <a:pt x="51" y="3"/>
                  </a:lnTo>
                  <a:lnTo>
                    <a:pt x="34" y="69"/>
                  </a:lnTo>
                  <a:lnTo>
                    <a:pt x="19" y="36"/>
                  </a:lnTo>
                  <a:lnTo>
                    <a:pt x="6" y="61"/>
                  </a:lnTo>
                  <a:lnTo>
                    <a:pt x="0" y="61"/>
                  </a:lnTo>
                  <a:lnTo>
                    <a:pt x="0" y="69"/>
                  </a:lnTo>
                  <a:lnTo>
                    <a:pt x="11" y="69"/>
                  </a:lnTo>
                  <a:lnTo>
                    <a:pt x="19" y="53"/>
                  </a:lnTo>
                  <a:lnTo>
                    <a:pt x="37" y="92"/>
                  </a:lnTo>
                  <a:lnTo>
                    <a:pt x="51" y="35"/>
                  </a:lnTo>
                  <a:lnTo>
                    <a:pt x="66" y="95"/>
                  </a:lnTo>
                  <a:lnTo>
                    <a:pt x="78" y="55"/>
                  </a:lnTo>
                  <a:lnTo>
                    <a:pt x="91" y="75"/>
                  </a:lnTo>
                  <a:lnTo>
                    <a:pt x="104" y="29"/>
                  </a:lnTo>
                  <a:lnTo>
                    <a:pt x="123" y="98"/>
                  </a:lnTo>
                  <a:lnTo>
                    <a:pt x="134" y="69"/>
                  </a:lnTo>
                  <a:lnTo>
                    <a:pt x="140" y="69"/>
                  </a:lnTo>
                  <a:lnTo>
                    <a:pt x="140" y="61"/>
                  </a:lnTo>
                  <a:lnTo>
                    <a:pt x="129" y="61"/>
                  </a:lnTo>
                  <a:lnTo>
                    <a:pt x="124" y="7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02" name="Freeform 591"/>
          <p:cNvSpPr>
            <a:spLocks noEditPoints="1"/>
          </p:cNvSpPr>
          <p:nvPr userDrawn="1"/>
        </p:nvSpPr>
        <p:spPr bwMode="auto">
          <a:xfrm>
            <a:off x="7133835" y="1582910"/>
            <a:ext cx="607723" cy="283292"/>
          </a:xfrm>
          <a:custGeom>
            <a:avLst/>
            <a:gdLst>
              <a:gd name="T0" fmla="*/ 177 w 325"/>
              <a:gd name="T1" fmla="*/ 2 h 202"/>
              <a:gd name="T2" fmla="*/ 48 w 325"/>
              <a:gd name="T3" fmla="*/ 43 h 202"/>
              <a:gd name="T4" fmla="*/ 5 w 325"/>
              <a:gd name="T5" fmla="*/ 62 h 202"/>
              <a:gd name="T6" fmla="*/ 6 w 325"/>
              <a:gd name="T7" fmla="*/ 69 h 202"/>
              <a:gd name="T8" fmla="*/ 16 w 325"/>
              <a:gd name="T9" fmla="*/ 75 h 202"/>
              <a:gd name="T10" fmla="*/ 16 w 325"/>
              <a:gd name="T11" fmla="*/ 101 h 202"/>
              <a:gd name="T12" fmla="*/ 2 w 325"/>
              <a:gd name="T13" fmla="*/ 114 h 202"/>
              <a:gd name="T14" fmla="*/ 2 w 325"/>
              <a:gd name="T15" fmla="*/ 132 h 202"/>
              <a:gd name="T16" fmla="*/ 5 w 325"/>
              <a:gd name="T17" fmla="*/ 153 h 202"/>
              <a:gd name="T18" fmla="*/ 0 w 325"/>
              <a:gd name="T19" fmla="*/ 183 h 202"/>
              <a:gd name="T20" fmla="*/ 42 w 325"/>
              <a:gd name="T21" fmla="*/ 186 h 202"/>
              <a:gd name="T22" fmla="*/ 42 w 325"/>
              <a:gd name="T23" fmla="*/ 167 h 202"/>
              <a:gd name="T24" fmla="*/ 36 w 325"/>
              <a:gd name="T25" fmla="*/ 140 h 202"/>
              <a:gd name="T26" fmla="*/ 43 w 325"/>
              <a:gd name="T27" fmla="*/ 121 h 202"/>
              <a:gd name="T28" fmla="*/ 33 w 325"/>
              <a:gd name="T29" fmla="*/ 106 h 202"/>
              <a:gd name="T30" fmla="*/ 25 w 325"/>
              <a:gd name="T31" fmla="*/ 98 h 202"/>
              <a:gd name="T32" fmla="*/ 29 w 325"/>
              <a:gd name="T33" fmla="*/ 78 h 202"/>
              <a:gd name="T34" fmla="*/ 71 w 325"/>
              <a:gd name="T35" fmla="*/ 95 h 202"/>
              <a:gd name="T36" fmla="*/ 63 w 325"/>
              <a:gd name="T37" fmla="*/ 149 h 202"/>
              <a:gd name="T38" fmla="*/ 69 w 325"/>
              <a:gd name="T39" fmla="*/ 170 h 202"/>
              <a:gd name="T40" fmla="*/ 123 w 325"/>
              <a:gd name="T41" fmla="*/ 196 h 202"/>
              <a:gd name="T42" fmla="*/ 154 w 325"/>
              <a:gd name="T43" fmla="*/ 201 h 202"/>
              <a:gd name="T44" fmla="*/ 180 w 325"/>
              <a:gd name="T45" fmla="*/ 201 h 202"/>
              <a:gd name="T46" fmla="*/ 238 w 325"/>
              <a:gd name="T47" fmla="*/ 183 h 202"/>
              <a:gd name="T48" fmla="*/ 259 w 325"/>
              <a:gd name="T49" fmla="*/ 160 h 202"/>
              <a:gd name="T50" fmla="*/ 252 w 325"/>
              <a:gd name="T51" fmla="*/ 101 h 202"/>
              <a:gd name="T52" fmla="*/ 290 w 325"/>
              <a:gd name="T53" fmla="*/ 83 h 202"/>
              <a:gd name="T54" fmla="*/ 322 w 325"/>
              <a:gd name="T55" fmla="*/ 71 h 202"/>
              <a:gd name="T56" fmla="*/ 319 w 325"/>
              <a:gd name="T57" fmla="*/ 57 h 202"/>
              <a:gd name="T58" fmla="*/ 11 w 325"/>
              <a:gd name="T59" fmla="*/ 161 h 202"/>
              <a:gd name="T60" fmla="*/ 25 w 325"/>
              <a:gd name="T61" fmla="*/ 143 h 202"/>
              <a:gd name="T62" fmla="*/ 33 w 325"/>
              <a:gd name="T63" fmla="*/ 169 h 202"/>
              <a:gd name="T64" fmla="*/ 36 w 325"/>
              <a:gd name="T65" fmla="*/ 123 h 202"/>
              <a:gd name="T66" fmla="*/ 26 w 325"/>
              <a:gd name="T67" fmla="*/ 135 h 202"/>
              <a:gd name="T68" fmla="*/ 10 w 325"/>
              <a:gd name="T69" fmla="*/ 127 h 202"/>
              <a:gd name="T70" fmla="*/ 16 w 325"/>
              <a:gd name="T71" fmla="*/ 111 h 202"/>
              <a:gd name="T72" fmla="*/ 26 w 325"/>
              <a:gd name="T73" fmla="*/ 111 h 202"/>
              <a:gd name="T74" fmla="*/ 252 w 325"/>
              <a:gd name="T75" fmla="*/ 149 h 202"/>
              <a:gd name="T76" fmla="*/ 244 w 325"/>
              <a:gd name="T77" fmla="*/ 167 h 202"/>
              <a:gd name="T78" fmla="*/ 201 w 325"/>
              <a:gd name="T79" fmla="*/ 189 h 202"/>
              <a:gd name="T80" fmla="*/ 147 w 325"/>
              <a:gd name="T81" fmla="*/ 193 h 202"/>
              <a:gd name="T82" fmla="*/ 94 w 325"/>
              <a:gd name="T83" fmla="*/ 178 h 202"/>
              <a:gd name="T84" fmla="*/ 71 w 325"/>
              <a:gd name="T85" fmla="*/ 157 h 202"/>
              <a:gd name="T86" fmla="*/ 80 w 325"/>
              <a:gd name="T87" fmla="*/ 100 h 202"/>
              <a:gd name="T88" fmla="*/ 154 w 325"/>
              <a:gd name="T89" fmla="*/ 127 h 202"/>
              <a:gd name="T90" fmla="*/ 177 w 325"/>
              <a:gd name="T91" fmla="*/ 126 h 202"/>
              <a:gd name="T92" fmla="*/ 218 w 325"/>
              <a:gd name="T93" fmla="*/ 111 h 202"/>
              <a:gd name="T94" fmla="*/ 252 w 325"/>
              <a:gd name="T95" fmla="*/ 149 h 202"/>
              <a:gd name="T96" fmla="*/ 250 w 325"/>
              <a:gd name="T97" fmla="*/ 91 h 202"/>
              <a:gd name="T98" fmla="*/ 236 w 325"/>
              <a:gd name="T99" fmla="*/ 85 h 202"/>
              <a:gd name="T100" fmla="*/ 161 w 325"/>
              <a:gd name="T101" fmla="*/ 72 h 202"/>
              <a:gd name="T102" fmla="*/ 141 w 325"/>
              <a:gd name="T103" fmla="*/ 74 h 202"/>
              <a:gd name="T104" fmla="*/ 146 w 325"/>
              <a:gd name="T105" fmla="*/ 80 h 202"/>
              <a:gd name="T106" fmla="*/ 161 w 325"/>
              <a:gd name="T107" fmla="*/ 80 h 202"/>
              <a:gd name="T108" fmla="*/ 221 w 325"/>
              <a:gd name="T109" fmla="*/ 88 h 202"/>
              <a:gd name="T110" fmla="*/ 224 w 325"/>
              <a:gd name="T111" fmla="*/ 100 h 202"/>
              <a:gd name="T112" fmla="*/ 166 w 325"/>
              <a:gd name="T113" fmla="*/ 121 h 202"/>
              <a:gd name="T114" fmla="*/ 45 w 325"/>
              <a:gd name="T115" fmla="*/ 77 h 202"/>
              <a:gd name="T116" fmla="*/ 17 w 325"/>
              <a:gd name="T117" fmla="*/ 63 h 202"/>
              <a:gd name="T118" fmla="*/ 157 w 325"/>
              <a:gd name="T119" fmla="*/ 9 h 202"/>
              <a:gd name="T120" fmla="*/ 173 w 325"/>
              <a:gd name="T121"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202">
                <a:moveTo>
                  <a:pt x="319" y="57"/>
                </a:moveTo>
                <a:lnTo>
                  <a:pt x="223" y="20"/>
                </a:lnTo>
                <a:lnTo>
                  <a:pt x="223" y="20"/>
                </a:lnTo>
                <a:lnTo>
                  <a:pt x="177" y="2"/>
                </a:lnTo>
                <a:lnTo>
                  <a:pt x="177" y="2"/>
                </a:lnTo>
                <a:lnTo>
                  <a:pt x="172" y="0"/>
                </a:lnTo>
                <a:lnTo>
                  <a:pt x="169" y="0"/>
                </a:lnTo>
                <a:lnTo>
                  <a:pt x="161" y="0"/>
                </a:lnTo>
                <a:lnTo>
                  <a:pt x="48" y="43"/>
                </a:lnTo>
                <a:lnTo>
                  <a:pt x="48" y="43"/>
                </a:lnTo>
                <a:lnTo>
                  <a:pt x="11" y="57"/>
                </a:lnTo>
                <a:lnTo>
                  <a:pt x="11" y="57"/>
                </a:lnTo>
                <a:lnTo>
                  <a:pt x="6" y="60"/>
                </a:lnTo>
                <a:lnTo>
                  <a:pt x="6" y="60"/>
                </a:lnTo>
                <a:lnTo>
                  <a:pt x="5" y="62"/>
                </a:lnTo>
                <a:lnTo>
                  <a:pt x="3" y="65"/>
                </a:lnTo>
                <a:lnTo>
                  <a:pt x="3" y="65"/>
                </a:lnTo>
                <a:lnTo>
                  <a:pt x="5" y="68"/>
                </a:lnTo>
                <a:lnTo>
                  <a:pt x="6" y="69"/>
                </a:lnTo>
                <a:lnTo>
                  <a:pt x="6" y="69"/>
                </a:lnTo>
                <a:lnTo>
                  <a:pt x="11" y="72"/>
                </a:lnTo>
                <a:lnTo>
                  <a:pt x="11" y="72"/>
                </a:lnTo>
                <a:lnTo>
                  <a:pt x="14" y="74"/>
                </a:lnTo>
                <a:lnTo>
                  <a:pt x="14" y="74"/>
                </a:lnTo>
                <a:lnTo>
                  <a:pt x="16" y="75"/>
                </a:lnTo>
                <a:lnTo>
                  <a:pt x="17" y="77"/>
                </a:lnTo>
                <a:lnTo>
                  <a:pt x="17" y="77"/>
                </a:lnTo>
                <a:lnTo>
                  <a:pt x="17" y="100"/>
                </a:lnTo>
                <a:lnTo>
                  <a:pt x="17" y="100"/>
                </a:lnTo>
                <a:lnTo>
                  <a:pt x="16" y="101"/>
                </a:lnTo>
                <a:lnTo>
                  <a:pt x="14" y="103"/>
                </a:lnTo>
                <a:lnTo>
                  <a:pt x="14" y="103"/>
                </a:lnTo>
                <a:lnTo>
                  <a:pt x="10" y="106"/>
                </a:lnTo>
                <a:lnTo>
                  <a:pt x="5" y="109"/>
                </a:lnTo>
                <a:lnTo>
                  <a:pt x="2" y="114"/>
                </a:lnTo>
                <a:lnTo>
                  <a:pt x="0" y="120"/>
                </a:lnTo>
                <a:lnTo>
                  <a:pt x="0" y="120"/>
                </a:lnTo>
                <a:lnTo>
                  <a:pt x="0" y="126"/>
                </a:lnTo>
                <a:lnTo>
                  <a:pt x="0" y="126"/>
                </a:lnTo>
                <a:lnTo>
                  <a:pt x="2" y="132"/>
                </a:lnTo>
                <a:lnTo>
                  <a:pt x="6" y="138"/>
                </a:lnTo>
                <a:lnTo>
                  <a:pt x="6" y="138"/>
                </a:lnTo>
                <a:lnTo>
                  <a:pt x="8" y="140"/>
                </a:lnTo>
                <a:lnTo>
                  <a:pt x="8" y="141"/>
                </a:lnTo>
                <a:lnTo>
                  <a:pt x="5" y="153"/>
                </a:lnTo>
                <a:lnTo>
                  <a:pt x="5" y="153"/>
                </a:lnTo>
                <a:lnTo>
                  <a:pt x="2" y="176"/>
                </a:lnTo>
                <a:lnTo>
                  <a:pt x="2" y="176"/>
                </a:lnTo>
                <a:lnTo>
                  <a:pt x="0" y="183"/>
                </a:lnTo>
                <a:lnTo>
                  <a:pt x="0" y="183"/>
                </a:lnTo>
                <a:lnTo>
                  <a:pt x="2" y="186"/>
                </a:lnTo>
                <a:lnTo>
                  <a:pt x="5" y="187"/>
                </a:lnTo>
                <a:lnTo>
                  <a:pt x="37" y="187"/>
                </a:lnTo>
                <a:lnTo>
                  <a:pt x="37" y="187"/>
                </a:lnTo>
                <a:lnTo>
                  <a:pt x="42" y="186"/>
                </a:lnTo>
                <a:lnTo>
                  <a:pt x="42" y="186"/>
                </a:lnTo>
                <a:lnTo>
                  <a:pt x="42" y="183"/>
                </a:lnTo>
                <a:lnTo>
                  <a:pt x="42" y="179"/>
                </a:lnTo>
                <a:lnTo>
                  <a:pt x="42" y="179"/>
                </a:lnTo>
                <a:lnTo>
                  <a:pt x="42" y="167"/>
                </a:lnTo>
                <a:lnTo>
                  <a:pt x="42" y="167"/>
                </a:lnTo>
                <a:lnTo>
                  <a:pt x="36" y="146"/>
                </a:lnTo>
                <a:lnTo>
                  <a:pt x="36" y="143"/>
                </a:lnTo>
                <a:lnTo>
                  <a:pt x="36" y="143"/>
                </a:lnTo>
                <a:lnTo>
                  <a:pt x="36" y="140"/>
                </a:lnTo>
                <a:lnTo>
                  <a:pt x="37" y="137"/>
                </a:lnTo>
                <a:lnTo>
                  <a:pt x="37" y="137"/>
                </a:lnTo>
                <a:lnTo>
                  <a:pt x="42" y="132"/>
                </a:lnTo>
                <a:lnTo>
                  <a:pt x="43" y="127"/>
                </a:lnTo>
                <a:lnTo>
                  <a:pt x="43" y="121"/>
                </a:lnTo>
                <a:lnTo>
                  <a:pt x="42" y="117"/>
                </a:lnTo>
                <a:lnTo>
                  <a:pt x="42" y="117"/>
                </a:lnTo>
                <a:lnTo>
                  <a:pt x="40" y="112"/>
                </a:lnTo>
                <a:lnTo>
                  <a:pt x="37" y="109"/>
                </a:lnTo>
                <a:lnTo>
                  <a:pt x="33" y="106"/>
                </a:lnTo>
                <a:lnTo>
                  <a:pt x="28" y="103"/>
                </a:lnTo>
                <a:lnTo>
                  <a:pt x="28" y="103"/>
                </a:lnTo>
                <a:lnTo>
                  <a:pt x="26" y="101"/>
                </a:lnTo>
                <a:lnTo>
                  <a:pt x="25" y="98"/>
                </a:lnTo>
                <a:lnTo>
                  <a:pt x="25" y="98"/>
                </a:lnTo>
                <a:lnTo>
                  <a:pt x="25" y="85"/>
                </a:lnTo>
                <a:lnTo>
                  <a:pt x="25" y="77"/>
                </a:lnTo>
                <a:lnTo>
                  <a:pt x="28" y="78"/>
                </a:lnTo>
                <a:lnTo>
                  <a:pt x="28" y="78"/>
                </a:lnTo>
                <a:lnTo>
                  <a:pt x="29" y="78"/>
                </a:lnTo>
                <a:lnTo>
                  <a:pt x="40" y="83"/>
                </a:lnTo>
                <a:lnTo>
                  <a:pt x="40" y="83"/>
                </a:lnTo>
                <a:lnTo>
                  <a:pt x="68" y="94"/>
                </a:lnTo>
                <a:lnTo>
                  <a:pt x="68" y="94"/>
                </a:lnTo>
                <a:lnTo>
                  <a:pt x="71" y="95"/>
                </a:lnTo>
                <a:lnTo>
                  <a:pt x="71" y="98"/>
                </a:lnTo>
                <a:lnTo>
                  <a:pt x="71" y="106"/>
                </a:lnTo>
                <a:lnTo>
                  <a:pt x="71" y="106"/>
                </a:lnTo>
                <a:lnTo>
                  <a:pt x="63" y="149"/>
                </a:lnTo>
                <a:lnTo>
                  <a:pt x="63" y="149"/>
                </a:lnTo>
                <a:lnTo>
                  <a:pt x="62" y="153"/>
                </a:lnTo>
                <a:lnTo>
                  <a:pt x="63" y="160"/>
                </a:lnTo>
                <a:lnTo>
                  <a:pt x="66" y="164"/>
                </a:lnTo>
                <a:lnTo>
                  <a:pt x="69" y="170"/>
                </a:lnTo>
                <a:lnTo>
                  <a:pt x="69" y="170"/>
                </a:lnTo>
                <a:lnTo>
                  <a:pt x="80" y="179"/>
                </a:lnTo>
                <a:lnTo>
                  <a:pt x="92" y="187"/>
                </a:lnTo>
                <a:lnTo>
                  <a:pt x="108" y="193"/>
                </a:lnTo>
                <a:lnTo>
                  <a:pt x="123" y="196"/>
                </a:lnTo>
                <a:lnTo>
                  <a:pt x="123" y="196"/>
                </a:lnTo>
                <a:lnTo>
                  <a:pt x="143" y="199"/>
                </a:lnTo>
                <a:lnTo>
                  <a:pt x="143" y="199"/>
                </a:lnTo>
                <a:lnTo>
                  <a:pt x="152" y="201"/>
                </a:lnTo>
                <a:lnTo>
                  <a:pt x="152" y="201"/>
                </a:lnTo>
                <a:lnTo>
                  <a:pt x="154" y="201"/>
                </a:lnTo>
                <a:lnTo>
                  <a:pt x="155" y="202"/>
                </a:lnTo>
                <a:lnTo>
                  <a:pt x="167" y="202"/>
                </a:lnTo>
                <a:lnTo>
                  <a:pt x="167" y="202"/>
                </a:lnTo>
                <a:lnTo>
                  <a:pt x="180" y="201"/>
                </a:lnTo>
                <a:lnTo>
                  <a:pt x="180" y="201"/>
                </a:lnTo>
                <a:lnTo>
                  <a:pt x="200" y="196"/>
                </a:lnTo>
                <a:lnTo>
                  <a:pt x="219" y="192"/>
                </a:lnTo>
                <a:lnTo>
                  <a:pt x="219" y="192"/>
                </a:lnTo>
                <a:lnTo>
                  <a:pt x="229" y="187"/>
                </a:lnTo>
                <a:lnTo>
                  <a:pt x="238" y="183"/>
                </a:lnTo>
                <a:lnTo>
                  <a:pt x="246" y="176"/>
                </a:lnTo>
                <a:lnTo>
                  <a:pt x="252" y="170"/>
                </a:lnTo>
                <a:lnTo>
                  <a:pt x="252" y="170"/>
                </a:lnTo>
                <a:lnTo>
                  <a:pt x="256" y="166"/>
                </a:lnTo>
                <a:lnTo>
                  <a:pt x="259" y="160"/>
                </a:lnTo>
                <a:lnTo>
                  <a:pt x="259" y="153"/>
                </a:lnTo>
                <a:lnTo>
                  <a:pt x="259" y="147"/>
                </a:lnTo>
                <a:lnTo>
                  <a:pt x="258" y="138"/>
                </a:lnTo>
                <a:lnTo>
                  <a:pt x="258" y="138"/>
                </a:lnTo>
                <a:lnTo>
                  <a:pt x="252" y="101"/>
                </a:lnTo>
                <a:lnTo>
                  <a:pt x="252" y="101"/>
                </a:lnTo>
                <a:lnTo>
                  <a:pt x="252" y="98"/>
                </a:lnTo>
                <a:lnTo>
                  <a:pt x="255" y="97"/>
                </a:lnTo>
                <a:lnTo>
                  <a:pt x="255" y="97"/>
                </a:lnTo>
                <a:lnTo>
                  <a:pt x="290" y="83"/>
                </a:lnTo>
                <a:lnTo>
                  <a:pt x="308" y="75"/>
                </a:lnTo>
                <a:lnTo>
                  <a:pt x="308" y="75"/>
                </a:lnTo>
                <a:lnTo>
                  <a:pt x="318" y="72"/>
                </a:lnTo>
                <a:lnTo>
                  <a:pt x="318" y="72"/>
                </a:lnTo>
                <a:lnTo>
                  <a:pt x="322" y="71"/>
                </a:lnTo>
                <a:lnTo>
                  <a:pt x="325" y="66"/>
                </a:lnTo>
                <a:lnTo>
                  <a:pt x="325" y="62"/>
                </a:lnTo>
                <a:lnTo>
                  <a:pt x="325" y="62"/>
                </a:lnTo>
                <a:lnTo>
                  <a:pt x="324" y="60"/>
                </a:lnTo>
                <a:lnTo>
                  <a:pt x="319" y="57"/>
                </a:lnTo>
                <a:lnTo>
                  <a:pt x="319" y="57"/>
                </a:lnTo>
                <a:close/>
                <a:moveTo>
                  <a:pt x="10" y="179"/>
                </a:moveTo>
                <a:lnTo>
                  <a:pt x="10" y="178"/>
                </a:lnTo>
                <a:lnTo>
                  <a:pt x="10" y="178"/>
                </a:lnTo>
                <a:lnTo>
                  <a:pt x="11" y="161"/>
                </a:lnTo>
                <a:lnTo>
                  <a:pt x="16" y="144"/>
                </a:lnTo>
                <a:lnTo>
                  <a:pt x="16" y="143"/>
                </a:lnTo>
                <a:lnTo>
                  <a:pt x="22" y="143"/>
                </a:lnTo>
                <a:lnTo>
                  <a:pt x="22" y="143"/>
                </a:lnTo>
                <a:lnTo>
                  <a:pt x="25" y="143"/>
                </a:lnTo>
                <a:lnTo>
                  <a:pt x="25" y="143"/>
                </a:lnTo>
                <a:lnTo>
                  <a:pt x="26" y="144"/>
                </a:lnTo>
                <a:lnTo>
                  <a:pt x="28" y="146"/>
                </a:lnTo>
                <a:lnTo>
                  <a:pt x="28" y="146"/>
                </a:lnTo>
                <a:lnTo>
                  <a:pt x="33" y="169"/>
                </a:lnTo>
                <a:lnTo>
                  <a:pt x="33" y="169"/>
                </a:lnTo>
                <a:lnTo>
                  <a:pt x="34" y="175"/>
                </a:lnTo>
                <a:lnTo>
                  <a:pt x="34" y="179"/>
                </a:lnTo>
                <a:lnTo>
                  <a:pt x="10" y="179"/>
                </a:lnTo>
                <a:close/>
                <a:moveTo>
                  <a:pt x="36" y="123"/>
                </a:moveTo>
                <a:lnTo>
                  <a:pt x="36" y="123"/>
                </a:lnTo>
                <a:lnTo>
                  <a:pt x="34" y="127"/>
                </a:lnTo>
                <a:lnTo>
                  <a:pt x="31" y="132"/>
                </a:lnTo>
                <a:lnTo>
                  <a:pt x="31" y="132"/>
                </a:lnTo>
                <a:lnTo>
                  <a:pt x="26" y="135"/>
                </a:lnTo>
                <a:lnTo>
                  <a:pt x="22" y="135"/>
                </a:lnTo>
                <a:lnTo>
                  <a:pt x="22" y="135"/>
                </a:lnTo>
                <a:lnTo>
                  <a:pt x="16" y="135"/>
                </a:lnTo>
                <a:lnTo>
                  <a:pt x="13" y="132"/>
                </a:lnTo>
                <a:lnTo>
                  <a:pt x="10" y="127"/>
                </a:lnTo>
                <a:lnTo>
                  <a:pt x="8" y="123"/>
                </a:lnTo>
                <a:lnTo>
                  <a:pt x="8" y="123"/>
                </a:lnTo>
                <a:lnTo>
                  <a:pt x="10" y="118"/>
                </a:lnTo>
                <a:lnTo>
                  <a:pt x="11" y="114"/>
                </a:lnTo>
                <a:lnTo>
                  <a:pt x="16" y="111"/>
                </a:lnTo>
                <a:lnTo>
                  <a:pt x="22" y="109"/>
                </a:lnTo>
                <a:lnTo>
                  <a:pt x="22" y="109"/>
                </a:lnTo>
                <a:lnTo>
                  <a:pt x="22" y="109"/>
                </a:lnTo>
                <a:lnTo>
                  <a:pt x="22" y="109"/>
                </a:lnTo>
                <a:lnTo>
                  <a:pt x="26" y="111"/>
                </a:lnTo>
                <a:lnTo>
                  <a:pt x="31" y="114"/>
                </a:lnTo>
                <a:lnTo>
                  <a:pt x="34" y="118"/>
                </a:lnTo>
                <a:lnTo>
                  <a:pt x="36" y="123"/>
                </a:lnTo>
                <a:lnTo>
                  <a:pt x="36" y="123"/>
                </a:lnTo>
                <a:close/>
                <a:moveTo>
                  <a:pt x="252" y="149"/>
                </a:moveTo>
                <a:lnTo>
                  <a:pt x="252" y="149"/>
                </a:lnTo>
                <a:lnTo>
                  <a:pt x="252" y="153"/>
                </a:lnTo>
                <a:lnTo>
                  <a:pt x="250" y="158"/>
                </a:lnTo>
                <a:lnTo>
                  <a:pt x="249" y="163"/>
                </a:lnTo>
                <a:lnTo>
                  <a:pt x="244" y="167"/>
                </a:lnTo>
                <a:lnTo>
                  <a:pt x="244" y="167"/>
                </a:lnTo>
                <a:lnTo>
                  <a:pt x="235" y="173"/>
                </a:lnTo>
                <a:lnTo>
                  <a:pt x="226" y="179"/>
                </a:lnTo>
                <a:lnTo>
                  <a:pt x="213" y="186"/>
                </a:lnTo>
                <a:lnTo>
                  <a:pt x="201" y="189"/>
                </a:lnTo>
                <a:lnTo>
                  <a:pt x="201" y="189"/>
                </a:lnTo>
                <a:lnTo>
                  <a:pt x="181" y="193"/>
                </a:lnTo>
                <a:lnTo>
                  <a:pt x="161" y="195"/>
                </a:lnTo>
                <a:lnTo>
                  <a:pt x="161" y="195"/>
                </a:lnTo>
                <a:lnTo>
                  <a:pt x="147" y="193"/>
                </a:lnTo>
                <a:lnTo>
                  <a:pt x="132" y="192"/>
                </a:lnTo>
                <a:lnTo>
                  <a:pt x="132" y="192"/>
                </a:lnTo>
                <a:lnTo>
                  <a:pt x="118" y="189"/>
                </a:lnTo>
                <a:lnTo>
                  <a:pt x="105" y="184"/>
                </a:lnTo>
                <a:lnTo>
                  <a:pt x="94" y="178"/>
                </a:lnTo>
                <a:lnTo>
                  <a:pt x="82" y="170"/>
                </a:lnTo>
                <a:lnTo>
                  <a:pt x="82" y="170"/>
                </a:lnTo>
                <a:lnTo>
                  <a:pt x="74" y="163"/>
                </a:lnTo>
                <a:lnTo>
                  <a:pt x="74" y="163"/>
                </a:lnTo>
                <a:lnTo>
                  <a:pt x="71" y="157"/>
                </a:lnTo>
                <a:lnTo>
                  <a:pt x="71" y="150"/>
                </a:lnTo>
                <a:lnTo>
                  <a:pt x="71" y="150"/>
                </a:lnTo>
                <a:lnTo>
                  <a:pt x="77" y="114"/>
                </a:lnTo>
                <a:lnTo>
                  <a:pt x="78" y="101"/>
                </a:lnTo>
                <a:lnTo>
                  <a:pt x="80" y="100"/>
                </a:lnTo>
                <a:lnTo>
                  <a:pt x="80" y="98"/>
                </a:lnTo>
                <a:lnTo>
                  <a:pt x="115" y="112"/>
                </a:lnTo>
                <a:lnTo>
                  <a:pt x="115" y="112"/>
                </a:lnTo>
                <a:lnTo>
                  <a:pt x="154" y="127"/>
                </a:lnTo>
                <a:lnTo>
                  <a:pt x="154" y="127"/>
                </a:lnTo>
                <a:lnTo>
                  <a:pt x="160" y="129"/>
                </a:lnTo>
                <a:lnTo>
                  <a:pt x="164" y="129"/>
                </a:lnTo>
                <a:lnTo>
                  <a:pt x="164" y="129"/>
                </a:lnTo>
                <a:lnTo>
                  <a:pt x="170" y="129"/>
                </a:lnTo>
                <a:lnTo>
                  <a:pt x="177" y="126"/>
                </a:lnTo>
                <a:lnTo>
                  <a:pt x="177" y="126"/>
                </a:lnTo>
                <a:lnTo>
                  <a:pt x="201" y="117"/>
                </a:lnTo>
                <a:lnTo>
                  <a:pt x="201" y="117"/>
                </a:lnTo>
                <a:lnTo>
                  <a:pt x="218" y="111"/>
                </a:lnTo>
                <a:lnTo>
                  <a:pt x="218" y="111"/>
                </a:lnTo>
                <a:lnTo>
                  <a:pt x="233" y="104"/>
                </a:lnTo>
                <a:lnTo>
                  <a:pt x="242" y="101"/>
                </a:lnTo>
                <a:lnTo>
                  <a:pt x="247" y="126"/>
                </a:lnTo>
                <a:lnTo>
                  <a:pt x="247" y="126"/>
                </a:lnTo>
                <a:lnTo>
                  <a:pt x="252" y="149"/>
                </a:lnTo>
                <a:lnTo>
                  <a:pt x="252" y="149"/>
                </a:lnTo>
                <a:close/>
                <a:moveTo>
                  <a:pt x="285" y="77"/>
                </a:moveTo>
                <a:lnTo>
                  <a:pt x="285" y="77"/>
                </a:lnTo>
                <a:lnTo>
                  <a:pt x="250" y="91"/>
                </a:lnTo>
                <a:lnTo>
                  <a:pt x="250" y="91"/>
                </a:lnTo>
                <a:lnTo>
                  <a:pt x="247" y="91"/>
                </a:lnTo>
                <a:lnTo>
                  <a:pt x="247" y="91"/>
                </a:lnTo>
                <a:lnTo>
                  <a:pt x="246" y="91"/>
                </a:lnTo>
                <a:lnTo>
                  <a:pt x="246" y="91"/>
                </a:lnTo>
                <a:lnTo>
                  <a:pt x="236" y="85"/>
                </a:lnTo>
                <a:lnTo>
                  <a:pt x="226" y="81"/>
                </a:lnTo>
                <a:lnTo>
                  <a:pt x="207" y="77"/>
                </a:lnTo>
                <a:lnTo>
                  <a:pt x="207" y="77"/>
                </a:lnTo>
                <a:lnTo>
                  <a:pt x="186" y="72"/>
                </a:lnTo>
                <a:lnTo>
                  <a:pt x="161" y="72"/>
                </a:lnTo>
                <a:lnTo>
                  <a:pt x="161" y="72"/>
                </a:lnTo>
                <a:lnTo>
                  <a:pt x="144" y="72"/>
                </a:lnTo>
                <a:lnTo>
                  <a:pt x="144" y="72"/>
                </a:lnTo>
                <a:lnTo>
                  <a:pt x="141" y="74"/>
                </a:lnTo>
                <a:lnTo>
                  <a:pt x="141" y="74"/>
                </a:lnTo>
                <a:lnTo>
                  <a:pt x="140" y="77"/>
                </a:lnTo>
                <a:lnTo>
                  <a:pt x="140" y="77"/>
                </a:lnTo>
                <a:lnTo>
                  <a:pt x="141" y="78"/>
                </a:lnTo>
                <a:lnTo>
                  <a:pt x="143" y="80"/>
                </a:lnTo>
                <a:lnTo>
                  <a:pt x="146" y="80"/>
                </a:lnTo>
                <a:lnTo>
                  <a:pt x="146" y="80"/>
                </a:lnTo>
                <a:lnTo>
                  <a:pt x="146" y="80"/>
                </a:lnTo>
                <a:lnTo>
                  <a:pt x="146" y="80"/>
                </a:lnTo>
                <a:lnTo>
                  <a:pt x="161" y="80"/>
                </a:lnTo>
                <a:lnTo>
                  <a:pt x="161" y="80"/>
                </a:lnTo>
                <a:lnTo>
                  <a:pt x="178" y="80"/>
                </a:lnTo>
                <a:lnTo>
                  <a:pt x="193" y="81"/>
                </a:lnTo>
                <a:lnTo>
                  <a:pt x="207" y="85"/>
                </a:lnTo>
                <a:lnTo>
                  <a:pt x="221" y="88"/>
                </a:lnTo>
                <a:lnTo>
                  <a:pt x="221" y="88"/>
                </a:lnTo>
                <a:lnTo>
                  <a:pt x="230" y="91"/>
                </a:lnTo>
                <a:lnTo>
                  <a:pt x="233" y="92"/>
                </a:lnTo>
                <a:lnTo>
                  <a:pt x="235" y="94"/>
                </a:lnTo>
                <a:lnTo>
                  <a:pt x="235" y="95"/>
                </a:lnTo>
                <a:lnTo>
                  <a:pt x="224" y="100"/>
                </a:lnTo>
                <a:lnTo>
                  <a:pt x="207" y="106"/>
                </a:lnTo>
                <a:lnTo>
                  <a:pt x="207" y="106"/>
                </a:lnTo>
                <a:lnTo>
                  <a:pt x="175" y="120"/>
                </a:lnTo>
                <a:lnTo>
                  <a:pt x="175" y="120"/>
                </a:lnTo>
                <a:lnTo>
                  <a:pt x="166" y="121"/>
                </a:lnTo>
                <a:lnTo>
                  <a:pt x="166" y="121"/>
                </a:lnTo>
                <a:lnTo>
                  <a:pt x="155" y="120"/>
                </a:lnTo>
                <a:lnTo>
                  <a:pt x="155" y="120"/>
                </a:lnTo>
                <a:lnTo>
                  <a:pt x="45" y="77"/>
                </a:lnTo>
                <a:lnTo>
                  <a:pt x="45" y="77"/>
                </a:lnTo>
                <a:lnTo>
                  <a:pt x="28" y="69"/>
                </a:lnTo>
                <a:lnTo>
                  <a:pt x="19" y="66"/>
                </a:lnTo>
                <a:lnTo>
                  <a:pt x="17" y="66"/>
                </a:lnTo>
                <a:lnTo>
                  <a:pt x="17" y="63"/>
                </a:lnTo>
                <a:lnTo>
                  <a:pt x="17" y="63"/>
                </a:lnTo>
                <a:lnTo>
                  <a:pt x="33" y="57"/>
                </a:lnTo>
                <a:lnTo>
                  <a:pt x="129" y="20"/>
                </a:lnTo>
                <a:lnTo>
                  <a:pt x="141" y="16"/>
                </a:lnTo>
                <a:lnTo>
                  <a:pt x="141" y="16"/>
                </a:lnTo>
                <a:lnTo>
                  <a:pt x="157" y="9"/>
                </a:lnTo>
                <a:lnTo>
                  <a:pt x="157" y="9"/>
                </a:lnTo>
                <a:lnTo>
                  <a:pt x="166" y="8"/>
                </a:lnTo>
                <a:lnTo>
                  <a:pt x="166" y="8"/>
                </a:lnTo>
                <a:lnTo>
                  <a:pt x="173" y="9"/>
                </a:lnTo>
                <a:lnTo>
                  <a:pt x="173" y="9"/>
                </a:lnTo>
                <a:lnTo>
                  <a:pt x="218" y="26"/>
                </a:lnTo>
                <a:lnTo>
                  <a:pt x="308" y="62"/>
                </a:lnTo>
                <a:lnTo>
                  <a:pt x="316" y="65"/>
                </a:lnTo>
                <a:lnTo>
                  <a:pt x="285" y="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303" name="Group 302"/>
          <p:cNvGrpSpPr/>
          <p:nvPr userDrawn="1"/>
        </p:nvGrpSpPr>
        <p:grpSpPr>
          <a:xfrm>
            <a:off x="9920004" y="1577301"/>
            <a:ext cx="581544" cy="304329"/>
            <a:chOff x="8204201" y="1384300"/>
            <a:chExt cx="493713" cy="344488"/>
          </a:xfrm>
        </p:grpSpPr>
        <p:sp>
          <p:nvSpPr>
            <p:cNvPr id="304" name="Freeform 592"/>
            <p:cNvSpPr>
              <a:spLocks/>
            </p:cNvSpPr>
            <p:nvPr/>
          </p:nvSpPr>
          <p:spPr bwMode="auto">
            <a:xfrm>
              <a:off x="8318501" y="1668463"/>
              <a:ext cx="14288" cy="14288"/>
            </a:xfrm>
            <a:custGeom>
              <a:avLst/>
              <a:gdLst>
                <a:gd name="T0" fmla="*/ 5 w 9"/>
                <a:gd name="T1" fmla="*/ 9 h 9"/>
                <a:gd name="T2" fmla="*/ 5 w 9"/>
                <a:gd name="T3" fmla="*/ 9 h 9"/>
                <a:gd name="T4" fmla="*/ 8 w 9"/>
                <a:gd name="T5" fmla="*/ 8 h 9"/>
                <a:gd name="T6" fmla="*/ 9 w 9"/>
                <a:gd name="T7" fmla="*/ 4 h 9"/>
                <a:gd name="T8" fmla="*/ 9 w 9"/>
                <a:gd name="T9" fmla="*/ 4 h 9"/>
                <a:gd name="T10" fmla="*/ 8 w 9"/>
                <a:gd name="T11" fmla="*/ 1 h 9"/>
                <a:gd name="T12" fmla="*/ 5 w 9"/>
                <a:gd name="T13" fmla="*/ 0 h 9"/>
                <a:gd name="T14" fmla="*/ 5 w 9"/>
                <a:gd name="T15" fmla="*/ 0 h 9"/>
                <a:gd name="T16" fmla="*/ 1 w 9"/>
                <a:gd name="T17" fmla="*/ 1 h 9"/>
                <a:gd name="T18" fmla="*/ 0 w 9"/>
                <a:gd name="T19" fmla="*/ 4 h 9"/>
                <a:gd name="T20" fmla="*/ 0 w 9"/>
                <a:gd name="T21" fmla="*/ 4 h 9"/>
                <a:gd name="T22" fmla="*/ 1 w 9"/>
                <a:gd name="T23" fmla="*/ 8 h 9"/>
                <a:gd name="T24" fmla="*/ 5 w 9"/>
                <a:gd name="T25" fmla="*/ 9 h 9"/>
                <a:gd name="T26" fmla="*/ 5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9"/>
                  </a:moveTo>
                  <a:lnTo>
                    <a:pt x="5" y="9"/>
                  </a:lnTo>
                  <a:lnTo>
                    <a:pt x="8" y="8"/>
                  </a:lnTo>
                  <a:lnTo>
                    <a:pt x="9" y="4"/>
                  </a:lnTo>
                  <a:lnTo>
                    <a:pt x="9" y="4"/>
                  </a:lnTo>
                  <a:lnTo>
                    <a:pt x="8" y="1"/>
                  </a:lnTo>
                  <a:lnTo>
                    <a:pt x="5" y="0"/>
                  </a:lnTo>
                  <a:lnTo>
                    <a:pt x="5" y="0"/>
                  </a:lnTo>
                  <a:lnTo>
                    <a:pt x="1" y="1"/>
                  </a:lnTo>
                  <a:lnTo>
                    <a:pt x="0" y="4"/>
                  </a:lnTo>
                  <a:lnTo>
                    <a:pt x="0" y="4"/>
                  </a:lnTo>
                  <a:lnTo>
                    <a:pt x="1"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5" name="Freeform 593"/>
            <p:cNvSpPr>
              <a:spLocks/>
            </p:cNvSpPr>
            <p:nvPr/>
          </p:nvSpPr>
          <p:spPr bwMode="auto">
            <a:xfrm>
              <a:off x="8591551" y="1668463"/>
              <a:ext cx="15875" cy="14288"/>
            </a:xfrm>
            <a:custGeom>
              <a:avLst/>
              <a:gdLst>
                <a:gd name="T0" fmla="*/ 4 w 10"/>
                <a:gd name="T1" fmla="*/ 9 h 9"/>
                <a:gd name="T2" fmla="*/ 4 w 10"/>
                <a:gd name="T3" fmla="*/ 9 h 9"/>
                <a:gd name="T4" fmla="*/ 9 w 10"/>
                <a:gd name="T5" fmla="*/ 8 h 9"/>
                <a:gd name="T6" fmla="*/ 10 w 10"/>
                <a:gd name="T7" fmla="*/ 4 h 9"/>
                <a:gd name="T8" fmla="*/ 10 w 10"/>
                <a:gd name="T9" fmla="*/ 4 h 9"/>
                <a:gd name="T10" fmla="*/ 9 w 10"/>
                <a:gd name="T11" fmla="*/ 1 h 9"/>
                <a:gd name="T12" fmla="*/ 4 w 10"/>
                <a:gd name="T13" fmla="*/ 0 h 9"/>
                <a:gd name="T14" fmla="*/ 4 w 10"/>
                <a:gd name="T15" fmla="*/ 0 h 9"/>
                <a:gd name="T16" fmla="*/ 1 w 10"/>
                <a:gd name="T17" fmla="*/ 1 h 9"/>
                <a:gd name="T18" fmla="*/ 0 w 10"/>
                <a:gd name="T19" fmla="*/ 4 h 9"/>
                <a:gd name="T20" fmla="*/ 0 w 10"/>
                <a:gd name="T21" fmla="*/ 4 h 9"/>
                <a:gd name="T22" fmla="*/ 1 w 10"/>
                <a:gd name="T23" fmla="*/ 8 h 9"/>
                <a:gd name="T24" fmla="*/ 4 w 10"/>
                <a:gd name="T25" fmla="*/ 9 h 9"/>
                <a:gd name="T26" fmla="*/ 4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4" y="9"/>
                  </a:moveTo>
                  <a:lnTo>
                    <a:pt x="4" y="9"/>
                  </a:lnTo>
                  <a:lnTo>
                    <a:pt x="9" y="8"/>
                  </a:lnTo>
                  <a:lnTo>
                    <a:pt x="10" y="4"/>
                  </a:lnTo>
                  <a:lnTo>
                    <a:pt x="10" y="4"/>
                  </a:lnTo>
                  <a:lnTo>
                    <a:pt x="9" y="1"/>
                  </a:lnTo>
                  <a:lnTo>
                    <a:pt x="4" y="0"/>
                  </a:lnTo>
                  <a:lnTo>
                    <a:pt x="4" y="0"/>
                  </a:lnTo>
                  <a:lnTo>
                    <a:pt x="1" y="1"/>
                  </a:lnTo>
                  <a:lnTo>
                    <a:pt x="0" y="4"/>
                  </a:lnTo>
                  <a:lnTo>
                    <a:pt x="0" y="4"/>
                  </a:lnTo>
                  <a:lnTo>
                    <a:pt x="1" y="8"/>
                  </a:lnTo>
                  <a:lnTo>
                    <a:pt x="4" y="9"/>
                  </a:lnTo>
                  <a:lnTo>
                    <a:pt x="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6" name="Freeform 594"/>
            <p:cNvSpPr>
              <a:spLocks noEditPoints="1"/>
            </p:cNvSpPr>
            <p:nvPr/>
          </p:nvSpPr>
          <p:spPr bwMode="auto">
            <a:xfrm>
              <a:off x="8204201" y="1384300"/>
              <a:ext cx="493713" cy="344488"/>
            </a:xfrm>
            <a:custGeom>
              <a:avLst/>
              <a:gdLst>
                <a:gd name="T0" fmla="*/ 253 w 311"/>
                <a:gd name="T1" fmla="*/ 50 h 217"/>
                <a:gd name="T2" fmla="*/ 228 w 311"/>
                <a:gd name="T3" fmla="*/ 17 h 217"/>
                <a:gd name="T4" fmla="*/ 204 w 311"/>
                <a:gd name="T5" fmla="*/ 0 h 217"/>
                <a:gd name="T6" fmla="*/ 20 w 311"/>
                <a:gd name="T7" fmla="*/ 13 h 217"/>
                <a:gd name="T8" fmla="*/ 0 w 311"/>
                <a:gd name="T9" fmla="*/ 33 h 217"/>
                <a:gd name="T10" fmla="*/ 6 w 311"/>
                <a:gd name="T11" fmla="*/ 183 h 217"/>
                <a:gd name="T12" fmla="*/ 43 w 311"/>
                <a:gd name="T13" fmla="*/ 188 h 217"/>
                <a:gd name="T14" fmla="*/ 55 w 311"/>
                <a:gd name="T15" fmla="*/ 210 h 217"/>
                <a:gd name="T16" fmla="*/ 77 w 311"/>
                <a:gd name="T17" fmla="*/ 217 h 217"/>
                <a:gd name="T18" fmla="*/ 93 w 311"/>
                <a:gd name="T19" fmla="*/ 213 h 217"/>
                <a:gd name="T20" fmla="*/ 109 w 311"/>
                <a:gd name="T21" fmla="*/ 194 h 217"/>
                <a:gd name="T22" fmla="*/ 216 w 311"/>
                <a:gd name="T23" fmla="*/ 188 h 217"/>
                <a:gd name="T24" fmla="*/ 222 w 311"/>
                <a:gd name="T25" fmla="*/ 205 h 217"/>
                <a:gd name="T26" fmla="*/ 242 w 311"/>
                <a:gd name="T27" fmla="*/ 217 h 217"/>
                <a:gd name="T28" fmla="*/ 260 w 311"/>
                <a:gd name="T29" fmla="*/ 216 h 217"/>
                <a:gd name="T30" fmla="*/ 279 w 311"/>
                <a:gd name="T31" fmla="*/ 200 h 217"/>
                <a:gd name="T32" fmla="*/ 293 w 311"/>
                <a:gd name="T33" fmla="*/ 188 h 217"/>
                <a:gd name="T34" fmla="*/ 311 w 311"/>
                <a:gd name="T35" fmla="*/ 170 h 217"/>
                <a:gd name="T36" fmla="*/ 308 w 311"/>
                <a:gd name="T37" fmla="*/ 125 h 217"/>
                <a:gd name="T38" fmla="*/ 77 w 311"/>
                <a:gd name="T39" fmla="*/ 161 h 217"/>
                <a:gd name="T40" fmla="*/ 93 w 311"/>
                <a:gd name="T41" fmla="*/ 167 h 217"/>
                <a:gd name="T42" fmla="*/ 100 w 311"/>
                <a:gd name="T43" fmla="*/ 183 h 217"/>
                <a:gd name="T44" fmla="*/ 86 w 311"/>
                <a:gd name="T45" fmla="*/ 205 h 217"/>
                <a:gd name="T46" fmla="*/ 72 w 311"/>
                <a:gd name="T47" fmla="*/ 206 h 217"/>
                <a:gd name="T48" fmla="*/ 54 w 311"/>
                <a:gd name="T49" fmla="*/ 188 h 217"/>
                <a:gd name="T50" fmla="*/ 55 w 311"/>
                <a:gd name="T51" fmla="*/ 174 h 217"/>
                <a:gd name="T52" fmla="*/ 77 w 311"/>
                <a:gd name="T53" fmla="*/ 161 h 217"/>
                <a:gd name="T54" fmla="*/ 254 w 311"/>
                <a:gd name="T55" fmla="*/ 161 h 217"/>
                <a:gd name="T56" fmla="*/ 271 w 311"/>
                <a:gd name="T57" fmla="*/ 179 h 217"/>
                <a:gd name="T58" fmla="*/ 271 w 311"/>
                <a:gd name="T59" fmla="*/ 193 h 217"/>
                <a:gd name="T60" fmla="*/ 248 w 311"/>
                <a:gd name="T61" fmla="*/ 206 h 217"/>
                <a:gd name="T62" fmla="*/ 233 w 311"/>
                <a:gd name="T63" fmla="*/ 200 h 217"/>
                <a:gd name="T64" fmla="*/ 225 w 311"/>
                <a:gd name="T65" fmla="*/ 183 h 217"/>
                <a:gd name="T66" fmla="*/ 239 w 311"/>
                <a:gd name="T67" fmla="*/ 162 h 217"/>
                <a:gd name="T68" fmla="*/ 77 w 311"/>
                <a:gd name="T69" fmla="*/ 150 h 217"/>
                <a:gd name="T70" fmla="*/ 60 w 311"/>
                <a:gd name="T71" fmla="*/ 154 h 217"/>
                <a:gd name="T72" fmla="*/ 44 w 311"/>
                <a:gd name="T73" fmla="*/ 173 h 217"/>
                <a:gd name="T74" fmla="*/ 15 w 311"/>
                <a:gd name="T75" fmla="*/ 177 h 217"/>
                <a:gd name="T76" fmla="*/ 11 w 311"/>
                <a:gd name="T77" fmla="*/ 33 h 217"/>
                <a:gd name="T78" fmla="*/ 15 w 311"/>
                <a:gd name="T79" fmla="*/ 24 h 217"/>
                <a:gd name="T80" fmla="*/ 218 w 311"/>
                <a:gd name="T81" fmla="*/ 24 h 217"/>
                <a:gd name="T82" fmla="*/ 230 w 311"/>
                <a:gd name="T83" fmla="*/ 32 h 217"/>
                <a:gd name="T84" fmla="*/ 196 w 311"/>
                <a:gd name="T85" fmla="*/ 59 h 217"/>
                <a:gd name="T86" fmla="*/ 225 w 311"/>
                <a:gd name="T87" fmla="*/ 55 h 217"/>
                <a:gd name="T88" fmla="*/ 191 w 311"/>
                <a:gd name="T89" fmla="*/ 49 h 217"/>
                <a:gd name="T90" fmla="*/ 187 w 311"/>
                <a:gd name="T91" fmla="*/ 105 h 217"/>
                <a:gd name="T92" fmla="*/ 191 w 311"/>
                <a:gd name="T93" fmla="*/ 110 h 217"/>
                <a:gd name="T94" fmla="*/ 296 w 311"/>
                <a:gd name="T95" fmla="*/ 125 h 217"/>
                <a:gd name="T96" fmla="*/ 302 w 311"/>
                <a:gd name="T97" fmla="*/ 170 h 217"/>
                <a:gd name="T98" fmla="*/ 296 w 311"/>
                <a:gd name="T99" fmla="*/ 177 h 217"/>
                <a:gd name="T100" fmla="*/ 280 w 311"/>
                <a:gd name="T101" fmla="*/ 173 h 217"/>
                <a:gd name="T102" fmla="*/ 267 w 311"/>
                <a:gd name="T103" fmla="*/ 154 h 217"/>
                <a:gd name="T104" fmla="*/ 248 w 311"/>
                <a:gd name="T105" fmla="*/ 150 h 217"/>
                <a:gd name="T106" fmla="*/ 227 w 311"/>
                <a:gd name="T107" fmla="*/ 157 h 217"/>
                <a:gd name="T108" fmla="*/ 216 w 311"/>
                <a:gd name="T109" fmla="*/ 179 h 217"/>
                <a:gd name="T110" fmla="*/ 110 w 311"/>
                <a:gd name="T111" fmla="*/ 179 h 217"/>
                <a:gd name="T112" fmla="*/ 100 w 311"/>
                <a:gd name="T113" fmla="*/ 157 h 217"/>
                <a:gd name="T114" fmla="*/ 77 w 311"/>
                <a:gd name="T115"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217">
                  <a:moveTo>
                    <a:pt x="299" y="113"/>
                  </a:moveTo>
                  <a:lnTo>
                    <a:pt x="274" y="95"/>
                  </a:lnTo>
                  <a:lnTo>
                    <a:pt x="253" y="50"/>
                  </a:lnTo>
                  <a:lnTo>
                    <a:pt x="253" y="50"/>
                  </a:lnTo>
                  <a:lnTo>
                    <a:pt x="239" y="27"/>
                  </a:lnTo>
                  <a:lnTo>
                    <a:pt x="239" y="27"/>
                  </a:lnTo>
                  <a:lnTo>
                    <a:pt x="234" y="21"/>
                  </a:lnTo>
                  <a:lnTo>
                    <a:pt x="228" y="17"/>
                  </a:lnTo>
                  <a:lnTo>
                    <a:pt x="221" y="15"/>
                  </a:lnTo>
                  <a:lnTo>
                    <a:pt x="213" y="13"/>
                  </a:lnTo>
                  <a:lnTo>
                    <a:pt x="208" y="13"/>
                  </a:lnTo>
                  <a:lnTo>
                    <a:pt x="204" y="0"/>
                  </a:lnTo>
                  <a:lnTo>
                    <a:pt x="193" y="0"/>
                  </a:lnTo>
                  <a:lnTo>
                    <a:pt x="188" y="13"/>
                  </a:lnTo>
                  <a:lnTo>
                    <a:pt x="20" y="13"/>
                  </a:lnTo>
                  <a:lnTo>
                    <a:pt x="20" y="13"/>
                  </a:lnTo>
                  <a:lnTo>
                    <a:pt x="12" y="15"/>
                  </a:lnTo>
                  <a:lnTo>
                    <a:pt x="6" y="20"/>
                  </a:lnTo>
                  <a:lnTo>
                    <a:pt x="1" y="26"/>
                  </a:lnTo>
                  <a:lnTo>
                    <a:pt x="0" y="33"/>
                  </a:lnTo>
                  <a:lnTo>
                    <a:pt x="0" y="170"/>
                  </a:lnTo>
                  <a:lnTo>
                    <a:pt x="0" y="170"/>
                  </a:lnTo>
                  <a:lnTo>
                    <a:pt x="1" y="177"/>
                  </a:lnTo>
                  <a:lnTo>
                    <a:pt x="6" y="183"/>
                  </a:lnTo>
                  <a:lnTo>
                    <a:pt x="12" y="187"/>
                  </a:lnTo>
                  <a:lnTo>
                    <a:pt x="20" y="188"/>
                  </a:lnTo>
                  <a:lnTo>
                    <a:pt x="43" y="188"/>
                  </a:lnTo>
                  <a:lnTo>
                    <a:pt x="43" y="188"/>
                  </a:lnTo>
                  <a:lnTo>
                    <a:pt x="44" y="194"/>
                  </a:lnTo>
                  <a:lnTo>
                    <a:pt x="47" y="200"/>
                  </a:lnTo>
                  <a:lnTo>
                    <a:pt x="50" y="205"/>
                  </a:lnTo>
                  <a:lnTo>
                    <a:pt x="55" y="210"/>
                  </a:lnTo>
                  <a:lnTo>
                    <a:pt x="60" y="213"/>
                  </a:lnTo>
                  <a:lnTo>
                    <a:pt x="64" y="216"/>
                  </a:lnTo>
                  <a:lnTo>
                    <a:pt x="70" y="217"/>
                  </a:lnTo>
                  <a:lnTo>
                    <a:pt x="77" y="217"/>
                  </a:lnTo>
                  <a:lnTo>
                    <a:pt x="77" y="217"/>
                  </a:lnTo>
                  <a:lnTo>
                    <a:pt x="83" y="217"/>
                  </a:lnTo>
                  <a:lnTo>
                    <a:pt x="89" y="216"/>
                  </a:lnTo>
                  <a:lnTo>
                    <a:pt x="93" y="213"/>
                  </a:lnTo>
                  <a:lnTo>
                    <a:pt x="100" y="210"/>
                  </a:lnTo>
                  <a:lnTo>
                    <a:pt x="103" y="205"/>
                  </a:lnTo>
                  <a:lnTo>
                    <a:pt x="106" y="199"/>
                  </a:lnTo>
                  <a:lnTo>
                    <a:pt x="109" y="194"/>
                  </a:lnTo>
                  <a:lnTo>
                    <a:pt x="110" y="188"/>
                  </a:lnTo>
                  <a:lnTo>
                    <a:pt x="110" y="188"/>
                  </a:lnTo>
                  <a:lnTo>
                    <a:pt x="112" y="188"/>
                  </a:lnTo>
                  <a:lnTo>
                    <a:pt x="216" y="188"/>
                  </a:lnTo>
                  <a:lnTo>
                    <a:pt x="216" y="188"/>
                  </a:lnTo>
                  <a:lnTo>
                    <a:pt x="218" y="194"/>
                  </a:lnTo>
                  <a:lnTo>
                    <a:pt x="219" y="200"/>
                  </a:lnTo>
                  <a:lnTo>
                    <a:pt x="222" y="205"/>
                  </a:lnTo>
                  <a:lnTo>
                    <a:pt x="227" y="210"/>
                  </a:lnTo>
                  <a:lnTo>
                    <a:pt x="231" y="213"/>
                  </a:lnTo>
                  <a:lnTo>
                    <a:pt x="237" y="216"/>
                  </a:lnTo>
                  <a:lnTo>
                    <a:pt x="242" y="217"/>
                  </a:lnTo>
                  <a:lnTo>
                    <a:pt x="248" y="217"/>
                  </a:lnTo>
                  <a:lnTo>
                    <a:pt x="248" y="217"/>
                  </a:lnTo>
                  <a:lnTo>
                    <a:pt x="254" y="217"/>
                  </a:lnTo>
                  <a:lnTo>
                    <a:pt x="260" y="216"/>
                  </a:lnTo>
                  <a:lnTo>
                    <a:pt x="267" y="213"/>
                  </a:lnTo>
                  <a:lnTo>
                    <a:pt x="271" y="210"/>
                  </a:lnTo>
                  <a:lnTo>
                    <a:pt x="276" y="205"/>
                  </a:lnTo>
                  <a:lnTo>
                    <a:pt x="279" y="200"/>
                  </a:lnTo>
                  <a:lnTo>
                    <a:pt x="280" y="194"/>
                  </a:lnTo>
                  <a:lnTo>
                    <a:pt x="282" y="188"/>
                  </a:lnTo>
                  <a:lnTo>
                    <a:pt x="293" y="188"/>
                  </a:lnTo>
                  <a:lnTo>
                    <a:pt x="293" y="188"/>
                  </a:lnTo>
                  <a:lnTo>
                    <a:pt x="299" y="187"/>
                  </a:lnTo>
                  <a:lnTo>
                    <a:pt x="305" y="183"/>
                  </a:lnTo>
                  <a:lnTo>
                    <a:pt x="309" y="177"/>
                  </a:lnTo>
                  <a:lnTo>
                    <a:pt x="311" y="170"/>
                  </a:lnTo>
                  <a:lnTo>
                    <a:pt x="311" y="141"/>
                  </a:lnTo>
                  <a:lnTo>
                    <a:pt x="311" y="141"/>
                  </a:lnTo>
                  <a:lnTo>
                    <a:pt x="311" y="133"/>
                  </a:lnTo>
                  <a:lnTo>
                    <a:pt x="308" y="125"/>
                  </a:lnTo>
                  <a:lnTo>
                    <a:pt x="303" y="119"/>
                  </a:lnTo>
                  <a:lnTo>
                    <a:pt x="299" y="113"/>
                  </a:lnTo>
                  <a:lnTo>
                    <a:pt x="299" y="113"/>
                  </a:lnTo>
                  <a:close/>
                  <a:moveTo>
                    <a:pt x="77" y="161"/>
                  </a:moveTo>
                  <a:lnTo>
                    <a:pt x="77" y="161"/>
                  </a:lnTo>
                  <a:lnTo>
                    <a:pt x="81" y="161"/>
                  </a:lnTo>
                  <a:lnTo>
                    <a:pt x="86" y="162"/>
                  </a:lnTo>
                  <a:lnTo>
                    <a:pt x="93" y="167"/>
                  </a:lnTo>
                  <a:lnTo>
                    <a:pt x="98" y="174"/>
                  </a:lnTo>
                  <a:lnTo>
                    <a:pt x="100" y="179"/>
                  </a:lnTo>
                  <a:lnTo>
                    <a:pt x="100" y="183"/>
                  </a:lnTo>
                  <a:lnTo>
                    <a:pt x="100" y="183"/>
                  </a:lnTo>
                  <a:lnTo>
                    <a:pt x="100" y="188"/>
                  </a:lnTo>
                  <a:lnTo>
                    <a:pt x="98" y="193"/>
                  </a:lnTo>
                  <a:lnTo>
                    <a:pt x="93" y="200"/>
                  </a:lnTo>
                  <a:lnTo>
                    <a:pt x="86" y="205"/>
                  </a:lnTo>
                  <a:lnTo>
                    <a:pt x="81" y="206"/>
                  </a:lnTo>
                  <a:lnTo>
                    <a:pt x="77" y="206"/>
                  </a:lnTo>
                  <a:lnTo>
                    <a:pt x="77" y="206"/>
                  </a:lnTo>
                  <a:lnTo>
                    <a:pt x="72" y="206"/>
                  </a:lnTo>
                  <a:lnTo>
                    <a:pt x="67" y="205"/>
                  </a:lnTo>
                  <a:lnTo>
                    <a:pt x="60" y="200"/>
                  </a:lnTo>
                  <a:lnTo>
                    <a:pt x="55" y="193"/>
                  </a:lnTo>
                  <a:lnTo>
                    <a:pt x="54" y="188"/>
                  </a:lnTo>
                  <a:lnTo>
                    <a:pt x="54" y="183"/>
                  </a:lnTo>
                  <a:lnTo>
                    <a:pt x="54" y="183"/>
                  </a:lnTo>
                  <a:lnTo>
                    <a:pt x="54" y="179"/>
                  </a:lnTo>
                  <a:lnTo>
                    <a:pt x="55" y="174"/>
                  </a:lnTo>
                  <a:lnTo>
                    <a:pt x="60" y="167"/>
                  </a:lnTo>
                  <a:lnTo>
                    <a:pt x="67" y="162"/>
                  </a:lnTo>
                  <a:lnTo>
                    <a:pt x="72" y="161"/>
                  </a:lnTo>
                  <a:lnTo>
                    <a:pt x="77" y="161"/>
                  </a:lnTo>
                  <a:lnTo>
                    <a:pt x="77" y="161"/>
                  </a:lnTo>
                  <a:close/>
                  <a:moveTo>
                    <a:pt x="248" y="161"/>
                  </a:moveTo>
                  <a:lnTo>
                    <a:pt x="248" y="161"/>
                  </a:lnTo>
                  <a:lnTo>
                    <a:pt x="254" y="161"/>
                  </a:lnTo>
                  <a:lnTo>
                    <a:pt x="257" y="162"/>
                  </a:lnTo>
                  <a:lnTo>
                    <a:pt x="265" y="167"/>
                  </a:lnTo>
                  <a:lnTo>
                    <a:pt x="271" y="174"/>
                  </a:lnTo>
                  <a:lnTo>
                    <a:pt x="271" y="179"/>
                  </a:lnTo>
                  <a:lnTo>
                    <a:pt x="273" y="183"/>
                  </a:lnTo>
                  <a:lnTo>
                    <a:pt x="273" y="183"/>
                  </a:lnTo>
                  <a:lnTo>
                    <a:pt x="271" y="188"/>
                  </a:lnTo>
                  <a:lnTo>
                    <a:pt x="271" y="193"/>
                  </a:lnTo>
                  <a:lnTo>
                    <a:pt x="265" y="200"/>
                  </a:lnTo>
                  <a:lnTo>
                    <a:pt x="257" y="205"/>
                  </a:lnTo>
                  <a:lnTo>
                    <a:pt x="254" y="206"/>
                  </a:lnTo>
                  <a:lnTo>
                    <a:pt x="248" y="206"/>
                  </a:lnTo>
                  <a:lnTo>
                    <a:pt x="248" y="206"/>
                  </a:lnTo>
                  <a:lnTo>
                    <a:pt x="244" y="206"/>
                  </a:lnTo>
                  <a:lnTo>
                    <a:pt x="239" y="205"/>
                  </a:lnTo>
                  <a:lnTo>
                    <a:pt x="233" y="200"/>
                  </a:lnTo>
                  <a:lnTo>
                    <a:pt x="227" y="193"/>
                  </a:lnTo>
                  <a:lnTo>
                    <a:pt x="225" y="188"/>
                  </a:lnTo>
                  <a:lnTo>
                    <a:pt x="225" y="183"/>
                  </a:lnTo>
                  <a:lnTo>
                    <a:pt x="225" y="183"/>
                  </a:lnTo>
                  <a:lnTo>
                    <a:pt x="225" y="179"/>
                  </a:lnTo>
                  <a:lnTo>
                    <a:pt x="227" y="174"/>
                  </a:lnTo>
                  <a:lnTo>
                    <a:pt x="233" y="167"/>
                  </a:lnTo>
                  <a:lnTo>
                    <a:pt x="239" y="162"/>
                  </a:lnTo>
                  <a:lnTo>
                    <a:pt x="244" y="161"/>
                  </a:lnTo>
                  <a:lnTo>
                    <a:pt x="248" y="161"/>
                  </a:lnTo>
                  <a:lnTo>
                    <a:pt x="248" y="161"/>
                  </a:lnTo>
                  <a:close/>
                  <a:moveTo>
                    <a:pt x="77" y="150"/>
                  </a:moveTo>
                  <a:lnTo>
                    <a:pt x="77" y="150"/>
                  </a:lnTo>
                  <a:lnTo>
                    <a:pt x="70" y="150"/>
                  </a:lnTo>
                  <a:lnTo>
                    <a:pt x="64" y="151"/>
                  </a:lnTo>
                  <a:lnTo>
                    <a:pt x="60" y="154"/>
                  </a:lnTo>
                  <a:lnTo>
                    <a:pt x="55" y="157"/>
                  </a:lnTo>
                  <a:lnTo>
                    <a:pt x="50" y="162"/>
                  </a:lnTo>
                  <a:lnTo>
                    <a:pt x="47" y="167"/>
                  </a:lnTo>
                  <a:lnTo>
                    <a:pt x="44" y="173"/>
                  </a:lnTo>
                  <a:lnTo>
                    <a:pt x="43" y="179"/>
                  </a:lnTo>
                  <a:lnTo>
                    <a:pt x="20" y="179"/>
                  </a:lnTo>
                  <a:lnTo>
                    <a:pt x="20" y="179"/>
                  </a:lnTo>
                  <a:lnTo>
                    <a:pt x="15" y="177"/>
                  </a:lnTo>
                  <a:lnTo>
                    <a:pt x="12" y="176"/>
                  </a:lnTo>
                  <a:lnTo>
                    <a:pt x="11" y="173"/>
                  </a:lnTo>
                  <a:lnTo>
                    <a:pt x="11" y="170"/>
                  </a:lnTo>
                  <a:lnTo>
                    <a:pt x="11" y="33"/>
                  </a:lnTo>
                  <a:lnTo>
                    <a:pt x="11" y="33"/>
                  </a:lnTo>
                  <a:lnTo>
                    <a:pt x="11" y="29"/>
                  </a:lnTo>
                  <a:lnTo>
                    <a:pt x="12" y="26"/>
                  </a:lnTo>
                  <a:lnTo>
                    <a:pt x="15" y="24"/>
                  </a:lnTo>
                  <a:lnTo>
                    <a:pt x="20" y="24"/>
                  </a:lnTo>
                  <a:lnTo>
                    <a:pt x="213" y="24"/>
                  </a:lnTo>
                  <a:lnTo>
                    <a:pt x="213" y="24"/>
                  </a:lnTo>
                  <a:lnTo>
                    <a:pt x="218" y="24"/>
                  </a:lnTo>
                  <a:lnTo>
                    <a:pt x="222" y="26"/>
                  </a:lnTo>
                  <a:lnTo>
                    <a:pt x="227" y="29"/>
                  </a:lnTo>
                  <a:lnTo>
                    <a:pt x="230" y="32"/>
                  </a:lnTo>
                  <a:lnTo>
                    <a:pt x="230" y="32"/>
                  </a:lnTo>
                  <a:lnTo>
                    <a:pt x="244" y="55"/>
                  </a:lnTo>
                  <a:lnTo>
                    <a:pt x="265" y="99"/>
                  </a:lnTo>
                  <a:lnTo>
                    <a:pt x="196" y="99"/>
                  </a:lnTo>
                  <a:lnTo>
                    <a:pt x="196" y="59"/>
                  </a:lnTo>
                  <a:lnTo>
                    <a:pt x="221" y="59"/>
                  </a:lnTo>
                  <a:lnTo>
                    <a:pt x="221" y="59"/>
                  </a:lnTo>
                  <a:lnTo>
                    <a:pt x="224" y="58"/>
                  </a:lnTo>
                  <a:lnTo>
                    <a:pt x="225" y="55"/>
                  </a:lnTo>
                  <a:lnTo>
                    <a:pt x="225" y="55"/>
                  </a:lnTo>
                  <a:lnTo>
                    <a:pt x="224" y="50"/>
                  </a:lnTo>
                  <a:lnTo>
                    <a:pt x="221" y="49"/>
                  </a:lnTo>
                  <a:lnTo>
                    <a:pt x="191" y="49"/>
                  </a:lnTo>
                  <a:lnTo>
                    <a:pt x="191" y="49"/>
                  </a:lnTo>
                  <a:lnTo>
                    <a:pt x="188" y="50"/>
                  </a:lnTo>
                  <a:lnTo>
                    <a:pt x="187" y="55"/>
                  </a:lnTo>
                  <a:lnTo>
                    <a:pt x="187" y="105"/>
                  </a:lnTo>
                  <a:lnTo>
                    <a:pt x="187" y="105"/>
                  </a:lnTo>
                  <a:lnTo>
                    <a:pt x="188" y="108"/>
                  </a:lnTo>
                  <a:lnTo>
                    <a:pt x="188" y="108"/>
                  </a:lnTo>
                  <a:lnTo>
                    <a:pt x="191" y="110"/>
                  </a:lnTo>
                  <a:lnTo>
                    <a:pt x="277" y="110"/>
                  </a:lnTo>
                  <a:lnTo>
                    <a:pt x="291" y="121"/>
                  </a:lnTo>
                  <a:lnTo>
                    <a:pt x="291" y="121"/>
                  </a:lnTo>
                  <a:lnTo>
                    <a:pt x="296" y="125"/>
                  </a:lnTo>
                  <a:lnTo>
                    <a:pt x="299" y="130"/>
                  </a:lnTo>
                  <a:lnTo>
                    <a:pt x="300" y="136"/>
                  </a:lnTo>
                  <a:lnTo>
                    <a:pt x="302" y="141"/>
                  </a:lnTo>
                  <a:lnTo>
                    <a:pt x="302" y="170"/>
                  </a:lnTo>
                  <a:lnTo>
                    <a:pt x="302" y="170"/>
                  </a:lnTo>
                  <a:lnTo>
                    <a:pt x="300" y="173"/>
                  </a:lnTo>
                  <a:lnTo>
                    <a:pt x="299" y="176"/>
                  </a:lnTo>
                  <a:lnTo>
                    <a:pt x="296" y="177"/>
                  </a:lnTo>
                  <a:lnTo>
                    <a:pt x="293" y="179"/>
                  </a:lnTo>
                  <a:lnTo>
                    <a:pt x="282" y="179"/>
                  </a:lnTo>
                  <a:lnTo>
                    <a:pt x="282" y="179"/>
                  </a:lnTo>
                  <a:lnTo>
                    <a:pt x="280" y="173"/>
                  </a:lnTo>
                  <a:lnTo>
                    <a:pt x="279" y="167"/>
                  </a:lnTo>
                  <a:lnTo>
                    <a:pt x="276" y="162"/>
                  </a:lnTo>
                  <a:lnTo>
                    <a:pt x="271" y="157"/>
                  </a:lnTo>
                  <a:lnTo>
                    <a:pt x="267" y="154"/>
                  </a:lnTo>
                  <a:lnTo>
                    <a:pt x="260" y="151"/>
                  </a:lnTo>
                  <a:lnTo>
                    <a:pt x="254" y="150"/>
                  </a:lnTo>
                  <a:lnTo>
                    <a:pt x="248" y="150"/>
                  </a:lnTo>
                  <a:lnTo>
                    <a:pt x="248" y="150"/>
                  </a:lnTo>
                  <a:lnTo>
                    <a:pt x="242" y="150"/>
                  </a:lnTo>
                  <a:lnTo>
                    <a:pt x="237" y="151"/>
                  </a:lnTo>
                  <a:lnTo>
                    <a:pt x="231" y="154"/>
                  </a:lnTo>
                  <a:lnTo>
                    <a:pt x="227" y="157"/>
                  </a:lnTo>
                  <a:lnTo>
                    <a:pt x="222" y="162"/>
                  </a:lnTo>
                  <a:lnTo>
                    <a:pt x="219" y="167"/>
                  </a:lnTo>
                  <a:lnTo>
                    <a:pt x="218" y="173"/>
                  </a:lnTo>
                  <a:lnTo>
                    <a:pt x="216" y="179"/>
                  </a:lnTo>
                  <a:lnTo>
                    <a:pt x="112" y="179"/>
                  </a:lnTo>
                  <a:lnTo>
                    <a:pt x="112" y="179"/>
                  </a:lnTo>
                  <a:lnTo>
                    <a:pt x="110" y="179"/>
                  </a:lnTo>
                  <a:lnTo>
                    <a:pt x="110" y="179"/>
                  </a:lnTo>
                  <a:lnTo>
                    <a:pt x="109" y="173"/>
                  </a:lnTo>
                  <a:lnTo>
                    <a:pt x="106" y="168"/>
                  </a:lnTo>
                  <a:lnTo>
                    <a:pt x="103" y="162"/>
                  </a:lnTo>
                  <a:lnTo>
                    <a:pt x="100" y="157"/>
                  </a:lnTo>
                  <a:lnTo>
                    <a:pt x="93" y="154"/>
                  </a:lnTo>
                  <a:lnTo>
                    <a:pt x="89" y="151"/>
                  </a:lnTo>
                  <a:lnTo>
                    <a:pt x="83" y="150"/>
                  </a:lnTo>
                  <a:lnTo>
                    <a:pt x="77" y="150"/>
                  </a:lnTo>
                  <a:lnTo>
                    <a:pt x="77" y="15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7" name="Freeform 595"/>
            <p:cNvSpPr>
              <a:spLocks noEditPoints="1"/>
            </p:cNvSpPr>
            <p:nvPr/>
          </p:nvSpPr>
          <p:spPr bwMode="auto">
            <a:xfrm>
              <a:off x="8283576" y="1452563"/>
              <a:ext cx="153988" cy="152400"/>
            </a:xfrm>
            <a:custGeom>
              <a:avLst/>
              <a:gdLst>
                <a:gd name="T0" fmla="*/ 97 w 97"/>
                <a:gd name="T1" fmla="*/ 47 h 96"/>
                <a:gd name="T2" fmla="*/ 92 w 97"/>
                <a:gd name="T3" fmla="*/ 29 h 96"/>
                <a:gd name="T4" fmla="*/ 82 w 97"/>
                <a:gd name="T5" fmla="*/ 13 h 96"/>
                <a:gd name="T6" fmla="*/ 66 w 97"/>
                <a:gd name="T7" fmla="*/ 3 h 96"/>
                <a:gd name="T8" fmla="*/ 48 w 97"/>
                <a:gd name="T9" fmla="*/ 0 h 96"/>
                <a:gd name="T10" fmla="*/ 39 w 97"/>
                <a:gd name="T11" fmla="*/ 0 h 96"/>
                <a:gd name="T12" fmla="*/ 22 w 97"/>
                <a:gd name="T13" fmla="*/ 7 h 96"/>
                <a:gd name="T14" fmla="*/ 8 w 97"/>
                <a:gd name="T15" fmla="*/ 21 h 96"/>
                <a:gd name="T16" fmla="*/ 0 w 97"/>
                <a:gd name="T17" fmla="*/ 38 h 96"/>
                <a:gd name="T18" fmla="*/ 0 w 97"/>
                <a:gd name="T19" fmla="*/ 47 h 96"/>
                <a:gd name="T20" fmla="*/ 4 w 97"/>
                <a:gd name="T21" fmla="*/ 65 h 96"/>
                <a:gd name="T22" fmla="*/ 14 w 97"/>
                <a:gd name="T23" fmla="*/ 81 h 96"/>
                <a:gd name="T24" fmla="*/ 30 w 97"/>
                <a:gd name="T25" fmla="*/ 91 h 96"/>
                <a:gd name="T26" fmla="*/ 48 w 97"/>
                <a:gd name="T27" fmla="*/ 96 h 96"/>
                <a:gd name="T28" fmla="*/ 57 w 97"/>
                <a:gd name="T29" fmla="*/ 95 h 96"/>
                <a:gd name="T30" fmla="*/ 76 w 97"/>
                <a:gd name="T31" fmla="*/ 87 h 96"/>
                <a:gd name="T32" fmla="*/ 88 w 97"/>
                <a:gd name="T33" fmla="*/ 75 h 96"/>
                <a:gd name="T34" fmla="*/ 95 w 97"/>
                <a:gd name="T35" fmla="*/ 56 h 96"/>
                <a:gd name="T36" fmla="*/ 97 w 97"/>
                <a:gd name="T37" fmla="*/ 47 h 96"/>
                <a:gd name="T38" fmla="*/ 86 w 97"/>
                <a:gd name="T39" fmla="*/ 47 h 96"/>
                <a:gd name="T40" fmla="*/ 83 w 97"/>
                <a:gd name="T41" fmla="*/ 62 h 96"/>
                <a:gd name="T42" fmla="*/ 76 w 97"/>
                <a:gd name="T43" fmla="*/ 75 h 96"/>
                <a:gd name="T44" fmla="*/ 63 w 97"/>
                <a:gd name="T45" fmla="*/ 82 h 96"/>
                <a:gd name="T46" fmla="*/ 48 w 97"/>
                <a:gd name="T47" fmla="*/ 85 h 96"/>
                <a:gd name="T48" fmla="*/ 40 w 97"/>
                <a:gd name="T49" fmla="*/ 84 h 96"/>
                <a:gd name="T50" fmla="*/ 27 w 97"/>
                <a:gd name="T51" fmla="*/ 79 h 96"/>
                <a:gd name="T52" fmla="*/ 17 w 97"/>
                <a:gd name="T53" fmla="*/ 68 h 96"/>
                <a:gd name="T54" fmla="*/ 11 w 97"/>
                <a:gd name="T55" fmla="*/ 55 h 96"/>
                <a:gd name="T56" fmla="*/ 10 w 97"/>
                <a:gd name="T57" fmla="*/ 47 h 96"/>
                <a:gd name="T58" fmla="*/ 13 w 97"/>
                <a:gd name="T59" fmla="*/ 33 h 96"/>
                <a:gd name="T60" fmla="*/ 22 w 97"/>
                <a:gd name="T61" fmla="*/ 21 h 96"/>
                <a:gd name="T62" fmla="*/ 33 w 97"/>
                <a:gd name="T63" fmla="*/ 12 h 96"/>
                <a:gd name="T64" fmla="*/ 48 w 97"/>
                <a:gd name="T65" fmla="*/ 9 h 96"/>
                <a:gd name="T66" fmla="*/ 56 w 97"/>
                <a:gd name="T67" fmla="*/ 10 h 96"/>
                <a:gd name="T68" fmla="*/ 69 w 97"/>
                <a:gd name="T69" fmla="*/ 16 h 96"/>
                <a:gd name="T70" fmla="*/ 80 w 97"/>
                <a:gd name="T71" fmla="*/ 26 h 96"/>
                <a:gd name="T72" fmla="*/ 85 w 97"/>
                <a:gd name="T73" fmla="*/ 39 h 96"/>
                <a:gd name="T74" fmla="*/ 86 w 97"/>
                <a:gd name="T75"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97" y="47"/>
                  </a:moveTo>
                  <a:lnTo>
                    <a:pt x="97" y="47"/>
                  </a:lnTo>
                  <a:lnTo>
                    <a:pt x="95" y="38"/>
                  </a:lnTo>
                  <a:lnTo>
                    <a:pt x="92" y="29"/>
                  </a:lnTo>
                  <a:lnTo>
                    <a:pt x="88" y="21"/>
                  </a:lnTo>
                  <a:lnTo>
                    <a:pt x="82" y="13"/>
                  </a:lnTo>
                  <a:lnTo>
                    <a:pt x="76" y="7"/>
                  </a:lnTo>
                  <a:lnTo>
                    <a:pt x="66" y="3"/>
                  </a:lnTo>
                  <a:lnTo>
                    <a:pt x="57" y="0"/>
                  </a:lnTo>
                  <a:lnTo>
                    <a:pt x="48" y="0"/>
                  </a:lnTo>
                  <a:lnTo>
                    <a:pt x="48" y="0"/>
                  </a:lnTo>
                  <a:lnTo>
                    <a:pt x="39" y="0"/>
                  </a:lnTo>
                  <a:lnTo>
                    <a:pt x="30" y="3"/>
                  </a:lnTo>
                  <a:lnTo>
                    <a:pt x="22" y="7"/>
                  </a:lnTo>
                  <a:lnTo>
                    <a:pt x="14" y="13"/>
                  </a:lnTo>
                  <a:lnTo>
                    <a:pt x="8" y="21"/>
                  </a:lnTo>
                  <a:lnTo>
                    <a:pt x="4" y="29"/>
                  </a:lnTo>
                  <a:lnTo>
                    <a:pt x="0" y="38"/>
                  </a:lnTo>
                  <a:lnTo>
                    <a:pt x="0" y="47"/>
                  </a:lnTo>
                  <a:lnTo>
                    <a:pt x="0" y="47"/>
                  </a:lnTo>
                  <a:lnTo>
                    <a:pt x="0" y="56"/>
                  </a:lnTo>
                  <a:lnTo>
                    <a:pt x="4" y="65"/>
                  </a:lnTo>
                  <a:lnTo>
                    <a:pt x="8" y="75"/>
                  </a:lnTo>
                  <a:lnTo>
                    <a:pt x="14" y="81"/>
                  </a:lnTo>
                  <a:lnTo>
                    <a:pt x="22" y="87"/>
                  </a:lnTo>
                  <a:lnTo>
                    <a:pt x="30" y="91"/>
                  </a:lnTo>
                  <a:lnTo>
                    <a:pt x="39" y="95"/>
                  </a:lnTo>
                  <a:lnTo>
                    <a:pt x="48" y="96"/>
                  </a:lnTo>
                  <a:lnTo>
                    <a:pt x="48" y="96"/>
                  </a:lnTo>
                  <a:lnTo>
                    <a:pt x="57" y="95"/>
                  </a:lnTo>
                  <a:lnTo>
                    <a:pt x="66" y="91"/>
                  </a:lnTo>
                  <a:lnTo>
                    <a:pt x="76" y="87"/>
                  </a:lnTo>
                  <a:lnTo>
                    <a:pt x="82" y="81"/>
                  </a:lnTo>
                  <a:lnTo>
                    <a:pt x="88" y="75"/>
                  </a:lnTo>
                  <a:lnTo>
                    <a:pt x="92" y="65"/>
                  </a:lnTo>
                  <a:lnTo>
                    <a:pt x="95" y="56"/>
                  </a:lnTo>
                  <a:lnTo>
                    <a:pt x="97" y="47"/>
                  </a:lnTo>
                  <a:lnTo>
                    <a:pt x="97" y="47"/>
                  </a:lnTo>
                  <a:close/>
                  <a:moveTo>
                    <a:pt x="86" y="47"/>
                  </a:moveTo>
                  <a:lnTo>
                    <a:pt x="86" y="47"/>
                  </a:lnTo>
                  <a:lnTo>
                    <a:pt x="85" y="55"/>
                  </a:lnTo>
                  <a:lnTo>
                    <a:pt x="83" y="62"/>
                  </a:lnTo>
                  <a:lnTo>
                    <a:pt x="80" y="68"/>
                  </a:lnTo>
                  <a:lnTo>
                    <a:pt x="76" y="75"/>
                  </a:lnTo>
                  <a:lnTo>
                    <a:pt x="69" y="79"/>
                  </a:lnTo>
                  <a:lnTo>
                    <a:pt x="63" y="82"/>
                  </a:lnTo>
                  <a:lnTo>
                    <a:pt x="56" y="84"/>
                  </a:lnTo>
                  <a:lnTo>
                    <a:pt x="48" y="85"/>
                  </a:lnTo>
                  <a:lnTo>
                    <a:pt x="48" y="85"/>
                  </a:lnTo>
                  <a:lnTo>
                    <a:pt x="40" y="84"/>
                  </a:lnTo>
                  <a:lnTo>
                    <a:pt x="33" y="82"/>
                  </a:lnTo>
                  <a:lnTo>
                    <a:pt x="27" y="79"/>
                  </a:lnTo>
                  <a:lnTo>
                    <a:pt x="22" y="75"/>
                  </a:lnTo>
                  <a:lnTo>
                    <a:pt x="17" y="68"/>
                  </a:lnTo>
                  <a:lnTo>
                    <a:pt x="13" y="62"/>
                  </a:lnTo>
                  <a:lnTo>
                    <a:pt x="11" y="55"/>
                  </a:lnTo>
                  <a:lnTo>
                    <a:pt x="10" y="47"/>
                  </a:lnTo>
                  <a:lnTo>
                    <a:pt x="10" y="47"/>
                  </a:lnTo>
                  <a:lnTo>
                    <a:pt x="11" y="39"/>
                  </a:lnTo>
                  <a:lnTo>
                    <a:pt x="13" y="33"/>
                  </a:lnTo>
                  <a:lnTo>
                    <a:pt x="17" y="26"/>
                  </a:lnTo>
                  <a:lnTo>
                    <a:pt x="22" y="21"/>
                  </a:lnTo>
                  <a:lnTo>
                    <a:pt x="27" y="16"/>
                  </a:lnTo>
                  <a:lnTo>
                    <a:pt x="33" y="12"/>
                  </a:lnTo>
                  <a:lnTo>
                    <a:pt x="40" y="10"/>
                  </a:lnTo>
                  <a:lnTo>
                    <a:pt x="48" y="9"/>
                  </a:lnTo>
                  <a:lnTo>
                    <a:pt x="48" y="9"/>
                  </a:lnTo>
                  <a:lnTo>
                    <a:pt x="56" y="10"/>
                  </a:lnTo>
                  <a:lnTo>
                    <a:pt x="63" y="12"/>
                  </a:lnTo>
                  <a:lnTo>
                    <a:pt x="69" y="16"/>
                  </a:lnTo>
                  <a:lnTo>
                    <a:pt x="76" y="21"/>
                  </a:lnTo>
                  <a:lnTo>
                    <a:pt x="80" y="26"/>
                  </a:lnTo>
                  <a:lnTo>
                    <a:pt x="83" y="33"/>
                  </a:lnTo>
                  <a:lnTo>
                    <a:pt x="85" y="39"/>
                  </a:lnTo>
                  <a:lnTo>
                    <a:pt x="86" y="47"/>
                  </a:lnTo>
                  <a:lnTo>
                    <a:pt x="86" y="4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8" name="Freeform 596"/>
            <p:cNvSpPr>
              <a:spLocks/>
            </p:cNvSpPr>
            <p:nvPr/>
          </p:nvSpPr>
          <p:spPr bwMode="auto">
            <a:xfrm>
              <a:off x="8318501" y="1485900"/>
              <a:ext cx="82550" cy="85725"/>
            </a:xfrm>
            <a:custGeom>
              <a:avLst/>
              <a:gdLst>
                <a:gd name="T0" fmla="*/ 47 w 52"/>
                <a:gd name="T1" fmla="*/ 21 h 54"/>
                <a:gd name="T2" fmla="*/ 31 w 52"/>
                <a:gd name="T3" fmla="*/ 21 h 54"/>
                <a:gd name="T4" fmla="*/ 31 w 52"/>
                <a:gd name="T5" fmla="*/ 5 h 54"/>
                <a:gd name="T6" fmla="*/ 31 w 52"/>
                <a:gd name="T7" fmla="*/ 5 h 54"/>
                <a:gd name="T8" fmla="*/ 29 w 52"/>
                <a:gd name="T9" fmla="*/ 2 h 54"/>
                <a:gd name="T10" fmla="*/ 26 w 52"/>
                <a:gd name="T11" fmla="*/ 0 h 54"/>
                <a:gd name="T12" fmla="*/ 26 w 52"/>
                <a:gd name="T13" fmla="*/ 0 h 54"/>
                <a:gd name="T14" fmla="*/ 23 w 52"/>
                <a:gd name="T15" fmla="*/ 2 h 54"/>
                <a:gd name="T16" fmla="*/ 21 w 52"/>
                <a:gd name="T17" fmla="*/ 5 h 54"/>
                <a:gd name="T18" fmla="*/ 21 w 52"/>
                <a:gd name="T19" fmla="*/ 21 h 54"/>
                <a:gd name="T20" fmla="*/ 5 w 52"/>
                <a:gd name="T21" fmla="*/ 21 h 54"/>
                <a:gd name="T22" fmla="*/ 5 w 52"/>
                <a:gd name="T23" fmla="*/ 21 h 54"/>
                <a:gd name="T24" fmla="*/ 1 w 52"/>
                <a:gd name="T25" fmla="*/ 23 h 54"/>
                <a:gd name="T26" fmla="*/ 0 w 52"/>
                <a:gd name="T27" fmla="*/ 26 h 54"/>
                <a:gd name="T28" fmla="*/ 0 w 52"/>
                <a:gd name="T29" fmla="*/ 26 h 54"/>
                <a:gd name="T30" fmla="*/ 1 w 52"/>
                <a:gd name="T31" fmla="*/ 31 h 54"/>
                <a:gd name="T32" fmla="*/ 5 w 52"/>
                <a:gd name="T33" fmla="*/ 32 h 54"/>
                <a:gd name="T34" fmla="*/ 21 w 52"/>
                <a:gd name="T35" fmla="*/ 32 h 54"/>
                <a:gd name="T36" fmla="*/ 21 w 52"/>
                <a:gd name="T37" fmla="*/ 47 h 54"/>
                <a:gd name="T38" fmla="*/ 21 w 52"/>
                <a:gd name="T39" fmla="*/ 47 h 54"/>
                <a:gd name="T40" fmla="*/ 23 w 52"/>
                <a:gd name="T41" fmla="*/ 52 h 54"/>
                <a:gd name="T42" fmla="*/ 26 w 52"/>
                <a:gd name="T43" fmla="*/ 54 h 54"/>
                <a:gd name="T44" fmla="*/ 26 w 52"/>
                <a:gd name="T45" fmla="*/ 54 h 54"/>
                <a:gd name="T46" fmla="*/ 29 w 52"/>
                <a:gd name="T47" fmla="*/ 52 h 54"/>
                <a:gd name="T48" fmla="*/ 31 w 52"/>
                <a:gd name="T49" fmla="*/ 47 h 54"/>
                <a:gd name="T50" fmla="*/ 31 w 52"/>
                <a:gd name="T51" fmla="*/ 32 h 54"/>
                <a:gd name="T52" fmla="*/ 47 w 52"/>
                <a:gd name="T53" fmla="*/ 32 h 54"/>
                <a:gd name="T54" fmla="*/ 47 w 52"/>
                <a:gd name="T55" fmla="*/ 32 h 54"/>
                <a:gd name="T56" fmla="*/ 51 w 52"/>
                <a:gd name="T57" fmla="*/ 31 h 54"/>
                <a:gd name="T58" fmla="*/ 52 w 52"/>
                <a:gd name="T59" fmla="*/ 26 h 54"/>
                <a:gd name="T60" fmla="*/ 52 w 52"/>
                <a:gd name="T61" fmla="*/ 26 h 54"/>
                <a:gd name="T62" fmla="*/ 51 w 52"/>
                <a:gd name="T63" fmla="*/ 23 h 54"/>
                <a:gd name="T64" fmla="*/ 47 w 52"/>
                <a:gd name="T65" fmla="*/ 21 h 54"/>
                <a:gd name="T66" fmla="*/ 47 w 52"/>
                <a:gd name="T6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4">
                  <a:moveTo>
                    <a:pt x="47" y="21"/>
                  </a:moveTo>
                  <a:lnTo>
                    <a:pt x="31" y="21"/>
                  </a:lnTo>
                  <a:lnTo>
                    <a:pt x="31" y="5"/>
                  </a:lnTo>
                  <a:lnTo>
                    <a:pt x="31" y="5"/>
                  </a:lnTo>
                  <a:lnTo>
                    <a:pt x="29" y="2"/>
                  </a:lnTo>
                  <a:lnTo>
                    <a:pt x="26" y="0"/>
                  </a:lnTo>
                  <a:lnTo>
                    <a:pt x="26" y="0"/>
                  </a:lnTo>
                  <a:lnTo>
                    <a:pt x="23" y="2"/>
                  </a:lnTo>
                  <a:lnTo>
                    <a:pt x="21" y="5"/>
                  </a:lnTo>
                  <a:lnTo>
                    <a:pt x="21" y="21"/>
                  </a:lnTo>
                  <a:lnTo>
                    <a:pt x="5" y="21"/>
                  </a:lnTo>
                  <a:lnTo>
                    <a:pt x="5" y="21"/>
                  </a:lnTo>
                  <a:lnTo>
                    <a:pt x="1" y="23"/>
                  </a:lnTo>
                  <a:lnTo>
                    <a:pt x="0" y="26"/>
                  </a:lnTo>
                  <a:lnTo>
                    <a:pt x="0" y="26"/>
                  </a:lnTo>
                  <a:lnTo>
                    <a:pt x="1" y="31"/>
                  </a:lnTo>
                  <a:lnTo>
                    <a:pt x="5" y="32"/>
                  </a:lnTo>
                  <a:lnTo>
                    <a:pt x="21" y="32"/>
                  </a:lnTo>
                  <a:lnTo>
                    <a:pt x="21" y="47"/>
                  </a:lnTo>
                  <a:lnTo>
                    <a:pt x="21" y="47"/>
                  </a:lnTo>
                  <a:lnTo>
                    <a:pt x="23" y="52"/>
                  </a:lnTo>
                  <a:lnTo>
                    <a:pt x="26" y="54"/>
                  </a:lnTo>
                  <a:lnTo>
                    <a:pt x="26" y="54"/>
                  </a:lnTo>
                  <a:lnTo>
                    <a:pt x="29" y="52"/>
                  </a:lnTo>
                  <a:lnTo>
                    <a:pt x="31" y="47"/>
                  </a:lnTo>
                  <a:lnTo>
                    <a:pt x="31" y="32"/>
                  </a:lnTo>
                  <a:lnTo>
                    <a:pt x="47" y="32"/>
                  </a:lnTo>
                  <a:lnTo>
                    <a:pt x="47" y="32"/>
                  </a:lnTo>
                  <a:lnTo>
                    <a:pt x="51" y="31"/>
                  </a:lnTo>
                  <a:lnTo>
                    <a:pt x="52" y="26"/>
                  </a:lnTo>
                  <a:lnTo>
                    <a:pt x="52" y="26"/>
                  </a:lnTo>
                  <a:lnTo>
                    <a:pt x="51" y="23"/>
                  </a:lnTo>
                  <a:lnTo>
                    <a:pt x="47" y="21"/>
                  </a:lnTo>
                  <a:lnTo>
                    <a:pt x="47" y="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09" name="Group 308"/>
          <p:cNvGrpSpPr/>
          <p:nvPr userDrawn="1"/>
        </p:nvGrpSpPr>
        <p:grpSpPr>
          <a:xfrm>
            <a:off x="7246030" y="3807171"/>
            <a:ext cx="340324" cy="427743"/>
            <a:chOff x="5934076" y="3908425"/>
            <a:chExt cx="288925" cy="484188"/>
          </a:xfrm>
        </p:grpSpPr>
        <p:sp>
          <p:nvSpPr>
            <p:cNvPr id="310" name="Freeform 597"/>
            <p:cNvSpPr>
              <a:spLocks/>
            </p:cNvSpPr>
            <p:nvPr/>
          </p:nvSpPr>
          <p:spPr bwMode="auto">
            <a:xfrm>
              <a:off x="6029326" y="4156075"/>
              <a:ext cx="101600" cy="190500"/>
            </a:xfrm>
            <a:custGeom>
              <a:avLst/>
              <a:gdLst>
                <a:gd name="T0" fmla="*/ 32 w 64"/>
                <a:gd name="T1" fmla="*/ 52 h 120"/>
                <a:gd name="T2" fmla="*/ 17 w 64"/>
                <a:gd name="T3" fmla="*/ 48 h 120"/>
                <a:gd name="T4" fmla="*/ 11 w 64"/>
                <a:gd name="T5" fmla="*/ 38 h 120"/>
                <a:gd name="T6" fmla="*/ 11 w 64"/>
                <a:gd name="T7" fmla="*/ 35 h 120"/>
                <a:gd name="T8" fmla="*/ 17 w 64"/>
                <a:gd name="T9" fmla="*/ 29 h 120"/>
                <a:gd name="T10" fmla="*/ 32 w 64"/>
                <a:gd name="T11" fmla="*/ 25 h 120"/>
                <a:gd name="T12" fmla="*/ 41 w 64"/>
                <a:gd name="T13" fmla="*/ 26 h 120"/>
                <a:gd name="T14" fmla="*/ 50 w 64"/>
                <a:gd name="T15" fmla="*/ 35 h 120"/>
                <a:gd name="T16" fmla="*/ 50 w 64"/>
                <a:gd name="T17" fmla="*/ 40 h 120"/>
                <a:gd name="T18" fmla="*/ 57 w 64"/>
                <a:gd name="T19" fmla="*/ 44 h 120"/>
                <a:gd name="T20" fmla="*/ 60 w 64"/>
                <a:gd name="T21" fmla="*/ 43 h 120"/>
                <a:gd name="T22" fmla="*/ 61 w 64"/>
                <a:gd name="T23" fmla="*/ 40 h 120"/>
                <a:gd name="T24" fmla="*/ 55 w 64"/>
                <a:gd name="T25" fmla="*/ 23 h 120"/>
                <a:gd name="T26" fmla="*/ 37 w 64"/>
                <a:gd name="T27" fmla="*/ 15 h 120"/>
                <a:gd name="T28" fmla="*/ 37 w 64"/>
                <a:gd name="T29" fmla="*/ 5 h 120"/>
                <a:gd name="T30" fmla="*/ 35 w 64"/>
                <a:gd name="T31" fmla="*/ 2 h 120"/>
                <a:gd name="T32" fmla="*/ 32 w 64"/>
                <a:gd name="T33" fmla="*/ 0 h 120"/>
                <a:gd name="T34" fmla="*/ 26 w 64"/>
                <a:gd name="T35" fmla="*/ 5 h 120"/>
                <a:gd name="T36" fmla="*/ 26 w 64"/>
                <a:gd name="T37" fmla="*/ 15 h 120"/>
                <a:gd name="T38" fmla="*/ 15 w 64"/>
                <a:gd name="T39" fmla="*/ 18 h 120"/>
                <a:gd name="T40" fmla="*/ 3 w 64"/>
                <a:gd name="T41" fmla="*/ 31 h 120"/>
                <a:gd name="T42" fmla="*/ 1 w 64"/>
                <a:gd name="T43" fmla="*/ 38 h 120"/>
                <a:gd name="T44" fmla="*/ 1 w 64"/>
                <a:gd name="T45" fmla="*/ 44 h 120"/>
                <a:gd name="T46" fmla="*/ 6 w 64"/>
                <a:gd name="T47" fmla="*/ 52 h 120"/>
                <a:gd name="T48" fmla="*/ 20 w 64"/>
                <a:gd name="T49" fmla="*/ 58 h 120"/>
                <a:gd name="T50" fmla="*/ 31 w 64"/>
                <a:gd name="T51" fmla="*/ 61 h 120"/>
                <a:gd name="T52" fmla="*/ 49 w 64"/>
                <a:gd name="T53" fmla="*/ 67 h 120"/>
                <a:gd name="T54" fmla="*/ 55 w 64"/>
                <a:gd name="T55" fmla="*/ 75 h 120"/>
                <a:gd name="T56" fmla="*/ 55 w 64"/>
                <a:gd name="T57" fmla="*/ 78 h 120"/>
                <a:gd name="T58" fmla="*/ 53 w 64"/>
                <a:gd name="T59" fmla="*/ 86 h 120"/>
                <a:gd name="T60" fmla="*/ 40 w 64"/>
                <a:gd name="T61" fmla="*/ 93 h 120"/>
                <a:gd name="T62" fmla="*/ 32 w 64"/>
                <a:gd name="T63" fmla="*/ 95 h 120"/>
                <a:gd name="T64" fmla="*/ 15 w 64"/>
                <a:gd name="T65" fmla="*/ 90 h 120"/>
                <a:gd name="T66" fmla="*/ 9 w 64"/>
                <a:gd name="T67" fmla="*/ 78 h 120"/>
                <a:gd name="T68" fmla="*/ 8 w 64"/>
                <a:gd name="T69" fmla="*/ 74 h 120"/>
                <a:gd name="T70" fmla="*/ 4 w 64"/>
                <a:gd name="T71" fmla="*/ 74 h 120"/>
                <a:gd name="T72" fmla="*/ 0 w 64"/>
                <a:gd name="T73" fmla="*/ 78 h 120"/>
                <a:gd name="T74" fmla="*/ 0 w 64"/>
                <a:gd name="T75" fmla="*/ 83 h 120"/>
                <a:gd name="T76" fmla="*/ 3 w 64"/>
                <a:gd name="T77" fmla="*/ 92 h 120"/>
                <a:gd name="T78" fmla="*/ 11 w 64"/>
                <a:gd name="T79" fmla="*/ 98 h 120"/>
                <a:gd name="T80" fmla="*/ 26 w 64"/>
                <a:gd name="T81" fmla="*/ 104 h 120"/>
                <a:gd name="T82" fmla="*/ 26 w 64"/>
                <a:gd name="T83" fmla="*/ 115 h 120"/>
                <a:gd name="T84" fmla="*/ 27 w 64"/>
                <a:gd name="T85" fmla="*/ 118 h 120"/>
                <a:gd name="T86" fmla="*/ 32 w 64"/>
                <a:gd name="T87" fmla="*/ 120 h 120"/>
                <a:gd name="T88" fmla="*/ 37 w 64"/>
                <a:gd name="T89" fmla="*/ 115 h 120"/>
                <a:gd name="T90" fmla="*/ 37 w 64"/>
                <a:gd name="T91" fmla="*/ 104 h 120"/>
                <a:gd name="T92" fmla="*/ 49 w 64"/>
                <a:gd name="T93" fmla="*/ 101 h 120"/>
                <a:gd name="T94" fmla="*/ 60 w 64"/>
                <a:gd name="T95" fmla="*/ 92 h 120"/>
                <a:gd name="T96" fmla="*/ 64 w 64"/>
                <a:gd name="T97" fmla="*/ 84 h 120"/>
                <a:gd name="T98" fmla="*/ 64 w 64"/>
                <a:gd name="T99" fmla="*/ 78 h 120"/>
                <a:gd name="T100" fmla="*/ 61 w 64"/>
                <a:gd name="T101" fmla="*/ 67 h 120"/>
                <a:gd name="T102" fmla="*/ 53 w 64"/>
                <a:gd name="T103" fmla="*/ 60 h 120"/>
                <a:gd name="T104" fmla="*/ 32 w 64"/>
                <a:gd name="T10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20">
                  <a:moveTo>
                    <a:pt x="32" y="52"/>
                  </a:moveTo>
                  <a:lnTo>
                    <a:pt x="32" y="52"/>
                  </a:lnTo>
                  <a:lnTo>
                    <a:pt x="23" y="49"/>
                  </a:lnTo>
                  <a:lnTo>
                    <a:pt x="17" y="48"/>
                  </a:lnTo>
                  <a:lnTo>
                    <a:pt x="12" y="43"/>
                  </a:lnTo>
                  <a:lnTo>
                    <a:pt x="11" y="38"/>
                  </a:lnTo>
                  <a:lnTo>
                    <a:pt x="11" y="38"/>
                  </a:lnTo>
                  <a:lnTo>
                    <a:pt x="11" y="35"/>
                  </a:lnTo>
                  <a:lnTo>
                    <a:pt x="12" y="32"/>
                  </a:lnTo>
                  <a:lnTo>
                    <a:pt x="17" y="29"/>
                  </a:lnTo>
                  <a:lnTo>
                    <a:pt x="24" y="26"/>
                  </a:lnTo>
                  <a:lnTo>
                    <a:pt x="32" y="25"/>
                  </a:lnTo>
                  <a:lnTo>
                    <a:pt x="32" y="25"/>
                  </a:lnTo>
                  <a:lnTo>
                    <a:pt x="41" y="26"/>
                  </a:lnTo>
                  <a:lnTo>
                    <a:pt x="47" y="29"/>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5"/>
                  </a:lnTo>
                  <a:lnTo>
                    <a:pt x="37" y="5"/>
                  </a:lnTo>
                  <a:lnTo>
                    <a:pt x="35" y="2"/>
                  </a:lnTo>
                  <a:lnTo>
                    <a:pt x="32" y="0"/>
                  </a:lnTo>
                  <a:lnTo>
                    <a:pt x="32" y="0"/>
                  </a:lnTo>
                  <a:lnTo>
                    <a:pt x="27" y="2"/>
                  </a:lnTo>
                  <a:lnTo>
                    <a:pt x="26" y="5"/>
                  </a:lnTo>
                  <a:lnTo>
                    <a:pt x="26" y="15"/>
                  </a:lnTo>
                  <a:lnTo>
                    <a:pt x="26" y="15"/>
                  </a:lnTo>
                  <a:lnTo>
                    <a:pt x="26" y="15"/>
                  </a:lnTo>
                  <a:lnTo>
                    <a:pt x="15" y="18"/>
                  </a:lnTo>
                  <a:lnTo>
                    <a:pt x="8" y="23"/>
                  </a:lnTo>
                  <a:lnTo>
                    <a:pt x="3" y="31"/>
                  </a:lnTo>
                  <a:lnTo>
                    <a:pt x="1" y="34"/>
                  </a:lnTo>
                  <a:lnTo>
                    <a:pt x="1" y="38"/>
                  </a:lnTo>
                  <a:lnTo>
                    <a:pt x="1" y="38"/>
                  </a:lnTo>
                  <a:lnTo>
                    <a:pt x="1" y="44"/>
                  </a:lnTo>
                  <a:lnTo>
                    <a:pt x="3" y="49"/>
                  </a:lnTo>
                  <a:lnTo>
                    <a:pt x="6" y="52"/>
                  </a:lnTo>
                  <a:lnTo>
                    <a:pt x="11" y="55"/>
                  </a:lnTo>
                  <a:lnTo>
                    <a:pt x="20" y="58"/>
                  </a:lnTo>
                  <a:lnTo>
                    <a:pt x="31" y="61"/>
                  </a:lnTo>
                  <a:lnTo>
                    <a:pt x="31" y="61"/>
                  </a:lnTo>
                  <a:lnTo>
                    <a:pt x="40" y="64"/>
                  </a:lnTo>
                  <a:lnTo>
                    <a:pt x="49" y="67"/>
                  </a:lnTo>
                  <a:lnTo>
                    <a:pt x="53" y="72"/>
                  </a:lnTo>
                  <a:lnTo>
                    <a:pt x="55" y="75"/>
                  </a:lnTo>
                  <a:lnTo>
                    <a:pt x="55" y="78"/>
                  </a:lnTo>
                  <a:lnTo>
                    <a:pt x="55" y="78"/>
                  </a:lnTo>
                  <a:lnTo>
                    <a:pt x="55" y="83"/>
                  </a:lnTo>
                  <a:lnTo>
                    <a:pt x="53" y="86"/>
                  </a:lnTo>
                  <a:lnTo>
                    <a:pt x="47" y="90"/>
                  </a:lnTo>
                  <a:lnTo>
                    <a:pt x="40" y="93"/>
                  </a:lnTo>
                  <a:lnTo>
                    <a:pt x="32" y="95"/>
                  </a:lnTo>
                  <a:lnTo>
                    <a:pt x="32" y="95"/>
                  </a:lnTo>
                  <a:lnTo>
                    <a:pt x="21" y="93"/>
                  </a:lnTo>
                  <a:lnTo>
                    <a:pt x="15" y="90"/>
                  </a:lnTo>
                  <a:lnTo>
                    <a:pt x="11" y="84"/>
                  </a:lnTo>
                  <a:lnTo>
                    <a:pt x="9" y="78"/>
                  </a:lnTo>
                  <a:lnTo>
                    <a:pt x="9" y="78"/>
                  </a:lnTo>
                  <a:lnTo>
                    <a:pt x="8" y="74"/>
                  </a:lnTo>
                  <a:lnTo>
                    <a:pt x="4" y="74"/>
                  </a:lnTo>
                  <a:lnTo>
                    <a:pt x="4" y="74"/>
                  </a:lnTo>
                  <a:lnTo>
                    <a:pt x="1" y="74"/>
                  </a:lnTo>
                  <a:lnTo>
                    <a:pt x="0" y="78"/>
                  </a:lnTo>
                  <a:lnTo>
                    <a:pt x="0" y="78"/>
                  </a:lnTo>
                  <a:lnTo>
                    <a:pt x="0" y="83"/>
                  </a:lnTo>
                  <a:lnTo>
                    <a:pt x="1" y="87"/>
                  </a:lnTo>
                  <a:lnTo>
                    <a:pt x="3" y="92"/>
                  </a:lnTo>
                  <a:lnTo>
                    <a:pt x="6" y="95"/>
                  </a:lnTo>
                  <a:lnTo>
                    <a:pt x="11" y="98"/>
                  </a:lnTo>
                  <a:lnTo>
                    <a:pt x="15" y="101"/>
                  </a:lnTo>
                  <a:lnTo>
                    <a:pt x="26" y="104"/>
                  </a:lnTo>
                  <a:lnTo>
                    <a:pt x="26" y="104"/>
                  </a:lnTo>
                  <a:lnTo>
                    <a:pt x="26" y="115"/>
                  </a:lnTo>
                  <a:lnTo>
                    <a:pt x="26" y="115"/>
                  </a:lnTo>
                  <a:lnTo>
                    <a:pt x="27" y="118"/>
                  </a:lnTo>
                  <a:lnTo>
                    <a:pt x="32" y="120"/>
                  </a:lnTo>
                  <a:lnTo>
                    <a:pt x="32" y="120"/>
                  </a:lnTo>
                  <a:lnTo>
                    <a:pt x="35" y="118"/>
                  </a:lnTo>
                  <a:lnTo>
                    <a:pt x="37" y="115"/>
                  </a:lnTo>
                  <a:lnTo>
                    <a:pt x="37" y="104"/>
                  </a:lnTo>
                  <a:lnTo>
                    <a:pt x="37" y="104"/>
                  </a:lnTo>
                  <a:lnTo>
                    <a:pt x="37" y="104"/>
                  </a:lnTo>
                  <a:lnTo>
                    <a:pt x="49" y="101"/>
                  </a:lnTo>
                  <a:lnTo>
                    <a:pt x="57" y="95"/>
                  </a:lnTo>
                  <a:lnTo>
                    <a:pt x="60" y="92"/>
                  </a:lnTo>
                  <a:lnTo>
                    <a:pt x="63" y="87"/>
                  </a:lnTo>
                  <a:lnTo>
                    <a:pt x="64" y="84"/>
                  </a:lnTo>
                  <a:lnTo>
                    <a:pt x="64" y="78"/>
                  </a:lnTo>
                  <a:lnTo>
                    <a:pt x="64" y="78"/>
                  </a:lnTo>
                  <a:lnTo>
                    <a:pt x="64" y="72"/>
                  </a:lnTo>
                  <a:lnTo>
                    <a:pt x="61" y="67"/>
                  </a:lnTo>
                  <a:lnTo>
                    <a:pt x="58" y="63"/>
                  </a:lnTo>
                  <a:lnTo>
                    <a:pt x="53" y="60"/>
                  </a:lnTo>
                  <a:lnTo>
                    <a:pt x="43" y="55"/>
                  </a:lnTo>
                  <a:lnTo>
                    <a:pt x="32" y="52"/>
                  </a:lnTo>
                  <a:lnTo>
                    <a:pt x="32" y="5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1" name="Freeform 598"/>
            <p:cNvSpPr>
              <a:spLocks noEditPoints="1"/>
            </p:cNvSpPr>
            <p:nvPr/>
          </p:nvSpPr>
          <p:spPr bwMode="auto">
            <a:xfrm>
              <a:off x="5934076" y="3908425"/>
              <a:ext cx="288925" cy="484188"/>
            </a:xfrm>
            <a:custGeom>
              <a:avLst/>
              <a:gdLst>
                <a:gd name="T0" fmla="*/ 132 w 182"/>
                <a:gd name="T1" fmla="*/ 133 h 305"/>
                <a:gd name="T2" fmla="*/ 170 w 182"/>
                <a:gd name="T3" fmla="*/ 105 h 305"/>
                <a:gd name="T4" fmla="*/ 173 w 182"/>
                <a:gd name="T5" fmla="*/ 105 h 305"/>
                <a:gd name="T6" fmla="*/ 175 w 182"/>
                <a:gd name="T7" fmla="*/ 102 h 305"/>
                <a:gd name="T8" fmla="*/ 173 w 182"/>
                <a:gd name="T9" fmla="*/ 98 h 305"/>
                <a:gd name="T10" fmla="*/ 95 w 182"/>
                <a:gd name="T11" fmla="*/ 1 h 305"/>
                <a:gd name="T12" fmla="*/ 92 w 182"/>
                <a:gd name="T13" fmla="*/ 0 h 305"/>
                <a:gd name="T14" fmla="*/ 9 w 182"/>
                <a:gd name="T15" fmla="*/ 98 h 305"/>
                <a:gd name="T16" fmla="*/ 8 w 182"/>
                <a:gd name="T17" fmla="*/ 101 h 305"/>
                <a:gd name="T18" fmla="*/ 8 w 182"/>
                <a:gd name="T19" fmla="*/ 102 h 305"/>
                <a:gd name="T20" fmla="*/ 12 w 182"/>
                <a:gd name="T21" fmla="*/ 105 h 305"/>
                <a:gd name="T22" fmla="*/ 51 w 182"/>
                <a:gd name="T23" fmla="*/ 133 h 305"/>
                <a:gd name="T24" fmla="*/ 51 w 182"/>
                <a:gd name="T25" fmla="*/ 133 h 305"/>
                <a:gd name="T26" fmla="*/ 29 w 182"/>
                <a:gd name="T27" fmla="*/ 147 h 305"/>
                <a:gd name="T28" fmla="*/ 14 w 182"/>
                <a:gd name="T29" fmla="*/ 167 h 305"/>
                <a:gd name="T30" fmla="*/ 3 w 182"/>
                <a:gd name="T31" fmla="*/ 188 h 305"/>
                <a:gd name="T32" fmla="*/ 0 w 182"/>
                <a:gd name="T33" fmla="*/ 214 h 305"/>
                <a:gd name="T34" fmla="*/ 0 w 182"/>
                <a:gd name="T35" fmla="*/ 223 h 305"/>
                <a:gd name="T36" fmla="*/ 8 w 182"/>
                <a:gd name="T37" fmla="*/ 249 h 305"/>
                <a:gd name="T38" fmla="*/ 26 w 182"/>
                <a:gd name="T39" fmla="*/ 279 h 305"/>
                <a:gd name="T40" fmla="*/ 55 w 182"/>
                <a:gd name="T41" fmla="*/ 299 h 305"/>
                <a:gd name="T42" fmla="*/ 83 w 182"/>
                <a:gd name="T43" fmla="*/ 305 h 305"/>
                <a:gd name="T44" fmla="*/ 92 w 182"/>
                <a:gd name="T45" fmla="*/ 305 h 305"/>
                <a:gd name="T46" fmla="*/ 110 w 182"/>
                <a:gd name="T47" fmla="*/ 303 h 305"/>
                <a:gd name="T48" fmla="*/ 143 w 182"/>
                <a:gd name="T49" fmla="*/ 289 h 305"/>
                <a:gd name="T50" fmla="*/ 167 w 182"/>
                <a:gd name="T51" fmla="*/ 265 h 305"/>
                <a:gd name="T52" fmla="*/ 181 w 182"/>
                <a:gd name="T53" fmla="*/ 233 h 305"/>
                <a:gd name="T54" fmla="*/ 182 w 182"/>
                <a:gd name="T55" fmla="*/ 214 h 305"/>
                <a:gd name="T56" fmla="*/ 182 w 182"/>
                <a:gd name="T57" fmla="*/ 200 h 305"/>
                <a:gd name="T58" fmla="*/ 175 w 182"/>
                <a:gd name="T59" fmla="*/ 177 h 305"/>
                <a:gd name="T60" fmla="*/ 163 w 182"/>
                <a:gd name="T61" fmla="*/ 156 h 305"/>
                <a:gd name="T62" fmla="*/ 144 w 182"/>
                <a:gd name="T63" fmla="*/ 139 h 305"/>
                <a:gd name="T64" fmla="*/ 132 w 182"/>
                <a:gd name="T65" fmla="*/ 133 h 305"/>
                <a:gd name="T66" fmla="*/ 92 w 182"/>
                <a:gd name="T67" fmla="*/ 11 h 305"/>
                <a:gd name="T68" fmla="*/ 127 w 182"/>
                <a:gd name="T69" fmla="*/ 96 h 305"/>
                <a:gd name="T70" fmla="*/ 124 w 182"/>
                <a:gd name="T71" fmla="*/ 98 h 305"/>
                <a:gd name="T72" fmla="*/ 123 w 182"/>
                <a:gd name="T73" fmla="*/ 128 h 305"/>
                <a:gd name="T74" fmla="*/ 121 w 182"/>
                <a:gd name="T75" fmla="*/ 128 h 305"/>
                <a:gd name="T76" fmla="*/ 92 w 182"/>
                <a:gd name="T77" fmla="*/ 122 h 305"/>
                <a:gd name="T78" fmla="*/ 77 w 182"/>
                <a:gd name="T79" fmla="*/ 124 h 305"/>
                <a:gd name="T80" fmla="*/ 60 w 182"/>
                <a:gd name="T81" fmla="*/ 128 h 305"/>
                <a:gd name="T82" fmla="*/ 60 w 182"/>
                <a:gd name="T83" fmla="*/ 101 h 305"/>
                <a:gd name="T84" fmla="*/ 55 w 182"/>
                <a:gd name="T85" fmla="*/ 96 h 305"/>
                <a:gd name="T86" fmla="*/ 92 w 182"/>
                <a:gd name="T87" fmla="*/ 295 h 305"/>
                <a:gd name="T88" fmla="*/ 75 w 182"/>
                <a:gd name="T89" fmla="*/ 294 h 305"/>
                <a:gd name="T90" fmla="*/ 46 w 182"/>
                <a:gd name="T91" fmla="*/ 282 h 305"/>
                <a:gd name="T92" fmla="*/ 23 w 182"/>
                <a:gd name="T93" fmla="*/ 259 h 305"/>
                <a:gd name="T94" fmla="*/ 11 w 182"/>
                <a:gd name="T95" fmla="*/ 230 h 305"/>
                <a:gd name="T96" fmla="*/ 9 w 182"/>
                <a:gd name="T97" fmla="*/ 214 h 305"/>
                <a:gd name="T98" fmla="*/ 17 w 182"/>
                <a:gd name="T99" fmla="*/ 182 h 305"/>
                <a:gd name="T100" fmla="*/ 34 w 182"/>
                <a:gd name="T101" fmla="*/ 156 h 305"/>
                <a:gd name="T102" fmla="*/ 60 w 182"/>
                <a:gd name="T103" fmla="*/ 139 h 305"/>
                <a:gd name="T104" fmla="*/ 92 w 182"/>
                <a:gd name="T105" fmla="*/ 133 h 305"/>
                <a:gd name="T106" fmla="*/ 107 w 182"/>
                <a:gd name="T107" fmla="*/ 135 h 305"/>
                <a:gd name="T108" fmla="*/ 136 w 182"/>
                <a:gd name="T109" fmla="*/ 147 h 305"/>
                <a:gd name="T110" fmla="*/ 159 w 182"/>
                <a:gd name="T111" fmla="*/ 168 h 305"/>
                <a:gd name="T112" fmla="*/ 172 w 182"/>
                <a:gd name="T113" fmla="*/ 197 h 305"/>
                <a:gd name="T114" fmla="*/ 173 w 182"/>
                <a:gd name="T115" fmla="*/ 214 h 305"/>
                <a:gd name="T116" fmla="*/ 167 w 182"/>
                <a:gd name="T117" fmla="*/ 245 h 305"/>
                <a:gd name="T118" fmla="*/ 149 w 182"/>
                <a:gd name="T119" fmla="*/ 271 h 305"/>
                <a:gd name="T120" fmla="*/ 123 w 182"/>
                <a:gd name="T121" fmla="*/ 289 h 305"/>
                <a:gd name="T122" fmla="*/ 92 w 182"/>
                <a:gd name="T123" fmla="*/ 2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32" y="133"/>
                  </a:moveTo>
                  <a:lnTo>
                    <a:pt x="132" y="133"/>
                  </a:lnTo>
                  <a:lnTo>
                    <a:pt x="132" y="105"/>
                  </a:lnTo>
                  <a:lnTo>
                    <a:pt x="170" y="105"/>
                  </a:lnTo>
                  <a:lnTo>
                    <a:pt x="170" y="105"/>
                  </a:lnTo>
                  <a:lnTo>
                    <a:pt x="173" y="105"/>
                  </a:lnTo>
                  <a:lnTo>
                    <a:pt x="175" y="102"/>
                  </a:lnTo>
                  <a:lnTo>
                    <a:pt x="175" y="102"/>
                  </a:lnTo>
                  <a:lnTo>
                    <a:pt x="175" y="101"/>
                  </a:lnTo>
                  <a:lnTo>
                    <a:pt x="173" y="98"/>
                  </a:lnTo>
                  <a:lnTo>
                    <a:pt x="95" y="1"/>
                  </a:lnTo>
                  <a:lnTo>
                    <a:pt x="95" y="1"/>
                  </a:lnTo>
                  <a:lnTo>
                    <a:pt x="92" y="0"/>
                  </a:lnTo>
                  <a:lnTo>
                    <a:pt x="92" y="0"/>
                  </a:lnTo>
                  <a:lnTo>
                    <a:pt x="87" y="1"/>
                  </a:lnTo>
                  <a:lnTo>
                    <a:pt x="9" y="98"/>
                  </a:lnTo>
                  <a:lnTo>
                    <a:pt x="9" y="98"/>
                  </a:lnTo>
                  <a:lnTo>
                    <a:pt x="8" y="101"/>
                  </a:lnTo>
                  <a:lnTo>
                    <a:pt x="8" y="102"/>
                  </a:lnTo>
                  <a:lnTo>
                    <a:pt x="8" y="102"/>
                  </a:lnTo>
                  <a:lnTo>
                    <a:pt x="11" y="105"/>
                  </a:lnTo>
                  <a:lnTo>
                    <a:pt x="12" y="105"/>
                  </a:lnTo>
                  <a:lnTo>
                    <a:pt x="51" y="105"/>
                  </a:lnTo>
                  <a:lnTo>
                    <a:pt x="51" y="133"/>
                  </a:lnTo>
                  <a:lnTo>
                    <a:pt x="51" y="133"/>
                  </a:lnTo>
                  <a:lnTo>
                    <a:pt x="51" y="133"/>
                  </a:lnTo>
                  <a:lnTo>
                    <a:pt x="40" y="139"/>
                  </a:lnTo>
                  <a:lnTo>
                    <a:pt x="29" y="147"/>
                  </a:lnTo>
                  <a:lnTo>
                    <a:pt x="22" y="156"/>
                  </a:lnTo>
                  <a:lnTo>
                    <a:pt x="14" y="167"/>
                  </a:lnTo>
                  <a:lnTo>
                    <a:pt x="8" y="177"/>
                  </a:lnTo>
                  <a:lnTo>
                    <a:pt x="3" y="188"/>
                  </a:lnTo>
                  <a:lnTo>
                    <a:pt x="2" y="200"/>
                  </a:lnTo>
                  <a:lnTo>
                    <a:pt x="0" y="214"/>
                  </a:lnTo>
                  <a:lnTo>
                    <a:pt x="0" y="214"/>
                  </a:lnTo>
                  <a:lnTo>
                    <a:pt x="0" y="223"/>
                  </a:lnTo>
                  <a:lnTo>
                    <a:pt x="2" y="233"/>
                  </a:lnTo>
                  <a:lnTo>
                    <a:pt x="8" y="249"/>
                  </a:lnTo>
                  <a:lnTo>
                    <a:pt x="15" y="265"/>
                  </a:lnTo>
                  <a:lnTo>
                    <a:pt x="26" y="279"/>
                  </a:lnTo>
                  <a:lnTo>
                    <a:pt x="40" y="289"/>
                  </a:lnTo>
                  <a:lnTo>
                    <a:pt x="55" y="299"/>
                  </a:lnTo>
                  <a:lnTo>
                    <a:pt x="74" y="303"/>
                  </a:lnTo>
                  <a:lnTo>
                    <a:pt x="83" y="305"/>
                  </a:lnTo>
                  <a:lnTo>
                    <a:pt x="92" y="305"/>
                  </a:lnTo>
                  <a:lnTo>
                    <a:pt x="92" y="305"/>
                  </a:lnTo>
                  <a:lnTo>
                    <a:pt x="101" y="305"/>
                  </a:lnTo>
                  <a:lnTo>
                    <a:pt x="110" y="303"/>
                  </a:lnTo>
                  <a:lnTo>
                    <a:pt x="127" y="299"/>
                  </a:lnTo>
                  <a:lnTo>
                    <a:pt x="143" y="289"/>
                  </a:lnTo>
                  <a:lnTo>
                    <a:pt x="156" y="279"/>
                  </a:lnTo>
                  <a:lnTo>
                    <a:pt x="167" y="265"/>
                  </a:lnTo>
                  <a:lnTo>
                    <a:pt x="176" y="249"/>
                  </a:lnTo>
                  <a:lnTo>
                    <a:pt x="181" y="233"/>
                  </a:lnTo>
                  <a:lnTo>
                    <a:pt x="182" y="223"/>
                  </a:lnTo>
                  <a:lnTo>
                    <a:pt x="182" y="214"/>
                  </a:lnTo>
                  <a:lnTo>
                    <a:pt x="182" y="214"/>
                  </a:lnTo>
                  <a:lnTo>
                    <a:pt x="182" y="200"/>
                  </a:lnTo>
                  <a:lnTo>
                    <a:pt x="179" y="188"/>
                  </a:lnTo>
                  <a:lnTo>
                    <a:pt x="175" y="177"/>
                  </a:lnTo>
                  <a:lnTo>
                    <a:pt x="169" y="167"/>
                  </a:lnTo>
                  <a:lnTo>
                    <a:pt x="163" y="156"/>
                  </a:lnTo>
                  <a:lnTo>
                    <a:pt x="153" y="147"/>
                  </a:lnTo>
                  <a:lnTo>
                    <a:pt x="144" y="139"/>
                  </a:lnTo>
                  <a:lnTo>
                    <a:pt x="132" y="133"/>
                  </a:lnTo>
                  <a:lnTo>
                    <a:pt x="132" y="133"/>
                  </a:lnTo>
                  <a:close/>
                  <a:moveTo>
                    <a:pt x="22" y="96"/>
                  </a:moveTo>
                  <a:lnTo>
                    <a:pt x="92" y="11"/>
                  </a:lnTo>
                  <a:lnTo>
                    <a:pt x="161" y="96"/>
                  </a:lnTo>
                  <a:lnTo>
                    <a:pt x="127" y="96"/>
                  </a:lnTo>
                  <a:lnTo>
                    <a:pt x="127" y="96"/>
                  </a:lnTo>
                  <a:lnTo>
                    <a:pt x="124" y="98"/>
                  </a:lnTo>
                  <a:lnTo>
                    <a:pt x="123" y="101"/>
                  </a:lnTo>
                  <a:lnTo>
                    <a:pt x="123" y="128"/>
                  </a:lnTo>
                  <a:lnTo>
                    <a:pt x="121" y="128"/>
                  </a:lnTo>
                  <a:lnTo>
                    <a:pt x="121" y="128"/>
                  </a:lnTo>
                  <a:lnTo>
                    <a:pt x="107" y="124"/>
                  </a:lnTo>
                  <a:lnTo>
                    <a:pt x="92" y="122"/>
                  </a:lnTo>
                  <a:lnTo>
                    <a:pt x="92" y="122"/>
                  </a:lnTo>
                  <a:lnTo>
                    <a:pt x="77" y="124"/>
                  </a:lnTo>
                  <a:lnTo>
                    <a:pt x="61" y="128"/>
                  </a:lnTo>
                  <a:lnTo>
                    <a:pt x="60" y="128"/>
                  </a:lnTo>
                  <a:lnTo>
                    <a:pt x="60" y="101"/>
                  </a:lnTo>
                  <a:lnTo>
                    <a:pt x="60" y="101"/>
                  </a:lnTo>
                  <a:lnTo>
                    <a:pt x="58" y="98"/>
                  </a:lnTo>
                  <a:lnTo>
                    <a:pt x="55" y="96"/>
                  </a:lnTo>
                  <a:lnTo>
                    <a:pt x="22" y="96"/>
                  </a:lnTo>
                  <a:close/>
                  <a:moveTo>
                    <a:pt x="92" y="295"/>
                  </a:moveTo>
                  <a:lnTo>
                    <a:pt x="92" y="295"/>
                  </a:lnTo>
                  <a:lnTo>
                    <a:pt x="75" y="294"/>
                  </a:lnTo>
                  <a:lnTo>
                    <a:pt x="60" y="289"/>
                  </a:lnTo>
                  <a:lnTo>
                    <a:pt x="46" y="282"/>
                  </a:lnTo>
                  <a:lnTo>
                    <a:pt x="34" y="271"/>
                  </a:lnTo>
                  <a:lnTo>
                    <a:pt x="23" y="259"/>
                  </a:lnTo>
                  <a:lnTo>
                    <a:pt x="17" y="245"/>
                  </a:lnTo>
                  <a:lnTo>
                    <a:pt x="11" y="230"/>
                  </a:lnTo>
                  <a:lnTo>
                    <a:pt x="9" y="214"/>
                  </a:lnTo>
                  <a:lnTo>
                    <a:pt x="9" y="214"/>
                  </a:lnTo>
                  <a:lnTo>
                    <a:pt x="11" y="197"/>
                  </a:lnTo>
                  <a:lnTo>
                    <a:pt x="17" y="182"/>
                  </a:lnTo>
                  <a:lnTo>
                    <a:pt x="23" y="168"/>
                  </a:lnTo>
                  <a:lnTo>
                    <a:pt x="34" y="156"/>
                  </a:lnTo>
                  <a:lnTo>
                    <a:pt x="46" y="147"/>
                  </a:lnTo>
                  <a:lnTo>
                    <a:pt x="60" y="139"/>
                  </a:lnTo>
                  <a:lnTo>
                    <a:pt x="75" y="135"/>
                  </a:lnTo>
                  <a:lnTo>
                    <a:pt x="92" y="133"/>
                  </a:lnTo>
                  <a:lnTo>
                    <a:pt x="92" y="133"/>
                  </a:lnTo>
                  <a:lnTo>
                    <a:pt x="107" y="135"/>
                  </a:lnTo>
                  <a:lnTo>
                    <a:pt x="123" y="139"/>
                  </a:lnTo>
                  <a:lnTo>
                    <a:pt x="136" y="147"/>
                  </a:lnTo>
                  <a:lnTo>
                    <a:pt x="149" y="156"/>
                  </a:lnTo>
                  <a:lnTo>
                    <a:pt x="159" y="168"/>
                  </a:lnTo>
                  <a:lnTo>
                    <a:pt x="167" y="182"/>
                  </a:lnTo>
                  <a:lnTo>
                    <a:pt x="172" y="197"/>
                  </a:lnTo>
                  <a:lnTo>
                    <a:pt x="173" y="214"/>
                  </a:lnTo>
                  <a:lnTo>
                    <a:pt x="173" y="214"/>
                  </a:lnTo>
                  <a:lnTo>
                    <a:pt x="172" y="230"/>
                  </a:lnTo>
                  <a:lnTo>
                    <a:pt x="167" y="245"/>
                  </a:lnTo>
                  <a:lnTo>
                    <a:pt x="159" y="259"/>
                  </a:lnTo>
                  <a:lnTo>
                    <a:pt x="149" y="271"/>
                  </a:lnTo>
                  <a:lnTo>
                    <a:pt x="136" y="282"/>
                  </a:lnTo>
                  <a:lnTo>
                    <a:pt x="123" y="289"/>
                  </a:lnTo>
                  <a:lnTo>
                    <a:pt x="107" y="294"/>
                  </a:lnTo>
                  <a:lnTo>
                    <a:pt x="92" y="295"/>
                  </a:lnTo>
                  <a:lnTo>
                    <a:pt x="92" y="2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2" name="Group 311"/>
          <p:cNvGrpSpPr/>
          <p:nvPr userDrawn="1"/>
        </p:nvGrpSpPr>
        <p:grpSpPr>
          <a:xfrm>
            <a:off x="8149198" y="3808574"/>
            <a:ext cx="340324" cy="426340"/>
            <a:chOff x="6700838" y="3910013"/>
            <a:chExt cx="288925" cy="482600"/>
          </a:xfrm>
        </p:grpSpPr>
        <p:sp>
          <p:nvSpPr>
            <p:cNvPr id="313" name="Freeform 599"/>
            <p:cNvSpPr>
              <a:spLocks noEditPoints="1"/>
            </p:cNvSpPr>
            <p:nvPr/>
          </p:nvSpPr>
          <p:spPr bwMode="auto">
            <a:xfrm>
              <a:off x="6700838" y="3910013"/>
              <a:ext cx="288925" cy="482600"/>
            </a:xfrm>
            <a:custGeom>
              <a:avLst/>
              <a:gdLst>
                <a:gd name="T0" fmla="*/ 132 w 182"/>
                <a:gd name="T1" fmla="*/ 131 h 304"/>
                <a:gd name="T2" fmla="*/ 168 w 182"/>
                <a:gd name="T3" fmla="*/ 104 h 304"/>
                <a:gd name="T4" fmla="*/ 171 w 182"/>
                <a:gd name="T5" fmla="*/ 104 h 304"/>
                <a:gd name="T6" fmla="*/ 173 w 182"/>
                <a:gd name="T7" fmla="*/ 101 h 304"/>
                <a:gd name="T8" fmla="*/ 171 w 182"/>
                <a:gd name="T9" fmla="*/ 97 h 304"/>
                <a:gd name="T10" fmla="*/ 95 w 182"/>
                <a:gd name="T11" fmla="*/ 2 h 304"/>
                <a:gd name="T12" fmla="*/ 92 w 182"/>
                <a:gd name="T13" fmla="*/ 0 h 304"/>
                <a:gd name="T14" fmla="*/ 89 w 182"/>
                <a:gd name="T15" fmla="*/ 0 h 304"/>
                <a:gd name="T16" fmla="*/ 11 w 182"/>
                <a:gd name="T17" fmla="*/ 97 h 304"/>
                <a:gd name="T18" fmla="*/ 11 w 182"/>
                <a:gd name="T19" fmla="*/ 98 h 304"/>
                <a:gd name="T20" fmla="*/ 11 w 182"/>
                <a:gd name="T21" fmla="*/ 101 h 304"/>
                <a:gd name="T22" fmla="*/ 15 w 182"/>
                <a:gd name="T23" fmla="*/ 104 h 304"/>
                <a:gd name="T24" fmla="*/ 52 w 182"/>
                <a:gd name="T25" fmla="*/ 131 h 304"/>
                <a:gd name="T26" fmla="*/ 52 w 182"/>
                <a:gd name="T27" fmla="*/ 131 h 304"/>
                <a:gd name="T28" fmla="*/ 30 w 182"/>
                <a:gd name="T29" fmla="*/ 146 h 304"/>
                <a:gd name="T30" fmla="*/ 14 w 182"/>
                <a:gd name="T31" fmla="*/ 164 h 304"/>
                <a:gd name="T32" fmla="*/ 4 w 182"/>
                <a:gd name="T33" fmla="*/ 187 h 304"/>
                <a:gd name="T34" fmla="*/ 0 w 182"/>
                <a:gd name="T35" fmla="*/ 213 h 304"/>
                <a:gd name="T36" fmla="*/ 1 w 182"/>
                <a:gd name="T37" fmla="*/ 222 h 304"/>
                <a:gd name="T38" fmla="*/ 7 w 182"/>
                <a:gd name="T39" fmla="*/ 248 h 304"/>
                <a:gd name="T40" fmla="*/ 27 w 182"/>
                <a:gd name="T41" fmla="*/ 278 h 304"/>
                <a:gd name="T42" fmla="*/ 57 w 182"/>
                <a:gd name="T43" fmla="*/ 296 h 304"/>
                <a:gd name="T44" fmla="*/ 83 w 182"/>
                <a:gd name="T45" fmla="*/ 304 h 304"/>
                <a:gd name="T46" fmla="*/ 92 w 182"/>
                <a:gd name="T47" fmla="*/ 304 h 304"/>
                <a:gd name="T48" fmla="*/ 110 w 182"/>
                <a:gd name="T49" fmla="*/ 302 h 304"/>
                <a:gd name="T50" fmla="*/ 142 w 182"/>
                <a:gd name="T51" fmla="*/ 288 h 304"/>
                <a:gd name="T52" fmla="*/ 167 w 182"/>
                <a:gd name="T53" fmla="*/ 264 h 304"/>
                <a:gd name="T54" fmla="*/ 181 w 182"/>
                <a:gd name="T55" fmla="*/ 232 h 304"/>
                <a:gd name="T56" fmla="*/ 182 w 182"/>
                <a:gd name="T57" fmla="*/ 213 h 304"/>
                <a:gd name="T58" fmla="*/ 182 w 182"/>
                <a:gd name="T59" fmla="*/ 199 h 304"/>
                <a:gd name="T60" fmla="*/ 175 w 182"/>
                <a:gd name="T61" fmla="*/ 175 h 304"/>
                <a:gd name="T62" fmla="*/ 162 w 182"/>
                <a:gd name="T63" fmla="*/ 154 h 304"/>
                <a:gd name="T64" fmla="*/ 142 w 182"/>
                <a:gd name="T65" fmla="*/ 137 h 304"/>
                <a:gd name="T66" fmla="*/ 132 w 182"/>
                <a:gd name="T67" fmla="*/ 131 h 304"/>
                <a:gd name="T68" fmla="*/ 92 w 182"/>
                <a:gd name="T69" fmla="*/ 13 h 304"/>
                <a:gd name="T70" fmla="*/ 127 w 182"/>
                <a:gd name="T71" fmla="*/ 95 h 304"/>
                <a:gd name="T72" fmla="*/ 122 w 182"/>
                <a:gd name="T73" fmla="*/ 97 h 304"/>
                <a:gd name="T74" fmla="*/ 121 w 182"/>
                <a:gd name="T75" fmla="*/ 126 h 304"/>
                <a:gd name="T76" fmla="*/ 121 w 182"/>
                <a:gd name="T77" fmla="*/ 126 h 304"/>
                <a:gd name="T78" fmla="*/ 92 w 182"/>
                <a:gd name="T79" fmla="*/ 121 h 304"/>
                <a:gd name="T80" fmla="*/ 76 w 182"/>
                <a:gd name="T81" fmla="*/ 123 h 304"/>
                <a:gd name="T82" fmla="*/ 61 w 182"/>
                <a:gd name="T83" fmla="*/ 126 h 304"/>
                <a:gd name="T84" fmla="*/ 61 w 182"/>
                <a:gd name="T85" fmla="*/ 100 h 304"/>
                <a:gd name="T86" fmla="*/ 57 w 182"/>
                <a:gd name="T87" fmla="*/ 95 h 304"/>
                <a:gd name="T88" fmla="*/ 92 w 182"/>
                <a:gd name="T89" fmla="*/ 294 h 304"/>
                <a:gd name="T90" fmla="*/ 75 w 182"/>
                <a:gd name="T91" fmla="*/ 293 h 304"/>
                <a:gd name="T92" fmla="*/ 46 w 182"/>
                <a:gd name="T93" fmla="*/ 281 h 304"/>
                <a:gd name="T94" fmla="*/ 24 w 182"/>
                <a:gd name="T95" fmla="*/ 258 h 304"/>
                <a:gd name="T96" fmla="*/ 12 w 182"/>
                <a:gd name="T97" fmla="*/ 229 h 304"/>
                <a:gd name="T98" fmla="*/ 11 w 182"/>
                <a:gd name="T99" fmla="*/ 213 h 304"/>
                <a:gd name="T100" fmla="*/ 17 w 182"/>
                <a:gd name="T101" fmla="*/ 181 h 304"/>
                <a:gd name="T102" fmla="*/ 34 w 182"/>
                <a:gd name="T103" fmla="*/ 155 h 304"/>
                <a:gd name="T104" fmla="*/ 60 w 182"/>
                <a:gd name="T105" fmla="*/ 137 h 304"/>
                <a:gd name="T106" fmla="*/ 92 w 182"/>
                <a:gd name="T107" fmla="*/ 131 h 304"/>
                <a:gd name="T108" fmla="*/ 109 w 182"/>
                <a:gd name="T109" fmla="*/ 132 h 304"/>
                <a:gd name="T110" fmla="*/ 138 w 182"/>
                <a:gd name="T111" fmla="*/ 144 h 304"/>
                <a:gd name="T112" fmla="*/ 159 w 182"/>
                <a:gd name="T113" fmla="*/ 167 h 304"/>
                <a:gd name="T114" fmla="*/ 171 w 182"/>
                <a:gd name="T115" fmla="*/ 196 h 304"/>
                <a:gd name="T116" fmla="*/ 173 w 182"/>
                <a:gd name="T117" fmla="*/ 213 h 304"/>
                <a:gd name="T118" fmla="*/ 167 w 182"/>
                <a:gd name="T119" fmla="*/ 244 h 304"/>
                <a:gd name="T120" fmla="*/ 148 w 182"/>
                <a:gd name="T121" fmla="*/ 270 h 304"/>
                <a:gd name="T122" fmla="*/ 124 w 182"/>
                <a:gd name="T123" fmla="*/ 288 h 304"/>
                <a:gd name="T124" fmla="*/ 92 w 182"/>
                <a:gd name="T125" fmla="*/ 29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4">
                  <a:moveTo>
                    <a:pt x="132" y="131"/>
                  </a:moveTo>
                  <a:lnTo>
                    <a:pt x="132" y="131"/>
                  </a:lnTo>
                  <a:lnTo>
                    <a:pt x="132" y="104"/>
                  </a:lnTo>
                  <a:lnTo>
                    <a:pt x="168" y="104"/>
                  </a:lnTo>
                  <a:lnTo>
                    <a:pt x="168" y="104"/>
                  </a:lnTo>
                  <a:lnTo>
                    <a:pt x="171" y="104"/>
                  </a:lnTo>
                  <a:lnTo>
                    <a:pt x="173" y="101"/>
                  </a:lnTo>
                  <a:lnTo>
                    <a:pt x="173" y="101"/>
                  </a:lnTo>
                  <a:lnTo>
                    <a:pt x="173" y="98"/>
                  </a:lnTo>
                  <a:lnTo>
                    <a:pt x="171" y="97"/>
                  </a:lnTo>
                  <a:lnTo>
                    <a:pt x="95" y="2"/>
                  </a:lnTo>
                  <a:lnTo>
                    <a:pt x="95" y="2"/>
                  </a:lnTo>
                  <a:lnTo>
                    <a:pt x="93" y="0"/>
                  </a:lnTo>
                  <a:lnTo>
                    <a:pt x="92" y="0"/>
                  </a:lnTo>
                  <a:lnTo>
                    <a:pt x="92" y="0"/>
                  </a:lnTo>
                  <a:lnTo>
                    <a:pt x="89" y="0"/>
                  </a:lnTo>
                  <a:lnTo>
                    <a:pt x="87" y="2"/>
                  </a:lnTo>
                  <a:lnTo>
                    <a:pt x="11" y="97"/>
                  </a:lnTo>
                  <a:lnTo>
                    <a:pt x="11" y="97"/>
                  </a:lnTo>
                  <a:lnTo>
                    <a:pt x="11" y="98"/>
                  </a:lnTo>
                  <a:lnTo>
                    <a:pt x="11" y="101"/>
                  </a:lnTo>
                  <a:lnTo>
                    <a:pt x="11" y="101"/>
                  </a:lnTo>
                  <a:lnTo>
                    <a:pt x="12" y="104"/>
                  </a:lnTo>
                  <a:lnTo>
                    <a:pt x="15" y="104"/>
                  </a:lnTo>
                  <a:lnTo>
                    <a:pt x="52" y="104"/>
                  </a:lnTo>
                  <a:lnTo>
                    <a:pt x="52" y="131"/>
                  </a:lnTo>
                  <a:lnTo>
                    <a:pt x="52" y="131"/>
                  </a:lnTo>
                  <a:lnTo>
                    <a:pt x="52" y="131"/>
                  </a:lnTo>
                  <a:lnTo>
                    <a:pt x="40" y="137"/>
                  </a:lnTo>
                  <a:lnTo>
                    <a:pt x="30" y="146"/>
                  </a:lnTo>
                  <a:lnTo>
                    <a:pt x="21" y="154"/>
                  </a:lnTo>
                  <a:lnTo>
                    <a:pt x="14" y="164"/>
                  </a:lnTo>
                  <a:lnTo>
                    <a:pt x="7" y="175"/>
                  </a:lnTo>
                  <a:lnTo>
                    <a:pt x="4" y="187"/>
                  </a:lnTo>
                  <a:lnTo>
                    <a:pt x="1" y="199"/>
                  </a:lnTo>
                  <a:lnTo>
                    <a:pt x="0" y="213"/>
                  </a:lnTo>
                  <a:lnTo>
                    <a:pt x="0" y="213"/>
                  </a:lnTo>
                  <a:lnTo>
                    <a:pt x="1" y="222"/>
                  </a:lnTo>
                  <a:lnTo>
                    <a:pt x="1" y="232"/>
                  </a:lnTo>
                  <a:lnTo>
                    <a:pt x="7" y="248"/>
                  </a:lnTo>
                  <a:lnTo>
                    <a:pt x="15" y="264"/>
                  </a:lnTo>
                  <a:lnTo>
                    <a:pt x="27" y="278"/>
                  </a:lnTo>
                  <a:lnTo>
                    <a:pt x="41" y="288"/>
                  </a:lnTo>
                  <a:lnTo>
                    <a:pt x="57" y="296"/>
                  </a:lnTo>
                  <a:lnTo>
                    <a:pt x="73" y="302"/>
                  </a:lnTo>
                  <a:lnTo>
                    <a:pt x="83" y="304"/>
                  </a:lnTo>
                  <a:lnTo>
                    <a:pt x="92" y="304"/>
                  </a:lnTo>
                  <a:lnTo>
                    <a:pt x="92" y="304"/>
                  </a:lnTo>
                  <a:lnTo>
                    <a:pt x="101" y="304"/>
                  </a:lnTo>
                  <a:lnTo>
                    <a:pt x="110" y="302"/>
                  </a:lnTo>
                  <a:lnTo>
                    <a:pt x="127" y="296"/>
                  </a:lnTo>
                  <a:lnTo>
                    <a:pt x="142" y="288"/>
                  </a:lnTo>
                  <a:lnTo>
                    <a:pt x="156" y="278"/>
                  </a:lnTo>
                  <a:lnTo>
                    <a:pt x="167" y="264"/>
                  </a:lnTo>
                  <a:lnTo>
                    <a:pt x="176" y="248"/>
                  </a:lnTo>
                  <a:lnTo>
                    <a:pt x="181" y="232"/>
                  </a:lnTo>
                  <a:lnTo>
                    <a:pt x="182" y="222"/>
                  </a:lnTo>
                  <a:lnTo>
                    <a:pt x="182" y="213"/>
                  </a:lnTo>
                  <a:lnTo>
                    <a:pt x="182" y="213"/>
                  </a:lnTo>
                  <a:lnTo>
                    <a:pt x="182" y="199"/>
                  </a:lnTo>
                  <a:lnTo>
                    <a:pt x="179" y="187"/>
                  </a:lnTo>
                  <a:lnTo>
                    <a:pt x="175" y="175"/>
                  </a:lnTo>
                  <a:lnTo>
                    <a:pt x="170" y="164"/>
                  </a:lnTo>
                  <a:lnTo>
                    <a:pt x="162" y="154"/>
                  </a:lnTo>
                  <a:lnTo>
                    <a:pt x="153" y="146"/>
                  </a:lnTo>
                  <a:lnTo>
                    <a:pt x="142" y="137"/>
                  </a:lnTo>
                  <a:lnTo>
                    <a:pt x="132" y="131"/>
                  </a:lnTo>
                  <a:lnTo>
                    <a:pt x="132" y="131"/>
                  </a:lnTo>
                  <a:close/>
                  <a:moveTo>
                    <a:pt x="26" y="95"/>
                  </a:moveTo>
                  <a:lnTo>
                    <a:pt x="92" y="13"/>
                  </a:lnTo>
                  <a:lnTo>
                    <a:pt x="158" y="95"/>
                  </a:lnTo>
                  <a:lnTo>
                    <a:pt x="127" y="95"/>
                  </a:lnTo>
                  <a:lnTo>
                    <a:pt x="127" y="95"/>
                  </a:lnTo>
                  <a:lnTo>
                    <a:pt x="122" y="97"/>
                  </a:lnTo>
                  <a:lnTo>
                    <a:pt x="121" y="100"/>
                  </a:lnTo>
                  <a:lnTo>
                    <a:pt x="121" y="126"/>
                  </a:lnTo>
                  <a:lnTo>
                    <a:pt x="121" y="126"/>
                  </a:lnTo>
                  <a:lnTo>
                    <a:pt x="121" y="126"/>
                  </a:lnTo>
                  <a:lnTo>
                    <a:pt x="106" y="123"/>
                  </a:lnTo>
                  <a:lnTo>
                    <a:pt x="92" y="121"/>
                  </a:lnTo>
                  <a:lnTo>
                    <a:pt x="92" y="121"/>
                  </a:lnTo>
                  <a:lnTo>
                    <a:pt x="76" y="123"/>
                  </a:lnTo>
                  <a:lnTo>
                    <a:pt x="63" y="126"/>
                  </a:lnTo>
                  <a:lnTo>
                    <a:pt x="61" y="126"/>
                  </a:lnTo>
                  <a:lnTo>
                    <a:pt x="61" y="100"/>
                  </a:lnTo>
                  <a:lnTo>
                    <a:pt x="61" y="100"/>
                  </a:lnTo>
                  <a:lnTo>
                    <a:pt x="60" y="97"/>
                  </a:lnTo>
                  <a:lnTo>
                    <a:pt x="57" y="95"/>
                  </a:lnTo>
                  <a:lnTo>
                    <a:pt x="26" y="95"/>
                  </a:lnTo>
                  <a:close/>
                  <a:moveTo>
                    <a:pt x="92" y="294"/>
                  </a:moveTo>
                  <a:lnTo>
                    <a:pt x="92" y="294"/>
                  </a:lnTo>
                  <a:lnTo>
                    <a:pt x="75" y="293"/>
                  </a:lnTo>
                  <a:lnTo>
                    <a:pt x="60" y="288"/>
                  </a:lnTo>
                  <a:lnTo>
                    <a:pt x="46" y="281"/>
                  </a:lnTo>
                  <a:lnTo>
                    <a:pt x="34" y="270"/>
                  </a:lnTo>
                  <a:lnTo>
                    <a:pt x="24" y="258"/>
                  </a:lnTo>
                  <a:lnTo>
                    <a:pt x="17" y="244"/>
                  </a:lnTo>
                  <a:lnTo>
                    <a:pt x="12" y="229"/>
                  </a:lnTo>
                  <a:lnTo>
                    <a:pt x="11" y="213"/>
                  </a:lnTo>
                  <a:lnTo>
                    <a:pt x="11" y="213"/>
                  </a:lnTo>
                  <a:lnTo>
                    <a:pt x="12" y="196"/>
                  </a:lnTo>
                  <a:lnTo>
                    <a:pt x="17" y="181"/>
                  </a:lnTo>
                  <a:lnTo>
                    <a:pt x="24" y="167"/>
                  </a:lnTo>
                  <a:lnTo>
                    <a:pt x="34" y="155"/>
                  </a:lnTo>
                  <a:lnTo>
                    <a:pt x="46" y="144"/>
                  </a:lnTo>
                  <a:lnTo>
                    <a:pt x="60" y="137"/>
                  </a:lnTo>
                  <a:lnTo>
                    <a:pt x="75" y="132"/>
                  </a:lnTo>
                  <a:lnTo>
                    <a:pt x="92" y="131"/>
                  </a:lnTo>
                  <a:lnTo>
                    <a:pt x="92" y="131"/>
                  </a:lnTo>
                  <a:lnTo>
                    <a:pt x="109" y="132"/>
                  </a:lnTo>
                  <a:lnTo>
                    <a:pt x="124" y="137"/>
                  </a:lnTo>
                  <a:lnTo>
                    <a:pt x="138" y="144"/>
                  </a:lnTo>
                  <a:lnTo>
                    <a:pt x="148" y="155"/>
                  </a:lnTo>
                  <a:lnTo>
                    <a:pt x="159" y="167"/>
                  </a:lnTo>
                  <a:lnTo>
                    <a:pt x="167" y="181"/>
                  </a:lnTo>
                  <a:lnTo>
                    <a:pt x="171" y="196"/>
                  </a:lnTo>
                  <a:lnTo>
                    <a:pt x="173" y="213"/>
                  </a:lnTo>
                  <a:lnTo>
                    <a:pt x="173" y="213"/>
                  </a:lnTo>
                  <a:lnTo>
                    <a:pt x="171" y="229"/>
                  </a:lnTo>
                  <a:lnTo>
                    <a:pt x="167" y="244"/>
                  </a:lnTo>
                  <a:lnTo>
                    <a:pt x="159" y="258"/>
                  </a:lnTo>
                  <a:lnTo>
                    <a:pt x="148" y="270"/>
                  </a:lnTo>
                  <a:lnTo>
                    <a:pt x="138" y="281"/>
                  </a:lnTo>
                  <a:lnTo>
                    <a:pt x="124" y="288"/>
                  </a:lnTo>
                  <a:lnTo>
                    <a:pt x="109" y="293"/>
                  </a:lnTo>
                  <a:lnTo>
                    <a:pt x="92" y="294"/>
                  </a:lnTo>
                  <a:lnTo>
                    <a:pt x="92" y="29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4" name="Freeform 600"/>
            <p:cNvSpPr>
              <a:spLocks noEditPoints="1"/>
            </p:cNvSpPr>
            <p:nvPr/>
          </p:nvSpPr>
          <p:spPr bwMode="auto">
            <a:xfrm>
              <a:off x="6759576" y="4159250"/>
              <a:ext cx="174625" cy="171450"/>
            </a:xfrm>
            <a:custGeom>
              <a:avLst/>
              <a:gdLst>
                <a:gd name="T0" fmla="*/ 104 w 110"/>
                <a:gd name="T1" fmla="*/ 35 h 108"/>
                <a:gd name="T2" fmla="*/ 75 w 110"/>
                <a:gd name="T3" fmla="*/ 35 h 108"/>
                <a:gd name="T4" fmla="*/ 75 w 110"/>
                <a:gd name="T5" fmla="*/ 4 h 108"/>
                <a:gd name="T6" fmla="*/ 75 w 110"/>
                <a:gd name="T7" fmla="*/ 4 h 108"/>
                <a:gd name="T8" fmla="*/ 73 w 110"/>
                <a:gd name="T9" fmla="*/ 1 h 108"/>
                <a:gd name="T10" fmla="*/ 70 w 110"/>
                <a:gd name="T11" fmla="*/ 0 h 108"/>
                <a:gd name="T12" fmla="*/ 39 w 110"/>
                <a:gd name="T13" fmla="*/ 0 h 108"/>
                <a:gd name="T14" fmla="*/ 39 w 110"/>
                <a:gd name="T15" fmla="*/ 0 h 108"/>
                <a:gd name="T16" fmla="*/ 36 w 110"/>
                <a:gd name="T17" fmla="*/ 1 h 108"/>
                <a:gd name="T18" fmla="*/ 35 w 110"/>
                <a:gd name="T19" fmla="*/ 4 h 108"/>
                <a:gd name="T20" fmla="*/ 35 w 110"/>
                <a:gd name="T21" fmla="*/ 35 h 108"/>
                <a:gd name="T22" fmla="*/ 4 w 110"/>
                <a:gd name="T23" fmla="*/ 35 h 108"/>
                <a:gd name="T24" fmla="*/ 4 w 110"/>
                <a:gd name="T25" fmla="*/ 35 h 108"/>
                <a:gd name="T26" fmla="*/ 1 w 110"/>
                <a:gd name="T27" fmla="*/ 36 h 108"/>
                <a:gd name="T28" fmla="*/ 0 w 110"/>
                <a:gd name="T29" fmla="*/ 39 h 108"/>
                <a:gd name="T30" fmla="*/ 0 w 110"/>
                <a:gd name="T31" fmla="*/ 70 h 108"/>
                <a:gd name="T32" fmla="*/ 0 w 110"/>
                <a:gd name="T33" fmla="*/ 70 h 108"/>
                <a:gd name="T34" fmla="*/ 1 w 110"/>
                <a:gd name="T35" fmla="*/ 73 h 108"/>
                <a:gd name="T36" fmla="*/ 4 w 110"/>
                <a:gd name="T37" fmla="*/ 75 h 108"/>
                <a:gd name="T38" fmla="*/ 35 w 110"/>
                <a:gd name="T39" fmla="*/ 75 h 108"/>
                <a:gd name="T40" fmla="*/ 35 w 110"/>
                <a:gd name="T41" fmla="*/ 104 h 108"/>
                <a:gd name="T42" fmla="*/ 35 w 110"/>
                <a:gd name="T43" fmla="*/ 104 h 108"/>
                <a:gd name="T44" fmla="*/ 36 w 110"/>
                <a:gd name="T45" fmla="*/ 108 h 108"/>
                <a:gd name="T46" fmla="*/ 39 w 110"/>
                <a:gd name="T47" fmla="*/ 108 h 108"/>
                <a:gd name="T48" fmla="*/ 70 w 110"/>
                <a:gd name="T49" fmla="*/ 108 h 108"/>
                <a:gd name="T50" fmla="*/ 70 w 110"/>
                <a:gd name="T51" fmla="*/ 108 h 108"/>
                <a:gd name="T52" fmla="*/ 73 w 110"/>
                <a:gd name="T53" fmla="*/ 108 h 108"/>
                <a:gd name="T54" fmla="*/ 75 w 110"/>
                <a:gd name="T55" fmla="*/ 104 h 108"/>
                <a:gd name="T56" fmla="*/ 75 w 110"/>
                <a:gd name="T57" fmla="*/ 75 h 108"/>
                <a:gd name="T58" fmla="*/ 104 w 110"/>
                <a:gd name="T59" fmla="*/ 75 h 108"/>
                <a:gd name="T60" fmla="*/ 104 w 110"/>
                <a:gd name="T61" fmla="*/ 75 h 108"/>
                <a:gd name="T62" fmla="*/ 108 w 110"/>
                <a:gd name="T63" fmla="*/ 73 h 108"/>
                <a:gd name="T64" fmla="*/ 110 w 110"/>
                <a:gd name="T65" fmla="*/ 70 h 108"/>
                <a:gd name="T66" fmla="*/ 110 w 110"/>
                <a:gd name="T67" fmla="*/ 39 h 108"/>
                <a:gd name="T68" fmla="*/ 110 w 110"/>
                <a:gd name="T69" fmla="*/ 39 h 108"/>
                <a:gd name="T70" fmla="*/ 108 w 110"/>
                <a:gd name="T71" fmla="*/ 36 h 108"/>
                <a:gd name="T72" fmla="*/ 104 w 110"/>
                <a:gd name="T73" fmla="*/ 35 h 108"/>
                <a:gd name="T74" fmla="*/ 104 w 110"/>
                <a:gd name="T75" fmla="*/ 35 h 108"/>
                <a:gd name="T76" fmla="*/ 99 w 110"/>
                <a:gd name="T77" fmla="*/ 65 h 108"/>
                <a:gd name="T78" fmla="*/ 70 w 110"/>
                <a:gd name="T79" fmla="*/ 65 h 108"/>
                <a:gd name="T80" fmla="*/ 70 w 110"/>
                <a:gd name="T81" fmla="*/ 65 h 108"/>
                <a:gd name="T82" fmla="*/ 67 w 110"/>
                <a:gd name="T83" fmla="*/ 67 h 108"/>
                <a:gd name="T84" fmla="*/ 66 w 110"/>
                <a:gd name="T85" fmla="*/ 70 h 108"/>
                <a:gd name="T86" fmla="*/ 66 w 110"/>
                <a:gd name="T87" fmla="*/ 99 h 108"/>
                <a:gd name="T88" fmla="*/ 44 w 110"/>
                <a:gd name="T89" fmla="*/ 99 h 108"/>
                <a:gd name="T90" fmla="*/ 44 w 110"/>
                <a:gd name="T91" fmla="*/ 70 h 108"/>
                <a:gd name="T92" fmla="*/ 44 w 110"/>
                <a:gd name="T93" fmla="*/ 70 h 108"/>
                <a:gd name="T94" fmla="*/ 43 w 110"/>
                <a:gd name="T95" fmla="*/ 67 h 108"/>
                <a:gd name="T96" fmla="*/ 39 w 110"/>
                <a:gd name="T97" fmla="*/ 65 h 108"/>
                <a:gd name="T98" fmla="*/ 10 w 110"/>
                <a:gd name="T99" fmla="*/ 65 h 108"/>
                <a:gd name="T100" fmla="*/ 10 w 110"/>
                <a:gd name="T101" fmla="*/ 44 h 108"/>
                <a:gd name="T102" fmla="*/ 39 w 110"/>
                <a:gd name="T103" fmla="*/ 44 h 108"/>
                <a:gd name="T104" fmla="*/ 39 w 110"/>
                <a:gd name="T105" fmla="*/ 44 h 108"/>
                <a:gd name="T106" fmla="*/ 43 w 110"/>
                <a:gd name="T107" fmla="*/ 42 h 108"/>
                <a:gd name="T108" fmla="*/ 44 w 110"/>
                <a:gd name="T109" fmla="*/ 39 h 108"/>
                <a:gd name="T110" fmla="*/ 44 w 110"/>
                <a:gd name="T111" fmla="*/ 9 h 108"/>
                <a:gd name="T112" fmla="*/ 66 w 110"/>
                <a:gd name="T113" fmla="*/ 9 h 108"/>
                <a:gd name="T114" fmla="*/ 66 w 110"/>
                <a:gd name="T115" fmla="*/ 39 h 108"/>
                <a:gd name="T116" fmla="*/ 66 w 110"/>
                <a:gd name="T117" fmla="*/ 39 h 108"/>
                <a:gd name="T118" fmla="*/ 67 w 110"/>
                <a:gd name="T119" fmla="*/ 42 h 108"/>
                <a:gd name="T120" fmla="*/ 70 w 110"/>
                <a:gd name="T121" fmla="*/ 44 h 108"/>
                <a:gd name="T122" fmla="*/ 99 w 110"/>
                <a:gd name="T123" fmla="*/ 44 h 108"/>
                <a:gd name="T124" fmla="*/ 99 w 110"/>
                <a:gd name="T1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 h="108">
                  <a:moveTo>
                    <a:pt x="104" y="35"/>
                  </a:moveTo>
                  <a:lnTo>
                    <a:pt x="75" y="35"/>
                  </a:lnTo>
                  <a:lnTo>
                    <a:pt x="75" y="4"/>
                  </a:lnTo>
                  <a:lnTo>
                    <a:pt x="75" y="4"/>
                  </a:lnTo>
                  <a:lnTo>
                    <a:pt x="73" y="1"/>
                  </a:lnTo>
                  <a:lnTo>
                    <a:pt x="70" y="0"/>
                  </a:lnTo>
                  <a:lnTo>
                    <a:pt x="39" y="0"/>
                  </a:lnTo>
                  <a:lnTo>
                    <a:pt x="39" y="0"/>
                  </a:lnTo>
                  <a:lnTo>
                    <a:pt x="36" y="1"/>
                  </a:lnTo>
                  <a:lnTo>
                    <a:pt x="35" y="4"/>
                  </a:lnTo>
                  <a:lnTo>
                    <a:pt x="35" y="35"/>
                  </a:lnTo>
                  <a:lnTo>
                    <a:pt x="4" y="35"/>
                  </a:lnTo>
                  <a:lnTo>
                    <a:pt x="4" y="35"/>
                  </a:lnTo>
                  <a:lnTo>
                    <a:pt x="1" y="36"/>
                  </a:lnTo>
                  <a:lnTo>
                    <a:pt x="0" y="39"/>
                  </a:lnTo>
                  <a:lnTo>
                    <a:pt x="0" y="70"/>
                  </a:lnTo>
                  <a:lnTo>
                    <a:pt x="0" y="70"/>
                  </a:lnTo>
                  <a:lnTo>
                    <a:pt x="1" y="73"/>
                  </a:lnTo>
                  <a:lnTo>
                    <a:pt x="4" y="75"/>
                  </a:lnTo>
                  <a:lnTo>
                    <a:pt x="35" y="75"/>
                  </a:lnTo>
                  <a:lnTo>
                    <a:pt x="35" y="104"/>
                  </a:lnTo>
                  <a:lnTo>
                    <a:pt x="35" y="104"/>
                  </a:lnTo>
                  <a:lnTo>
                    <a:pt x="36" y="108"/>
                  </a:lnTo>
                  <a:lnTo>
                    <a:pt x="39" y="108"/>
                  </a:lnTo>
                  <a:lnTo>
                    <a:pt x="70" y="108"/>
                  </a:lnTo>
                  <a:lnTo>
                    <a:pt x="70" y="108"/>
                  </a:lnTo>
                  <a:lnTo>
                    <a:pt x="73" y="108"/>
                  </a:lnTo>
                  <a:lnTo>
                    <a:pt x="75" y="104"/>
                  </a:lnTo>
                  <a:lnTo>
                    <a:pt x="75" y="75"/>
                  </a:lnTo>
                  <a:lnTo>
                    <a:pt x="104" y="75"/>
                  </a:lnTo>
                  <a:lnTo>
                    <a:pt x="104" y="75"/>
                  </a:lnTo>
                  <a:lnTo>
                    <a:pt x="108" y="73"/>
                  </a:lnTo>
                  <a:lnTo>
                    <a:pt x="110" y="70"/>
                  </a:lnTo>
                  <a:lnTo>
                    <a:pt x="110" y="39"/>
                  </a:lnTo>
                  <a:lnTo>
                    <a:pt x="110" y="39"/>
                  </a:lnTo>
                  <a:lnTo>
                    <a:pt x="108" y="36"/>
                  </a:lnTo>
                  <a:lnTo>
                    <a:pt x="104" y="35"/>
                  </a:lnTo>
                  <a:lnTo>
                    <a:pt x="104" y="35"/>
                  </a:lnTo>
                  <a:close/>
                  <a:moveTo>
                    <a:pt x="99" y="65"/>
                  </a:moveTo>
                  <a:lnTo>
                    <a:pt x="70" y="65"/>
                  </a:lnTo>
                  <a:lnTo>
                    <a:pt x="70" y="65"/>
                  </a:lnTo>
                  <a:lnTo>
                    <a:pt x="67" y="67"/>
                  </a:lnTo>
                  <a:lnTo>
                    <a:pt x="66" y="70"/>
                  </a:lnTo>
                  <a:lnTo>
                    <a:pt x="66" y="99"/>
                  </a:lnTo>
                  <a:lnTo>
                    <a:pt x="44" y="99"/>
                  </a:lnTo>
                  <a:lnTo>
                    <a:pt x="44" y="70"/>
                  </a:lnTo>
                  <a:lnTo>
                    <a:pt x="44" y="70"/>
                  </a:lnTo>
                  <a:lnTo>
                    <a:pt x="43" y="67"/>
                  </a:lnTo>
                  <a:lnTo>
                    <a:pt x="39" y="65"/>
                  </a:lnTo>
                  <a:lnTo>
                    <a:pt x="10" y="65"/>
                  </a:lnTo>
                  <a:lnTo>
                    <a:pt x="10" y="44"/>
                  </a:lnTo>
                  <a:lnTo>
                    <a:pt x="39" y="44"/>
                  </a:lnTo>
                  <a:lnTo>
                    <a:pt x="39" y="44"/>
                  </a:lnTo>
                  <a:lnTo>
                    <a:pt x="43" y="42"/>
                  </a:lnTo>
                  <a:lnTo>
                    <a:pt x="44" y="39"/>
                  </a:lnTo>
                  <a:lnTo>
                    <a:pt x="44" y="9"/>
                  </a:lnTo>
                  <a:lnTo>
                    <a:pt x="66" y="9"/>
                  </a:lnTo>
                  <a:lnTo>
                    <a:pt x="66" y="39"/>
                  </a:lnTo>
                  <a:lnTo>
                    <a:pt x="66" y="39"/>
                  </a:lnTo>
                  <a:lnTo>
                    <a:pt x="67" y="42"/>
                  </a:lnTo>
                  <a:lnTo>
                    <a:pt x="70" y="44"/>
                  </a:lnTo>
                  <a:lnTo>
                    <a:pt x="99" y="44"/>
                  </a:lnTo>
                  <a:lnTo>
                    <a:pt x="99"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5" name="Group 314"/>
          <p:cNvGrpSpPr/>
          <p:nvPr userDrawn="1"/>
        </p:nvGrpSpPr>
        <p:grpSpPr>
          <a:xfrm>
            <a:off x="9057975" y="3816989"/>
            <a:ext cx="330975" cy="417925"/>
            <a:chOff x="7472363" y="3919538"/>
            <a:chExt cx="280988" cy="473075"/>
          </a:xfrm>
        </p:grpSpPr>
        <p:sp>
          <p:nvSpPr>
            <p:cNvPr id="316" name="Freeform 601"/>
            <p:cNvSpPr>
              <a:spLocks noEditPoints="1"/>
            </p:cNvSpPr>
            <p:nvPr/>
          </p:nvSpPr>
          <p:spPr bwMode="auto">
            <a:xfrm>
              <a:off x="7472363" y="3919538"/>
              <a:ext cx="280988" cy="473075"/>
            </a:xfrm>
            <a:custGeom>
              <a:avLst/>
              <a:gdLst>
                <a:gd name="T0" fmla="*/ 128 w 177"/>
                <a:gd name="T1" fmla="*/ 129 h 298"/>
                <a:gd name="T2" fmla="*/ 167 w 177"/>
                <a:gd name="T3" fmla="*/ 103 h 298"/>
                <a:gd name="T4" fmla="*/ 168 w 177"/>
                <a:gd name="T5" fmla="*/ 103 h 298"/>
                <a:gd name="T6" fmla="*/ 170 w 177"/>
                <a:gd name="T7" fmla="*/ 102 h 298"/>
                <a:gd name="T8" fmla="*/ 170 w 177"/>
                <a:gd name="T9" fmla="*/ 97 h 298"/>
                <a:gd name="T10" fmla="*/ 93 w 177"/>
                <a:gd name="T11" fmla="*/ 2 h 298"/>
                <a:gd name="T12" fmla="*/ 89 w 177"/>
                <a:gd name="T13" fmla="*/ 0 h 298"/>
                <a:gd name="T14" fmla="*/ 9 w 177"/>
                <a:gd name="T15" fmla="*/ 97 h 298"/>
                <a:gd name="T16" fmla="*/ 7 w 177"/>
                <a:gd name="T17" fmla="*/ 98 h 298"/>
                <a:gd name="T18" fmla="*/ 7 w 177"/>
                <a:gd name="T19" fmla="*/ 102 h 298"/>
                <a:gd name="T20" fmla="*/ 12 w 177"/>
                <a:gd name="T21" fmla="*/ 103 h 298"/>
                <a:gd name="T22" fmla="*/ 50 w 177"/>
                <a:gd name="T23" fmla="*/ 129 h 298"/>
                <a:gd name="T24" fmla="*/ 49 w 177"/>
                <a:gd name="T25" fmla="*/ 131 h 298"/>
                <a:gd name="T26" fmla="*/ 29 w 177"/>
                <a:gd name="T27" fmla="*/ 144 h 298"/>
                <a:gd name="T28" fmla="*/ 13 w 177"/>
                <a:gd name="T29" fmla="*/ 163 h 298"/>
                <a:gd name="T30" fmla="*/ 3 w 177"/>
                <a:gd name="T31" fmla="*/ 184 h 298"/>
                <a:gd name="T32" fmla="*/ 0 w 177"/>
                <a:gd name="T33" fmla="*/ 209 h 298"/>
                <a:gd name="T34" fmla="*/ 0 w 177"/>
                <a:gd name="T35" fmla="*/ 218 h 298"/>
                <a:gd name="T36" fmla="*/ 7 w 177"/>
                <a:gd name="T37" fmla="*/ 244 h 298"/>
                <a:gd name="T38" fmla="*/ 26 w 177"/>
                <a:gd name="T39" fmla="*/ 272 h 298"/>
                <a:gd name="T40" fmla="*/ 55 w 177"/>
                <a:gd name="T41" fmla="*/ 292 h 298"/>
                <a:gd name="T42" fmla="*/ 79 w 177"/>
                <a:gd name="T43" fmla="*/ 298 h 298"/>
                <a:gd name="T44" fmla="*/ 89 w 177"/>
                <a:gd name="T45" fmla="*/ 298 h 298"/>
                <a:gd name="T46" fmla="*/ 107 w 177"/>
                <a:gd name="T47" fmla="*/ 296 h 298"/>
                <a:gd name="T48" fmla="*/ 139 w 177"/>
                <a:gd name="T49" fmla="*/ 282 h 298"/>
                <a:gd name="T50" fmla="*/ 162 w 177"/>
                <a:gd name="T51" fmla="*/ 259 h 298"/>
                <a:gd name="T52" fmla="*/ 176 w 177"/>
                <a:gd name="T53" fmla="*/ 227 h 298"/>
                <a:gd name="T54" fmla="*/ 177 w 177"/>
                <a:gd name="T55" fmla="*/ 209 h 298"/>
                <a:gd name="T56" fmla="*/ 177 w 177"/>
                <a:gd name="T57" fmla="*/ 197 h 298"/>
                <a:gd name="T58" fmla="*/ 170 w 177"/>
                <a:gd name="T59" fmla="*/ 174 h 298"/>
                <a:gd name="T60" fmla="*/ 157 w 177"/>
                <a:gd name="T61" fmla="*/ 152 h 298"/>
                <a:gd name="T62" fmla="*/ 139 w 177"/>
                <a:gd name="T63" fmla="*/ 137 h 298"/>
                <a:gd name="T64" fmla="*/ 128 w 177"/>
                <a:gd name="T65" fmla="*/ 131 h 298"/>
                <a:gd name="T66" fmla="*/ 89 w 177"/>
                <a:gd name="T67" fmla="*/ 11 h 298"/>
                <a:gd name="T68" fmla="*/ 124 w 177"/>
                <a:gd name="T69" fmla="*/ 95 h 298"/>
                <a:gd name="T70" fmla="*/ 121 w 177"/>
                <a:gd name="T71" fmla="*/ 95 h 298"/>
                <a:gd name="T72" fmla="*/ 119 w 177"/>
                <a:gd name="T73" fmla="*/ 126 h 298"/>
                <a:gd name="T74" fmla="*/ 119 w 177"/>
                <a:gd name="T75" fmla="*/ 126 h 298"/>
                <a:gd name="T76" fmla="*/ 89 w 177"/>
                <a:gd name="T77" fmla="*/ 120 h 298"/>
                <a:gd name="T78" fmla="*/ 75 w 177"/>
                <a:gd name="T79" fmla="*/ 121 h 298"/>
                <a:gd name="T80" fmla="*/ 58 w 177"/>
                <a:gd name="T81" fmla="*/ 126 h 298"/>
                <a:gd name="T82" fmla="*/ 58 w 177"/>
                <a:gd name="T83" fmla="*/ 100 h 298"/>
                <a:gd name="T84" fmla="*/ 53 w 177"/>
                <a:gd name="T85" fmla="*/ 95 h 298"/>
                <a:gd name="T86" fmla="*/ 89 w 177"/>
                <a:gd name="T87" fmla="*/ 288 h 298"/>
                <a:gd name="T88" fmla="*/ 73 w 177"/>
                <a:gd name="T89" fmla="*/ 287 h 298"/>
                <a:gd name="T90" fmla="*/ 44 w 177"/>
                <a:gd name="T91" fmla="*/ 275 h 298"/>
                <a:gd name="T92" fmla="*/ 23 w 177"/>
                <a:gd name="T93" fmla="*/ 253 h 298"/>
                <a:gd name="T94" fmla="*/ 10 w 177"/>
                <a:gd name="T95" fmla="*/ 226 h 298"/>
                <a:gd name="T96" fmla="*/ 9 w 177"/>
                <a:gd name="T97" fmla="*/ 209 h 298"/>
                <a:gd name="T98" fmla="*/ 15 w 177"/>
                <a:gd name="T99" fmla="*/ 178 h 298"/>
                <a:gd name="T100" fmla="*/ 33 w 177"/>
                <a:gd name="T101" fmla="*/ 154 h 298"/>
                <a:gd name="T102" fmla="*/ 58 w 177"/>
                <a:gd name="T103" fmla="*/ 135 h 298"/>
                <a:gd name="T104" fmla="*/ 89 w 177"/>
                <a:gd name="T105" fmla="*/ 129 h 298"/>
                <a:gd name="T106" fmla="*/ 105 w 177"/>
                <a:gd name="T107" fmla="*/ 131 h 298"/>
                <a:gd name="T108" fmla="*/ 133 w 177"/>
                <a:gd name="T109" fmla="*/ 143 h 298"/>
                <a:gd name="T110" fmla="*/ 154 w 177"/>
                <a:gd name="T111" fmla="*/ 164 h 298"/>
                <a:gd name="T112" fmla="*/ 167 w 177"/>
                <a:gd name="T113" fmla="*/ 193 h 298"/>
                <a:gd name="T114" fmla="*/ 168 w 177"/>
                <a:gd name="T115" fmla="*/ 209 h 298"/>
                <a:gd name="T116" fmla="*/ 162 w 177"/>
                <a:gd name="T117" fmla="*/ 239 h 298"/>
                <a:gd name="T118" fmla="*/ 145 w 177"/>
                <a:gd name="T119" fmla="*/ 265 h 298"/>
                <a:gd name="T120" fmla="*/ 121 w 177"/>
                <a:gd name="T121" fmla="*/ 282 h 298"/>
                <a:gd name="T122" fmla="*/ 89 w 177"/>
                <a:gd name="T123" fmla="*/ 28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8">
                  <a:moveTo>
                    <a:pt x="128" y="131"/>
                  </a:moveTo>
                  <a:lnTo>
                    <a:pt x="128" y="129"/>
                  </a:lnTo>
                  <a:lnTo>
                    <a:pt x="128" y="103"/>
                  </a:lnTo>
                  <a:lnTo>
                    <a:pt x="167" y="103"/>
                  </a:lnTo>
                  <a:lnTo>
                    <a:pt x="167" y="103"/>
                  </a:lnTo>
                  <a:lnTo>
                    <a:pt x="168" y="103"/>
                  </a:lnTo>
                  <a:lnTo>
                    <a:pt x="170" y="102"/>
                  </a:lnTo>
                  <a:lnTo>
                    <a:pt x="170" y="102"/>
                  </a:lnTo>
                  <a:lnTo>
                    <a:pt x="170" y="98"/>
                  </a:lnTo>
                  <a:lnTo>
                    <a:pt x="170" y="97"/>
                  </a:lnTo>
                  <a:lnTo>
                    <a:pt x="93" y="2"/>
                  </a:lnTo>
                  <a:lnTo>
                    <a:pt x="93" y="2"/>
                  </a:lnTo>
                  <a:lnTo>
                    <a:pt x="89" y="0"/>
                  </a:lnTo>
                  <a:lnTo>
                    <a:pt x="89" y="0"/>
                  </a:lnTo>
                  <a:lnTo>
                    <a:pt x="85" y="2"/>
                  </a:lnTo>
                  <a:lnTo>
                    <a:pt x="9" y="97"/>
                  </a:lnTo>
                  <a:lnTo>
                    <a:pt x="9" y="97"/>
                  </a:lnTo>
                  <a:lnTo>
                    <a:pt x="7" y="98"/>
                  </a:lnTo>
                  <a:lnTo>
                    <a:pt x="7" y="102"/>
                  </a:lnTo>
                  <a:lnTo>
                    <a:pt x="7" y="102"/>
                  </a:lnTo>
                  <a:lnTo>
                    <a:pt x="9" y="103"/>
                  </a:lnTo>
                  <a:lnTo>
                    <a:pt x="12" y="103"/>
                  </a:lnTo>
                  <a:lnTo>
                    <a:pt x="50" y="103"/>
                  </a:lnTo>
                  <a:lnTo>
                    <a:pt x="50" y="129"/>
                  </a:lnTo>
                  <a:lnTo>
                    <a:pt x="49" y="131"/>
                  </a:lnTo>
                  <a:lnTo>
                    <a:pt x="49" y="131"/>
                  </a:lnTo>
                  <a:lnTo>
                    <a:pt x="38" y="137"/>
                  </a:lnTo>
                  <a:lnTo>
                    <a:pt x="29" y="144"/>
                  </a:lnTo>
                  <a:lnTo>
                    <a:pt x="20" y="152"/>
                  </a:lnTo>
                  <a:lnTo>
                    <a:pt x="13" y="163"/>
                  </a:lnTo>
                  <a:lnTo>
                    <a:pt x="7" y="174"/>
                  </a:lnTo>
                  <a:lnTo>
                    <a:pt x="3" y="184"/>
                  </a:lnTo>
                  <a:lnTo>
                    <a:pt x="1" y="197"/>
                  </a:lnTo>
                  <a:lnTo>
                    <a:pt x="0" y="209"/>
                  </a:lnTo>
                  <a:lnTo>
                    <a:pt x="0" y="209"/>
                  </a:lnTo>
                  <a:lnTo>
                    <a:pt x="0" y="218"/>
                  </a:lnTo>
                  <a:lnTo>
                    <a:pt x="1" y="227"/>
                  </a:lnTo>
                  <a:lnTo>
                    <a:pt x="7" y="244"/>
                  </a:lnTo>
                  <a:lnTo>
                    <a:pt x="15" y="259"/>
                  </a:lnTo>
                  <a:lnTo>
                    <a:pt x="26" y="272"/>
                  </a:lnTo>
                  <a:lnTo>
                    <a:pt x="39" y="282"/>
                  </a:lnTo>
                  <a:lnTo>
                    <a:pt x="55" y="292"/>
                  </a:lnTo>
                  <a:lnTo>
                    <a:pt x="72" y="296"/>
                  </a:lnTo>
                  <a:lnTo>
                    <a:pt x="79" y="298"/>
                  </a:lnTo>
                  <a:lnTo>
                    <a:pt x="89" y="298"/>
                  </a:lnTo>
                  <a:lnTo>
                    <a:pt x="89" y="298"/>
                  </a:lnTo>
                  <a:lnTo>
                    <a:pt x="98" y="298"/>
                  </a:lnTo>
                  <a:lnTo>
                    <a:pt x="107" y="296"/>
                  </a:lnTo>
                  <a:lnTo>
                    <a:pt x="124" y="292"/>
                  </a:lnTo>
                  <a:lnTo>
                    <a:pt x="139" y="282"/>
                  </a:lnTo>
                  <a:lnTo>
                    <a:pt x="151" y="272"/>
                  </a:lnTo>
                  <a:lnTo>
                    <a:pt x="162" y="259"/>
                  </a:lnTo>
                  <a:lnTo>
                    <a:pt x="171" y="244"/>
                  </a:lnTo>
                  <a:lnTo>
                    <a:pt x="176" y="227"/>
                  </a:lnTo>
                  <a:lnTo>
                    <a:pt x="177" y="218"/>
                  </a:lnTo>
                  <a:lnTo>
                    <a:pt x="177" y="209"/>
                  </a:lnTo>
                  <a:lnTo>
                    <a:pt x="177" y="209"/>
                  </a:lnTo>
                  <a:lnTo>
                    <a:pt x="177" y="197"/>
                  </a:lnTo>
                  <a:lnTo>
                    <a:pt x="174" y="184"/>
                  </a:lnTo>
                  <a:lnTo>
                    <a:pt x="170" y="174"/>
                  </a:lnTo>
                  <a:lnTo>
                    <a:pt x="165" y="163"/>
                  </a:lnTo>
                  <a:lnTo>
                    <a:pt x="157" y="152"/>
                  </a:lnTo>
                  <a:lnTo>
                    <a:pt x="150" y="144"/>
                  </a:lnTo>
                  <a:lnTo>
                    <a:pt x="139" y="137"/>
                  </a:lnTo>
                  <a:lnTo>
                    <a:pt x="128" y="131"/>
                  </a:lnTo>
                  <a:lnTo>
                    <a:pt x="128" y="131"/>
                  </a:lnTo>
                  <a:close/>
                  <a:moveTo>
                    <a:pt x="21" y="95"/>
                  </a:moveTo>
                  <a:lnTo>
                    <a:pt x="89" y="11"/>
                  </a:lnTo>
                  <a:lnTo>
                    <a:pt x="157" y="95"/>
                  </a:lnTo>
                  <a:lnTo>
                    <a:pt x="124" y="95"/>
                  </a:lnTo>
                  <a:lnTo>
                    <a:pt x="124" y="95"/>
                  </a:lnTo>
                  <a:lnTo>
                    <a:pt x="121" y="95"/>
                  </a:lnTo>
                  <a:lnTo>
                    <a:pt x="119" y="100"/>
                  </a:lnTo>
                  <a:lnTo>
                    <a:pt x="119" y="126"/>
                  </a:lnTo>
                  <a:lnTo>
                    <a:pt x="119" y="126"/>
                  </a:lnTo>
                  <a:lnTo>
                    <a:pt x="119" y="126"/>
                  </a:lnTo>
                  <a:lnTo>
                    <a:pt x="104" y="121"/>
                  </a:lnTo>
                  <a:lnTo>
                    <a:pt x="89" y="120"/>
                  </a:lnTo>
                  <a:lnTo>
                    <a:pt x="89" y="120"/>
                  </a:lnTo>
                  <a:lnTo>
                    <a:pt x="75" y="121"/>
                  </a:lnTo>
                  <a:lnTo>
                    <a:pt x="59" y="126"/>
                  </a:lnTo>
                  <a:lnTo>
                    <a:pt x="58" y="126"/>
                  </a:lnTo>
                  <a:lnTo>
                    <a:pt x="58" y="100"/>
                  </a:lnTo>
                  <a:lnTo>
                    <a:pt x="58" y="100"/>
                  </a:lnTo>
                  <a:lnTo>
                    <a:pt x="56" y="95"/>
                  </a:lnTo>
                  <a:lnTo>
                    <a:pt x="53" y="95"/>
                  </a:lnTo>
                  <a:lnTo>
                    <a:pt x="21" y="95"/>
                  </a:lnTo>
                  <a:close/>
                  <a:moveTo>
                    <a:pt x="89" y="288"/>
                  </a:moveTo>
                  <a:lnTo>
                    <a:pt x="89" y="288"/>
                  </a:lnTo>
                  <a:lnTo>
                    <a:pt x="73" y="287"/>
                  </a:lnTo>
                  <a:lnTo>
                    <a:pt x="58" y="282"/>
                  </a:lnTo>
                  <a:lnTo>
                    <a:pt x="44" y="275"/>
                  </a:lnTo>
                  <a:lnTo>
                    <a:pt x="33" y="265"/>
                  </a:lnTo>
                  <a:lnTo>
                    <a:pt x="23" y="253"/>
                  </a:lnTo>
                  <a:lnTo>
                    <a:pt x="15" y="239"/>
                  </a:lnTo>
                  <a:lnTo>
                    <a:pt x="10" y="226"/>
                  </a:lnTo>
                  <a:lnTo>
                    <a:pt x="9" y="209"/>
                  </a:lnTo>
                  <a:lnTo>
                    <a:pt x="9" y="209"/>
                  </a:lnTo>
                  <a:lnTo>
                    <a:pt x="10" y="193"/>
                  </a:lnTo>
                  <a:lnTo>
                    <a:pt x="15" y="178"/>
                  </a:lnTo>
                  <a:lnTo>
                    <a:pt x="23" y="164"/>
                  </a:lnTo>
                  <a:lnTo>
                    <a:pt x="33" y="154"/>
                  </a:lnTo>
                  <a:lnTo>
                    <a:pt x="44" y="143"/>
                  </a:lnTo>
                  <a:lnTo>
                    <a:pt x="58" y="135"/>
                  </a:lnTo>
                  <a:lnTo>
                    <a:pt x="73" y="131"/>
                  </a:lnTo>
                  <a:lnTo>
                    <a:pt x="89" y="129"/>
                  </a:lnTo>
                  <a:lnTo>
                    <a:pt x="89" y="129"/>
                  </a:lnTo>
                  <a:lnTo>
                    <a:pt x="105" y="131"/>
                  </a:lnTo>
                  <a:lnTo>
                    <a:pt x="121" y="135"/>
                  </a:lnTo>
                  <a:lnTo>
                    <a:pt x="133" y="143"/>
                  </a:lnTo>
                  <a:lnTo>
                    <a:pt x="145" y="154"/>
                  </a:lnTo>
                  <a:lnTo>
                    <a:pt x="154" y="164"/>
                  </a:lnTo>
                  <a:lnTo>
                    <a:pt x="162" y="178"/>
                  </a:lnTo>
                  <a:lnTo>
                    <a:pt x="167" y="193"/>
                  </a:lnTo>
                  <a:lnTo>
                    <a:pt x="168" y="209"/>
                  </a:lnTo>
                  <a:lnTo>
                    <a:pt x="168" y="209"/>
                  </a:lnTo>
                  <a:lnTo>
                    <a:pt x="167" y="226"/>
                  </a:lnTo>
                  <a:lnTo>
                    <a:pt x="162" y="239"/>
                  </a:lnTo>
                  <a:lnTo>
                    <a:pt x="154" y="253"/>
                  </a:lnTo>
                  <a:lnTo>
                    <a:pt x="145" y="265"/>
                  </a:lnTo>
                  <a:lnTo>
                    <a:pt x="133" y="275"/>
                  </a:lnTo>
                  <a:lnTo>
                    <a:pt x="121" y="282"/>
                  </a:lnTo>
                  <a:lnTo>
                    <a:pt x="105" y="287"/>
                  </a:lnTo>
                  <a:lnTo>
                    <a:pt x="89" y="288"/>
                  </a:lnTo>
                  <a:lnTo>
                    <a:pt x="89" y="28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7" name="Freeform 602"/>
            <p:cNvSpPr>
              <a:spLocks noEditPoints="1"/>
            </p:cNvSpPr>
            <p:nvPr/>
          </p:nvSpPr>
          <p:spPr bwMode="auto">
            <a:xfrm>
              <a:off x="7519988" y="4175125"/>
              <a:ext cx="185738" cy="163513"/>
            </a:xfrm>
            <a:custGeom>
              <a:avLst/>
              <a:gdLst>
                <a:gd name="T0" fmla="*/ 85 w 117"/>
                <a:gd name="T1" fmla="*/ 0 h 103"/>
                <a:gd name="T2" fmla="*/ 71 w 117"/>
                <a:gd name="T3" fmla="*/ 3 h 103"/>
                <a:gd name="T4" fmla="*/ 60 w 117"/>
                <a:gd name="T5" fmla="*/ 13 h 103"/>
                <a:gd name="T6" fmla="*/ 59 w 117"/>
                <a:gd name="T7" fmla="*/ 13 h 103"/>
                <a:gd name="T8" fmla="*/ 52 w 117"/>
                <a:gd name="T9" fmla="*/ 8 h 103"/>
                <a:gd name="T10" fmla="*/ 40 w 117"/>
                <a:gd name="T11" fmla="*/ 2 h 103"/>
                <a:gd name="T12" fmla="*/ 32 w 117"/>
                <a:gd name="T13" fmla="*/ 0 h 103"/>
                <a:gd name="T14" fmla="*/ 20 w 117"/>
                <a:gd name="T15" fmla="*/ 3 h 103"/>
                <a:gd name="T16" fmla="*/ 11 w 117"/>
                <a:gd name="T17" fmla="*/ 9 h 103"/>
                <a:gd name="T18" fmla="*/ 3 w 117"/>
                <a:gd name="T19" fmla="*/ 20 h 103"/>
                <a:gd name="T20" fmla="*/ 0 w 117"/>
                <a:gd name="T21" fmla="*/ 32 h 103"/>
                <a:gd name="T22" fmla="*/ 2 w 117"/>
                <a:gd name="T23" fmla="*/ 42 h 103"/>
                <a:gd name="T24" fmla="*/ 13 w 117"/>
                <a:gd name="T25" fmla="*/ 57 h 103"/>
                <a:gd name="T26" fmla="*/ 46 w 117"/>
                <a:gd name="T27" fmla="*/ 92 h 103"/>
                <a:gd name="T28" fmla="*/ 57 w 117"/>
                <a:gd name="T29" fmla="*/ 101 h 103"/>
                <a:gd name="T30" fmla="*/ 59 w 117"/>
                <a:gd name="T31" fmla="*/ 103 h 103"/>
                <a:gd name="T32" fmla="*/ 60 w 117"/>
                <a:gd name="T33" fmla="*/ 103 h 103"/>
                <a:gd name="T34" fmla="*/ 63 w 117"/>
                <a:gd name="T35" fmla="*/ 101 h 103"/>
                <a:gd name="T36" fmla="*/ 71 w 117"/>
                <a:gd name="T37" fmla="*/ 92 h 103"/>
                <a:gd name="T38" fmla="*/ 100 w 117"/>
                <a:gd name="T39" fmla="*/ 63 h 103"/>
                <a:gd name="T40" fmla="*/ 111 w 117"/>
                <a:gd name="T41" fmla="*/ 49 h 103"/>
                <a:gd name="T42" fmla="*/ 117 w 117"/>
                <a:gd name="T43" fmla="*/ 32 h 103"/>
                <a:gd name="T44" fmla="*/ 117 w 117"/>
                <a:gd name="T45" fmla="*/ 26 h 103"/>
                <a:gd name="T46" fmla="*/ 112 w 117"/>
                <a:gd name="T47" fmla="*/ 14 h 103"/>
                <a:gd name="T48" fmla="*/ 103 w 117"/>
                <a:gd name="T49" fmla="*/ 6 h 103"/>
                <a:gd name="T50" fmla="*/ 91 w 117"/>
                <a:gd name="T51" fmla="*/ 2 h 103"/>
                <a:gd name="T52" fmla="*/ 85 w 117"/>
                <a:gd name="T53" fmla="*/ 0 h 103"/>
                <a:gd name="T54" fmla="*/ 94 w 117"/>
                <a:gd name="T55" fmla="*/ 57 h 103"/>
                <a:gd name="T56" fmla="*/ 65 w 117"/>
                <a:gd name="T57" fmla="*/ 86 h 103"/>
                <a:gd name="T58" fmla="*/ 59 w 117"/>
                <a:gd name="T59" fmla="*/ 92 h 103"/>
                <a:gd name="T60" fmla="*/ 52 w 117"/>
                <a:gd name="T61" fmla="*/ 86 h 103"/>
                <a:gd name="T62" fmla="*/ 25 w 117"/>
                <a:gd name="T63" fmla="*/ 57 h 103"/>
                <a:gd name="T64" fmla="*/ 11 w 117"/>
                <a:gd name="T65" fmla="*/ 40 h 103"/>
                <a:gd name="T66" fmla="*/ 9 w 117"/>
                <a:gd name="T67" fmla="*/ 32 h 103"/>
                <a:gd name="T68" fmla="*/ 11 w 117"/>
                <a:gd name="T69" fmla="*/ 23 h 103"/>
                <a:gd name="T70" fmla="*/ 23 w 117"/>
                <a:gd name="T71" fmla="*/ 11 h 103"/>
                <a:gd name="T72" fmla="*/ 32 w 117"/>
                <a:gd name="T73" fmla="*/ 9 h 103"/>
                <a:gd name="T74" fmla="*/ 40 w 117"/>
                <a:gd name="T75" fmla="*/ 11 h 103"/>
                <a:gd name="T76" fmla="*/ 49 w 117"/>
                <a:gd name="T77" fmla="*/ 17 h 103"/>
                <a:gd name="T78" fmla="*/ 54 w 117"/>
                <a:gd name="T79" fmla="*/ 22 h 103"/>
                <a:gd name="T80" fmla="*/ 57 w 117"/>
                <a:gd name="T81" fmla="*/ 25 h 103"/>
                <a:gd name="T82" fmla="*/ 60 w 117"/>
                <a:gd name="T83" fmla="*/ 25 h 103"/>
                <a:gd name="T84" fmla="*/ 65 w 117"/>
                <a:gd name="T85" fmla="*/ 22 h 103"/>
                <a:gd name="T86" fmla="*/ 68 w 117"/>
                <a:gd name="T87" fmla="*/ 17 h 103"/>
                <a:gd name="T88" fmla="*/ 78 w 117"/>
                <a:gd name="T89" fmla="*/ 11 h 103"/>
                <a:gd name="T90" fmla="*/ 85 w 117"/>
                <a:gd name="T91" fmla="*/ 9 h 103"/>
                <a:gd name="T92" fmla="*/ 94 w 117"/>
                <a:gd name="T93" fmla="*/ 11 h 103"/>
                <a:gd name="T94" fmla="*/ 106 w 117"/>
                <a:gd name="T95" fmla="*/ 23 h 103"/>
                <a:gd name="T96" fmla="*/ 108 w 117"/>
                <a:gd name="T97" fmla="*/ 32 h 103"/>
                <a:gd name="T98" fmla="*/ 108 w 117"/>
                <a:gd name="T99" fmla="*/ 40 h 103"/>
                <a:gd name="T100" fmla="*/ 94 w 117"/>
                <a:gd name="T101"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103">
                  <a:moveTo>
                    <a:pt x="85" y="0"/>
                  </a:moveTo>
                  <a:lnTo>
                    <a:pt x="85" y="0"/>
                  </a:lnTo>
                  <a:lnTo>
                    <a:pt x="77" y="2"/>
                  </a:lnTo>
                  <a:lnTo>
                    <a:pt x="71" y="3"/>
                  </a:lnTo>
                  <a:lnTo>
                    <a:pt x="65" y="8"/>
                  </a:lnTo>
                  <a:lnTo>
                    <a:pt x="60" y="13"/>
                  </a:lnTo>
                  <a:lnTo>
                    <a:pt x="59" y="14"/>
                  </a:lnTo>
                  <a:lnTo>
                    <a:pt x="59" y="13"/>
                  </a:lnTo>
                  <a:lnTo>
                    <a:pt x="59" y="13"/>
                  </a:lnTo>
                  <a:lnTo>
                    <a:pt x="52" y="8"/>
                  </a:lnTo>
                  <a:lnTo>
                    <a:pt x="48" y="3"/>
                  </a:lnTo>
                  <a:lnTo>
                    <a:pt x="40" y="2"/>
                  </a:lnTo>
                  <a:lnTo>
                    <a:pt x="32" y="0"/>
                  </a:lnTo>
                  <a:lnTo>
                    <a:pt x="32" y="0"/>
                  </a:lnTo>
                  <a:lnTo>
                    <a:pt x="26" y="2"/>
                  </a:lnTo>
                  <a:lnTo>
                    <a:pt x="20" y="3"/>
                  </a:lnTo>
                  <a:lnTo>
                    <a:pt x="16" y="6"/>
                  </a:lnTo>
                  <a:lnTo>
                    <a:pt x="11" y="9"/>
                  </a:lnTo>
                  <a:lnTo>
                    <a:pt x="6" y="14"/>
                  </a:lnTo>
                  <a:lnTo>
                    <a:pt x="3" y="20"/>
                  </a:lnTo>
                  <a:lnTo>
                    <a:pt x="2" y="26"/>
                  </a:lnTo>
                  <a:lnTo>
                    <a:pt x="0" y="32"/>
                  </a:lnTo>
                  <a:lnTo>
                    <a:pt x="0" y="32"/>
                  </a:lnTo>
                  <a:lnTo>
                    <a:pt x="2" y="42"/>
                  </a:lnTo>
                  <a:lnTo>
                    <a:pt x="6" y="49"/>
                  </a:lnTo>
                  <a:lnTo>
                    <a:pt x="13" y="57"/>
                  </a:lnTo>
                  <a:lnTo>
                    <a:pt x="19" y="63"/>
                  </a:lnTo>
                  <a:lnTo>
                    <a:pt x="46" y="92"/>
                  </a:lnTo>
                  <a:lnTo>
                    <a:pt x="46" y="92"/>
                  </a:lnTo>
                  <a:lnTo>
                    <a:pt x="57" y="101"/>
                  </a:lnTo>
                  <a:lnTo>
                    <a:pt x="57" y="101"/>
                  </a:lnTo>
                  <a:lnTo>
                    <a:pt x="59" y="103"/>
                  </a:lnTo>
                  <a:lnTo>
                    <a:pt x="60" y="103"/>
                  </a:lnTo>
                  <a:lnTo>
                    <a:pt x="60" y="103"/>
                  </a:lnTo>
                  <a:lnTo>
                    <a:pt x="63" y="101"/>
                  </a:lnTo>
                  <a:lnTo>
                    <a:pt x="63" y="101"/>
                  </a:lnTo>
                  <a:lnTo>
                    <a:pt x="63" y="101"/>
                  </a:lnTo>
                  <a:lnTo>
                    <a:pt x="71" y="92"/>
                  </a:lnTo>
                  <a:lnTo>
                    <a:pt x="100" y="63"/>
                  </a:lnTo>
                  <a:lnTo>
                    <a:pt x="100" y="63"/>
                  </a:lnTo>
                  <a:lnTo>
                    <a:pt x="106" y="57"/>
                  </a:lnTo>
                  <a:lnTo>
                    <a:pt x="111" y="49"/>
                  </a:lnTo>
                  <a:lnTo>
                    <a:pt x="115" y="42"/>
                  </a:lnTo>
                  <a:lnTo>
                    <a:pt x="117" y="32"/>
                  </a:lnTo>
                  <a:lnTo>
                    <a:pt x="117" y="32"/>
                  </a:lnTo>
                  <a:lnTo>
                    <a:pt x="117" y="26"/>
                  </a:lnTo>
                  <a:lnTo>
                    <a:pt x="114" y="20"/>
                  </a:lnTo>
                  <a:lnTo>
                    <a:pt x="112" y="14"/>
                  </a:lnTo>
                  <a:lnTo>
                    <a:pt x="108" y="9"/>
                  </a:lnTo>
                  <a:lnTo>
                    <a:pt x="103" y="6"/>
                  </a:lnTo>
                  <a:lnTo>
                    <a:pt x="97" y="3"/>
                  </a:lnTo>
                  <a:lnTo>
                    <a:pt x="91" y="2"/>
                  </a:lnTo>
                  <a:lnTo>
                    <a:pt x="85" y="0"/>
                  </a:lnTo>
                  <a:lnTo>
                    <a:pt x="85" y="0"/>
                  </a:lnTo>
                  <a:close/>
                  <a:moveTo>
                    <a:pt x="94" y="57"/>
                  </a:moveTo>
                  <a:lnTo>
                    <a:pt x="94" y="57"/>
                  </a:lnTo>
                  <a:lnTo>
                    <a:pt x="65" y="86"/>
                  </a:lnTo>
                  <a:lnTo>
                    <a:pt x="65" y="86"/>
                  </a:lnTo>
                  <a:lnTo>
                    <a:pt x="59" y="92"/>
                  </a:lnTo>
                  <a:lnTo>
                    <a:pt x="59" y="92"/>
                  </a:lnTo>
                  <a:lnTo>
                    <a:pt x="59" y="92"/>
                  </a:lnTo>
                  <a:lnTo>
                    <a:pt x="52" y="86"/>
                  </a:lnTo>
                  <a:lnTo>
                    <a:pt x="25" y="57"/>
                  </a:lnTo>
                  <a:lnTo>
                    <a:pt x="25" y="57"/>
                  </a:lnTo>
                  <a:lnTo>
                    <a:pt x="14" y="46"/>
                  </a:lnTo>
                  <a:lnTo>
                    <a:pt x="11" y="40"/>
                  </a:lnTo>
                  <a:lnTo>
                    <a:pt x="9" y="32"/>
                  </a:lnTo>
                  <a:lnTo>
                    <a:pt x="9" y="32"/>
                  </a:lnTo>
                  <a:lnTo>
                    <a:pt x="11" y="28"/>
                  </a:lnTo>
                  <a:lnTo>
                    <a:pt x="11" y="23"/>
                  </a:lnTo>
                  <a:lnTo>
                    <a:pt x="17" y="16"/>
                  </a:lnTo>
                  <a:lnTo>
                    <a:pt x="23" y="11"/>
                  </a:lnTo>
                  <a:lnTo>
                    <a:pt x="28" y="9"/>
                  </a:lnTo>
                  <a:lnTo>
                    <a:pt x="32" y="9"/>
                  </a:lnTo>
                  <a:lnTo>
                    <a:pt x="32" y="9"/>
                  </a:lnTo>
                  <a:lnTo>
                    <a:pt x="40" y="11"/>
                  </a:lnTo>
                  <a:lnTo>
                    <a:pt x="45" y="13"/>
                  </a:lnTo>
                  <a:lnTo>
                    <a:pt x="49" y="17"/>
                  </a:lnTo>
                  <a:lnTo>
                    <a:pt x="54" y="22"/>
                  </a:lnTo>
                  <a:lnTo>
                    <a:pt x="54" y="22"/>
                  </a:lnTo>
                  <a:lnTo>
                    <a:pt x="55" y="23"/>
                  </a:lnTo>
                  <a:lnTo>
                    <a:pt x="57" y="25"/>
                  </a:lnTo>
                  <a:lnTo>
                    <a:pt x="60" y="25"/>
                  </a:lnTo>
                  <a:lnTo>
                    <a:pt x="60" y="25"/>
                  </a:lnTo>
                  <a:lnTo>
                    <a:pt x="63" y="23"/>
                  </a:lnTo>
                  <a:lnTo>
                    <a:pt x="65" y="22"/>
                  </a:lnTo>
                  <a:lnTo>
                    <a:pt x="65" y="22"/>
                  </a:lnTo>
                  <a:lnTo>
                    <a:pt x="68" y="17"/>
                  </a:lnTo>
                  <a:lnTo>
                    <a:pt x="72" y="13"/>
                  </a:lnTo>
                  <a:lnTo>
                    <a:pt x="78" y="11"/>
                  </a:lnTo>
                  <a:lnTo>
                    <a:pt x="85" y="9"/>
                  </a:lnTo>
                  <a:lnTo>
                    <a:pt x="85" y="9"/>
                  </a:lnTo>
                  <a:lnTo>
                    <a:pt x="89" y="9"/>
                  </a:lnTo>
                  <a:lnTo>
                    <a:pt x="94" y="11"/>
                  </a:lnTo>
                  <a:lnTo>
                    <a:pt x="101" y="16"/>
                  </a:lnTo>
                  <a:lnTo>
                    <a:pt x="106" y="23"/>
                  </a:lnTo>
                  <a:lnTo>
                    <a:pt x="108" y="28"/>
                  </a:lnTo>
                  <a:lnTo>
                    <a:pt x="108" y="32"/>
                  </a:lnTo>
                  <a:lnTo>
                    <a:pt x="108" y="32"/>
                  </a:lnTo>
                  <a:lnTo>
                    <a:pt x="108" y="40"/>
                  </a:lnTo>
                  <a:lnTo>
                    <a:pt x="103" y="46"/>
                  </a:lnTo>
                  <a:lnTo>
                    <a:pt x="94" y="57"/>
                  </a:lnTo>
                  <a:lnTo>
                    <a:pt x="94"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8" name="Freeform 603"/>
            <p:cNvSpPr>
              <a:spLocks/>
            </p:cNvSpPr>
            <p:nvPr/>
          </p:nvSpPr>
          <p:spPr bwMode="auto">
            <a:xfrm>
              <a:off x="7646988" y="4205288"/>
              <a:ext cx="33338" cy="36513"/>
            </a:xfrm>
            <a:custGeom>
              <a:avLst/>
              <a:gdLst>
                <a:gd name="T0" fmla="*/ 3 w 21"/>
                <a:gd name="T1" fmla="*/ 0 h 23"/>
                <a:gd name="T2" fmla="*/ 3 w 21"/>
                <a:gd name="T3" fmla="*/ 0 h 23"/>
                <a:gd name="T4" fmla="*/ 0 w 21"/>
                <a:gd name="T5" fmla="*/ 0 h 23"/>
                <a:gd name="T6" fmla="*/ 0 w 21"/>
                <a:gd name="T7" fmla="*/ 1 h 23"/>
                <a:gd name="T8" fmla="*/ 0 w 21"/>
                <a:gd name="T9" fmla="*/ 1 h 23"/>
                <a:gd name="T10" fmla="*/ 0 w 21"/>
                <a:gd name="T11" fmla="*/ 4 h 23"/>
                <a:gd name="T12" fmla="*/ 1 w 21"/>
                <a:gd name="T13" fmla="*/ 6 h 23"/>
                <a:gd name="T14" fmla="*/ 1 w 21"/>
                <a:gd name="T15" fmla="*/ 6 h 23"/>
                <a:gd name="T16" fmla="*/ 8 w 21"/>
                <a:gd name="T17" fmla="*/ 7 h 23"/>
                <a:gd name="T18" fmla="*/ 11 w 21"/>
                <a:gd name="T19" fmla="*/ 10 h 23"/>
                <a:gd name="T20" fmla="*/ 14 w 21"/>
                <a:gd name="T21" fmla="*/ 15 h 23"/>
                <a:gd name="T22" fmla="*/ 15 w 21"/>
                <a:gd name="T23" fmla="*/ 20 h 23"/>
                <a:gd name="T24" fmla="*/ 15 w 21"/>
                <a:gd name="T25" fmla="*/ 20 h 23"/>
                <a:gd name="T26" fmla="*/ 15 w 21"/>
                <a:gd name="T27" fmla="*/ 21 h 23"/>
                <a:gd name="T28" fmla="*/ 18 w 21"/>
                <a:gd name="T29" fmla="*/ 23 h 23"/>
                <a:gd name="T30" fmla="*/ 18 w 21"/>
                <a:gd name="T31" fmla="*/ 23 h 23"/>
                <a:gd name="T32" fmla="*/ 18 w 21"/>
                <a:gd name="T33" fmla="*/ 23 h 23"/>
                <a:gd name="T34" fmla="*/ 20 w 21"/>
                <a:gd name="T35" fmla="*/ 21 h 23"/>
                <a:gd name="T36" fmla="*/ 21 w 21"/>
                <a:gd name="T37" fmla="*/ 18 h 23"/>
                <a:gd name="T38" fmla="*/ 21 w 21"/>
                <a:gd name="T39" fmla="*/ 18 h 23"/>
                <a:gd name="T40" fmla="*/ 20 w 21"/>
                <a:gd name="T41" fmla="*/ 12 h 23"/>
                <a:gd name="T42" fmla="*/ 15 w 21"/>
                <a:gd name="T43" fmla="*/ 6 h 23"/>
                <a:gd name="T44" fmla="*/ 9 w 21"/>
                <a:gd name="T45" fmla="*/ 1 h 23"/>
                <a:gd name="T46" fmla="*/ 3 w 21"/>
                <a:gd name="T47" fmla="*/ 0 h 23"/>
                <a:gd name="T48" fmla="*/ 3 w 21"/>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3">
                  <a:moveTo>
                    <a:pt x="3" y="0"/>
                  </a:moveTo>
                  <a:lnTo>
                    <a:pt x="3" y="0"/>
                  </a:lnTo>
                  <a:lnTo>
                    <a:pt x="0" y="0"/>
                  </a:lnTo>
                  <a:lnTo>
                    <a:pt x="0" y="1"/>
                  </a:lnTo>
                  <a:lnTo>
                    <a:pt x="0" y="1"/>
                  </a:lnTo>
                  <a:lnTo>
                    <a:pt x="0" y="4"/>
                  </a:lnTo>
                  <a:lnTo>
                    <a:pt x="1" y="6"/>
                  </a:lnTo>
                  <a:lnTo>
                    <a:pt x="1" y="6"/>
                  </a:lnTo>
                  <a:lnTo>
                    <a:pt x="8" y="7"/>
                  </a:lnTo>
                  <a:lnTo>
                    <a:pt x="11" y="10"/>
                  </a:lnTo>
                  <a:lnTo>
                    <a:pt x="14" y="15"/>
                  </a:lnTo>
                  <a:lnTo>
                    <a:pt x="15" y="20"/>
                  </a:lnTo>
                  <a:lnTo>
                    <a:pt x="15" y="20"/>
                  </a:lnTo>
                  <a:lnTo>
                    <a:pt x="15" y="21"/>
                  </a:lnTo>
                  <a:lnTo>
                    <a:pt x="18" y="23"/>
                  </a:lnTo>
                  <a:lnTo>
                    <a:pt x="18" y="23"/>
                  </a:lnTo>
                  <a:lnTo>
                    <a:pt x="18" y="23"/>
                  </a:lnTo>
                  <a:lnTo>
                    <a:pt x="20" y="21"/>
                  </a:lnTo>
                  <a:lnTo>
                    <a:pt x="21" y="18"/>
                  </a:lnTo>
                  <a:lnTo>
                    <a:pt x="21" y="18"/>
                  </a:lnTo>
                  <a:lnTo>
                    <a:pt x="20" y="12"/>
                  </a:lnTo>
                  <a:lnTo>
                    <a:pt x="15" y="6"/>
                  </a:lnTo>
                  <a:lnTo>
                    <a:pt x="9" y="1"/>
                  </a:lnTo>
                  <a:lnTo>
                    <a:pt x="3" y="0"/>
                  </a:lnTo>
                  <a:lnTo>
                    <a:pt x="3"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9" name="Group 318"/>
          <p:cNvGrpSpPr/>
          <p:nvPr userDrawn="1"/>
        </p:nvGrpSpPr>
        <p:grpSpPr>
          <a:xfrm>
            <a:off x="7246030" y="4614974"/>
            <a:ext cx="340324" cy="427743"/>
            <a:chOff x="5934076" y="4822825"/>
            <a:chExt cx="288925" cy="484188"/>
          </a:xfrm>
        </p:grpSpPr>
        <p:sp>
          <p:nvSpPr>
            <p:cNvPr id="320" name="Freeform 604"/>
            <p:cNvSpPr>
              <a:spLocks/>
            </p:cNvSpPr>
            <p:nvPr/>
          </p:nvSpPr>
          <p:spPr bwMode="auto">
            <a:xfrm>
              <a:off x="6029326" y="4868863"/>
              <a:ext cx="101600" cy="188913"/>
            </a:xfrm>
            <a:custGeom>
              <a:avLst/>
              <a:gdLst>
                <a:gd name="T0" fmla="*/ 37 w 64"/>
                <a:gd name="T1" fmla="*/ 104 h 119"/>
                <a:gd name="T2" fmla="*/ 37 w 64"/>
                <a:gd name="T3" fmla="*/ 104 h 119"/>
                <a:gd name="T4" fmla="*/ 57 w 64"/>
                <a:gd name="T5" fmla="*/ 96 h 119"/>
                <a:gd name="T6" fmla="*/ 63 w 64"/>
                <a:gd name="T7" fmla="*/ 89 h 119"/>
                <a:gd name="T8" fmla="*/ 64 w 64"/>
                <a:gd name="T9" fmla="*/ 80 h 119"/>
                <a:gd name="T10" fmla="*/ 64 w 64"/>
                <a:gd name="T11" fmla="*/ 73 h 119"/>
                <a:gd name="T12" fmla="*/ 58 w 64"/>
                <a:gd name="T13" fmla="*/ 63 h 119"/>
                <a:gd name="T14" fmla="*/ 43 w 64"/>
                <a:gd name="T15" fmla="*/ 55 h 119"/>
                <a:gd name="T16" fmla="*/ 32 w 64"/>
                <a:gd name="T17" fmla="*/ 52 h 119"/>
                <a:gd name="T18" fmla="*/ 17 w 64"/>
                <a:gd name="T19" fmla="*/ 47 h 119"/>
                <a:gd name="T20" fmla="*/ 11 w 64"/>
                <a:gd name="T21" fmla="*/ 38 h 119"/>
                <a:gd name="T22" fmla="*/ 11 w 64"/>
                <a:gd name="T23" fmla="*/ 35 h 119"/>
                <a:gd name="T24" fmla="*/ 17 w 64"/>
                <a:gd name="T25" fmla="*/ 29 h 119"/>
                <a:gd name="T26" fmla="*/ 32 w 64"/>
                <a:gd name="T27" fmla="*/ 26 h 119"/>
                <a:gd name="T28" fmla="*/ 41 w 64"/>
                <a:gd name="T29" fmla="*/ 26 h 119"/>
                <a:gd name="T30" fmla="*/ 50 w 64"/>
                <a:gd name="T31" fmla="*/ 35 h 119"/>
                <a:gd name="T32" fmla="*/ 50 w 64"/>
                <a:gd name="T33" fmla="*/ 40 h 119"/>
                <a:gd name="T34" fmla="*/ 57 w 64"/>
                <a:gd name="T35" fmla="*/ 44 h 119"/>
                <a:gd name="T36" fmla="*/ 60 w 64"/>
                <a:gd name="T37" fmla="*/ 43 h 119"/>
                <a:gd name="T38" fmla="*/ 61 w 64"/>
                <a:gd name="T39" fmla="*/ 40 h 119"/>
                <a:gd name="T40" fmla="*/ 55 w 64"/>
                <a:gd name="T41" fmla="*/ 23 h 119"/>
                <a:gd name="T42" fmla="*/ 37 w 64"/>
                <a:gd name="T43" fmla="*/ 15 h 119"/>
                <a:gd name="T44" fmla="*/ 37 w 64"/>
                <a:gd name="T45" fmla="*/ 4 h 119"/>
                <a:gd name="T46" fmla="*/ 35 w 64"/>
                <a:gd name="T47" fmla="*/ 1 h 119"/>
                <a:gd name="T48" fmla="*/ 32 w 64"/>
                <a:gd name="T49" fmla="*/ 0 h 119"/>
                <a:gd name="T50" fmla="*/ 26 w 64"/>
                <a:gd name="T51" fmla="*/ 4 h 119"/>
                <a:gd name="T52" fmla="*/ 26 w 64"/>
                <a:gd name="T53" fmla="*/ 15 h 119"/>
                <a:gd name="T54" fmla="*/ 15 w 64"/>
                <a:gd name="T55" fmla="*/ 18 h 119"/>
                <a:gd name="T56" fmla="*/ 3 w 64"/>
                <a:gd name="T57" fmla="*/ 31 h 119"/>
                <a:gd name="T58" fmla="*/ 1 w 64"/>
                <a:gd name="T59" fmla="*/ 38 h 119"/>
                <a:gd name="T60" fmla="*/ 1 w 64"/>
                <a:gd name="T61" fmla="*/ 44 h 119"/>
                <a:gd name="T62" fmla="*/ 6 w 64"/>
                <a:gd name="T63" fmla="*/ 52 h 119"/>
                <a:gd name="T64" fmla="*/ 20 w 64"/>
                <a:gd name="T65" fmla="*/ 60 h 119"/>
                <a:gd name="T66" fmla="*/ 31 w 64"/>
                <a:gd name="T67" fmla="*/ 61 h 119"/>
                <a:gd name="T68" fmla="*/ 49 w 64"/>
                <a:gd name="T69" fmla="*/ 67 h 119"/>
                <a:gd name="T70" fmla="*/ 55 w 64"/>
                <a:gd name="T71" fmla="*/ 75 h 119"/>
                <a:gd name="T72" fmla="*/ 55 w 64"/>
                <a:gd name="T73" fmla="*/ 80 h 119"/>
                <a:gd name="T74" fmla="*/ 53 w 64"/>
                <a:gd name="T75" fmla="*/ 86 h 119"/>
                <a:gd name="T76" fmla="*/ 40 w 64"/>
                <a:gd name="T77" fmla="*/ 93 h 119"/>
                <a:gd name="T78" fmla="*/ 32 w 64"/>
                <a:gd name="T79" fmla="*/ 95 h 119"/>
                <a:gd name="T80" fmla="*/ 15 w 64"/>
                <a:gd name="T81" fmla="*/ 90 h 119"/>
                <a:gd name="T82" fmla="*/ 9 w 64"/>
                <a:gd name="T83" fmla="*/ 78 h 119"/>
                <a:gd name="T84" fmla="*/ 8 w 64"/>
                <a:gd name="T85" fmla="*/ 75 h 119"/>
                <a:gd name="T86" fmla="*/ 4 w 64"/>
                <a:gd name="T87" fmla="*/ 73 h 119"/>
                <a:gd name="T88" fmla="*/ 0 w 64"/>
                <a:gd name="T89" fmla="*/ 78 h 119"/>
                <a:gd name="T90" fmla="*/ 0 w 64"/>
                <a:gd name="T91" fmla="*/ 83 h 119"/>
                <a:gd name="T92" fmla="*/ 3 w 64"/>
                <a:gd name="T93" fmla="*/ 92 h 119"/>
                <a:gd name="T94" fmla="*/ 11 w 64"/>
                <a:gd name="T95" fmla="*/ 99 h 119"/>
                <a:gd name="T96" fmla="*/ 26 w 64"/>
                <a:gd name="T97" fmla="*/ 104 h 119"/>
                <a:gd name="T98" fmla="*/ 26 w 64"/>
                <a:gd name="T99" fmla="*/ 115 h 119"/>
                <a:gd name="T100" fmla="*/ 27 w 64"/>
                <a:gd name="T101" fmla="*/ 119 h 119"/>
                <a:gd name="T102" fmla="*/ 32 w 64"/>
                <a:gd name="T103" fmla="*/ 119 h 119"/>
                <a:gd name="T104" fmla="*/ 37 w 64"/>
                <a:gd name="T105"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19">
                  <a:moveTo>
                    <a:pt x="37" y="115"/>
                  </a:moveTo>
                  <a:lnTo>
                    <a:pt x="37" y="104"/>
                  </a:lnTo>
                  <a:lnTo>
                    <a:pt x="37" y="104"/>
                  </a:lnTo>
                  <a:lnTo>
                    <a:pt x="37" y="104"/>
                  </a:lnTo>
                  <a:lnTo>
                    <a:pt x="49" y="101"/>
                  </a:lnTo>
                  <a:lnTo>
                    <a:pt x="57" y="96"/>
                  </a:lnTo>
                  <a:lnTo>
                    <a:pt x="60" y="92"/>
                  </a:lnTo>
                  <a:lnTo>
                    <a:pt x="63" y="89"/>
                  </a:lnTo>
                  <a:lnTo>
                    <a:pt x="64" y="84"/>
                  </a:lnTo>
                  <a:lnTo>
                    <a:pt x="64" y="80"/>
                  </a:lnTo>
                  <a:lnTo>
                    <a:pt x="64" y="80"/>
                  </a:lnTo>
                  <a:lnTo>
                    <a:pt x="64" y="73"/>
                  </a:lnTo>
                  <a:lnTo>
                    <a:pt x="61" y="67"/>
                  </a:lnTo>
                  <a:lnTo>
                    <a:pt x="58" y="63"/>
                  </a:lnTo>
                  <a:lnTo>
                    <a:pt x="53" y="60"/>
                  </a:lnTo>
                  <a:lnTo>
                    <a:pt x="43" y="55"/>
                  </a:lnTo>
                  <a:lnTo>
                    <a:pt x="32" y="52"/>
                  </a:lnTo>
                  <a:lnTo>
                    <a:pt x="32" y="52"/>
                  </a:lnTo>
                  <a:lnTo>
                    <a:pt x="23" y="50"/>
                  </a:lnTo>
                  <a:lnTo>
                    <a:pt x="17" y="47"/>
                  </a:lnTo>
                  <a:lnTo>
                    <a:pt x="12" y="44"/>
                  </a:lnTo>
                  <a:lnTo>
                    <a:pt x="11" y="38"/>
                  </a:lnTo>
                  <a:lnTo>
                    <a:pt x="11" y="38"/>
                  </a:lnTo>
                  <a:lnTo>
                    <a:pt x="11" y="35"/>
                  </a:lnTo>
                  <a:lnTo>
                    <a:pt x="12" y="34"/>
                  </a:lnTo>
                  <a:lnTo>
                    <a:pt x="17" y="29"/>
                  </a:lnTo>
                  <a:lnTo>
                    <a:pt x="24" y="26"/>
                  </a:lnTo>
                  <a:lnTo>
                    <a:pt x="32" y="26"/>
                  </a:lnTo>
                  <a:lnTo>
                    <a:pt x="32" y="26"/>
                  </a:lnTo>
                  <a:lnTo>
                    <a:pt x="41" y="26"/>
                  </a:lnTo>
                  <a:lnTo>
                    <a:pt x="47" y="31"/>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4"/>
                  </a:lnTo>
                  <a:lnTo>
                    <a:pt x="37" y="4"/>
                  </a:lnTo>
                  <a:lnTo>
                    <a:pt x="35" y="1"/>
                  </a:lnTo>
                  <a:lnTo>
                    <a:pt x="32" y="0"/>
                  </a:lnTo>
                  <a:lnTo>
                    <a:pt x="32" y="0"/>
                  </a:lnTo>
                  <a:lnTo>
                    <a:pt x="27" y="1"/>
                  </a:lnTo>
                  <a:lnTo>
                    <a:pt x="26" y="4"/>
                  </a:lnTo>
                  <a:lnTo>
                    <a:pt x="26" y="15"/>
                  </a:lnTo>
                  <a:lnTo>
                    <a:pt x="26" y="15"/>
                  </a:lnTo>
                  <a:lnTo>
                    <a:pt x="26" y="15"/>
                  </a:lnTo>
                  <a:lnTo>
                    <a:pt x="15" y="18"/>
                  </a:lnTo>
                  <a:lnTo>
                    <a:pt x="8" y="24"/>
                  </a:lnTo>
                  <a:lnTo>
                    <a:pt x="3" y="31"/>
                  </a:lnTo>
                  <a:lnTo>
                    <a:pt x="1" y="35"/>
                  </a:lnTo>
                  <a:lnTo>
                    <a:pt x="1" y="38"/>
                  </a:lnTo>
                  <a:lnTo>
                    <a:pt x="1" y="38"/>
                  </a:lnTo>
                  <a:lnTo>
                    <a:pt x="1" y="44"/>
                  </a:lnTo>
                  <a:lnTo>
                    <a:pt x="3" y="49"/>
                  </a:lnTo>
                  <a:lnTo>
                    <a:pt x="6" y="52"/>
                  </a:lnTo>
                  <a:lnTo>
                    <a:pt x="11" y="55"/>
                  </a:lnTo>
                  <a:lnTo>
                    <a:pt x="20" y="60"/>
                  </a:lnTo>
                  <a:lnTo>
                    <a:pt x="31" y="61"/>
                  </a:lnTo>
                  <a:lnTo>
                    <a:pt x="31" y="61"/>
                  </a:lnTo>
                  <a:lnTo>
                    <a:pt x="40" y="64"/>
                  </a:lnTo>
                  <a:lnTo>
                    <a:pt x="49" y="67"/>
                  </a:lnTo>
                  <a:lnTo>
                    <a:pt x="53" y="72"/>
                  </a:lnTo>
                  <a:lnTo>
                    <a:pt x="55" y="75"/>
                  </a:lnTo>
                  <a:lnTo>
                    <a:pt x="55" y="80"/>
                  </a:lnTo>
                  <a:lnTo>
                    <a:pt x="55" y="80"/>
                  </a:lnTo>
                  <a:lnTo>
                    <a:pt x="55" y="83"/>
                  </a:lnTo>
                  <a:lnTo>
                    <a:pt x="53" y="86"/>
                  </a:lnTo>
                  <a:lnTo>
                    <a:pt x="47" y="90"/>
                  </a:lnTo>
                  <a:lnTo>
                    <a:pt x="40" y="93"/>
                  </a:lnTo>
                  <a:lnTo>
                    <a:pt x="32" y="95"/>
                  </a:lnTo>
                  <a:lnTo>
                    <a:pt x="32" y="95"/>
                  </a:lnTo>
                  <a:lnTo>
                    <a:pt x="21" y="93"/>
                  </a:lnTo>
                  <a:lnTo>
                    <a:pt x="15" y="90"/>
                  </a:lnTo>
                  <a:lnTo>
                    <a:pt x="11" y="86"/>
                  </a:lnTo>
                  <a:lnTo>
                    <a:pt x="9" y="78"/>
                  </a:lnTo>
                  <a:lnTo>
                    <a:pt x="9" y="78"/>
                  </a:lnTo>
                  <a:lnTo>
                    <a:pt x="8" y="75"/>
                  </a:lnTo>
                  <a:lnTo>
                    <a:pt x="4" y="73"/>
                  </a:lnTo>
                  <a:lnTo>
                    <a:pt x="4" y="73"/>
                  </a:lnTo>
                  <a:lnTo>
                    <a:pt x="1" y="75"/>
                  </a:lnTo>
                  <a:lnTo>
                    <a:pt x="0" y="78"/>
                  </a:lnTo>
                  <a:lnTo>
                    <a:pt x="0" y="78"/>
                  </a:lnTo>
                  <a:lnTo>
                    <a:pt x="0" y="83"/>
                  </a:lnTo>
                  <a:lnTo>
                    <a:pt x="1" y="87"/>
                  </a:lnTo>
                  <a:lnTo>
                    <a:pt x="3" y="92"/>
                  </a:lnTo>
                  <a:lnTo>
                    <a:pt x="6" y="96"/>
                  </a:lnTo>
                  <a:lnTo>
                    <a:pt x="11" y="99"/>
                  </a:lnTo>
                  <a:lnTo>
                    <a:pt x="15" y="101"/>
                  </a:lnTo>
                  <a:lnTo>
                    <a:pt x="26" y="104"/>
                  </a:lnTo>
                  <a:lnTo>
                    <a:pt x="26" y="104"/>
                  </a:lnTo>
                  <a:lnTo>
                    <a:pt x="26" y="115"/>
                  </a:lnTo>
                  <a:lnTo>
                    <a:pt x="26" y="115"/>
                  </a:lnTo>
                  <a:lnTo>
                    <a:pt x="27" y="119"/>
                  </a:lnTo>
                  <a:lnTo>
                    <a:pt x="32" y="119"/>
                  </a:lnTo>
                  <a:lnTo>
                    <a:pt x="32" y="119"/>
                  </a:lnTo>
                  <a:lnTo>
                    <a:pt x="35" y="119"/>
                  </a:lnTo>
                  <a:lnTo>
                    <a:pt x="37" y="115"/>
                  </a:lnTo>
                  <a:lnTo>
                    <a:pt x="37"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1" name="Freeform 605"/>
            <p:cNvSpPr>
              <a:spLocks noEditPoints="1"/>
            </p:cNvSpPr>
            <p:nvPr/>
          </p:nvSpPr>
          <p:spPr bwMode="auto">
            <a:xfrm>
              <a:off x="5934076" y="4822825"/>
              <a:ext cx="288925" cy="484188"/>
            </a:xfrm>
            <a:custGeom>
              <a:avLst/>
              <a:gdLst>
                <a:gd name="T0" fmla="*/ 132 w 182"/>
                <a:gd name="T1" fmla="*/ 199 h 305"/>
                <a:gd name="T2" fmla="*/ 132 w 182"/>
                <a:gd name="T3" fmla="*/ 171 h 305"/>
                <a:gd name="T4" fmla="*/ 144 w 182"/>
                <a:gd name="T5" fmla="*/ 165 h 305"/>
                <a:gd name="T6" fmla="*/ 163 w 182"/>
                <a:gd name="T7" fmla="*/ 148 h 305"/>
                <a:gd name="T8" fmla="*/ 175 w 182"/>
                <a:gd name="T9" fmla="*/ 127 h 305"/>
                <a:gd name="T10" fmla="*/ 182 w 182"/>
                <a:gd name="T11" fmla="*/ 102 h 305"/>
                <a:gd name="T12" fmla="*/ 182 w 182"/>
                <a:gd name="T13" fmla="*/ 90 h 305"/>
                <a:gd name="T14" fmla="*/ 181 w 182"/>
                <a:gd name="T15" fmla="*/ 72 h 305"/>
                <a:gd name="T16" fmla="*/ 167 w 182"/>
                <a:gd name="T17" fmla="*/ 40 h 305"/>
                <a:gd name="T18" fmla="*/ 143 w 182"/>
                <a:gd name="T19" fmla="*/ 15 h 305"/>
                <a:gd name="T20" fmla="*/ 110 w 182"/>
                <a:gd name="T21" fmla="*/ 1 h 305"/>
                <a:gd name="T22" fmla="*/ 92 w 182"/>
                <a:gd name="T23" fmla="*/ 0 h 305"/>
                <a:gd name="T24" fmla="*/ 83 w 182"/>
                <a:gd name="T25" fmla="*/ 0 h 305"/>
                <a:gd name="T26" fmla="*/ 55 w 182"/>
                <a:gd name="T27" fmla="*/ 6 h 305"/>
                <a:gd name="T28" fmla="*/ 26 w 182"/>
                <a:gd name="T29" fmla="*/ 26 h 305"/>
                <a:gd name="T30" fmla="*/ 8 w 182"/>
                <a:gd name="T31" fmla="*/ 55 h 305"/>
                <a:gd name="T32" fmla="*/ 0 w 182"/>
                <a:gd name="T33" fmla="*/ 81 h 305"/>
                <a:gd name="T34" fmla="*/ 0 w 182"/>
                <a:gd name="T35" fmla="*/ 90 h 305"/>
                <a:gd name="T36" fmla="*/ 3 w 182"/>
                <a:gd name="T37" fmla="*/ 115 h 305"/>
                <a:gd name="T38" fmla="*/ 14 w 182"/>
                <a:gd name="T39" fmla="*/ 138 h 305"/>
                <a:gd name="T40" fmla="*/ 29 w 182"/>
                <a:gd name="T41" fmla="*/ 158 h 305"/>
                <a:gd name="T42" fmla="*/ 51 w 182"/>
                <a:gd name="T43" fmla="*/ 171 h 305"/>
                <a:gd name="T44" fmla="*/ 51 w 182"/>
                <a:gd name="T45" fmla="*/ 199 h 305"/>
                <a:gd name="T46" fmla="*/ 12 w 182"/>
                <a:gd name="T47" fmla="*/ 199 h 305"/>
                <a:gd name="T48" fmla="*/ 8 w 182"/>
                <a:gd name="T49" fmla="*/ 200 h 305"/>
                <a:gd name="T50" fmla="*/ 8 w 182"/>
                <a:gd name="T51" fmla="*/ 204 h 305"/>
                <a:gd name="T52" fmla="*/ 87 w 182"/>
                <a:gd name="T53" fmla="*/ 303 h 305"/>
                <a:gd name="T54" fmla="*/ 92 w 182"/>
                <a:gd name="T55" fmla="*/ 305 h 305"/>
                <a:gd name="T56" fmla="*/ 95 w 182"/>
                <a:gd name="T57" fmla="*/ 303 h 305"/>
                <a:gd name="T58" fmla="*/ 173 w 182"/>
                <a:gd name="T59" fmla="*/ 205 h 305"/>
                <a:gd name="T60" fmla="*/ 175 w 182"/>
                <a:gd name="T61" fmla="*/ 200 h 305"/>
                <a:gd name="T62" fmla="*/ 173 w 182"/>
                <a:gd name="T63" fmla="*/ 199 h 305"/>
                <a:gd name="T64" fmla="*/ 170 w 182"/>
                <a:gd name="T65" fmla="*/ 199 h 305"/>
                <a:gd name="T66" fmla="*/ 9 w 182"/>
                <a:gd name="T67" fmla="*/ 90 h 305"/>
                <a:gd name="T68" fmla="*/ 17 w 182"/>
                <a:gd name="T69" fmla="*/ 58 h 305"/>
                <a:gd name="T70" fmla="*/ 34 w 182"/>
                <a:gd name="T71" fmla="*/ 32 h 305"/>
                <a:gd name="T72" fmla="*/ 60 w 182"/>
                <a:gd name="T73" fmla="*/ 15 h 305"/>
                <a:gd name="T74" fmla="*/ 92 w 182"/>
                <a:gd name="T75" fmla="*/ 9 h 305"/>
                <a:gd name="T76" fmla="*/ 107 w 182"/>
                <a:gd name="T77" fmla="*/ 11 h 305"/>
                <a:gd name="T78" fmla="*/ 136 w 182"/>
                <a:gd name="T79" fmla="*/ 23 h 305"/>
                <a:gd name="T80" fmla="*/ 159 w 182"/>
                <a:gd name="T81" fmla="*/ 44 h 305"/>
                <a:gd name="T82" fmla="*/ 172 w 182"/>
                <a:gd name="T83" fmla="*/ 73 h 305"/>
                <a:gd name="T84" fmla="*/ 173 w 182"/>
                <a:gd name="T85" fmla="*/ 90 h 305"/>
                <a:gd name="T86" fmla="*/ 167 w 182"/>
                <a:gd name="T87" fmla="*/ 122 h 305"/>
                <a:gd name="T88" fmla="*/ 149 w 182"/>
                <a:gd name="T89" fmla="*/ 148 h 305"/>
                <a:gd name="T90" fmla="*/ 123 w 182"/>
                <a:gd name="T91" fmla="*/ 165 h 305"/>
                <a:gd name="T92" fmla="*/ 92 w 182"/>
                <a:gd name="T93" fmla="*/ 171 h 305"/>
                <a:gd name="T94" fmla="*/ 75 w 182"/>
                <a:gd name="T95" fmla="*/ 170 h 305"/>
                <a:gd name="T96" fmla="*/ 46 w 182"/>
                <a:gd name="T97" fmla="*/ 158 h 305"/>
                <a:gd name="T98" fmla="*/ 23 w 182"/>
                <a:gd name="T99" fmla="*/ 136 h 305"/>
                <a:gd name="T100" fmla="*/ 11 w 182"/>
                <a:gd name="T101" fmla="*/ 107 h 305"/>
                <a:gd name="T102" fmla="*/ 9 w 182"/>
                <a:gd name="T103" fmla="*/ 90 h 305"/>
                <a:gd name="T104" fmla="*/ 22 w 182"/>
                <a:gd name="T105" fmla="*/ 207 h 305"/>
                <a:gd name="T106" fmla="*/ 55 w 182"/>
                <a:gd name="T107" fmla="*/ 207 h 305"/>
                <a:gd name="T108" fmla="*/ 60 w 182"/>
                <a:gd name="T109" fmla="*/ 204 h 305"/>
                <a:gd name="T110" fmla="*/ 61 w 182"/>
                <a:gd name="T111" fmla="*/ 176 h 305"/>
                <a:gd name="T112" fmla="*/ 77 w 182"/>
                <a:gd name="T113" fmla="*/ 181 h 305"/>
                <a:gd name="T114" fmla="*/ 92 w 182"/>
                <a:gd name="T115" fmla="*/ 181 h 305"/>
                <a:gd name="T116" fmla="*/ 121 w 182"/>
                <a:gd name="T117" fmla="*/ 176 h 305"/>
                <a:gd name="T118" fmla="*/ 123 w 182"/>
                <a:gd name="T119" fmla="*/ 204 h 305"/>
                <a:gd name="T120" fmla="*/ 124 w 182"/>
                <a:gd name="T121" fmla="*/ 207 h 305"/>
                <a:gd name="T122" fmla="*/ 161 w 182"/>
                <a:gd name="T123"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70" y="199"/>
                  </a:moveTo>
                  <a:lnTo>
                    <a:pt x="132" y="199"/>
                  </a:lnTo>
                  <a:lnTo>
                    <a:pt x="132" y="171"/>
                  </a:lnTo>
                  <a:lnTo>
                    <a:pt x="132" y="171"/>
                  </a:lnTo>
                  <a:lnTo>
                    <a:pt x="132" y="171"/>
                  </a:lnTo>
                  <a:lnTo>
                    <a:pt x="144" y="165"/>
                  </a:lnTo>
                  <a:lnTo>
                    <a:pt x="153" y="158"/>
                  </a:lnTo>
                  <a:lnTo>
                    <a:pt x="163" y="148"/>
                  </a:lnTo>
                  <a:lnTo>
                    <a:pt x="169" y="138"/>
                  </a:lnTo>
                  <a:lnTo>
                    <a:pt x="175" y="127"/>
                  </a:lnTo>
                  <a:lnTo>
                    <a:pt x="179" y="115"/>
                  </a:lnTo>
                  <a:lnTo>
                    <a:pt x="182" y="102"/>
                  </a:lnTo>
                  <a:lnTo>
                    <a:pt x="182" y="90"/>
                  </a:lnTo>
                  <a:lnTo>
                    <a:pt x="182" y="90"/>
                  </a:lnTo>
                  <a:lnTo>
                    <a:pt x="182" y="81"/>
                  </a:lnTo>
                  <a:lnTo>
                    <a:pt x="181" y="72"/>
                  </a:lnTo>
                  <a:lnTo>
                    <a:pt x="176" y="55"/>
                  </a:lnTo>
                  <a:lnTo>
                    <a:pt x="167" y="40"/>
                  </a:lnTo>
                  <a:lnTo>
                    <a:pt x="156" y="26"/>
                  </a:lnTo>
                  <a:lnTo>
                    <a:pt x="143" y="15"/>
                  </a:lnTo>
                  <a:lnTo>
                    <a:pt x="127" y="6"/>
                  </a:lnTo>
                  <a:lnTo>
                    <a:pt x="110" y="1"/>
                  </a:lnTo>
                  <a:lnTo>
                    <a:pt x="101" y="0"/>
                  </a:lnTo>
                  <a:lnTo>
                    <a:pt x="92" y="0"/>
                  </a:lnTo>
                  <a:lnTo>
                    <a:pt x="92" y="0"/>
                  </a:lnTo>
                  <a:lnTo>
                    <a:pt x="83" y="0"/>
                  </a:lnTo>
                  <a:lnTo>
                    <a:pt x="74" y="1"/>
                  </a:lnTo>
                  <a:lnTo>
                    <a:pt x="55" y="6"/>
                  </a:lnTo>
                  <a:lnTo>
                    <a:pt x="40" y="15"/>
                  </a:lnTo>
                  <a:lnTo>
                    <a:pt x="26" y="26"/>
                  </a:lnTo>
                  <a:lnTo>
                    <a:pt x="15" y="40"/>
                  </a:lnTo>
                  <a:lnTo>
                    <a:pt x="8" y="55"/>
                  </a:lnTo>
                  <a:lnTo>
                    <a:pt x="2" y="72"/>
                  </a:lnTo>
                  <a:lnTo>
                    <a:pt x="0" y="81"/>
                  </a:lnTo>
                  <a:lnTo>
                    <a:pt x="0" y="90"/>
                  </a:lnTo>
                  <a:lnTo>
                    <a:pt x="0" y="90"/>
                  </a:lnTo>
                  <a:lnTo>
                    <a:pt x="2" y="102"/>
                  </a:lnTo>
                  <a:lnTo>
                    <a:pt x="3" y="115"/>
                  </a:lnTo>
                  <a:lnTo>
                    <a:pt x="8" y="127"/>
                  </a:lnTo>
                  <a:lnTo>
                    <a:pt x="14" y="138"/>
                  </a:lnTo>
                  <a:lnTo>
                    <a:pt x="22" y="148"/>
                  </a:lnTo>
                  <a:lnTo>
                    <a:pt x="29" y="158"/>
                  </a:lnTo>
                  <a:lnTo>
                    <a:pt x="40" y="165"/>
                  </a:lnTo>
                  <a:lnTo>
                    <a:pt x="51" y="171"/>
                  </a:lnTo>
                  <a:lnTo>
                    <a:pt x="51" y="171"/>
                  </a:lnTo>
                  <a:lnTo>
                    <a:pt x="51" y="199"/>
                  </a:lnTo>
                  <a:lnTo>
                    <a:pt x="12" y="199"/>
                  </a:lnTo>
                  <a:lnTo>
                    <a:pt x="12" y="199"/>
                  </a:lnTo>
                  <a:lnTo>
                    <a:pt x="11" y="199"/>
                  </a:lnTo>
                  <a:lnTo>
                    <a:pt x="8" y="200"/>
                  </a:lnTo>
                  <a:lnTo>
                    <a:pt x="8" y="200"/>
                  </a:lnTo>
                  <a:lnTo>
                    <a:pt x="8" y="204"/>
                  </a:lnTo>
                  <a:lnTo>
                    <a:pt x="9" y="205"/>
                  </a:lnTo>
                  <a:lnTo>
                    <a:pt x="87" y="303"/>
                  </a:lnTo>
                  <a:lnTo>
                    <a:pt x="87" y="303"/>
                  </a:lnTo>
                  <a:lnTo>
                    <a:pt x="92" y="305"/>
                  </a:lnTo>
                  <a:lnTo>
                    <a:pt x="92" y="305"/>
                  </a:lnTo>
                  <a:lnTo>
                    <a:pt x="95" y="303"/>
                  </a:lnTo>
                  <a:lnTo>
                    <a:pt x="173" y="205"/>
                  </a:lnTo>
                  <a:lnTo>
                    <a:pt x="173" y="205"/>
                  </a:lnTo>
                  <a:lnTo>
                    <a:pt x="175" y="204"/>
                  </a:lnTo>
                  <a:lnTo>
                    <a:pt x="175" y="200"/>
                  </a:lnTo>
                  <a:lnTo>
                    <a:pt x="175" y="200"/>
                  </a:lnTo>
                  <a:lnTo>
                    <a:pt x="173" y="199"/>
                  </a:lnTo>
                  <a:lnTo>
                    <a:pt x="170" y="199"/>
                  </a:lnTo>
                  <a:lnTo>
                    <a:pt x="170" y="199"/>
                  </a:lnTo>
                  <a:close/>
                  <a:moveTo>
                    <a:pt x="9" y="90"/>
                  </a:moveTo>
                  <a:lnTo>
                    <a:pt x="9" y="90"/>
                  </a:lnTo>
                  <a:lnTo>
                    <a:pt x="11" y="73"/>
                  </a:lnTo>
                  <a:lnTo>
                    <a:pt x="17" y="58"/>
                  </a:lnTo>
                  <a:lnTo>
                    <a:pt x="23" y="44"/>
                  </a:lnTo>
                  <a:lnTo>
                    <a:pt x="34" y="32"/>
                  </a:lnTo>
                  <a:lnTo>
                    <a:pt x="46" y="23"/>
                  </a:lnTo>
                  <a:lnTo>
                    <a:pt x="60" y="15"/>
                  </a:lnTo>
                  <a:lnTo>
                    <a:pt x="75" y="11"/>
                  </a:lnTo>
                  <a:lnTo>
                    <a:pt x="92" y="9"/>
                  </a:lnTo>
                  <a:lnTo>
                    <a:pt x="92" y="9"/>
                  </a:lnTo>
                  <a:lnTo>
                    <a:pt x="107" y="11"/>
                  </a:lnTo>
                  <a:lnTo>
                    <a:pt x="123" y="15"/>
                  </a:lnTo>
                  <a:lnTo>
                    <a:pt x="136" y="23"/>
                  </a:lnTo>
                  <a:lnTo>
                    <a:pt x="149" y="32"/>
                  </a:lnTo>
                  <a:lnTo>
                    <a:pt x="159" y="44"/>
                  </a:lnTo>
                  <a:lnTo>
                    <a:pt x="167" y="58"/>
                  </a:lnTo>
                  <a:lnTo>
                    <a:pt x="172" y="73"/>
                  </a:lnTo>
                  <a:lnTo>
                    <a:pt x="173" y="90"/>
                  </a:lnTo>
                  <a:lnTo>
                    <a:pt x="173" y="90"/>
                  </a:lnTo>
                  <a:lnTo>
                    <a:pt x="172" y="107"/>
                  </a:lnTo>
                  <a:lnTo>
                    <a:pt x="167" y="122"/>
                  </a:lnTo>
                  <a:lnTo>
                    <a:pt x="159" y="136"/>
                  </a:lnTo>
                  <a:lnTo>
                    <a:pt x="149" y="148"/>
                  </a:lnTo>
                  <a:lnTo>
                    <a:pt x="136" y="158"/>
                  </a:lnTo>
                  <a:lnTo>
                    <a:pt x="123" y="165"/>
                  </a:lnTo>
                  <a:lnTo>
                    <a:pt x="107" y="170"/>
                  </a:lnTo>
                  <a:lnTo>
                    <a:pt x="92" y="171"/>
                  </a:lnTo>
                  <a:lnTo>
                    <a:pt x="92" y="171"/>
                  </a:lnTo>
                  <a:lnTo>
                    <a:pt x="75" y="170"/>
                  </a:lnTo>
                  <a:lnTo>
                    <a:pt x="60" y="165"/>
                  </a:lnTo>
                  <a:lnTo>
                    <a:pt x="46" y="158"/>
                  </a:lnTo>
                  <a:lnTo>
                    <a:pt x="34" y="148"/>
                  </a:lnTo>
                  <a:lnTo>
                    <a:pt x="23" y="136"/>
                  </a:lnTo>
                  <a:lnTo>
                    <a:pt x="17" y="122"/>
                  </a:lnTo>
                  <a:lnTo>
                    <a:pt x="11" y="107"/>
                  </a:lnTo>
                  <a:lnTo>
                    <a:pt x="9" y="90"/>
                  </a:lnTo>
                  <a:lnTo>
                    <a:pt x="9" y="90"/>
                  </a:lnTo>
                  <a:close/>
                  <a:moveTo>
                    <a:pt x="92" y="292"/>
                  </a:moveTo>
                  <a:lnTo>
                    <a:pt x="22" y="207"/>
                  </a:lnTo>
                  <a:lnTo>
                    <a:pt x="55" y="207"/>
                  </a:lnTo>
                  <a:lnTo>
                    <a:pt x="55" y="207"/>
                  </a:lnTo>
                  <a:lnTo>
                    <a:pt x="58" y="207"/>
                  </a:lnTo>
                  <a:lnTo>
                    <a:pt x="60" y="204"/>
                  </a:lnTo>
                  <a:lnTo>
                    <a:pt x="60" y="176"/>
                  </a:lnTo>
                  <a:lnTo>
                    <a:pt x="61" y="176"/>
                  </a:lnTo>
                  <a:lnTo>
                    <a:pt x="61" y="176"/>
                  </a:lnTo>
                  <a:lnTo>
                    <a:pt x="77" y="181"/>
                  </a:lnTo>
                  <a:lnTo>
                    <a:pt x="92" y="181"/>
                  </a:lnTo>
                  <a:lnTo>
                    <a:pt x="92" y="181"/>
                  </a:lnTo>
                  <a:lnTo>
                    <a:pt x="107" y="181"/>
                  </a:lnTo>
                  <a:lnTo>
                    <a:pt x="121" y="176"/>
                  </a:lnTo>
                  <a:lnTo>
                    <a:pt x="123" y="176"/>
                  </a:lnTo>
                  <a:lnTo>
                    <a:pt x="123" y="204"/>
                  </a:lnTo>
                  <a:lnTo>
                    <a:pt x="123" y="204"/>
                  </a:lnTo>
                  <a:lnTo>
                    <a:pt x="124" y="207"/>
                  </a:lnTo>
                  <a:lnTo>
                    <a:pt x="127" y="207"/>
                  </a:lnTo>
                  <a:lnTo>
                    <a:pt x="161" y="207"/>
                  </a:lnTo>
                  <a:lnTo>
                    <a:pt x="92" y="2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2" name="Group 321"/>
          <p:cNvGrpSpPr/>
          <p:nvPr userDrawn="1"/>
        </p:nvGrpSpPr>
        <p:grpSpPr>
          <a:xfrm>
            <a:off x="8149198" y="4614973"/>
            <a:ext cx="340324" cy="424938"/>
            <a:chOff x="6700838" y="4822825"/>
            <a:chExt cx="288925" cy="481013"/>
          </a:xfrm>
        </p:grpSpPr>
        <p:sp>
          <p:nvSpPr>
            <p:cNvPr id="323" name="Freeform 606"/>
            <p:cNvSpPr>
              <a:spLocks noEditPoints="1"/>
            </p:cNvSpPr>
            <p:nvPr/>
          </p:nvSpPr>
          <p:spPr bwMode="auto">
            <a:xfrm>
              <a:off x="6700838" y="4822825"/>
              <a:ext cx="288925" cy="481013"/>
            </a:xfrm>
            <a:custGeom>
              <a:avLst/>
              <a:gdLst>
                <a:gd name="T0" fmla="*/ 132 w 182"/>
                <a:gd name="T1" fmla="*/ 199 h 303"/>
                <a:gd name="T2" fmla="*/ 132 w 182"/>
                <a:gd name="T3" fmla="*/ 173 h 303"/>
                <a:gd name="T4" fmla="*/ 142 w 182"/>
                <a:gd name="T5" fmla="*/ 165 h 303"/>
                <a:gd name="T6" fmla="*/ 162 w 182"/>
                <a:gd name="T7" fmla="*/ 148 h 303"/>
                <a:gd name="T8" fmla="*/ 175 w 182"/>
                <a:gd name="T9" fmla="*/ 127 h 303"/>
                <a:gd name="T10" fmla="*/ 182 w 182"/>
                <a:gd name="T11" fmla="*/ 104 h 303"/>
                <a:gd name="T12" fmla="*/ 182 w 182"/>
                <a:gd name="T13" fmla="*/ 90 h 303"/>
                <a:gd name="T14" fmla="*/ 181 w 182"/>
                <a:gd name="T15" fmla="*/ 72 h 303"/>
                <a:gd name="T16" fmla="*/ 167 w 182"/>
                <a:gd name="T17" fmla="*/ 40 h 303"/>
                <a:gd name="T18" fmla="*/ 142 w 182"/>
                <a:gd name="T19" fmla="*/ 15 h 303"/>
                <a:gd name="T20" fmla="*/ 110 w 182"/>
                <a:gd name="T21" fmla="*/ 1 h 303"/>
                <a:gd name="T22" fmla="*/ 92 w 182"/>
                <a:gd name="T23" fmla="*/ 0 h 303"/>
                <a:gd name="T24" fmla="*/ 83 w 182"/>
                <a:gd name="T25" fmla="*/ 0 h 303"/>
                <a:gd name="T26" fmla="*/ 57 w 182"/>
                <a:gd name="T27" fmla="*/ 6 h 303"/>
                <a:gd name="T28" fmla="*/ 27 w 182"/>
                <a:gd name="T29" fmla="*/ 26 h 303"/>
                <a:gd name="T30" fmla="*/ 7 w 182"/>
                <a:gd name="T31" fmla="*/ 55 h 303"/>
                <a:gd name="T32" fmla="*/ 1 w 182"/>
                <a:gd name="T33" fmla="*/ 81 h 303"/>
                <a:gd name="T34" fmla="*/ 0 w 182"/>
                <a:gd name="T35" fmla="*/ 90 h 303"/>
                <a:gd name="T36" fmla="*/ 4 w 182"/>
                <a:gd name="T37" fmla="*/ 116 h 303"/>
                <a:gd name="T38" fmla="*/ 14 w 182"/>
                <a:gd name="T39" fmla="*/ 139 h 303"/>
                <a:gd name="T40" fmla="*/ 30 w 182"/>
                <a:gd name="T41" fmla="*/ 158 h 303"/>
                <a:gd name="T42" fmla="*/ 52 w 182"/>
                <a:gd name="T43" fmla="*/ 173 h 303"/>
                <a:gd name="T44" fmla="*/ 52 w 182"/>
                <a:gd name="T45" fmla="*/ 199 h 303"/>
                <a:gd name="T46" fmla="*/ 15 w 182"/>
                <a:gd name="T47" fmla="*/ 199 h 303"/>
                <a:gd name="T48" fmla="*/ 11 w 182"/>
                <a:gd name="T49" fmla="*/ 202 h 303"/>
                <a:gd name="T50" fmla="*/ 11 w 182"/>
                <a:gd name="T51" fmla="*/ 204 h 303"/>
                <a:gd name="T52" fmla="*/ 87 w 182"/>
                <a:gd name="T53" fmla="*/ 302 h 303"/>
                <a:gd name="T54" fmla="*/ 89 w 182"/>
                <a:gd name="T55" fmla="*/ 303 h 303"/>
                <a:gd name="T56" fmla="*/ 92 w 182"/>
                <a:gd name="T57" fmla="*/ 303 h 303"/>
                <a:gd name="T58" fmla="*/ 95 w 182"/>
                <a:gd name="T59" fmla="*/ 302 h 303"/>
                <a:gd name="T60" fmla="*/ 171 w 182"/>
                <a:gd name="T61" fmla="*/ 207 h 303"/>
                <a:gd name="T62" fmla="*/ 173 w 182"/>
                <a:gd name="T63" fmla="*/ 202 h 303"/>
                <a:gd name="T64" fmla="*/ 171 w 182"/>
                <a:gd name="T65" fmla="*/ 199 h 303"/>
                <a:gd name="T66" fmla="*/ 168 w 182"/>
                <a:gd name="T67" fmla="*/ 199 h 303"/>
                <a:gd name="T68" fmla="*/ 11 w 182"/>
                <a:gd name="T69" fmla="*/ 90 h 303"/>
                <a:gd name="T70" fmla="*/ 17 w 182"/>
                <a:gd name="T71" fmla="*/ 58 h 303"/>
                <a:gd name="T72" fmla="*/ 34 w 182"/>
                <a:gd name="T73" fmla="*/ 33 h 303"/>
                <a:gd name="T74" fmla="*/ 60 w 182"/>
                <a:gd name="T75" fmla="*/ 15 h 303"/>
                <a:gd name="T76" fmla="*/ 92 w 182"/>
                <a:gd name="T77" fmla="*/ 9 h 303"/>
                <a:gd name="T78" fmla="*/ 109 w 182"/>
                <a:gd name="T79" fmla="*/ 11 h 303"/>
                <a:gd name="T80" fmla="*/ 138 w 182"/>
                <a:gd name="T81" fmla="*/ 23 h 303"/>
                <a:gd name="T82" fmla="*/ 159 w 182"/>
                <a:gd name="T83" fmla="*/ 44 h 303"/>
                <a:gd name="T84" fmla="*/ 171 w 182"/>
                <a:gd name="T85" fmla="*/ 73 h 303"/>
                <a:gd name="T86" fmla="*/ 173 w 182"/>
                <a:gd name="T87" fmla="*/ 90 h 303"/>
                <a:gd name="T88" fmla="*/ 167 w 182"/>
                <a:gd name="T89" fmla="*/ 122 h 303"/>
                <a:gd name="T90" fmla="*/ 148 w 182"/>
                <a:gd name="T91" fmla="*/ 148 h 303"/>
                <a:gd name="T92" fmla="*/ 124 w 182"/>
                <a:gd name="T93" fmla="*/ 165 h 303"/>
                <a:gd name="T94" fmla="*/ 92 w 182"/>
                <a:gd name="T95" fmla="*/ 171 h 303"/>
                <a:gd name="T96" fmla="*/ 75 w 182"/>
                <a:gd name="T97" fmla="*/ 170 h 303"/>
                <a:gd name="T98" fmla="*/ 46 w 182"/>
                <a:gd name="T99" fmla="*/ 158 h 303"/>
                <a:gd name="T100" fmla="*/ 24 w 182"/>
                <a:gd name="T101" fmla="*/ 136 h 303"/>
                <a:gd name="T102" fmla="*/ 12 w 182"/>
                <a:gd name="T103" fmla="*/ 107 h 303"/>
                <a:gd name="T104" fmla="*/ 11 w 182"/>
                <a:gd name="T105" fmla="*/ 90 h 303"/>
                <a:gd name="T106" fmla="*/ 26 w 182"/>
                <a:gd name="T107" fmla="*/ 208 h 303"/>
                <a:gd name="T108" fmla="*/ 57 w 182"/>
                <a:gd name="T109" fmla="*/ 208 h 303"/>
                <a:gd name="T110" fmla="*/ 61 w 182"/>
                <a:gd name="T111" fmla="*/ 204 h 303"/>
                <a:gd name="T112" fmla="*/ 63 w 182"/>
                <a:gd name="T113" fmla="*/ 177 h 303"/>
                <a:gd name="T114" fmla="*/ 76 w 182"/>
                <a:gd name="T115" fmla="*/ 181 h 303"/>
                <a:gd name="T116" fmla="*/ 92 w 182"/>
                <a:gd name="T117" fmla="*/ 182 h 303"/>
                <a:gd name="T118" fmla="*/ 121 w 182"/>
                <a:gd name="T119" fmla="*/ 177 h 303"/>
                <a:gd name="T120" fmla="*/ 121 w 182"/>
                <a:gd name="T121" fmla="*/ 204 h 303"/>
                <a:gd name="T122" fmla="*/ 122 w 182"/>
                <a:gd name="T123" fmla="*/ 207 h 303"/>
                <a:gd name="T124" fmla="*/ 158 w 182"/>
                <a:gd name="T125" fmla="*/ 20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3">
                  <a:moveTo>
                    <a:pt x="168" y="199"/>
                  </a:moveTo>
                  <a:lnTo>
                    <a:pt x="132" y="199"/>
                  </a:lnTo>
                  <a:lnTo>
                    <a:pt x="132" y="173"/>
                  </a:lnTo>
                  <a:lnTo>
                    <a:pt x="132" y="173"/>
                  </a:lnTo>
                  <a:lnTo>
                    <a:pt x="132" y="173"/>
                  </a:lnTo>
                  <a:lnTo>
                    <a:pt x="142" y="165"/>
                  </a:lnTo>
                  <a:lnTo>
                    <a:pt x="153" y="158"/>
                  </a:lnTo>
                  <a:lnTo>
                    <a:pt x="162" y="148"/>
                  </a:lnTo>
                  <a:lnTo>
                    <a:pt x="170" y="139"/>
                  </a:lnTo>
                  <a:lnTo>
                    <a:pt x="175" y="127"/>
                  </a:lnTo>
                  <a:lnTo>
                    <a:pt x="179" y="116"/>
                  </a:lnTo>
                  <a:lnTo>
                    <a:pt x="182" y="104"/>
                  </a:lnTo>
                  <a:lnTo>
                    <a:pt x="182" y="90"/>
                  </a:lnTo>
                  <a:lnTo>
                    <a:pt x="182" y="90"/>
                  </a:lnTo>
                  <a:lnTo>
                    <a:pt x="182" y="81"/>
                  </a:lnTo>
                  <a:lnTo>
                    <a:pt x="181" y="72"/>
                  </a:lnTo>
                  <a:lnTo>
                    <a:pt x="176" y="55"/>
                  </a:lnTo>
                  <a:lnTo>
                    <a:pt x="167" y="40"/>
                  </a:lnTo>
                  <a:lnTo>
                    <a:pt x="156" y="26"/>
                  </a:lnTo>
                  <a:lnTo>
                    <a:pt x="142" y="15"/>
                  </a:lnTo>
                  <a:lnTo>
                    <a:pt x="127" y="6"/>
                  </a:lnTo>
                  <a:lnTo>
                    <a:pt x="110" y="1"/>
                  </a:lnTo>
                  <a:lnTo>
                    <a:pt x="101" y="0"/>
                  </a:lnTo>
                  <a:lnTo>
                    <a:pt x="92" y="0"/>
                  </a:lnTo>
                  <a:lnTo>
                    <a:pt x="92" y="0"/>
                  </a:lnTo>
                  <a:lnTo>
                    <a:pt x="83" y="0"/>
                  </a:lnTo>
                  <a:lnTo>
                    <a:pt x="73" y="1"/>
                  </a:lnTo>
                  <a:lnTo>
                    <a:pt x="57" y="6"/>
                  </a:lnTo>
                  <a:lnTo>
                    <a:pt x="41" y="15"/>
                  </a:lnTo>
                  <a:lnTo>
                    <a:pt x="27" y="26"/>
                  </a:lnTo>
                  <a:lnTo>
                    <a:pt x="15" y="40"/>
                  </a:lnTo>
                  <a:lnTo>
                    <a:pt x="7" y="55"/>
                  </a:lnTo>
                  <a:lnTo>
                    <a:pt x="1" y="72"/>
                  </a:lnTo>
                  <a:lnTo>
                    <a:pt x="1" y="81"/>
                  </a:lnTo>
                  <a:lnTo>
                    <a:pt x="0" y="90"/>
                  </a:lnTo>
                  <a:lnTo>
                    <a:pt x="0" y="90"/>
                  </a:lnTo>
                  <a:lnTo>
                    <a:pt x="1" y="104"/>
                  </a:lnTo>
                  <a:lnTo>
                    <a:pt x="4" y="116"/>
                  </a:lnTo>
                  <a:lnTo>
                    <a:pt x="7" y="127"/>
                  </a:lnTo>
                  <a:lnTo>
                    <a:pt x="14" y="139"/>
                  </a:lnTo>
                  <a:lnTo>
                    <a:pt x="21" y="148"/>
                  </a:lnTo>
                  <a:lnTo>
                    <a:pt x="30" y="158"/>
                  </a:lnTo>
                  <a:lnTo>
                    <a:pt x="40" y="165"/>
                  </a:lnTo>
                  <a:lnTo>
                    <a:pt x="52" y="173"/>
                  </a:lnTo>
                  <a:lnTo>
                    <a:pt x="52" y="173"/>
                  </a:lnTo>
                  <a:lnTo>
                    <a:pt x="52" y="199"/>
                  </a:lnTo>
                  <a:lnTo>
                    <a:pt x="15" y="199"/>
                  </a:lnTo>
                  <a:lnTo>
                    <a:pt x="15" y="199"/>
                  </a:lnTo>
                  <a:lnTo>
                    <a:pt x="12" y="199"/>
                  </a:lnTo>
                  <a:lnTo>
                    <a:pt x="11" y="202"/>
                  </a:lnTo>
                  <a:lnTo>
                    <a:pt x="11" y="202"/>
                  </a:lnTo>
                  <a:lnTo>
                    <a:pt x="11" y="204"/>
                  </a:lnTo>
                  <a:lnTo>
                    <a:pt x="11" y="207"/>
                  </a:lnTo>
                  <a:lnTo>
                    <a:pt x="87" y="302"/>
                  </a:lnTo>
                  <a:lnTo>
                    <a:pt x="87" y="302"/>
                  </a:lnTo>
                  <a:lnTo>
                    <a:pt x="89" y="303"/>
                  </a:lnTo>
                  <a:lnTo>
                    <a:pt x="92" y="303"/>
                  </a:lnTo>
                  <a:lnTo>
                    <a:pt x="92" y="303"/>
                  </a:lnTo>
                  <a:lnTo>
                    <a:pt x="93" y="303"/>
                  </a:lnTo>
                  <a:lnTo>
                    <a:pt x="95" y="302"/>
                  </a:lnTo>
                  <a:lnTo>
                    <a:pt x="171" y="207"/>
                  </a:lnTo>
                  <a:lnTo>
                    <a:pt x="171" y="207"/>
                  </a:lnTo>
                  <a:lnTo>
                    <a:pt x="173" y="204"/>
                  </a:lnTo>
                  <a:lnTo>
                    <a:pt x="173" y="202"/>
                  </a:lnTo>
                  <a:lnTo>
                    <a:pt x="173" y="202"/>
                  </a:lnTo>
                  <a:lnTo>
                    <a:pt x="171" y="199"/>
                  </a:lnTo>
                  <a:lnTo>
                    <a:pt x="168" y="199"/>
                  </a:lnTo>
                  <a:lnTo>
                    <a:pt x="168" y="199"/>
                  </a:lnTo>
                  <a:close/>
                  <a:moveTo>
                    <a:pt x="11" y="90"/>
                  </a:moveTo>
                  <a:lnTo>
                    <a:pt x="11" y="90"/>
                  </a:lnTo>
                  <a:lnTo>
                    <a:pt x="12" y="73"/>
                  </a:lnTo>
                  <a:lnTo>
                    <a:pt x="17" y="58"/>
                  </a:lnTo>
                  <a:lnTo>
                    <a:pt x="24" y="44"/>
                  </a:lnTo>
                  <a:lnTo>
                    <a:pt x="34" y="33"/>
                  </a:lnTo>
                  <a:lnTo>
                    <a:pt x="46" y="23"/>
                  </a:lnTo>
                  <a:lnTo>
                    <a:pt x="60" y="15"/>
                  </a:lnTo>
                  <a:lnTo>
                    <a:pt x="75" y="11"/>
                  </a:lnTo>
                  <a:lnTo>
                    <a:pt x="92" y="9"/>
                  </a:lnTo>
                  <a:lnTo>
                    <a:pt x="92" y="9"/>
                  </a:lnTo>
                  <a:lnTo>
                    <a:pt x="109" y="11"/>
                  </a:lnTo>
                  <a:lnTo>
                    <a:pt x="124" y="15"/>
                  </a:lnTo>
                  <a:lnTo>
                    <a:pt x="138" y="23"/>
                  </a:lnTo>
                  <a:lnTo>
                    <a:pt x="148" y="33"/>
                  </a:lnTo>
                  <a:lnTo>
                    <a:pt x="159" y="44"/>
                  </a:lnTo>
                  <a:lnTo>
                    <a:pt x="167" y="58"/>
                  </a:lnTo>
                  <a:lnTo>
                    <a:pt x="171" y="73"/>
                  </a:lnTo>
                  <a:lnTo>
                    <a:pt x="173" y="90"/>
                  </a:lnTo>
                  <a:lnTo>
                    <a:pt x="173" y="90"/>
                  </a:lnTo>
                  <a:lnTo>
                    <a:pt x="171" y="107"/>
                  </a:lnTo>
                  <a:lnTo>
                    <a:pt x="167" y="122"/>
                  </a:lnTo>
                  <a:lnTo>
                    <a:pt x="159" y="136"/>
                  </a:lnTo>
                  <a:lnTo>
                    <a:pt x="148" y="148"/>
                  </a:lnTo>
                  <a:lnTo>
                    <a:pt x="138" y="158"/>
                  </a:lnTo>
                  <a:lnTo>
                    <a:pt x="124" y="165"/>
                  </a:lnTo>
                  <a:lnTo>
                    <a:pt x="109" y="170"/>
                  </a:lnTo>
                  <a:lnTo>
                    <a:pt x="92" y="171"/>
                  </a:lnTo>
                  <a:lnTo>
                    <a:pt x="92" y="171"/>
                  </a:lnTo>
                  <a:lnTo>
                    <a:pt x="75" y="170"/>
                  </a:lnTo>
                  <a:lnTo>
                    <a:pt x="60" y="165"/>
                  </a:lnTo>
                  <a:lnTo>
                    <a:pt x="46" y="158"/>
                  </a:lnTo>
                  <a:lnTo>
                    <a:pt x="34" y="148"/>
                  </a:lnTo>
                  <a:lnTo>
                    <a:pt x="24" y="136"/>
                  </a:lnTo>
                  <a:lnTo>
                    <a:pt x="17" y="122"/>
                  </a:lnTo>
                  <a:lnTo>
                    <a:pt x="12" y="107"/>
                  </a:lnTo>
                  <a:lnTo>
                    <a:pt x="11" y="90"/>
                  </a:lnTo>
                  <a:lnTo>
                    <a:pt x="11" y="90"/>
                  </a:lnTo>
                  <a:close/>
                  <a:moveTo>
                    <a:pt x="92" y="291"/>
                  </a:moveTo>
                  <a:lnTo>
                    <a:pt x="26" y="208"/>
                  </a:lnTo>
                  <a:lnTo>
                    <a:pt x="57" y="208"/>
                  </a:lnTo>
                  <a:lnTo>
                    <a:pt x="57" y="208"/>
                  </a:lnTo>
                  <a:lnTo>
                    <a:pt x="60" y="207"/>
                  </a:lnTo>
                  <a:lnTo>
                    <a:pt x="61" y="204"/>
                  </a:lnTo>
                  <a:lnTo>
                    <a:pt x="61" y="176"/>
                  </a:lnTo>
                  <a:lnTo>
                    <a:pt x="63" y="177"/>
                  </a:lnTo>
                  <a:lnTo>
                    <a:pt x="63" y="177"/>
                  </a:lnTo>
                  <a:lnTo>
                    <a:pt x="76" y="181"/>
                  </a:lnTo>
                  <a:lnTo>
                    <a:pt x="92" y="182"/>
                  </a:lnTo>
                  <a:lnTo>
                    <a:pt x="92" y="182"/>
                  </a:lnTo>
                  <a:lnTo>
                    <a:pt x="106" y="181"/>
                  </a:lnTo>
                  <a:lnTo>
                    <a:pt x="121" y="177"/>
                  </a:lnTo>
                  <a:lnTo>
                    <a:pt x="121" y="176"/>
                  </a:lnTo>
                  <a:lnTo>
                    <a:pt x="121" y="204"/>
                  </a:lnTo>
                  <a:lnTo>
                    <a:pt x="121" y="204"/>
                  </a:lnTo>
                  <a:lnTo>
                    <a:pt x="122" y="207"/>
                  </a:lnTo>
                  <a:lnTo>
                    <a:pt x="127" y="208"/>
                  </a:lnTo>
                  <a:lnTo>
                    <a:pt x="158" y="208"/>
                  </a:lnTo>
                  <a:lnTo>
                    <a:pt x="92" y="29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4" name="Freeform 607"/>
            <p:cNvSpPr>
              <a:spLocks noEditPoints="1"/>
            </p:cNvSpPr>
            <p:nvPr/>
          </p:nvSpPr>
          <p:spPr bwMode="auto">
            <a:xfrm>
              <a:off x="6759576" y="4886325"/>
              <a:ext cx="174625" cy="171450"/>
            </a:xfrm>
            <a:custGeom>
              <a:avLst/>
              <a:gdLst>
                <a:gd name="T0" fmla="*/ 75 w 110"/>
                <a:gd name="T1" fmla="*/ 75 h 108"/>
                <a:gd name="T2" fmla="*/ 104 w 110"/>
                <a:gd name="T3" fmla="*/ 75 h 108"/>
                <a:gd name="T4" fmla="*/ 110 w 110"/>
                <a:gd name="T5" fmla="*/ 70 h 108"/>
                <a:gd name="T6" fmla="*/ 110 w 110"/>
                <a:gd name="T7" fmla="*/ 39 h 108"/>
                <a:gd name="T8" fmla="*/ 104 w 110"/>
                <a:gd name="T9" fmla="*/ 33 h 108"/>
                <a:gd name="T10" fmla="*/ 75 w 110"/>
                <a:gd name="T11" fmla="*/ 4 h 108"/>
                <a:gd name="T12" fmla="*/ 73 w 110"/>
                <a:gd name="T13" fmla="*/ 1 h 108"/>
                <a:gd name="T14" fmla="*/ 39 w 110"/>
                <a:gd name="T15" fmla="*/ 0 h 108"/>
                <a:gd name="T16" fmla="*/ 36 w 110"/>
                <a:gd name="T17" fmla="*/ 1 h 108"/>
                <a:gd name="T18" fmla="*/ 35 w 110"/>
                <a:gd name="T19" fmla="*/ 33 h 108"/>
                <a:gd name="T20" fmla="*/ 4 w 110"/>
                <a:gd name="T21" fmla="*/ 33 h 108"/>
                <a:gd name="T22" fmla="*/ 0 w 110"/>
                <a:gd name="T23" fmla="*/ 39 h 108"/>
                <a:gd name="T24" fmla="*/ 0 w 110"/>
                <a:gd name="T25" fmla="*/ 70 h 108"/>
                <a:gd name="T26" fmla="*/ 4 w 110"/>
                <a:gd name="T27" fmla="*/ 75 h 108"/>
                <a:gd name="T28" fmla="*/ 35 w 110"/>
                <a:gd name="T29" fmla="*/ 104 h 108"/>
                <a:gd name="T30" fmla="*/ 36 w 110"/>
                <a:gd name="T31" fmla="*/ 107 h 108"/>
                <a:gd name="T32" fmla="*/ 70 w 110"/>
                <a:gd name="T33" fmla="*/ 108 h 108"/>
                <a:gd name="T34" fmla="*/ 73 w 110"/>
                <a:gd name="T35" fmla="*/ 107 h 108"/>
                <a:gd name="T36" fmla="*/ 75 w 110"/>
                <a:gd name="T37" fmla="*/ 104 h 108"/>
                <a:gd name="T38" fmla="*/ 66 w 110"/>
                <a:gd name="T39" fmla="*/ 99 h 108"/>
                <a:gd name="T40" fmla="*/ 44 w 110"/>
                <a:gd name="T41" fmla="*/ 70 h 108"/>
                <a:gd name="T42" fmla="*/ 43 w 110"/>
                <a:gd name="T43" fmla="*/ 65 h 108"/>
                <a:gd name="T44" fmla="*/ 10 w 110"/>
                <a:gd name="T45" fmla="*/ 64 h 108"/>
                <a:gd name="T46" fmla="*/ 39 w 110"/>
                <a:gd name="T47" fmla="*/ 44 h 108"/>
                <a:gd name="T48" fmla="*/ 43 w 110"/>
                <a:gd name="T49" fmla="*/ 43 h 108"/>
                <a:gd name="T50" fmla="*/ 44 w 110"/>
                <a:gd name="T51" fmla="*/ 9 h 108"/>
                <a:gd name="T52" fmla="*/ 66 w 110"/>
                <a:gd name="T53" fmla="*/ 39 h 108"/>
                <a:gd name="T54" fmla="*/ 67 w 110"/>
                <a:gd name="T55" fmla="*/ 43 h 108"/>
                <a:gd name="T56" fmla="*/ 99 w 110"/>
                <a:gd name="T57" fmla="*/ 44 h 108"/>
                <a:gd name="T58" fmla="*/ 70 w 110"/>
                <a:gd name="T59" fmla="*/ 64 h 108"/>
                <a:gd name="T60" fmla="*/ 67 w 110"/>
                <a:gd name="T61" fmla="*/ 65 h 108"/>
                <a:gd name="T62" fmla="*/ 66 w 110"/>
                <a:gd name="T63"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8">
                  <a:moveTo>
                    <a:pt x="75" y="104"/>
                  </a:moveTo>
                  <a:lnTo>
                    <a:pt x="75" y="75"/>
                  </a:lnTo>
                  <a:lnTo>
                    <a:pt x="104" y="75"/>
                  </a:lnTo>
                  <a:lnTo>
                    <a:pt x="104" y="75"/>
                  </a:lnTo>
                  <a:lnTo>
                    <a:pt x="108" y="73"/>
                  </a:lnTo>
                  <a:lnTo>
                    <a:pt x="110" y="70"/>
                  </a:lnTo>
                  <a:lnTo>
                    <a:pt x="110" y="39"/>
                  </a:lnTo>
                  <a:lnTo>
                    <a:pt x="110" y="39"/>
                  </a:lnTo>
                  <a:lnTo>
                    <a:pt x="108" y="35"/>
                  </a:lnTo>
                  <a:lnTo>
                    <a:pt x="104" y="33"/>
                  </a:lnTo>
                  <a:lnTo>
                    <a:pt x="75" y="33"/>
                  </a:lnTo>
                  <a:lnTo>
                    <a:pt x="75" y="4"/>
                  </a:lnTo>
                  <a:lnTo>
                    <a:pt x="75" y="4"/>
                  </a:lnTo>
                  <a:lnTo>
                    <a:pt x="73" y="1"/>
                  </a:lnTo>
                  <a:lnTo>
                    <a:pt x="70" y="0"/>
                  </a:lnTo>
                  <a:lnTo>
                    <a:pt x="39" y="0"/>
                  </a:lnTo>
                  <a:lnTo>
                    <a:pt x="39" y="0"/>
                  </a:lnTo>
                  <a:lnTo>
                    <a:pt x="36" y="1"/>
                  </a:lnTo>
                  <a:lnTo>
                    <a:pt x="35" y="4"/>
                  </a:lnTo>
                  <a:lnTo>
                    <a:pt x="35" y="33"/>
                  </a:lnTo>
                  <a:lnTo>
                    <a:pt x="4" y="33"/>
                  </a:lnTo>
                  <a:lnTo>
                    <a:pt x="4" y="33"/>
                  </a:lnTo>
                  <a:lnTo>
                    <a:pt x="1" y="35"/>
                  </a:lnTo>
                  <a:lnTo>
                    <a:pt x="0" y="39"/>
                  </a:lnTo>
                  <a:lnTo>
                    <a:pt x="0" y="70"/>
                  </a:lnTo>
                  <a:lnTo>
                    <a:pt x="0" y="70"/>
                  </a:lnTo>
                  <a:lnTo>
                    <a:pt x="1" y="73"/>
                  </a:lnTo>
                  <a:lnTo>
                    <a:pt x="4" y="75"/>
                  </a:lnTo>
                  <a:lnTo>
                    <a:pt x="35" y="75"/>
                  </a:lnTo>
                  <a:lnTo>
                    <a:pt x="35" y="104"/>
                  </a:lnTo>
                  <a:lnTo>
                    <a:pt x="35" y="104"/>
                  </a:lnTo>
                  <a:lnTo>
                    <a:pt x="36" y="107"/>
                  </a:lnTo>
                  <a:lnTo>
                    <a:pt x="39" y="108"/>
                  </a:lnTo>
                  <a:lnTo>
                    <a:pt x="70" y="108"/>
                  </a:lnTo>
                  <a:lnTo>
                    <a:pt x="70" y="108"/>
                  </a:lnTo>
                  <a:lnTo>
                    <a:pt x="73" y="107"/>
                  </a:lnTo>
                  <a:lnTo>
                    <a:pt x="75" y="104"/>
                  </a:lnTo>
                  <a:lnTo>
                    <a:pt x="75" y="104"/>
                  </a:lnTo>
                  <a:close/>
                  <a:moveTo>
                    <a:pt x="66" y="70"/>
                  </a:moveTo>
                  <a:lnTo>
                    <a:pt x="66" y="99"/>
                  </a:lnTo>
                  <a:lnTo>
                    <a:pt x="44" y="99"/>
                  </a:lnTo>
                  <a:lnTo>
                    <a:pt x="44" y="70"/>
                  </a:lnTo>
                  <a:lnTo>
                    <a:pt x="44" y="70"/>
                  </a:lnTo>
                  <a:lnTo>
                    <a:pt x="43" y="65"/>
                  </a:lnTo>
                  <a:lnTo>
                    <a:pt x="39" y="64"/>
                  </a:lnTo>
                  <a:lnTo>
                    <a:pt x="10" y="64"/>
                  </a:lnTo>
                  <a:lnTo>
                    <a:pt x="10" y="44"/>
                  </a:lnTo>
                  <a:lnTo>
                    <a:pt x="39" y="44"/>
                  </a:lnTo>
                  <a:lnTo>
                    <a:pt x="39" y="44"/>
                  </a:lnTo>
                  <a:lnTo>
                    <a:pt x="43" y="43"/>
                  </a:lnTo>
                  <a:lnTo>
                    <a:pt x="44" y="39"/>
                  </a:lnTo>
                  <a:lnTo>
                    <a:pt x="44" y="9"/>
                  </a:lnTo>
                  <a:lnTo>
                    <a:pt x="66" y="9"/>
                  </a:lnTo>
                  <a:lnTo>
                    <a:pt x="66" y="39"/>
                  </a:lnTo>
                  <a:lnTo>
                    <a:pt x="66" y="39"/>
                  </a:lnTo>
                  <a:lnTo>
                    <a:pt x="67" y="43"/>
                  </a:lnTo>
                  <a:lnTo>
                    <a:pt x="70" y="44"/>
                  </a:lnTo>
                  <a:lnTo>
                    <a:pt x="99" y="44"/>
                  </a:lnTo>
                  <a:lnTo>
                    <a:pt x="99" y="64"/>
                  </a:lnTo>
                  <a:lnTo>
                    <a:pt x="70" y="64"/>
                  </a:lnTo>
                  <a:lnTo>
                    <a:pt x="70" y="64"/>
                  </a:lnTo>
                  <a:lnTo>
                    <a:pt x="67" y="65"/>
                  </a:lnTo>
                  <a:lnTo>
                    <a:pt x="66" y="70"/>
                  </a:lnTo>
                  <a:lnTo>
                    <a:pt x="66"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5" name="Group 324"/>
          <p:cNvGrpSpPr/>
          <p:nvPr userDrawn="1"/>
        </p:nvGrpSpPr>
        <p:grpSpPr>
          <a:xfrm>
            <a:off x="9057975" y="4614974"/>
            <a:ext cx="330975" cy="416523"/>
            <a:chOff x="7472363" y="4822825"/>
            <a:chExt cx="280988" cy="471488"/>
          </a:xfrm>
        </p:grpSpPr>
        <p:sp>
          <p:nvSpPr>
            <p:cNvPr id="326" name="Freeform 608"/>
            <p:cNvSpPr>
              <a:spLocks noEditPoints="1"/>
            </p:cNvSpPr>
            <p:nvPr/>
          </p:nvSpPr>
          <p:spPr bwMode="auto">
            <a:xfrm>
              <a:off x="7472363" y="4822825"/>
              <a:ext cx="280988" cy="471488"/>
            </a:xfrm>
            <a:custGeom>
              <a:avLst/>
              <a:gdLst>
                <a:gd name="T0" fmla="*/ 128 w 177"/>
                <a:gd name="T1" fmla="*/ 193 h 297"/>
                <a:gd name="T2" fmla="*/ 128 w 177"/>
                <a:gd name="T3" fmla="*/ 167 h 297"/>
                <a:gd name="T4" fmla="*/ 139 w 177"/>
                <a:gd name="T5" fmla="*/ 161 h 297"/>
                <a:gd name="T6" fmla="*/ 157 w 177"/>
                <a:gd name="T7" fmla="*/ 144 h 297"/>
                <a:gd name="T8" fmla="*/ 170 w 177"/>
                <a:gd name="T9" fmla="*/ 124 h 297"/>
                <a:gd name="T10" fmla="*/ 177 w 177"/>
                <a:gd name="T11" fmla="*/ 101 h 297"/>
                <a:gd name="T12" fmla="*/ 177 w 177"/>
                <a:gd name="T13" fmla="*/ 89 h 297"/>
                <a:gd name="T14" fmla="*/ 176 w 177"/>
                <a:gd name="T15" fmla="*/ 70 h 297"/>
                <a:gd name="T16" fmla="*/ 162 w 177"/>
                <a:gd name="T17" fmla="*/ 38 h 297"/>
                <a:gd name="T18" fmla="*/ 139 w 177"/>
                <a:gd name="T19" fmla="*/ 14 h 297"/>
                <a:gd name="T20" fmla="*/ 107 w 177"/>
                <a:gd name="T21" fmla="*/ 1 h 297"/>
                <a:gd name="T22" fmla="*/ 89 w 177"/>
                <a:gd name="T23" fmla="*/ 0 h 297"/>
                <a:gd name="T24" fmla="*/ 79 w 177"/>
                <a:gd name="T25" fmla="*/ 0 h 297"/>
                <a:gd name="T26" fmla="*/ 55 w 177"/>
                <a:gd name="T27" fmla="*/ 6 h 297"/>
                <a:gd name="T28" fmla="*/ 26 w 177"/>
                <a:gd name="T29" fmla="*/ 26 h 297"/>
                <a:gd name="T30" fmla="*/ 7 w 177"/>
                <a:gd name="T31" fmla="*/ 53 h 297"/>
                <a:gd name="T32" fmla="*/ 0 w 177"/>
                <a:gd name="T33" fmla="*/ 79 h 297"/>
                <a:gd name="T34" fmla="*/ 0 w 177"/>
                <a:gd name="T35" fmla="*/ 89 h 297"/>
                <a:gd name="T36" fmla="*/ 3 w 177"/>
                <a:gd name="T37" fmla="*/ 112 h 297"/>
                <a:gd name="T38" fmla="*/ 13 w 177"/>
                <a:gd name="T39" fmla="*/ 135 h 297"/>
                <a:gd name="T40" fmla="*/ 29 w 177"/>
                <a:gd name="T41" fmla="*/ 153 h 297"/>
                <a:gd name="T42" fmla="*/ 49 w 177"/>
                <a:gd name="T43" fmla="*/ 167 h 297"/>
                <a:gd name="T44" fmla="*/ 50 w 177"/>
                <a:gd name="T45" fmla="*/ 193 h 297"/>
                <a:gd name="T46" fmla="*/ 12 w 177"/>
                <a:gd name="T47" fmla="*/ 193 h 297"/>
                <a:gd name="T48" fmla="*/ 7 w 177"/>
                <a:gd name="T49" fmla="*/ 196 h 297"/>
                <a:gd name="T50" fmla="*/ 7 w 177"/>
                <a:gd name="T51" fmla="*/ 199 h 297"/>
                <a:gd name="T52" fmla="*/ 85 w 177"/>
                <a:gd name="T53" fmla="*/ 295 h 297"/>
                <a:gd name="T54" fmla="*/ 89 w 177"/>
                <a:gd name="T55" fmla="*/ 297 h 297"/>
                <a:gd name="T56" fmla="*/ 93 w 177"/>
                <a:gd name="T57" fmla="*/ 295 h 297"/>
                <a:gd name="T58" fmla="*/ 170 w 177"/>
                <a:gd name="T59" fmla="*/ 200 h 297"/>
                <a:gd name="T60" fmla="*/ 170 w 177"/>
                <a:gd name="T61" fmla="*/ 196 h 297"/>
                <a:gd name="T62" fmla="*/ 168 w 177"/>
                <a:gd name="T63" fmla="*/ 194 h 297"/>
                <a:gd name="T64" fmla="*/ 167 w 177"/>
                <a:gd name="T65" fmla="*/ 193 h 297"/>
                <a:gd name="T66" fmla="*/ 9 w 177"/>
                <a:gd name="T67" fmla="*/ 89 h 297"/>
                <a:gd name="T68" fmla="*/ 15 w 177"/>
                <a:gd name="T69" fmla="*/ 56 h 297"/>
                <a:gd name="T70" fmla="*/ 33 w 177"/>
                <a:gd name="T71" fmla="*/ 32 h 297"/>
                <a:gd name="T72" fmla="*/ 58 w 177"/>
                <a:gd name="T73" fmla="*/ 15 h 297"/>
                <a:gd name="T74" fmla="*/ 89 w 177"/>
                <a:gd name="T75" fmla="*/ 9 h 297"/>
                <a:gd name="T76" fmla="*/ 105 w 177"/>
                <a:gd name="T77" fmla="*/ 11 h 297"/>
                <a:gd name="T78" fmla="*/ 133 w 177"/>
                <a:gd name="T79" fmla="*/ 23 h 297"/>
                <a:gd name="T80" fmla="*/ 154 w 177"/>
                <a:gd name="T81" fmla="*/ 44 h 297"/>
                <a:gd name="T82" fmla="*/ 167 w 177"/>
                <a:gd name="T83" fmla="*/ 72 h 297"/>
                <a:gd name="T84" fmla="*/ 168 w 177"/>
                <a:gd name="T85" fmla="*/ 89 h 297"/>
                <a:gd name="T86" fmla="*/ 162 w 177"/>
                <a:gd name="T87" fmla="*/ 119 h 297"/>
                <a:gd name="T88" fmla="*/ 145 w 177"/>
                <a:gd name="T89" fmla="*/ 144 h 297"/>
                <a:gd name="T90" fmla="*/ 121 w 177"/>
                <a:gd name="T91" fmla="*/ 161 h 297"/>
                <a:gd name="T92" fmla="*/ 89 w 177"/>
                <a:gd name="T93" fmla="*/ 167 h 297"/>
                <a:gd name="T94" fmla="*/ 73 w 177"/>
                <a:gd name="T95" fmla="*/ 165 h 297"/>
                <a:gd name="T96" fmla="*/ 44 w 177"/>
                <a:gd name="T97" fmla="*/ 153 h 297"/>
                <a:gd name="T98" fmla="*/ 23 w 177"/>
                <a:gd name="T99" fmla="*/ 132 h 297"/>
                <a:gd name="T100" fmla="*/ 10 w 177"/>
                <a:gd name="T101" fmla="*/ 104 h 297"/>
                <a:gd name="T102" fmla="*/ 9 w 177"/>
                <a:gd name="T103" fmla="*/ 89 h 297"/>
                <a:gd name="T104" fmla="*/ 21 w 177"/>
                <a:gd name="T105" fmla="*/ 202 h 297"/>
                <a:gd name="T106" fmla="*/ 53 w 177"/>
                <a:gd name="T107" fmla="*/ 202 h 297"/>
                <a:gd name="T108" fmla="*/ 58 w 177"/>
                <a:gd name="T109" fmla="*/ 197 h 297"/>
                <a:gd name="T110" fmla="*/ 59 w 177"/>
                <a:gd name="T111" fmla="*/ 171 h 297"/>
                <a:gd name="T112" fmla="*/ 75 w 177"/>
                <a:gd name="T113" fmla="*/ 176 h 297"/>
                <a:gd name="T114" fmla="*/ 89 w 177"/>
                <a:gd name="T115" fmla="*/ 176 h 297"/>
                <a:gd name="T116" fmla="*/ 119 w 177"/>
                <a:gd name="T117" fmla="*/ 171 h 297"/>
                <a:gd name="T118" fmla="*/ 119 w 177"/>
                <a:gd name="T119" fmla="*/ 197 h 297"/>
                <a:gd name="T120" fmla="*/ 121 w 177"/>
                <a:gd name="T121" fmla="*/ 200 h 297"/>
                <a:gd name="T122" fmla="*/ 157 w 177"/>
                <a:gd name="T123"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7">
                  <a:moveTo>
                    <a:pt x="167" y="193"/>
                  </a:moveTo>
                  <a:lnTo>
                    <a:pt x="128" y="193"/>
                  </a:lnTo>
                  <a:lnTo>
                    <a:pt x="128" y="167"/>
                  </a:lnTo>
                  <a:lnTo>
                    <a:pt x="128" y="167"/>
                  </a:lnTo>
                  <a:lnTo>
                    <a:pt x="128" y="167"/>
                  </a:lnTo>
                  <a:lnTo>
                    <a:pt x="139" y="161"/>
                  </a:lnTo>
                  <a:lnTo>
                    <a:pt x="150" y="153"/>
                  </a:lnTo>
                  <a:lnTo>
                    <a:pt x="157" y="144"/>
                  </a:lnTo>
                  <a:lnTo>
                    <a:pt x="165" y="135"/>
                  </a:lnTo>
                  <a:lnTo>
                    <a:pt x="170" y="124"/>
                  </a:lnTo>
                  <a:lnTo>
                    <a:pt x="174" y="112"/>
                  </a:lnTo>
                  <a:lnTo>
                    <a:pt x="177" y="101"/>
                  </a:lnTo>
                  <a:lnTo>
                    <a:pt x="177" y="89"/>
                  </a:lnTo>
                  <a:lnTo>
                    <a:pt x="177" y="89"/>
                  </a:lnTo>
                  <a:lnTo>
                    <a:pt x="177" y="79"/>
                  </a:lnTo>
                  <a:lnTo>
                    <a:pt x="176" y="70"/>
                  </a:lnTo>
                  <a:lnTo>
                    <a:pt x="171" y="53"/>
                  </a:lnTo>
                  <a:lnTo>
                    <a:pt x="162" y="38"/>
                  </a:lnTo>
                  <a:lnTo>
                    <a:pt x="151" y="26"/>
                  </a:lnTo>
                  <a:lnTo>
                    <a:pt x="139" y="14"/>
                  </a:lnTo>
                  <a:lnTo>
                    <a:pt x="124" y="6"/>
                  </a:lnTo>
                  <a:lnTo>
                    <a:pt x="107" y="1"/>
                  </a:lnTo>
                  <a:lnTo>
                    <a:pt x="98" y="0"/>
                  </a:lnTo>
                  <a:lnTo>
                    <a:pt x="89" y="0"/>
                  </a:lnTo>
                  <a:lnTo>
                    <a:pt x="89" y="0"/>
                  </a:lnTo>
                  <a:lnTo>
                    <a:pt x="79" y="0"/>
                  </a:lnTo>
                  <a:lnTo>
                    <a:pt x="72" y="1"/>
                  </a:lnTo>
                  <a:lnTo>
                    <a:pt x="55" y="6"/>
                  </a:lnTo>
                  <a:lnTo>
                    <a:pt x="39" y="14"/>
                  </a:lnTo>
                  <a:lnTo>
                    <a:pt x="26" y="26"/>
                  </a:lnTo>
                  <a:lnTo>
                    <a:pt x="15" y="38"/>
                  </a:lnTo>
                  <a:lnTo>
                    <a:pt x="7" y="53"/>
                  </a:lnTo>
                  <a:lnTo>
                    <a:pt x="1" y="70"/>
                  </a:lnTo>
                  <a:lnTo>
                    <a:pt x="0" y="79"/>
                  </a:lnTo>
                  <a:lnTo>
                    <a:pt x="0" y="89"/>
                  </a:lnTo>
                  <a:lnTo>
                    <a:pt x="0" y="89"/>
                  </a:lnTo>
                  <a:lnTo>
                    <a:pt x="1" y="101"/>
                  </a:lnTo>
                  <a:lnTo>
                    <a:pt x="3" y="112"/>
                  </a:lnTo>
                  <a:lnTo>
                    <a:pt x="7" y="124"/>
                  </a:lnTo>
                  <a:lnTo>
                    <a:pt x="13" y="135"/>
                  </a:lnTo>
                  <a:lnTo>
                    <a:pt x="20" y="144"/>
                  </a:lnTo>
                  <a:lnTo>
                    <a:pt x="29" y="153"/>
                  </a:lnTo>
                  <a:lnTo>
                    <a:pt x="38" y="161"/>
                  </a:lnTo>
                  <a:lnTo>
                    <a:pt x="49" y="167"/>
                  </a:lnTo>
                  <a:lnTo>
                    <a:pt x="50" y="167"/>
                  </a:lnTo>
                  <a:lnTo>
                    <a:pt x="50" y="193"/>
                  </a:lnTo>
                  <a:lnTo>
                    <a:pt x="12" y="193"/>
                  </a:lnTo>
                  <a:lnTo>
                    <a:pt x="12" y="193"/>
                  </a:lnTo>
                  <a:lnTo>
                    <a:pt x="9" y="194"/>
                  </a:lnTo>
                  <a:lnTo>
                    <a:pt x="7" y="196"/>
                  </a:lnTo>
                  <a:lnTo>
                    <a:pt x="7" y="196"/>
                  </a:lnTo>
                  <a:lnTo>
                    <a:pt x="7" y="199"/>
                  </a:lnTo>
                  <a:lnTo>
                    <a:pt x="9" y="200"/>
                  </a:lnTo>
                  <a:lnTo>
                    <a:pt x="85" y="295"/>
                  </a:lnTo>
                  <a:lnTo>
                    <a:pt x="85" y="295"/>
                  </a:lnTo>
                  <a:lnTo>
                    <a:pt x="89" y="297"/>
                  </a:lnTo>
                  <a:lnTo>
                    <a:pt x="89" y="297"/>
                  </a:lnTo>
                  <a:lnTo>
                    <a:pt x="93" y="295"/>
                  </a:lnTo>
                  <a:lnTo>
                    <a:pt x="170" y="200"/>
                  </a:lnTo>
                  <a:lnTo>
                    <a:pt x="170" y="200"/>
                  </a:lnTo>
                  <a:lnTo>
                    <a:pt x="170" y="199"/>
                  </a:lnTo>
                  <a:lnTo>
                    <a:pt x="170" y="196"/>
                  </a:lnTo>
                  <a:lnTo>
                    <a:pt x="170" y="196"/>
                  </a:lnTo>
                  <a:lnTo>
                    <a:pt x="168" y="194"/>
                  </a:lnTo>
                  <a:lnTo>
                    <a:pt x="167" y="193"/>
                  </a:lnTo>
                  <a:lnTo>
                    <a:pt x="167" y="193"/>
                  </a:lnTo>
                  <a:close/>
                  <a:moveTo>
                    <a:pt x="9" y="89"/>
                  </a:moveTo>
                  <a:lnTo>
                    <a:pt x="9" y="89"/>
                  </a:lnTo>
                  <a:lnTo>
                    <a:pt x="10" y="72"/>
                  </a:lnTo>
                  <a:lnTo>
                    <a:pt x="15" y="56"/>
                  </a:lnTo>
                  <a:lnTo>
                    <a:pt x="23" y="44"/>
                  </a:lnTo>
                  <a:lnTo>
                    <a:pt x="33" y="32"/>
                  </a:lnTo>
                  <a:lnTo>
                    <a:pt x="44" y="23"/>
                  </a:lnTo>
                  <a:lnTo>
                    <a:pt x="58" y="15"/>
                  </a:lnTo>
                  <a:lnTo>
                    <a:pt x="73" y="11"/>
                  </a:lnTo>
                  <a:lnTo>
                    <a:pt x="89" y="9"/>
                  </a:lnTo>
                  <a:lnTo>
                    <a:pt x="89" y="9"/>
                  </a:lnTo>
                  <a:lnTo>
                    <a:pt x="105" y="11"/>
                  </a:lnTo>
                  <a:lnTo>
                    <a:pt x="121" y="15"/>
                  </a:lnTo>
                  <a:lnTo>
                    <a:pt x="133" y="23"/>
                  </a:lnTo>
                  <a:lnTo>
                    <a:pt x="145" y="32"/>
                  </a:lnTo>
                  <a:lnTo>
                    <a:pt x="154" y="44"/>
                  </a:lnTo>
                  <a:lnTo>
                    <a:pt x="162" y="56"/>
                  </a:lnTo>
                  <a:lnTo>
                    <a:pt x="167" y="72"/>
                  </a:lnTo>
                  <a:lnTo>
                    <a:pt x="168" y="89"/>
                  </a:lnTo>
                  <a:lnTo>
                    <a:pt x="168" y="89"/>
                  </a:lnTo>
                  <a:lnTo>
                    <a:pt x="167" y="104"/>
                  </a:lnTo>
                  <a:lnTo>
                    <a:pt x="162" y="119"/>
                  </a:lnTo>
                  <a:lnTo>
                    <a:pt x="154" y="132"/>
                  </a:lnTo>
                  <a:lnTo>
                    <a:pt x="145" y="144"/>
                  </a:lnTo>
                  <a:lnTo>
                    <a:pt x="133" y="153"/>
                  </a:lnTo>
                  <a:lnTo>
                    <a:pt x="121" y="161"/>
                  </a:lnTo>
                  <a:lnTo>
                    <a:pt x="105" y="165"/>
                  </a:lnTo>
                  <a:lnTo>
                    <a:pt x="89" y="167"/>
                  </a:lnTo>
                  <a:lnTo>
                    <a:pt x="89" y="167"/>
                  </a:lnTo>
                  <a:lnTo>
                    <a:pt x="73" y="165"/>
                  </a:lnTo>
                  <a:lnTo>
                    <a:pt x="58" y="161"/>
                  </a:lnTo>
                  <a:lnTo>
                    <a:pt x="44" y="153"/>
                  </a:lnTo>
                  <a:lnTo>
                    <a:pt x="33" y="144"/>
                  </a:lnTo>
                  <a:lnTo>
                    <a:pt x="23" y="132"/>
                  </a:lnTo>
                  <a:lnTo>
                    <a:pt x="15" y="119"/>
                  </a:lnTo>
                  <a:lnTo>
                    <a:pt x="10" y="104"/>
                  </a:lnTo>
                  <a:lnTo>
                    <a:pt x="9" y="89"/>
                  </a:lnTo>
                  <a:lnTo>
                    <a:pt x="9" y="89"/>
                  </a:lnTo>
                  <a:close/>
                  <a:moveTo>
                    <a:pt x="89" y="286"/>
                  </a:moveTo>
                  <a:lnTo>
                    <a:pt x="21" y="202"/>
                  </a:lnTo>
                  <a:lnTo>
                    <a:pt x="53" y="202"/>
                  </a:lnTo>
                  <a:lnTo>
                    <a:pt x="53" y="202"/>
                  </a:lnTo>
                  <a:lnTo>
                    <a:pt x="56" y="200"/>
                  </a:lnTo>
                  <a:lnTo>
                    <a:pt x="58" y="197"/>
                  </a:lnTo>
                  <a:lnTo>
                    <a:pt x="58" y="171"/>
                  </a:lnTo>
                  <a:lnTo>
                    <a:pt x="59" y="171"/>
                  </a:lnTo>
                  <a:lnTo>
                    <a:pt x="59" y="171"/>
                  </a:lnTo>
                  <a:lnTo>
                    <a:pt x="75" y="176"/>
                  </a:lnTo>
                  <a:lnTo>
                    <a:pt x="89" y="176"/>
                  </a:lnTo>
                  <a:lnTo>
                    <a:pt x="89" y="176"/>
                  </a:lnTo>
                  <a:lnTo>
                    <a:pt x="104" y="176"/>
                  </a:lnTo>
                  <a:lnTo>
                    <a:pt x="119" y="171"/>
                  </a:lnTo>
                  <a:lnTo>
                    <a:pt x="119" y="171"/>
                  </a:lnTo>
                  <a:lnTo>
                    <a:pt x="119" y="197"/>
                  </a:lnTo>
                  <a:lnTo>
                    <a:pt x="119" y="197"/>
                  </a:lnTo>
                  <a:lnTo>
                    <a:pt x="121" y="200"/>
                  </a:lnTo>
                  <a:lnTo>
                    <a:pt x="124" y="202"/>
                  </a:lnTo>
                  <a:lnTo>
                    <a:pt x="157" y="202"/>
                  </a:lnTo>
                  <a:lnTo>
                    <a:pt x="89" y="2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7" name="Freeform 609"/>
            <p:cNvSpPr>
              <a:spLocks noEditPoints="1"/>
            </p:cNvSpPr>
            <p:nvPr/>
          </p:nvSpPr>
          <p:spPr bwMode="auto">
            <a:xfrm>
              <a:off x="7519988" y="4895850"/>
              <a:ext cx="185738" cy="161925"/>
            </a:xfrm>
            <a:custGeom>
              <a:avLst/>
              <a:gdLst>
                <a:gd name="T0" fmla="*/ 60 w 117"/>
                <a:gd name="T1" fmla="*/ 102 h 102"/>
                <a:gd name="T2" fmla="*/ 63 w 117"/>
                <a:gd name="T3" fmla="*/ 101 h 102"/>
                <a:gd name="T4" fmla="*/ 100 w 117"/>
                <a:gd name="T5" fmla="*/ 63 h 102"/>
                <a:gd name="T6" fmla="*/ 106 w 117"/>
                <a:gd name="T7" fmla="*/ 56 h 102"/>
                <a:gd name="T8" fmla="*/ 115 w 117"/>
                <a:gd name="T9" fmla="*/ 41 h 102"/>
                <a:gd name="T10" fmla="*/ 117 w 117"/>
                <a:gd name="T11" fmla="*/ 32 h 102"/>
                <a:gd name="T12" fmla="*/ 114 w 117"/>
                <a:gd name="T13" fmla="*/ 20 h 102"/>
                <a:gd name="T14" fmla="*/ 108 w 117"/>
                <a:gd name="T15" fmla="*/ 9 h 102"/>
                <a:gd name="T16" fmla="*/ 97 w 117"/>
                <a:gd name="T17" fmla="*/ 3 h 102"/>
                <a:gd name="T18" fmla="*/ 85 w 117"/>
                <a:gd name="T19" fmla="*/ 0 h 102"/>
                <a:gd name="T20" fmla="*/ 77 w 117"/>
                <a:gd name="T21" fmla="*/ 1 h 102"/>
                <a:gd name="T22" fmla="*/ 65 w 117"/>
                <a:gd name="T23" fmla="*/ 7 h 102"/>
                <a:gd name="T24" fmla="*/ 59 w 117"/>
                <a:gd name="T25" fmla="*/ 14 h 102"/>
                <a:gd name="T26" fmla="*/ 59 w 117"/>
                <a:gd name="T27" fmla="*/ 12 h 102"/>
                <a:gd name="T28" fmla="*/ 48 w 117"/>
                <a:gd name="T29" fmla="*/ 3 h 102"/>
                <a:gd name="T30" fmla="*/ 32 w 117"/>
                <a:gd name="T31" fmla="*/ 0 h 102"/>
                <a:gd name="T32" fmla="*/ 26 w 117"/>
                <a:gd name="T33" fmla="*/ 1 h 102"/>
                <a:gd name="T34" fmla="*/ 16 w 117"/>
                <a:gd name="T35" fmla="*/ 6 h 102"/>
                <a:gd name="T36" fmla="*/ 6 w 117"/>
                <a:gd name="T37" fmla="*/ 14 h 102"/>
                <a:gd name="T38" fmla="*/ 2 w 117"/>
                <a:gd name="T39" fmla="*/ 26 h 102"/>
                <a:gd name="T40" fmla="*/ 0 w 117"/>
                <a:gd name="T41" fmla="*/ 32 h 102"/>
                <a:gd name="T42" fmla="*/ 6 w 117"/>
                <a:gd name="T43" fmla="*/ 49 h 102"/>
                <a:gd name="T44" fmla="*/ 19 w 117"/>
                <a:gd name="T45" fmla="*/ 63 h 102"/>
                <a:gd name="T46" fmla="*/ 46 w 117"/>
                <a:gd name="T47" fmla="*/ 92 h 102"/>
                <a:gd name="T48" fmla="*/ 57 w 117"/>
                <a:gd name="T49" fmla="*/ 101 h 102"/>
                <a:gd name="T50" fmla="*/ 60 w 117"/>
                <a:gd name="T51" fmla="*/ 102 h 102"/>
                <a:gd name="T52" fmla="*/ 59 w 117"/>
                <a:gd name="T53" fmla="*/ 92 h 102"/>
                <a:gd name="T54" fmla="*/ 25 w 117"/>
                <a:gd name="T55" fmla="*/ 56 h 102"/>
                <a:gd name="T56" fmla="*/ 14 w 117"/>
                <a:gd name="T57" fmla="*/ 46 h 102"/>
                <a:gd name="T58" fmla="*/ 9 w 117"/>
                <a:gd name="T59" fmla="*/ 32 h 102"/>
                <a:gd name="T60" fmla="*/ 11 w 117"/>
                <a:gd name="T61" fmla="*/ 27 h 102"/>
                <a:gd name="T62" fmla="*/ 17 w 117"/>
                <a:gd name="T63" fmla="*/ 15 h 102"/>
                <a:gd name="T64" fmla="*/ 28 w 117"/>
                <a:gd name="T65" fmla="*/ 9 h 102"/>
                <a:gd name="T66" fmla="*/ 32 w 117"/>
                <a:gd name="T67" fmla="*/ 9 h 102"/>
                <a:gd name="T68" fmla="*/ 45 w 117"/>
                <a:gd name="T69" fmla="*/ 12 h 102"/>
                <a:gd name="T70" fmla="*/ 54 w 117"/>
                <a:gd name="T71" fmla="*/ 21 h 102"/>
                <a:gd name="T72" fmla="*/ 55 w 117"/>
                <a:gd name="T73" fmla="*/ 23 h 102"/>
                <a:gd name="T74" fmla="*/ 60 w 117"/>
                <a:gd name="T75" fmla="*/ 24 h 102"/>
                <a:gd name="T76" fmla="*/ 63 w 117"/>
                <a:gd name="T77" fmla="*/ 23 h 102"/>
                <a:gd name="T78" fmla="*/ 65 w 117"/>
                <a:gd name="T79" fmla="*/ 21 h 102"/>
                <a:gd name="T80" fmla="*/ 72 w 117"/>
                <a:gd name="T81" fmla="*/ 12 h 102"/>
                <a:gd name="T82" fmla="*/ 85 w 117"/>
                <a:gd name="T83" fmla="*/ 9 h 102"/>
                <a:gd name="T84" fmla="*/ 89 w 117"/>
                <a:gd name="T85" fmla="*/ 9 h 102"/>
                <a:gd name="T86" fmla="*/ 101 w 117"/>
                <a:gd name="T87" fmla="*/ 15 h 102"/>
                <a:gd name="T88" fmla="*/ 108 w 117"/>
                <a:gd name="T89" fmla="*/ 27 h 102"/>
                <a:gd name="T90" fmla="*/ 108 w 117"/>
                <a:gd name="T91" fmla="*/ 32 h 102"/>
                <a:gd name="T92" fmla="*/ 103 w 117"/>
                <a:gd name="T93" fmla="*/ 46 h 102"/>
                <a:gd name="T94" fmla="*/ 94 w 117"/>
                <a:gd name="T95" fmla="*/ 56 h 102"/>
                <a:gd name="T96" fmla="*/ 65 w 117"/>
                <a:gd name="T97" fmla="*/ 86 h 102"/>
                <a:gd name="T98" fmla="*/ 59 w 117"/>
                <a:gd name="T99"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02">
                  <a:moveTo>
                    <a:pt x="60" y="102"/>
                  </a:moveTo>
                  <a:lnTo>
                    <a:pt x="60" y="102"/>
                  </a:lnTo>
                  <a:lnTo>
                    <a:pt x="63" y="101"/>
                  </a:lnTo>
                  <a:lnTo>
                    <a:pt x="63" y="101"/>
                  </a:lnTo>
                  <a:lnTo>
                    <a:pt x="71" y="92"/>
                  </a:lnTo>
                  <a:lnTo>
                    <a:pt x="100" y="63"/>
                  </a:lnTo>
                  <a:lnTo>
                    <a:pt x="100" y="63"/>
                  </a:lnTo>
                  <a:lnTo>
                    <a:pt x="106" y="56"/>
                  </a:lnTo>
                  <a:lnTo>
                    <a:pt x="111" y="49"/>
                  </a:lnTo>
                  <a:lnTo>
                    <a:pt x="115" y="41"/>
                  </a:lnTo>
                  <a:lnTo>
                    <a:pt x="117" y="32"/>
                  </a:lnTo>
                  <a:lnTo>
                    <a:pt x="117" y="32"/>
                  </a:lnTo>
                  <a:lnTo>
                    <a:pt x="117" y="26"/>
                  </a:lnTo>
                  <a:lnTo>
                    <a:pt x="114" y="20"/>
                  </a:lnTo>
                  <a:lnTo>
                    <a:pt x="112" y="14"/>
                  </a:lnTo>
                  <a:lnTo>
                    <a:pt x="108" y="9"/>
                  </a:lnTo>
                  <a:lnTo>
                    <a:pt x="103" y="6"/>
                  </a:lnTo>
                  <a:lnTo>
                    <a:pt x="97" y="3"/>
                  </a:lnTo>
                  <a:lnTo>
                    <a:pt x="91" y="1"/>
                  </a:lnTo>
                  <a:lnTo>
                    <a:pt x="85" y="0"/>
                  </a:lnTo>
                  <a:lnTo>
                    <a:pt x="85" y="0"/>
                  </a:lnTo>
                  <a:lnTo>
                    <a:pt x="77" y="1"/>
                  </a:lnTo>
                  <a:lnTo>
                    <a:pt x="71" y="3"/>
                  </a:lnTo>
                  <a:lnTo>
                    <a:pt x="65" y="7"/>
                  </a:lnTo>
                  <a:lnTo>
                    <a:pt x="60" y="12"/>
                  </a:lnTo>
                  <a:lnTo>
                    <a:pt x="59" y="14"/>
                  </a:lnTo>
                  <a:lnTo>
                    <a:pt x="59" y="12"/>
                  </a:lnTo>
                  <a:lnTo>
                    <a:pt x="59" y="12"/>
                  </a:lnTo>
                  <a:lnTo>
                    <a:pt x="52" y="7"/>
                  </a:lnTo>
                  <a:lnTo>
                    <a:pt x="48" y="3"/>
                  </a:lnTo>
                  <a:lnTo>
                    <a:pt x="40" y="1"/>
                  </a:lnTo>
                  <a:lnTo>
                    <a:pt x="32" y="0"/>
                  </a:lnTo>
                  <a:lnTo>
                    <a:pt x="32" y="0"/>
                  </a:lnTo>
                  <a:lnTo>
                    <a:pt x="26" y="1"/>
                  </a:lnTo>
                  <a:lnTo>
                    <a:pt x="20" y="3"/>
                  </a:lnTo>
                  <a:lnTo>
                    <a:pt x="16" y="6"/>
                  </a:lnTo>
                  <a:lnTo>
                    <a:pt x="11" y="9"/>
                  </a:lnTo>
                  <a:lnTo>
                    <a:pt x="6" y="14"/>
                  </a:lnTo>
                  <a:lnTo>
                    <a:pt x="3" y="20"/>
                  </a:lnTo>
                  <a:lnTo>
                    <a:pt x="2" y="26"/>
                  </a:lnTo>
                  <a:lnTo>
                    <a:pt x="0" y="32"/>
                  </a:lnTo>
                  <a:lnTo>
                    <a:pt x="0" y="32"/>
                  </a:lnTo>
                  <a:lnTo>
                    <a:pt x="2" y="41"/>
                  </a:lnTo>
                  <a:lnTo>
                    <a:pt x="6" y="49"/>
                  </a:lnTo>
                  <a:lnTo>
                    <a:pt x="13" y="56"/>
                  </a:lnTo>
                  <a:lnTo>
                    <a:pt x="19" y="63"/>
                  </a:lnTo>
                  <a:lnTo>
                    <a:pt x="46" y="92"/>
                  </a:lnTo>
                  <a:lnTo>
                    <a:pt x="46" y="92"/>
                  </a:lnTo>
                  <a:lnTo>
                    <a:pt x="57" y="101"/>
                  </a:lnTo>
                  <a:lnTo>
                    <a:pt x="57" y="101"/>
                  </a:lnTo>
                  <a:lnTo>
                    <a:pt x="59" y="102"/>
                  </a:lnTo>
                  <a:lnTo>
                    <a:pt x="60" y="102"/>
                  </a:lnTo>
                  <a:close/>
                  <a:moveTo>
                    <a:pt x="59" y="92"/>
                  </a:moveTo>
                  <a:lnTo>
                    <a:pt x="59" y="92"/>
                  </a:lnTo>
                  <a:lnTo>
                    <a:pt x="52" y="86"/>
                  </a:lnTo>
                  <a:lnTo>
                    <a:pt x="25" y="56"/>
                  </a:lnTo>
                  <a:lnTo>
                    <a:pt x="25" y="56"/>
                  </a:lnTo>
                  <a:lnTo>
                    <a:pt x="14" y="46"/>
                  </a:lnTo>
                  <a:lnTo>
                    <a:pt x="11" y="40"/>
                  </a:lnTo>
                  <a:lnTo>
                    <a:pt x="9" y="32"/>
                  </a:lnTo>
                  <a:lnTo>
                    <a:pt x="9" y="32"/>
                  </a:lnTo>
                  <a:lnTo>
                    <a:pt x="11" y="27"/>
                  </a:lnTo>
                  <a:lnTo>
                    <a:pt x="11" y="23"/>
                  </a:lnTo>
                  <a:lnTo>
                    <a:pt x="17" y="15"/>
                  </a:lnTo>
                  <a:lnTo>
                    <a:pt x="23" y="10"/>
                  </a:lnTo>
                  <a:lnTo>
                    <a:pt x="28" y="9"/>
                  </a:lnTo>
                  <a:lnTo>
                    <a:pt x="32" y="9"/>
                  </a:lnTo>
                  <a:lnTo>
                    <a:pt x="32" y="9"/>
                  </a:lnTo>
                  <a:lnTo>
                    <a:pt x="40" y="9"/>
                  </a:lnTo>
                  <a:lnTo>
                    <a:pt x="45" y="12"/>
                  </a:lnTo>
                  <a:lnTo>
                    <a:pt x="49" y="17"/>
                  </a:lnTo>
                  <a:lnTo>
                    <a:pt x="54" y="21"/>
                  </a:lnTo>
                  <a:lnTo>
                    <a:pt x="54" y="21"/>
                  </a:lnTo>
                  <a:lnTo>
                    <a:pt x="55" y="23"/>
                  </a:lnTo>
                  <a:lnTo>
                    <a:pt x="57" y="24"/>
                  </a:lnTo>
                  <a:lnTo>
                    <a:pt x="60" y="24"/>
                  </a:lnTo>
                  <a:lnTo>
                    <a:pt x="60" y="24"/>
                  </a:lnTo>
                  <a:lnTo>
                    <a:pt x="63" y="23"/>
                  </a:lnTo>
                  <a:lnTo>
                    <a:pt x="65" y="21"/>
                  </a:lnTo>
                  <a:lnTo>
                    <a:pt x="65" y="21"/>
                  </a:lnTo>
                  <a:lnTo>
                    <a:pt x="68" y="17"/>
                  </a:lnTo>
                  <a:lnTo>
                    <a:pt x="72" y="12"/>
                  </a:lnTo>
                  <a:lnTo>
                    <a:pt x="78" y="9"/>
                  </a:lnTo>
                  <a:lnTo>
                    <a:pt x="85" y="9"/>
                  </a:lnTo>
                  <a:lnTo>
                    <a:pt x="85" y="9"/>
                  </a:lnTo>
                  <a:lnTo>
                    <a:pt x="89" y="9"/>
                  </a:lnTo>
                  <a:lnTo>
                    <a:pt x="94" y="10"/>
                  </a:lnTo>
                  <a:lnTo>
                    <a:pt x="101" y="15"/>
                  </a:lnTo>
                  <a:lnTo>
                    <a:pt x="106" y="23"/>
                  </a:lnTo>
                  <a:lnTo>
                    <a:pt x="108" y="27"/>
                  </a:lnTo>
                  <a:lnTo>
                    <a:pt x="108" y="32"/>
                  </a:lnTo>
                  <a:lnTo>
                    <a:pt x="108" y="32"/>
                  </a:lnTo>
                  <a:lnTo>
                    <a:pt x="108" y="40"/>
                  </a:lnTo>
                  <a:lnTo>
                    <a:pt x="103" y="46"/>
                  </a:lnTo>
                  <a:lnTo>
                    <a:pt x="94" y="56"/>
                  </a:lnTo>
                  <a:lnTo>
                    <a:pt x="94" y="56"/>
                  </a:lnTo>
                  <a:lnTo>
                    <a:pt x="65" y="86"/>
                  </a:lnTo>
                  <a:lnTo>
                    <a:pt x="65" y="86"/>
                  </a:lnTo>
                  <a:lnTo>
                    <a:pt x="59" y="92"/>
                  </a:lnTo>
                  <a:lnTo>
                    <a:pt x="59"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8" name="Freeform 610"/>
            <p:cNvSpPr>
              <a:spLocks/>
            </p:cNvSpPr>
            <p:nvPr/>
          </p:nvSpPr>
          <p:spPr bwMode="auto">
            <a:xfrm>
              <a:off x="7646988" y="4924425"/>
              <a:ext cx="33338" cy="36513"/>
            </a:xfrm>
            <a:custGeom>
              <a:avLst/>
              <a:gdLst>
                <a:gd name="T0" fmla="*/ 1 w 21"/>
                <a:gd name="T1" fmla="*/ 6 h 23"/>
                <a:gd name="T2" fmla="*/ 1 w 21"/>
                <a:gd name="T3" fmla="*/ 6 h 23"/>
                <a:gd name="T4" fmla="*/ 8 w 21"/>
                <a:gd name="T5" fmla="*/ 8 h 23"/>
                <a:gd name="T6" fmla="*/ 11 w 21"/>
                <a:gd name="T7" fmla="*/ 11 h 23"/>
                <a:gd name="T8" fmla="*/ 14 w 21"/>
                <a:gd name="T9" fmla="*/ 15 h 23"/>
                <a:gd name="T10" fmla="*/ 15 w 21"/>
                <a:gd name="T11" fmla="*/ 20 h 23"/>
                <a:gd name="T12" fmla="*/ 15 w 21"/>
                <a:gd name="T13" fmla="*/ 20 h 23"/>
                <a:gd name="T14" fmla="*/ 15 w 21"/>
                <a:gd name="T15" fmla="*/ 22 h 23"/>
                <a:gd name="T16" fmla="*/ 18 w 21"/>
                <a:gd name="T17" fmla="*/ 23 h 23"/>
                <a:gd name="T18" fmla="*/ 18 w 21"/>
                <a:gd name="T19" fmla="*/ 23 h 23"/>
                <a:gd name="T20" fmla="*/ 18 w 21"/>
                <a:gd name="T21" fmla="*/ 23 h 23"/>
                <a:gd name="T22" fmla="*/ 20 w 21"/>
                <a:gd name="T23" fmla="*/ 22 h 23"/>
                <a:gd name="T24" fmla="*/ 20 w 21"/>
                <a:gd name="T25" fmla="*/ 22 h 23"/>
                <a:gd name="T26" fmla="*/ 21 w 21"/>
                <a:gd name="T27" fmla="*/ 19 h 23"/>
                <a:gd name="T28" fmla="*/ 21 w 21"/>
                <a:gd name="T29" fmla="*/ 19 h 23"/>
                <a:gd name="T30" fmla="*/ 20 w 21"/>
                <a:gd name="T31" fmla="*/ 12 h 23"/>
                <a:gd name="T32" fmla="*/ 15 w 21"/>
                <a:gd name="T33" fmla="*/ 6 h 23"/>
                <a:gd name="T34" fmla="*/ 9 w 21"/>
                <a:gd name="T35" fmla="*/ 2 h 23"/>
                <a:gd name="T36" fmla="*/ 3 w 21"/>
                <a:gd name="T37" fmla="*/ 0 h 23"/>
                <a:gd name="T38" fmla="*/ 3 w 21"/>
                <a:gd name="T39" fmla="*/ 0 h 23"/>
                <a:gd name="T40" fmla="*/ 0 w 21"/>
                <a:gd name="T41" fmla="*/ 0 h 23"/>
                <a:gd name="T42" fmla="*/ 0 w 21"/>
                <a:gd name="T43" fmla="*/ 2 h 23"/>
                <a:gd name="T44" fmla="*/ 0 w 21"/>
                <a:gd name="T45" fmla="*/ 2 h 23"/>
                <a:gd name="T46" fmla="*/ 0 w 21"/>
                <a:gd name="T47" fmla="*/ 5 h 23"/>
                <a:gd name="T48" fmla="*/ 1 w 21"/>
                <a:gd name="T49" fmla="*/ 6 h 23"/>
                <a:gd name="T50" fmla="*/ 1 w 21"/>
                <a:gd name="T5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3">
                  <a:moveTo>
                    <a:pt x="1" y="6"/>
                  </a:moveTo>
                  <a:lnTo>
                    <a:pt x="1" y="6"/>
                  </a:lnTo>
                  <a:lnTo>
                    <a:pt x="8" y="8"/>
                  </a:lnTo>
                  <a:lnTo>
                    <a:pt x="11" y="11"/>
                  </a:lnTo>
                  <a:lnTo>
                    <a:pt x="14" y="15"/>
                  </a:lnTo>
                  <a:lnTo>
                    <a:pt x="15" y="20"/>
                  </a:lnTo>
                  <a:lnTo>
                    <a:pt x="15" y="20"/>
                  </a:lnTo>
                  <a:lnTo>
                    <a:pt x="15" y="22"/>
                  </a:lnTo>
                  <a:lnTo>
                    <a:pt x="18" y="23"/>
                  </a:lnTo>
                  <a:lnTo>
                    <a:pt x="18" y="23"/>
                  </a:lnTo>
                  <a:lnTo>
                    <a:pt x="18" y="23"/>
                  </a:lnTo>
                  <a:lnTo>
                    <a:pt x="20" y="22"/>
                  </a:lnTo>
                  <a:lnTo>
                    <a:pt x="20" y="22"/>
                  </a:lnTo>
                  <a:lnTo>
                    <a:pt x="21" y="19"/>
                  </a:lnTo>
                  <a:lnTo>
                    <a:pt x="21" y="19"/>
                  </a:lnTo>
                  <a:lnTo>
                    <a:pt x="20" y="12"/>
                  </a:lnTo>
                  <a:lnTo>
                    <a:pt x="15" y="6"/>
                  </a:lnTo>
                  <a:lnTo>
                    <a:pt x="9" y="2"/>
                  </a:lnTo>
                  <a:lnTo>
                    <a:pt x="3" y="0"/>
                  </a:lnTo>
                  <a:lnTo>
                    <a:pt x="3" y="0"/>
                  </a:lnTo>
                  <a:lnTo>
                    <a:pt x="0" y="0"/>
                  </a:lnTo>
                  <a:lnTo>
                    <a:pt x="0" y="2"/>
                  </a:lnTo>
                  <a:lnTo>
                    <a:pt x="0" y="2"/>
                  </a:lnTo>
                  <a:lnTo>
                    <a:pt x="0" y="5"/>
                  </a:lnTo>
                  <a:lnTo>
                    <a:pt x="1" y="6"/>
                  </a:lnTo>
                  <a:lnTo>
                    <a:pt x="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09907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830915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4716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5019174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209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767866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49862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1678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27534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1831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10.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theme" Target="../theme/theme11.xml"/><Relationship Id="rId8"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theme" Target="../theme/theme12.xml"/><Relationship Id="rId8"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0.png"/><Relationship Id="rId2" Type="http://schemas.openxmlformats.org/officeDocument/2006/relationships/slideLayout" Target="../slideLayouts/slideLayout27.xml"/><Relationship Id="rId16" Type="http://schemas.openxmlformats.org/officeDocument/2006/relationships/tags" Target="../tags/tag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customXml" Target="../../customXml/item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9.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4.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4.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6.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87.xml"/><Relationship Id="rId7"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5759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728" r:id="rId18"/>
    <p:sldLayoutId id="2147484189" r:id="rId19"/>
    <p:sldLayoutId id="2147484190" r:id="rId20"/>
    <p:sldLayoutId id="2147484191" r:id="rId21"/>
    <p:sldLayoutId id="2147484192" r:id="rId22"/>
    <p:sldLayoutId id="2147484193" r:id="rId23"/>
    <p:sldLayoutId id="2147484194" r:id="rId24"/>
    <p:sldLayoutId id="2147484195" r:id="rId25"/>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863EC-D297-4738-AE8D-C49960DB2B8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6D2CEE-19EC-49D3-9CD4-AA91436FC991}"/>
              </a:ext>
            </a:extLst>
          </p:cNvPr>
          <p:cNvSpPr>
            <a:spLocks noGrp="1"/>
          </p:cNvSpPr>
          <p:nvPr>
            <p:ph type="body" idx="1"/>
          </p:nvPr>
        </p:nvSpPr>
        <p:spPr>
          <a:xfrm>
            <a:off x="838200" y="1825629"/>
            <a:ext cx="10515600" cy="4016375"/>
          </a:xfrm>
          <a:prstGeom prst="rect">
            <a:avLst/>
          </a:prstGeom>
        </p:spPr>
        <p:txBody>
          <a:bodyPr vert="horz" lIns="91440" tIns="45720" rIns="91440" bIns="45720" rtlCol="0">
            <a:normAutofit/>
          </a:bodyPr>
          <a:lstStyle/>
          <a:p>
            <a:pPr marL="0" lvl="0" indent="0" algn="l" defTabSz="685749" rtl="0" eaLnBrk="1" latinLnBrk="0" hangingPunct="1">
              <a:lnSpc>
                <a:spcPct val="90000"/>
              </a:lnSpc>
              <a:spcBef>
                <a:spcPts val="900"/>
              </a:spcBef>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07C2F3-FDC2-4C81-A78E-CD648D4C5358}"/>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27644820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Lst>
  <p:hf hdr="0" ftr="0" dt="0"/>
  <p:txStyles>
    <p:titleStyle>
      <a:lvl1pPr algn="l" defTabSz="685749"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685749" rtl="0" eaLnBrk="1" latinLnBrk="0" hangingPunct="1">
        <a:lnSpc>
          <a:spcPct val="90000"/>
        </a:lnSpc>
        <a:spcBef>
          <a:spcPts val="900"/>
        </a:spcBef>
        <a:spcAft>
          <a:spcPts val="450"/>
        </a:spcAft>
        <a:buFont typeface="Arial" panose="020B0604020202020204" pitchFamily="34" charset="0"/>
        <a:buNone/>
        <a:defRPr lang="en-US" sz="1800" kern="1200" dirty="0">
          <a:solidFill>
            <a:schemeClr val="bg2"/>
          </a:solidFill>
          <a:latin typeface="+mn-lt"/>
          <a:ea typeface="+mn-ea"/>
          <a:cs typeface="+mn-cs"/>
        </a:defRPr>
      </a:lvl1pPr>
      <a:lvl2pPr marL="171438" indent="-171438" algn="l" defTabSz="685749" rtl="0" eaLnBrk="1" latinLnBrk="0" hangingPunct="1">
        <a:lnSpc>
          <a:spcPct val="90000"/>
        </a:lnSpc>
        <a:spcBef>
          <a:spcPts val="900"/>
        </a:spcBef>
        <a:spcAft>
          <a:spcPts val="450"/>
        </a:spcAft>
        <a:buFont typeface="Arial" panose="020B0604020202020204" pitchFamily="34" charset="0"/>
        <a:buChar char="•"/>
        <a:defRPr sz="1350" b="1" kern="1200">
          <a:solidFill>
            <a:schemeClr val="accent2"/>
          </a:solidFill>
          <a:latin typeface="+mn-lt"/>
          <a:ea typeface="+mn-ea"/>
          <a:cs typeface="+mn-cs"/>
        </a:defRPr>
      </a:lvl2pPr>
      <a:lvl3pPr marL="600030" indent="-209535" algn="l" defTabSz="685749" rtl="0" eaLnBrk="1" latinLnBrk="0" hangingPunct="1">
        <a:lnSpc>
          <a:spcPct val="90000"/>
        </a:lnSpc>
        <a:spcBef>
          <a:spcPts val="900"/>
        </a:spcBef>
        <a:spcAft>
          <a:spcPts val="450"/>
        </a:spcAft>
        <a:buFont typeface="Arial" panose="020B0604020202020204" pitchFamily="34" charset="0"/>
        <a:buChar char="•"/>
        <a:defRPr sz="1200" b="1" kern="1200">
          <a:solidFill>
            <a:schemeClr val="accent2"/>
          </a:solidFill>
          <a:latin typeface="+mn-lt"/>
          <a:ea typeface="+mn-ea"/>
          <a:cs typeface="+mn-cs"/>
        </a:defRPr>
      </a:lvl3pPr>
      <a:lvl4pPr marL="1200060"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4pPr>
      <a:lvl5pPr marL="1542935"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35347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 id="2147484108" r:id="rId28"/>
    <p:sldLayoutId id="2147484109" r:id="rId29"/>
    <p:sldLayoutId id="2147484110" r:id="rId30"/>
    <p:sldLayoutId id="2147484111" r:id="rId31"/>
    <p:sldLayoutId id="2147484112" r:id="rId32"/>
    <p:sldLayoutId id="2147484113" r:id="rId33"/>
    <p:sldLayoutId id="214748411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960">
          <p15:clr>
            <a:srgbClr val="F26B43"/>
          </p15:clr>
        </p15:guide>
        <p15:guide id="4" pos="1920">
          <p15:clr>
            <a:srgbClr val="F26B43"/>
          </p15:clr>
        </p15:guide>
        <p15:guide id="5" pos="3840">
          <p15:clr>
            <a:srgbClr val="F26B43"/>
          </p15:clr>
        </p15:guide>
        <p15:guide id="6" pos="4800">
          <p15:clr>
            <a:srgbClr val="F26B43"/>
          </p15:clr>
        </p15:guide>
        <p15:guide id="7" pos="576">
          <p15:clr>
            <a:srgbClr val="F26B43"/>
          </p15:clr>
        </p15:guide>
        <p15:guide id="8" pos="7392">
          <p15:clr>
            <a:srgbClr val="F26B43"/>
          </p15:clr>
        </p15:guide>
        <p15:guide id="9" pos="5184">
          <p15:clr>
            <a:srgbClr val="F26B43"/>
          </p15:clr>
        </p15:guide>
        <p15:guide id="10" orient="horz" pos="288">
          <p15:clr>
            <a:srgbClr val="F26B43"/>
          </p15:clr>
        </p15:guide>
        <p15:guide id="11" orient="horz" pos="403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608807"/>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 id="2147484143" r:id="rId28"/>
    <p:sldLayoutId id="2147484144" r:id="rId29"/>
    <p:sldLayoutId id="2147484145" r:id="rId30"/>
    <p:sldLayoutId id="2147484146" r:id="rId31"/>
    <p:sldLayoutId id="2147484147" r:id="rId32"/>
    <p:sldLayoutId id="2147484148" r:id="rId33"/>
    <p:sldLayoutId id="214748414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960">
          <p15:clr>
            <a:srgbClr val="F26B43"/>
          </p15:clr>
        </p15:guide>
        <p15:guide id="4" pos="1920">
          <p15:clr>
            <a:srgbClr val="F26B43"/>
          </p15:clr>
        </p15:guide>
        <p15:guide id="5" pos="3840">
          <p15:clr>
            <a:srgbClr val="F26B43"/>
          </p15:clr>
        </p15:guide>
        <p15:guide id="6" pos="4800">
          <p15:clr>
            <a:srgbClr val="F26B43"/>
          </p15:clr>
        </p15:guide>
        <p15:guide id="7" pos="576">
          <p15:clr>
            <a:srgbClr val="F26B43"/>
          </p15:clr>
        </p15:guide>
        <p15:guide id="8" pos="7392">
          <p15:clr>
            <a:srgbClr val="F26B43"/>
          </p15:clr>
        </p15:guide>
        <p15:guide id="9" pos="5184">
          <p15:clr>
            <a:srgbClr val="F26B43"/>
          </p15:clr>
        </p15:guide>
        <p15:guide id="10" orient="horz" pos="288">
          <p15:clr>
            <a:srgbClr val="F26B43"/>
          </p15:clr>
        </p15:guide>
        <p15:guide id="11"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26836524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4340"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4341" name="Picture 7" descr="VincentOBGYN color 2009 fin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772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rtl="0" eaLnBrk="0" fontAlgn="base" hangingPunct="0">
        <a:spcBef>
          <a:spcPct val="0"/>
        </a:spcBef>
        <a:spcAft>
          <a:spcPct val="0"/>
        </a:spcAft>
        <a:defRPr sz="21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5pPr>
      <a:lvl6pPr marL="342900" algn="l" rtl="0" eaLnBrk="1" fontAlgn="base" hangingPunct="1">
        <a:spcBef>
          <a:spcPct val="0"/>
        </a:spcBef>
        <a:spcAft>
          <a:spcPct val="0"/>
        </a:spcAft>
        <a:defRPr sz="2700">
          <a:solidFill>
            <a:schemeClr val="tx2"/>
          </a:solidFill>
          <a:latin typeface="Palatino" charset="0"/>
          <a:ea typeface="ＭＳ Ｐゴシック" charset="-128"/>
        </a:defRPr>
      </a:lvl6pPr>
      <a:lvl7pPr marL="685800" algn="l" rtl="0" eaLnBrk="1" fontAlgn="base" hangingPunct="1">
        <a:spcBef>
          <a:spcPct val="0"/>
        </a:spcBef>
        <a:spcAft>
          <a:spcPct val="0"/>
        </a:spcAft>
        <a:defRPr sz="2700">
          <a:solidFill>
            <a:schemeClr val="tx2"/>
          </a:solidFill>
          <a:latin typeface="Palatino" charset="0"/>
          <a:ea typeface="ＭＳ Ｐゴシック" charset="-128"/>
        </a:defRPr>
      </a:lvl7pPr>
      <a:lvl8pPr marL="1028700" algn="l" rtl="0" eaLnBrk="1" fontAlgn="base" hangingPunct="1">
        <a:spcBef>
          <a:spcPct val="0"/>
        </a:spcBef>
        <a:spcAft>
          <a:spcPct val="0"/>
        </a:spcAft>
        <a:defRPr sz="2700">
          <a:solidFill>
            <a:schemeClr val="tx2"/>
          </a:solidFill>
          <a:latin typeface="Palatino" charset="0"/>
          <a:ea typeface="ＭＳ Ｐゴシック" charset="-128"/>
        </a:defRPr>
      </a:lvl8pPr>
      <a:lvl9pPr marL="1371600" algn="l" rtl="0" eaLnBrk="1" fontAlgn="base" hangingPunct="1">
        <a:spcBef>
          <a:spcPct val="0"/>
        </a:spcBef>
        <a:spcAft>
          <a:spcPct val="0"/>
        </a:spcAft>
        <a:defRPr sz="2700">
          <a:solidFill>
            <a:schemeClr val="tx2"/>
          </a:solidFill>
          <a:latin typeface="Palatino" charset="0"/>
          <a:ea typeface="ＭＳ Ｐゴシック" charset="-128"/>
        </a:defRPr>
      </a:lvl9pPr>
    </p:titleStyle>
    <p:bodyStyle>
      <a:lvl1pPr marL="257175" indent="-257175"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1pPr>
      <a:lvl2pPr marL="557213" indent="-214313" algn="l" rtl="0" eaLnBrk="0" fontAlgn="base" hangingPunct="0">
        <a:spcBef>
          <a:spcPct val="0"/>
        </a:spcBef>
        <a:spcAft>
          <a:spcPts val="900"/>
        </a:spcAft>
        <a:buClr>
          <a:srgbClr val="003366"/>
        </a:buClr>
        <a:buSzPct val="85000"/>
        <a:buChar char="–"/>
        <a:defRPr sz="1500">
          <a:solidFill>
            <a:schemeClr val="tx1"/>
          </a:solidFill>
          <a:latin typeface="Arial" pitchFamily="34" charset="0"/>
          <a:ea typeface="MS PGothic" pitchFamily="34" charset="-128"/>
          <a:cs typeface="Arial" pitchFamily="34" charset="0"/>
        </a:defRPr>
      </a:lvl2pPr>
      <a:lvl3pPr marL="857250" indent="-171450"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3pPr>
      <a:lvl4pPr marL="12001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4pPr>
      <a:lvl5pPr marL="15430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5pPr>
      <a:lvl6pPr marL="1885950" indent="-171450" algn="l" rtl="0" eaLnBrk="1" fontAlgn="base" hangingPunct="1">
        <a:spcBef>
          <a:spcPct val="0"/>
        </a:spcBef>
        <a:spcAft>
          <a:spcPct val="20000"/>
        </a:spcAft>
        <a:defRPr sz="2100">
          <a:solidFill>
            <a:schemeClr val="tx1"/>
          </a:solidFill>
          <a:latin typeface="+mn-lt"/>
          <a:ea typeface="+mn-ea"/>
        </a:defRPr>
      </a:lvl6pPr>
      <a:lvl7pPr marL="2228850" indent="-171450" algn="l" rtl="0" eaLnBrk="1" fontAlgn="base" hangingPunct="1">
        <a:spcBef>
          <a:spcPct val="0"/>
        </a:spcBef>
        <a:spcAft>
          <a:spcPct val="20000"/>
        </a:spcAft>
        <a:defRPr sz="2100">
          <a:solidFill>
            <a:schemeClr val="tx1"/>
          </a:solidFill>
          <a:latin typeface="+mn-lt"/>
          <a:ea typeface="+mn-ea"/>
        </a:defRPr>
      </a:lvl7pPr>
      <a:lvl8pPr marL="2571750" indent="-171450" algn="l" rtl="0" eaLnBrk="1" fontAlgn="base" hangingPunct="1">
        <a:spcBef>
          <a:spcPct val="0"/>
        </a:spcBef>
        <a:spcAft>
          <a:spcPct val="20000"/>
        </a:spcAft>
        <a:defRPr sz="2100">
          <a:solidFill>
            <a:schemeClr val="tx1"/>
          </a:solidFill>
          <a:latin typeface="+mn-lt"/>
          <a:ea typeface="+mn-ea"/>
        </a:defRPr>
      </a:lvl8pPr>
      <a:lvl9pPr marL="2914650" indent="-171450" algn="l" rtl="0" eaLnBrk="1" fontAlgn="base" hangingPunct="1">
        <a:spcBef>
          <a:spcPct val="0"/>
        </a:spcBef>
        <a:spcAft>
          <a:spcPct val="20000"/>
        </a:spcAft>
        <a:defRPr sz="21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68992475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83CABE15-44AF-4AC9-972E-389AF041679F}" type="datetime1">
              <a:rPr lang="en-US" smtClean="0"/>
              <a:t>9/20/2022</a:t>
            </a:fld>
            <a:endParaRPr lang="en-US"/>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a:p>
        </p:txBody>
      </p:sp>
      <p:sp>
        <p:nvSpPr>
          <p:cNvPr id="10" name="Rectangle 9"/>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0" y="5969000"/>
            <a:ext cx="1122633" cy="512064"/>
          </a:xfrm>
          <a:prstGeom prst="rect">
            <a:avLst/>
          </a:prstGeom>
        </p:spPr>
      </p:pic>
    </p:spTree>
    <p:extLst>
      <p:ext uri="{BB962C8B-B14F-4D97-AF65-F5344CB8AC3E}">
        <p14:creationId xmlns:p14="http://schemas.microsoft.com/office/powerpoint/2010/main" val="3490498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9537C-C354-B441-8AD3-3C0E6BCC6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6264F-E461-1348-AFAE-DF48AA03D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D9DB-3D62-854A-AD45-757D75A94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855C3-BFA0-0645-B58F-64AA25CC9B4C}" type="datetimeFigureOut">
              <a:rPr lang="en-US" smtClean="0"/>
              <a:t>9/20/2022</a:t>
            </a:fld>
            <a:endParaRPr lang="en-US"/>
          </a:p>
        </p:txBody>
      </p:sp>
      <p:sp>
        <p:nvSpPr>
          <p:cNvPr id="5" name="Footer Placeholder 4">
            <a:extLst>
              <a:ext uri="{FF2B5EF4-FFF2-40B4-BE49-F238E27FC236}">
                <a16:creationId xmlns:a16="http://schemas.microsoft.com/office/drawing/2014/main" id="{E8634BB7-5CA7-9D46-B6C8-6D63E0457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9532F-7597-1B48-AD9F-C63224EB8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774FD-95B4-064E-B98F-3100EE321584}" type="slidenum">
              <a:rPr lang="en-US" smtClean="0"/>
              <a:t>‹#›</a:t>
            </a:fld>
            <a:endParaRPr lang="en-US"/>
          </a:p>
        </p:txBody>
      </p:sp>
      <p:pic>
        <p:nvPicPr>
          <p:cNvPr id="8" name="Picture 7">
            <a:extLst>
              <a:ext uri="{FF2B5EF4-FFF2-40B4-BE49-F238E27FC236}">
                <a16:creationId xmlns:a16="http://schemas.microsoft.com/office/drawing/2014/main" id="{AF0D56EA-11F4-9045-96FD-A7B3255E114A}"/>
              </a:ext>
            </a:extLst>
          </p:cNvPr>
          <p:cNvPicPr>
            <a:picLocks noChangeAspect="1"/>
          </p:cNvPicPr>
          <p:nvPr userDrawn="1"/>
        </p:nvPicPr>
        <p:blipFill>
          <a:blip r:embed="rId13"/>
          <a:stretch>
            <a:fillRect/>
          </a:stretch>
        </p:blipFill>
        <p:spPr>
          <a:xfrm>
            <a:off x="6350" y="0"/>
            <a:ext cx="12179300" cy="6858000"/>
          </a:xfrm>
          <a:prstGeom prst="rect">
            <a:avLst/>
          </a:prstGeom>
        </p:spPr>
      </p:pic>
    </p:spTree>
    <p:extLst>
      <p:ext uri="{BB962C8B-B14F-4D97-AF65-F5344CB8AC3E}">
        <p14:creationId xmlns:p14="http://schemas.microsoft.com/office/powerpoint/2010/main" val="4426000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M_3C_H-15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0966" y="371594"/>
            <a:ext cx="1917055" cy="479264"/>
          </a:xfrm>
          <a:prstGeom prst="rect">
            <a:avLst/>
          </a:prstGeom>
        </p:spPr>
      </p:pic>
    </p:spTree>
    <p:extLst>
      <p:ext uri="{BB962C8B-B14F-4D97-AF65-F5344CB8AC3E}">
        <p14:creationId xmlns:p14="http://schemas.microsoft.com/office/powerpoint/2010/main" val="199593202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17857467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5" r:id="rId5"/>
    <p:sldLayoutId id="2147484006" r:id="rId6"/>
    <p:sldLayoutId id="2147484007" r:id="rId7"/>
    <p:sldLayoutId id="2147484008" r:id="rId8"/>
    <p:sldLayoutId id="2147484009" r:id="rId9"/>
    <p:sldLayoutId id="2147484010" r:id="rId10"/>
    <p:sldLayoutId id="2147484011"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dirty="0"/>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136174126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4.jpg"/><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redcap.healthlnk.org/surveys/?s=C9TKXKJNMD" TargetMode="Externa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hyperlink" Target="https://marchofdimes.zoom.us/meeting/register/tJwlde6vqD4jHt3ufTFAX2O-Hsg1w3g3_gkB" TargetMode="External"/><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18/10/relationships/comments" Target="../comments/modernComment_328_15257449.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hyperlink" Target="http://dph.illinois.gov/sites/default/files/publications/publicationsowhmaternalmorbiditymortalityreport112018.pdf" TargetMode="Externa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09.jpe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emf"/></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26.jpg"/></Relationships>
</file>

<file path=ppt/slides/_rels/slide5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0.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24.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image" Target="../media/image126.jpg"/><Relationship Id="rId1" Type="http://schemas.openxmlformats.org/officeDocument/2006/relationships/slideLayout" Target="../slideLayouts/slideLayout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chart" Target="../charts/chart15.xml"/><Relationship Id="rId5" Type="http://schemas.openxmlformats.org/officeDocument/2006/relationships/image" Target="../media/image124.png"/><Relationship Id="rId4" Type="http://schemas.openxmlformats.org/officeDocument/2006/relationships/image" Target="../media/image126.jpg"/></Relationships>
</file>

<file path=ppt/slides/_rels/slide6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4.png"/><Relationship Id="rId7" Type="http://schemas.openxmlformats.org/officeDocument/2006/relationships/diagramQuickStyle" Target="../diagrams/quickStyle6.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26.jpg"/><Relationship Id="rId9" Type="http://schemas.microsoft.com/office/2007/relationships/diagramDrawing" Target="../diagrams/drawing6.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24.png"/><Relationship Id="rId7" Type="http://schemas.openxmlformats.org/officeDocument/2006/relationships/diagramQuickStyle" Target="../diagrams/quickStyle7.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25.jpeg"/><Relationship Id="rId9" Type="http://schemas.microsoft.com/office/2007/relationships/diagramDrawing" Target="../diagrams/drawing7.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32.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2" Type="http://schemas.openxmlformats.org/officeDocument/2006/relationships/hyperlink" Target="http://www.ilpqc.org/" TargetMode="External"/><Relationship Id="rId1" Type="http://schemas.openxmlformats.org/officeDocument/2006/relationships/slideLayout" Target="../slideLayouts/slideLayout106.xml"/></Relationships>
</file>

<file path=ppt/slides/_rels/slide7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chart" Target="../charts/chart19.xml"/><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chart" Target="../charts/chart20.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25.jpeg"/></Relationships>
</file>

<file path=ppt/slides/_rels/slide7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4.png"/><Relationship Id="rId7"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6.jpg"/></Relationships>
</file>

<file path=ppt/slides/_rels/slide79.xml.rels><?xml version="1.0" encoding="UTF-8" standalone="yes"?>
<Relationships xmlns="http://schemas.openxmlformats.org/package/2006/relationships"><Relationship Id="rId8" Type="http://schemas.openxmlformats.org/officeDocument/2006/relationships/hyperlink" Target="https://nam02.safelinks.protection.outlook.com/?url=https%3A%2F%2Fdefault.salsalabs.org%2FTa3063d1a-27a7-4b90-a01d-ca144bcab5ea%2F00bd0819-9e6e-48ab-94f8-83b7a82ae03e&amp;data=05%7C01%7Cnatalie.shaffer%40achn.net%7C52dababe210d461fa71208da68e65ba7%7C12e9be0fb5b44b67ab719107ca9acd18%7C0%7C0%7C637937635866480189%7CUnknown%7CTWFpbGZsb3d8eyJWIjoiMC4wLjAwMDAiLCJQIjoiV2luMzIiLCJBTiI6Ik1haWwiLCJXVCI6Mn0%3D%7C1000%7C%7C%7C&amp;sdata=jix0drDV3SLoMnazild5Nz4GMXNswYKkF5fu5sRNDv4%3D&amp;reserved=0" TargetMode="External"/><Relationship Id="rId3" Type="http://schemas.openxmlformats.org/officeDocument/2006/relationships/hyperlink" Target="http://everthriveil.org/wp-content/uploads/2022/06/The-Gathering-Campaign-Guidelines_Final.pdf?eType=EmailBlastContent&amp;eId=dcb84a24-94c3-40a4-a681-4f129db8fde4" TargetMode="External"/><Relationship Id="rId7" Type="http://schemas.openxmlformats.org/officeDocument/2006/relationships/hyperlink" Target="https://nam02.safelinks.protection.outlook.com/?url=https%3A%2F%2Fdefault.salsalabs.org%2FT6f4af051-4d90-4c4c-83a5-a54dff9f636b%2F00bd0819-9e6e-48ab-94f8-83b7a82ae03e&amp;data=05%7C01%7Cnatalie.shaffer%40achn.net%7C52dababe210d461fa71208da68e65ba7%7C12e9be0fb5b44b67ab719107ca9acd18%7C0%7C0%7C637937635866480189%7CUnknown%7CTWFpbGZsb3d8eyJWIjoiMC4wLjAwMDAiLCJQIjoiV2luMzIiLCJBTiI6Ik1haWwiLCJXVCI6Mn0%3D%7C1000%7C%7C%7C&amp;sdata=Q%2FqnyAMsotMhyVi4F1SPSHb0P41da%2Bl%2BGwx0F9KLU4k%3D&amp;reserved=0"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nam02.safelinks.protection.outlook.com/?url=https%3A%2F%2Fdefault.salsalabs.org%2FT752f11b5-7094-4e1b-ade9-8f7b63f16cfb%2F00bd0819-9e6e-48ab-94f8-83b7a82ae03e&amp;data=05%7C01%7Cnatalie.shaffer%40achn.net%7C52dababe210d461fa71208da68e65ba7%7C12e9be0fb5b44b67ab719107ca9acd18%7C0%7C0%7C637937635866480189%7CUnknown%7CTWFpbGZsb3d8eyJWIjoiMC4wLjAwMDAiLCJQIjoiV2luMzIiLCJBTiI6Ik1haWwiLCJXVCI6Mn0%3D%7C1000%7C%7C%7C&amp;sdata=brGTORbDjzPh32bnhSHxSl1nNUplinQlJY6o%2BTSaouE%3D&amp;reserved=0" TargetMode="External"/><Relationship Id="rId11" Type="http://schemas.openxmlformats.org/officeDocument/2006/relationships/image" Target="../media/image137.png"/><Relationship Id="rId5" Type="http://schemas.openxmlformats.org/officeDocument/2006/relationships/hyperlink" Target="https://nam02.safelinks.protection.outlook.com/?url=https%3A%2F%2Fdefault.salsalabs.org%2FT25b8540f-577a-415b-af1d-161b79305b69%2F00bd0819-9e6e-48ab-94f8-83b7a82ae03e&amp;data=05%7C01%7Cnatalie.shaffer%40achn.net%7C52dababe210d461fa71208da68e65ba7%7C12e9be0fb5b44b67ab719107ca9acd18%7C0%7C0%7C637937635866480189%7CUnknown%7CTWFpbGZsb3d8eyJWIjoiMC4wLjAwMDAiLCJQIjoiV2luMzIiLCJBTiI6Ik1haWwiLCJXVCI6Mn0%3D%7C1000%7C%7C%7C&amp;sdata=aWnxPmhuh8O1WU9qwpqqtbMuHm0hqMXzoxOx6qEFUbE%3D&amp;reserved=0" TargetMode="External"/><Relationship Id="rId10" Type="http://schemas.openxmlformats.org/officeDocument/2006/relationships/hyperlink" Target="https://nam02.safelinks.protection.outlook.com/?url=https%3A%2F%2Fdefault.salsalabs.org%2FT520008eb-90c4-4778-8111-1d0aebbdd658%2F00bd0819-9e6e-48ab-94f8-83b7a82ae03e&amp;data=05%7C01%7Cnatalie.shaffer%40achn.net%7C52dababe210d461fa71208da68e65ba7%7C12e9be0fb5b44b67ab719107ca9acd18%7C0%7C0%7C637937635866480189%7CUnknown%7CTWFpbGZsb3d8eyJWIjoiMC4wLjAwMDAiLCJQIjoiV2luMzIiLCJBTiI6Ik1haWwiLCJXVCI6Mn0%3D%7C1000%7C%7C%7C&amp;sdata=xAgyqmu%2F7TNchp0c4MCwAvi1T0ywCR4R2uKn2Ffngfk%3D&amp;reserved=0" TargetMode="External"/><Relationship Id="rId4" Type="http://schemas.openxmlformats.org/officeDocument/2006/relationships/hyperlink" Target="https://nam02.safelinks.protection.outlook.com/?url=https%3A%2F%2Fdefault.salsalabs.org%2FTf847bd55-f91b-4b16-9a9a-95da4e8fc294%2F00bd0819-9e6e-48ab-94f8-83b7a82ae03e&amp;data=05%7C01%7Cnatalie.shaffer%40achn.net%7C52dababe210d461fa71208da68e65ba7%7C12e9be0fb5b44b67ab719107ca9acd18%7C0%7C0%7C637937635866480189%7CUnknown%7CTWFpbGZsb3d8eyJWIjoiMC4wLjAwMDAiLCJQIjoiV2luMzIiLCJBTiI6Ik1haWwiLCJXVCI6Mn0%3D%7C1000%7C%7C%7C&amp;sdata=KVovXcYxc%2FlwJoyQNOYfJMAoNZDVbs%2FSegJbeeBgxdc%3D&amp;reserved=0" TargetMode="External"/><Relationship Id="rId9" Type="http://schemas.openxmlformats.org/officeDocument/2006/relationships/hyperlink" Target="https://nam02.safelinks.protection.outlook.com/?url=https%3A%2F%2Fdefault.salsalabs.org%2FT7f27b581-473d-4579-9230-b57fcea7ba1f%2F00bd0819-9e6e-48ab-94f8-83b7a82ae03e&amp;data=05%7C01%7Cnatalie.shaffer%40achn.net%7C52dababe210d461fa71208da68e65ba7%7C12e9be0fb5b44b67ab719107ca9acd18%7C0%7C0%7C637937635866480189%7CUnknown%7CTWFpbGZsb3d8eyJWIjoiMC4wLjAwMDAiLCJQIjoiV2luMzIiLCJBTiI6Ik1haWwiLCJXVCI6Mn0%3D%7C1000%7C%7C%7C&amp;sdata=M%2B872yoKI0OrIXqg%2B3dtEVekoya5B6g5oADfQKty8Ms%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5.jpeg"/><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39.jpg"/></Relationships>
</file>

<file path=ppt/slides/_rels/slide8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40.jpg"/><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urldefense.com/v3/__https:/us02web.zoom.us/meeting/register/tZEqdOGprTwpE9CyV0A3Ynuqzrqwp2khWM07__;!!Dq0X2DkFhyF93HkjWTBQKhk!URpfpooHJANxX_wg6Qk-BRXeVvJl6a9QFU63cMVOfCrGXa1NhatuV7HzE-MsVRNF3oP4pAsAh-zLfzka709R_CJlWg$" TargetMode="Externa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3.jp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44.png"/><Relationship Id="rId11" Type="http://schemas.openxmlformats.org/officeDocument/2006/relationships/image" Target="../media/image149.jpg"/><Relationship Id="rId5" Type="http://schemas.openxmlformats.org/officeDocument/2006/relationships/image" Target="../media/image53.png"/><Relationship Id="rId10" Type="http://schemas.openxmlformats.org/officeDocument/2006/relationships/image" Target="../media/image148.png"/><Relationship Id="rId4" Type="http://schemas.openxmlformats.org/officeDocument/2006/relationships/image" Target="../media/image52.png"/><Relationship Id="rId9" Type="http://schemas.openxmlformats.org/officeDocument/2006/relationships/image" Target="../media/image147.png"/><Relationship Id="rId14" Type="http://schemas.openxmlformats.org/officeDocument/2006/relationships/image" Target="../media/image152.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0"/>
            <a:ext cx="6419215" cy="1510665"/>
            <a:chOff x="0" y="0"/>
            <a:chExt cx="6419215" cy="1510665"/>
          </a:xfrm>
        </p:grpSpPr>
        <p:pic>
          <p:nvPicPr>
            <p:cNvPr id="4" name="object 4"/>
            <p:cNvPicPr/>
            <p:nvPr/>
          </p:nvPicPr>
          <p:blipFill>
            <a:blip r:embed="rId3" cstate="print"/>
            <a:stretch>
              <a:fillRect/>
            </a:stretch>
          </p:blipFill>
          <p:spPr>
            <a:xfrm>
              <a:off x="0" y="0"/>
              <a:ext cx="6419088" cy="1510282"/>
            </a:xfrm>
            <a:prstGeom prst="rect">
              <a:avLst/>
            </a:prstGeom>
          </p:spPr>
        </p:pic>
        <p:sp>
          <p:nvSpPr>
            <p:cNvPr id="5" name="object 5"/>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513588" y="137160"/>
              <a:ext cx="1944623" cy="879347"/>
            </a:xfrm>
            <a:prstGeom prst="rect">
              <a:avLst/>
            </a:prstGeom>
          </p:spPr>
        </p:pic>
      </p:grpSp>
      <p:sp>
        <p:nvSpPr>
          <p:cNvPr id="7" name="object 7"/>
          <p:cNvSpPr txBox="1"/>
          <p:nvPr/>
        </p:nvSpPr>
        <p:spPr>
          <a:xfrm>
            <a:off x="679386" y="1926781"/>
            <a:ext cx="5821775" cy="3257943"/>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1" i="0" u="none" strike="noStrike" kern="1200" cap="none" spc="0" normalizeH="0" baseline="0" noProof="0" dirty="0">
                <a:ln>
                  <a:noFill/>
                </a:ln>
                <a:solidFill>
                  <a:srgbClr val="004890"/>
                </a:solidFill>
                <a:effectLst/>
                <a:uLnTx/>
                <a:uFillTx/>
                <a:latin typeface="Arial"/>
                <a:ea typeface="+mn-ea"/>
                <a:cs typeface="Arial"/>
              </a:rPr>
              <a:t>Birth </a:t>
            </a:r>
            <a:r>
              <a:rPr kumimoji="0" sz="4400" b="1" i="0" u="none" strike="noStrike" kern="1200" cap="none" spc="-5" normalizeH="0" baseline="0" noProof="0" dirty="0">
                <a:ln>
                  <a:noFill/>
                </a:ln>
                <a:solidFill>
                  <a:srgbClr val="004890"/>
                </a:solidFill>
                <a:effectLst/>
                <a:uLnTx/>
                <a:uFillTx/>
                <a:latin typeface="Arial"/>
                <a:ea typeface="+mn-ea"/>
                <a:cs typeface="Arial"/>
              </a:rPr>
              <a:t>Equity </a:t>
            </a:r>
            <a:r>
              <a:rPr kumimoji="0" sz="4400" b="1" i="0" u="none" strike="noStrike" kern="1200" cap="none" spc="0" normalizeH="0" baseline="0" noProof="0" dirty="0">
                <a:ln>
                  <a:noFill/>
                </a:ln>
                <a:solidFill>
                  <a:srgbClr val="004890"/>
                </a:solidFill>
                <a:effectLst/>
                <a:uLnTx/>
                <a:uFillTx/>
                <a:latin typeface="Arial"/>
                <a:ea typeface="+mn-ea"/>
                <a:cs typeface="Arial"/>
              </a:rPr>
              <a:t>(BE) </a:t>
            </a:r>
            <a:r>
              <a:rPr kumimoji="0" sz="4400" b="1" i="0" u="none" strike="noStrike" kern="1200" cap="none" spc="5" normalizeH="0" baseline="0" noProof="0" dirty="0">
                <a:ln>
                  <a:noFill/>
                </a:ln>
                <a:solidFill>
                  <a:srgbClr val="004890"/>
                </a:solidFill>
                <a:effectLst/>
                <a:uLnTx/>
                <a:uFillTx/>
                <a:latin typeface="Arial"/>
                <a:ea typeface="+mn-ea"/>
                <a:cs typeface="Arial"/>
              </a:rPr>
              <a:t> </a:t>
            </a:r>
            <a:r>
              <a:rPr kumimoji="0" lang="en-US" sz="4400" b="1" i="0" u="none" strike="noStrike" kern="1200" cap="none" spc="0" normalizeH="0" baseline="0" noProof="0" dirty="0">
                <a:ln>
                  <a:noFill/>
                </a:ln>
                <a:solidFill>
                  <a:srgbClr val="004890"/>
                </a:solidFill>
                <a:effectLst/>
                <a:uLnTx/>
                <a:uFillTx/>
                <a:latin typeface="Arial"/>
                <a:ea typeface="+mn-ea"/>
                <a:cs typeface="Arial"/>
              </a:rPr>
              <a:t>Monthly Webinar</a:t>
            </a:r>
          </a:p>
          <a:p>
            <a:pPr marL="12700" marR="5080" lvl="0" indent="0" algn="l" defTabSz="914400" rtl="0" eaLnBrk="1" fontAlgn="auto" latinLnBrk="0" hangingPunct="1">
              <a:lnSpc>
                <a:spcPts val="4750"/>
              </a:lnSpc>
              <a:spcBef>
                <a:spcPts val="705"/>
              </a:spcBef>
              <a:spcAft>
                <a:spcPts val="0"/>
              </a:spcAft>
              <a:buClrTx/>
              <a:buSzTx/>
              <a:buFontTx/>
              <a:buNone/>
              <a:tabLst/>
              <a:defRPr/>
            </a:pPr>
            <a:r>
              <a:rPr lang="en-US" sz="4400" b="1" noProof="0" dirty="0">
                <a:solidFill>
                  <a:srgbClr val="004890"/>
                </a:solidFill>
                <a:latin typeface="Arial"/>
                <a:cs typeface="Arial"/>
              </a:rPr>
              <a:t>Making </a:t>
            </a:r>
            <a:r>
              <a:rPr lang="en-US" sz="4400" b="1" dirty="0">
                <a:solidFill>
                  <a:srgbClr val="004890"/>
                </a:solidFill>
                <a:latin typeface="Arial"/>
                <a:cs typeface="Arial"/>
              </a:rPr>
              <a:t>p</a:t>
            </a:r>
            <a:r>
              <a:rPr lang="en-US" sz="4400" b="1" noProof="0" dirty="0" err="1">
                <a:solidFill>
                  <a:srgbClr val="004890"/>
                </a:solidFill>
                <a:latin typeface="Arial"/>
                <a:cs typeface="Arial"/>
              </a:rPr>
              <a:t>rogress</a:t>
            </a:r>
            <a:r>
              <a:rPr lang="en-US" sz="4400" b="1" noProof="0" dirty="0">
                <a:solidFill>
                  <a:srgbClr val="004890"/>
                </a:solidFill>
                <a:latin typeface="Arial"/>
                <a:cs typeface="Arial"/>
              </a:rPr>
              <a:t> towards our goals together!</a:t>
            </a:r>
            <a:endParaRPr kumimoji="0" sz="44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566434" y="5299806"/>
            <a:ext cx="3830320" cy="419089"/>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31500"/>
              </a:lnSpc>
              <a:spcBef>
                <a:spcPts val="100"/>
              </a:spcBef>
              <a:spcAft>
                <a:spcPts val="0"/>
              </a:spcAft>
              <a:buClrTx/>
              <a:buSzTx/>
              <a:buFontTx/>
              <a:buNone/>
              <a:tabLst/>
              <a:defRPr/>
            </a:pPr>
            <a:r>
              <a:rPr kumimoji="0" lang="en-US" sz="2000" b="0" i="0" u="none" strike="noStrike" kern="1200" cap="none" spc="0" normalizeH="0" baseline="0" noProof="0" dirty="0">
                <a:ln>
                  <a:noFill/>
                </a:ln>
                <a:solidFill>
                  <a:srgbClr val="888888"/>
                </a:solidFill>
                <a:effectLst/>
                <a:uLnTx/>
                <a:uFillTx/>
                <a:latin typeface="Arial"/>
                <a:ea typeface="+mn-ea"/>
                <a:cs typeface="Arial"/>
              </a:rPr>
              <a:t>September 19</a:t>
            </a:r>
            <a:r>
              <a:rPr lang="en-US" sz="1950" spc="7" baseline="30000" dirty="0" err="1">
                <a:solidFill>
                  <a:srgbClr val="888888"/>
                </a:solidFill>
                <a:latin typeface="Arial"/>
                <a:cs typeface="Arial"/>
              </a:rPr>
              <a:t>th</a:t>
            </a:r>
            <a:r>
              <a:rPr kumimoji="0" sz="2000" b="0" i="0" u="none" strike="noStrike" kern="1200" cap="none" spc="5" normalizeH="0" baseline="0" noProof="0" dirty="0">
                <a:ln>
                  <a:noFill/>
                </a:ln>
                <a:solidFill>
                  <a:srgbClr val="888888"/>
                </a:solidFill>
                <a:effectLst/>
                <a:uLnTx/>
                <a:uFillTx/>
                <a:latin typeface="Arial"/>
                <a:ea typeface="+mn-ea"/>
                <a:cs typeface="Arial"/>
              </a:rPr>
              <a:t>,</a:t>
            </a:r>
            <a:r>
              <a:rPr kumimoji="0" sz="2000" b="0" i="0" u="none" strike="noStrike" kern="1200" cap="none" spc="-25" normalizeH="0" baseline="0" noProof="0" dirty="0">
                <a:ln>
                  <a:noFill/>
                </a:ln>
                <a:solidFill>
                  <a:srgbClr val="888888"/>
                </a:solidFill>
                <a:effectLst/>
                <a:uLnTx/>
                <a:uFillTx/>
                <a:latin typeface="Arial"/>
                <a:ea typeface="+mn-ea"/>
                <a:cs typeface="Arial"/>
              </a:rPr>
              <a:t> </a:t>
            </a:r>
            <a:r>
              <a:rPr kumimoji="0" sz="2000" b="0" i="0" u="none" strike="noStrike" kern="1200" cap="none" spc="0" normalizeH="0" baseline="0" noProof="0" dirty="0" smtClean="0">
                <a:ln>
                  <a:noFill/>
                </a:ln>
                <a:solidFill>
                  <a:srgbClr val="888888"/>
                </a:solidFill>
                <a:effectLst/>
                <a:uLnTx/>
                <a:uFillTx/>
                <a:latin typeface="Arial"/>
                <a:ea typeface="+mn-ea"/>
                <a:cs typeface="Arial"/>
              </a:rPr>
              <a:t>202</a:t>
            </a:r>
            <a:r>
              <a:rPr kumimoji="0" lang="en-US" sz="2000" b="0" i="0" u="none" strike="noStrike" kern="1200" cap="none" spc="0" normalizeH="0" baseline="0" noProof="0" dirty="0" smtClean="0">
                <a:ln>
                  <a:noFill/>
                </a:ln>
                <a:solidFill>
                  <a:srgbClr val="888888"/>
                </a:solidFill>
                <a:effectLst/>
                <a:uLnTx/>
                <a:uFillTx/>
                <a:latin typeface="Arial"/>
                <a:ea typeface="+mn-ea"/>
                <a:cs typeface="Arial"/>
              </a:rPr>
              <a:t>2</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6867144" y="1679448"/>
            <a:ext cx="5026138" cy="4280915"/>
          </a:xfrm>
          <a:prstGeom prst="rect">
            <a:avLst/>
          </a:prstGeom>
        </p:spPr>
      </p:pic>
    </p:spTree>
    <p:extLst>
      <p:ext uri="{BB962C8B-B14F-4D97-AF65-F5344CB8AC3E}">
        <p14:creationId xmlns:p14="http://schemas.microsoft.com/office/powerpoint/2010/main" val="1740649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00062"/>
            <a:ext cx="10972800" cy="1325563"/>
          </a:xfrm>
        </p:spPr>
        <p:txBody>
          <a:bodyPr/>
          <a:lstStyle/>
          <a:p>
            <a:r>
              <a:rPr lang="en-US" dirty="0">
                <a:ea typeface="Lato Medium"/>
                <a:cs typeface="Lato Medium"/>
              </a:rPr>
              <a:t>Call for Abstracts for AC Poster Session</a:t>
            </a:r>
            <a:endParaRPr lang="en-US" dirty="0"/>
          </a:p>
        </p:txBody>
      </p:sp>
      <p:sp>
        <p:nvSpPr>
          <p:cNvPr id="3" name="Content Placeholder 2"/>
          <p:cNvSpPr>
            <a:spLocks noGrp="1"/>
          </p:cNvSpPr>
          <p:nvPr>
            <p:ph idx="1"/>
          </p:nvPr>
        </p:nvSpPr>
        <p:spPr/>
        <p:txBody>
          <a:bodyPr/>
          <a:lstStyle/>
          <a:p>
            <a:r>
              <a:rPr lang="en-US" b="1" u="sng" dirty="0"/>
              <a:t>All hospital teams </a:t>
            </a:r>
            <a:r>
              <a:rPr lang="en-US" dirty="0"/>
              <a:t>are encouraged to </a:t>
            </a:r>
            <a:r>
              <a:rPr lang="en-US" b="1" u="sng" dirty="0"/>
              <a:t>submit an abstract on complete or in-progress perinatal quality improvement (QI) work</a:t>
            </a:r>
            <a:r>
              <a:rPr lang="en-US" dirty="0"/>
              <a:t>. </a:t>
            </a:r>
          </a:p>
          <a:p>
            <a:r>
              <a:rPr lang="en-US" b="1" u="sng" dirty="0"/>
              <a:t>Abstract briefly describes your QI work </a:t>
            </a:r>
            <a:r>
              <a:rPr lang="en-US" dirty="0"/>
              <a:t>and is </a:t>
            </a:r>
            <a:r>
              <a:rPr lang="en-US" b="1" u="sng" dirty="0"/>
              <a:t>foundation for your poster </a:t>
            </a:r>
            <a:r>
              <a:rPr lang="en-US" dirty="0"/>
              <a:t>you create to display and share at the ILPQC 10th Annual Conference Poster Session.</a:t>
            </a:r>
          </a:p>
          <a:p>
            <a:r>
              <a:rPr lang="en-US" b="1" u="sng" dirty="0"/>
              <a:t>Abstract format </a:t>
            </a:r>
            <a:r>
              <a:rPr lang="en-US" dirty="0"/>
              <a:t>(no more than 300 words overall), submit via RedCap link: </a:t>
            </a:r>
          </a:p>
          <a:p>
            <a:pPr lvl="1"/>
            <a:r>
              <a:rPr lang="en-US" dirty="0"/>
              <a:t>Background</a:t>
            </a:r>
          </a:p>
          <a:p>
            <a:pPr lvl="1"/>
            <a:r>
              <a:rPr lang="en-US" dirty="0"/>
              <a:t>Project Implementation</a:t>
            </a:r>
          </a:p>
          <a:p>
            <a:pPr lvl="1"/>
            <a:r>
              <a:rPr lang="en-US" dirty="0"/>
              <a:t>Results</a:t>
            </a:r>
          </a:p>
          <a:p>
            <a:pPr lvl="1"/>
            <a:r>
              <a:rPr lang="en-US" dirty="0"/>
              <a:t>Conclusions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10</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pic>
        <p:nvPicPr>
          <p:cNvPr id="8" name="Picture 7" descr="Improvement - Free of Charge Creative Commons Highway Sign 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8221" y="4382701"/>
            <a:ext cx="2964180" cy="1973650"/>
          </a:xfrm>
          <a:prstGeom prst="rect">
            <a:avLst/>
          </a:prstGeom>
        </p:spPr>
      </p:pic>
    </p:spTree>
    <p:extLst>
      <p:ext uri="{BB962C8B-B14F-4D97-AF65-F5344CB8AC3E}">
        <p14:creationId xmlns:p14="http://schemas.microsoft.com/office/powerpoint/2010/main" val="914563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Team Annual Conference Prep</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6357994"/>
              </p:ext>
            </p:extLst>
          </p:nvPr>
        </p:nvGraphicFramePr>
        <p:xfrm>
          <a:off x="121920" y="1528127"/>
          <a:ext cx="11948160" cy="4828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3412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9023550" cy="566822"/>
          </a:xfrm>
          <a:prstGeom prst="rect">
            <a:avLst/>
          </a:prstGeom>
        </p:spPr>
        <p:txBody>
          <a:bodyPr vert="horz" wrap="square" lIns="0" tIns="12700" rIns="0" bIns="0" rtlCol="0">
            <a:spAutoFit/>
          </a:bodyPr>
          <a:lstStyle/>
          <a:p>
            <a:pPr marL="12700" lvl="0">
              <a:spcBef>
                <a:spcPts val="100"/>
              </a:spcBef>
              <a:defRPr/>
            </a:pPr>
            <a:r>
              <a:rPr lang="en-US" sz="3600" spc="-5" dirty="0">
                <a:solidFill>
                  <a:srgbClr val="444B54"/>
                </a:solidFill>
                <a:latin typeface="Arial"/>
                <a:cs typeface="Arial"/>
              </a:rPr>
              <a:t>Opportunities available for BE initiative </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926779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97103" y="52482"/>
            <a:ext cx="11092687" cy="1582484"/>
          </a:xfrm>
          <a:prstGeom prst="rect">
            <a:avLst/>
          </a:prstGeom>
          <a:noFill/>
        </p:spPr>
        <p:txBody>
          <a:bodyPr vert="horz" wrap="square" lIns="0" tIns="347980" rIns="0" bIns="0" rtlCol="0">
            <a:spAutoFit/>
          </a:bodyPr>
          <a:lstStyle/>
          <a:p>
            <a:pPr marL="12700" marR="5080" fontAlgn="base">
              <a:spcAft>
                <a:spcPct val="0"/>
              </a:spcAft>
              <a:buClr>
                <a:schemeClr val="accent2"/>
              </a:buClr>
            </a:pPr>
            <a:r>
              <a:rPr lang="en-US" sz="2000" dirty="0">
                <a:solidFill>
                  <a:schemeClr val="accent1"/>
                </a:solidFill>
              </a:rPr>
              <a:t>We are here for support: Schedule a Key Players Meetings </a:t>
            </a:r>
            <a:br>
              <a:rPr lang="en-US" sz="2000" dirty="0">
                <a:solidFill>
                  <a:schemeClr val="accent1"/>
                </a:solidFill>
              </a:rPr>
            </a:br>
            <a:r>
              <a:rPr lang="en-US" sz="2000" dirty="0">
                <a:solidFill>
                  <a:schemeClr val="accent1"/>
                </a:solidFill>
              </a:rPr>
              <a:t>to help overcome any barriers! </a:t>
            </a:r>
            <a:br>
              <a:rPr lang="en-US" sz="2000" dirty="0">
                <a:solidFill>
                  <a:schemeClr val="accent1"/>
                </a:solidFill>
              </a:rPr>
            </a:br>
            <a:r>
              <a:rPr lang="en-US" sz="2000" dirty="0">
                <a:solidFill>
                  <a:schemeClr val="accent1"/>
                </a:solidFill>
              </a:rPr>
              <a:t/>
            </a:r>
            <a:br>
              <a:rPr lang="en-US" sz="2000" dirty="0">
                <a:solidFill>
                  <a:schemeClr val="accent1"/>
                </a:solidFill>
              </a:rPr>
            </a:br>
            <a:r>
              <a:rPr lang="en-US" sz="2000" dirty="0">
                <a:solidFill>
                  <a:schemeClr val="accent1"/>
                </a:solidFill>
              </a:rPr>
              <a:t>LAST CALL: Schedule a Key Players Meeting through September  </a:t>
            </a:r>
            <a:endParaRPr sz="2000" b="1" dirty="0">
              <a:solidFill>
                <a:schemeClr val="accent1"/>
              </a:solidFill>
            </a:endParaRPr>
          </a:p>
        </p:txBody>
      </p:sp>
      <p:sp>
        <p:nvSpPr>
          <p:cNvPr id="16" name="object 16"/>
          <p:cNvSpPr txBox="1">
            <a:spLocks noGrp="1"/>
          </p:cNvSpPr>
          <p:nvPr>
            <p:ph type="sldNum" sz="quarter" idx="4294967295"/>
          </p:nvPr>
        </p:nvSpPr>
        <p:spPr>
          <a:xfrm>
            <a:off x="11907838" y="6437313"/>
            <a:ext cx="284162" cy="20002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AEB3B8"/>
                </a:solidFill>
                <a:effectLst/>
                <a:uLnTx/>
                <a:uFillTx/>
                <a:latin typeface="Arial"/>
                <a:ea typeface="+mn-ea"/>
                <a:cs typeface="Arial"/>
              </a:rPr>
              <a:t>56</a:t>
            </a:r>
          </a:p>
        </p:txBody>
      </p:sp>
      <p:sp>
        <p:nvSpPr>
          <p:cNvPr id="8" name="object 8"/>
          <p:cNvSpPr txBox="1"/>
          <p:nvPr/>
        </p:nvSpPr>
        <p:spPr>
          <a:xfrm>
            <a:off x="284229" y="1616189"/>
            <a:ext cx="7685598" cy="3461204"/>
          </a:xfrm>
          <a:prstGeom prst="rect">
            <a:avLst/>
          </a:prstGeom>
        </p:spPr>
        <p:txBody>
          <a:bodyPr vert="horz" wrap="square" lIns="0" tIns="135890" rIns="0" bIns="0" rtlCol="0" anchor="t">
            <a:spAutoFit/>
          </a:bodyPr>
          <a:lstStyle/>
          <a:p>
            <a:pPr marL="354965" marR="270510" lvl="0" indent="-342900" algn="l" defTabSz="914400" rtl="0" eaLnBrk="1" fontAlgn="auto" latinLnBrk="0" hangingPunct="1">
              <a:lnSpc>
                <a:spcPct val="150000"/>
              </a:lnSpc>
              <a:spcBef>
                <a:spcPts val="0"/>
              </a:spcBef>
              <a:spcAft>
                <a:spcPts val="0"/>
              </a:spcAft>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solidFill>
                <a:effectLst/>
                <a:uLnTx/>
                <a:uFillTx/>
                <a:latin typeface="Calibri"/>
                <a:ea typeface="+mn-ea"/>
                <a:cs typeface="Calibri"/>
              </a:rPr>
              <a:t>Consultation for all BE teams with a BE champion</a:t>
            </a:r>
          </a:p>
          <a:p>
            <a:pPr marL="354965" marR="270510" lvl="0" indent="-342900" algn="l" defTabSz="914400" rtl="0" eaLnBrk="1" fontAlgn="auto" latinLnBrk="0" hangingPunct="1">
              <a:lnSpc>
                <a:spcPct val="150000"/>
              </a:lnSpc>
              <a:spcBef>
                <a:spcPts val="0"/>
              </a:spcBef>
              <a:spcAft>
                <a:spcPts val="0"/>
              </a:spcAft>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solidFill>
                <a:effectLst/>
                <a:uLnTx/>
                <a:uFillTx/>
                <a:latin typeface="Calibri"/>
                <a:ea typeface="+mn-ea"/>
                <a:cs typeface="Calibri"/>
              </a:rPr>
              <a:t>Strategize and map out your hospital’s next steps to address barriers and create a 30/60/90 plan. </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a:p>
            <a:pPr marL="354965" marR="270510" lvl="0" indent="-342900" algn="l" defTabSz="914400" rtl="0" eaLnBrk="1" fontAlgn="auto" latinLnBrk="0" hangingPunct="1">
              <a:lnSpc>
                <a:spcPct val="150000"/>
              </a:lnSpc>
              <a:spcBef>
                <a:spcPts val="0"/>
              </a:spcBef>
              <a:spcAft>
                <a:spcPts val="0"/>
              </a:spcAft>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solidFill>
                <a:effectLst/>
                <a:uLnTx/>
                <a:uFillTx/>
                <a:latin typeface="Calibri"/>
                <a:ea typeface="+mn-ea"/>
                <a:cs typeface="Calibri"/>
              </a:rPr>
              <a:t>18 teams have completed their KPM</a:t>
            </a:r>
          </a:p>
          <a:p>
            <a:pPr marL="354965" marR="270510" lvl="0" indent="-342900" algn="l" defTabSz="914400" rtl="0" eaLnBrk="1" fontAlgn="auto" latinLnBrk="0" hangingPunct="1">
              <a:lnSpc>
                <a:spcPct val="150000"/>
              </a:lnSpc>
              <a:spcBef>
                <a:spcPts val="0"/>
              </a:spcBef>
              <a:spcAft>
                <a:spcPts val="0"/>
              </a:spcAft>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solidFill>
                <a:effectLst/>
                <a:uLnTx/>
                <a:uFillTx/>
                <a:latin typeface="Calibri"/>
                <a:ea typeface="+mn-ea"/>
                <a:cs typeface="Calibri"/>
              </a:rPr>
              <a:t>Request your KPM meeting with this link: </a:t>
            </a:r>
            <a:r>
              <a:rPr kumimoji="0" lang="en-US" sz="2400" b="0" i="0" u="none" strike="noStrike" kern="1200" cap="none" spc="0" normalizeH="0" baseline="0" noProof="0" dirty="0">
                <a:ln>
                  <a:noFill/>
                </a:ln>
                <a:solidFill>
                  <a:srgbClr val="444C55"/>
                </a:solidFill>
                <a:effectLst/>
                <a:uLnTx/>
                <a:uFillTx/>
                <a:latin typeface="Calibri"/>
                <a:ea typeface="+mn-ea"/>
                <a:cs typeface="Calibri"/>
                <a:hlinkClick r:id="rId5"/>
              </a:rPr>
              <a:t>https://redcap.healthlnk.org/surveys/?s=C9TKXKJNMD</a:t>
            </a:r>
            <a:endParaRPr kumimoji="0" lang="en-US" sz="2400" b="0" i="0" u="none" strike="noStrike" kern="1200" cap="none" spc="0" normalizeH="0" baseline="0" noProof="0" dirty="0">
              <a:ln>
                <a:noFill/>
              </a:ln>
              <a:solidFill>
                <a:srgbClr val="444C55"/>
              </a:solidFill>
              <a:effectLst/>
              <a:uLnTx/>
              <a:uFillTx/>
              <a:latin typeface="Calibri"/>
              <a:ea typeface="+mn-ea"/>
              <a:cs typeface="Calibri"/>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929599"/>
                </a:solidFill>
                <a:effectLst/>
                <a:uLnTx/>
                <a:uFillTx/>
                <a:latin typeface="Arial"/>
                <a:ea typeface="+mn-ea"/>
                <a:cs typeface="Arial"/>
              </a:rPr>
              <a:t>Illinois</a:t>
            </a:r>
            <a:r>
              <a:rPr kumimoji="0" sz="1200" b="0" i="0" u="none" strike="noStrike" kern="1200" cap="none" spc="-3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Perinatal</a:t>
            </a:r>
            <a:r>
              <a:rPr kumimoji="0" sz="1200" b="0" i="0" u="none" strike="noStrike" kern="1200" cap="none" spc="-4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Quality</a:t>
            </a:r>
            <a:r>
              <a:rPr kumimoji="0" sz="1200" b="0" i="0" u="none" strike="noStrike" kern="1200" cap="none" spc="-15"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2" name="TextBox 11"/>
          <p:cNvSpPr txBox="1"/>
          <p:nvPr/>
        </p:nvSpPr>
        <p:spPr>
          <a:xfrm>
            <a:off x="432642" y="5076943"/>
            <a:ext cx="7388771"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srgbClr val="FFFFFF"/>
                  </a:solidFill>
                  <a:prstDash val="solid"/>
                </a:ln>
                <a:solidFill>
                  <a:srgbClr val="6B95FD"/>
                </a:solidFill>
                <a:effectLst>
                  <a:outerShdw blurRad="12700" dist="38100" dir="2700000" algn="tl" rotWithShape="0">
                    <a:srgbClr val="6B95FD">
                      <a:lumMod val="60000"/>
                      <a:lumOff val="40000"/>
                    </a:srgbClr>
                  </a:outerShdw>
                </a:effectLst>
                <a:uLnTx/>
                <a:uFillTx/>
                <a:latin typeface="Arial" panose="020B0604020202020204"/>
                <a:ea typeface="+mn-ea"/>
                <a:cs typeface="+mn-cs"/>
              </a:rPr>
              <a:t>SIGN your team up TODAY to get the support your hospital need! </a:t>
            </a:r>
          </a:p>
        </p:txBody>
      </p:sp>
      <p:sp>
        <p:nvSpPr>
          <p:cNvPr id="17" name="Snip Diagonal Corner Rectangle 17">
            <a:extLst>
              <a:ext uri="{FF2B5EF4-FFF2-40B4-BE49-F238E27FC236}">
                <a16:creationId xmlns:a16="http://schemas.microsoft.com/office/drawing/2014/main" id="{F3C915CE-8C42-FF07-B090-B27D3A55B8F4}"/>
              </a:ext>
            </a:extLst>
          </p:cNvPr>
          <p:cNvSpPr/>
          <p:nvPr/>
        </p:nvSpPr>
        <p:spPr>
          <a:xfrm>
            <a:off x="7335012" y="1611196"/>
            <a:ext cx="4318235" cy="1811512"/>
          </a:xfrm>
          <a:prstGeom prst="wedgeRectCallout">
            <a:avLst>
              <a:gd name="adj1" fmla="val -21069"/>
              <a:gd name="adj2" fmla="val 71302"/>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2BC69FD-A098-E85F-73E9-4265A85D4900}"/>
              </a:ext>
            </a:extLst>
          </p:cNvPr>
          <p:cNvSpPr txBox="1"/>
          <p:nvPr/>
        </p:nvSpPr>
        <p:spPr>
          <a:xfrm>
            <a:off x="7365152" y="1723148"/>
            <a:ext cx="42293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C55">
                    <a:lumMod val="50000"/>
                  </a:srgbClr>
                </a:solidFill>
                <a:effectLst/>
                <a:uLnTx/>
                <a:uFillTx/>
                <a:latin typeface="Calibri" panose="020F0502020204030204"/>
                <a:ea typeface="+mn-ea"/>
                <a:cs typeface="+mn-cs"/>
              </a:rPr>
              <a:t>It was informative and helpful. Helped us eliminate barriers to moving forward! -- </a:t>
            </a:r>
            <a:r>
              <a:rPr kumimoji="0" lang="en-US" sz="2400" b="1" i="0" u="none" strike="noStrike" kern="1200" cap="none" spc="0" normalizeH="0" baseline="0" noProof="0">
                <a:ln>
                  <a:noFill/>
                </a:ln>
                <a:solidFill>
                  <a:srgbClr val="444C55">
                    <a:lumMod val="50000"/>
                  </a:srgbClr>
                </a:solidFill>
                <a:effectLst/>
                <a:uLnTx/>
                <a:uFillTx/>
                <a:latin typeface="Calibri" panose="020F0502020204030204"/>
                <a:ea typeface="+mn-ea"/>
                <a:cs typeface="+mn-cs"/>
              </a:rPr>
              <a:t>OSF HealthCare Saint Francis</a:t>
            </a:r>
          </a:p>
        </p:txBody>
      </p:sp>
      <p:sp>
        <p:nvSpPr>
          <p:cNvPr id="19" name="Rounded Rectangular Callout 15">
            <a:extLst>
              <a:ext uri="{FF2B5EF4-FFF2-40B4-BE49-F238E27FC236}">
                <a16:creationId xmlns:a16="http://schemas.microsoft.com/office/drawing/2014/main" id="{AEDF5085-0C19-95B2-8C6C-C2D29E4E0C06}"/>
              </a:ext>
            </a:extLst>
          </p:cNvPr>
          <p:cNvSpPr/>
          <p:nvPr/>
        </p:nvSpPr>
        <p:spPr>
          <a:xfrm>
            <a:off x="8195910" y="3685264"/>
            <a:ext cx="3386490" cy="2406064"/>
          </a:xfrm>
          <a:prstGeom prst="wedgeRoundRectCallout">
            <a:avLst>
              <a:gd name="adj1" fmla="val -27391"/>
              <a:gd name="adj2" fmla="val 64076"/>
              <a:gd name="adj3" fmla="val 16667"/>
            </a:avLst>
          </a:prstGeom>
          <a:noFill/>
          <a:ln w="38100" cap="flat" cmpd="sng" algn="ctr">
            <a:solidFill>
              <a:srgbClr val="F5836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C84F244-A8F7-5185-DEE1-C91A32DFC99F}"/>
              </a:ext>
            </a:extLst>
          </p:cNvPr>
          <p:cNvSpPr/>
          <p:nvPr/>
        </p:nvSpPr>
        <p:spPr>
          <a:xfrm>
            <a:off x="8195910" y="3800857"/>
            <a:ext cx="3199562"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lumMod val="50000"/>
                  </a:srgbClr>
                </a:solidFill>
                <a:effectLst/>
                <a:uLnTx/>
                <a:uFillTx/>
                <a:latin typeface="Arial" panose="020B0604020202020204"/>
                <a:ea typeface="+mn-ea"/>
                <a:cs typeface="+mn-cs"/>
              </a:rPr>
              <a:t>It was extraordinarily helpful! Looking forward to getting back together with our team to start putting things into action!! – </a:t>
            </a:r>
            <a:r>
              <a:rPr kumimoji="0" lang="en-US" sz="2000" b="1" i="0" u="none" strike="noStrike" kern="1200" cap="none" spc="0" normalizeH="0" baseline="0" noProof="0">
                <a:ln>
                  <a:noFill/>
                </a:ln>
                <a:solidFill>
                  <a:srgbClr val="444C55">
                    <a:lumMod val="50000"/>
                  </a:srgbClr>
                </a:solidFill>
                <a:effectLst/>
                <a:uLnTx/>
                <a:uFillTx/>
                <a:latin typeface="Arial" panose="020B0604020202020204"/>
                <a:ea typeface="+mn-ea"/>
                <a:cs typeface="+mn-cs"/>
              </a:rPr>
              <a:t>Barnes Jewish Hospital </a:t>
            </a:r>
          </a:p>
        </p:txBody>
      </p:sp>
    </p:spTree>
    <p:extLst>
      <p:ext uri="{BB962C8B-B14F-4D97-AF65-F5344CB8AC3E}">
        <p14:creationId xmlns:p14="http://schemas.microsoft.com/office/powerpoint/2010/main" val="3575053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325563"/>
          </a:xfrm>
        </p:spPr>
        <p:txBody>
          <a:bodyPr/>
          <a:lstStyle/>
          <a:p>
            <a:r>
              <a:rPr lang="en-US" dirty="0"/>
              <a:t>Upcoming Implicit Bias Training </a:t>
            </a:r>
            <a:br>
              <a:rPr lang="en-US" dirty="0"/>
            </a:br>
            <a:r>
              <a:rPr lang="en-US" dirty="0"/>
              <a:t>Opportunity – all are welcome</a:t>
            </a:r>
          </a:p>
        </p:txBody>
      </p:sp>
      <p:pic>
        <p:nvPicPr>
          <p:cNvPr id="6" name="Content Placeholder 5"/>
          <p:cNvPicPr>
            <a:picLocks noGrp="1" noChangeAspect="1"/>
          </p:cNvPicPr>
          <p:nvPr>
            <p:ph sz="half" idx="1"/>
          </p:nvPr>
        </p:nvPicPr>
        <p:blipFill>
          <a:blip r:embed="rId2"/>
          <a:stretch>
            <a:fillRect/>
          </a:stretch>
        </p:blipFill>
        <p:spPr>
          <a:xfrm>
            <a:off x="355401" y="1274932"/>
            <a:ext cx="3894859" cy="5132050"/>
          </a:xfrm>
          <a:prstGeom prst="rect">
            <a:avLst/>
          </a:prstGeom>
        </p:spPr>
      </p:pic>
      <p:sp>
        <p:nvSpPr>
          <p:cNvPr id="8" name="Content Placeholder 7"/>
          <p:cNvSpPr>
            <a:spLocks noGrp="1"/>
          </p:cNvSpPr>
          <p:nvPr>
            <p:ph sz="half" idx="2"/>
          </p:nvPr>
        </p:nvSpPr>
        <p:spPr>
          <a:xfrm>
            <a:off x="4250260" y="1061510"/>
            <a:ext cx="6455591" cy="3668479"/>
          </a:xfrm>
        </p:spPr>
        <p:txBody>
          <a:bodyPr vert="horz" lIns="91440" tIns="45720" rIns="91440" bIns="45720" rtlCol="0" anchor="t">
            <a:noAutofit/>
          </a:bodyPr>
          <a:lstStyle/>
          <a:p>
            <a:r>
              <a:rPr lang="en-US" sz="2300" dirty="0">
                <a:ea typeface="Lato"/>
                <a:cs typeface="Lato"/>
              </a:rPr>
              <a:t>Virtual Group Training:</a:t>
            </a:r>
          </a:p>
          <a:p>
            <a:pPr lvl="1"/>
            <a:r>
              <a:rPr lang="en-US" sz="2300" dirty="0">
                <a:ea typeface="Lato"/>
                <a:cs typeface="Lato"/>
              </a:rPr>
              <a:t>3.5 hour training session with</a:t>
            </a:r>
          </a:p>
          <a:p>
            <a:pPr lvl="1"/>
            <a:r>
              <a:rPr lang="en-US" sz="2300" dirty="0">
                <a:ea typeface="Lato"/>
                <a:cs typeface="Lato"/>
              </a:rPr>
              <a:t>March of Dimes facilitator</a:t>
            </a:r>
          </a:p>
          <a:p>
            <a:pPr lvl="1"/>
            <a:r>
              <a:rPr lang="en-US" sz="2300" dirty="0">
                <a:ea typeface="Lato"/>
                <a:cs typeface="Lato"/>
              </a:rPr>
              <a:t>Up to 100 participants</a:t>
            </a:r>
          </a:p>
          <a:p>
            <a:pPr lvl="1"/>
            <a:r>
              <a:rPr lang="en-US" sz="2300" dirty="0">
                <a:ea typeface="Lato"/>
                <a:cs typeface="Lato"/>
              </a:rPr>
              <a:t>3.5 Continuing Medical Education (CME) and Continuing Nursing Education (CNE) credit</a:t>
            </a:r>
          </a:p>
          <a:p>
            <a:pPr lvl="1"/>
            <a:r>
              <a:rPr lang="en-US" sz="2300" dirty="0">
                <a:ea typeface="Lato"/>
                <a:cs typeface="Lato"/>
              </a:rPr>
              <a:t>Interactive activities</a:t>
            </a:r>
          </a:p>
          <a:p>
            <a:r>
              <a:rPr lang="en-US" sz="2300" dirty="0">
                <a:ea typeface="Lato"/>
                <a:cs typeface="Lato"/>
              </a:rPr>
              <a:t>September 29th 2022 at 10am –1:30pm </a:t>
            </a:r>
          </a:p>
          <a:p>
            <a:r>
              <a:rPr lang="en-US" sz="2300" dirty="0">
                <a:ea typeface="Lato"/>
                <a:cs typeface="Lato"/>
              </a:rPr>
              <a:t>Click here to register for this training:  </a:t>
            </a:r>
            <a:r>
              <a:rPr lang="en-US" sz="2300" dirty="0">
                <a:ea typeface="Lato"/>
                <a:cs typeface="Lato"/>
                <a:hlinkClick r:id="rId3"/>
              </a:rPr>
              <a:t>https://marchofdimes.zoom.us/meeting/register/tJwlde6vqD4jHt3ufTFAX2O-Hsg1w3g3_gkB</a:t>
            </a:r>
            <a:r>
              <a:rPr lang="en-US" sz="2300" dirty="0">
                <a:ea typeface="Lato"/>
                <a:cs typeface="Lato"/>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3" name="Picture 2"/>
          <p:cNvPicPr>
            <a:picLocks noChangeAspect="1"/>
          </p:cNvPicPr>
          <p:nvPr/>
        </p:nvPicPr>
        <p:blipFill>
          <a:blip r:embed="rId4"/>
          <a:stretch>
            <a:fillRect/>
          </a:stretch>
        </p:blipFill>
        <p:spPr>
          <a:xfrm>
            <a:off x="10328476" y="3649356"/>
            <a:ext cx="1627186" cy="1982304"/>
          </a:xfrm>
          <a:prstGeom prst="rect">
            <a:avLst/>
          </a:prstGeom>
        </p:spPr>
      </p:pic>
    </p:spTree>
    <p:extLst>
      <p:ext uri="{BB962C8B-B14F-4D97-AF65-F5344CB8AC3E}">
        <p14:creationId xmlns:p14="http://schemas.microsoft.com/office/powerpoint/2010/main" val="2283789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716847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5" normalizeH="0" baseline="0" noProof="0" dirty="0">
                <a:ln>
                  <a:noFill/>
                </a:ln>
                <a:solidFill>
                  <a:srgbClr val="444B54"/>
                </a:solidFill>
                <a:effectLst/>
                <a:uLnTx/>
                <a:uFillTx/>
                <a:latin typeface="Arial"/>
                <a:ea typeface="+mn-ea"/>
                <a:cs typeface="Arial"/>
              </a:rPr>
              <a:t>Birth</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Equity</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lang="en-US" sz="3600" b="0" i="0" u="none" strike="noStrike" kern="1200" cap="none" spc="-5" normalizeH="0" baseline="0" noProof="0" dirty="0">
                <a:ln>
                  <a:noFill/>
                </a:ln>
                <a:solidFill>
                  <a:srgbClr val="444B54"/>
                </a:solidFill>
                <a:effectLst/>
                <a:uLnTx/>
                <a:uFillTx/>
                <a:latin typeface="Arial"/>
                <a:ea typeface="+mn-ea"/>
                <a:cs typeface="Arial"/>
              </a:rPr>
              <a:t>initiative data review</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p:nvPr/>
        </p:nvSpPr>
        <p:spPr>
          <a:xfrm>
            <a:off x="1492050" y="3070462"/>
            <a:ext cx="894735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444B54"/>
                </a:solidFill>
                <a:effectLst/>
                <a:uLnTx/>
                <a:uFillTx/>
                <a:latin typeface="Arial"/>
                <a:ea typeface="+mn-ea"/>
                <a:cs typeface="Arial"/>
              </a:rPr>
              <a:t>Helping hospital teams move this</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important work</a:t>
            </a:r>
            <a:r>
              <a:rPr kumimoji="0" lang="en-US" sz="2400" b="0" i="0" u="none" strike="noStrike" kern="1200" cap="none" spc="-5" normalizeH="0" baseline="0" noProof="0" dirty="0">
                <a:ln>
                  <a:noFill/>
                </a:ln>
                <a:solidFill>
                  <a:srgbClr val="444B54"/>
                </a:solidFill>
                <a:effectLst/>
                <a:uLnTx/>
                <a:uFillTx/>
                <a:latin typeface="Arial"/>
                <a:ea typeface="+mn-ea"/>
                <a:cs typeface="Arial"/>
              </a:rPr>
              <a:t> forward</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together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069484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itchFamily="34" charset="0"/>
              <a:ea typeface="MS PGothic" pitchFamily="34" charset="-128"/>
              <a:cs typeface="Arial" pitchFamily="34" charset="0"/>
            </a:endParaRPr>
          </a:p>
        </p:txBody>
      </p:sp>
      <p:sp>
        <p:nvSpPr>
          <p:cNvPr id="3" name="Title 2"/>
          <p:cNvSpPr>
            <a:spLocks noGrp="1"/>
          </p:cNvSpPr>
          <p:nvPr>
            <p:ph type="title"/>
          </p:nvPr>
        </p:nvSpPr>
        <p:spPr>
          <a:xfrm>
            <a:off x="437477" y="295601"/>
            <a:ext cx="10972800" cy="1325563"/>
          </a:xfrm>
          <a:noFill/>
        </p:spPr>
        <p:txBody>
          <a:bodyPr>
            <a:normAutofit/>
          </a:bodyPr>
          <a:lstStyle/>
          <a:p>
            <a:pPr>
              <a:lnSpc>
                <a:spcPct val="100000"/>
              </a:lnSpc>
            </a:pPr>
            <a:r>
              <a:rPr lang="en-US" b="1" dirty="0" smtClean="0">
                <a:solidFill>
                  <a:schemeClr val="accent1"/>
                </a:solidFill>
              </a:rPr>
              <a:t>BE Key </a:t>
            </a:r>
            <a:r>
              <a:rPr lang="en-US" b="1" dirty="0">
                <a:solidFill>
                  <a:schemeClr val="accent1"/>
                </a:solidFill>
              </a:rPr>
              <a:t>QI Strategies </a:t>
            </a:r>
          </a:p>
        </p:txBody>
      </p:sp>
      <p:graphicFrame>
        <p:nvGraphicFramePr>
          <p:cNvPr id="2" name="Diagram 1"/>
          <p:cNvGraphicFramePr/>
          <p:nvPr>
            <p:extLst/>
          </p:nvPr>
        </p:nvGraphicFramePr>
        <p:xfrm>
          <a:off x="118334"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5170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8437"/>
            <a:ext cx="10972800" cy="1325563"/>
          </a:xfrm>
          <a:noFill/>
        </p:spPr>
        <p:txBody>
          <a:bodyPr/>
          <a:lstStyle/>
          <a:p>
            <a:r>
              <a:rPr lang="en-US"/>
              <a:t>Structure Measures:</a:t>
            </a:r>
            <a:br>
              <a:rPr lang="en-US"/>
            </a:br>
            <a:r>
              <a:rPr lang="en-US"/>
              <a:t>Implementing Systems Changes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12" name="Picture 11">
            <a:extLst>
              <a:ext uri="{FF2B5EF4-FFF2-40B4-BE49-F238E27FC236}">
                <a16:creationId xmlns:a16="http://schemas.microsoft.com/office/drawing/2014/main" id="{091E3FE8-0416-490F-8E0B-9D6B9F567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416309"/>
            <a:ext cx="4114800" cy="407598"/>
          </a:xfrm>
          <a:prstGeom prst="rect">
            <a:avLst/>
          </a:prstGeom>
        </p:spPr>
      </p:pic>
      <p:sp>
        <p:nvSpPr>
          <p:cNvPr id="5" name="TextBox 4"/>
          <p:cNvSpPr txBox="1"/>
          <p:nvPr/>
        </p:nvSpPr>
        <p:spPr>
          <a:xfrm>
            <a:off x="152400" y="6096000"/>
            <a:ext cx="11887200" cy="6254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78658" y="1460994"/>
          <a:ext cx="6302477" cy="27865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nvGraphicFramePr>
        <p:xfrm>
          <a:off x="6096000" y="1524000"/>
          <a:ext cx="6233651" cy="28810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78658" y="3932015"/>
          <a:ext cx="6223819" cy="29259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p:cNvGraphicFramePr>
            <a:graphicFrameLocks/>
          </p:cNvGraphicFramePr>
          <p:nvPr/>
        </p:nvGraphicFramePr>
        <p:xfrm>
          <a:off x="5987846" y="4119716"/>
          <a:ext cx="6282812" cy="269339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852437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304800"/>
            <a:ext cx="4255091" cy="421495"/>
          </a:xfrm>
          <a:prstGeom prst="rect">
            <a:avLst/>
          </a:prstGeom>
        </p:spPr>
      </p:pic>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0" y="1389076"/>
          <a:ext cx="6243361" cy="2887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6243361" y="1390012"/>
          <a:ext cx="5820943" cy="29184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nvGraphicFramePr>
        <p:xfrm>
          <a:off x="65905" y="4060171"/>
          <a:ext cx="6111550" cy="28882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nvGraphicFramePr>
        <p:xfrm>
          <a:off x="6037006" y="4149213"/>
          <a:ext cx="6089089" cy="279891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70300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 y="251616"/>
            <a:ext cx="10972800" cy="1325563"/>
          </a:xfrm>
          <a:noFill/>
        </p:spPr>
        <p:txBody>
          <a:bodyPr/>
          <a:lstStyle/>
          <a:p>
            <a:r>
              <a:rPr lang="en-US" dirty="0"/>
              <a:t>Outcome Measures:</a:t>
            </a:r>
            <a:br>
              <a:rPr lang="en-US" dirty="0"/>
            </a:br>
            <a:r>
              <a:rPr lang="en-US" dirty="0"/>
              <a:t>SDoH Screening Tool Documented </a:t>
            </a:r>
            <a:r>
              <a:rPr lang="en-US" dirty="0" smtClean="0"/>
              <a:t>during L&amp;D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6" name="Oval 5"/>
          <p:cNvSpPr/>
          <p:nvPr/>
        </p:nvSpPr>
        <p:spPr>
          <a:xfrm>
            <a:off x="5613722" y="4178462"/>
            <a:ext cx="902825" cy="8102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p:cNvSpPr/>
          <p:nvPr/>
        </p:nvSpPr>
        <p:spPr>
          <a:xfrm>
            <a:off x="10210800" y="5446644"/>
            <a:ext cx="407043" cy="5972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101" t="5919"/>
          <a:stretch/>
        </p:blipFill>
        <p:spPr>
          <a:xfrm>
            <a:off x="609600" y="1724955"/>
            <a:ext cx="10349948" cy="4907013"/>
          </a:xfrm>
          <a:prstGeom prst="rect">
            <a:avLst/>
          </a:prstGeom>
        </p:spPr>
      </p:pic>
      <p:sp>
        <p:nvSpPr>
          <p:cNvPr id="9" name="Oval 8"/>
          <p:cNvSpPr/>
          <p:nvPr/>
        </p:nvSpPr>
        <p:spPr>
          <a:xfrm>
            <a:off x="10210800" y="5745272"/>
            <a:ext cx="279722" cy="4302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592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390634" y="1386691"/>
            <a:ext cx="11801366" cy="5868914"/>
          </a:xfrm>
          <a:prstGeom prst="rect">
            <a:avLst/>
          </a:prstGeom>
        </p:spPr>
        <p:txBody>
          <a:bodyPr vert="horz" wrap="square" lIns="0" tIns="84455" rIns="0" bIns="0" rtlCol="0">
            <a:spAutoFit/>
          </a:bodyPr>
          <a:lstStyle/>
          <a:p>
            <a:pPr marL="241300" marR="0" lvl="0" indent="-457200" defTabSz="914400" eaLnBrk="1" fontAlgn="auto" latinLnBrk="0" hangingPunct="1">
              <a:lnSpc>
                <a:spcPct val="100000"/>
              </a:lnSpc>
              <a:spcAft>
                <a:spcPts val="0"/>
              </a:spcAft>
              <a:buClr>
                <a:srgbClr val="F5668F"/>
              </a:buClr>
              <a:buSzTx/>
              <a:buFont typeface="Wingdings" panose="05000000000000000000" pitchFamily="2" charset="2"/>
              <a:buChar char="q"/>
              <a:tabLst>
                <a:tab pos="241300" algn="l"/>
              </a:tabLst>
              <a:defRPr/>
            </a:pPr>
            <a:r>
              <a:rPr lang="en-US" sz="2800" spc="-5" dirty="0">
                <a:solidFill>
                  <a:srgbClr val="444B54"/>
                </a:solidFill>
                <a:latin typeface="Arial"/>
                <a:cs typeface="Arial"/>
              </a:rPr>
              <a:t>ILPQC updates  </a:t>
            </a:r>
          </a:p>
          <a:p>
            <a:pPr marL="12700" marR="0" lvl="0" indent="-228600" defTabSz="914400" eaLnBrk="1" fontAlgn="auto" latinLnBrk="0" hangingPunct="1">
              <a:lnSpc>
                <a:spcPct val="100000"/>
              </a:lnSpc>
              <a:spcAft>
                <a:spcPts val="0"/>
              </a:spcAft>
              <a:buClr>
                <a:srgbClr val="F5668F"/>
              </a:buClr>
              <a:buSzTx/>
              <a:buFont typeface="Wingdings" panose="05000000000000000000" pitchFamily="2" charset="2"/>
              <a:buChar char="q"/>
              <a:tabLst>
                <a:tab pos="241300" algn="l"/>
              </a:tabLst>
              <a:defRPr/>
            </a:pPr>
            <a:endParaRPr lang="en-US" sz="1400" spc="-5" dirty="0">
              <a:solidFill>
                <a:srgbClr val="444B54"/>
              </a:solidFill>
              <a:latin typeface="Arial"/>
              <a:cs typeface="Arial"/>
            </a:endParaRPr>
          </a:p>
          <a:p>
            <a:pPr marL="241300" marR="0" lvl="0" indent="-457200" defTabSz="914400" eaLnBrk="1" fontAlgn="auto" latinLnBrk="0" hangingPunct="1">
              <a:lnSpc>
                <a:spcPct val="100000"/>
              </a:lnSpc>
              <a:spcAft>
                <a:spcPts val="0"/>
              </a:spcAft>
              <a:buClr>
                <a:srgbClr val="F5668F"/>
              </a:buClr>
              <a:buSzTx/>
              <a:buFont typeface="Wingdings" panose="05000000000000000000" pitchFamily="2" charset="2"/>
              <a:buChar char="q"/>
              <a:tabLst>
                <a:tab pos="241300" algn="l"/>
              </a:tabLst>
              <a:defRPr/>
            </a:pPr>
            <a:r>
              <a:rPr lang="en-US" sz="2800" spc="-5" dirty="0">
                <a:solidFill>
                  <a:srgbClr val="444B54"/>
                </a:solidFill>
                <a:latin typeface="Arial"/>
                <a:cs typeface="Arial"/>
              </a:rPr>
              <a:t>Birth Equity data review </a:t>
            </a:r>
          </a:p>
          <a:p>
            <a:pPr marL="12700" marR="0" lvl="0" indent="-228600" defTabSz="914400" eaLnBrk="1" fontAlgn="auto" latinLnBrk="0" hangingPunct="1">
              <a:lnSpc>
                <a:spcPct val="100000"/>
              </a:lnSpc>
              <a:spcAft>
                <a:spcPts val="0"/>
              </a:spcAft>
              <a:buClr>
                <a:srgbClr val="F5668F"/>
              </a:buClr>
              <a:buSzTx/>
              <a:buFont typeface="Wingdings" panose="05000000000000000000" pitchFamily="2" charset="2"/>
              <a:buChar char="q"/>
              <a:tabLst>
                <a:tab pos="241300" algn="l"/>
              </a:tabLst>
              <a:defRPr/>
            </a:pPr>
            <a:endParaRPr lang="en-US" sz="1200" spc="-5" dirty="0">
              <a:solidFill>
                <a:srgbClr val="444B54"/>
              </a:solidFill>
              <a:latin typeface="Arial"/>
              <a:cs typeface="Arial"/>
            </a:endParaRPr>
          </a:p>
          <a:p>
            <a:pPr marL="241300" lvl="0" indent="-457200">
              <a:buClr>
                <a:srgbClr val="F5668F"/>
              </a:buClr>
              <a:buFont typeface="Wingdings" panose="05000000000000000000" pitchFamily="2" charset="2"/>
              <a:buChar char="q"/>
              <a:tabLst>
                <a:tab pos="241300" algn="l"/>
              </a:tabLst>
              <a:defRPr/>
            </a:pPr>
            <a:r>
              <a:rPr lang="en-US" sz="2800" spc="-5" dirty="0">
                <a:solidFill>
                  <a:srgbClr val="444B54"/>
                </a:solidFill>
                <a:latin typeface="Arial"/>
                <a:cs typeface="Arial"/>
              </a:rPr>
              <a:t>Postpartum Education</a:t>
            </a:r>
          </a:p>
          <a:p>
            <a:pPr lvl="0">
              <a:buClr>
                <a:srgbClr val="F5668F"/>
              </a:buClr>
              <a:tabLst>
                <a:tab pos="241300" algn="l"/>
              </a:tabLst>
              <a:defRPr/>
            </a:pPr>
            <a:endParaRPr lang="en-US" sz="1600" spc="-5" dirty="0">
              <a:solidFill>
                <a:srgbClr val="444B54"/>
              </a:solidFill>
              <a:latin typeface="Arial"/>
              <a:cs typeface="Arial"/>
            </a:endParaRPr>
          </a:p>
          <a:p>
            <a:pPr marL="241300" indent="-457200">
              <a:buClr>
                <a:srgbClr val="F5668F"/>
              </a:buClr>
              <a:buFont typeface="Wingdings" panose="05000000000000000000" pitchFamily="2" charset="2"/>
              <a:buChar char="q"/>
              <a:tabLst>
                <a:tab pos="241300" algn="l"/>
              </a:tabLst>
              <a:defRPr/>
            </a:pPr>
            <a:r>
              <a:rPr lang="en-US" sz="2800" spc="-5" dirty="0">
                <a:solidFill>
                  <a:srgbClr val="444B54"/>
                </a:solidFill>
                <a:latin typeface="Arial"/>
                <a:cs typeface="Arial"/>
              </a:rPr>
              <a:t>BE next steps</a:t>
            </a:r>
          </a:p>
          <a:p>
            <a:pPr>
              <a:buClr>
                <a:srgbClr val="F5668F"/>
              </a:buClr>
              <a:tabLst>
                <a:tab pos="241300" algn="l"/>
              </a:tabLst>
              <a:defRPr/>
            </a:pPr>
            <a:endParaRPr lang="en-US" sz="900" spc="-5" dirty="0">
              <a:solidFill>
                <a:srgbClr val="444B54"/>
              </a:solidFill>
              <a:latin typeface="Arial"/>
              <a:cs typeface="Arial"/>
            </a:endParaRPr>
          </a:p>
          <a:p>
            <a:pPr marL="241300" indent="-457200">
              <a:buClr>
                <a:srgbClr val="F5668F"/>
              </a:buClr>
              <a:buFont typeface="Wingdings" panose="05000000000000000000" pitchFamily="2" charset="2"/>
              <a:buChar char="q"/>
              <a:tabLst>
                <a:tab pos="241300" algn="l"/>
              </a:tabLst>
              <a:defRPr/>
            </a:pPr>
            <a:r>
              <a:rPr lang="en-US" sz="2800" spc="-5" dirty="0">
                <a:solidFill>
                  <a:srgbClr val="444B54"/>
                </a:solidFill>
                <a:latin typeface="Arial"/>
                <a:cs typeface="Arial"/>
              </a:rPr>
              <a:t>Team Talk </a:t>
            </a:r>
          </a:p>
          <a:p>
            <a:pPr marL="698500" lvl="1" indent="-457200">
              <a:buClr>
                <a:srgbClr val="F5668F"/>
              </a:buClr>
              <a:buFont typeface="Wingdings" panose="05000000000000000000" pitchFamily="2" charset="2"/>
              <a:buChar char="Ø"/>
              <a:tabLst>
                <a:tab pos="241300" algn="l"/>
              </a:tabLst>
              <a:defRPr/>
            </a:pPr>
            <a:r>
              <a:rPr lang="en-US" sz="2800" spc="-5" dirty="0">
                <a:solidFill>
                  <a:srgbClr val="444B54"/>
                </a:solidFill>
                <a:latin typeface="Arial"/>
                <a:cs typeface="Arial"/>
              </a:rPr>
              <a:t>JoAnn Dominick </a:t>
            </a:r>
            <a:r>
              <a:rPr lang="en-US" sz="2800" spc="-5" dirty="0" err="1">
                <a:solidFill>
                  <a:srgbClr val="444B54"/>
                </a:solidFill>
                <a:latin typeface="Arial"/>
                <a:cs typeface="Arial"/>
              </a:rPr>
              <a:t>Meigs</a:t>
            </a:r>
            <a:r>
              <a:rPr lang="en-US" sz="2800" spc="-5" dirty="0">
                <a:solidFill>
                  <a:srgbClr val="444B54"/>
                </a:solidFill>
                <a:latin typeface="Arial"/>
                <a:cs typeface="Arial"/>
              </a:rPr>
              <a:t>, RN BSN MBA - Nurse Manager at Ascension Resurrection Medical Center</a:t>
            </a:r>
          </a:p>
          <a:p>
            <a:pPr marL="241300" lvl="1">
              <a:buClr>
                <a:srgbClr val="F5668F"/>
              </a:buClr>
              <a:tabLst>
                <a:tab pos="241300" algn="l"/>
              </a:tabLst>
              <a:defRPr/>
            </a:pPr>
            <a:endParaRPr lang="en-US" sz="1600" spc="-5" dirty="0">
              <a:solidFill>
                <a:srgbClr val="444B54"/>
              </a:solidFill>
              <a:latin typeface="Arial"/>
              <a:cs typeface="Arial"/>
            </a:endParaRPr>
          </a:p>
          <a:p>
            <a:pPr marL="698500" lvl="1" indent="-457200">
              <a:buClr>
                <a:srgbClr val="F5668F"/>
              </a:buClr>
              <a:buFont typeface="Wingdings" panose="05000000000000000000" pitchFamily="2" charset="2"/>
              <a:buChar char="Ø"/>
              <a:tabLst>
                <a:tab pos="241300" algn="l"/>
              </a:tabLst>
              <a:defRPr/>
            </a:pPr>
            <a:r>
              <a:rPr lang="en-US" sz="2800" spc="-5" dirty="0">
                <a:solidFill>
                  <a:srgbClr val="444B54"/>
                </a:solidFill>
                <a:latin typeface="Arial"/>
                <a:cs typeface="Arial"/>
              </a:rPr>
              <a:t>Jena </a:t>
            </a:r>
            <a:r>
              <a:rPr lang="en-US" sz="2800" spc="-5" dirty="0" err="1">
                <a:solidFill>
                  <a:srgbClr val="444B54"/>
                </a:solidFill>
                <a:latin typeface="Arial"/>
                <a:cs typeface="Arial"/>
              </a:rPr>
              <a:t>Wallander</a:t>
            </a:r>
            <a:r>
              <a:rPr lang="en-US" sz="2800" spc="-5" dirty="0">
                <a:solidFill>
                  <a:srgbClr val="444B54"/>
                </a:solidFill>
                <a:latin typeface="Arial"/>
                <a:cs typeface="Arial"/>
              </a:rPr>
              <a:t> </a:t>
            </a:r>
            <a:r>
              <a:rPr lang="en-US" sz="2800" spc="-5" dirty="0" err="1">
                <a:solidFill>
                  <a:srgbClr val="444B54"/>
                </a:solidFill>
                <a:latin typeface="Arial"/>
                <a:cs typeface="Arial"/>
              </a:rPr>
              <a:t>Gemkow</a:t>
            </a:r>
            <a:r>
              <a:rPr lang="en-US" sz="2800" spc="-5" dirty="0">
                <a:solidFill>
                  <a:srgbClr val="444B54"/>
                </a:solidFill>
                <a:latin typeface="Arial"/>
                <a:cs typeface="Arial"/>
              </a:rPr>
              <a:t>, MPH, BSN, RN - Clinical Research Manager at Alliance </a:t>
            </a:r>
            <a:r>
              <a:rPr lang="en-US" sz="2800" spc="-5" dirty="0" smtClean="0">
                <a:solidFill>
                  <a:srgbClr val="444B54"/>
                </a:solidFill>
                <a:latin typeface="Arial"/>
                <a:cs typeface="Arial"/>
              </a:rPr>
              <a:t>Chicago, Chicago Collaborative for Maternal Health</a:t>
            </a:r>
            <a:endParaRPr lang="en-US" sz="2800" spc="-5" dirty="0">
              <a:solidFill>
                <a:srgbClr val="444B54"/>
              </a:solidFill>
              <a:latin typeface="Arial"/>
              <a:cs typeface="Arial"/>
            </a:endParaRPr>
          </a:p>
          <a:p>
            <a:pPr marL="698500" lvl="1" indent="-457200">
              <a:spcBef>
                <a:spcPts val="100"/>
              </a:spcBef>
              <a:buClr>
                <a:srgbClr val="F5668F"/>
              </a:buClr>
              <a:buFont typeface="Wingdings" panose="05000000000000000000" pitchFamily="2" charset="2"/>
              <a:buChar char="§"/>
              <a:tabLst>
                <a:tab pos="241300" algn="l"/>
              </a:tabLst>
              <a:defRPr/>
            </a:pPr>
            <a:endParaRPr lang="en-US" sz="2800" spc="-5" dirty="0">
              <a:solidFill>
                <a:srgbClr val="444B54"/>
              </a:solidFill>
              <a:latin typeface="Arial"/>
              <a:cs typeface="Arial"/>
            </a:endParaRPr>
          </a:p>
        </p:txBody>
      </p:sp>
      <p:sp>
        <p:nvSpPr>
          <p:cNvPr id="9" name="object 9"/>
          <p:cNvSpPr txBox="1">
            <a:spLocks noGrp="1"/>
          </p:cNvSpPr>
          <p:nvPr>
            <p:ph type="title"/>
          </p:nvPr>
        </p:nvSpPr>
        <p:spPr>
          <a:xfrm>
            <a:off x="390633" y="713229"/>
            <a:ext cx="2512695" cy="622863"/>
          </a:xfrm>
          <a:prstGeom prst="rect">
            <a:avLst/>
          </a:prstGeom>
          <a:noFill/>
        </p:spPr>
        <p:txBody>
          <a:bodyPr vert="horz" wrap="square" lIns="0" tIns="13335" rIns="0" bIns="0" rtlCol="0">
            <a:spAutoFit/>
          </a:bodyPr>
          <a:lstStyle/>
          <a:p>
            <a:pPr marL="12700" algn="l" rtl="0">
              <a:lnSpc>
                <a:spcPct val="90000"/>
              </a:lnSpc>
              <a:spcBef>
                <a:spcPct val="0"/>
              </a:spcBef>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Overview</a:t>
            </a:r>
          </a:p>
        </p:txBody>
      </p:sp>
    </p:spTree>
    <p:extLst>
      <p:ext uri="{BB962C8B-B14F-4D97-AF65-F5344CB8AC3E}">
        <p14:creationId xmlns:p14="http://schemas.microsoft.com/office/powerpoint/2010/main" val="3136682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28599"/>
            <a:ext cx="10972800" cy="1325563"/>
          </a:xfrm>
          <a:noFill/>
        </p:spPr>
        <p:txBody>
          <a:bodyPr/>
          <a:lstStyle/>
          <a:p>
            <a:r>
              <a:rPr lang="en-US"/>
              <a:t>Process Measures:</a:t>
            </a:r>
            <a:br>
              <a:rPr lang="en-US"/>
            </a:br>
            <a:r>
              <a:rPr lang="en-US"/>
              <a:t>Implicit Bias Training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7" name="Chart 6"/>
          <p:cNvGraphicFramePr>
            <a:graphicFrameLocks/>
          </p:cNvGraphicFramePr>
          <p:nvPr>
            <p:extLst/>
          </p:nvPr>
        </p:nvGraphicFramePr>
        <p:xfrm>
          <a:off x="639097" y="1554162"/>
          <a:ext cx="10884310" cy="4802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2370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53"/>
            <a:ext cx="10972800" cy="1325563"/>
          </a:xfrm>
          <a:noFill/>
        </p:spPr>
        <p:txBody>
          <a:bodyPr>
            <a:normAutofit/>
          </a:bodyPr>
          <a:lstStyle/>
          <a:p>
            <a:pPr marL="12700" marR="5080" fontAlgn="base">
              <a:lnSpc>
                <a:spcPct val="100000"/>
              </a:lnSpc>
              <a:spcAft>
                <a:spcPct val="0"/>
              </a:spcAft>
              <a:buClr>
                <a:schemeClr val="accent2"/>
              </a:buClr>
            </a:pPr>
            <a:r>
              <a:rPr lang="en-US" b="1" dirty="0">
                <a:solidFill>
                  <a:schemeClr val="accent1"/>
                </a:solidFill>
              </a:rPr>
              <a:t>PREM </a:t>
            </a:r>
            <a:r>
              <a:rPr lang="en-US" b="1" dirty="0" smtClean="0">
                <a:solidFill>
                  <a:schemeClr val="accent1"/>
                </a:solidFill>
              </a:rPr>
              <a:t>Survey Reports </a:t>
            </a:r>
            <a:r>
              <a:rPr lang="en-US" b="1" dirty="0">
                <a:solidFill>
                  <a:schemeClr val="accent1"/>
                </a:solidFill>
              </a:rPr>
              <a:t>Launched!</a:t>
            </a:r>
          </a:p>
        </p:txBody>
      </p:sp>
      <p:sp>
        <p:nvSpPr>
          <p:cNvPr id="3" name="Content Placeholder 2"/>
          <p:cNvSpPr>
            <a:spLocks noGrp="1"/>
          </p:cNvSpPr>
          <p:nvPr>
            <p:ph idx="1"/>
          </p:nvPr>
        </p:nvSpPr>
        <p:spPr>
          <a:xfrm>
            <a:off x="219439" y="1467485"/>
            <a:ext cx="6283723" cy="5253990"/>
          </a:xfrm>
        </p:spPr>
        <p:txBody>
          <a:bodyPr>
            <a:noAutofit/>
          </a:bodyPr>
          <a:lstStyle/>
          <a:p>
            <a:r>
              <a:rPr lang="en-US" sz="2200" dirty="0"/>
              <a:t>BE Team members have received access to </a:t>
            </a:r>
            <a:r>
              <a:rPr lang="en-US" sz="2200" dirty="0" smtClean="0"/>
              <a:t>view their </a:t>
            </a:r>
            <a:r>
              <a:rPr lang="en-US" sz="2200" dirty="0"/>
              <a:t>PREM reports </a:t>
            </a:r>
            <a:r>
              <a:rPr lang="en-US" sz="2200" dirty="0" smtClean="0"/>
              <a:t>in </a:t>
            </a:r>
            <a:r>
              <a:rPr lang="en-US" sz="2200" dirty="0" err="1" smtClean="0"/>
              <a:t>REDCap</a:t>
            </a:r>
            <a:endParaRPr lang="en-US" sz="2200" dirty="0"/>
          </a:p>
          <a:p>
            <a:r>
              <a:rPr lang="en-US" sz="2200" dirty="0" smtClean="0"/>
              <a:t>PREM Reports:</a:t>
            </a:r>
            <a:endParaRPr lang="en-US" sz="2200" dirty="0"/>
          </a:p>
          <a:p>
            <a:pPr lvl="2"/>
            <a:r>
              <a:rPr lang="en-US" sz="1900" b="1" dirty="0" smtClean="0"/>
              <a:t>% of all delivered patients completing the PREM survey per month </a:t>
            </a:r>
            <a:endParaRPr lang="en-US" sz="1900" b="1" dirty="0"/>
          </a:p>
          <a:p>
            <a:pPr lvl="2"/>
            <a:r>
              <a:rPr lang="en-US" sz="1900" dirty="0" smtClean="0"/>
              <a:t>Reports provided by month or quarter (must have &gt;5 responses per category)</a:t>
            </a:r>
          </a:p>
          <a:p>
            <a:pPr lvl="2"/>
            <a:r>
              <a:rPr lang="en-US" sz="1900" dirty="0" smtClean="0"/>
              <a:t>Can view overall or stratified data</a:t>
            </a:r>
          </a:p>
          <a:p>
            <a:pPr lvl="2"/>
            <a:r>
              <a:rPr lang="en-US" sz="1900" dirty="0"/>
              <a:t>R</a:t>
            </a:r>
            <a:r>
              <a:rPr lang="en-US" sz="1900" dirty="0" smtClean="0"/>
              <a:t>esponses from patients with Public </a:t>
            </a:r>
            <a:r>
              <a:rPr lang="en-US" sz="1900" dirty="0"/>
              <a:t>Insurance compared to Private Insurance </a:t>
            </a:r>
            <a:endParaRPr lang="en-US" sz="1900" dirty="0" smtClean="0"/>
          </a:p>
          <a:p>
            <a:pPr lvl="2"/>
            <a:r>
              <a:rPr lang="en-US" sz="1900" dirty="0" smtClean="0"/>
              <a:t>Responses from BIPOC patients compared to  Non-Hispanic White patients</a:t>
            </a:r>
          </a:p>
          <a:p>
            <a:pPr lvl="2"/>
            <a:r>
              <a:rPr lang="en-US" sz="1900" dirty="0" smtClean="0"/>
              <a:t>Stratified by Black</a:t>
            </a:r>
            <a:r>
              <a:rPr lang="en-US" sz="1900" dirty="0"/>
              <a:t>, White, Asian, Hispanic, Other (will report only if sufficient numbers &gt; 5 patients per category)</a:t>
            </a:r>
          </a:p>
          <a:p>
            <a:pPr marL="914400" lvl="2" indent="0">
              <a:buNone/>
            </a:pPr>
            <a:endParaRPr lang="en-US" sz="1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9" name="Picture 8"/>
          <p:cNvPicPr>
            <a:picLocks noChangeAspect="1"/>
          </p:cNvPicPr>
          <p:nvPr/>
        </p:nvPicPr>
        <p:blipFill rotWithShape="1">
          <a:blip r:embed="rId3"/>
          <a:srcRect r="37647" b="3443"/>
          <a:stretch/>
        </p:blipFill>
        <p:spPr>
          <a:xfrm>
            <a:off x="7195467" y="1589921"/>
            <a:ext cx="4536697" cy="295935"/>
          </a:xfrm>
          <a:prstGeom prst="rect">
            <a:avLst/>
          </a:prstGeom>
        </p:spPr>
      </p:pic>
      <p:pic>
        <p:nvPicPr>
          <p:cNvPr id="10" name="Picture 9"/>
          <p:cNvPicPr>
            <a:picLocks noChangeAspect="1"/>
          </p:cNvPicPr>
          <p:nvPr/>
        </p:nvPicPr>
        <p:blipFill>
          <a:blip r:embed="rId4"/>
          <a:stretch>
            <a:fillRect/>
          </a:stretch>
        </p:blipFill>
        <p:spPr>
          <a:xfrm>
            <a:off x="8874664" y="2489373"/>
            <a:ext cx="2857500" cy="552450"/>
          </a:xfrm>
          <a:prstGeom prst="rect">
            <a:avLst/>
          </a:prstGeom>
        </p:spPr>
      </p:pic>
      <p:sp>
        <p:nvSpPr>
          <p:cNvPr id="11" name="Down Arrow 10"/>
          <p:cNvSpPr/>
          <p:nvPr/>
        </p:nvSpPr>
        <p:spPr>
          <a:xfrm>
            <a:off x="10008648" y="1868029"/>
            <a:ext cx="221341" cy="60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Down Arrow 11"/>
          <p:cNvSpPr/>
          <p:nvPr/>
        </p:nvSpPr>
        <p:spPr>
          <a:xfrm>
            <a:off x="10008648" y="3034392"/>
            <a:ext cx="221341" cy="60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5"/>
          <a:stretch>
            <a:fillRect/>
          </a:stretch>
        </p:blipFill>
        <p:spPr>
          <a:xfrm>
            <a:off x="9017486" y="3692004"/>
            <a:ext cx="2714678" cy="2358421"/>
          </a:xfrm>
          <a:prstGeom prst="rect">
            <a:avLst/>
          </a:prstGeom>
        </p:spPr>
      </p:pic>
      <p:sp>
        <p:nvSpPr>
          <p:cNvPr id="14" name="Rounded Rectangle 13"/>
          <p:cNvSpPr/>
          <p:nvPr/>
        </p:nvSpPr>
        <p:spPr>
          <a:xfrm>
            <a:off x="6634452" y="3191128"/>
            <a:ext cx="2646947" cy="1507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Use your hospital’s 3-digit ID!</a:t>
            </a:r>
          </a:p>
        </p:txBody>
      </p:sp>
    </p:spTree>
    <p:extLst>
      <p:ext uri="{BB962C8B-B14F-4D97-AF65-F5344CB8AC3E}">
        <p14:creationId xmlns:p14="http://schemas.microsoft.com/office/powerpoint/2010/main" val="4111475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marL="12700" marR="5080" fontAlgn="base">
              <a:lnSpc>
                <a:spcPct val="100000"/>
              </a:lnSpc>
              <a:spcAft>
                <a:spcPct val="0"/>
              </a:spcAft>
              <a:buClr>
                <a:schemeClr val="accent2"/>
              </a:buClr>
            </a:pPr>
            <a:r>
              <a:rPr lang="en-US" b="1" dirty="0">
                <a:solidFill>
                  <a:schemeClr val="accent1"/>
                </a:solidFill>
              </a:rPr>
              <a:t>PREM Reports Launched!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8" name="Content Placeholder 7"/>
          <p:cNvPicPr>
            <a:picLocks noGrp="1" noChangeAspect="1"/>
          </p:cNvPicPr>
          <p:nvPr>
            <p:ph idx="1"/>
          </p:nvPr>
        </p:nvPicPr>
        <p:blipFill>
          <a:blip r:embed="rId3"/>
          <a:stretch>
            <a:fillRect/>
          </a:stretch>
        </p:blipFill>
        <p:spPr>
          <a:xfrm>
            <a:off x="593558" y="1835067"/>
            <a:ext cx="11087075" cy="1228975"/>
          </a:xfrm>
          <a:prstGeom prst="rect">
            <a:avLst/>
          </a:prstGeom>
        </p:spPr>
      </p:pic>
      <p:sp>
        <p:nvSpPr>
          <p:cNvPr id="14" name="Rounded Rectangle 13"/>
          <p:cNvSpPr/>
          <p:nvPr/>
        </p:nvSpPr>
        <p:spPr>
          <a:xfrm>
            <a:off x="5088134" y="1317026"/>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Toggle between Reports 1-14</a:t>
            </a:r>
          </a:p>
        </p:txBody>
      </p:sp>
      <p:sp>
        <p:nvSpPr>
          <p:cNvPr id="15" name="Rounded Rectangle 14"/>
          <p:cNvSpPr/>
          <p:nvPr/>
        </p:nvSpPr>
        <p:spPr>
          <a:xfrm>
            <a:off x="3716534" y="2528821"/>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Toggle between Monthly &amp; Quarterly</a:t>
            </a:r>
          </a:p>
        </p:txBody>
      </p:sp>
      <p:pic>
        <p:nvPicPr>
          <p:cNvPr id="16" name="Picture 15"/>
          <p:cNvPicPr>
            <a:picLocks noChangeAspect="1"/>
          </p:cNvPicPr>
          <p:nvPr/>
        </p:nvPicPr>
        <p:blipFill>
          <a:blip r:embed="rId4"/>
          <a:stretch>
            <a:fillRect/>
          </a:stretch>
        </p:blipFill>
        <p:spPr>
          <a:xfrm>
            <a:off x="210589" y="3786407"/>
            <a:ext cx="4513811" cy="1498118"/>
          </a:xfrm>
          <a:prstGeom prst="rect">
            <a:avLst/>
          </a:prstGeom>
        </p:spPr>
      </p:pic>
      <p:pic>
        <p:nvPicPr>
          <p:cNvPr id="17" name="Picture 16"/>
          <p:cNvPicPr>
            <a:picLocks noChangeAspect="1"/>
          </p:cNvPicPr>
          <p:nvPr/>
        </p:nvPicPr>
        <p:blipFill>
          <a:blip r:embed="rId5"/>
          <a:stretch>
            <a:fillRect/>
          </a:stretch>
        </p:blipFill>
        <p:spPr>
          <a:xfrm>
            <a:off x="3967023" y="4135867"/>
            <a:ext cx="3530485" cy="1994495"/>
          </a:xfrm>
          <a:prstGeom prst="rect">
            <a:avLst/>
          </a:prstGeom>
        </p:spPr>
      </p:pic>
      <p:sp>
        <p:nvSpPr>
          <p:cNvPr id="18" name="Rounded Rectangle 17"/>
          <p:cNvSpPr/>
          <p:nvPr/>
        </p:nvSpPr>
        <p:spPr>
          <a:xfrm>
            <a:off x="1080940" y="528452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Aggregate</a:t>
            </a:r>
          </a:p>
        </p:txBody>
      </p:sp>
      <p:sp>
        <p:nvSpPr>
          <p:cNvPr id="19" name="Rounded Rectangle 18"/>
          <p:cNvSpPr/>
          <p:nvPr/>
        </p:nvSpPr>
        <p:spPr>
          <a:xfrm>
            <a:off x="5579932" y="434018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Insurance</a:t>
            </a:r>
          </a:p>
        </p:txBody>
      </p:sp>
      <p:pic>
        <p:nvPicPr>
          <p:cNvPr id="20" name="Picture 19"/>
          <p:cNvPicPr>
            <a:picLocks noChangeAspect="1"/>
          </p:cNvPicPr>
          <p:nvPr/>
        </p:nvPicPr>
        <p:blipFill>
          <a:blip r:embed="rId6"/>
          <a:stretch>
            <a:fillRect/>
          </a:stretch>
        </p:blipFill>
        <p:spPr>
          <a:xfrm>
            <a:off x="7697939" y="2597178"/>
            <a:ext cx="3726007" cy="2113017"/>
          </a:xfrm>
          <a:prstGeom prst="rect">
            <a:avLst/>
          </a:prstGeom>
        </p:spPr>
      </p:pic>
      <p:sp>
        <p:nvSpPr>
          <p:cNvPr id="21" name="Rounded Rectangle 20"/>
          <p:cNvSpPr/>
          <p:nvPr/>
        </p:nvSpPr>
        <p:spPr>
          <a:xfrm>
            <a:off x="9536558" y="290488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Race and Ethnicity</a:t>
            </a:r>
          </a:p>
        </p:txBody>
      </p:sp>
    </p:spTree>
    <p:extLst>
      <p:ext uri="{BB962C8B-B14F-4D97-AF65-F5344CB8AC3E}">
        <p14:creationId xmlns:p14="http://schemas.microsoft.com/office/powerpoint/2010/main" val="2532178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nSpc>
                <a:spcPct val="90000"/>
              </a:lnSpc>
            </a:pPr>
            <a:r>
              <a:rPr lang="en-US" sz="4000" b="0" dirty="0">
                <a:solidFill>
                  <a:schemeClr val="tx1"/>
                </a:solidFill>
              </a:rPr>
              <a:t>Focusing on </a:t>
            </a:r>
            <a:r>
              <a:rPr lang="en-US" sz="4000" b="0" dirty="0" smtClean="0">
                <a:solidFill>
                  <a:schemeClr val="tx1"/>
                </a:solidFill>
              </a:rPr>
              <a:t>Postpartum Safety</a:t>
            </a:r>
            <a:endParaRPr lang="en-US" sz="4000" b="0" dirty="0">
              <a:solidFill>
                <a:schemeClr val="tx1"/>
              </a:solidFill>
            </a:endParaRPr>
          </a:p>
        </p:txBody>
      </p:sp>
      <p:sp>
        <p:nvSpPr>
          <p:cNvPr id="3" name="Subtitle 2"/>
          <p:cNvSpPr>
            <a:spLocks noGrp="1"/>
          </p:cNvSpPr>
          <p:nvPr>
            <p:ph type="subTitle" idx="1"/>
          </p:nvPr>
        </p:nvSpPr>
        <p:spPr/>
        <p:txBody>
          <a:bodyPr/>
          <a:lstStyle/>
          <a:p>
            <a:pPr lvl="0"/>
            <a:endParaRPr lang="en-US" dirty="0">
              <a:solidFill>
                <a:schemeClr val="tx1">
                  <a:lumMod val="50000"/>
                </a:schemeClr>
              </a:solidFill>
            </a:endParaRPr>
          </a:p>
        </p:txBody>
      </p:sp>
    </p:spTree>
    <p:extLst>
      <p:ext uri="{BB962C8B-B14F-4D97-AF65-F5344CB8AC3E}">
        <p14:creationId xmlns:p14="http://schemas.microsoft.com/office/powerpoint/2010/main" val="1194111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Postpartum Safety</a:t>
            </a:r>
            <a:endParaRPr lang="en-US" sz="4000" dirty="0"/>
          </a:p>
        </p:txBody>
      </p:sp>
      <p:sp>
        <p:nvSpPr>
          <p:cNvPr id="3" name="Content Placeholder 2"/>
          <p:cNvSpPr>
            <a:spLocks noGrp="1"/>
          </p:cNvSpPr>
          <p:nvPr>
            <p:ph idx="1"/>
          </p:nvPr>
        </p:nvSpPr>
        <p:spPr>
          <a:xfrm>
            <a:off x="609600" y="2187574"/>
            <a:ext cx="10972800" cy="4351338"/>
          </a:xfrm>
        </p:spPr>
        <p:txBody>
          <a:bodyPr/>
          <a:lstStyle/>
          <a:p>
            <a:pPr lvl="0"/>
            <a:r>
              <a:rPr lang="en-US" sz="3600" b="1" dirty="0" smtClean="0">
                <a:solidFill>
                  <a:schemeClr val="tx1">
                    <a:lumMod val="50000"/>
                  </a:schemeClr>
                </a:solidFill>
              </a:rPr>
              <a:t>Birth Equity Key Strategy</a:t>
            </a:r>
          </a:p>
          <a:p>
            <a:pPr lvl="1"/>
            <a:r>
              <a:rPr lang="en-US" sz="3200" dirty="0" smtClean="0">
                <a:solidFill>
                  <a:schemeClr val="tx1">
                    <a:lumMod val="50000"/>
                  </a:schemeClr>
                </a:solidFill>
              </a:rPr>
              <a:t>Standardize </a:t>
            </a:r>
            <a:r>
              <a:rPr lang="en-US" sz="3200" u="sng" dirty="0">
                <a:solidFill>
                  <a:schemeClr val="tx1">
                    <a:lumMod val="50000"/>
                  </a:schemeClr>
                </a:solidFill>
              </a:rPr>
              <a:t>postpartum safety education </a:t>
            </a:r>
            <a:r>
              <a:rPr lang="en-US" sz="3200" dirty="0">
                <a:solidFill>
                  <a:schemeClr val="tx1">
                    <a:lumMod val="50000"/>
                  </a:schemeClr>
                </a:solidFill>
              </a:rPr>
              <a:t>and schedule early postpartum follow up prior to hospital discharge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721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3" name="Picture 2"/>
          <p:cNvPicPr>
            <a:picLocks noChangeAspect="1"/>
          </p:cNvPicPr>
          <p:nvPr/>
        </p:nvPicPr>
        <p:blipFill>
          <a:blip r:embed="rId3" cstate="print"/>
          <a:stretch>
            <a:fillRect/>
          </a:stretch>
        </p:blipFill>
        <p:spPr>
          <a:xfrm>
            <a:off x="1947784" y="1572249"/>
            <a:ext cx="5062616" cy="3388797"/>
          </a:xfrm>
          <a:prstGeom prst="rect">
            <a:avLst/>
          </a:prstGeom>
        </p:spPr>
      </p:pic>
      <p:pic>
        <p:nvPicPr>
          <p:cNvPr id="4" name="Picture 3"/>
          <p:cNvPicPr>
            <a:picLocks noChangeAspect="1"/>
          </p:cNvPicPr>
          <p:nvPr/>
        </p:nvPicPr>
        <p:blipFill>
          <a:blip r:embed="rId4" cstate="print"/>
          <a:stretch>
            <a:fillRect/>
          </a:stretch>
        </p:blipFill>
        <p:spPr>
          <a:xfrm>
            <a:off x="6858000" y="1410252"/>
            <a:ext cx="3581400" cy="4463774"/>
          </a:xfrm>
          <a:prstGeom prst="rect">
            <a:avLst/>
          </a:prstGeom>
        </p:spPr>
      </p:pic>
      <p:sp>
        <p:nvSpPr>
          <p:cNvPr id="6" name="Title 1"/>
          <p:cNvSpPr txBox="1">
            <a:spLocks/>
          </p:cNvSpPr>
          <p:nvPr/>
        </p:nvSpPr>
        <p:spPr>
          <a:xfrm>
            <a:off x="203461" y="194317"/>
            <a:ext cx="1126957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Maternal Mortality in the Early </a:t>
            </a:r>
            <a:endParaRPr kumimoji="0" lang="en-US" sz="3600" b="1" i="0" u="none" strike="noStrike" kern="1200" cap="none" spc="0" normalizeH="0" baseline="0" noProof="0" dirty="0" smtClean="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Postpartum </a:t>
            </a: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Period</a:t>
            </a:r>
          </a:p>
        </p:txBody>
      </p:sp>
      <p:cxnSp>
        <p:nvCxnSpPr>
          <p:cNvPr id="8" name="Straight Arrow Connector 7"/>
          <p:cNvCxnSpPr/>
          <p:nvPr/>
        </p:nvCxnSpPr>
        <p:spPr>
          <a:xfrm flipH="1" flipV="1">
            <a:off x="4038600" y="4419601"/>
            <a:ext cx="935538" cy="7034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477000" y="4572001"/>
            <a:ext cx="1546322" cy="9315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0865" y="6435061"/>
            <a:ext cx="8746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solidFill>
                <a:effectLst/>
                <a:uLnTx/>
                <a:uFillTx/>
                <a:latin typeface="Arial" panose="020B0604020202020204"/>
                <a:ea typeface="+mn-ea"/>
                <a:cs typeface="+mn-cs"/>
                <a:hlinkClick r:id="rId5"/>
              </a:rPr>
              <a:t>http://dph.illinois.gov/sites/default/files/publications/publicationsowhmaternalmorbiditymortalityreport112018.pdf</a:t>
            </a:r>
            <a:endParaRPr kumimoji="0" lang="en-US" sz="11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5" name="TextBox 4"/>
          <p:cNvSpPr txBox="1"/>
          <p:nvPr/>
        </p:nvSpPr>
        <p:spPr>
          <a:xfrm>
            <a:off x="1600200" y="5061855"/>
            <a:ext cx="5410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C55"/>
                </a:solidFill>
                <a:effectLst/>
                <a:uLnTx/>
                <a:uFillTx/>
                <a:latin typeface="Arial" panose="020B0604020202020204"/>
                <a:ea typeface="+mn-ea"/>
                <a:cs typeface="+mn-cs"/>
              </a:rPr>
              <a:t>24% of pregnancy associated deaths 0-42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C55"/>
                </a:solidFill>
                <a:effectLst/>
                <a:uLnTx/>
                <a:uFillTx/>
                <a:latin typeface="Arial" panose="020B0604020202020204"/>
                <a:ea typeface="+mn-ea"/>
                <a:cs typeface="+mn-cs"/>
              </a:rPr>
              <a:t>53% of pregnancy related deaths 0-42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C55"/>
                </a:solidFill>
                <a:effectLst/>
                <a:uLnTx/>
                <a:uFillTx/>
                <a:latin typeface="Arial" panose="020B0604020202020204"/>
                <a:ea typeface="+mn-ea"/>
                <a:cs typeface="+mn-cs"/>
              </a:rPr>
              <a:t>Before the 6 week visit</a:t>
            </a:r>
          </a:p>
        </p:txBody>
      </p:sp>
    </p:spTree>
    <p:extLst>
      <p:ext uri="{BB962C8B-B14F-4D97-AF65-F5344CB8AC3E}">
        <p14:creationId xmlns:p14="http://schemas.microsoft.com/office/powerpoint/2010/main" val="169572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 name="Rectangle 2"/>
          <p:cNvSpPr/>
          <p:nvPr/>
        </p:nvSpPr>
        <p:spPr>
          <a:xfrm>
            <a:off x="167268" y="1696438"/>
            <a:ext cx="8385717" cy="4524315"/>
          </a:xfrm>
          <a:prstGeom prst="rect">
            <a:avLst/>
          </a:prstGeom>
        </p:spPr>
        <p:txBody>
          <a:bodyPr wrap="square">
            <a:spAutoFit/>
          </a:bodyPr>
          <a:lstStyle/>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 50% of postpartum strokes occur within 10 days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of discharge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(Too G et al, 2018</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20% of women discontinue breastfeeding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before the first 6-weeks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a:t>
            </a:r>
            <a:r>
              <a:rPr kumimoji="0" lang="en-US" sz="2400" b="0" i="1" u="none" strike="noStrike" kern="1200" cap="none" spc="0" normalizeH="0" baseline="0" noProof="0" dirty="0" err="1">
                <a:ln>
                  <a:noFill/>
                </a:ln>
                <a:solidFill>
                  <a:prstClr val="black"/>
                </a:solidFill>
                <a:effectLst/>
                <a:uLnTx/>
                <a:uFillTx/>
                <a:latin typeface="Calibri"/>
                <a:ea typeface="MS PGothic" pitchFamily="34" charset="-128"/>
                <a:cs typeface="+mn-cs"/>
              </a:rPr>
              <a:t>Stuebe</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 et al, 2014</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Up to 40% of women do not attend the 6-week postpartum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visit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(ACOG CO #736 2018</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rgbClr val="F5668F"/>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As many as </a:t>
            </a: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1 in 5 women experience a postpartum mental health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disorder and is a leading cause of pregnancy related death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(Tully, 2018, IDPH Maternal Mortality Report)</a:t>
            </a:r>
          </a:p>
        </p:txBody>
      </p:sp>
      <p:sp>
        <p:nvSpPr>
          <p:cNvPr id="4" name="Title 1"/>
          <p:cNvSpPr txBox="1">
            <a:spLocks/>
          </p:cNvSpPr>
          <p:nvPr/>
        </p:nvSpPr>
        <p:spPr>
          <a:xfrm>
            <a:off x="1794878" y="152400"/>
            <a:ext cx="6358523"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58466"/>
              </a:solidFill>
              <a:effectLst/>
              <a:uLnTx/>
              <a:uFillTx/>
              <a:latin typeface="Goudy Old Style" pitchFamily="18" charset="0"/>
              <a:ea typeface="MS PGothic" pitchFamily="34" charset="-128"/>
            </a:endParaRPr>
          </a:p>
        </p:txBody>
      </p:sp>
      <p:sp>
        <p:nvSpPr>
          <p:cNvPr id="5" name="Title 1"/>
          <p:cNvSpPr txBox="1">
            <a:spLocks/>
          </p:cNvSpPr>
          <p:nvPr/>
        </p:nvSpPr>
        <p:spPr>
          <a:xfrm>
            <a:off x="0" y="234175"/>
            <a:ext cx="8382001"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Maternal Morbidity in the Early Postpartum Period</a:t>
            </a:r>
          </a:p>
        </p:txBody>
      </p:sp>
      <p:pic>
        <p:nvPicPr>
          <p:cNvPr id="6" name="Picture 5"/>
          <p:cNvPicPr>
            <a:picLocks noChangeAspect="1"/>
          </p:cNvPicPr>
          <p:nvPr/>
        </p:nvPicPr>
        <p:blipFill>
          <a:blip r:embed="rId3"/>
          <a:stretch>
            <a:fillRect/>
          </a:stretch>
        </p:blipFill>
        <p:spPr>
          <a:xfrm>
            <a:off x="8382001" y="2613840"/>
            <a:ext cx="3768612" cy="2036219"/>
          </a:xfrm>
          <a:prstGeom prst="rect">
            <a:avLst/>
          </a:prstGeom>
        </p:spPr>
      </p:pic>
    </p:spTree>
    <p:extLst>
      <p:ext uri="{BB962C8B-B14F-4D97-AF65-F5344CB8AC3E}">
        <p14:creationId xmlns:p14="http://schemas.microsoft.com/office/powerpoint/2010/main" val="3772999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000" t="10001" r="35833" b="18888"/>
          <a:stretch/>
        </p:blipFill>
        <p:spPr>
          <a:xfrm>
            <a:off x="8541834" y="1535151"/>
            <a:ext cx="3440849" cy="4718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a:xfrm>
            <a:off x="0" y="23495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Redefining Postpartum Care: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ACOG CO #736</a:t>
            </a:r>
          </a:p>
        </p:txBody>
      </p:sp>
      <p:sp>
        <p:nvSpPr>
          <p:cNvPr id="5" name="Rectangle 4"/>
          <p:cNvSpPr/>
          <p:nvPr/>
        </p:nvSpPr>
        <p:spPr>
          <a:xfrm>
            <a:off x="223023" y="1335385"/>
            <a:ext cx="8318811" cy="5416868"/>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To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optimize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the health of women and infants, postpartum care should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become an ongoing process,</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rather than a single encounter</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All women </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should ideally have contact with maternal care provider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within the first 3 weeks </a:t>
            </a:r>
            <a:r>
              <a:rPr kumimoji="0" lang="en-US" sz="2200" b="0" i="0" u="sng" strike="noStrike" kern="1200" cap="none" spc="0" normalizeH="0" baseline="0" noProof="0" dirty="0" smtClean="0">
                <a:ln>
                  <a:noFill/>
                </a:ln>
                <a:solidFill>
                  <a:srgbClr val="004990"/>
                </a:solidFill>
                <a:effectLst/>
                <a:uLnTx/>
                <a:uFillTx/>
                <a:latin typeface="Calibri"/>
                <a:ea typeface="MS PGothic" pitchFamily="34" charset="-128"/>
                <a:cs typeface="+mn-cs"/>
              </a:rPr>
              <a:t>postpartum </a:t>
            </a:r>
            <a:r>
              <a:rPr kumimoji="0" lang="en-US" sz="2200" b="0" i="0" strike="noStrike" kern="1200" cap="none" spc="0" normalizeH="0" baseline="0" noProof="0" dirty="0" smtClean="0">
                <a:ln>
                  <a:noFill/>
                </a:ln>
                <a:solidFill>
                  <a:srgbClr val="004990"/>
                </a:solidFill>
                <a:effectLst/>
                <a:uLnTx/>
                <a:uFillTx/>
                <a:latin typeface="Calibri"/>
                <a:ea typeface="MS PGothic" pitchFamily="34" charset="-128"/>
                <a:cs typeface="+mn-cs"/>
              </a:rPr>
              <a:t>(2 week maternal</a:t>
            </a:r>
            <a:r>
              <a:rPr kumimoji="0" lang="en-US" sz="2200" b="0" i="0" strike="noStrike" kern="1200" cap="none" spc="0" normalizeH="0" noProof="0" dirty="0" smtClean="0">
                <a:ln>
                  <a:noFill/>
                </a:ln>
                <a:solidFill>
                  <a:srgbClr val="004990"/>
                </a:solidFill>
                <a:effectLst/>
                <a:uLnTx/>
                <a:uFillTx/>
                <a:latin typeface="Calibri"/>
                <a:ea typeface="MS PGothic" pitchFamily="34" charset="-128"/>
                <a:cs typeface="+mn-cs"/>
              </a:rPr>
              <a:t> safety check)</a:t>
            </a:r>
            <a:endParaRPr kumimoji="0" lang="en-US" sz="2200" b="0" i="0" strike="noStrike" kern="1200" cap="none" spc="0" normalizeH="0" baseline="0" noProof="0" dirty="0">
              <a:ln>
                <a:noFill/>
              </a:ln>
              <a:solidFill>
                <a:srgbClr val="004990"/>
              </a:solidFill>
              <a:effectLst/>
              <a:uLnTx/>
              <a:uFillTx/>
              <a:latin typeface="Calibri"/>
              <a:ea typeface="MS PGothic" pitchFamily="34" charset="-128"/>
              <a:cs typeface="+mn-cs"/>
            </a:endParaRP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Blood pressure checks</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Breastfeeding support</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Mental health well-being</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Contraception </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Initial assessment should be followed up with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ongoing care as needed</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Conclude with a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comprehensive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postpartum </a:t>
            </a:r>
            <a:r>
              <a:rPr kumimoji="0" lang="en-US" sz="2200" b="0" i="0" u="none" strike="noStrike" kern="1200" cap="none" spc="0" normalizeH="0" baseline="0" noProof="0" dirty="0" smtClean="0">
                <a:ln>
                  <a:noFill/>
                </a:ln>
                <a:solidFill>
                  <a:prstClr val="black"/>
                </a:solidFill>
                <a:effectLst/>
                <a:uLnTx/>
                <a:uFillTx/>
                <a:latin typeface="Calibri"/>
                <a:ea typeface="MS PGothic" pitchFamily="34" charset="-128"/>
                <a:cs typeface="+mn-cs"/>
              </a:rPr>
              <a:t>visit approximately 6 weeks postpartum,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NO LATER than 12 after birth </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240080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3" name="Group 2"/>
          <p:cNvGrpSpPr/>
          <p:nvPr/>
        </p:nvGrpSpPr>
        <p:grpSpPr>
          <a:xfrm>
            <a:off x="1297354" y="428860"/>
            <a:ext cx="9601200" cy="6975765"/>
            <a:chOff x="7206603" y="1783296"/>
            <a:chExt cx="5638800" cy="5638801"/>
          </a:xfrm>
        </p:grpSpPr>
        <p:pic>
          <p:nvPicPr>
            <p:cNvPr id="4" name="Picture 2" descr="Image result for checklist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603" y="1783296"/>
              <a:ext cx="5638800" cy="5638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14916" y="4000473"/>
              <a:ext cx="3083719" cy="250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Rectangle 5"/>
          <p:cNvSpPr/>
          <p:nvPr/>
        </p:nvSpPr>
        <p:spPr>
          <a:xfrm>
            <a:off x="3202354" y="2990823"/>
            <a:ext cx="5943600" cy="3416320"/>
          </a:xfrm>
          <a:prstGeom prst="rect">
            <a:avLst/>
          </a:prstGeom>
        </p:spPr>
        <p:txBody>
          <a:bodyPr wrap="square">
            <a:spAutoFit/>
          </a:bodyPr>
          <a:lstStyle/>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Blood pressure / preeclampsia symptoms check</a:t>
            </a:r>
          </a:p>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Wound/ perineum check</a:t>
            </a:r>
          </a:p>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Assess appropriate postpartum bleeding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Mood check/depression screening</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Breastfeeding support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Family planning/contraception options</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Linkage to health / community services </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444C55"/>
                </a:solidFill>
                <a:effectLst/>
                <a:uLnTx/>
                <a:uFillTx/>
                <a:latin typeface="Arial" panose="020B0604020202020204"/>
                <a:ea typeface="+mn-ea"/>
                <a:cs typeface="+mn-cs"/>
              </a:rPr>
              <a:t>ie</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WIC, breastfeeding support, home visits)</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Assess medical / pregnancy complications, including</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SUD/OUD risks and link to needed follow up care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Review risk reduction strategies for future</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pregnancies </a:t>
            </a:r>
            <a:endPar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7" name="TextBox 6"/>
          <p:cNvSpPr txBox="1"/>
          <p:nvPr/>
        </p:nvSpPr>
        <p:spPr>
          <a:xfrm>
            <a:off x="4497754" y="1667217"/>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990"/>
                </a:solidFill>
                <a:effectLst/>
                <a:uLnTx/>
                <a:uFillTx/>
                <a:latin typeface="Goudy Old Style" pitchFamily="18" charset="0"/>
                <a:ea typeface="+mn-ea"/>
                <a:cs typeface="+mn-cs"/>
              </a:rPr>
              <a:t>Maternal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990"/>
                </a:solidFill>
                <a:effectLst/>
                <a:uLnTx/>
                <a:uFillTx/>
                <a:latin typeface="Goudy Old Style" pitchFamily="18" charset="0"/>
                <a:ea typeface="+mn-ea"/>
                <a:cs typeface="+mn-cs"/>
              </a:rPr>
              <a:t>Safety Check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8" name="Title 1"/>
          <p:cNvSpPr txBox="1">
            <a:spLocks/>
          </p:cNvSpPr>
          <p:nvPr/>
        </p:nvSpPr>
        <p:spPr>
          <a:xfrm>
            <a:off x="0" y="300705"/>
            <a:ext cx="10779007"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Components of the 2 week early </a:t>
            </a:r>
            <a:endParaRPr kumimoji="0" lang="en-US" sz="3600" b="1" i="0" u="none" strike="noStrike" kern="1200" cap="none" spc="0" normalizeH="0" baseline="0" noProof="0" dirty="0" smtClean="0">
              <a:ln>
                <a:noFill/>
              </a:ln>
              <a:solidFill>
                <a:srgbClr val="1C498B"/>
              </a:solidFill>
              <a:effectLst/>
              <a:uLnTx/>
              <a:uFillTx/>
              <a:latin typeface="Arial" panose="020B0604020202020204"/>
              <a:ea typeface="MS PGothic" pitchFamily="34" charset="-128"/>
              <a:cs typeface="+mn-cs"/>
            </a:endParaRPr>
          </a:p>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1C498B"/>
                </a:solidFill>
                <a:effectLst/>
                <a:uLnTx/>
                <a:uFillTx/>
                <a:latin typeface="Arial" panose="020B0604020202020204"/>
                <a:ea typeface="MS PGothic" pitchFamily="34" charset="-128"/>
                <a:cs typeface="+mn-cs"/>
              </a:rPr>
              <a:t>PP </a:t>
            </a:r>
            <a:r>
              <a:rPr kumimoji="0" 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visit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695" t="8182" b="31300"/>
          <a:stretch/>
        </p:blipFill>
        <p:spPr>
          <a:xfrm>
            <a:off x="8170320" y="3421902"/>
            <a:ext cx="3703868" cy="1618729"/>
          </a:xfrm>
          <a:prstGeom prst="rect">
            <a:avLst/>
          </a:prstGeom>
        </p:spPr>
      </p:pic>
    </p:spTree>
    <p:extLst>
      <p:ext uri="{BB962C8B-B14F-4D97-AF65-F5344CB8AC3E}">
        <p14:creationId xmlns:p14="http://schemas.microsoft.com/office/powerpoint/2010/main" val="3112164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0" y="547671"/>
            <a:ext cx="6682740" cy="609398"/>
          </a:xfrm>
        </p:spPr>
        <p:txBody>
          <a:bodyPr>
            <a:normAutofit fontScale="90000"/>
          </a:bodyPr>
          <a:lstStyle/>
          <a:p>
            <a:pPr algn="l" rtl="0" fontAlgn="base">
              <a:lnSpc>
                <a:spcPct val="90000"/>
              </a:lnSpc>
              <a:spcBef>
                <a:spcPct val="0"/>
              </a:spcBef>
              <a:spcAft>
                <a:spcPct val="0"/>
              </a:spcAft>
              <a:defRPr/>
            </a:pPr>
            <a:r>
              <a:rPr lang="en-US" sz="4400" b="1" kern="1200" dirty="0">
                <a:solidFill>
                  <a:schemeClr val="accent1"/>
                </a:solidFill>
                <a:latin typeface="+mj-lt"/>
                <a:ea typeface="Lato Medium" panose="020F0502020204030203" pitchFamily="34" charset="0"/>
                <a:cs typeface="Lato Medium" panose="020F0502020204030203" pitchFamily="34" charset="0"/>
              </a:rPr>
              <a:t>AIM Bundle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AEB3B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AEB3B8"/>
              </a:solidFill>
              <a:effectLst/>
              <a:uLnTx/>
              <a:uFillTx/>
              <a:latin typeface="Arial"/>
              <a:ea typeface="+mn-ea"/>
              <a:cs typeface="Arial"/>
            </a:endParaRPr>
          </a:p>
        </p:txBody>
      </p:sp>
      <p:sp>
        <p:nvSpPr>
          <p:cNvPr id="5" name="Footer Placeholder 4"/>
          <p:cNvSpPr>
            <a:spLocks noGrp="1"/>
          </p:cNvSpPr>
          <p:nvPr>
            <p:ph type="ftr" sz="quarter" idx="4294967295"/>
          </p:nvPr>
        </p:nvSpPr>
        <p:spPr>
          <a:xfrm>
            <a:off x="635619" y="635650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tint val="75000"/>
                  </a:prstClr>
                </a:solidFill>
                <a:effectLst/>
                <a:uLnTx/>
                <a:uFillTx/>
                <a:latin typeface="Calibri"/>
                <a:ea typeface="+mn-ea"/>
                <a:cs typeface="+mn-cs"/>
              </a:rPr>
              <a:t>Illinois Perinatal Quality Collaborative</a:t>
            </a: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rotWithShape="1">
          <a:blip r:embed="rId2"/>
          <a:srcRect l="13957" t="3333" r="4123" b="4059"/>
          <a:stretch/>
        </p:blipFill>
        <p:spPr>
          <a:xfrm>
            <a:off x="7010073" y="1291048"/>
            <a:ext cx="4877453" cy="4774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05730" y="1499417"/>
            <a:ext cx="6121027"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Postpartum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Discharge Transition Bundle: To </a:t>
            </a:r>
            <a:r>
              <a:rPr kumimoji="0" lang="en-US" sz="3200" b="0" i="0" u="none" strike="noStrike" kern="1200" cap="none" spc="0" normalizeH="0" baseline="0" noProof="0" dirty="0">
                <a:ln>
                  <a:noFill/>
                </a:ln>
                <a:solidFill>
                  <a:prstClr val="black"/>
                </a:solidFill>
                <a:effectLst/>
                <a:uLnTx/>
                <a:uFillTx/>
                <a:latin typeface="Calibri"/>
                <a:ea typeface="+mn-ea"/>
                <a:cs typeface="+mn-cs"/>
              </a:rPr>
              <a:t>address the postpartum period,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specifically focusing </a:t>
            </a:r>
            <a:r>
              <a:rPr kumimoji="0" lang="en-US" sz="3200" b="0" i="0" u="none" strike="noStrike" kern="1200" cap="none" spc="0" normalizeH="0" baseline="0" noProof="0" dirty="0">
                <a:ln>
                  <a:noFill/>
                </a:ln>
                <a:solidFill>
                  <a:prstClr val="black"/>
                </a:solidFill>
                <a:effectLst/>
                <a:uLnTx/>
                <a:uFillTx/>
                <a:latin typeface="Calibri"/>
                <a:ea typeface="+mn-ea"/>
                <a:cs typeface="+mn-cs"/>
              </a:rPr>
              <a:t>on key transition periods, such as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hospital discharge </a:t>
            </a:r>
            <a:r>
              <a:rPr kumimoji="0" lang="en-US" sz="3200" b="0" i="0" u="none" strike="noStrike" kern="1200" cap="none" spc="0" normalizeH="0" baseline="0" noProof="0" dirty="0">
                <a:ln>
                  <a:noFill/>
                </a:ln>
                <a:solidFill>
                  <a:prstClr val="black"/>
                </a:solidFill>
                <a:effectLst/>
                <a:uLnTx/>
                <a:uFillTx/>
                <a:latin typeface="Calibri"/>
                <a:ea typeface="+mn-ea"/>
                <a:cs typeface="+mn-cs"/>
              </a:rPr>
              <a:t>to outpatient obstetrical care and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ongoing specialist </a:t>
            </a:r>
            <a:r>
              <a:rPr kumimoji="0" lang="en-US" sz="3200" b="0" i="0" u="none" strike="noStrike" kern="1200" cap="none" spc="0" normalizeH="0" baseline="0" noProof="0" dirty="0">
                <a:ln>
                  <a:noFill/>
                </a:ln>
                <a:solidFill>
                  <a:prstClr val="black"/>
                </a:solidFill>
                <a:effectLst/>
                <a:uLnTx/>
                <a:uFillTx/>
                <a:latin typeface="Calibri"/>
                <a:ea typeface="+mn-ea"/>
                <a:cs typeface="+mn-cs"/>
              </a:rPr>
              <a:t>care as needed.</a:t>
            </a:r>
          </a:p>
        </p:txBody>
      </p:sp>
      <p:pic>
        <p:nvPicPr>
          <p:cNvPr id="8" name="Picture 7"/>
          <p:cNvPicPr>
            <a:picLocks noChangeAspect="1"/>
          </p:cNvPicPr>
          <p:nvPr/>
        </p:nvPicPr>
        <p:blipFill rotWithShape="1">
          <a:blip r:embed="rId3"/>
          <a:srcRect l="25566" t="14779" r="4433" b="6842"/>
          <a:stretch/>
        </p:blipFill>
        <p:spPr>
          <a:xfrm>
            <a:off x="4750419" y="4830478"/>
            <a:ext cx="2920114" cy="1717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5865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Conference Updates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23806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9" name="TextBox 8"/>
          <p:cNvSpPr txBox="1"/>
          <p:nvPr/>
        </p:nvSpPr>
        <p:spPr>
          <a:xfrm>
            <a:off x="225678" y="1731243"/>
            <a:ext cx="7357110" cy="45858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16 hospitals participated from May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2019 to May </a:t>
            </a: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2020 </a:t>
            </a:r>
            <a:endPar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Implement </a:t>
            </a:r>
            <a:r>
              <a:rPr kumimoji="0" lang="en-US" sz="2800" b="1" i="0" u="none" strike="noStrike" kern="1200" cap="none" spc="0" normalizeH="0" baseline="0" noProof="0" dirty="0">
                <a:ln>
                  <a:noFill/>
                </a:ln>
                <a:solidFill>
                  <a:srgbClr val="004990"/>
                </a:solidFill>
                <a:effectLst/>
                <a:uLnTx/>
                <a:uFillTx/>
                <a:latin typeface="Arial" panose="020B0604020202020204"/>
                <a:ea typeface="+mn-ea"/>
                <a:cs typeface="+mn-cs"/>
              </a:rPr>
              <a:t>universal 2 week postpartum Maternal Health Safety Check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schedule before discharge </a:t>
            </a: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Provide </a:t>
            </a:r>
            <a:r>
              <a:rPr kumimoji="0" lang="en-US" sz="2800" b="1" i="0" u="none" strike="noStrike" kern="1200" cap="none" spc="0" normalizeH="0" baseline="0" noProof="0" dirty="0">
                <a:ln>
                  <a:noFill/>
                </a:ln>
                <a:solidFill>
                  <a:srgbClr val="004990"/>
                </a:solidFill>
                <a:effectLst/>
                <a:uLnTx/>
                <a:uFillTx/>
                <a:latin typeface="Arial" panose="020B0604020202020204"/>
                <a:ea typeface="+mn-ea"/>
                <a:cs typeface="+mn-cs"/>
              </a:rPr>
              <a:t>postpartum safety education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before delivery discharge for ALL patients</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Post birth warning signs </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Benefits of early postpartum follow-up </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Healthy pregnancy spacing </a:t>
            </a:r>
          </a:p>
        </p:txBody>
      </p:sp>
      <p:sp>
        <p:nvSpPr>
          <p:cNvPr id="10" name="Title 1"/>
          <p:cNvSpPr txBox="1">
            <a:spLocks/>
          </p:cNvSpPr>
          <p:nvPr/>
        </p:nvSpPr>
        <p:spPr>
          <a:xfrm>
            <a:off x="536795" y="341898"/>
            <a:ext cx="7630154" cy="1143000"/>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noProof="0" dirty="0" smtClean="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 IPAC Initiative: Improving Postpartum Safety</a:t>
            </a:r>
            <a:endPar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endParaRPr>
          </a:p>
        </p:txBody>
      </p:sp>
      <p:pic>
        <p:nvPicPr>
          <p:cNvPr id="12" name="Picture 11" descr="See the source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4746" y="1407150"/>
            <a:ext cx="2819400" cy="4998384"/>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9110859" y="1487440"/>
            <a:ext cx="304800" cy="304800"/>
          </a:xfrm>
          <a:prstGeom prst="star5">
            <a:avLst/>
          </a:prstGeom>
          <a:solidFill>
            <a:srgbClr val="FF61B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4395" y="1592648"/>
            <a:ext cx="377985" cy="384081"/>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95370" y="1592647"/>
            <a:ext cx="360545" cy="36636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83387" y="1460859"/>
            <a:ext cx="359695" cy="365792"/>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6925" y="2256255"/>
            <a:ext cx="377985" cy="384081"/>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2108" y="2448295"/>
            <a:ext cx="377985" cy="384081"/>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85275" y="4495801"/>
            <a:ext cx="377985" cy="384081"/>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21867" y="2064214"/>
            <a:ext cx="377985" cy="384081"/>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95532" y="2369013"/>
            <a:ext cx="377985" cy="384081"/>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06377" y="1854453"/>
            <a:ext cx="377985" cy="384081"/>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02114" y="1872173"/>
            <a:ext cx="377985" cy="384081"/>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80099" y="5202752"/>
            <a:ext cx="377985" cy="384081"/>
          </a:xfrm>
          <a:prstGeom prst="rect">
            <a:avLst/>
          </a:prstGeom>
        </p:spPr>
      </p:pic>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9175" y="1841068"/>
            <a:ext cx="377985" cy="384081"/>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61394" y="1747965"/>
            <a:ext cx="377985" cy="384081"/>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28779" y="2065987"/>
            <a:ext cx="377985" cy="384081"/>
          </a:xfrm>
          <a:prstGeom prst="rect">
            <a:avLst/>
          </a:prstGeom>
        </p:spPr>
      </p:pic>
      <p:sp>
        <p:nvSpPr>
          <p:cNvPr id="28" name="Rounded Rectangle 27"/>
          <p:cNvSpPr/>
          <p:nvPr/>
        </p:nvSpPr>
        <p:spPr>
          <a:xfrm>
            <a:off x="7940467" y="3075964"/>
            <a:ext cx="2576623" cy="737443"/>
          </a:xfrm>
          <a:prstGeom prst="round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tencil" panose="040409050D0802020404" pitchFamily="82" charset="0"/>
                <a:ea typeface="+mn-ea"/>
                <a:cs typeface="+mn-cs"/>
              </a:rPr>
              <a:t>16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hospitals participated</a:t>
            </a:r>
          </a:p>
        </p:txBody>
      </p:sp>
      <p:sp>
        <p:nvSpPr>
          <p:cNvPr id="29" name="TextBox 28"/>
          <p:cNvSpPr txBox="1"/>
          <p:nvPr/>
        </p:nvSpPr>
        <p:spPr>
          <a:xfrm>
            <a:off x="7630154" y="5972792"/>
            <a:ext cx="4130430" cy="783193"/>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rial" panose="020B0604020202020204"/>
                <a:ea typeface="+mn-ea"/>
                <a:cs typeface="+mn-cs"/>
              </a:rPr>
              <a:t>https://ilpqc.org/improving-postpartum-acess-to-care-ipac/</a:t>
            </a:r>
          </a:p>
        </p:txBody>
      </p:sp>
    </p:spTree>
    <p:extLst>
      <p:ext uri="{BB962C8B-B14F-4D97-AF65-F5344CB8AC3E}">
        <p14:creationId xmlns:p14="http://schemas.microsoft.com/office/powerpoint/2010/main" val="64339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3429000"/>
            <a:ext cx="91440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794878" y="152400"/>
            <a:ext cx="6587123" cy="1143000"/>
          </a:xfrm>
        </p:spPr>
        <p:txBody>
          <a:bodyPr/>
          <a:lstStyle/>
          <a:p>
            <a:pPr algn="l"/>
            <a:r>
              <a:rPr lang="en-US" sz="3800" b="1" dirty="0">
                <a:solidFill>
                  <a:srgbClr val="F58466"/>
                </a:solidFill>
                <a:latin typeface="Goudy Old Style" pitchFamily="18" charset="0"/>
              </a:rPr>
              <a:t>IPAC:</a:t>
            </a:r>
            <a:br>
              <a:rPr lang="en-US" sz="3800" b="1" dirty="0">
                <a:solidFill>
                  <a:srgbClr val="F58466"/>
                </a:solidFill>
                <a:latin typeface="Goudy Old Style" pitchFamily="18" charset="0"/>
              </a:rPr>
            </a:br>
            <a:r>
              <a:rPr lang="en-US" sz="3800" b="1" dirty="0">
                <a:solidFill>
                  <a:srgbClr val="F58466"/>
                </a:solidFill>
                <a:latin typeface="Goudy Old Style" pitchFamily="18" charset="0"/>
              </a:rPr>
              <a:t>Making Change Happen</a:t>
            </a:r>
          </a:p>
        </p:txBody>
      </p:sp>
      <p:sp>
        <p:nvSpPr>
          <p:cNvPr id="4" name="Slide Number Placeholder 3"/>
          <p:cNvSpPr>
            <a:spLocks noGrp="1"/>
          </p:cNvSpPr>
          <p:nvPr>
            <p:ph type="sldNum" sz="quarter" idx="4294967295"/>
          </p:nvPr>
        </p:nvSpPr>
        <p:spPr>
          <a:xfrm>
            <a:off x="8077200" y="6324601"/>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graphicFrame>
        <p:nvGraphicFramePr>
          <p:cNvPr id="5" name="Diagram 4"/>
          <p:cNvGraphicFramePr/>
          <p:nvPr>
            <p:extLst/>
          </p:nvPr>
        </p:nvGraphicFramePr>
        <p:xfrm>
          <a:off x="2209800" y="1371601"/>
          <a:ext cx="8153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936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6" name="Rectangle 5"/>
          <p:cNvSpPr/>
          <p:nvPr/>
        </p:nvSpPr>
        <p:spPr>
          <a:xfrm>
            <a:off x="1524001" y="5715001"/>
            <a:ext cx="9143999"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txBox="1">
            <a:spLocks/>
          </p:cNvSpPr>
          <p:nvPr/>
        </p:nvSpPr>
        <p:spPr>
          <a:xfrm>
            <a:off x="196273" y="152400"/>
            <a:ext cx="9150927" cy="11430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Percent of Provider Education on Postpartum Safety</a:t>
            </a:r>
          </a:p>
        </p:txBody>
      </p: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nvPr>
        </p:nvGraphicFramePr>
        <p:xfrm>
          <a:off x="1524000" y="1394585"/>
          <a:ext cx="9067800" cy="48010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2956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6" name="Rectangle 5"/>
          <p:cNvSpPr/>
          <p:nvPr/>
        </p:nvSpPr>
        <p:spPr>
          <a:xfrm>
            <a:off x="1524001" y="5715001"/>
            <a:ext cx="9143999"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txBox="1">
            <a:spLocks/>
          </p:cNvSpPr>
          <p:nvPr/>
        </p:nvSpPr>
        <p:spPr>
          <a:xfrm>
            <a:off x="0" y="56795"/>
            <a:ext cx="8243455" cy="11430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Percent of Patients with Standardized Patient Education</a:t>
            </a:r>
          </a:p>
        </p:txBody>
      </p:sp>
      <p:graphicFrame>
        <p:nvGraphicFramePr>
          <p:cNvPr id="9" name="Chart 8">
            <a:extLst>
              <a:ext uri="{FF2B5EF4-FFF2-40B4-BE49-F238E27FC236}">
                <a16:creationId xmlns:a16="http://schemas.microsoft.com/office/drawing/2014/main" id="{00000000-0008-0000-0300-000002000000}"/>
              </a:ext>
            </a:extLst>
          </p:cNvPr>
          <p:cNvGraphicFramePr>
            <a:graphicFrameLocks/>
          </p:cNvGraphicFramePr>
          <p:nvPr>
            <p:extLst/>
          </p:nvPr>
        </p:nvGraphicFramePr>
        <p:xfrm>
          <a:off x="1915758" y="1199795"/>
          <a:ext cx="8295043" cy="5429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2121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6" name="Rectangle 5"/>
          <p:cNvSpPr/>
          <p:nvPr/>
        </p:nvSpPr>
        <p:spPr>
          <a:xfrm>
            <a:off x="1524001" y="5715001"/>
            <a:ext cx="9143999"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txBox="1">
            <a:spLocks/>
          </p:cNvSpPr>
          <p:nvPr/>
        </p:nvSpPr>
        <p:spPr>
          <a:xfrm>
            <a:off x="0" y="0"/>
            <a:ext cx="7723909" cy="11430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Percent of Patients with Early Postpartum Visit Scheduled</a:t>
            </a:r>
          </a:p>
        </p:txBody>
      </p:sp>
      <p:graphicFrame>
        <p:nvGraphicFramePr>
          <p:cNvPr id="7" name="Chart 6">
            <a:extLst>
              <a:ext uri="{FF2B5EF4-FFF2-40B4-BE49-F238E27FC236}">
                <a16:creationId xmlns:a16="http://schemas.microsoft.com/office/drawing/2014/main" id="{00000000-0008-0000-0200-000002000000}"/>
              </a:ext>
            </a:extLst>
          </p:cNvPr>
          <p:cNvGraphicFramePr>
            <a:graphicFrameLocks/>
          </p:cNvGraphicFramePr>
          <p:nvPr>
            <p:extLst/>
          </p:nvPr>
        </p:nvGraphicFramePr>
        <p:xfrm>
          <a:off x="2057400" y="1447800"/>
          <a:ext cx="8191498"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310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nSpc>
                <a:spcPct val="90000"/>
              </a:lnSpc>
            </a:pPr>
            <a:r>
              <a:rPr lang="en-US" sz="4000" b="0" dirty="0">
                <a:solidFill>
                  <a:schemeClr val="tx1"/>
                </a:solidFill>
              </a:rPr>
              <a:t>Focusing on </a:t>
            </a:r>
            <a:r>
              <a:rPr lang="en-US" sz="4000" b="0" dirty="0" smtClean="0">
                <a:solidFill>
                  <a:schemeClr val="tx1"/>
                </a:solidFill>
              </a:rPr>
              <a:t>Postpartum Safety </a:t>
            </a:r>
            <a:r>
              <a:rPr lang="en-US" sz="4000" b="0" dirty="0">
                <a:solidFill>
                  <a:schemeClr val="tx1"/>
                </a:solidFill>
              </a:rPr>
              <a:t>Patient Education</a:t>
            </a:r>
          </a:p>
        </p:txBody>
      </p:sp>
      <p:sp>
        <p:nvSpPr>
          <p:cNvPr id="3" name="Subtitle 2"/>
          <p:cNvSpPr>
            <a:spLocks noGrp="1"/>
          </p:cNvSpPr>
          <p:nvPr>
            <p:ph type="subTitle" idx="1"/>
          </p:nvPr>
        </p:nvSpPr>
        <p:spPr/>
        <p:txBody>
          <a:bodyPr/>
          <a:lstStyle/>
          <a:p>
            <a:pPr lvl="0"/>
            <a:endParaRPr lang="en-US" dirty="0">
              <a:solidFill>
                <a:schemeClr val="tx1">
                  <a:lumMod val="50000"/>
                </a:schemeClr>
              </a:solidFill>
            </a:endParaRPr>
          </a:p>
        </p:txBody>
      </p:sp>
    </p:spTree>
    <p:extLst>
      <p:ext uri="{BB962C8B-B14F-4D97-AF65-F5344CB8AC3E}">
        <p14:creationId xmlns:p14="http://schemas.microsoft.com/office/powerpoint/2010/main" val="2509691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3" name="Slide Number Placeholder 3"/>
          <p:cNvSpPr txBox="1">
            <a:spLocks/>
          </p:cNvSpPr>
          <p:nvPr/>
        </p:nvSpPr>
        <p:spPr>
          <a:xfrm>
            <a:off x="8077200" y="6356371"/>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4" name="Rectangle 3"/>
          <p:cNvSpPr/>
          <p:nvPr/>
        </p:nvSpPr>
        <p:spPr>
          <a:xfrm>
            <a:off x="152400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1"/>
          <p:cNvSpPr txBox="1">
            <a:spLocks/>
          </p:cNvSpPr>
          <p:nvPr/>
        </p:nvSpPr>
        <p:spPr bwMode="auto">
          <a:xfrm>
            <a:off x="345385" y="243168"/>
            <a:ext cx="108916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Process map current discharge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workflow </a:t>
            </a:r>
          </a:p>
        </p:txBody>
      </p:sp>
      <p:cxnSp>
        <p:nvCxnSpPr>
          <p:cNvPr id="6" name="Straight Connector 5"/>
          <p:cNvCxnSpPr/>
          <p:nvPr/>
        </p:nvCxnSpPr>
        <p:spPr>
          <a:xfrm>
            <a:off x="1676400" y="13716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6200000">
            <a:off x="1028700" y="2171700"/>
            <a:ext cx="1524000" cy="228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OB Provider</a:t>
            </a:r>
          </a:p>
        </p:txBody>
      </p:sp>
      <p:cxnSp>
        <p:nvCxnSpPr>
          <p:cNvPr id="8" name="Straight Connector 7"/>
          <p:cNvCxnSpPr/>
          <p:nvPr/>
        </p:nvCxnSpPr>
        <p:spPr>
          <a:xfrm>
            <a:off x="1676400" y="3200400"/>
            <a:ext cx="8839200"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Rectangle 8"/>
          <p:cNvSpPr/>
          <p:nvPr/>
        </p:nvSpPr>
        <p:spPr>
          <a:xfrm rot="16200000">
            <a:off x="1028700" y="3924299"/>
            <a:ext cx="1524000" cy="228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PP Nurse</a:t>
            </a:r>
          </a:p>
        </p:txBody>
      </p:sp>
      <p:cxnSp>
        <p:nvCxnSpPr>
          <p:cNvPr id="10" name="Straight Connector 9"/>
          <p:cNvCxnSpPr/>
          <p:nvPr/>
        </p:nvCxnSpPr>
        <p:spPr>
          <a:xfrm>
            <a:off x="1676400" y="5029200"/>
            <a:ext cx="8839200" cy="0"/>
          </a:xfrm>
          <a:prstGeom prst="line">
            <a:avLst/>
          </a:prstGeom>
        </p:spPr>
        <p:style>
          <a:lnRef idx="1">
            <a:schemeClr val="accent5"/>
          </a:lnRef>
          <a:fillRef idx="0">
            <a:schemeClr val="accent5"/>
          </a:fillRef>
          <a:effectRef idx="0">
            <a:schemeClr val="accent5"/>
          </a:effectRef>
          <a:fontRef idx="minor">
            <a:schemeClr val="tx1"/>
          </a:fontRef>
        </p:style>
      </p:cxnSp>
      <p:sp>
        <p:nvSpPr>
          <p:cNvPr id="11" name="Rectangle 10"/>
          <p:cNvSpPr/>
          <p:nvPr/>
        </p:nvSpPr>
        <p:spPr>
          <a:xfrm rot="16200000">
            <a:off x="1028700" y="5753100"/>
            <a:ext cx="1524000" cy="228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Secretary </a:t>
            </a:r>
          </a:p>
        </p:txBody>
      </p:sp>
      <p:cxnSp>
        <p:nvCxnSpPr>
          <p:cNvPr id="12" name="Straight Connector 11"/>
          <p:cNvCxnSpPr/>
          <p:nvPr/>
        </p:nvCxnSpPr>
        <p:spPr>
          <a:xfrm>
            <a:off x="1676400" y="6721495"/>
            <a:ext cx="8839200" cy="0"/>
          </a:xfrm>
          <a:prstGeom prst="line">
            <a:avLst/>
          </a:prstGeom>
        </p:spPr>
        <p:style>
          <a:lnRef idx="1">
            <a:schemeClr val="accent4"/>
          </a:lnRef>
          <a:fillRef idx="0">
            <a:schemeClr val="accent4"/>
          </a:fillRef>
          <a:effectRef idx="0">
            <a:schemeClr val="accent4"/>
          </a:effectRef>
          <a:fontRef idx="minor">
            <a:schemeClr val="tx1"/>
          </a:fontRef>
        </p:style>
      </p:cxnSp>
      <p:sp>
        <p:nvSpPr>
          <p:cNvPr id="13" name="Rounded Rectangle 12"/>
          <p:cNvSpPr/>
          <p:nvPr/>
        </p:nvSpPr>
        <p:spPr>
          <a:xfrm>
            <a:off x="2133600" y="1602256"/>
            <a:ext cx="1447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OB Provider to see patient and place d/c order</a:t>
            </a:r>
          </a:p>
        </p:txBody>
      </p:sp>
      <p:sp>
        <p:nvSpPr>
          <p:cNvPr id="14" name="Rounded Rectangle 13"/>
          <p:cNvSpPr/>
          <p:nvPr/>
        </p:nvSpPr>
        <p:spPr>
          <a:xfrm>
            <a:off x="3810000" y="1602256"/>
            <a:ext cx="1600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Prescription plan/orders complete in EMR or e-pharmacy </a:t>
            </a:r>
          </a:p>
        </p:txBody>
      </p:sp>
      <p:sp>
        <p:nvSpPr>
          <p:cNvPr id="15" name="Rounded Rectangle 14"/>
          <p:cNvSpPr/>
          <p:nvPr/>
        </p:nvSpPr>
        <p:spPr>
          <a:xfrm>
            <a:off x="5715000" y="1602256"/>
            <a:ext cx="1981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Complete AVS (d/c) instructions and signed off in EMR specific to patient</a:t>
            </a:r>
          </a:p>
        </p:txBody>
      </p:sp>
      <p:sp>
        <p:nvSpPr>
          <p:cNvPr id="16" name="Rounded Rectangle 15"/>
          <p:cNvSpPr/>
          <p:nvPr/>
        </p:nvSpPr>
        <p:spPr>
          <a:xfrm>
            <a:off x="2133600" y="3390899"/>
            <a:ext cx="1447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Verify OB Provider tasks are complete</a:t>
            </a:r>
          </a:p>
        </p:txBody>
      </p:sp>
      <p:sp>
        <p:nvSpPr>
          <p:cNvPr id="17" name="Rounded Rectangle 16"/>
          <p:cNvSpPr/>
          <p:nvPr/>
        </p:nvSpPr>
        <p:spPr>
          <a:xfrm>
            <a:off x="3733800" y="3370915"/>
            <a:ext cx="19050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Complete birth record activities or verify parental plan for birth record completion </a:t>
            </a:r>
          </a:p>
        </p:txBody>
      </p:sp>
      <p:sp>
        <p:nvSpPr>
          <p:cNvPr id="18" name="Rounded Rectangle 17"/>
          <p:cNvSpPr/>
          <p:nvPr/>
        </p:nvSpPr>
        <p:spPr>
          <a:xfrm>
            <a:off x="5791200" y="3372970"/>
            <a:ext cx="13716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Complete discharge education for mother and baby</a:t>
            </a:r>
          </a:p>
        </p:txBody>
      </p:sp>
      <p:sp>
        <p:nvSpPr>
          <p:cNvPr id="19" name="Rounded Rectangle 18"/>
          <p:cNvSpPr/>
          <p:nvPr/>
        </p:nvSpPr>
        <p:spPr>
          <a:xfrm>
            <a:off x="7315200" y="3370915"/>
            <a:ext cx="1936376"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4C55"/>
                </a:solidFill>
                <a:effectLst/>
                <a:uLnTx/>
                <a:uFillTx/>
                <a:latin typeface="Arial" panose="020B0604020202020204"/>
                <a:ea typeface="+mn-ea"/>
                <a:cs typeface="+mn-cs"/>
              </a:rPr>
              <a:t>Resolve care plan &amp; complete d/c tasks (security system, infant transportation, tests, </a:t>
            </a:r>
            <a:r>
              <a:rPr kumimoji="0" lang="en-US" sz="1400" b="0" i="0" u="none" strike="noStrike" kern="1200" cap="none" spc="0" normalizeH="0" baseline="0" noProof="0" dirty="0" err="1">
                <a:ln>
                  <a:noFill/>
                </a:ln>
                <a:solidFill>
                  <a:srgbClr val="444C55"/>
                </a:solidFill>
                <a:effectLst/>
                <a:uLnTx/>
                <a:uFillTx/>
                <a:latin typeface="Arial" panose="020B0604020202020204"/>
                <a:ea typeface="+mn-ea"/>
                <a:cs typeface="+mn-cs"/>
              </a:rPr>
              <a:t>etc</a:t>
            </a:r>
            <a:r>
              <a:rPr kumimoji="0" lang="en-US" sz="1400" b="0" i="0" u="none" strike="noStrike" kern="1200" cap="none" spc="0" normalizeH="0" baseline="0" noProof="0" dirty="0">
                <a:ln>
                  <a:noFill/>
                </a:ln>
                <a:solidFill>
                  <a:srgbClr val="444C55"/>
                </a:solidFill>
                <a:effectLst/>
                <a:uLnTx/>
                <a:uFillTx/>
                <a:latin typeface="Arial" panose="020B0604020202020204"/>
                <a:ea typeface="+mn-ea"/>
                <a:cs typeface="+mn-cs"/>
              </a:rPr>
              <a:t>)</a:t>
            </a:r>
          </a:p>
        </p:txBody>
      </p:sp>
      <p:sp>
        <p:nvSpPr>
          <p:cNvPr id="20" name="Rounded Rectangle 19"/>
          <p:cNvSpPr/>
          <p:nvPr/>
        </p:nvSpPr>
        <p:spPr>
          <a:xfrm>
            <a:off x="9372601" y="3352800"/>
            <a:ext cx="1151965"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Complete discharge note</a:t>
            </a:r>
          </a:p>
        </p:txBody>
      </p:sp>
      <p:sp>
        <p:nvSpPr>
          <p:cNvPr id="21" name="Rounded Rectangle 20"/>
          <p:cNvSpPr/>
          <p:nvPr/>
        </p:nvSpPr>
        <p:spPr>
          <a:xfrm>
            <a:off x="2164976" y="521970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Send admitting notification on patient’s discharge</a:t>
            </a:r>
          </a:p>
        </p:txBody>
      </p:sp>
      <p:sp>
        <p:nvSpPr>
          <p:cNvPr id="22" name="Rounded Rectangle 21"/>
          <p:cNvSpPr/>
          <p:nvPr/>
        </p:nvSpPr>
        <p:spPr>
          <a:xfrm>
            <a:off x="3841376" y="521746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Clear chart from EMR system</a:t>
            </a:r>
          </a:p>
        </p:txBody>
      </p:sp>
      <p:sp>
        <p:nvSpPr>
          <p:cNvPr id="23" name="Rounded Rectangle 22"/>
          <p:cNvSpPr/>
          <p:nvPr/>
        </p:nvSpPr>
        <p:spPr>
          <a:xfrm>
            <a:off x="5497606" y="5199714"/>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Order for pp room to be cleaned </a:t>
            </a:r>
          </a:p>
        </p:txBody>
      </p:sp>
      <p:cxnSp>
        <p:nvCxnSpPr>
          <p:cNvPr id="24" name="Straight Arrow Connector 23"/>
          <p:cNvCxnSpPr>
            <a:stCxn id="13" idx="3"/>
            <a:endCxn id="14" idx="1"/>
          </p:cNvCxnSpPr>
          <p:nvPr/>
        </p:nvCxnSpPr>
        <p:spPr>
          <a:xfrm>
            <a:off x="3581400" y="2249956"/>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1"/>
          </p:cNvCxnSpPr>
          <p:nvPr/>
        </p:nvCxnSpPr>
        <p:spPr>
          <a:xfrm>
            <a:off x="5410200" y="2249956"/>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5" idx="3"/>
            <a:endCxn id="16" idx="0"/>
          </p:cNvCxnSpPr>
          <p:nvPr/>
        </p:nvCxnSpPr>
        <p:spPr>
          <a:xfrm flipH="1">
            <a:off x="2857500" y="2249957"/>
            <a:ext cx="4838700" cy="1140943"/>
          </a:xfrm>
          <a:prstGeom prst="bentConnector4">
            <a:avLst>
              <a:gd name="adj1" fmla="val -4724"/>
              <a:gd name="adj2" fmla="val 689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3"/>
            <a:endCxn id="17" idx="1"/>
          </p:cNvCxnSpPr>
          <p:nvPr/>
        </p:nvCxnSpPr>
        <p:spPr>
          <a:xfrm flipV="1">
            <a:off x="3581400" y="4018615"/>
            <a:ext cx="152400" cy="19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3"/>
            <a:endCxn id="18" idx="1"/>
          </p:cNvCxnSpPr>
          <p:nvPr/>
        </p:nvCxnSpPr>
        <p:spPr>
          <a:xfrm>
            <a:off x="5638800" y="4018616"/>
            <a:ext cx="152400" cy="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a:endCxn id="19" idx="1"/>
          </p:cNvCxnSpPr>
          <p:nvPr/>
        </p:nvCxnSpPr>
        <p:spPr>
          <a:xfrm flipV="1">
            <a:off x="7162800" y="4018616"/>
            <a:ext cx="152400" cy="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3"/>
            <a:endCxn id="20" idx="1"/>
          </p:cNvCxnSpPr>
          <p:nvPr/>
        </p:nvCxnSpPr>
        <p:spPr>
          <a:xfrm flipV="1">
            <a:off x="9251576" y="4000501"/>
            <a:ext cx="121024" cy="18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0" idx="3"/>
            <a:endCxn id="21" idx="0"/>
          </p:cNvCxnSpPr>
          <p:nvPr/>
        </p:nvCxnSpPr>
        <p:spPr>
          <a:xfrm flipH="1">
            <a:off x="2888877" y="4000500"/>
            <a:ext cx="7635689" cy="1219200"/>
          </a:xfrm>
          <a:prstGeom prst="bentConnector4">
            <a:avLst>
              <a:gd name="adj1" fmla="val -1057"/>
              <a:gd name="adj2" fmla="val 666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3"/>
            <a:endCxn id="22" idx="1"/>
          </p:cNvCxnSpPr>
          <p:nvPr/>
        </p:nvCxnSpPr>
        <p:spPr>
          <a:xfrm flipV="1">
            <a:off x="3612776" y="5865160"/>
            <a:ext cx="228600" cy="2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2" idx="3"/>
            <a:endCxn id="23" idx="1"/>
          </p:cNvCxnSpPr>
          <p:nvPr/>
        </p:nvCxnSpPr>
        <p:spPr>
          <a:xfrm flipV="1">
            <a:off x="5289176" y="5847414"/>
            <a:ext cx="208430" cy="17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710518" y="3303679"/>
            <a:ext cx="1604682" cy="144985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ounded Rectangle 34"/>
          <p:cNvSpPr/>
          <p:nvPr/>
        </p:nvSpPr>
        <p:spPr>
          <a:xfrm>
            <a:off x="7010400" y="954558"/>
            <a:ext cx="3352800" cy="2228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Arial" panose="020B0604020202020204"/>
                <a:ea typeface="+mn-ea"/>
                <a:cs typeface="+mn-cs"/>
              </a:rPr>
              <a:t>Test</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 work with patient to call the provider’s office to schedule postpartum visit during postpartum discharge education on early warning sign and importance of early postpartum visit</a:t>
            </a:r>
          </a:p>
        </p:txBody>
      </p:sp>
      <p:cxnSp>
        <p:nvCxnSpPr>
          <p:cNvPr id="38" name="Straight Arrow Connector 37"/>
          <p:cNvCxnSpPr/>
          <p:nvPr/>
        </p:nvCxnSpPr>
        <p:spPr>
          <a:xfrm flipH="1">
            <a:off x="6800850" y="3011505"/>
            <a:ext cx="304800" cy="3665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462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067" y="220727"/>
            <a:ext cx="10515600" cy="1325563"/>
          </a:xfrm>
        </p:spPr>
        <p:txBody>
          <a:bodyPr>
            <a:normAutofit/>
          </a:bodyPr>
          <a:lstStyle/>
          <a:p>
            <a:pPr marR="5080" algn="l" rtl="0" fontAlgn="base">
              <a:lnSpc>
                <a:spcPct val="90000"/>
              </a:lnSpc>
              <a:spcBef>
                <a:spcPct val="0"/>
              </a:spcBef>
              <a:spcAft>
                <a:spcPct val="0"/>
              </a:spcAft>
              <a:defRPr/>
            </a:pPr>
            <a:r>
              <a:rPr lang="en-US" b="1" kern="1200" dirty="0">
                <a:solidFill>
                  <a:srgbClr val="1C498B"/>
                </a:solidFill>
                <a:ea typeface="MS PGothic" pitchFamily="34" charset="-128"/>
                <a:cs typeface="+mn-cs"/>
              </a:rPr>
              <a:t>Example Postpartum Patient </a:t>
            </a:r>
            <a:br>
              <a:rPr lang="en-US" b="1" kern="1200" dirty="0">
                <a:solidFill>
                  <a:srgbClr val="1C498B"/>
                </a:solidFill>
                <a:ea typeface="MS PGothic" pitchFamily="34" charset="-128"/>
                <a:cs typeface="+mn-cs"/>
              </a:rPr>
            </a:br>
            <a:r>
              <a:rPr lang="en-US" b="1" kern="1200" dirty="0">
                <a:solidFill>
                  <a:srgbClr val="1C498B"/>
                </a:solidFill>
                <a:ea typeface="MS PGothic" pitchFamily="34" charset="-128"/>
                <a:cs typeface="+mn-cs"/>
              </a:rPr>
              <a:t>Education Material </a:t>
            </a:r>
          </a:p>
        </p:txBody>
      </p:sp>
      <p:sp>
        <p:nvSpPr>
          <p:cNvPr id="2" name="Slide Number Placeholder 1"/>
          <p:cNvSpPr>
            <a:spLocks noGrp="1"/>
          </p:cNvSpPr>
          <p:nvPr>
            <p:ph type="sldNum" sz="quarter" idx="4294967295"/>
          </p:nvPr>
        </p:nvSpPr>
        <p:spPr/>
        <p:txBody>
          <a:bodyPr/>
          <a:lstStyle/>
          <a:p>
            <a:pPr>
              <a:defRPr/>
            </a:pPr>
            <a:fld id="{60569D82-D690-4055-BA0B-71459BE6AA19}" type="slidenum">
              <a:rPr lang="en-US" altLang="en-US" smtClean="0"/>
              <a:pPr>
                <a:defRPr/>
              </a:pPr>
              <a:t>37</a:t>
            </a:fld>
            <a:endParaRPr lang="en-US" altLang="en-US"/>
          </a:p>
        </p:txBody>
      </p:sp>
      <p:pic>
        <p:nvPicPr>
          <p:cNvPr id="8" name="Picture 7"/>
          <p:cNvPicPr>
            <a:picLocks noChangeAspect="1"/>
          </p:cNvPicPr>
          <p:nvPr/>
        </p:nvPicPr>
        <p:blipFill>
          <a:blip r:embed="rId3" cstate="print"/>
          <a:stretch>
            <a:fillRect/>
          </a:stretch>
        </p:blipFill>
        <p:spPr>
          <a:xfrm>
            <a:off x="8883803" y="1915597"/>
            <a:ext cx="3190328" cy="3772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4" cstate="print"/>
          <a:stretch>
            <a:fillRect/>
          </a:stretch>
        </p:blipFill>
        <p:spPr>
          <a:xfrm>
            <a:off x="4994915" y="1900866"/>
            <a:ext cx="3156701" cy="4027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descr="image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190" y="1624645"/>
            <a:ext cx="3190460" cy="430401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0" y="6010080"/>
            <a:ext cx="550672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Importance of early postpartum visit</a:t>
            </a:r>
          </a:p>
        </p:txBody>
      </p:sp>
      <p:sp>
        <p:nvSpPr>
          <p:cNvPr id="14" name="TextBox 13"/>
          <p:cNvSpPr txBox="1"/>
          <p:nvPr/>
        </p:nvSpPr>
        <p:spPr>
          <a:xfrm>
            <a:off x="4656747" y="1354635"/>
            <a:ext cx="383303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t>Healthy Pregnancy </a:t>
            </a:r>
            <a:r>
              <a:rPr lang="en-US" sz="2400" dirty="0"/>
              <a:t>spacing</a:t>
            </a:r>
          </a:p>
        </p:txBody>
      </p:sp>
      <p:sp>
        <p:nvSpPr>
          <p:cNvPr id="15" name="TextBox 14"/>
          <p:cNvSpPr txBox="1"/>
          <p:nvPr/>
        </p:nvSpPr>
        <p:spPr>
          <a:xfrm>
            <a:off x="8627859" y="5835643"/>
            <a:ext cx="370221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t>Post-birth warning signs</a:t>
            </a:r>
          </a:p>
        </p:txBody>
      </p:sp>
    </p:spTree>
    <p:extLst>
      <p:ext uri="{BB962C8B-B14F-4D97-AF65-F5344CB8AC3E}">
        <p14:creationId xmlns:p14="http://schemas.microsoft.com/office/powerpoint/2010/main" val="763918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462" y="176426"/>
            <a:ext cx="10515600" cy="1325563"/>
          </a:xfrm>
        </p:spPr>
        <p:txBody>
          <a:bodyPr>
            <a:normAutofit/>
          </a:bodyPr>
          <a:lstStyle/>
          <a:p>
            <a:pPr marR="5080" algn="l" rtl="0" fontAlgn="base">
              <a:lnSpc>
                <a:spcPct val="90000"/>
              </a:lnSpc>
              <a:spcBef>
                <a:spcPct val="0"/>
              </a:spcBef>
              <a:spcAft>
                <a:spcPct val="0"/>
              </a:spcAft>
              <a:defRPr/>
            </a:pPr>
            <a:r>
              <a:rPr lang="en-US" b="1" kern="1200" dirty="0">
                <a:solidFill>
                  <a:srgbClr val="1C498B"/>
                </a:solidFill>
                <a:ea typeface="MS PGothic" pitchFamily="34" charset="-128"/>
                <a:cs typeface="+mn-cs"/>
              </a:rPr>
              <a:t>CDC: Hear HER</a:t>
            </a:r>
          </a:p>
        </p:txBody>
      </p:sp>
      <p:sp>
        <p:nvSpPr>
          <p:cNvPr id="2" name="Slide Number Placeholder 1"/>
          <p:cNvSpPr>
            <a:spLocks noGrp="1"/>
          </p:cNvSpPr>
          <p:nvPr>
            <p:ph type="sldNum" sz="quarter" idx="4294967295"/>
          </p:nvPr>
        </p:nvSpPr>
        <p:spPr/>
        <p:txBody>
          <a:bodyPr/>
          <a:lstStyle/>
          <a:p>
            <a:pPr>
              <a:defRPr/>
            </a:pPr>
            <a:fld id="{60569D82-D690-4055-BA0B-71459BE6AA19}" type="slidenum">
              <a:rPr lang="en-US" altLang="en-US" smtClean="0"/>
              <a:pPr>
                <a:defRPr/>
              </a:pPr>
              <a:t>38</a:t>
            </a:fld>
            <a:endParaRPr lang="en-US" altLang="en-US"/>
          </a:p>
        </p:txBody>
      </p:sp>
      <p:sp>
        <p:nvSpPr>
          <p:cNvPr id="13" name="TextBox 12"/>
          <p:cNvSpPr txBox="1"/>
          <p:nvPr/>
        </p:nvSpPr>
        <p:spPr>
          <a:xfrm>
            <a:off x="7913099" y="5382806"/>
            <a:ext cx="4125832" cy="923330"/>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Conversation Guide for Partners, Friends, and Family of Pregnant or Postpartum Women</a:t>
            </a:r>
          </a:p>
        </p:txBody>
      </p:sp>
      <p:sp>
        <p:nvSpPr>
          <p:cNvPr id="15" name="TextBox 14"/>
          <p:cNvSpPr txBox="1"/>
          <p:nvPr/>
        </p:nvSpPr>
        <p:spPr>
          <a:xfrm>
            <a:off x="3829954" y="6055444"/>
            <a:ext cx="4430194" cy="369332"/>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Urgent Maternal Warning Signs</a:t>
            </a:r>
          </a:p>
        </p:txBody>
      </p:sp>
      <p:pic>
        <p:nvPicPr>
          <p:cNvPr id="5" name="Picture 4"/>
          <p:cNvPicPr>
            <a:picLocks noChangeAspect="1"/>
          </p:cNvPicPr>
          <p:nvPr/>
        </p:nvPicPr>
        <p:blipFill rotWithShape="1">
          <a:blip r:embed="rId3"/>
          <a:srcRect l="8811" r="5321"/>
          <a:stretch/>
        </p:blipFill>
        <p:spPr>
          <a:xfrm>
            <a:off x="4030755" y="589462"/>
            <a:ext cx="3835853" cy="5442116"/>
          </a:xfrm>
          <a:prstGeom prst="rect">
            <a:avLst/>
          </a:prstGeom>
        </p:spPr>
      </p:pic>
      <p:pic>
        <p:nvPicPr>
          <p:cNvPr id="6" name="Picture 5"/>
          <p:cNvPicPr>
            <a:picLocks noChangeAspect="1"/>
          </p:cNvPicPr>
          <p:nvPr/>
        </p:nvPicPr>
        <p:blipFill>
          <a:blip r:embed="rId4"/>
          <a:stretch>
            <a:fillRect/>
          </a:stretch>
        </p:blipFill>
        <p:spPr>
          <a:xfrm>
            <a:off x="7964286" y="233887"/>
            <a:ext cx="3815242" cy="4918086"/>
          </a:xfrm>
          <a:prstGeom prst="rect">
            <a:avLst/>
          </a:prstGeom>
        </p:spPr>
      </p:pic>
      <p:pic>
        <p:nvPicPr>
          <p:cNvPr id="8" name="Picture 7"/>
          <p:cNvPicPr>
            <a:picLocks noChangeAspect="1"/>
          </p:cNvPicPr>
          <p:nvPr/>
        </p:nvPicPr>
        <p:blipFill>
          <a:blip r:embed="rId5"/>
          <a:stretch>
            <a:fillRect/>
          </a:stretch>
        </p:blipFill>
        <p:spPr>
          <a:xfrm>
            <a:off x="126462" y="1156236"/>
            <a:ext cx="3543898" cy="4572323"/>
          </a:xfrm>
          <a:prstGeom prst="rect">
            <a:avLst/>
          </a:prstGeom>
        </p:spPr>
      </p:pic>
      <p:sp>
        <p:nvSpPr>
          <p:cNvPr id="12" name="TextBox 11"/>
          <p:cNvSpPr txBox="1"/>
          <p:nvPr/>
        </p:nvSpPr>
        <p:spPr>
          <a:xfrm>
            <a:off x="-59891" y="6027003"/>
            <a:ext cx="3861610" cy="646331"/>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Conversation Guide with healthcare provider </a:t>
            </a:r>
          </a:p>
        </p:txBody>
      </p:sp>
    </p:spTree>
    <p:extLst>
      <p:ext uri="{BB962C8B-B14F-4D97-AF65-F5344CB8AC3E}">
        <p14:creationId xmlns:p14="http://schemas.microsoft.com/office/powerpoint/2010/main" val="3505976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218" y="246166"/>
            <a:ext cx="10515600" cy="1325563"/>
          </a:xfrm>
        </p:spPr>
        <p:txBody>
          <a:bodyPr>
            <a:normAutofit/>
          </a:bodyPr>
          <a:lstStyle/>
          <a:p>
            <a:pPr marR="5080" algn="l" rtl="0" fontAlgn="base">
              <a:lnSpc>
                <a:spcPct val="90000"/>
              </a:lnSpc>
              <a:spcBef>
                <a:spcPct val="0"/>
              </a:spcBef>
              <a:spcAft>
                <a:spcPct val="0"/>
              </a:spcAft>
              <a:defRPr/>
            </a:pPr>
            <a:r>
              <a:rPr lang="en-US" b="1" kern="1200" dirty="0">
                <a:solidFill>
                  <a:srgbClr val="1C498B"/>
                </a:solidFill>
                <a:ea typeface="MS PGothic" pitchFamily="34" charset="-128"/>
                <a:cs typeface="+mn-cs"/>
              </a:rPr>
              <a:t>Additional Examples </a:t>
            </a:r>
            <a:br>
              <a:rPr lang="en-US" b="1" kern="1200" dirty="0">
                <a:solidFill>
                  <a:srgbClr val="1C498B"/>
                </a:solidFill>
                <a:ea typeface="MS PGothic" pitchFamily="34" charset="-128"/>
                <a:cs typeface="+mn-cs"/>
              </a:rPr>
            </a:br>
            <a:r>
              <a:rPr lang="en-US" b="1" kern="1200" dirty="0">
                <a:solidFill>
                  <a:srgbClr val="1C498B"/>
                </a:solidFill>
                <a:ea typeface="MS PGothic" pitchFamily="34" charset="-128"/>
                <a:cs typeface="+mn-cs"/>
              </a:rPr>
              <a:t>Postpartum Patient Education Material </a:t>
            </a:r>
          </a:p>
        </p:txBody>
      </p:sp>
      <p:sp>
        <p:nvSpPr>
          <p:cNvPr id="2" name="Slide Number Placeholder 1"/>
          <p:cNvSpPr>
            <a:spLocks noGrp="1"/>
          </p:cNvSpPr>
          <p:nvPr>
            <p:ph type="sldNum" sz="quarter" idx="4294967295"/>
          </p:nvPr>
        </p:nvSpPr>
        <p:spPr/>
        <p:txBody>
          <a:bodyPr/>
          <a:lstStyle/>
          <a:p>
            <a:pPr>
              <a:defRPr/>
            </a:pPr>
            <a:fld id="{60569D82-D690-4055-BA0B-71459BE6AA19}" type="slidenum">
              <a:rPr lang="en-US" altLang="en-US" smtClean="0"/>
              <a:pPr>
                <a:defRPr/>
              </a:pPr>
              <a:t>39</a:t>
            </a:fld>
            <a:endParaRPr lang="en-US" altLang="en-US"/>
          </a:p>
        </p:txBody>
      </p:sp>
      <p:pic>
        <p:nvPicPr>
          <p:cNvPr id="4" name="Picture 3"/>
          <p:cNvPicPr>
            <a:picLocks noChangeAspect="1"/>
          </p:cNvPicPr>
          <p:nvPr/>
        </p:nvPicPr>
        <p:blipFill>
          <a:blip r:embed="rId3"/>
          <a:stretch>
            <a:fillRect/>
          </a:stretch>
        </p:blipFill>
        <p:spPr>
          <a:xfrm>
            <a:off x="0" y="1317927"/>
            <a:ext cx="4194696" cy="5349565"/>
          </a:xfrm>
          <a:prstGeom prst="rect">
            <a:avLst/>
          </a:prstGeom>
        </p:spPr>
      </p:pic>
      <p:sp>
        <p:nvSpPr>
          <p:cNvPr id="9" name="TextBox 8"/>
          <p:cNvSpPr txBox="1"/>
          <p:nvPr/>
        </p:nvSpPr>
        <p:spPr>
          <a:xfrm>
            <a:off x="2162478" y="1467934"/>
            <a:ext cx="4676876" cy="46166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Mom checklist maternal health help</a:t>
            </a:r>
          </a:p>
        </p:txBody>
      </p:sp>
      <p:pic>
        <p:nvPicPr>
          <p:cNvPr id="16" name="Picture 15"/>
          <p:cNvPicPr>
            <a:picLocks noChangeAspect="1"/>
          </p:cNvPicPr>
          <p:nvPr/>
        </p:nvPicPr>
        <p:blipFill>
          <a:blip r:embed="rId4"/>
          <a:stretch>
            <a:fillRect/>
          </a:stretch>
        </p:blipFill>
        <p:spPr>
          <a:xfrm>
            <a:off x="7075871" y="1245237"/>
            <a:ext cx="4204776" cy="5297506"/>
          </a:xfrm>
          <a:prstGeom prst="rect">
            <a:avLst/>
          </a:prstGeom>
        </p:spPr>
      </p:pic>
      <p:sp>
        <p:nvSpPr>
          <p:cNvPr id="18" name="TextBox 17"/>
          <p:cNvSpPr txBox="1"/>
          <p:nvPr/>
        </p:nvSpPr>
        <p:spPr>
          <a:xfrm>
            <a:off x="4594303" y="6344142"/>
            <a:ext cx="4493942" cy="461665"/>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Depression self-care action plan</a:t>
            </a:r>
          </a:p>
        </p:txBody>
      </p:sp>
    </p:spTree>
    <p:extLst>
      <p:ext uri="{BB962C8B-B14F-4D97-AF65-F5344CB8AC3E}">
        <p14:creationId xmlns:p14="http://schemas.microsoft.com/office/powerpoint/2010/main" val="3946511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16"/>
          <p:cNvSpPr txBox="1">
            <a:spLocks noGrp="1"/>
          </p:cNvSpPr>
          <p:nvPr>
            <p:ph type="sldNum" sz="quarter" idx="4294967295"/>
          </p:nvPr>
        </p:nvSpPr>
        <p:spPr>
          <a:xfrm>
            <a:off x="88392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97033E4B-E3EB-3D46-B2D8-3159663620F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4</a:t>
            </a:fld>
            <a:endParaRPr kumimoji="0" sz="1200" b="0" i="0" u="none" strike="noStrike" kern="0" cap="none" spc="0" normalizeH="0" baseline="0" noProof="0" dirty="0">
              <a:ln>
                <a:noFill/>
              </a:ln>
              <a:solidFill>
                <a:srgbClr val="AEB3B7"/>
              </a:solidFill>
              <a:effectLst/>
              <a:uLnTx/>
              <a:uFillTx/>
              <a:latin typeface="Calibri"/>
              <a:ea typeface="Calibri"/>
              <a:cs typeface="Calibri"/>
              <a:sym typeface="Calibri"/>
            </a:endParaRPr>
          </a:p>
        </p:txBody>
      </p:sp>
      <p:sp>
        <p:nvSpPr>
          <p:cNvPr id="371" name="Google Shape;371;p16"/>
          <p:cNvSpPr txBox="1">
            <a:spLocks noGrp="1"/>
          </p:cNvSpPr>
          <p:nvPr>
            <p:ph type="ftr" sz="quarter" idx="4294967295"/>
          </p:nvPr>
        </p:nvSpPr>
        <p:spPr>
          <a:xfrm>
            <a:off x="609600" y="6356350"/>
            <a:ext cx="41148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9497"/>
              </a:buClr>
              <a:buSzPts val="1200"/>
              <a:buFont typeface="Calibri"/>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Illinois Perinatal Quality Collaborative</a:t>
            </a:r>
            <a:endParaRPr kumimoji="0" sz="1200" b="0" i="0" u="none" strike="noStrike" kern="0" cap="none" spc="0" normalizeH="0" baseline="0" noProof="0" dirty="0">
              <a:ln>
                <a:noFill/>
              </a:ln>
              <a:solidFill>
                <a:srgbClr val="919497"/>
              </a:solidFill>
              <a:effectLst/>
              <a:uLnTx/>
              <a:uFillTx/>
              <a:latin typeface="Calibri"/>
              <a:ea typeface="+mn-ea"/>
              <a:cs typeface="Calibri"/>
              <a:sym typeface="Calibri"/>
            </a:endParaRPr>
          </a:p>
        </p:txBody>
      </p:sp>
      <p:sp>
        <p:nvSpPr>
          <p:cNvPr id="368" name="Google Shape;368;p16"/>
          <p:cNvSpPr txBox="1">
            <a:spLocks noGrp="1"/>
          </p:cNvSpPr>
          <p:nvPr>
            <p:ph type="title" idx="4294967295"/>
          </p:nvPr>
        </p:nvSpPr>
        <p:spPr>
          <a:xfrm>
            <a:off x="7241463" y="1499600"/>
            <a:ext cx="10972800" cy="132556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4000"/>
              <a:buFont typeface="Calibri"/>
              <a:buNone/>
            </a:pPr>
            <a:r>
              <a:rPr lang="en-US" sz="4400" dirty="0"/>
              <a:t>Registration Open!</a:t>
            </a:r>
            <a:endParaRPr sz="4400" dirty="0"/>
          </a:p>
        </p:txBody>
      </p:sp>
      <p:pic>
        <p:nvPicPr>
          <p:cNvPr id="3" name="Picture 2"/>
          <p:cNvPicPr>
            <a:picLocks noChangeAspect="1"/>
          </p:cNvPicPr>
          <p:nvPr/>
        </p:nvPicPr>
        <p:blipFill>
          <a:blip r:embed="rId3"/>
          <a:stretch>
            <a:fillRect/>
          </a:stretch>
        </p:blipFill>
        <p:spPr>
          <a:xfrm>
            <a:off x="0" y="-46133"/>
            <a:ext cx="6912502" cy="6904133"/>
          </a:xfrm>
          <a:prstGeom prst="rect">
            <a:avLst/>
          </a:prstGeom>
        </p:spPr>
      </p:pic>
      <p:pic>
        <p:nvPicPr>
          <p:cNvPr id="2" name="Picture 1"/>
          <p:cNvPicPr>
            <a:picLocks noChangeAspect="1"/>
          </p:cNvPicPr>
          <p:nvPr/>
        </p:nvPicPr>
        <p:blipFill>
          <a:blip r:embed="rId4"/>
          <a:stretch>
            <a:fillRect/>
          </a:stretch>
        </p:blipFill>
        <p:spPr>
          <a:xfrm>
            <a:off x="7991856" y="2659833"/>
            <a:ext cx="2942358" cy="3956279"/>
          </a:xfrm>
          <a:prstGeom prst="rect">
            <a:avLst/>
          </a:prstGeom>
        </p:spPr>
      </p:pic>
    </p:spTree>
    <p:extLst>
      <p:ext uri="{BB962C8B-B14F-4D97-AF65-F5344CB8AC3E}">
        <p14:creationId xmlns:p14="http://schemas.microsoft.com/office/powerpoint/2010/main" val="1290608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4000" b="0" dirty="0">
                <a:solidFill>
                  <a:schemeClr val="tx1"/>
                </a:solidFill>
              </a:rPr>
              <a:t>Focusing on </a:t>
            </a:r>
            <a:r>
              <a:rPr lang="en-US" sz="4000" b="0" dirty="0" smtClean="0">
                <a:solidFill>
                  <a:schemeClr val="tx1"/>
                </a:solidFill>
              </a:rPr>
              <a:t>Postpartum Safety </a:t>
            </a:r>
            <a:r>
              <a:rPr lang="en-US" sz="4000" b="0" dirty="0">
                <a:solidFill>
                  <a:schemeClr val="tx1"/>
                </a:solidFill>
              </a:rPr>
              <a:t>Provider Education</a:t>
            </a:r>
          </a:p>
        </p:txBody>
      </p:sp>
      <p:sp>
        <p:nvSpPr>
          <p:cNvPr id="3" name="Subtitle 2"/>
          <p:cNvSpPr>
            <a:spLocks noGrp="1"/>
          </p:cNvSpPr>
          <p:nvPr>
            <p:ph type="subTitle" idx="1"/>
          </p:nvPr>
        </p:nvSpPr>
        <p:spPr/>
        <p:txBody>
          <a:bodyPr/>
          <a:lstStyle/>
          <a:p>
            <a:pPr lvl="0"/>
            <a:endParaRPr lang="en-US" dirty="0">
              <a:solidFill>
                <a:schemeClr val="tx1">
                  <a:lumMod val="50000"/>
                </a:schemeClr>
              </a:solidFill>
            </a:endParaRPr>
          </a:p>
        </p:txBody>
      </p:sp>
    </p:spTree>
    <p:extLst>
      <p:ext uri="{BB962C8B-B14F-4D97-AF65-F5344CB8AC3E}">
        <p14:creationId xmlns:p14="http://schemas.microsoft.com/office/powerpoint/2010/main" val="2873233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2"/>
          <a:stretch>
            <a:fillRect/>
          </a:stretch>
        </p:blipFill>
        <p:spPr>
          <a:xfrm>
            <a:off x="78059" y="168635"/>
            <a:ext cx="6078924" cy="2374920"/>
          </a:xfrm>
          <a:prstGeom prst="rect">
            <a:avLst/>
          </a:prstGeom>
        </p:spPr>
      </p:pic>
      <p:sp>
        <p:nvSpPr>
          <p:cNvPr id="5" name="Rectangle 4"/>
          <p:cNvSpPr/>
          <p:nvPr/>
        </p:nvSpPr>
        <p:spPr>
          <a:xfrm>
            <a:off x="5577468" y="1278036"/>
            <a:ext cx="5674113" cy="5355312"/>
          </a:xfrm>
          <a:prstGeom prst="rect">
            <a:avLst/>
          </a:prstGeom>
          <a:ln w="571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This notice confirms coverage for a second postpartum visit required by Public Act 102-0665.  This policy applies to both Medicaid fee-for-service and the </a:t>
            </a:r>
            <a:r>
              <a:rPr kumimoji="0" lang="en-US" sz="1800" b="0" i="0" u="none" strike="noStrike" kern="1200" cap="none" spc="0" normalizeH="0" baseline="0" noProof="0" dirty="0" err="1">
                <a:ln>
                  <a:noFill/>
                </a:ln>
                <a:solidFill>
                  <a:srgbClr val="444C55"/>
                </a:solidFill>
                <a:effectLst/>
                <a:uLnTx/>
                <a:uFillTx/>
                <a:latin typeface="Arial" panose="020B0604020202020204"/>
                <a:ea typeface="+mn-ea"/>
                <a:cs typeface="+mn-cs"/>
              </a:rPr>
              <a:t>HealthChoice</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Illinois managed care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The Act specifies coverage for a postpartum visit within the first 3 weeks after childbirth and a comprehensive visit within 4 to 12 weeks postpartum for persons who are otherwise eligible for Medical Assistance. Department policy already allows for one postpartum visit. Providers may bill the same procedure code, 0503F – Postpartum Care Visit, twice during the postpartum period and be reimbursed in accordance with the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This policy is retroactive to dates of service beginning October 8, 2021. Questions may be directed to the Bureau of Professional and Ancillary Services at 877-782-5565 or the applicable managed care plan.</a:t>
            </a:r>
          </a:p>
        </p:txBody>
      </p:sp>
      <p:pic>
        <p:nvPicPr>
          <p:cNvPr id="6" name="Picture 5"/>
          <p:cNvPicPr>
            <a:picLocks noChangeAspect="1"/>
          </p:cNvPicPr>
          <p:nvPr/>
        </p:nvPicPr>
        <p:blipFill>
          <a:blip r:embed="rId3"/>
          <a:stretch>
            <a:fillRect/>
          </a:stretch>
        </p:blipFill>
        <p:spPr>
          <a:xfrm>
            <a:off x="493338" y="3016671"/>
            <a:ext cx="4681513" cy="1394252"/>
          </a:xfrm>
          <a:prstGeom prst="rect">
            <a:avLst/>
          </a:prstGeom>
        </p:spPr>
      </p:pic>
      <p:sp>
        <p:nvSpPr>
          <p:cNvPr id="7" name="Rectangle 6"/>
          <p:cNvSpPr/>
          <p:nvPr/>
        </p:nvSpPr>
        <p:spPr>
          <a:xfrm>
            <a:off x="193288" y="6011197"/>
            <a:ext cx="453111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4C55"/>
                </a:solidFill>
                <a:effectLst/>
                <a:uLnTx/>
                <a:uFillTx/>
                <a:latin typeface="Arial" panose="020B0604020202020204"/>
                <a:ea typeface="+mn-ea"/>
                <a:cs typeface="+mn-cs"/>
              </a:rPr>
              <a:t>https://www2.illinois.gov/hfs/MedicalProviders/notices/Pages/prn211221b.aspx</a:t>
            </a:r>
          </a:p>
        </p:txBody>
      </p:sp>
    </p:spTree>
    <p:extLst>
      <p:ext uri="{BB962C8B-B14F-4D97-AF65-F5344CB8AC3E}">
        <p14:creationId xmlns:p14="http://schemas.microsoft.com/office/powerpoint/2010/main" val="2369215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69D82-D690-4055-BA0B-71459BE6AA19}" type="slidenum">
              <a:rPr kumimoji="0" lang="en-US" alt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3" cstate="print"/>
          <a:stretch>
            <a:fillRect/>
          </a:stretch>
        </p:blipFill>
        <p:spPr>
          <a:xfrm>
            <a:off x="9243766" y="970224"/>
            <a:ext cx="1973157" cy="2574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7"/>
          <p:cNvSpPr>
            <a:spLocks noGrp="1"/>
          </p:cNvSpPr>
          <p:nvPr>
            <p:ph idx="1"/>
          </p:nvPr>
        </p:nvSpPr>
        <p:spPr>
          <a:xfrm>
            <a:off x="482321" y="1560006"/>
            <a:ext cx="8229600" cy="4525963"/>
          </a:xfrm>
        </p:spPr>
        <p:txBody>
          <a:bodyPr>
            <a:normAutofit lnSpcReduction="10000"/>
          </a:bodyPr>
          <a:lstStyle/>
          <a:p>
            <a:pPr>
              <a:buClr>
                <a:srgbClr val="F58466"/>
              </a:buClr>
              <a:buNone/>
            </a:pPr>
            <a:r>
              <a:rPr lang="en-US" sz="2400" b="1" u="sng" dirty="0">
                <a:solidFill>
                  <a:srgbClr val="004990"/>
                </a:solidFill>
              </a:rPr>
              <a:t>What’s included </a:t>
            </a:r>
            <a:endParaRPr lang="en-US" sz="2400" dirty="0"/>
          </a:p>
          <a:p>
            <a:r>
              <a:rPr lang="en-US" sz="2400" dirty="0"/>
              <a:t>Initiative introductory letter signed by hospital OB Chair</a:t>
            </a:r>
          </a:p>
          <a:p>
            <a:r>
              <a:rPr lang="en-US" sz="2400" dirty="0"/>
              <a:t>Hospitals discharge process flow</a:t>
            </a:r>
          </a:p>
          <a:p>
            <a:r>
              <a:rPr lang="en-US" sz="2400" dirty="0"/>
              <a:t>IPAC Fact Sheet</a:t>
            </a:r>
          </a:p>
          <a:p>
            <a:r>
              <a:rPr lang="en-US" sz="2400" dirty="0"/>
              <a:t>National and State Guidance documents</a:t>
            </a:r>
          </a:p>
          <a:p>
            <a:pPr lvl="1"/>
            <a:r>
              <a:rPr lang="en-US" sz="2000" dirty="0"/>
              <a:t>ACOG CO #736</a:t>
            </a:r>
          </a:p>
          <a:p>
            <a:pPr lvl="1"/>
            <a:r>
              <a:rPr lang="en-US" sz="2000" dirty="0"/>
              <a:t>AIM Postpartum Care Safety Bundle</a:t>
            </a:r>
          </a:p>
          <a:p>
            <a:pPr lvl="1"/>
            <a:r>
              <a:rPr lang="en-US" sz="2000" dirty="0"/>
              <a:t>IDPH Maternal Morbidity and                                                                                        Mortality Report </a:t>
            </a:r>
          </a:p>
          <a:p>
            <a:r>
              <a:rPr lang="en-US" dirty="0" smtClean="0"/>
              <a:t>Medicaid provider notice (covers 2 </a:t>
            </a:r>
            <a:r>
              <a:rPr lang="en-US" dirty="0" err="1" smtClean="0"/>
              <a:t>wk</a:t>
            </a:r>
            <a:r>
              <a:rPr lang="en-US" dirty="0" smtClean="0"/>
              <a:t> pp visit)</a:t>
            </a:r>
            <a:endParaRPr lang="en-US" sz="2400" dirty="0"/>
          </a:p>
          <a:p>
            <a:r>
              <a:rPr lang="en-US" sz="2400" dirty="0"/>
              <a:t>Provider education resources</a:t>
            </a:r>
          </a:p>
          <a:p>
            <a:r>
              <a:rPr lang="en-US" sz="2400" dirty="0"/>
              <a:t>Office Flyer</a:t>
            </a:r>
          </a:p>
          <a:p>
            <a:endParaRPr lang="en-US" dirty="0"/>
          </a:p>
        </p:txBody>
      </p:sp>
      <p:pic>
        <p:nvPicPr>
          <p:cNvPr id="7" name="Picture 6"/>
          <p:cNvPicPr>
            <a:picLocks noChangeAspect="1"/>
          </p:cNvPicPr>
          <p:nvPr/>
        </p:nvPicPr>
        <p:blipFill>
          <a:blip r:embed="rId4" cstate="print"/>
          <a:stretch>
            <a:fillRect/>
          </a:stretch>
        </p:blipFill>
        <p:spPr>
          <a:xfrm>
            <a:off x="7860602" y="2399394"/>
            <a:ext cx="1957196" cy="2550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stretch>
            <a:fillRect/>
          </a:stretch>
        </p:blipFill>
        <p:spPr>
          <a:xfrm>
            <a:off x="7542648" y="4216757"/>
            <a:ext cx="1676400" cy="2162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stretch>
            <a:fillRect/>
          </a:stretch>
        </p:blipFill>
        <p:spPr>
          <a:xfrm>
            <a:off x="9779973" y="3942054"/>
            <a:ext cx="1714225" cy="2187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2"/>
          <p:cNvSpPr txBox="1">
            <a:spLocks/>
          </p:cNvSpPr>
          <p:nvPr/>
        </p:nvSpPr>
        <p:spPr bwMode="auto">
          <a:xfrm>
            <a:off x="381960" y="280429"/>
            <a:ext cx="8229600" cy="1143000"/>
          </a:xfrm>
          <a:prstGeom prst="rect">
            <a:avLst/>
          </a:prstGeom>
          <a:noFill/>
          <a:ln>
            <a:noFill/>
          </a:ln>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OB Provider Packet for Buy-In</a:t>
            </a:r>
          </a:p>
        </p:txBody>
      </p:sp>
      <p:sp>
        <p:nvSpPr>
          <p:cNvPr id="10" name="Rectangle 9"/>
          <p:cNvSpPr/>
          <p:nvPr/>
        </p:nvSpPr>
        <p:spPr>
          <a:xfrm>
            <a:off x="623742" y="6356350"/>
            <a:ext cx="60837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panose="020B0604020202020204"/>
                <a:ea typeface="+mn-ea"/>
                <a:cs typeface="+mn-cs"/>
              </a:rPr>
              <a:t>https://ilpqc.org/improving-postpartum-acess-to-care-ipac/</a:t>
            </a:r>
          </a:p>
        </p:txBody>
      </p:sp>
    </p:spTree>
    <p:extLst>
      <p:ext uri="{BB962C8B-B14F-4D97-AF65-F5344CB8AC3E}">
        <p14:creationId xmlns:p14="http://schemas.microsoft.com/office/powerpoint/2010/main" val="433509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3" name="Title 2"/>
          <p:cNvSpPr txBox="1">
            <a:spLocks/>
          </p:cNvSpPr>
          <p:nvPr/>
        </p:nvSpPr>
        <p:spPr>
          <a:xfrm>
            <a:off x="6629399" y="1676399"/>
            <a:ext cx="4923264" cy="257221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Early Postpartum </a:t>
            </a:r>
          </a:p>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Visit/ Maternal Health Safety Checklist</a:t>
            </a:r>
          </a:p>
        </p:txBody>
      </p:sp>
      <p:pic>
        <p:nvPicPr>
          <p:cNvPr id="5" name="Picture 4"/>
          <p:cNvPicPr>
            <a:picLocks noChangeAspect="1"/>
          </p:cNvPicPr>
          <p:nvPr/>
        </p:nvPicPr>
        <p:blipFill>
          <a:blip r:embed="rId3" cstate="print"/>
          <a:stretch>
            <a:fillRect/>
          </a:stretch>
        </p:blipFill>
        <p:spPr>
          <a:xfrm>
            <a:off x="373947" y="40502"/>
            <a:ext cx="5389785" cy="6817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6307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4250" y="0"/>
            <a:ext cx="4248150" cy="120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4294967295"/>
          </p:nvPr>
        </p:nvSpPr>
        <p:spPr>
          <a:xfrm>
            <a:off x="10991850" y="6440488"/>
            <a:ext cx="120015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F78548-3F39-47E1-AAB1-0B8768C059F7}"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1"/>
          <p:cNvSpPr txBox="1">
            <a:spLocks/>
          </p:cNvSpPr>
          <p:nvPr/>
        </p:nvSpPr>
        <p:spPr>
          <a:xfrm>
            <a:off x="0" y="1"/>
            <a:ext cx="8634732" cy="59350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j-cs"/>
              </a:rPr>
              <a:t>Process Flow  for Scheduling </a:t>
            </a:r>
          </a:p>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j-cs"/>
              </a:rPr>
              <a:t>Early Postpartum Visit</a:t>
            </a:r>
          </a:p>
        </p:txBody>
      </p:sp>
      <p:pic>
        <p:nvPicPr>
          <p:cNvPr id="5" name="Picture 18" descr="iStock_000016539594Large.jpg"/>
          <p:cNvPicPr>
            <a:picLocks noChangeAspect="1"/>
          </p:cNvPicPr>
          <p:nvPr/>
        </p:nvPicPr>
        <p:blipFill>
          <a:blip r:embed="rId3" cstate="print"/>
          <a:srcRect/>
          <a:stretch>
            <a:fillRect/>
          </a:stretch>
        </p:blipFill>
        <p:spPr bwMode="auto">
          <a:xfrm>
            <a:off x="7625931" y="1252523"/>
            <a:ext cx="1659980" cy="2288734"/>
          </a:xfrm>
          <a:prstGeom prst="rect">
            <a:avLst/>
          </a:prstGeom>
          <a:ln>
            <a:noFill/>
          </a:ln>
          <a:effectLst>
            <a:softEdge rad="112500"/>
          </a:effectLst>
        </p:spPr>
      </p:pic>
      <p:sp>
        <p:nvSpPr>
          <p:cNvPr id="10" name="Rounded Rectangle 9"/>
          <p:cNvSpPr/>
          <p:nvPr/>
        </p:nvSpPr>
        <p:spPr>
          <a:xfrm>
            <a:off x="2477994" y="914401"/>
            <a:ext cx="4224654" cy="618625"/>
          </a:xfrm>
          <a:prstGeom prst="roundRect">
            <a:avLst>
              <a:gd name="adj" fmla="val 21971"/>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Patient meets all discharge criteria</a:t>
            </a:r>
          </a:p>
        </p:txBody>
      </p:sp>
      <p:sp>
        <p:nvSpPr>
          <p:cNvPr id="11" name="Rectangle 10"/>
          <p:cNvSpPr/>
          <p:nvPr/>
        </p:nvSpPr>
        <p:spPr>
          <a:xfrm>
            <a:off x="2375451" y="1650522"/>
            <a:ext cx="4419600" cy="48307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Patient counseled on need for  early postpartum visit at 2 weeks and will help make appointment before discharge</a:t>
            </a:r>
          </a:p>
        </p:txBody>
      </p:sp>
      <p:sp>
        <p:nvSpPr>
          <p:cNvPr id="12" name="Diamond 11"/>
          <p:cNvSpPr/>
          <p:nvPr/>
        </p:nvSpPr>
        <p:spPr>
          <a:xfrm>
            <a:off x="3188804" y="3500998"/>
            <a:ext cx="2792894" cy="1299602"/>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Able to schedule  early postpartum appointment before discharge</a:t>
            </a:r>
          </a:p>
        </p:txBody>
      </p:sp>
      <p:sp>
        <p:nvSpPr>
          <p:cNvPr id="14" name="Rectangle 13"/>
          <p:cNvSpPr/>
          <p:nvPr/>
        </p:nvSpPr>
        <p:spPr>
          <a:xfrm>
            <a:off x="2579597" y="5105400"/>
            <a:ext cx="4021448" cy="6026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Appointment scheduled and appointment date and time added to patient’s discharge paperwork</a:t>
            </a:r>
          </a:p>
        </p:txBody>
      </p:sp>
      <p:cxnSp>
        <p:nvCxnSpPr>
          <p:cNvPr id="17" name="Straight Arrow Connector 16"/>
          <p:cNvCxnSpPr>
            <a:stCxn id="11" idx="2"/>
            <a:endCxn id="28" idx="0"/>
          </p:cNvCxnSpPr>
          <p:nvPr/>
        </p:nvCxnSpPr>
        <p:spPr>
          <a:xfrm>
            <a:off x="4585251" y="21336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8" idx="2"/>
            <a:endCxn id="12" idx="0"/>
          </p:cNvCxnSpPr>
          <p:nvPr/>
        </p:nvCxnSpPr>
        <p:spPr>
          <a:xfrm>
            <a:off x="4585251" y="3328986"/>
            <a:ext cx="0" cy="172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a:endCxn id="14" idx="0"/>
          </p:cNvCxnSpPr>
          <p:nvPr/>
        </p:nvCxnSpPr>
        <p:spPr>
          <a:xfrm>
            <a:off x="4585251" y="4800600"/>
            <a:ext cx="507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 idx="3"/>
            <a:endCxn id="44" idx="1"/>
          </p:cNvCxnSpPr>
          <p:nvPr/>
        </p:nvCxnSpPr>
        <p:spPr>
          <a:xfrm flipV="1">
            <a:off x="5981699" y="4143887"/>
            <a:ext cx="1038783" cy="6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97222" y="4800600"/>
            <a:ext cx="40005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Yes</a:t>
            </a:r>
          </a:p>
        </p:txBody>
      </p:sp>
      <p:sp>
        <p:nvSpPr>
          <p:cNvPr id="22" name="TextBox 21"/>
          <p:cNvSpPr txBox="1"/>
          <p:nvPr/>
        </p:nvSpPr>
        <p:spPr>
          <a:xfrm>
            <a:off x="6302598" y="3907092"/>
            <a:ext cx="40005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No</a:t>
            </a:r>
          </a:p>
        </p:txBody>
      </p:sp>
      <p:cxnSp>
        <p:nvCxnSpPr>
          <p:cNvPr id="39" name="Straight Arrow Connector 38"/>
          <p:cNvCxnSpPr>
            <a:stCxn id="10" idx="2"/>
            <a:endCxn id="11" idx="0"/>
          </p:cNvCxnSpPr>
          <p:nvPr/>
        </p:nvCxnSpPr>
        <p:spPr>
          <a:xfrm flipH="1">
            <a:off x="4585251" y="1533025"/>
            <a:ext cx="5070" cy="117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2579597" y="5891709"/>
            <a:ext cx="4021448" cy="8786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D</a:t>
            </a:r>
            <a:r>
              <a:rPr kumimoji="0" lang="en-US" sz="1400" b="0" i="0" u="none" strike="noStrike" kern="1200" cap="none" spc="0" normalizeH="0" baseline="0" noProof="0" dirty="0" err="1">
                <a:ln>
                  <a:noFill/>
                </a:ln>
                <a:solidFill>
                  <a:prstClr val="black"/>
                </a:solidFill>
                <a:effectLst/>
                <a:uLnTx/>
                <a:uFillTx/>
                <a:latin typeface="Calibri"/>
                <a:ea typeface="+mn-ea"/>
                <a:cs typeface="+mn-cs"/>
              </a:rPr>
              <a:t>ocument</a:t>
            </a:r>
            <a:r>
              <a:rPr kumimoji="0" lang="en-US" sz="1400" b="0" i="0" u="none" strike="noStrike" kern="1200" cap="none" spc="0" normalizeH="0" baseline="0" noProof="0" dirty="0">
                <a:ln>
                  <a:noFill/>
                </a:ln>
                <a:solidFill>
                  <a:prstClr val="black"/>
                </a:solidFill>
                <a:effectLst/>
                <a:uLnTx/>
                <a:uFillTx/>
                <a:latin typeface="Calibri"/>
                <a:ea typeface="+mn-ea"/>
                <a:cs typeface="+mn-cs"/>
              </a:rPr>
              <a:t> counseling, education and postpartum care plan in discharge summary / instructions and ensure patient has follow up plan</a:t>
            </a:r>
          </a:p>
        </p:txBody>
      </p:sp>
      <p:sp>
        <p:nvSpPr>
          <p:cNvPr id="44" name="Rectangle 43"/>
          <p:cNvSpPr/>
          <p:nvPr/>
        </p:nvSpPr>
        <p:spPr>
          <a:xfrm>
            <a:off x="7020482" y="3732408"/>
            <a:ext cx="2842893" cy="82295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Arrange follow up with patient to schedule 2 week postpartum visit after discharge</a:t>
            </a:r>
          </a:p>
        </p:txBody>
      </p:sp>
      <p:sp>
        <p:nvSpPr>
          <p:cNvPr id="47" name="Diamond 46"/>
          <p:cNvSpPr/>
          <p:nvPr/>
        </p:nvSpPr>
        <p:spPr>
          <a:xfrm>
            <a:off x="7056928" y="4800600"/>
            <a:ext cx="2769999" cy="1373108"/>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Confirm patient has early pp visit scheduled  and document in record</a:t>
            </a:r>
          </a:p>
        </p:txBody>
      </p:sp>
      <p:cxnSp>
        <p:nvCxnSpPr>
          <p:cNvPr id="52" name="Straight Arrow Connector 51"/>
          <p:cNvCxnSpPr>
            <a:stCxn id="44" idx="2"/>
            <a:endCxn id="47" idx="0"/>
          </p:cNvCxnSpPr>
          <p:nvPr/>
        </p:nvCxnSpPr>
        <p:spPr>
          <a:xfrm flipH="1">
            <a:off x="8441928" y="4555366"/>
            <a:ext cx="1" cy="245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4" idx="2"/>
            <a:endCxn id="43" idx="0"/>
          </p:cNvCxnSpPr>
          <p:nvPr/>
        </p:nvCxnSpPr>
        <p:spPr>
          <a:xfrm>
            <a:off x="4590321" y="5708088"/>
            <a:ext cx="0" cy="183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770744" y="2438400"/>
            <a:ext cx="5629014" cy="8905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Provide patient education materials on the benefit of early postpartum visit, warning signs/symptoms to seek care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ie</a:t>
            </a:r>
            <a:r>
              <a:rPr kumimoji="0" lang="en-US" sz="1400" b="0" i="0" u="none" strike="noStrike" kern="1200" cap="none" spc="0" normalizeH="0" baseline="0" noProof="0" dirty="0">
                <a:ln>
                  <a:noFill/>
                </a:ln>
                <a:solidFill>
                  <a:prstClr val="black"/>
                </a:solidFill>
                <a:effectLst/>
                <a:uLnTx/>
                <a:uFillTx/>
                <a:latin typeface="Calibri"/>
                <a:ea typeface="+mn-ea"/>
                <a:cs typeface="+mn-cs"/>
              </a:rPr>
              <a:t>. AWHONN hand out), and information on benefits of pregnancy spacing/family planning options.) </a:t>
            </a:r>
          </a:p>
        </p:txBody>
      </p:sp>
    </p:spTree>
    <p:extLst>
      <p:ext uri="{BB962C8B-B14F-4D97-AF65-F5344CB8AC3E}">
        <p14:creationId xmlns:p14="http://schemas.microsoft.com/office/powerpoint/2010/main" val="2587232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9327"/>
            <a:ext cx="10598727" cy="1752600"/>
          </a:xfrm>
        </p:spPr>
        <p:txBody>
          <a:bodyPr>
            <a:noAutofit/>
          </a:bodyPr>
          <a:lstStyle/>
          <a:p>
            <a:pPr marR="5080" fontAlgn="base">
              <a:spcAft>
                <a:spcPct val="0"/>
              </a:spcAft>
              <a:defRPr/>
            </a:pPr>
            <a:r>
              <a:rPr lang="en-US" sz="4400" b="1" dirty="0">
                <a:solidFill>
                  <a:srgbClr val="1C498B"/>
                </a:solidFill>
                <a:latin typeface="Arial" panose="020B0604020202020204"/>
                <a:ea typeface="MS PGothic" pitchFamily="34" charset="-128"/>
                <a:cs typeface="+mn-cs"/>
              </a:rPr>
              <a:t>What is the role of the </a:t>
            </a:r>
            <a:br>
              <a:rPr lang="en-US" sz="4400" b="1" dirty="0">
                <a:solidFill>
                  <a:srgbClr val="1C498B"/>
                </a:solidFill>
                <a:latin typeface="Arial" panose="020B0604020202020204"/>
                <a:ea typeface="MS PGothic" pitchFamily="34" charset="-128"/>
                <a:cs typeface="+mn-cs"/>
              </a:rPr>
            </a:br>
            <a:r>
              <a:rPr lang="en-US" sz="4400" b="1" dirty="0">
                <a:solidFill>
                  <a:srgbClr val="1C498B"/>
                </a:solidFill>
                <a:latin typeface="Arial" panose="020B0604020202020204"/>
                <a:ea typeface="MS PGothic" pitchFamily="34" charset="-128"/>
                <a:cs typeface="+mn-cs"/>
              </a:rPr>
              <a:t>OB provider for </a:t>
            </a:r>
            <a:r>
              <a:rPr lang="en-US" sz="4400" b="1" dirty="0">
                <a:solidFill>
                  <a:srgbClr val="1C498B"/>
                </a:solidFill>
                <a:latin typeface="Arial" panose="020B0604020202020204"/>
                <a:ea typeface="MS PGothic" pitchFamily="34" charset="-128"/>
                <a:cs typeface="+mn-cs"/>
              </a:rPr>
              <a:t>postpartum safety?</a:t>
            </a:r>
            <a:endParaRPr lang="en-US" sz="4400" b="1" dirty="0">
              <a:solidFill>
                <a:srgbClr val="1C498B"/>
              </a:solidFill>
              <a:latin typeface="Arial" panose="020B0604020202020204"/>
              <a:ea typeface="MS PGothic" pitchFamily="34" charset="-128"/>
              <a:cs typeface="+mn-cs"/>
            </a:endParaRPr>
          </a:p>
        </p:txBody>
      </p:sp>
      <p:sp>
        <p:nvSpPr>
          <p:cNvPr id="3" name="Content Placeholder 2"/>
          <p:cNvSpPr>
            <a:spLocks noGrp="1"/>
          </p:cNvSpPr>
          <p:nvPr>
            <p:ph idx="4294967295"/>
          </p:nvPr>
        </p:nvSpPr>
        <p:spPr>
          <a:xfrm>
            <a:off x="342899" y="1871157"/>
            <a:ext cx="9912928" cy="4525963"/>
          </a:xfrm>
        </p:spPr>
        <p:txBody>
          <a:bodyPr>
            <a:normAutofit lnSpcReduction="10000"/>
          </a:bodyPr>
          <a:lstStyle/>
          <a:p>
            <a:pPr>
              <a:buClr>
                <a:srgbClr val="F58466"/>
              </a:buClr>
            </a:pPr>
            <a:r>
              <a:rPr lang="en-US" sz="2400" dirty="0"/>
              <a:t>Council all patients on the plan for early postpartum visit and why a maternal health safety check within 2 weeks is important (discuss key components of visit), document plan/discussion</a:t>
            </a:r>
          </a:p>
          <a:p>
            <a:pPr>
              <a:buClr>
                <a:srgbClr val="F58466"/>
              </a:buClr>
            </a:pPr>
            <a:r>
              <a:rPr lang="en-US" sz="2400" dirty="0"/>
              <a:t>Make sure patient receives pp education material before discharge:</a:t>
            </a:r>
          </a:p>
          <a:p>
            <a:pPr lvl="1">
              <a:buClr>
                <a:srgbClr val="F58466"/>
              </a:buClr>
            </a:pPr>
            <a:r>
              <a:rPr lang="en-US" sz="2000" dirty="0"/>
              <a:t>Benefit of early postpartum visit</a:t>
            </a:r>
          </a:p>
          <a:p>
            <a:pPr lvl="1">
              <a:buClr>
                <a:srgbClr val="F58466"/>
              </a:buClr>
            </a:pPr>
            <a:r>
              <a:rPr lang="en-US" sz="2000" dirty="0"/>
              <a:t>Postpartum early warning signs and how to seek care</a:t>
            </a:r>
          </a:p>
          <a:p>
            <a:pPr lvl="1">
              <a:buClr>
                <a:srgbClr val="F58466"/>
              </a:buClr>
            </a:pPr>
            <a:r>
              <a:rPr lang="en-US" sz="2000" dirty="0"/>
              <a:t>Benefits of pregnancy spacing, family planning options</a:t>
            </a:r>
          </a:p>
          <a:p>
            <a:pPr>
              <a:buClr>
                <a:srgbClr val="F58466"/>
              </a:buClr>
            </a:pPr>
            <a:r>
              <a:rPr lang="en-US" sz="2400" dirty="0"/>
              <a:t>Facilitate scheduling early postpartum visit (within 2 weeks) for all patients, document in chart</a:t>
            </a:r>
          </a:p>
          <a:p>
            <a:pPr>
              <a:buClr>
                <a:srgbClr val="F58466"/>
              </a:buClr>
            </a:pPr>
            <a:r>
              <a:rPr lang="en-US" sz="2400" dirty="0"/>
              <a:t>Confirm patients receive early pp visit within 2 weeks/ maternal health safety check and use check list for key components</a:t>
            </a:r>
          </a:p>
          <a:p>
            <a:pPr>
              <a:buClr>
                <a:srgbClr val="F58466"/>
              </a:buClr>
            </a:pPr>
            <a:r>
              <a:rPr lang="en-US" sz="2400" dirty="0"/>
              <a:t>Document and bill for early postpartum visit</a:t>
            </a:r>
          </a:p>
          <a:p>
            <a:pPr lvl="1"/>
            <a:endParaRPr lang="en-US" sz="2000" dirty="0"/>
          </a:p>
        </p:txBody>
      </p:sp>
      <p:sp>
        <p:nvSpPr>
          <p:cNvPr id="4" name="Slide Number Placeholder 3"/>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80715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143000"/>
          </a:xfrm>
        </p:spPr>
        <p:txBody>
          <a:bodyPr>
            <a:noAutofit/>
          </a:bodyPr>
          <a:lstStyle/>
          <a:p>
            <a:pPr marR="5080" fontAlgn="base">
              <a:spcAft>
                <a:spcPct val="0"/>
              </a:spcAft>
              <a:defRPr/>
            </a:pPr>
            <a:r>
              <a:rPr lang="en-US" sz="4400" b="1" dirty="0">
                <a:solidFill>
                  <a:srgbClr val="1C498B"/>
                </a:solidFill>
                <a:latin typeface="Arial" panose="020B0604020202020204"/>
                <a:ea typeface="MS PGothic" pitchFamily="34" charset="-128"/>
                <a:cs typeface="+mn-cs"/>
              </a:rPr>
              <a:t>What is the role of the OB Nurse </a:t>
            </a:r>
            <a:r>
              <a:rPr lang="en-US" sz="4400" b="1" dirty="0" smtClean="0">
                <a:solidFill>
                  <a:srgbClr val="1C498B"/>
                </a:solidFill>
                <a:latin typeface="Arial" panose="020B0604020202020204"/>
                <a:ea typeface="MS PGothic" pitchFamily="34" charset="-128"/>
                <a:cs typeface="+mn-cs"/>
              </a:rPr>
              <a:t>for </a:t>
            </a:r>
            <a:r>
              <a:rPr lang="en-US" sz="4400" b="1" dirty="0">
                <a:solidFill>
                  <a:srgbClr val="1C498B"/>
                </a:solidFill>
                <a:latin typeface="Arial" panose="020B0604020202020204"/>
                <a:ea typeface="MS PGothic" pitchFamily="34" charset="-128"/>
                <a:cs typeface="+mn-cs"/>
              </a:rPr>
              <a:t>postpartum safety?</a:t>
            </a:r>
            <a:endParaRPr lang="en-US" sz="4400" b="1" dirty="0">
              <a:solidFill>
                <a:srgbClr val="1C498B"/>
              </a:solidFill>
              <a:latin typeface="Arial" panose="020B0604020202020204"/>
              <a:ea typeface="MS PGothic" pitchFamily="34" charset="-128"/>
              <a:cs typeface="+mn-cs"/>
            </a:endParaRPr>
          </a:p>
        </p:txBody>
      </p:sp>
      <p:sp>
        <p:nvSpPr>
          <p:cNvPr id="3" name="Content Placeholder 2"/>
          <p:cNvSpPr>
            <a:spLocks noGrp="1"/>
          </p:cNvSpPr>
          <p:nvPr>
            <p:ph idx="4294967295"/>
          </p:nvPr>
        </p:nvSpPr>
        <p:spPr>
          <a:xfrm>
            <a:off x="193964" y="1510145"/>
            <a:ext cx="11111345" cy="4525963"/>
          </a:xfrm>
        </p:spPr>
        <p:txBody>
          <a:bodyPr>
            <a:normAutofit/>
          </a:bodyPr>
          <a:lstStyle/>
          <a:p>
            <a:pPr>
              <a:buClr>
                <a:srgbClr val="F58466"/>
              </a:buClr>
            </a:pPr>
            <a:r>
              <a:rPr lang="en-US" sz="2400" dirty="0"/>
              <a:t>Understand maternal risks in the postpartum period and benefits of early postpartum visit / maternal health safety check</a:t>
            </a:r>
          </a:p>
          <a:p>
            <a:pPr>
              <a:buClr>
                <a:srgbClr val="F58466"/>
              </a:buClr>
            </a:pPr>
            <a:r>
              <a:rPr lang="en-US" sz="2400" dirty="0"/>
              <a:t>Make sure patient receives pp education material before discharge:</a:t>
            </a:r>
          </a:p>
          <a:p>
            <a:pPr lvl="1">
              <a:buClr>
                <a:srgbClr val="F58466"/>
              </a:buClr>
            </a:pPr>
            <a:r>
              <a:rPr lang="en-US" sz="2000" dirty="0"/>
              <a:t>Benefit of early postpartum visit</a:t>
            </a:r>
          </a:p>
          <a:p>
            <a:pPr lvl="1">
              <a:buClr>
                <a:srgbClr val="F58466"/>
              </a:buClr>
            </a:pPr>
            <a:r>
              <a:rPr lang="en-US" sz="2000" dirty="0"/>
              <a:t>Postpartum early warning signs and how to seek care</a:t>
            </a:r>
          </a:p>
          <a:p>
            <a:pPr lvl="1">
              <a:buClr>
                <a:srgbClr val="F58466"/>
              </a:buClr>
            </a:pPr>
            <a:r>
              <a:rPr lang="en-US" sz="2000" dirty="0"/>
              <a:t>Benefits of pregnancy spacing, (outpatient) family planning options</a:t>
            </a:r>
          </a:p>
          <a:p>
            <a:pPr>
              <a:buClr>
                <a:srgbClr val="F58466"/>
              </a:buClr>
            </a:pPr>
            <a:r>
              <a:rPr lang="en-US" sz="2400" dirty="0"/>
              <a:t>Facilitate and help ensure scheduling early postpartum visit (within 2 weeks) for all patients before hospital discharge, confirm documented in chart and discharge instructions</a:t>
            </a:r>
          </a:p>
          <a:p>
            <a:pPr>
              <a:buClr>
                <a:srgbClr val="F58466"/>
              </a:buClr>
            </a:pPr>
            <a:r>
              <a:rPr lang="en-US" sz="2400" dirty="0"/>
              <a:t>Discharge conversation ensure patient understands key pp education materials, understands plan for early postpartum visit, and has appointment scheduled. </a:t>
            </a:r>
            <a:endParaRPr lang="en-US" dirty="0"/>
          </a:p>
        </p:txBody>
      </p:sp>
      <p:sp>
        <p:nvSpPr>
          <p:cNvPr id="4" name="Slide Number Placeholder 3"/>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786386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a:t>
            </a:r>
            <a:r>
              <a:rPr lang="en-US" dirty="0" smtClean="0"/>
              <a:t>Talk &amp; Guest Speaker</a:t>
            </a:r>
            <a:endParaRPr lang="en-US" dirty="0"/>
          </a:p>
        </p:txBody>
      </p:sp>
      <p:sp>
        <p:nvSpPr>
          <p:cNvPr id="3" name="Subtitle 2"/>
          <p:cNvSpPr>
            <a:spLocks noGrp="1"/>
          </p:cNvSpPr>
          <p:nvPr>
            <p:ph type="subTitle" idx="1"/>
          </p:nvPr>
        </p:nvSpPr>
        <p:spPr>
          <a:xfrm>
            <a:off x="1728103" y="2991698"/>
            <a:ext cx="9365380" cy="986569"/>
          </a:xfrm>
        </p:spPr>
        <p:txBody>
          <a:bodyPr>
            <a:noAutofit/>
          </a:bodyPr>
          <a:lstStyle/>
          <a:p>
            <a:pPr marL="698500" lvl="1" indent="-457200">
              <a:buClr>
                <a:srgbClr val="F5668F"/>
              </a:buClr>
              <a:buFont typeface="Wingdings" panose="05000000000000000000" pitchFamily="2" charset="2"/>
              <a:buChar char="Ø"/>
              <a:tabLst>
                <a:tab pos="241300" algn="l"/>
              </a:tabLst>
              <a:defRPr/>
            </a:pPr>
            <a:r>
              <a:rPr lang="en-US" sz="2800" spc="-5" dirty="0">
                <a:solidFill>
                  <a:srgbClr val="444B54"/>
                </a:solidFill>
                <a:cs typeface="Arial"/>
              </a:rPr>
              <a:t>JoAnn Dominick </a:t>
            </a:r>
            <a:r>
              <a:rPr lang="en-US" sz="2800" spc="-5" dirty="0" err="1">
                <a:solidFill>
                  <a:srgbClr val="444B54"/>
                </a:solidFill>
                <a:cs typeface="Arial"/>
              </a:rPr>
              <a:t>Meigs</a:t>
            </a:r>
            <a:r>
              <a:rPr lang="en-US" sz="2800" spc="-5" dirty="0">
                <a:solidFill>
                  <a:srgbClr val="444B54"/>
                </a:solidFill>
                <a:cs typeface="Arial"/>
              </a:rPr>
              <a:t>, RN BSN MBA - Nurse Manager at Ascension Resurrection Medical Center</a:t>
            </a:r>
          </a:p>
          <a:p>
            <a:pPr marL="241300" lvl="1">
              <a:buClr>
                <a:srgbClr val="F5668F"/>
              </a:buClr>
              <a:tabLst>
                <a:tab pos="241300" algn="l"/>
              </a:tabLst>
              <a:defRPr/>
            </a:pPr>
            <a:endParaRPr lang="en-US" sz="1400" spc="-5" dirty="0">
              <a:solidFill>
                <a:srgbClr val="444B54"/>
              </a:solidFill>
              <a:cs typeface="Arial"/>
            </a:endParaRPr>
          </a:p>
          <a:p>
            <a:pPr marL="698500" lvl="1" indent="-457200">
              <a:buClr>
                <a:srgbClr val="F5668F"/>
              </a:buClr>
              <a:buFont typeface="Wingdings" panose="05000000000000000000" pitchFamily="2" charset="2"/>
              <a:buChar char="Ø"/>
              <a:tabLst>
                <a:tab pos="241300" algn="l"/>
              </a:tabLst>
              <a:defRPr/>
            </a:pPr>
            <a:r>
              <a:rPr lang="en-US" sz="2800" spc="-5" dirty="0">
                <a:solidFill>
                  <a:srgbClr val="444B54"/>
                </a:solidFill>
                <a:cs typeface="Arial"/>
              </a:rPr>
              <a:t>Jena </a:t>
            </a:r>
            <a:r>
              <a:rPr lang="en-US" sz="2800" spc="-5" dirty="0" err="1">
                <a:solidFill>
                  <a:srgbClr val="444B54"/>
                </a:solidFill>
                <a:cs typeface="Arial"/>
              </a:rPr>
              <a:t>Wallander</a:t>
            </a:r>
            <a:r>
              <a:rPr lang="en-US" sz="2800" spc="-5" dirty="0">
                <a:solidFill>
                  <a:srgbClr val="444B54"/>
                </a:solidFill>
                <a:cs typeface="Arial"/>
              </a:rPr>
              <a:t> </a:t>
            </a:r>
            <a:r>
              <a:rPr lang="en-US" sz="2800" spc="-5" dirty="0" err="1">
                <a:solidFill>
                  <a:srgbClr val="444B54"/>
                </a:solidFill>
                <a:cs typeface="Arial"/>
              </a:rPr>
              <a:t>Gemkow</a:t>
            </a:r>
            <a:r>
              <a:rPr lang="en-US" sz="2800" spc="-5" dirty="0">
                <a:solidFill>
                  <a:srgbClr val="444B54"/>
                </a:solidFill>
                <a:cs typeface="Arial"/>
              </a:rPr>
              <a:t>, MPH, BSN, RN - Clinical Research Manager at Alliance </a:t>
            </a:r>
            <a:r>
              <a:rPr lang="en-US" sz="2800" spc="-5" dirty="0" smtClean="0">
                <a:solidFill>
                  <a:srgbClr val="444B54"/>
                </a:solidFill>
                <a:cs typeface="Arial"/>
              </a:rPr>
              <a:t>Chicago, </a:t>
            </a:r>
          </a:p>
          <a:p>
            <a:pPr marL="241300" lvl="1">
              <a:buClr>
                <a:srgbClr val="F5668F"/>
              </a:buClr>
              <a:tabLst>
                <a:tab pos="241300" algn="l"/>
              </a:tabLst>
              <a:defRPr/>
            </a:pPr>
            <a:r>
              <a:rPr lang="en-US" sz="2800" spc="-5" dirty="0" smtClean="0">
                <a:solidFill>
                  <a:srgbClr val="444B54"/>
                </a:solidFill>
                <a:cs typeface="Arial"/>
              </a:rPr>
              <a:t>Chicago </a:t>
            </a:r>
            <a:r>
              <a:rPr lang="en-US" sz="2800" spc="-5" dirty="0">
                <a:solidFill>
                  <a:srgbClr val="444B54"/>
                </a:solidFill>
                <a:cs typeface="Arial"/>
              </a:rPr>
              <a:t>Collaborative for Maternal Health</a:t>
            </a:r>
          </a:p>
          <a:p>
            <a:pPr marL="698500" lvl="1" indent="-457200">
              <a:buClr>
                <a:srgbClr val="F5668F"/>
              </a:buClr>
              <a:buFont typeface="Wingdings" panose="05000000000000000000" pitchFamily="2" charset="2"/>
              <a:buChar char="Ø"/>
              <a:tabLst>
                <a:tab pos="241300" algn="l"/>
              </a:tabLst>
              <a:defRPr/>
            </a:pPr>
            <a:endParaRPr lang="en-US" sz="2800" spc="-5" dirty="0">
              <a:solidFill>
                <a:srgbClr val="444B54"/>
              </a:solidFill>
              <a:cs typeface="Arial"/>
            </a:endParaRPr>
          </a:p>
        </p:txBody>
      </p:sp>
    </p:spTree>
    <p:extLst>
      <p:ext uri="{BB962C8B-B14F-4D97-AF65-F5344CB8AC3E}">
        <p14:creationId xmlns:p14="http://schemas.microsoft.com/office/powerpoint/2010/main" val="3251879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5FFACC-BC74-464D-94B4-7A54E814565C}"/>
              </a:ext>
            </a:extLst>
          </p:cNvPr>
          <p:cNvSpPr>
            <a:spLocks noGrp="1"/>
          </p:cNvSpPr>
          <p:nvPr>
            <p:ph type="ctrTitle"/>
          </p:nvPr>
        </p:nvSpPr>
        <p:spPr/>
        <p:txBody>
          <a:bodyPr/>
          <a:lstStyle/>
          <a:p>
            <a:r>
              <a:rPr lang="en-US" dirty="0"/>
              <a:t>Ascension Resurrection</a:t>
            </a:r>
          </a:p>
        </p:txBody>
      </p:sp>
      <p:sp>
        <p:nvSpPr>
          <p:cNvPr id="6" name="Subtitle 5">
            <a:extLst>
              <a:ext uri="{FF2B5EF4-FFF2-40B4-BE49-F238E27FC236}">
                <a16:creationId xmlns:a16="http://schemas.microsoft.com/office/drawing/2014/main" id="{3C44AB90-799F-46BC-AB13-A4BA75D26001}"/>
              </a:ext>
            </a:extLst>
          </p:cNvPr>
          <p:cNvSpPr>
            <a:spLocks noGrp="1"/>
          </p:cNvSpPr>
          <p:nvPr>
            <p:ph type="subTitle" idx="1"/>
          </p:nvPr>
        </p:nvSpPr>
        <p:spPr/>
        <p:txBody>
          <a:bodyPr/>
          <a:lstStyle/>
          <a:p>
            <a:r>
              <a:rPr lang="en-US" dirty="0"/>
              <a:t>Improving Access to Postpartum Care (IPAC)</a:t>
            </a:r>
          </a:p>
        </p:txBody>
      </p:sp>
    </p:spTree>
    <p:extLst>
      <p:ext uri="{BB962C8B-B14F-4D97-AF65-F5344CB8AC3E}">
        <p14:creationId xmlns:p14="http://schemas.microsoft.com/office/powerpoint/2010/main" val="2285354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Birthplace and Special Care Nursery</a:t>
            </a:r>
          </a:p>
        </p:txBody>
      </p:sp>
      <p:sp>
        <p:nvSpPr>
          <p:cNvPr id="3" name="Text Placeholder 2"/>
          <p:cNvSpPr>
            <a:spLocks noGrp="1"/>
          </p:cNvSpPr>
          <p:nvPr>
            <p:ph type="body" sz="quarter" idx="10"/>
          </p:nvPr>
        </p:nvSpPr>
        <p:spPr/>
        <p:txBody>
          <a:bodyPr/>
          <a:lstStyle/>
          <a:p>
            <a:pPr lvl="0"/>
            <a:r>
              <a:rPr lang="en-US" dirty="0"/>
              <a:t>Ascension Resurrection</a:t>
            </a:r>
          </a:p>
        </p:txBody>
      </p:sp>
      <p:sp>
        <p:nvSpPr>
          <p:cNvPr id="4" name="Text Placeholder 3"/>
          <p:cNvSpPr>
            <a:spLocks noGrp="1"/>
          </p:cNvSpPr>
          <p:nvPr>
            <p:ph type="body" sz="quarter" idx="11"/>
          </p:nvPr>
        </p:nvSpPr>
        <p:spPr/>
        <p:txBody>
          <a:bodyPr>
            <a:normAutofit fontScale="92500" lnSpcReduction="10000"/>
          </a:bodyPr>
          <a:lstStyle/>
          <a:p>
            <a:r>
              <a:rPr lang="en-US" dirty="0"/>
              <a:t>~1,000 deliveries/year</a:t>
            </a:r>
          </a:p>
          <a:p>
            <a:r>
              <a:rPr lang="en-US" dirty="0"/>
              <a:t>24/7 in house coverage: Neonatology, OB, Anesthesia </a:t>
            </a:r>
          </a:p>
          <a:p>
            <a:r>
              <a:rPr lang="en-US" dirty="0"/>
              <a:t>17 ante/triage/LDRs</a:t>
            </a:r>
          </a:p>
          <a:p>
            <a:r>
              <a:rPr lang="en-US" dirty="0"/>
              <a:t>2 surgical suites with a recovery room</a:t>
            </a:r>
          </a:p>
          <a:p>
            <a:r>
              <a:rPr lang="en-US" dirty="0"/>
              <a:t>22 bed post-partum/</a:t>
            </a:r>
            <a:r>
              <a:rPr lang="en-US" dirty="0" err="1"/>
              <a:t>gyne</a:t>
            </a:r>
            <a:r>
              <a:rPr lang="en-US" dirty="0"/>
              <a:t> unit</a:t>
            </a:r>
          </a:p>
          <a:p>
            <a:r>
              <a:rPr lang="en-US" dirty="0"/>
              <a:t>8 Bed SCN (Level 2E)</a:t>
            </a:r>
          </a:p>
          <a:p>
            <a:r>
              <a:rPr lang="en-US" dirty="0"/>
              <a:t>ED, FP and OB Residency Program</a:t>
            </a:r>
          </a:p>
          <a:p>
            <a:pPr lvl="1"/>
            <a:r>
              <a:rPr lang="en-US" dirty="0"/>
              <a:t>New Beginnings Clinic (resident clinic)</a:t>
            </a:r>
          </a:p>
          <a:p>
            <a:r>
              <a:rPr lang="en-US" dirty="0"/>
              <a:t>Perinatal Nurse Home Visit Program</a:t>
            </a:r>
          </a:p>
          <a:p>
            <a:pPr lvl="1"/>
            <a:r>
              <a:rPr lang="en-US" dirty="0">
                <a:ea typeface="Times New Roman" panose="02020603050405020304" pitchFamily="18" charset="0"/>
              </a:rPr>
              <a:t>P</a:t>
            </a:r>
            <a:r>
              <a:rPr lang="en-US" dirty="0">
                <a:effectLst/>
                <a:ea typeface="Times New Roman" panose="02020603050405020304" pitchFamily="18" charset="0"/>
              </a:rPr>
              <a:t>rogram resumed in mid-February 2021-visited 355 families and logged over 5,600 miles in 2021. </a:t>
            </a:r>
            <a:endParaRPr lang="en-US" dirty="0"/>
          </a:p>
          <a:p>
            <a:pPr marL="0" indent="0">
              <a:buNone/>
            </a:pPr>
            <a:endParaRPr lang="en-US" dirty="0"/>
          </a:p>
          <a:p>
            <a:endParaRPr lang="en-US" dirty="0"/>
          </a:p>
        </p:txBody>
      </p:sp>
      <p:sp>
        <p:nvSpPr>
          <p:cNvPr id="5" name="TextBox 4"/>
          <p:cNvSpPr txBox="1"/>
          <p:nvPr/>
        </p:nvSpPr>
        <p:spPr>
          <a:xfrm>
            <a:off x="12301329" y="0"/>
            <a:ext cx="4114801"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Template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 reminder for content slides: Do not allow your text to descend below the line and overlap the Ascension logo.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If you need more room for text, use Title and Content Option 2 in the template.</a:t>
            </a:r>
          </a:p>
        </p:txBody>
      </p:sp>
    </p:spTree>
    <p:extLst>
      <p:ext uri="{BB962C8B-B14F-4D97-AF65-F5344CB8AC3E}">
        <p14:creationId xmlns:p14="http://schemas.microsoft.com/office/powerpoint/2010/main" val="2485627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47E9-66AA-0932-7478-8E7C15D5CB74}"/>
              </a:ext>
            </a:extLst>
          </p:cNvPr>
          <p:cNvSpPr>
            <a:spLocks noGrp="1"/>
          </p:cNvSpPr>
          <p:nvPr>
            <p:ph type="title"/>
          </p:nvPr>
        </p:nvSpPr>
        <p:spPr>
          <a:xfrm>
            <a:off x="838201" y="549249"/>
            <a:ext cx="4802249" cy="1671570"/>
          </a:xfrm>
        </p:spPr>
        <p:txBody>
          <a:bodyPr>
            <a:normAutofit/>
          </a:bodyPr>
          <a:lstStyle/>
          <a:p>
            <a:r>
              <a:rPr lang="en-US" sz="4000" dirty="0"/>
              <a:t>Join us</a:t>
            </a:r>
          </a:p>
        </p:txBody>
      </p:sp>
      <p:pic>
        <p:nvPicPr>
          <p:cNvPr id="7" name="Picture 6" descr="Two people smiling&#10;&#10;Description automatically generated with low confidence">
            <a:extLst>
              <a:ext uri="{FF2B5EF4-FFF2-40B4-BE49-F238E27FC236}">
                <a16:creationId xmlns:a16="http://schemas.microsoft.com/office/drawing/2014/main" id="{DB058E8B-1468-3CBB-3414-867E8BFD5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442" b="-1"/>
          <a:stretch/>
        </p:blipFill>
        <p:spPr>
          <a:xfrm>
            <a:off x="5995436" y="1"/>
            <a:ext cx="3016307" cy="2223338"/>
          </a:xfrm>
          <a:prstGeom prst="rect">
            <a:avLst/>
          </a:prstGeom>
        </p:spPr>
      </p:pic>
      <p:pic>
        <p:nvPicPr>
          <p:cNvPr id="13" name="Picture 12" descr="A person shaking hands with a person&#10;&#10;Description automatically generated with low confidence">
            <a:extLst>
              <a:ext uri="{FF2B5EF4-FFF2-40B4-BE49-F238E27FC236}">
                <a16:creationId xmlns:a16="http://schemas.microsoft.com/office/drawing/2014/main" id="{BAAD1480-AC8E-2762-E0AA-DBF6F62D8C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b="16219"/>
          <a:stretch/>
        </p:blipFill>
        <p:spPr>
          <a:xfrm>
            <a:off x="9188878" y="10"/>
            <a:ext cx="3003123" cy="1679499"/>
          </a:xfrm>
          <a:prstGeom prst="rect">
            <a:avLst/>
          </a:prstGeom>
        </p:spPr>
      </p:pic>
      <p:sp>
        <p:nvSpPr>
          <p:cNvPr id="3" name="Content Placeholder 2">
            <a:extLst>
              <a:ext uri="{FF2B5EF4-FFF2-40B4-BE49-F238E27FC236}">
                <a16:creationId xmlns:a16="http://schemas.microsoft.com/office/drawing/2014/main" id="{FB93E3CA-AB7D-81CB-EAB6-A4A83849CA2C}"/>
              </a:ext>
            </a:extLst>
          </p:cNvPr>
          <p:cNvSpPr>
            <a:spLocks noGrp="1"/>
          </p:cNvSpPr>
          <p:nvPr>
            <p:ph idx="1"/>
          </p:nvPr>
        </p:nvSpPr>
        <p:spPr>
          <a:xfrm>
            <a:off x="838201" y="2384215"/>
            <a:ext cx="4802249" cy="3744871"/>
          </a:xfrm>
        </p:spPr>
        <p:txBody>
          <a:bodyPr>
            <a:normAutofit/>
          </a:bodyPr>
          <a:lstStyle/>
          <a:p>
            <a:pPr marL="0" indent="0">
              <a:buNone/>
            </a:pPr>
            <a:r>
              <a:rPr lang="en-US" dirty="0">
                <a:effectLst/>
                <a:latin typeface="Calibri" panose="020F0502020204030204" pitchFamily="34" charset="0"/>
                <a:ea typeface="Calibri" panose="020F0502020204030204" pitchFamily="34" charset="0"/>
              </a:rPr>
              <a:t>Collaborative magic.</a:t>
            </a:r>
          </a:p>
          <a:p>
            <a:pPr marL="0" indent="0">
              <a:buNone/>
            </a:pPr>
            <a:r>
              <a:rPr lang="en-US" dirty="0">
                <a:effectLst/>
                <a:latin typeface="Calibri" panose="020F0502020204030204" pitchFamily="34" charset="0"/>
                <a:ea typeface="Calibri" panose="020F0502020204030204" pitchFamily="34" charset="0"/>
              </a:rPr>
              <a:t>Remember how great this was?</a:t>
            </a:r>
          </a:p>
          <a:p>
            <a:pPr marL="0" indent="0">
              <a:buNone/>
            </a:pPr>
            <a:r>
              <a:rPr lang="en-US" dirty="0">
                <a:effectLst/>
                <a:latin typeface="Calibri" panose="020F0502020204030204" pitchFamily="34" charset="0"/>
                <a:ea typeface="Calibri" panose="020F0502020204030204" pitchFamily="34" charset="0"/>
              </a:rPr>
              <a:t>Make sure at least one provider champion and nursing </a:t>
            </a:r>
            <a:r>
              <a:rPr lang="en-US" dirty="0" smtClean="0">
                <a:effectLst/>
                <a:latin typeface="Calibri" panose="020F0502020204030204" pitchFamily="34" charset="0"/>
                <a:ea typeface="Calibri" panose="020F0502020204030204" pitchFamily="34" charset="0"/>
              </a:rPr>
              <a:t>champion from your hospital </a:t>
            </a:r>
            <a:r>
              <a:rPr lang="en-US" dirty="0">
                <a:effectLst/>
                <a:latin typeface="Calibri" panose="020F0502020204030204" pitchFamily="34" charset="0"/>
                <a:ea typeface="Calibri" panose="020F0502020204030204" pitchFamily="34" charset="0"/>
              </a:rPr>
              <a:t>are there.</a:t>
            </a:r>
          </a:p>
          <a:p>
            <a:pPr marL="0" indent="0">
              <a:buNone/>
            </a:pPr>
            <a:r>
              <a:rPr lang="en-US" dirty="0">
                <a:effectLst/>
                <a:latin typeface="Calibri" panose="020F0502020204030204" pitchFamily="34" charset="0"/>
                <a:ea typeface="Calibri" panose="020F0502020204030204" pitchFamily="34" charset="0"/>
              </a:rPr>
              <a:t>Don’t miss it.</a:t>
            </a:r>
          </a:p>
          <a:p>
            <a:pPr marL="0" indent="0">
              <a:buNone/>
            </a:pPr>
            <a:endParaRPr lang="en-US" sz="2000" dirty="0">
              <a:effectLst/>
              <a:latin typeface="Calibri" panose="020F0502020204030204" pitchFamily="34" charset="0"/>
              <a:ea typeface="Calibri" panose="020F0502020204030204" pitchFamily="34" charset="0"/>
            </a:endParaRPr>
          </a:p>
          <a:p>
            <a:endParaRPr lang="en-US" sz="2000" dirty="0"/>
          </a:p>
        </p:txBody>
      </p:sp>
      <p:pic>
        <p:nvPicPr>
          <p:cNvPr id="9" name="Picture 8" descr="A group of people posing for a photo&#10;&#10;Description automatically generated">
            <a:extLst>
              <a:ext uri="{FF2B5EF4-FFF2-40B4-BE49-F238E27FC236}">
                <a16:creationId xmlns:a16="http://schemas.microsoft.com/office/drawing/2014/main" id="{2FEF9D51-2DE6-7B58-F346-F12A79703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85" r="6000" b="3"/>
          <a:stretch/>
        </p:blipFill>
        <p:spPr>
          <a:xfrm>
            <a:off x="5995437" y="2384215"/>
            <a:ext cx="3016307" cy="2234180"/>
          </a:xfrm>
          <a:prstGeom prst="rect">
            <a:avLst/>
          </a:prstGeom>
        </p:spPr>
      </p:pic>
      <p:pic>
        <p:nvPicPr>
          <p:cNvPr id="17" name="Picture 16" descr="A group of women posing for a photo&#10;&#10;Description automatically generated with medium confidence">
            <a:extLst>
              <a:ext uri="{FF2B5EF4-FFF2-40B4-BE49-F238E27FC236}">
                <a16:creationId xmlns:a16="http://schemas.microsoft.com/office/drawing/2014/main" id="{435A2326-1A2A-E2FC-FC70-4B59BAC170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25"/>
          <a:stretch/>
        </p:blipFill>
        <p:spPr>
          <a:xfrm>
            <a:off x="9188877" y="1843285"/>
            <a:ext cx="3003123" cy="2064985"/>
          </a:xfrm>
          <a:prstGeom prst="rect">
            <a:avLst/>
          </a:prstGeom>
        </p:spPr>
      </p:pic>
      <p:sp>
        <p:nvSpPr>
          <p:cNvPr id="5" name="Footer Placeholder 4">
            <a:extLst>
              <a:ext uri="{FF2B5EF4-FFF2-40B4-BE49-F238E27FC236}">
                <a16:creationId xmlns:a16="http://schemas.microsoft.com/office/drawing/2014/main" id="{CA05DAA2-34F6-A767-F692-B1A7CA237CAA}"/>
              </a:ext>
            </a:extLst>
          </p:cNvPr>
          <p:cNvSpPr>
            <a:spLocks noGrp="1"/>
          </p:cNvSpPr>
          <p:nvPr>
            <p:ph type="ftr" sz="quarter" idx="11"/>
          </p:nvPr>
        </p:nvSpPr>
        <p:spPr>
          <a:xfrm>
            <a:off x="2999720" y="6356350"/>
            <a:ext cx="2989502" cy="365125"/>
          </a:xfrm>
        </p:spPr>
        <p:txBody>
          <a:bodyPr>
            <a:normAutofit/>
          </a:bodyPr>
          <a:lstStyle/>
          <a:p>
            <a:pPr algn="l">
              <a:spcAft>
                <a:spcPts val="600"/>
              </a:spcAft>
            </a:pPr>
            <a:r>
              <a:rPr lang="en-US"/>
              <a:t>Illinois Perinatal Quality Collaborative</a:t>
            </a:r>
          </a:p>
        </p:txBody>
      </p:sp>
      <p:pic>
        <p:nvPicPr>
          <p:cNvPr id="15" name="Picture 14" descr="A person explaining something to a person&#10;&#10;Description automatically generated with low confidence">
            <a:extLst>
              <a:ext uri="{FF2B5EF4-FFF2-40B4-BE49-F238E27FC236}">
                <a16:creationId xmlns:a16="http://schemas.microsoft.com/office/drawing/2014/main" id="{D7C8390D-2624-BAA9-3725-B325841425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36" r="1" b="1"/>
          <a:stretch/>
        </p:blipFill>
        <p:spPr>
          <a:xfrm>
            <a:off x="5995436" y="4790113"/>
            <a:ext cx="3016307" cy="2067887"/>
          </a:xfrm>
          <a:prstGeom prst="rect">
            <a:avLst/>
          </a:prstGeom>
        </p:spPr>
      </p:pic>
      <p:sp>
        <p:nvSpPr>
          <p:cNvPr id="4" name="Slide Number Placeholder 3">
            <a:extLst>
              <a:ext uri="{FF2B5EF4-FFF2-40B4-BE49-F238E27FC236}">
                <a16:creationId xmlns:a16="http://schemas.microsoft.com/office/drawing/2014/main" id="{78C36EBE-BFAF-CBFB-C2C7-29A2DD8B3E19}"/>
              </a:ext>
            </a:extLst>
          </p:cNvPr>
          <p:cNvSpPr>
            <a:spLocks noGrp="1"/>
          </p:cNvSpPr>
          <p:nvPr>
            <p:ph type="sldNum" sz="quarter" idx="10"/>
          </p:nvPr>
        </p:nvSpPr>
        <p:spPr>
          <a:xfrm>
            <a:off x="9188876" y="6356350"/>
            <a:ext cx="2164923" cy="365125"/>
          </a:xfrm>
        </p:spPr>
        <p:txBody>
          <a:bodyPr>
            <a:normAutofit/>
          </a:bodyPr>
          <a:lstStyle/>
          <a:p>
            <a:pPr>
              <a:spcAft>
                <a:spcPts val="600"/>
              </a:spcAft>
            </a:pPr>
            <a:fld id="{97033E4B-E3EB-3D46-B2D8-3159663620FA}" type="slidenum">
              <a:rPr lang="en-US">
                <a:solidFill>
                  <a:srgbClr val="FFFFFF"/>
                </a:solidFill>
              </a:rPr>
              <a:pPr>
                <a:spcAft>
                  <a:spcPts val="600"/>
                </a:spcAft>
              </a:pPr>
              <a:t>5</a:t>
            </a:fld>
            <a:endParaRPr lang="en-US">
              <a:solidFill>
                <a:srgbClr val="FFFFFF"/>
              </a:solidFill>
            </a:endParaRPr>
          </a:p>
        </p:txBody>
      </p:sp>
      <p:pic>
        <p:nvPicPr>
          <p:cNvPr id="19" name="Picture 18" descr="Two people talking to each other&#10;&#10;Description automatically generated with low confidence">
            <a:extLst>
              <a:ext uri="{FF2B5EF4-FFF2-40B4-BE49-F238E27FC236}">
                <a16:creationId xmlns:a16="http://schemas.microsoft.com/office/drawing/2014/main" id="{94820B62-2D9F-ACC7-B1D6-D15F5ED828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6619" y="1843285"/>
            <a:ext cx="3097479" cy="2064986"/>
          </a:xfrm>
          <a:prstGeom prst="rect">
            <a:avLst/>
          </a:prstGeom>
        </p:spPr>
      </p:pic>
      <p:pic>
        <p:nvPicPr>
          <p:cNvPr id="11" name="Picture 10" descr="A couple of women sitting at a table&#10;&#10;Description automatically generated with low confidence">
            <a:extLst>
              <a:ext uri="{FF2B5EF4-FFF2-40B4-BE49-F238E27FC236}">
                <a16:creationId xmlns:a16="http://schemas.microsoft.com/office/drawing/2014/main" id="{0DD7BB73-87E5-1950-9996-CC8FB99803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13" r="20831" b="4"/>
          <a:stretch/>
        </p:blipFill>
        <p:spPr>
          <a:xfrm>
            <a:off x="9188878" y="4079988"/>
            <a:ext cx="3003123" cy="2778013"/>
          </a:xfrm>
          <a:prstGeom prst="rect">
            <a:avLst/>
          </a:prstGeom>
        </p:spPr>
      </p:pic>
    </p:spTree>
    <p:extLst>
      <p:ext uri="{BB962C8B-B14F-4D97-AF65-F5344CB8AC3E}">
        <p14:creationId xmlns:p14="http://schemas.microsoft.com/office/powerpoint/2010/main" val="22871910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664C-561E-4DAC-947A-CD629350FC26}"/>
              </a:ext>
            </a:extLst>
          </p:cNvPr>
          <p:cNvSpPr>
            <a:spLocks noGrp="1"/>
          </p:cNvSpPr>
          <p:nvPr>
            <p:ph type="title"/>
          </p:nvPr>
        </p:nvSpPr>
        <p:spPr/>
        <p:txBody>
          <a:bodyPr/>
          <a:lstStyle/>
          <a:p>
            <a:r>
              <a:rPr lang="en-US" dirty="0"/>
              <a:t>Structure and Process Measures (June 2019)</a:t>
            </a:r>
          </a:p>
        </p:txBody>
      </p:sp>
      <p:sp>
        <p:nvSpPr>
          <p:cNvPr id="3" name="Text Placeholder 2">
            <a:extLst>
              <a:ext uri="{FF2B5EF4-FFF2-40B4-BE49-F238E27FC236}">
                <a16:creationId xmlns:a16="http://schemas.microsoft.com/office/drawing/2014/main" id="{E065C37A-1D33-4FF4-93EC-C569897BFCB0}"/>
              </a:ext>
            </a:extLst>
          </p:cNvPr>
          <p:cNvSpPr>
            <a:spLocks noGrp="1"/>
          </p:cNvSpPr>
          <p:nvPr>
            <p:ph type="body" sz="quarter" idx="10"/>
          </p:nvPr>
        </p:nvSpPr>
        <p:spPr/>
        <p:txBody>
          <a:bodyPr/>
          <a:lstStyle/>
          <a:p>
            <a:r>
              <a:rPr lang="en-US" dirty="0"/>
              <a:t>Ascension Resurrection</a:t>
            </a:r>
          </a:p>
        </p:txBody>
      </p:sp>
      <p:sp>
        <p:nvSpPr>
          <p:cNvPr id="4" name="Text Placeholder 3">
            <a:extLst>
              <a:ext uri="{FF2B5EF4-FFF2-40B4-BE49-F238E27FC236}">
                <a16:creationId xmlns:a16="http://schemas.microsoft.com/office/drawing/2014/main" id="{BB0CAFD8-00FC-4CA8-BC30-9F4762C9B8E9}"/>
              </a:ext>
            </a:extLst>
          </p:cNvPr>
          <p:cNvSpPr>
            <a:spLocks noGrp="1"/>
          </p:cNvSpPr>
          <p:nvPr>
            <p:ph type="body" sz="quarter" idx="11"/>
          </p:nvPr>
        </p:nvSpPr>
        <p:spPr/>
        <p:txBody>
          <a:bodyPr>
            <a:normAutofit/>
          </a:bodyPr>
          <a:lstStyle/>
          <a:p>
            <a:r>
              <a:rPr lang="en-US" dirty="0"/>
              <a:t>Educated all providers and staff on optimizing early postpartum </a:t>
            </a:r>
            <a:r>
              <a:rPr lang="en-US"/>
              <a:t>care including: </a:t>
            </a:r>
            <a:endParaRPr lang="en-US" dirty="0"/>
          </a:p>
          <a:p>
            <a:pPr lvl="1"/>
            <a:r>
              <a:rPr lang="en-US" dirty="0"/>
              <a:t>maternal safety risks in the postpartum period </a:t>
            </a:r>
          </a:p>
          <a:p>
            <a:pPr lvl="1"/>
            <a:r>
              <a:rPr lang="en-US" dirty="0"/>
              <a:t>benefits of early postpartum care/maternal health safety check</a:t>
            </a:r>
          </a:p>
          <a:p>
            <a:pPr lvl="1"/>
            <a:r>
              <a:rPr lang="en-US" dirty="0"/>
              <a:t>protocol for facilitating scheduling early postpartum visit prior to discharge </a:t>
            </a:r>
          </a:p>
          <a:p>
            <a:pPr lvl="1"/>
            <a:r>
              <a:rPr lang="en-US" dirty="0"/>
              <a:t>documentation and billing for early postpartum visit </a:t>
            </a:r>
          </a:p>
          <a:p>
            <a:pPr lvl="1"/>
            <a:r>
              <a:rPr lang="en-US" dirty="0"/>
              <a:t>components of early postpartum visits/maternal health safety check</a:t>
            </a:r>
          </a:p>
          <a:p>
            <a:r>
              <a:rPr lang="en-US" dirty="0"/>
              <a:t>Communicated recommendation/strategy for early postpartum visit with OB providers</a:t>
            </a:r>
          </a:p>
          <a:p>
            <a:r>
              <a:rPr lang="en-US" dirty="0"/>
              <a:t>Implemented standard postpartum education prior to discharge after delivery</a:t>
            </a:r>
          </a:p>
        </p:txBody>
      </p:sp>
    </p:spTree>
    <p:extLst>
      <p:ext uri="{BB962C8B-B14F-4D97-AF65-F5344CB8AC3E}">
        <p14:creationId xmlns:p14="http://schemas.microsoft.com/office/powerpoint/2010/main" val="19603470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38FB-B74E-4798-B1C2-D37AB55D9FDC}"/>
              </a:ext>
            </a:extLst>
          </p:cNvPr>
          <p:cNvSpPr>
            <a:spLocks noGrp="1"/>
          </p:cNvSpPr>
          <p:nvPr>
            <p:ph type="title"/>
          </p:nvPr>
        </p:nvSpPr>
        <p:spPr/>
        <p:txBody>
          <a:bodyPr/>
          <a:lstStyle/>
          <a:p>
            <a:r>
              <a:rPr lang="en-US" dirty="0"/>
              <a:t>Role of the Nurse in IPAC</a:t>
            </a:r>
          </a:p>
        </p:txBody>
      </p:sp>
      <p:sp>
        <p:nvSpPr>
          <p:cNvPr id="3" name="Text Placeholder 2">
            <a:extLst>
              <a:ext uri="{FF2B5EF4-FFF2-40B4-BE49-F238E27FC236}">
                <a16:creationId xmlns:a16="http://schemas.microsoft.com/office/drawing/2014/main" id="{46CFE77A-0D62-4232-9912-767A9E11F46C}"/>
              </a:ext>
            </a:extLst>
          </p:cNvPr>
          <p:cNvSpPr>
            <a:spLocks noGrp="1"/>
          </p:cNvSpPr>
          <p:nvPr>
            <p:ph type="body" sz="quarter" idx="10"/>
          </p:nvPr>
        </p:nvSpPr>
        <p:spPr/>
        <p:txBody>
          <a:bodyPr/>
          <a:lstStyle/>
          <a:p>
            <a:r>
              <a:rPr lang="en-US" dirty="0"/>
              <a:t>Ascension Resurrection</a:t>
            </a:r>
          </a:p>
        </p:txBody>
      </p:sp>
      <p:sp>
        <p:nvSpPr>
          <p:cNvPr id="4" name="Text Placeholder 3">
            <a:extLst>
              <a:ext uri="{FF2B5EF4-FFF2-40B4-BE49-F238E27FC236}">
                <a16:creationId xmlns:a16="http://schemas.microsoft.com/office/drawing/2014/main" id="{DA595C63-4B48-45A2-9705-76094BC0FDA7}"/>
              </a:ext>
            </a:extLst>
          </p:cNvPr>
          <p:cNvSpPr>
            <a:spLocks noGrp="1"/>
          </p:cNvSpPr>
          <p:nvPr>
            <p:ph type="body" sz="quarter" idx="11"/>
          </p:nvPr>
        </p:nvSpPr>
        <p:spPr/>
        <p:txBody>
          <a:bodyPr>
            <a:normAutofit fontScale="92500" lnSpcReduction="10000"/>
          </a:bodyPr>
          <a:lstStyle/>
          <a:p>
            <a:pPr>
              <a:spcBef>
                <a:spcPts val="0"/>
              </a:spcBef>
              <a:spcAft>
                <a:spcPts val="600"/>
              </a:spcAft>
              <a:tabLst>
                <a:tab pos="457200" algn="l"/>
              </a:tabLst>
            </a:pPr>
            <a:r>
              <a:rPr lang="en-US" sz="2200" dirty="0">
                <a:effectLst/>
                <a:ea typeface="Calibri" panose="020F0502020204030204" pitchFamily="34" charset="0"/>
                <a:cs typeface="Arial" panose="020B0604020202020204" pitchFamily="34" charset="0"/>
              </a:rPr>
              <a:t>Make sure patient receives pp education material before discharge (included in the NB admission packet):</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2000" dirty="0">
                <a:effectLst/>
                <a:ea typeface="Calibri" panose="020F0502020204030204" pitchFamily="34" charset="0"/>
                <a:cs typeface="Times New Roman" panose="02020603050405020304" pitchFamily="18" charset="0"/>
              </a:rPr>
              <a:t>Benefit of early postpartum visit</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2000" dirty="0">
                <a:effectLst/>
                <a:ea typeface="Calibri" panose="020F0502020204030204" pitchFamily="34" charset="0"/>
                <a:cs typeface="Times New Roman" panose="02020603050405020304" pitchFamily="18" charset="0"/>
              </a:rPr>
              <a:t>Postpartum early warning signs and how to seek care</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2000" dirty="0">
                <a:effectLst/>
                <a:ea typeface="Calibri" panose="020F0502020204030204" pitchFamily="34" charset="0"/>
                <a:cs typeface="Times New Roman" panose="02020603050405020304" pitchFamily="18" charset="0"/>
              </a:rPr>
              <a:t>Benefits of pregnancy spacing</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2000" dirty="0">
                <a:effectLst/>
                <a:ea typeface="Calibri" panose="020F0502020204030204" pitchFamily="34" charset="0"/>
                <a:cs typeface="Times New Roman" panose="02020603050405020304" pitchFamily="18" charset="0"/>
              </a:rPr>
              <a:t>Breastfeeding resources</a:t>
            </a:r>
          </a:p>
          <a:p>
            <a:pPr>
              <a:lnSpc>
                <a:spcPct val="107000"/>
              </a:lnSpc>
              <a:spcBef>
                <a:spcPts val="0"/>
              </a:spcBef>
              <a:spcAft>
                <a:spcPts val="800"/>
              </a:spcAft>
              <a:tabLst>
                <a:tab pos="457200" algn="l"/>
              </a:tabLst>
            </a:pPr>
            <a:r>
              <a:rPr lang="en-US" sz="2200" dirty="0">
                <a:effectLst/>
                <a:ea typeface="Calibri" panose="020F0502020204030204" pitchFamily="34" charset="0"/>
                <a:cs typeface="Arial" panose="020B0604020202020204" pitchFamily="34" charset="0"/>
              </a:rPr>
              <a:t>Facilitate and help ensure scheduling early postpartum visit (within 2 weeks) for all patients before hospital discharge, confirm that it is documented in the chart in the AVS. If patient has a Home Visit scheduled, document it in the AVS. </a:t>
            </a:r>
          </a:p>
          <a:p>
            <a:pPr>
              <a:lnSpc>
                <a:spcPct val="107000"/>
              </a:lnSpc>
              <a:spcBef>
                <a:spcPts val="0"/>
              </a:spcBef>
              <a:spcAft>
                <a:spcPts val="800"/>
              </a:spcAft>
              <a:tabLst>
                <a:tab pos="457200" algn="l"/>
              </a:tabLst>
            </a:pPr>
            <a:r>
              <a:rPr lang="en-US" sz="2200" dirty="0">
                <a:effectLst/>
                <a:ea typeface="Calibri" panose="020F0502020204030204" pitchFamily="34" charset="0"/>
                <a:cs typeface="Arial" panose="020B0604020202020204" pitchFamily="34" charset="0"/>
              </a:rPr>
              <a:t>Discharge conversation: ensure patient understands key pp education materials, understands plan for early postpartum visit, and has appointment scheduled. </a:t>
            </a:r>
            <a:endParaRPr lang="en-US" sz="2200" dirty="0"/>
          </a:p>
          <a:p>
            <a:endParaRPr lang="en-US" dirty="0"/>
          </a:p>
        </p:txBody>
      </p:sp>
    </p:spTree>
    <p:extLst>
      <p:ext uri="{BB962C8B-B14F-4D97-AF65-F5344CB8AC3E}">
        <p14:creationId xmlns:p14="http://schemas.microsoft.com/office/powerpoint/2010/main" val="1227466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Documentation</a:t>
            </a:r>
          </a:p>
        </p:txBody>
      </p:sp>
      <p:sp>
        <p:nvSpPr>
          <p:cNvPr id="4" name="Text Placeholder 3"/>
          <p:cNvSpPr>
            <a:spLocks noGrp="1"/>
          </p:cNvSpPr>
          <p:nvPr>
            <p:ph type="body" sz="quarter" idx="10"/>
          </p:nvPr>
        </p:nvSpPr>
        <p:spPr/>
        <p:txBody>
          <a:bodyPr/>
          <a:lstStyle/>
          <a:p>
            <a:r>
              <a:rPr lang="en-US" dirty="0"/>
              <a:t>Ascension Resurrection</a:t>
            </a:r>
          </a:p>
          <a:p>
            <a:endParaRPr lang="en-US" dirty="0"/>
          </a:p>
        </p:txBody>
      </p:sp>
      <p:sp>
        <p:nvSpPr>
          <p:cNvPr id="2" name="Text Placeholder 1"/>
          <p:cNvSpPr>
            <a:spLocks noGrp="1"/>
          </p:cNvSpPr>
          <p:nvPr>
            <p:ph type="body" sz="quarter" idx="11"/>
          </p:nvPr>
        </p:nvSpPr>
        <p:spPr/>
        <p:txBody>
          <a:bodyPr spcCol="365760">
            <a:normAutofit/>
          </a:bodyPr>
          <a:lstStyle/>
          <a:p>
            <a:endParaRPr lang="en-US" dirty="0"/>
          </a:p>
          <a:p>
            <a:endParaRPr lang="en-US" dirty="0"/>
          </a:p>
        </p:txBody>
      </p:sp>
      <p:pic>
        <p:nvPicPr>
          <p:cNvPr id="5" name="Picture 4">
            <a:extLst>
              <a:ext uri="{FF2B5EF4-FFF2-40B4-BE49-F238E27FC236}">
                <a16:creationId xmlns:a16="http://schemas.microsoft.com/office/drawing/2014/main" id="{06BFD622-75AB-48E4-B096-772DC8DD8520}"/>
              </a:ext>
            </a:extLst>
          </p:cNvPr>
          <p:cNvPicPr>
            <a:picLocks noChangeAspect="1"/>
          </p:cNvPicPr>
          <p:nvPr/>
        </p:nvPicPr>
        <p:blipFill>
          <a:blip r:embed="rId2"/>
          <a:stretch>
            <a:fillRect/>
          </a:stretch>
        </p:blipFill>
        <p:spPr>
          <a:xfrm>
            <a:off x="4228051" y="1593907"/>
            <a:ext cx="7500811" cy="3699545"/>
          </a:xfrm>
          <a:prstGeom prst="rect">
            <a:avLst/>
          </a:prstGeom>
        </p:spPr>
      </p:pic>
      <p:sp>
        <p:nvSpPr>
          <p:cNvPr id="7" name="TextBox 6">
            <a:extLst>
              <a:ext uri="{FF2B5EF4-FFF2-40B4-BE49-F238E27FC236}">
                <a16:creationId xmlns:a16="http://schemas.microsoft.com/office/drawing/2014/main" id="{C3CE1325-77D1-4966-9200-23C864F940BF}"/>
              </a:ext>
            </a:extLst>
          </p:cNvPr>
          <p:cNvSpPr txBox="1"/>
          <p:nvPr/>
        </p:nvSpPr>
        <p:spPr>
          <a:xfrm>
            <a:off x="262157" y="2206305"/>
            <a:ext cx="3814894" cy="12563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Document using the smart phrase “IPAC” or “IPAC declined” on the AVS and include appointment date on AVS. </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03960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1BAA-AA0C-4688-828A-3137ABD22FC0}"/>
              </a:ext>
            </a:extLst>
          </p:cNvPr>
          <p:cNvSpPr>
            <a:spLocks noGrp="1"/>
          </p:cNvSpPr>
          <p:nvPr>
            <p:ph type="title"/>
          </p:nvPr>
        </p:nvSpPr>
        <p:spPr/>
        <p:txBody>
          <a:bodyPr/>
          <a:lstStyle/>
          <a:p>
            <a:r>
              <a:rPr lang="en-US" dirty="0"/>
              <a:t>Outcomes</a:t>
            </a:r>
          </a:p>
        </p:txBody>
      </p:sp>
      <p:sp>
        <p:nvSpPr>
          <p:cNvPr id="3" name="Text Placeholder 2">
            <a:extLst>
              <a:ext uri="{FF2B5EF4-FFF2-40B4-BE49-F238E27FC236}">
                <a16:creationId xmlns:a16="http://schemas.microsoft.com/office/drawing/2014/main" id="{EEF09025-0621-4F26-BAC3-FB47BF136227}"/>
              </a:ext>
            </a:extLst>
          </p:cNvPr>
          <p:cNvSpPr>
            <a:spLocks noGrp="1"/>
          </p:cNvSpPr>
          <p:nvPr>
            <p:ph type="body" sz="quarter" idx="10"/>
          </p:nvPr>
        </p:nvSpPr>
        <p:spPr/>
        <p:txBody>
          <a:bodyPr/>
          <a:lstStyle/>
          <a:p>
            <a:r>
              <a:rPr lang="en-US" dirty="0"/>
              <a:t>Ascension Resurrection</a:t>
            </a:r>
          </a:p>
        </p:txBody>
      </p:sp>
      <p:sp>
        <p:nvSpPr>
          <p:cNvPr id="4" name="Text Placeholder 3">
            <a:extLst>
              <a:ext uri="{FF2B5EF4-FFF2-40B4-BE49-F238E27FC236}">
                <a16:creationId xmlns:a16="http://schemas.microsoft.com/office/drawing/2014/main" id="{B75C5E7F-5C3A-4E46-BE5D-64BA313A62AE}"/>
              </a:ext>
            </a:extLst>
          </p:cNvPr>
          <p:cNvSpPr>
            <a:spLocks noGrp="1"/>
          </p:cNvSpPr>
          <p:nvPr>
            <p:ph type="body" sz="quarter" idx="11"/>
          </p:nvPr>
        </p:nvSpPr>
        <p:spPr>
          <a:xfrm>
            <a:off x="342899" y="1684122"/>
            <a:ext cx="11391901" cy="3325483"/>
          </a:xfrm>
        </p:spPr>
        <p:txBody>
          <a:bodyPr>
            <a:normAutofit fontScale="92500" lnSpcReduction="10000"/>
          </a:bodyPr>
          <a:lstStyle/>
          <a:p>
            <a:r>
              <a:rPr lang="en-US" dirty="0"/>
              <a:t>Increase % of women with documentation of an early postpartum visit/maternal health safety check encounter scheduled within the first 2 weeks of delivery </a:t>
            </a:r>
          </a:p>
          <a:p>
            <a:pPr lvl="1"/>
            <a:r>
              <a:rPr lang="en-US" dirty="0"/>
              <a:t>24-72 hour discharge phone call done, visit appointment confirmed during call</a:t>
            </a:r>
          </a:p>
          <a:p>
            <a:pPr lvl="1"/>
            <a:r>
              <a:rPr lang="en-US" dirty="0"/>
              <a:t>~45% of patients opt-in to Home Visit Program-appointment confirmed during visit</a:t>
            </a:r>
          </a:p>
          <a:p>
            <a:pPr lvl="1"/>
            <a:r>
              <a:rPr lang="en-US" sz="2000" dirty="0"/>
              <a:t>High-risk patients (HTN, surgical, etc.) already scheduled for 1-2 week visit prior to initiative</a:t>
            </a:r>
          </a:p>
          <a:p>
            <a:pPr lvl="1"/>
            <a:r>
              <a:rPr lang="en-US" sz="2000" dirty="0"/>
              <a:t>On random quarterly audits we have had 100% compliance</a:t>
            </a:r>
          </a:p>
          <a:p>
            <a:pPr lvl="1"/>
            <a:endParaRPr lang="en-US" dirty="0"/>
          </a:p>
          <a:p>
            <a:r>
              <a:rPr lang="en-US" dirty="0"/>
              <a:t>Increase % of patients who receive standardized pp patient education prior to discharge</a:t>
            </a:r>
          </a:p>
          <a:p>
            <a:pPr lvl="1"/>
            <a:r>
              <a:rPr lang="en-US" dirty="0"/>
              <a:t>All patients receive the postpartum education/discharge booklet with standardized education on admission to PP, and education provided by RN</a:t>
            </a:r>
          </a:p>
          <a:p>
            <a:pPr lvl="1"/>
            <a:r>
              <a:rPr lang="en-US" dirty="0"/>
              <a:t>Attempt to schedule appointment prior to discharge</a:t>
            </a:r>
          </a:p>
        </p:txBody>
      </p:sp>
    </p:spTree>
    <p:extLst>
      <p:ext uri="{BB962C8B-B14F-4D97-AF65-F5344CB8AC3E}">
        <p14:creationId xmlns:p14="http://schemas.microsoft.com/office/powerpoint/2010/main" val="3301628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99F34B2D-4846-4A8E-ACDA-EAC40D3C6D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762" y="2434999"/>
            <a:ext cx="8717186" cy="2484398"/>
          </a:xfrm>
          <a:prstGeom prst="rect">
            <a:avLst/>
          </a:prstGeom>
        </p:spPr>
      </p:pic>
      <p:pic>
        <p:nvPicPr>
          <p:cNvPr id="5" name="Picture 4" descr="Text&#10;&#10;Description automatically generated">
            <a:extLst>
              <a:ext uri="{FF2B5EF4-FFF2-40B4-BE49-F238E27FC236}">
                <a16:creationId xmlns:a16="http://schemas.microsoft.com/office/drawing/2014/main" id="{4ED8C0F2-9925-4C07-8AA1-285D8DD98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3" name="Text Placeholder 2"/>
          <p:cNvSpPr>
            <a:spLocks noGrp="1"/>
          </p:cNvSpPr>
          <p:nvPr>
            <p:ph type="body" idx="1"/>
          </p:nvPr>
        </p:nvSpPr>
        <p:spPr>
          <a:xfrm>
            <a:off x="164003" y="5120129"/>
            <a:ext cx="6990972" cy="1287018"/>
          </a:xfrm>
          <a:solidFill>
            <a:schemeClr val="bg1"/>
          </a:solidFill>
        </p:spPr>
        <p:txBody>
          <a:bodyPr>
            <a:normAutofit/>
          </a:bodyPr>
          <a:lstStyle/>
          <a:p>
            <a:pPr marL="241300" lvl="1">
              <a:buClr>
                <a:srgbClr val="F5668F"/>
              </a:buClr>
              <a:tabLst>
                <a:tab pos="241300" algn="l"/>
              </a:tabLst>
              <a:defRPr/>
            </a:pPr>
            <a:r>
              <a:rPr lang="en-US" sz="2800" spc="-5" dirty="0">
                <a:solidFill>
                  <a:srgbClr val="444B54"/>
                </a:solidFill>
                <a:cs typeface="Arial"/>
              </a:rPr>
              <a:t>Jena </a:t>
            </a:r>
            <a:r>
              <a:rPr lang="en-US" sz="2800" spc="-5" dirty="0" err="1">
                <a:solidFill>
                  <a:srgbClr val="444B54"/>
                </a:solidFill>
                <a:cs typeface="Arial"/>
              </a:rPr>
              <a:t>Wallander</a:t>
            </a:r>
            <a:r>
              <a:rPr lang="en-US" sz="2800" spc="-5" dirty="0">
                <a:solidFill>
                  <a:srgbClr val="444B54"/>
                </a:solidFill>
                <a:cs typeface="Arial"/>
              </a:rPr>
              <a:t> </a:t>
            </a:r>
            <a:r>
              <a:rPr lang="en-US" sz="2800" spc="-5" dirty="0" err="1">
                <a:solidFill>
                  <a:srgbClr val="444B54"/>
                </a:solidFill>
                <a:cs typeface="Arial"/>
              </a:rPr>
              <a:t>Gemkow</a:t>
            </a:r>
            <a:r>
              <a:rPr lang="en-US" sz="2800" spc="-5" dirty="0">
                <a:solidFill>
                  <a:srgbClr val="444B54"/>
                </a:solidFill>
                <a:cs typeface="Arial"/>
              </a:rPr>
              <a:t>, MPH, BSN, RN </a:t>
            </a:r>
            <a:r>
              <a:rPr lang="en-US" sz="2800" spc="-5" dirty="0" smtClean="0">
                <a:solidFill>
                  <a:srgbClr val="444B54"/>
                </a:solidFill>
                <a:cs typeface="Arial"/>
              </a:rPr>
              <a:t>-Clinical </a:t>
            </a:r>
            <a:r>
              <a:rPr lang="en-US" sz="2800" spc="-5" dirty="0">
                <a:solidFill>
                  <a:srgbClr val="444B54"/>
                </a:solidFill>
                <a:cs typeface="Arial"/>
              </a:rPr>
              <a:t>Research Manager at Alliance </a:t>
            </a:r>
            <a:r>
              <a:rPr lang="en-US" sz="2800" spc="-5" dirty="0" smtClean="0">
                <a:solidFill>
                  <a:srgbClr val="444B54"/>
                </a:solidFill>
                <a:cs typeface="Arial"/>
              </a:rPr>
              <a:t>Chicago </a:t>
            </a:r>
            <a:endParaRPr lang="en-US" sz="2800" spc="-5" dirty="0">
              <a:solidFill>
                <a:srgbClr val="444B54"/>
              </a:solidFill>
              <a:cs typeface="Arial"/>
            </a:endParaRPr>
          </a:p>
        </p:txBody>
      </p:sp>
    </p:spTree>
    <p:extLst>
      <p:ext uri="{BB962C8B-B14F-4D97-AF65-F5344CB8AC3E}">
        <p14:creationId xmlns:p14="http://schemas.microsoft.com/office/powerpoint/2010/main" val="314300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791E-E75D-4AB4-BD33-D505B4E623C4}"/>
              </a:ext>
            </a:extLst>
          </p:cNvPr>
          <p:cNvSpPr>
            <a:spLocks noGrp="1"/>
          </p:cNvSpPr>
          <p:nvPr>
            <p:ph type="title"/>
          </p:nvPr>
        </p:nvSpPr>
        <p:spPr/>
        <p:txBody>
          <a:bodyPr/>
          <a:lstStyle/>
          <a:p>
            <a:r>
              <a:rPr lang="en-US" dirty="0"/>
              <a:t>CCMH Overview</a:t>
            </a:r>
          </a:p>
        </p:txBody>
      </p:sp>
      <p:sp>
        <p:nvSpPr>
          <p:cNvPr id="3" name="Content Placeholder 2">
            <a:extLst>
              <a:ext uri="{FF2B5EF4-FFF2-40B4-BE49-F238E27FC236}">
                <a16:creationId xmlns:a16="http://schemas.microsoft.com/office/drawing/2014/main" id="{03B8C252-8B37-4AEE-ACCE-B6CE6950262F}"/>
              </a:ext>
            </a:extLst>
          </p:cNvPr>
          <p:cNvSpPr>
            <a:spLocks noGrp="1"/>
          </p:cNvSpPr>
          <p:nvPr>
            <p:ph idx="1"/>
          </p:nvPr>
        </p:nvSpPr>
        <p:spPr>
          <a:xfrm>
            <a:off x="193964" y="1930820"/>
            <a:ext cx="11398768" cy="4359143"/>
          </a:xfrm>
        </p:spPr>
        <p:txBody>
          <a:bodyPr>
            <a:normAutofit fontScale="77500" lnSpcReduction="20000"/>
          </a:bodyPr>
          <a:lstStyle/>
          <a:p>
            <a:pPr>
              <a:lnSpc>
                <a:spcPct val="120000"/>
              </a:lnSpc>
            </a:pPr>
            <a:r>
              <a:rPr lang="en-US" b="1" i="1" dirty="0"/>
              <a:t>Mission: </a:t>
            </a:r>
            <a:r>
              <a:rPr lang="en-US" dirty="0"/>
              <a:t>The Chicago Collaborative for Maternal Health seeks to combat the maternal mortality and morbidity crisis in Chicago by building awareness in communities and government, fostering collaboration among health and social service providers, and driving quality of care in ambulatory care settings. </a:t>
            </a:r>
            <a:r>
              <a:rPr lang="en-US" b="1" i="1" dirty="0"/>
              <a:t> </a:t>
            </a:r>
          </a:p>
          <a:p>
            <a:pPr>
              <a:lnSpc>
                <a:spcPct val="120000"/>
              </a:lnSpc>
            </a:pPr>
            <a:r>
              <a:rPr lang="en-US" b="1" i="1" dirty="0"/>
              <a:t>Vision: </a:t>
            </a:r>
            <a:r>
              <a:rPr lang="en-US" dirty="0"/>
              <a:t>The CCMH envisions a Chicago where all people and all communities thrive because healthcare providers, policymakers, community organizations, individuals, and families partner with intention to improve maternal health.</a:t>
            </a:r>
          </a:p>
          <a:p>
            <a:pPr>
              <a:lnSpc>
                <a:spcPct val="120000"/>
              </a:lnSpc>
            </a:pPr>
            <a:r>
              <a:rPr lang="en-US" b="1" i="1" dirty="0"/>
              <a:t>Aims</a:t>
            </a:r>
          </a:p>
          <a:p>
            <a:pPr lvl="1">
              <a:lnSpc>
                <a:spcPct val="120000"/>
              </a:lnSpc>
            </a:pPr>
            <a:r>
              <a:rPr lang="en-US" sz="2600" i="1" dirty="0"/>
              <a:t>Aim 1: </a:t>
            </a:r>
            <a:r>
              <a:rPr lang="en-US" sz="2600" dirty="0"/>
              <a:t>Develop a QI collaborative for ambulatory care providers focused on best practices in maternal health for systems and culture change</a:t>
            </a:r>
            <a:endParaRPr lang="en-US" dirty="0"/>
          </a:p>
          <a:p>
            <a:pPr lvl="1">
              <a:lnSpc>
                <a:spcPct val="120000"/>
              </a:lnSpc>
            </a:pPr>
            <a:r>
              <a:rPr lang="en-US" i="1" dirty="0"/>
              <a:t>Aim 2: </a:t>
            </a:r>
            <a:r>
              <a:rPr lang="en-US" dirty="0"/>
              <a:t>Implement a complementary community engagement effort that informs families and community, social service providers about maternal morbidity and mortality prevention</a:t>
            </a:r>
          </a:p>
          <a:p>
            <a:pPr lvl="1">
              <a:lnSpc>
                <a:spcPct val="120000"/>
              </a:lnSpc>
            </a:pPr>
            <a:r>
              <a:rPr lang="en-US" i="1" dirty="0"/>
              <a:t>Aim 3: </a:t>
            </a:r>
            <a:r>
              <a:rPr lang="en-US" dirty="0"/>
              <a:t>Determine and advocate for policy recommendations based on the learnings from Aims 1 and 2</a:t>
            </a:r>
          </a:p>
        </p:txBody>
      </p:sp>
      <p:pic>
        <p:nvPicPr>
          <p:cNvPr id="5" name="Picture 4" descr="Shape&#10;&#10;Description automatically generated">
            <a:extLst>
              <a:ext uri="{FF2B5EF4-FFF2-40B4-BE49-F238E27FC236}">
                <a16:creationId xmlns:a16="http://schemas.microsoft.com/office/drawing/2014/main" id="{D6A48DF1-85CA-48DB-A69A-305A3690695F}"/>
              </a:ext>
            </a:extLst>
          </p:cNvPr>
          <p:cNvPicPr>
            <a:picLocks noChangeAspect="1"/>
          </p:cNvPicPr>
          <p:nvPr/>
        </p:nvPicPr>
        <p:blipFill>
          <a:blip r:embed="rId3"/>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DC34A129-A02B-4FA6-BA39-3816A1C50872}"/>
              </a:ext>
            </a:extLst>
          </p:cNvPr>
          <p:cNvPicPr>
            <a:picLocks noChangeAspect="1"/>
          </p:cNvPicPr>
          <p:nvPr/>
        </p:nvPicPr>
        <p:blipFill>
          <a:blip r:embed="rId4"/>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1708747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4977E-EC51-4DE6-9395-F55669452BEB}"/>
              </a:ext>
            </a:extLst>
          </p:cNvPr>
          <p:cNvSpPr>
            <a:spLocks noGrp="1"/>
          </p:cNvSpPr>
          <p:nvPr>
            <p:ph type="title"/>
          </p:nvPr>
        </p:nvSpPr>
        <p:spPr/>
        <p:txBody>
          <a:bodyPr/>
          <a:lstStyle/>
          <a:p>
            <a:r>
              <a:rPr lang="en-US" dirty="0"/>
              <a:t>Aim 1</a:t>
            </a:r>
          </a:p>
        </p:txBody>
      </p:sp>
      <p:pic>
        <p:nvPicPr>
          <p:cNvPr id="5" name="Picture 4" descr="Shape&#10;&#10;Description automatically generated">
            <a:extLst>
              <a:ext uri="{FF2B5EF4-FFF2-40B4-BE49-F238E27FC236}">
                <a16:creationId xmlns:a16="http://schemas.microsoft.com/office/drawing/2014/main" id="{E48D989A-0AA0-4A42-A3CA-343220542FF2}"/>
              </a:ext>
            </a:extLst>
          </p:cNvPr>
          <p:cNvPicPr>
            <a:picLocks noChangeAspect="1"/>
          </p:cNvPicPr>
          <p:nvPr/>
        </p:nvPicPr>
        <p:blipFill>
          <a:blip r:embed="rId2"/>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0B83545F-3999-4659-A640-CFB06135A5D6}"/>
              </a:ext>
            </a:extLst>
          </p:cNvPr>
          <p:cNvPicPr>
            <a:picLocks noChangeAspect="1"/>
          </p:cNvPicPr>
          <p:nvPr/>
        </p:nvPicPr>
        <p:blipFill>
          <a:blip r:embed="rId3"/>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254708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536DA8-DDA9-4FD8-916C-2190F7650CC9}"/>
              </a:ext>
            </a:extLst>
          </p:cNvPr>
          <p:cNvSpPr>
            <a:spLocks noGrp="1"/>
          </p:cNvSpPr>
          <p:nvPr>
            <p:ph type="body" sz="quarter" idx="11"/>
          </p:nvPr>
        </p:nvSpPr>
        <p:spPr>
          <a:xfrm>
            <a:off x="406400" y="555174"/>
            <a:ext cx="11079356" cy="762000"/>
          </a:xfrm>
        </p:spPr>
        <p:txBody>
          <a:bodyPr>
            <a:normAutofit/>
          </a:bodyPr>
          <a:lstStyle/>
          <a:p>
            <a:r>
              <a:rPr lang="en-US" sz="4400" b="0" dirty="0">
                <a:solidFill>
                  <a:srgbClr val="0063A2"/>
                </a:solidFill>
                <a:latin typeface="Arial" charset="0"/>
                <a:cs typeface="Arial" charset="0"/>
              </a:rPr>
              <a:t>AllianceChicago</a:t>
            </a:r>
            <a:r>
              <a:rPr lang="en-US" b="0" dirty="0">
                <a:solidFill>
                  <a:srgbClr val="0070C0"/>
                </a:solidFill>
                <a:latin typeface="Arial" panose="020B0604020202020204" pitchFamily="34" charset="0"/>
              </a:rPr>
              <a:t> </a:t>
            </a:r>
            <a:r>
              <a:rPr lang="en-US" sz="4400" b="0" dirty="0">
                <a:solidFill>
                  <a:srgbClr val="0063A2"/>
                </a:solidFill>
                <a:latin typeface="Arial" charset="0"/>
                <a:cs typeface="Arial" charset="0"/>
              </a:rPr>
              <a:t>Mission and Service Lines</a:t>
            </a:r>
          </a:p>
        </p:txBody>
      </p:sp>
      <p:pic>
        <p:nvPicPr>
          <p:cNvPr id="4" name="Content Placeholder 3">
            <a:extLst>
              <a:ext uri="{FF2B5EF4-FFF2-40B4-BE49-F238E27FC236}">
                <a16:creationId xmlns:a16="http://schemas.microsoft.com/office/drawing/2014/main" id="{482BA3F9-21EB-4086-AE55-D2B1E76B09DE}"/>
              </a:ext>
            </a:extLst>
          </p:cNvPr>
          <p:cNvPicPr>
            <a:picLocks noGrp="1" noChangeAspect="1"/>
          </p:cNvPicPr>
          <p:nvPr>
            <p:ph idx="4294967295"/>
          </p:nvPr>
        </p:nvPicPr>
        <p:blipFill>
          <a:blip r:embed="rId2"/>
          <a:stretch>
            <a:fillRect/>
          </a:stretch>
        </p:blipFill>
        <p:spPr>
          <a:xfrm>
            <a:off x="0" y="1536927"/>
            <a:ext cx="5524500" cy="4983162"/>
          </a:xfrm>
          <a:prstGeom prst="rect">
            <a:avLst/>
          </a:prstGeom>
        </p:spPr>
      </p:pic>
      <p:pic>
        <p:nvPicPr>
          <p:cNvPr id="5" name="Content Placeholder 4" descr="Screen Clipping">
            <a:extLst>
              <a:ext uri="{FF2B5EF4-FFF2-40B4-BE49-F238E27FC236}">
                <a16:creationId xmlns:a16="http://schemas.microsoft.com/office/drawing/2014/main" id="{59392D63-8A1C-45D1-9543-DB59EADF97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525" y="1557400"/>
            <a:ext cx="6649475" cy="4876906"/>
          </a:xfrm>
          <a:prstGeom prst="rect">
            <a:avLst/>
          </a:prstGeom>
        </p:spPr>
      </p:pic>
    </p:spTree>
    <p:extLst>
      <p:ext uri="{BB962C8B-B14F-4D97-AF65-F5344CB8AC3E}">
        <p14:creationId xmlns:p14="http://schemas.microsoft.com/office/powerpoint/2010/main" val="3883495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F3D40B6-E21A-4130-BADB-9AADFE865513}"/>
              </a:ext>
            </a:extLst>
          </p:cNvPr>
          <p:cNvPicPr>
            <a:picLocks noChangeAspect="1"/>
          </p:cNvPicPr>
          <p:nvPr/>
        </p:nvPicPr>
        <p:blipFill>
          <a:blip r:embed="rId2"/>
          <a:stretch>
            <a:fillRect/>
          </a:stretch>
        </p:blipFill>
        <p:spPr>
          <a:xfrm>
            <a:off x="128769" y="6234913"/>
            <a:ext cx="1583653" cy="451341"/>
          </a:xfrm>
          <a:prstGeom prst="rect">
            <a:avLst/>
          </a:prstGeom>
        </p:spPr>
      </p:pic>
      <p:sp>
        <p:nvSpPr>
          <p:cNvPr id="6" name="Title 5">
            <a:extLst>
              <a:ext uri="{FF2B5EF4-FFF2-40B4-BE49-F238E27FC236}">
                <a16:creationId xmlns:a16="http://schemas.microsoft.com/office/drawing/2014/main" id="{4459BD3A-0593-45E2-A901-F88AA8DF7589}"/>
              </a:ext>
            </a:extLst>
          </p:cNvPr>
          <p:cNvSpPr>
            <a:spLocks noGrp="1"/>
          </p:cNvSpPr>
          <p:nvPr>
            <p:ph type="title"/>
          </p:nvPr>
        </p:nvSpPr>
        <p:spPr>
          <a:xfrm>
            <a:off x="78988" y="0"/>
            <a:ext cx="10924464" cy="1091877"/>
          </a:xfrm>
        </p:spPr>
        <p:txBody>
          <a:bodyPr/>
          <a:lstStyle/>
          <a:p>
            <a:r>
              <a:rPr lang="en-US"/>
              <a:t>Aim 1 Methods: QI Roadmap</a:t>
            </a:r>
          </a:p>
        </p:txBody>
      </p:sp>
      <p:graphicFrame>
        <p:nvGraphicFramePr>
          <p:cNvPr id="9" name="Table 8">
            <a:extLst>
              <a:ext uri="{FF2B5EF4-FFF2-40B4-BE49-F238E27FC236}">
                <a16:creationId xmlns:a16="http://schemas.microsoft.com/office/drawing/2014/main" id="{BB754025-6026-4AFE-93B1-7FAE283E4BA1}"/>
              </a:ext>
            </a:extLst>
          </p:cNvPr>
          <p:cNvGraphicFramePr>
            <a:graphicFrameLocks noGrp="1"/>
          </p:cNvGraphicFramePr>
          <p:nvPr/>
        </p:nvGraphicFramePr>
        <p:xfrm>
          <a:off x="314325" y="1244833"/>
          <a:ext cx="11549227" cy="5536019"/>
        </p:xfrm>
        <a:graphic>
          <a:graphicData uri="http://schemas.openxmlformats.org/drawingml/2006/table">
            <a:tbl>
              <a:tblPr>
                <a:tableStyleId>{BDBED569-4797-4DF1-A0F4-6AAB3CD982D8}</a:tableStyleId>
              </a:tblPr>
              <a:tblGrid>
                <a:gridCol w="2996434">
                  <a:extLst>
                    <a:ext uri="{9D8B030D-6E8A-4147-A177-3AD203B41FA5}">
                      <a16:colId xmlns:a16="http://schemas.microsoft.com/office/drawing/2014/main" val="1996952593"/>
                    </a:ext>
                  </a:extLst>
                </a:gridCol>
                <a:gridCol w="8552793">
                  <a:extLst>
                    <a:ext uri="{9D8B030D-6E8A-4147-A177-3AD203B41FA5}">
                      <a16:colId xmlns:a16="http://schemas.microsoft.com/office/drawing/2014/main" val="2358504737"/>
                    </a:ext>
                  </a:extLst>
                </a:gridCol>
              </a:tblGrid>
              <a:tr h="493873">
                <a:tc>
                  <a:txBody>
                    <a:bodyPr/>
                    <a:lstStyle/>
                    <a:p>
                      <a:pPr rtl="0" fontAlgn="ctr">
                        <a:spcBef>
                          <a:spcPts val="0"/>
                        </a:spcBef>
                        <a:spcAft>
                          <a:spcPts val="0"/>
                        </a:spcAft>
                      </a:pPr>
                      <a:r>
                        <a:rPr lang="en-US" sz="1400" b="1" u="none" strike="noStrike" dirty="0">
                          <a:solidFill>
                            <a:srgbClr val="000000"/>
                          </a:solidFill>
                          <a:effectLst/>
                        </a:rPr>
                        <a:t>Step</a:t>
                      </a:r>
                      <a:endParaRPr lang="en-US" sz="1400" dirty="0">
                        <a:effectLst/>
                      </a:endParaRPr>
                    </a:p>
                  </a:txBody>
                  <a:tcPr marL="19319" marR="19319" marT="19319" marB="19319" anchor="ctr">
                    <a:solidFill>
                      <a:schemeClr val="accent5">
                        <a:lumMod val="40000"/>
                        <a:lumOff val="60000"/>
                      </a:schemeClr>
                    </a:solidFill>
                  </a:tcPr>
                </a:tc>
                <a:tc>
                  <a:txBody>
                    <a:bodyPr/>
                    <a:lstStyle/>
                    <a:p>
                      <a:pPr rtl="0" fontAlgn="ctr">
                        <a:spcBef>
                          <a:spcPts val="0"/>
                        </a:spcBef>
                        <a:spcAft>
                          <a:spcPts val="0"/>
                        </a:spcAft>
                      </a:pPr>
                      <a:r>
                        <a:rPr lang="en-US" sz="1400" b="1" u="none" strike="noStrike" dirty="0">
                          <a:solidFill>
                            <a:srgbClr val="000000"/>
                          </a:solidFill>
                          <a:effectLst/>
                        </a:rPr>
                        <a:t>Deliverables</a:t>
                      </a:r>
                      <a:endParaRPr lang="en-US" sz="1400" dirty="0">
                        <a:effectLst/>
                      </a:endParaRPr>
                    </a:p>
                  </a:txBody>
                  <a:tcPr marL="19319" marR="19319" marT="19319" marB="19319" anchor="ctr">
                    <a:solidFill>
                      <a:schemeClr val="accent5">
                        <a:lumMod val="40000"/>
                        <a:lumOff val="60000"/>
                      </a:schemeClr>
                    </a:solidFill>
                  </a:tcPr>
                </a:tc>
                <a:extLst>
                  <a:ext uri="{0D108BD9-81ED-4DB2-BD59-A6C34878D82A}">
                    <a16:rowId xmlns:a16="http://schemas.microsoft.com/office/drawing/2014/main" val="1018633897"/>
                  </a:ext>
                </a:extLst>
              </a:tr>
              <a:tr h="267439">
                <a:tc>
                  <a:txBody>
                    <a:bodyPr/>
                    <a:lstStyle/>
                    <a:p>
                      <a:pPr rtl="0" fontAlgn="ctr">
                        <a:spcBef>
                          <a:spcPts val="0"/>
                        </a:spcBef>
                        <a:spcAft>
                          <a:spcPts val="0"/>
                        </a:spcAft>
                      </a:pPr>
                      <a:r>
                        <a:rPr lang="en-US" sz="1400" b="1" u="none" strike="noStrike" dirty="0">
                          <a:solidFill>
                            <a:srgbClr val="000000"/>
                          </a:solidFill>
                          <a:effectLst/>
                        </a:rPr>
                        <a:t>Identify Topic</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Community Needs Assessment</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317864920"/>
                  </a:ext>
                </a:extLst>
              </a:tr>
              <a:tr h="493873">
                <a:tc>
                  <a:txBody>
                    <a:bodyPr/>
                    <a:lstStyle/>
                    <a:p>
                      <a:pPr rtl="0" fontAlgn="ctr">
                        <a:spcBef>
                          <a:spcPts val="0"/>
                        </a:spcBef>
                        <a:spcAft>
                          <a:spcPts val="0"/>
                        </a:spcAft>
                      </a:pPr>
                      <a:r>
                        <a:rPr lang="en-US" sz="1400" b="1" u="none" strike="noStrike" dirty="0">
                          <a:solidFill>
                            <a:srgbClr val="000000"/>
                          </a:solidFill>
                          <a:effectLst/>
                        </a:rPr>
                        <a:t>Develop Stakeholder Committee</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Engage and invite potential stakeholders</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Survey stakeholders </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140034870"/>
                  </a:ext>
                </a:extLst>
              </a:tr>
              <a:tr h="946740">
                <a:tc>
                  <a:txBody>
                    <a:bodyPr/>
                    <a:lstStyle/>
                    <a:p>
                      <a:pPr rtl="0" fontAlgn="ctr">
                        <a:spcBef>
                          <a:spcPts val="0"/>
                        </a:spcBef>
                        <a:spcAft>
                          <a:spcPts val="0"/>
                        </a:spcAft>
                      </a:pPr>
                      <a:r>
                        <a:rPr lang="en-US" sz="1400" b="1" u="none" strike="noStrike" dirty="0">
                          <a:solidFill>
                            <a:srgbClr val="000000"/>
                          </a:solidFill>
                          <a:effectLst/>
                        </a:rPr>
                        <a:t>Inform Topic</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Review literature</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Assess clinical guidelines/evidence-based practice</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Connect with quality collaboratives on resources and lessons learned</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4163621206"/>
                  </a:ext>
                </a:extLst>
              </a:tr>
              <a:tr h="1399608">
                <a:tc>
                  <a:txBody>
                    <a:bodyPr/>
                    <a:lstStyle/>
                    <a:p>
                      <a:pPr rtl="0" fontAlgn="ctr">
                        <a:spcBef>
                          <a:spcPts val="0"/>
                        </a:spcBef>
                        <a:spcAft>
                          <a:spcPts val="0"/>
                        </a:spcAft>
                      </a:pPr>
                      <a:r>
                        <a:rPr lang="en-US" sz="1400" b="1" u="none" strike="noStrike" dirty="0">
                          <a:solidFill>
                            <a:srgbClr val="000000"/>
                          </a:solidFill>
                          <a:effectLst/>
                        </a:rPr>
                        <a:t>Develop Standardized Protocol</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Select intervention to test</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Establish aim and measures for testing</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Develop key driver diagram</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Develop Toolkit &amp; Resources</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Review Protocol and revise as needed</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Finalize Standardized protocol</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811012557"/>
                  </a:ext>
                </a:extLst>
              </a:tr>
              <a:tr h="946740">
                <a:tc>
                  <a:txBody>
                    <a:bodyPr/>
                    <a:lstStyle/>
                    <a:p>
                      <a:pPr rtl="0" fontAlgn="ctr">
                        <a:spcBef>
                          <a:spcPts val="0"/>
                        </a:spcBef>
                        <a:spcAft>
                          <a:spcPts val="0"/>
                        </a:spcAft>
                      </a:pPr>
                      <a:r>
                        <a:rPr lang="en-US" sz="1400" b="1" u="none" strike="noStrike" dirty="0">
                          <a:solidFill>
                            <a:srgbClr val="000000"/>
                          </a:solidFill>
                          <a:effectLst/>
                        </a:rPr>
                        <a:t>Implement/Test Standardized Protocol </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Data collection and reporting to track progress towards outcomes and monitor adherence to protocol</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PDSA Cycles/tests of change </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Protocol revision (as needed)</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4099812549"/>
                  </a:ext>
                </a:extLst>
              </a:tr>
              <a:tr h="493873">
                <a:tc>
                  <a:txBody>
                    <a:bodyPr/>
                    <a:lstStyle/>
                    <a:p>
                      <a:pPr rtl="0" fontAlgn="ctr">
                        <a:spcBef>
                          <a:spcPts val="0"/>
                        </a:spcBef>
                        <a:spcAft>
                          <a:spcPts val="0"/>
                        </a:spcAft>
                      </a:pPr>
                      <a:r>
                        <a:rPr lang="en-US" sz="1400" b="1" u="none" strike="noStrike" dirty="0">
                          <a:solidFill>
                            <a:srgbClr val="000000"/>
                          </a:solidFill>
                          <a:effectLst/>
                        </a:rPr>
                        <a:t>Wrap up Implementation Period</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Review outcomes and acknowledge successes</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Continued site support</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3431716960"/>
                  </a:ext>
                </a:extLst>
              </a:tr>
              <a:tr h="493873">
                <a:tc>
                  <a:txBody>
                    <a:bodyPr/>
                    <a:lstStyle/>
                    <a:p>
                      <a:pPr rtl="0" fontAlgn="ctr">
                        <a:spcBef>
                          <a:spcPts val="0"/>
                        </a:spcBef>
                        <a:spcAft>
                          <a:spcPts val="0"/>
                        </a:spcAft>
                      </a:pPr>
                      <a:r>
                        <a:rPr lang="en-US" sz="1400" b="1" u="none" strike="noStrike" dirty="0">
                          <a:solidFill>
                            <a:srgbClr val="000000"/>
                          </a:solidFill>
                          <a:effectLst/>
                        </a:rPr>
                        <a:t>Sustainability</a:t>
                      </a:r>
                      <a:endParaRPr lang="en-US" sz="1400" b="1" dirty="0">
                        <a:effectLst/>
                      </a:endParaRPr>
                    </a:p>
                  </a:txBody>
                  <a:tcPr marL="19319" marR="19319" marT="19319" marB="19319" anchor="ctr">
                    <a:solidFill>
                      <a:schemeClr val="accent5">
                        <a:lumMod val="40000"/>
                        <a:lumOff val="60000"/>
                      </a:schemeClr>
                    </a:solidFill>
                  </a:tcPr>
                </a:tc>
                <a:tc>
                  <a:txBody>
                    <a:bodyPr/>
                    <a:lstStyle/>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Determine timeline for sustainability</a:t>
                      </a:r>
                    </a:p>
                    <a:p>
                      <a:pPr rtl="0" fontAlgn="base">
                        <a:spcBef>
                          <a:spcPts val="0"/>
                        </a:spcBef>
                        <a:spcAft>
                          <a:spcPts val="0"/>
                        </a:spcAft>
                        <a:buFont typeface="Arial" panose="020B0604020202020204" pitchFamily="34" charset="0"/>
                        <a:buChar char="•"/>
                      </a:pPr>
                      <a:r>
                        <a:rPr lang="en-US" sz="1400" b="0" u="none" strike="noStrike" dirty="0">
                          <a:solidFill>
                            <a:srgbClr val="000000"/>
                          </a:solidFill>
                          <a:effectLst/>
                        </a:rPr>
                        <a:t>Continue data collection as capacity allows</a:t>
                      </a:r>
                      <a:endParaRPr lang="en-US" sz="1400" b="0" i="0" u="none" strike="noStrike" dirty="0">
                        <a:solidFill>
                          <a:srgbClr val="000000"/>
                        </a:solidFill>
                        <a:effectLst/>
                        <a:latin typeface="Arial" panose="020B0604020202020204" pitchFamily="34" charset="0"/>
                      </a:endParaRPr>
                    </a:p>
                  </a:txBody>
                  <a:tcPr marL="19319" marR="19319" marT="19319" marB="19319">
                    <a:solidFill>
                      <a:schemeClr val="bg1"/>
                    </a:solidFill>
                  </a:tcPr>
                </a:tc>
                <a:extLst>
                  <a:ext uri="{0D108BD9-81ED-4DB2-BD59-A6C34878D82A}">
                    <a16:rowId xmlns:a16="http://schemas.microsoft.com/office/drawing/2014/main" val="3950225065"/>
                  </a:ext>
                </a:extLst>
              </a:tr>
            </a:tbl>
          </a:graphicData>
        </a:graphic>
      </p:graphicFrame>
    </p:spTree>
    <p:extLst>
      <p:ext uri="{BB962C8B-B14F-4D97-AF65-F5344CB8AC3E}">
        <p14:creationId xmlns:p14="http://schemas.microsoft.com/office/powerpoint/2010/main" val="712425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137A1FA-B347-4027-82CA-DB3F6093DDE2}"/>
              </a:ext>
            </a:extLst>
          </p:cNvPr>
          <p:cNvPicPr>
            <a:picLocks noChangeAspect="1"/>
          </p:cNvPicPr>
          <p:nvPr/>
        </p:nvPicPr>
        <p:blipFill>
          <a:blip r:embed="rId3"/>
          <a:stretch>
            <a:fillRect/>
          </a:stretch>
        </p:blipFill>
        <p:spPr>
          <a:xfrm>
            <a:off x="7154975" y="5763638"/>
            <a:ext cx="1365258" cy="922616"/>
          </a:xfrm>
          <a:prstGeom prst="rect">
            <a:avLst/>
          </a:prstGeom>
        </p:spPr>
      </p:pic>
      <p:sp>
        <p:nvSpPr>
          <p:cNvPr id="3" name="Text Placeholder 1">
            <a:extLst>
              <a:ext uri="{FF2B5EF4-FFF2-40B4-BE49-F238E27FC236}">
                <a16:creationId xmlns:a16="http://schemas.microsoft.com/office/drawing/2014/main" id="{52E37410-F61A-4129-9A7B-B37D1F2746AC}"/>
              </a:ext>
            </a:extLst>
          </p:cNvPr>
          <p:cNvSpPr>
            <a:spLocks noGrp="1"/>
          </p:cNvSpPr>
          <p:nvPr>
            <p:ph type="body" sz="quarter" idx="11"/>
          </p:nvPr>
        </p:nvSpPr>
        <p:spPr>
          <a:xfrm>
            <a:off x="406401" y="442491"/>
            <a:ext cx="11079356" cy="762000"/>
          </a:xfrm>
        </p:spPr>
        <p:txBody>
          <a:bodyPr>
            <a:normAutofit/>
          </a:bodyPr>
          <a:lstStyle/>
          <a:p>
            <a:r>
              <a:rPr lang="en-US" sz="2400" b="0" dirty="0">
                <a:solidFill>
                  <a:srgbClr val="0063A2"/>
                </a:solidFill>
                <a:latin typeface="Arial" charset="0"/>
                <a:cs typeface="Arial" charset="0"/>
              </a:rPr>
              <a:t>Aim 1 Methods: Key Driver Diagram</a:t>
            </a:r>
          </a:p>
        </p:txBody>
      </p:sp>
      <p:graphicFrame>
        <p:nvGraphicFramePr>
          <p:cNvPr id="8" name="Table 7">
            <a:extLst>
              <a:ext uri="{FF2B5EF4-FFF2-40B4-BE49-F238E27FC236}">
                <a16:creationId xmlns:a16="http://schemas.microsoft.com/office/drawing/2014/main" id="{42607CEB-8C7B-4EEF-BD27-B11FAAB8AF5B}"/>
              </a:ext>
            </a:extLst>
          </p:cNvPr>
          <p:cNvGraphicFramePr>
            <a:graphicFrameLocks noGrp="1"/>
          </p:cNvGraphicFramePr>
          <p:nvPr/>
        </p:nvGraphicFramePr>
        <p:xfrm>
          <a:off x="27711" y="880372"/>
          <a:ext cx="12097786" cy="5507155"/>
        </p:xfrm>
        <a:graphic>
          <a:graphicData uri="http://schemas.openxmlformats.org/drawingml/2006/table">
            <a:tbl>
              <a:tblPr firstRow="1" bandRow="1">
                <a:tableStyleId>{5C22544A-7EE6-4342-B048-85BDC9FD1C3A}</a:tableStyleId>
              </a:tblPr>
              <a:tblGrid>
                <a:gridCol w="1767838">
                  <a:extLst>
                    <a:ext uri="{9D8B030D-6E8A-4147-A177-3AD203B41FA5}">
                      <a16:colId xmlns:a16="http://schemas.microsoft.com/office/drawing/2014/main" val="788084176"/>
                    </a:ext>
                  </a:extLst>
                </a:gridCol>
                <a:gridCol w="1352204">
                  <a:extLst>
                    <a:ext uri="{9D8B030D-6E8A-4147-A177-3AD203B41FA5}">
                      <a16:colId xmlns:a16="http://schemas.microsoft.com/office/drawing/2014/main" val="2744983564"/>
                    </a:ext>
                  </a:extLst>
                </a:gridCol>
                <a:gridCol w="3945774">
                  <a:extLst>
                    <a:ext uri="{9D8B030D-6E8A-4147-A177-3AD203B41FA5}">
                      <a16:colId xmlns:a16="http://schemas.microsoft.com/office/drawing/2014/main" val="1597350973"/>
                    </a:ext>
                  </a:extLst>
                </a:gridCol>
                <a:gridCol w="5031970">
                  <a:extLst>
                    <a:ext uri="{9D8B030D-6E8A-4147-A177-3AD203B41FA5}">
                      <a16:colId xmlns:a16="http://schemas.microsoft.com/office/drawing/2014/main" val="3276999164"/>
                    </a:ext>
                  </a:extLst>
                </a:gridCol>
              </a:tblGrid>
              <a:tr h="619847">
                <a:tc>
                  <a:txBody>
                    <a:bodyPr/>
                    <a:lstStyle/>
                    <a:p>
                      <a:r>
                        <a:rPr lang="en-US"/>
                        <a:t>Aim</a:t>
                      </a:r>
                    </a:p>
                  </a:txBody>
                  <a:tcPr/>
                </a:tc>
                <a:tc>
                  <a:txBody>
                    <a:bodyPr/>
                    <a:lstStyle/>
                    <a:p>
                      <a:r>
                        <a:rPr lang="en-US"/>
                        <a:t>Driver</a:t>
                      </a:r>
                    </a:p>
                  </a:txBody>
                  <a:tcPr/>
                </a:tc>
                <a:tc>
                  <a:txBody>
                    <a:bodyPr/>
                    <a:lstStyle/>
                    <a:p>
                      <a:r>
                        <a:rPr lang="en-US"/>
                        <a:t>Strategy</a:t>
                      </a:r>
                    </a:p>
                  </a:txBody>
                  <a:tcPr/>
                </a:tc>
                <a:tc>
                  <a:txBody>
                    <a:bodyPr/>
                    <a:lstStyle/>
                    <a:p>
                      <a:r>
                        <a:rPr lang="en-US"/>
                        <a:t>Measure</a:t>
                      </a:r>
                    </a:p>
                  </a:txBody>
                  <a:tcPr/>
                </a:tc>
                <a:extLst>
                  <a:ext uri="{0D108BD9-81ED-4DB2-BD59-A6C34878D82A}">
                    <a16:rowId xmlns:a16="http://schemas.microsoft.com/office/drawing/2014/main" val="3623109477"/>
                  </a:ext>
                </a:extLst>
              </a:tr>
              <a:tr h="619847">
                <a:tc rowSpan="7">
                  <a:txBody>
                    <a:bodyPr/>
                    <a:lstStyle/>
                    <a:p>
                      <a:r>
                        <a:rPr lang="en-US" sz="1800" b="1" kern="1200" dirty="0">
                          <a:solidFill>
                            <a:schemeClr val="dk1"/>
                          </a:solidFill>
                          <a:effectLst/>
                          <a:latin typeface="+mn-lt"/>
                          <a:ea typeface="+mn-ea"/>
                          <a:cs typeface="+mn-cs"/>
                        </a:rPr>
                        <a:t>Global Aim</a:t>
                      </a:r>
                      <a:r>
                        <a:rPr lang="en-US" sz="1800" kern="1200" dirty="0">
                          <a:solidFill>
                            <a:schemeClr val="dk1"/>
                          </a:solidFill>
                          <a:effectLst/>
                          <a:latin typeface="+mn-lt"/>
                          <a:ea typeface="+mn-ea"/>
                          <a:cs typeface="+mn-cs"/>
                        </a:rPr>
                        <a:t>: </a:t>
                      </a:r>
                    </a:p>
                    <a:p>
                      <a:r>
                        <a:rPr lang="en-US" sz="1800" kern="1200" dirty="0">
                          <a:solidFill>
                            <a:schemeClr val="dk1"/>
                          </a:solidFill>
                          <a:effectLst/>
                          <a:latin typeface="+mn-lt"/>
                          <a:ea typeface="+mn-ea"/>
                          <a:cs typeface="+mn-cs"/>
                        </a:rPr>
                        <a:t>Improve number of patients with pregnancies complicated by medical conditions who linked to PCP by 6 months.</a:t>
                      </a:r>
                    </a:p>
                  </a:txBody>
                  <a:tcPr anchor="ctr">
                    <a:solidFill>
                      <a:schemeClr val="accent4">
                        <a:lumMod val="20000"/>
                        <a:lumOff val="80000"/>
                      </a:schemeClr>
                    </a:solidFill>
                  </a:tcPr>
                </a:tc>
                <a:tc rowSpan="4">
                  <a:txBody>
                    <a:bodyPr/>
                    <a:lstStyle/>
                    <a:p>
                      <a:r>
                        <a:rPr lang="en-US" sz="1400" b="0" dirty="0">
                          <a:solidFill>
                            <a:schemeClr val="tx1"/>
                          </a:solidFill>
                          <a:latin typeface="+mn-lt"/>
                          <a:cs typeface="Arial" charset="0"/>
                        </a:rPr>
                        <a:t>Identify and follow high-risk pregnancies</a:t>
                      </a:r>
                      <a:endParaRPr lang="en-US" sz="1400" dirty="0">
                        <a:solidFill>
                          <a:schemeClr val="tx1"/>
                        </a:solidFill>
                        <a:latin typeface="+mn-lt"/>
                      </a:endParaRPr>
                    </a:p>
                  </a:txBody>
                  <a:tcPr anchor="ctr">
                    <a:solidFill>
                      <a:schemeClr val="accent5">
                        <a:lumMod val="20000"/>
                        <a:lumOff val="80000"/>
                      </a:schemeClr>
                    </a:solidFill>
                  </a:tcPr>
                </a:tc>
                <a:tc>
                  <a:txBody>
                    <a:bodyPr/>
                    <a:lstStyle/>
                    <a:p>
                      <a:r>
                        <a:rPr lang="en-US" sz="1200" dirty="0">
                          <a:latin typeface="+mn-lt"/>
                        </a:rPr>
                        <a:t>Establish criteria for identifying high-risk/medically complex patients.</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mn-lt"/>
                          <a:ea typeface="+mn-ea"/>
                          <a:cs typeface="+mn-cs"/>
                        </a:rPr>
                        <a:t>STRUCTURE:</a:t>
                      </a:r>
                      <a:r>
                        <a:rPr lang="en-US" sz="1200" kern="1200">
                          <a:solidFill>
                            <a:schemeClr val="dk1"/>
                          </a:solidFill>
                          <a:effectLst/>
                          <a:latin typeface="+mn-lt"/>
                          <a:ea typeface="+mn-ea"/>
                          <a:cs typeface="+mn-cs"/>
                        </a:rPr>
                        <a:t> Are criteria for identifying high-risk patients defined?</a:t>
                      </a:r>
                      <a:endParaRPr lang="en-US" sz="1200">
                        <a:latin typeface="+mn-lt"/>
                      </a:endParaRPr>
                    </a:p>
                  </a:txBody>
                  <a:tcPr anchor="ctr">
                    <a:solidFill>
                      <a:schemeClr val="accent5">
                        <a:lumMod val="20000"/>
                        <a:lumOff val="80000"/>
                      </a:schemeClr>
                    </a:solidFill>
                  </a:tcPr>
                </a:tc>
                <a:extLst>
                  <a:ext uri="{0D108BD9-81ED-4DB2-BD59-A6C34878D82A}">
                    <a16:rowId xmlns:a16="http://schemas.microsoft.com/office/drawing/2014/main" val="2894849085"/>
                  </a:ext>
                </a:extLst>
              </a:tr>
              <a:tr h="619847">
                <a:tc vMerge="1">
                  <a:txBody>
                    <a:bodyPr/>
                    <a:lstStyle/>
                    <a:p>
                      <a:endParaRPr lang="en-US" sz="1800" kern="1200">
                        <a:solidFill>
                          <a:schemeClr val="dk1"/>
                        </a:solidFill>
                        <a:effectLst/>
                        <a:latin typeface="+mn-lt"/>
                        <a:ea typeface="+mn-ea"/>
                        <a:cs typeface="+mn-cs"/>
                      </a:endParaRPr>
                    </a:p>
                  </a:txBody>
                  <a:tcPr anchor="ctr"/>
                </a:tc>
                <a:tc vMerge="1">
                  <a:txBody>
                    <a:bodyPr/>
                    <a:lstStyle/>
                    <a:p>
                      <a:endParaRPr lang="en-US" sz="1600">
                        <a:solidFill>
                          <a:schemeClr val="tx1"/>
                        </a:solidFill>
                        <a:latin typeface="+mn-lt"/>
                      </a:endParaRPr>
                    </a:p>
                  </a:txBody>
                  <a:tcPr anchor="ctr"/>
                </a:tc>
                <a:tc>
                  <a:txBody>
                    <a:bodyPr/>
                    <a:lstStyle/>
                    <a:p>
                      <a:r>
                        <a:rPr lang="en-US" sz="1200" kern="1200" dirty="0">
                          <a:solidFill>
                            <a:schemeClr val="dk1"/>
                          </a:solidFill>
                          <a:effectLst/>
                          <a:latin typeface="+mn-lt"/>
                          <a:ea typeface="+mn-ea"/>
                          <a:cs typeface="+mn-cs"/>
                        </a:rPr>
                        <a:t>Develop registry of high-risk/medically complex patients during pregnancy</a:t>
                      </a:r>
                      <a:endParaRPr lang="en-US" sz="1200" dirty="0">
                        <a:latin typeface="+mn-lt"/>
                      </a:endParaRPr>
                    </a:p>
                  </a:txBody>
                  <a:tcPr anchor="ctr">
                    <a:solidFill>
                      <a:schemeClr val="accent5">
                        <a:lumMod val="20000"/>
                        <a:lumOff val="80000"/>
                      </a:schemeClr>
                    </a:solidFill>
                  </a:tcPr>
                </a:tc>
                <a:tc>
                  <a:txBody>
                    <a:bodyPr/>
                    <a:lstStyle/>
                    <a:p>
                      <a:r>
                        <a:rPr lang="en-US" sz="1200" b="1" kern="1200" dirty="0">
                          <a:solidFill>
                            <a:schemeClr val="dk1"/>
                          </a:solidFill>
                          <a:effectLst/>
                          <a:latin typeface="+mn-lt"/>
                          <a:ea typeface="+mn-ea"/>
                          <a:cs typeface="+mn-cs"/>
                        </a:rPr>
                        <a:t>STRUCTURE:</a:t>
                      </a:r>
                      <a:r>
                        <a:rPr lang="en-US" sz="1200" kern="1200" dirty="0">
                          <a:solidFill>
                            <a:schemeClr val="dk1"/>
                          </a:solidFill>
                          <a:effectLst/>
                          <a:latin typeface="+mn-lt"/>
                          <a:ea typeface="+mn-ea"/>
                          <a:cs typeface="+mn-cs"/>
                        </a:rPr>
                        <a:t> Is a registry in place to identify high-risk patients in place?</a:t>
                      </a:r>
                      <a:endParaRPr lang="en-US" sz="1200" dirty="0">
                        <a:latin typeface="+mn-lt"/>
                      </a:endParaRPr>
                    </a:p>
                  </a:txBody>
                  <a:tcPr anchor="ctr">
                    <a:solidFill>
                      <a:schemeClr val="accent5">
                        <a:lumMod val="20000"/>
                        <a:lumOff val="80000"/>
                      </a:schemeClr>
                    </a:solidFill>
                  </a:tcPr>
                </a:tc>
                <a:extLst>
                  <a:ext uri="{0D108BD9-81ED-4DB2-BD59-A6C34878D82A}">
                    <a16:rowId xmlns:a16="http://schemas.microsoft.com/office/drawing/2014/main" val="1426885284"/>
                  </a:ext>
                </a:extLst>
              </a:tr>
              <a:tr h="619847">
                <a:tc vMerge="1">
                  <a:txBody>
                    <a:bodyPr/>
                    <a:lstStyle/>
                    <a:p>
                      <a:endParaRPr lang="en-US" sz="1200">
                        <a:latin typeface="+mn-lt"/>
                      </a:endParaRPr>
                    </a:p>
                  </a:txBody>
                  <a:tcPr/>
                </a:tc>
                <a:tc vMerge="1">
                  <a:txBody>
                    <a:bodyPr/>
                    <a:lstStyle/>
                    <a:p>
                      <a:endParaRPr lang="en-US" sz="1400"/>
                    </a:p>
                  </a:txBody>
                  <a:tcPr/>
                </a:tc>
                <a:tc rowSpan="2">
                  <a:txBody>
                    <a:bodyPr/>
                    <a:lstStyle/>
                    <a:p>
                      <a:r>
                        <a:rPr lang="en-US" sz="1200" kern="1200" dirty="0">
                          <a:solidFill>
                            <a:schemeClr val="dk1"/>
                          </a:solidFill>
                          <a:effectLst/>
                          <a:latin typeface="+mn-lt"/>
                          <a:ea typeface="+mn-ea"/>
                          <a:cs typeface="+mn-cs"/>
                        </a:rPr>
                        <a:t>Realign workflow to identify patients and coordinate care through postpartum follow up </a:t>
                      </a:r>
                      <a:endParaRPr lang="en-US" sz="1200" dirty="0">
                        <a:latin typeface="+mn-lt"/>
                      </a:endParaRPr>
                    </a:p>
                  </a:txBody>
                  <a:tcPr anchor="ctr">
                    <a:solidFill>
                      <a:schemeClr val="accent5">
                        <a:lumMod val="20000"/>
                        <a:lumOff val="80000"/>
                      </a:schemeClr>
                    </a:solidFill>
                  </a:tcPr>
                </a:tc>
                <a:tc>
                  <a:txBody>
                    <a:bodyPr/>
                    <a:lstStyle/>
                    <a:p>
                      <a:r>
                        <a:rPr lang="en-US" sz="1200" b="1" kern="1200" dirty="0">
                          <a:solidFill>
                            <a:schemeClr val="dk1"/>
                          </a:solidFill>
                          <a:effectLst/>
                          <a:latin typeface="+mn-lt"/>
                          <a:ea typeface="+mn-ea"/>
                          <a:cs typeface="+mn-cs"/>
                        </a:rPr>
                        <a:t>STRUCTURE:</a:t>
                      </a:r>
                      <a:r>
                        <a:rPr lang="en-US" sz="1200" kern="1200" dirty="0">
                          <a:solidFill>
                            <a:schemeClr val="dk1"/>
                          </a:solidFill>
                          <a:effectLst/>
                          <a:latin typeface="+mn-lt"/>
                          <a:ea typeface="+mn-ea"/>
                          <a:cs typeface="+mn-cs"/>
                        </a:rPr>
                        <a:t> Is a process in place to coordinate care for high risk patients?</a:t>
                      </a:r>
                      <a:endParaRPr lang="en-US" sz="1200" dirty="0">
                        <a:latin typeface="+mn-lt"/>
                      </a:endParaRPr>
                    </a:p>
                  </a:txBody>
                  <a:tcPr anchor="ctr">
                    <a:solidFill>
                      <a:schemeClr val="accent5">
                        <a:lumMod val="20000"/>
                        <a:lumOff val="80000"/>
                      </a:schemeClr>
                    </a:solidFill>
                  </a:tcPr>
                </a:tc>
                <a:extLst>
                  <a:ext uri="{0D108BD9-81ED-4DB2-BD59-A6C34878D82A}">
                    <a16:rowId xmlns:a16="http://schemas.microsoft.com/office/drawing/2014/main" val="2683868836"/>
                  </a:ext>
                </a:extLst>
              </a:tr>
              <a:tr h="619847">
                <a:tc vMerge="1">
                  <a:txBody>
                    <a:bodyPr/>
                    <a:lstStyle/>
                    <a:p>
                      <a:endParaRPr lang="en-US"/>
                    </a:p>
                  </a:txBody>
                  <a:tcPr/>
                </a:tc>
                <a:tc vMerge="1">
                  <a:txBody>
                    <a:bodyPr/>
                    <a:lstStyle/>
                    <a:p>
                      <a:endParaRPr lang="en-US" sz="1600">
                        <a:solidFill>
                          <a:schemeClr val="tx1"/>
                        </a:solidFill>
                        <a:latin typeface="+mn-lt"/>
                      </a:endParaRPr>
                    </a:p>
                  </a:txBody>
                  <a:tcPr anchor="ctr"/>
                </a:tc>
                <a:tc vMerge="1">
                  <a:txBody>
                    <a:bodyPr/>
                    <a:lstStyle/>
                    <a:p>
                      <a:endParaRPr lang="en-US" sz="13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PROCESS: </a:t>
                      </a:r>
                      <a:r>
                        <a:rPr lang="en-US" sz="1200" b="0" kern="1200" dirty="0">
                          <a:solidFill>
                            <a:schemeClr val="dk1"/>
                          </a:solidFill>
                          <a:effectLst/>
                          <a:latin typeface="+mn-lt"/>
                          <a:ea typeface="+mn-ea"/>
                          <a:cs typeface="+mn-cs"/>
                        </a:rPr>
                        <a:t># of </a:t>
                      </a:r>
                      <a:r>
                        <a:rPr lang="en-US" sz="1200" kern="1200" dirty="0">
                          <a:solidFill>
                            <a:schemeClr val="dk1"/>
                          </a:solidFill>
                          <a:effectLst/>
                          <a:latin typeface="+mn-lt"/>
                          <a:ea typeface="+mn-ea"/>
                          <a:cs typeface="+mn-cs"/>
                        </a:rPr>
                        <a:t>cumulative locations of care to date implementing this process</a:t>
                      </a:r>
                      <a:endParaRPr lang="en-US" sz="1200" dirty="0"/>
                    </a:p>
                  </a:txBody>
                  <a:tcPr anchor="ctr">
                    <a:solidFill>
                      <a:schemeClr val="accent5">
                        <a:lumMod val="20000"/>
                        <a:lumOff val="80000"/>
                      </a:schemeClr>
                    </a:solidFill>
                  </a:tcPr>
                </a:tc>
                <a:extLst>
                  <a:ext uri="{0D108BD9-81ED-4DB2-BD59-A6C34878D82A}">
                    <a16:rowId xmlns:a16="http://schemas.microsoft.com/office/drawing/2014/main" val="547852743"/>
                  </a:ext>
                </a:extLst>
              </a:tr>
              <a:tr h="764142">
                <a:tc vMerge="1">
                  <a:txBody>
                    <a:bodyPr/>
                    <a:lstStyle/>
                    <a:p>
                      <a:endParaRPr lang="en-US" sz="1200">
                        <a:latin typeface="+mn-lt"/>
                      </a:endParaRPr>
                    </a:p>
                  </a:txBody>
                  <a:tcPr/>
                </a:tc>
                <a:tc>
                  <a:txBody>
                    <a:bodyPr/>
                    <a:lstStyle/>
                    <a:p>
                      <a:r>
                        <a:rPr lang="en-US" sz="1400" b="0">
                          <a:solidFill>
                            <a:schemeClr val="tx1"/>
                          </a:solidFill>
                          <a:latin typeface="+mn-lt"/>
                          <a:cs typeface="Arial" charset="0"/>
                        </a:rPr>
                        <a:t>Training on process</a:t>
                      </a:r>
                      <a:endParaRPr lang="en-US" sz="1400">
                        <a:solidFill>
                          <a:schemeClr val="tx1"/>
                        </a:solidFill>
                        <a:latin typeface="+mn-lt"/>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dk1"/>
                          </a:solidFill>
                          <a:effectLst/>
                          <a:latin typeface="+mn-lt"/>
                          <a:ea typeface="+mn-ea"/>
                          <a:cs typeface="+mn-cs"/>
                        </a:rPr>
                        <a:t>Train providers and staff on the importance of and process of care coordination for patients with high risk pregnancies </a:t>
                      </a:r>
                    </a:p>
                    <a:p>
                      <a:endParaRPr lang="en-US" sz="1200">
                        <a:latin typeface="+mn-lt"/>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PROCESS</a:t>
                      </a:r>
                      <a:r>
                        <a:rPr lang="en-US" sz="1200" kern="1200" dirty="0">
                          <a:solidFill>
                            <a:schemeClr val="dk1"/>
                          </a:solidFill>
                          <a:effectLst/>
                          <a:latin typeface="+mn-lt"/>
                          <a:ea typeface="+mn-ea"/>
                          <a:cs typeface="+mn-cs"/>
                        </a:rPr>
                        <a:t>: % of staff trained (by type)</a:t>
                      </a:r>
                      <a:endParaRPr lang="en-US" sz="1200" dirty="0"/>
                    </a:p>
                    <a:p>
                      <a:endParaRPr lang="en-US" sz="1200" dirty="0">
                        <a:latin typeface="+mn-lt"/>
                      </a:endParaRPr>
                    </a:p>
                  </a:txBody>
                  <a:tcPr anchor="ctr">
                    <a:solidFill>
                      <a:schemeClr val="accent5">
                        <a:lumMod val="20000"/>
                        <a:lumOff val="80000"/>
                      </a:schemeClr>
                    </a:solidFill>
                  </a:tcPr>
                </a:tc>
                <a:extLst>
                  <a:ext uri="{0D108BD9-81ED-4DB2-BD59-A6C34878D82A}">
                    <a16:rowId xmlns:a16="http://schemas.microsoft.com/office/drawing/2014/main" val="1445587494"/>
                  </a:ext>
                </a:extLst>
              </a:tr>
              <a:tr h="619847">
                <a:tc vMerge="1">
                  <a:txBody>
                    <a:bodyPr/>
                    <a:lstStyle/>
                    <a:p>
                      <a:endParaRPr lang="en-US"/>
                    </a:p>
                  </a:txBody>
                  <a:tcPr/>
                </a:tc>
                <a:tc rowSpan="2">
                  <a:txBody>
                    <a:bodyPr/>
                    <a:lstStyle/>
                    <a:p>
                      <a:r>
                        <a:rPr lang="en-US" sz="1400" b="0">
                          <a:solidFill>
                            <a:schemeClr val="tx1"/>
                          </a:solidFill>
                          <a:latin typeface="+mn-lt"/>
                          <a:cs typeface="Arial" charset="0"/>
                        </a:rPr>
                        <a:t>Ensure delivery of prioritized health services (postpartum care)</a:t>
                      </a:r>
                      <a:endParaRPr lang="en-US" sz="1400">
                        <a:solidFill>
                          <a:schemeClr val="tx1"/>
                        </a:solidFill>
                        <a:latin typeface="+mn-lt"/>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Ensure postpartum visit scheduled and attended.</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OUTCOME:</a:t>
                      </a:r>
                      <a:r>
                        <a:rPr lang="en-US" sz="1200" kern="1200" dirty="0">
                          <a:solidFill>
                            <a:schemeClr val="dk1"/>
                          </a:solidFill>
                          <a:effectLst/>
                          <a:latin typeface="+mn-lt"/>
                          <a:ea typeface="+mn-ea"/>
                          <a:cs typeface="+mn-cs"/>
                        </a:rPr>
                        <a:t> % patients who attended a postpartum appointment</a:t>
                      </a:r>
                    </a:p>
                  </a:txBody>
                  <a:tcPr anchor="ctr">
                    <a:solidFill>
                      <a:schemeClr val="accent5">
                        <a:lumMod val="20000"/>
                        <a:lumOff val="80000"/>
                      </a:schemeClr>
                    </a:solidFill>
                  </a:tcPr>
                </a:tc>
                <a:extLst>
                  <a:ext uri="{0D108BD9-81ED-4DB2-BD59-A6C34878D82A}">
                    <a16:rowId xmlns:a16="http://schemas.microsoft.com/office/drawing/2014/main" val="2721017230"/>
                  </a:ext>
                </a:extLst>
              </a:tr>
              <a:tr h="762886">
                <a:tc vMerge="1">
                  <a:txBody>
                    <a:bodyPr/>
                    <a:lstStyle/>
                    <a:p>
                      <a:endParaRPr lang="en-US" sz="1200">
                        <a:latin typeface="+mn-lt"/>
                      </a:endParaRPr>
                    </a:p>
                  </a:txBody>
                  <a:tcPr/>
                </a:tc>
                <a:tc vMerge="1">
                  <a:txBody>
                    <a:bodyPr/>
                    <a:lstStyle/>
                    <a:p>
                      <a:endParaRPr lang="en-US" sz="160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Create a process for establishing primary/well-person care following initial postpartum visit</a:t>
                      </a:r>
                      <a:endParaRPr lang="en-US" sz="1200" dirty="0"/>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OUTCOME:</a:t>
                      </a:r>
                      <a:r>
                        <a:rPr lang="en-US" sz="1200" kern="1200" dirty="0">
                          <a:solidFill>
                            <a:schemeClr val="dk1"/>
                          </a:solidFill>
                          <a:effectLst/>
                          <a:latin typeface="+mn-lt"/>
                          <a:ea typeface="+mn-ea"/>
                          <a:cs typeface="+mn-cs"/>
                        </a:rPr>
                        <a:t> % patients linked to PCP at delivery discharge and completed appt within 6 months</a:t>
                      </a:r>
                      <a:endParaRPr lang="en-US" sz="1200" dirty="0">
                        <a:latin typeface="+mn-lt"/>
                      </a:endParaRPr>
                    </a:p>
                  </a:txBody>
                  <a:tcPr anchor="ctr">
                    <a:solidFill>
                      <a:schemeClr val="accent4">
                        <a:lumMod val="20000"/>
                        <a:lumOff val="80000"/>
                      </a:schemeClr>
                    </a:solidFill>
                  </a:tcPr>
                </a:tc>
                <a:extLst>
                  <a:ext uri="{0D108BD9-81ED-4DB2-BD59-A6C34878D82A}">
                    <a16:rowId xmlns:a16="http://schemas.microsoft.com/office/drawing/2014/main" val="2979066546"/>
                  </a:ext>
                </a:extLst>
              </a:tr>
            </a:tbl>
          </a:graphicData>
        </a:graphic>
      </p:graphicFrame>
      <p:pic>
        <p:nvPicPr>
          <p:cNvPr id="5" name="Picture 4" descr="Shape&#10;&#10;Description automatically generated">
            <a:extLst>
              <a:ext uri="{FF2B5EF4-FFF2-40B4-BE49-F238E27FC236}">
                <a16:creationId xmlns:a16="http://schemas.microsoft.com/office/drawing/2014/main" id="{167027F6-1943-4C1C-8C41-06D41F0812F5}"/>
              </a:ext>
            </a:extLst>
          </p:cNvPr>
          <p:cNvPicPr>
            <a:picLocks noChangeAspect="1"/>
          </p:cNvPicPr>
          <p:nvPr/>
        </p:nvPicPr>
        <p:blipFill>
          <a:blip r:embed="rId4"/>
          <a:stretch>
            <a:fillRect/>
          </a:stretch>
        </p:blipFill>
        <p:spPr>
          <a:xfrm>
            <a:off x="128769" y="6234913"/>
            <a:ext cx="1583653" cy="451341"/>
          </a:xfrm>
          <a:prstGeom prst="rect">
            <a:avLst/>
          </a:prstGeom>
        </p:spPr>
      </p:pic>
    </p:spTree>
    <p:extLst>
      <p:ext uri="{BB962C8B-B14F-4D97-AF65-F5344CB8AC3E}">
        <p14:creationId xmlns:p14="http://schemas.microsoft.com/office/powerpoint/2010/main" val="3574757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ILPQC 10</a:t>
            </a:r>
            <a:r>
              <a:rPr lang="en-US" baseline="30000" dirty="0"/>
              <a:t>th</a:t>
            </a:r>
            <a:r>
              <a:rPr lang="en-US" dirty="0"/>
              <a:t> Annual Conference Webpage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Content Placeholder 5"/>
          <p:cNvPicPr>
            <a:picLocks noGrp="1" noChangeAspect="1"/>
          </p:cNvPicPr>
          <p:nvPr>
            <p:ph idx="1"/>
          </p:nvPr>
        </p:nvPicPr>
        <p:blipFill>
          <a:blip r:embed="rId3"/>
          <a:stretch>
            <a:fillRect/>
          </a:stretch>
        </p:blipFill>
        <p:spPr>
          <a:xfrm>
            <a:off x="609600" y="1479348"/>
            <a:ext cx="10972800" cy="4159280"/>
          </a:xfrm>
          <a:prstGeom prst="rect">
            <a:avLst/>
          </a:prstGeom>
        </p:spPr>
      </p:pic>
      <p:sp>
        <p:nvSpPr>
          <p:cNvPr id="10" name="Google Shape;369;p16"/>
          <p:cNvSpPr txBox="1">
            <a:spLocks/>
          </p:cNvSpPr>
          <p:nvPr/>
        </p:nvSpPr>
        <p:spPr>
          <a:xfrm>
            <a:off x="0" y="5638628"/>
            <a:ext cx="12192000" cy="466407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58466"/>
              </a:buClr>
              <a:buSzPts val="3200"/>
              <a:buFont typeface="Arial" panose="020B0604020202020204" pitchFamily="34" charset="0"/>
              <a:buNone/>
              <a:tabLst/>
              <a:defRPr/>
            </a:pPr>
            <a:r>
              <a:rPr kumimoji="0" lang="en-US" sz="3000" b="1" i="0" u="none" strike="noStrike" kern="1200" cap="none" spc="0" normalizeH="0" baseline="0" noProof="0" dirty="0">
                <a:ln>
                  <a:noFill/>
                </a:ln>
                <a:solidFill>
                  <a:srgbClr val="1C498B"/>
                </a:solidFill>
                <a:effectLst/>
                <a:uLnTx/>
                <a:uFillTx/>
                <a:latin typeface="Calibri" panose="020F0502020204030204"/>
              </a:rPr>
              <a:t>Register here // Reserve Hotel Room // AC Teams Survey // Poster Abstract</a:t>
            </a:r>
          </a:p>
        </p:txBody>
      </p:sp>
      <p:pic>
        <p:nvPicPr>
          <p:cNvPr id="8" name="Picture 7"/>
          <p:cNvPicPr>
            <a:picLocks noChangeAspect="1"/>
          </p:cNvPicPr>
          <p:nvPr/>
        </p:nvPicPr>
        <p:blipFill>
          <a:blip r:embed="rId4"/>
          <a:stretch>
            <a:fillRect/>
          </a:stretch>
        </p:blipFill>
        <p:spPr>
          <a:xfrm>
            <a:off x="10287609" y="4362138"/>
            <a:ext cx="1294791" cy="1276490"/>
          </a:xfrm>
          <a:prstGeom prst="rect">
            <a:avLst/>
          </a:prstGeom>
        </p:spPr>
      </p:pic>
    </p:spTree>
    <p:extLst>
      <p:ext uri="{BB962C8B-B14F-4D97-AF65-F5344CB8AC3E}">
        <p14:creationId xmlns:p14="http://schemas.microsoft.com/office/powerpoint/2010/main" val="35043451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xt&#10;&#10;Description automatically generated">
            <a:extLst>
              <a:ext uri="{FF2B5EF4-FFF2-40B4-BE49-F238E27FC236}">
                <a16:creationId xmlns:a16="http://schemas.microsoft.com/office/drawing/2014/main" id="{F6B08ABC-C59A-42A2-8C06-E22A671E9EEA}"/>
              </a:ext>
            </a:extLst>
          </p:cNvPr>
          <p:cNvPicPr>
            <a:picLocks noChangeAspect="1"/>
          </p:cNvPicPr>
          <p:nvPr/>
        </p:nvPicPr>
        <p:blipFill>
          <a:blip r:embed="rId2"/>
          <a:stretch>
            <a:fillRect/>
          </a:stretch>
        </p:blipFill>
        <p:spPr>
          <a:xfrm>
            <a:off x="7311305" y="5805380"/>
            <a:ext cx="1365258" cy="922616"/>
          </a:xfrm>
          <a:prstGeom prst="rect">
            <a:avLst/>
          </a:prstGeom>
        </p:spPr>
      </p:pic>
      <p:pic>
        <p:nvPicPr>
          <p:cNvPr id="13" name="Picture 12" descr="Shape&#10;&#10;Description automatically generated">
            <a:extLst>
              <a:ext uri="{FF2B5EF4-FFF2-40B4-BE49-F238E27FC236}">
                <a16:creationId xmlns:a16="http://schemas.microsoft.com/office/drawing/2014/main" id="{FB79655A-E700-421C-94DE-541EFC12D0E3}"/>
              </a:ext>
            </a:extLst>
          </p:cNvPr>
          <p:cNvPicPr>
            <a:picLocks noChangeAspect="1"/>
          </p:cNvPicPr>
          <p:nvPr/>
        </p:nvPicPr>
        <p:blipFill>
          <a:blip r:embed="rId3"/>
          <a:stretch>
            <a:fillRect/>
          </a:stretch>
        </p:blipFill>
        <p:spPr>
          <a:xfrm>
            <a:off x="128769" y="6234913"/>
            <a:ext cx="1583653" cy="451341"/>
          </a:xfrm>
          <a:prstGeom prst="rect">
            <a:avLst/>
          </a:prstGeom>
        </p:spPr>
      </p:pic>
      <p:sp>
        <p:nvSpPr>
          <p:cNvPr id="2" name="Title 1">
            <a:extLst>
              <a:ext uri="{FF2B5EF4-FFF2-40B4-BE49-F238E27FC236}">
                <a16:creationId xmlns:a16="http://schemas.microsoft.com/office/drawing/2014/main" id="{56C935FB-EBD5-463C-8625-7A68318E11EA}"/>
              </a:ext>
            </a:extLst>
          </p:cNvPr>
          <p:cNvSpPr>
            <a:spLocks noGrp="1"/>
          </p:cNvSpPr>
          <p:nvPr>
            <p:ph type="title"/>
          </p:nvPr>
        </p:nvSpPr>
        <p:spPr>
          <a:xfrm>
            <a:off x="78988" y="67674"/>
            <a:ext cx="10924464" cy="1091877"/>
          </a:xfrm>
        </p:spPr>
        <p:txBody>
          <a:bodyPr/>
          <a:lstStyle/>
          <a:p>
            <a:r>
              <a:rPr lang="en-US"/>
              <a:t>CHC High-Risk Criteria</a:t>
            </a:r>
          </a:p>
        </p:txBody>
      </p:sp>
      <p:cxnSp>
        <p:nvCxnSpPr>
          <p:cNvPr id="11" name="Straight Connector 10">
            <a:extLst>
              <a:ext uri="{FF2B5EF4-FFF2-40B4-BE49-F238E27FC236}">
                <a16:creationId xmlns:a16="http://schemas.microsoft.com/office/drawing/2014/main" id="{E855F2BF-2938-42E1-A94A-817C47140FF0}"/>
              </a:ext>
            </a:extLst>
          </p:cNvPr>
          <p:cNvCxnSpPr>
            <a:cxnSpLocks/>
          </p:cNvCxnSpPr>
          <p:nvPr/>
        </p:nvCxnSpPr>
        <p:spPr>
          <a:xfrm flipV="1">
            <a:off x="7955279" y="4206240"/>
            <a:ext cx="1608668" cy="453820"/>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0AE244D-47E7-48DE-AA0E-2B3124750317}"/>
              </a:ext>
            </a:extLst>
          </p:cNvPr>
          <p:cNvCxnSpPr>
            <a:cxnSpLocks/>
          </p:cNvCxnSpPr>
          <p:nvPr/>
        </p:nvCxnSpPr>
        <p:spPr>
          <a:xfrm>
            <a:off x="7955279" y="4610110"/>
            <a:ext cx="1784774" cy="578265"/>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graphicFrame>
        <p:nvGraphicFramePr>
          <p:cNvPr id="8" name="Diagram 7">
            <a:extLst>
              <a:ext uri="{FF2B5EF4-FFF2-40B4-BE49-F238E27FC236}">
                <a16:creationId xmlns:a16="http://schemas.microsoft.com/office/drawing/2014/main" id="{5661E03D-E8AA-46EC-8E5C-A41911B062EF}"/>
              </a:ext>
            </a:extLst>
          </p:cNvPr>
          <p:cNvGraphicFramePr/>
          <p:nvPr/>
        </p:nvGraphicFramePr>
        <p:xfrm>
          <a:off x="338666" y="123444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a:extLst>
              <a:ext uri="{FF2B5EF4-FFF2-40B4-BE49-F238E27FC236}">
                <a16:creationId xmlns:a16="http://schemas.microsoft.com/office/drawing/2014/main" id="{39F5B9AC-1A87-48E2-9E5A-732EC1A4EE5A}"/>
              </a:ext>
            </a:extLst>
          </p:cNvPr>
          <p:cNvGraphicFramePr/>
          <p:nvPr/>
        </p:nvGraphicFramePr>
        <p:xfrm>
          <a:off x="8744371" y="3172271"/>
          <a:ext cx="3576321" cy="28028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Title 1">
            <a:extLst>
              <a:ext uri="{FF2B5EF4-FFF2-40B4-BE49-F238E27FC236}">
                <a16:creationId xmlns:a16="http://schemas.microsoft.com/office/drawing/2014/main" id="{B5C65CD4-E065-41D5-8248-ABFD463CDCC1}"/>
              </a:ext>
            </a:extLst>
          </p:cNvPr>
          <p:cNvSpPr txBox="1">
            <a:spLocks/>
          </p:cNvSpPr>
          <p:nvPr/>
        </p:nvSpPr>
        <p:spPr>
          <a:xfrm>
            <a:off x="490931" y="5213715"/>
            <a:ext cx="1337870" cy="9145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63A2"/>
                </a:solidFill>
                <a:effectLst/>
                <a:uLnTx/>
                <a:uFillTx/>
                <a:latin typeface="Arial" charset="0"/>
                <a:cs typeface="Arial" charset="0"/>
              </a:rPr>
              <a:t>33%</a:t>
            </a:r>
          </a:p>
        </p:txBody>
      </p:sp>
      <p:sp>
        <p:nvSpPr>
          <p:cNvPr id="16" name="Title 1">
            <a:extLst>
              <a:ext uri="{FF2B5EF4-FFF2-40B4-BE49-F238E27FC236}">
                <a16:creationId xmlns:a16="http://schemas.microsoft.com/office/drawing/2014/main" id="{B4BFEFC4-82A4-468F-8B24-81C558567FAE}"/>
              </a:ext>
            </a:extLst>
          </p:cNvPr>
          <p:cNvSpPr txBox="1">
            <a:spLocks/>
          </p:cNvSpPr>
          <p:nvPr/>
        </p:nvSpPr>
        <p:spPr>
          <a:xfrm>
            <a:off x="968453" y="3957319"/>
            <a:ext cx="1337870" cy="9145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63A2"/>
                </a:solidFill>
                <a:effectLst/>
                <a:uLnTx/>
                <a:uFillTx/>
                <a:latin typeface="Arial" charset="0"/>
                <a:cs typeface="Arial" charset="0"/>
              </a:rPr>
              <a:t>50%</a:t>
            </a:r>
          </a:p>
        </p:txBody>
      </p:sp>
      <p:sp>
        <p:nvSpPr>
          <p:cNvPr id="17" name="Title 1">
            <a:extLst>
              <a:ext uri="{FF2B5EF4-FFF2-40B4-BE49-F238E27FC236}">
                <a16:creationId xmlns:a16="http://schemas.microsoft.com/office/drawing/2014/main" id="{4D6F6085-092E-4BA3-AE98-270F7CF0D66E}"/>
              </a:ext>
            </a:extLst>
          </p:cNvPr>
          <p:cNvSpPr txBox="1">
            <a:spLocks/>
          </p:cNvSpPr>
          <p:nvPr/>
        </p:nvSpPr>
        <p:spPr>
          <a:xfrm>
            <a:off x="968453" y="2673715"/>
            <a:ext cx="1337870" cy="9145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63A2"/>
                </a:solidFill>
                <a:effectLst/>
                <a:uLnTx/>
                <a:uFillTx/>
                <a:latin typeface="Arial" charset="0"/>
                <a:cs typeface="Arial" charset="0"/>
              </a:rPr>
              <a:t>66%</a:t>
            </a:r>
          </a:p>
        </p:txBody>
      </p:sp>
      <p:sp>
        <p:nvSpPr>
          <p:cNvPr id="18" name="Title 1">
            <a:extLst>
              <a:ext uri="{FF2B5EF4-FFF2-40B4-BE49-F238E27FC236}">
                <a16:creationId xmlns:a16="http://schemas.microsoft.com/office/drawing/2014/main" id="{30F30D46-8A1D-4198-B119-601CCF8744A4}"/>
              </a:ext>
            </a:extLst>
          </p:cNvPr>
          <p:cNvSpPr txBox="1">
            <a:spLocks/>
          </p:cNvSpPr>
          <p:nvPr/>
        </p:nvSpPr>
        <p:spPr>
          <a:xfrm>
            <a:off x="338666" y="1417319"/>
            <a:ext cx="1337870" cy="9145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63A2"/>
                </a:solidFill>
                <a:effectLst/>
                <a:uLnTx/>
                <a:uFillTx/>
                <a:latin typeface="Arial" charset="0"/>
                <a:cs typeface="Arial" charset="0"/>
              </a:rPr>
              <a:t>100%</a:t>
            </a:r>
          </a:p>
        </p:txBody>
      </p:sp>
    </p:spTree>
    <p:extLst>
      <p:ext uri="{BB962C8B-B14F-4D97-AF65-F5344CB8AC3E}">
        <p14:creationId xmlns:p14="http://schemas.microsoft.com/office/powerpoint/2010/main" val="384659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2066-CAB8-4D7D-9F80-744CEB1E7BF5}"/>
              </a:ext>
            </a:extLst>
          </p:cNvPr>
          <p:cNvSpPr>
            <a:spLocks noGrp="1"/>
          </p:cNvSpPr>
          <p:nvPr>
            <p:ph type="title"/>
          </p:nvPr>
        </p:nvSpPr>
        <p:spPr>
          <a:xfrm>
            <a:off x="9541" y="0"/>
            <a:ext cx="10924464" cy="1091877"/>
          </a:xfrm>
        </p:spPr>
        <p:txBody>
          <a:bodyPr>
            <a:normAutofit/>
          </a:bodyPr>
          <a:lstStyle/>
          <a:p>
            <a:r>
              <a:rPr lang="en-US" dirty="0">
                <a:latin typeface="Arial"/>
                <a:cs typeface="Arial"/>
              </a:rPr>
              <a:t>Aim 1 Results: Structure &amp; Process Measures</a:t>
            </a:r>
            <a:endParaRPr lang="en-US" dirty="0"/>
          </a:p>
        </p:txBody>
      </p:sp>
      <p:graphicFrame>
        <p:nvGraphicFramePr>
          <p:cNvPr id="6" name="Chart 5">
            <a:extLst>
              <a:ext uri="{FF2B5EF4-FFF2-40B4-BE49-F238E27FC236}">
                <a16:creationId xmlns:a16="http://schemas.microsoft.com/office/drawing/2014/main" id="{2834A062-BC1D-4C6F-8E12-F9D7E4F51EA8}"/>
              </a:ext>
            </a:extLst>
          </p:cNvPr>
          <p:cNvGraphicFramePr/>
          <p:nvPr>
            <p:extLst/>
          </p:nvPr>
        </p:nvGraphicFramePr>
        <p:xfrm>
          <a:off x="778854" y="1549739"/>
          <a:ext cx="5005034" cy="47899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Text&#10;&#10;Description automatically generated">
            <a:extLst>
              <a:ext uri="{FF2B5EF4-FFF2-40B4-BE49-F238E27FC236}">
                <a16:creationId xmlns:a16="http://schemas.microsoft.com/office/drawing/2014/main" id="{5E4410D5-7BC7-4336-8B7D-8FF1EB6CDD28}"/>
              </a:ext>
            </a:extLst>
          </p:cNvPr>
          <p:cNvPicPr>
            <a:picLocks noChangeAspect="1"/>
          </p:cNvPicPr>
          <p:nvPr/>
        </p:nvPicPr>
        <p:blipFill>
          <a:blip r:embed="rId4"/>
          <a:stretch>
            <a:fillRect/>
          </a:stretch>
        </p:blipFill>
        <p:spPr>
          <a:xfrm>
            <a:off x="7154975" y="5763638"/>
            <a:ext cx="1365258" cy="922616"/>
          </a:xfrm>
          <a:prstGeom prst="rect">
            <a:avLst/>
          </a:prstGeom>
        </p:spPr>
      </p:pic>
      <p:pic>
        <p:nvPicPr>
          <p:cNvPr id="7" name="Picture 6" descr="Shape&#10;&#10;Description automatically generated">
            <a:extLst>
              <a:ext uri="{FF2B5EF4-FFF2-40B4-BE49-F238E27FC236}">
                <a16:creationId xmlns:a16="http://schemas.microsoft.com/office/drawing/2014/main" id="{A292976D-DF6D-4EFE-544F-5A51D8ED42C5}"/>
              </a:ext>
            </a:extLst>
          </p:cNvPr>
          <p:cNvPicPr>
            <a:picLocks noChangeAspect="1"/>
          </p:cNvPicPr>
          <p:nvPr/>
        </p:nvPicPr>
        <p:blipFill>
          <a:blip r:embed="rId5"/>
          <a:stretch>
            <a:fillRect/>
          </a:stretch>
        </p:blipFill>
        <p:spPr>
          <a:xfrm>
            <a:off x="128769" y="6234913"/>
            <a:ext cx="1583653" cy="451341"/>
          </a:xfrm>
          <a:prstGeom prst="rect">
            <a:avLst/>
          </a:prstGeom>
        </p:spPr>
      </p:pic>
      <p:graphicFrame>
        <p:nvGraphicFramePr>
          <p:cNvPr id="9" name="Chart 8">
            <a:extLst>
              <a:ext uri="{FF2B5EF4-FFF2-40B4-BE49-F238E27FC236}">
                <a16:creationId xmlns:a16="http://schemas.microsoft.com/office/drawing/2014/main" id="{3BEAA53D-A73C-E7B1-FFD1-65D118B16929}"/>
              </a:ext>
            </a:extLst>
          </p:cNvPr>
          <p:cNvGraphicFramePr/>
          <p:nvPr>
            <p:extLst/>
          </p:nvPr>
        </p:nvGraphicFramePr>
        <p:xfrm>
          <a:off x="6386173" y="1168738"/>
          <a:ext cx="3672227" cy="25847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E8838DED-E6EB-4DD3-D178-B621900760A3}"/>
              </a:ext>
            </a:extLst>
          </p:cNvPr>
          <p:cNvGraphicFramePr/>
          <p:nvPr>
            <p:extLst/>
          </p:nvPr>
        </p:nvGraphicFramePr>
        <p:xfrm>
          <a:off x="6408113" y="3875874"/>
          <a:ext cx="3672227" cy="258470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6422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002C64DB-F2BC-CED3-F9A5-AB530D740D35}"/>
              </a:ext>
            </a:extLst>
          </p:cNvPr>
          <p:cNvPicPr>
            <a:picLocks noChangeAspect="1"/>
          </p:cNvPicPr>
          <p:nvPr/>
        </p:nvPicPr>
        <p:blipFill>
          <a:blip r:embed="rId3"/>
          <a:stretch>
            <a:fillRect/>
          </a:stretch>
        </p:blipFill>
        <p:spPr>
          <a:xfrm>
            <a:off x="7154975" y="5763638"/>
            <a:ext cx="1365258" cy="922616"/>
          </a:xfrm>
          <a:prstGeom prst="rect">
            <a:avLst/>
          </a:prstGeom>
        </p:spPr>
      </p:pic>
      <p:pic>
        <p:nvPicPr>
          <p:cNvPr id="1026" name="Picture 2">
            <a:extLst>
              <a:ext uri="{FF2B5EF4-FFF2-40B4-BE49-F238E27FC236}">
                <a16:creationId xmlns:a16="http://schemas.microsoft.com/office/drawing/2014/main" id="{18C545CB-A30E-46DC-B728-71653A569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116" y="1116856"/>
            <a:ext cx="8296698" cy="5129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ape&#10;&#10;Description automatically generated">
            <a:extLst>
              <a:ext uri="{FF2B5EF4-FFF2-40B4-BE49-F238E27FC236}">
                <a16:creationId xmlns:a16="http://schemas.microsoft.com/office/drawing/2014/main" id="{E68D2579-DE7F-4611-9880-EBD53E175736}"/>
              </a:ext>
            </a:extLst>
          </p:cNvPr>
          <p:cNvPicPr>
            <a:picLocks noChangeAspect="1"/>
          </p:cNvPicPr>
          <p:nvPr/>
        </p:nvPicPr>
        <p:blipFill>
          <a:blip r:embed="rId5"/>
          <a:stretch>
            <a:fillRect/>
          </a:stretch>
        </p:blipFill>
        <p:spPr>
          <a:xfrm>
            <a:off x="128769" y="6234913"/>
            <a:ext cx="1583653" cy="451341"/>
          </a:xfrm>
          <a:prstGeom prst="rect">
            <a:avLst/>
          </a:prstGeom>
        </p:spPr>
      </p:pic>
      <p:cxnSp>
        <p:nvCxnSpPr>
          <p:cNvPr id="5" name="Straight Connector 4">
            <a:extLst>
              <a:ext uri="{FF2B5EF4-FFF2-40B4-BE49-F238E27FC236}">
                <a16:creationId xmlns:a16="http://schemas.microsoft.com/office/drawing/2014/main" id="{8AF1EABC-F734-4E26-95CC-B96101E53C9B}"/>
              </a:ext>
            </a:extLst>
          </p:cNvPr>
          <p:cNvCxnSpPr>
            <a:cxnSpLocks/>
          </p:cNvCxnSpPr>
          <p:nvPr/>
        </p:nvCxnSpPr>
        <p:spPr>
          <a:xfrm>
            <a:off x="4199864" y="1148826"/>
            <a:ext cx="0" cy="453400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DB9FE11-09FE-4F29-9C6D-7C825F3AB6E5}"/>
              </a:ext>
            </a:extLst>
          </p:cNvPr>
          <p:cNvCxnSpPr>
            <a:cxnSpLocks/>
          </p:cNvCxnSpPr>
          <p:nvPr/>
        </p:nvCxnSpPr>
        <p:spPr>
          <a:xfrm>
            <a:off x="4517812" y="3175001"/>
            <a:ext cx="1578187"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8C6809-5FC7-45E8-BFCA-26974217CCC0}"/>
              </a:ext>
            </a:extLst>
          </p:cNvPr>
          <p:cNvSpPr txBox="1"/>
          <p:nvPr/>
        </p:nvSpPr>
        <p:spPr>
          <a:xfrm>
            <a:off x="4409359" y="2442446"/>
            <a:ext cx="182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Implementation (2021)</a:t>
            </a:r>
          </a:p>
        </p:txBody>
      </p:sp>
      <p:cxnSp>
        <p:nvCxnSpPr>
          <p:cNvPr id="24" name="Straight Arrow Connector 23">
            <a:extLst>
              <a:ext uri="{FF2B5EF4-FFF2-40B4-BE49-F238E27FC236}">
                <a16:creationId xmlns:a16="http://schemas.microsoft.com/office/drawing/2014/main" id="{8EF0285D-17C2-4CB7-97B2-16EC1E4B3DC6}"/>
              </a:ext>
            </a:extLst>
          </p:cNvPr>
          <p:cNvCxnSpPr>
            <a:cxnSpLocks/>
          </p:cNvCxnSpPr>
          <p:nvPr/>
        </p:nvCxnSpPr>
        <p:spPr>
          <a:xfrm flipH="1">
            <a:off x="3052265" y="3165647"/>
            <a:ext cx="938105" cy="935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205E442-B080-403B-AF07-88F53EAB349C}"/>
              </a:ext>
            </a:extLst>
          </p:cNvPr>
          <p:cNvSpPr txBox="1"/>
          <p:nvPr/>
        </p:nvSpPr>
        <p:spPr>
          <a:xfrm>
            <a:off x="2773002" y="2448453"/>
            <a:ext cx="128402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Baseline (2020)</a:t>
            </a:r>
          </a:p>
        </p:txBody>
      </p:sp>
      <p:sp>
        <p:nvSpPr>
          <p:cNvPr id="28" name="Title 1">
            <a:extLst>
              <a:ext uri="{FF2B5EF4-FFF2-40B4-BE49-F238E27FC236}">
                <a16:creationId xmlns:a16="http://schemas.microsoft.com/office/drawing/2014/main" id="{FC3AA7AA-99A5-4DC8-8B3E-5BE66BFFCE50}"/>
              </a:ext>
            </a:extLst>
          </p:cNvPr>
          <p:cNvSpPr>
            <a:spLocks noGrp="1"/>
          </p:cNvSpPr>
          <p:nvPr>
            <p:ph type="title"/>
          </p:nvPr>
        </p:nvSpPr>
        <p:spPr>
          <a:xfrm>
            <a:off x="0" y="-44583"/>
            <a:ext cx="12191999" cy="1091877"/>
          </a:xfrm>
        </p:spPr>
        <p:txBody>
          <a:bodyPr>
            <a:normAutofit/>
          </a:bodyPr>
          <a:lstStyle/>
          <a:p>
            <a:pPr algn="ctr"/>
            <a:r>
              <a:rPr lang="en-US" sz="2900" dirty="0"/>
              <a:t>Aim 1 Results: High-Risk Patients Accessing Primary Care Visits (PCV)</a:t>
            </a:r>
          </a:p>
        </p:txBody>
      </p:sp>
      <p:sp>
        <p:nvSpPr>
          <p:cNvPr id="2" name="Rectangle 1">
            <a:extLst>
              <a:ext uri="{FF2B5EF4-FFF2-40B4-BE49-F238E27FC236}">
                <a16:creationId xmlns:a16="http://schemas.microsoft.com/office/drawing/2014/main" id="{F4B87583-FE4B-4401-A97A-2AFC9256EB45}"/>
              </a:ext>
            </a:extLst>
          </p:cNvPr>
          <p:cNvSpPr/>
          <p:nvPr/>
        </p:nvSpPr>
        <p:spPr>
          <a:xfrm>
            <a:off x="8818880" y="1961401"/>
            <a:ext cx="806027" cy="64633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C5219CFF-C3FB-446E-A125-3CE9DDA57ED2}"/>
              </a:ext>
            </a:extLst>
          </p:cNvPr>
          <p:cNvCxnSpPr/>
          <p:nvPr/>
        </p:nvCxnSpPr>
        <p:spPr>
          <a:xfrm flipH="1">
            <a:off x="9679093" y="2282613"/>
            <a:ext cx="109728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7726E7-AE72-42BB-A96F-18F86BEBE3DF}"/>
              </a:ext>
            </a:extLst>
          </p:cNvPr>
          <p:cNvSpPr txBox="1"/>
          <p:nvPr/>
        </p:nvSpPr>
        <p:spPr>
          <a:xfrm>
            <a:off x="9986644" y="1913281"/>
            <a:ext cx="792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Final</a:t>
            </a:r>
          </a:p>
        </p:txBody>
      </p:sp>
    </p:spTree>
    <p:extLst>
      <p:ext uri="{BB962C8B-B14F-4D97-AF65-F5344CB8AC3E}">
        <p14:creationId xmlns:p14="http://schemas.microsoft.com/office/powerpoint/2010/main" val="3994800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8F3-7887-4D78-9481-841C244BD29F}"/>
              </a:ext>
            </a:extLst>
          </p:cNvPr>
          <p:cNvSpPr>
            <a:spLocks noGrp="1"/>
          </p:cNvSpPr>
          <p:nvPr>
            <p:ph type="title"/>
          </p:nvPr>
        </p:nvSpPr>
        <p:spPr>
          <a:xfrm>
            <a:off x="128769" y="70800"/>
            <a:ext cx="10924464" cy="1091877"/>
          </a:xfrm>
        </p:spPr>
        <p:txBody>
          <a:bodyPr/>
          <a:lstStyle/>
          <a:p>
            <a:r>
              <a:rPr lang="en-US" dirty="0"/>
              <a:t>Additional Evaluations – Aim 1</a:t>
            </a:r>
          </a:p>
        </p:txBody>
      </p:sp>
      <p:pic>
        <p:nvPicPr>
          <p:cNvPr id="5" name="Picture 4" descr="Shape&#10;&#10;Description automatically generated">
            <a:extLst>
              <a:ext uri="{FF2B5EF4-FFF2-40B4-BE49-F238E27FC236}">
                <a16:creationId xmlns:a16="http://schemas.microsoft.com/office/drawing/2014/main" id="{8F3D40B6-E21A-4130-BADB-9AADFE865513}"/>
              </a:ext>
            </a:extLst>
          </p:cNvPr>
          <p:cNvPicPr>
            <a:picLocks noChangeAspect="1"/>
          </p:cNvPicPr>
          <p:nvPr/>
        </p:nvPicPr>
        <p:blipFill>
          <a:blip r:embed="rId3"/>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34632203-F41E-4D5A-AD9A-8C81BFA59BFB}"/>
              </a:ext>
            </a:extLst>
          </p:cNvPr>
          <p:cNvPicPr>
            <a:picLocks noChangeAspect="1"/>
          </p:cNvPicPr>
          <p:nvPr/>
        </p:nvPicPr>
        <p:blipFill>
          <a:blip r:embed="rId4"/>
          <a:stretch>
            <a:fillRect/>
          </a:stretch>
        </p:blipFill>
        <p:spPr>
          <a:xfrm>
            <a:off x="7154975" y="5763638"/>
            <a:ext cx="1365258" cy="922616"/>
          </a:xfrm>
          <a:prstGeom prst="rect">
            <a:avLst/>
          </a:prstGeom>
        </p:spPr>
      </p:pic>
      <p:graphicFrame>
        <p:nvGraphicFramePr>
          <p:cNvPr id="8" name="Diagram 7">
            <a:extLst>
              <a:ext uri="{FF2B5EF4-FFF2-40B4-BE49-F238E27FC236}">
                <a16:creationId xmlns:a16="http://schemas.microsoft.com/office/drawing/2014/main" id="{6640D6B8-0719-9663-6CA6-113F8AC98D4C}"/>
              </a:ext>
            </a:extLst>
          </p:cNvPr>
          <p:cNvGraphicFramePr/>
          <p:nvPr>
            <p:extLst/>
          </p:nvPr>
        </p:nvGraphicFramePr>
        <p:xfrm>
          <a:off x="1140150" y="947651"/>
          <a:ext cx="10065405" cy="5910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4352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8F3-7887-4D78-9481-841C244BD29F}"/>
              </a:ext>
            </a:extLst>
          </p:cNvPr>
          <p:cNvSpPr>
            <a:spLocks noGrp="1"/>
          </p:cNvSpPr>
          <p:nvPr>
            <p:ph type="title"/>
          </p:nvPr>
        </p:nvSpPr>
        <p:spPr>
          <a:xfrm>
            <a:off x="325068" y="495851"/>
            <a:ext cx="10924464" cy="1091877"/>
          </a:xfrm>
        </p:spPr>
        <p:txBody>
          <a:bodyPr/>
          <a:lstStyle/>
          <a:p>
            <a:r>
              <a:rPr lang="en-US" dirty="0"/>
              <a:t>Aim 1 Conclusions</a:t>
            </a:r>
          </a:p>
        </p:txBody>
      </p:sp>
      <p:sp>
        <p:nvSpPr>
          <p:cNvPr id="3" name="Content Placeholder 2">
            <a:extLst>
              <a:ext uri="{FF2B5EF4-FFF2-40B4-BE49-F238E27FC236}">
                <a16:creationId xmlns:a16="http://schemas.microsoft.com/office/drawing/2014/main" id="{5D766892-BD43-41D4-8851-0FFEE0848E96}"/>
              </a:ext>
            </a:extLst>
          </p:cNvPr>
          <p:cNvSpPr>
            <a:spLocks noGrp="1"/>
          </p:cNvSpPr>
          <p:nvPr>
            <p:ph idx="1"/>
          </p:nvPr>
        </p:nvSpPr>
        <p:spPr>
          <a:xfrm>
            <a:off x="607418" y="1933932"/>
            <a:ext cx="11132145" cy="4642975"/>
          </a:xfrm>
        </p:spPr>
        <p:txBody>
          <a:bodyPr vert="horz" lIns="91440" tIns="45720" rIns="91440" bIns="45720" rtlCol="0" anchor="t">
            <a:normAutofit/>
          </a:bodyPr>
          <a:lstStyle/>
          <a:p>
            <a:r>
              <a:rPr lang="en-US" dirty="0"/>
              <a:t>CHC-informed approach </a:t>
            </a:r>
          </a:p>
          <a:p>
            <a:pPr lvl="1"/>
            <a:r>
              <a:rPr lang="en-US" dirty="0"/>
              <a:t>QI Topic and evaluation approach were selected and designed with QI Subcommittee </a:t>
            </a:r>
          </a:p>
          <a:p>
            <a:pPr lvl="1"/>
            <a:r>
              <a:rPr lang="en-US" dirty="0"/>
              <a:t>Baseline data confirmed gaps identified </a:t>
            </a:r>
          </a:p>
          <a:p>
            <a:pPr lvl="1"/>
            <a:r>
              <a:rPr lang="en-US" dirty="0"/>
              <a:t>CHCs designed QI workflows based on existing processes</a:t>
            </a:r>
          </a:p>
          <a:p>
            <a:r>
              <a:rPr lang="en-US" dirty="0"/>
              <a:t>Continued engagement/sustainability</a:t>
            </a:r>
          </a:p>
          <a:p>
            <a:pPr lvl="1"/>
            <a:r>
              <a:rPr lang="en-US" dirty="0"/>
              <a:t>5 out of 6 CHC implementing sites continuing workflows implemented to connect patients to primary care</a:t>
            </a:r>
          </a:p>
          <a:p>
            <a:pPr lvl="1"/>
            <a:r>
              <a:rPr lang="en-US" dirty="0"/>
              <a:t>Overall QI Subcommittee remains engaged and has continued to partner with us on pilots/proposals supporting this work </a:t>
            </a:r>
          </a:p>
          <a:p>
            <a:pPr lvl="1"/>
            <a:endParaRPr lang="en-US" dirty="0"/>
          </a:p>
        </p:txBody>
      </p:sp>
      <p:pic>
        <p:nvPicPr>
          <p:cNvPr id="5" name="Picture 4" descr="Shape&#10;&#10;Description automatically generated">
            <a:extLst>
              <a:ext uri="{FF2B5EF4-FFF2-40B4-BE49-F238E27FC236}">
                <a16:creationId xmlns:a16="http://schemas.microsoft.com/office/drawing/2014/main" id="{8F3D40B6-E21A-4130-BADB-9AADFE865513}"/>
              </a:ext>
            </a:extLst>
          </p:cNvPr>
          <p:cNvPicPr>
            <a:picLocks noChangeAspect="1"/>
          </p:cNvPicPr>
          <p:nvPr/>
        </p:nvPicPr>
        <p:blipFill>
          <a:blip r:embed="rId2"/>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34632203-F41E-4D5A-AD9A-8C81BFA59BFB}"/>
              </a:ext>
            </a:extLst>
          </p:cNvPr>
          <p:cNvPicPr>
            <a:picLocks noChangeAspect="1"/>
          </p:cNvPicPr>
          <p:nvPr/>
        </p:nvPicPr>
        <p:blipFill>
          <a:blip r:embed="rId3"/>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132081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4977E-EC51-4DE6-9395-F55669452BEB}"/>
              </a:ext>
            </a:extLst>
          </p:cNvPr>
          <p:cNvSpPr>
            <a:spLocks noGrp="1"/>
          </p:cNvSpPr>
          <p:nvPr>
            <p:ph type="title"/>
          </p:nvPr>
        </p:nvSpPr>
        <p:spPr/>
        <p:txBody>
          <a:bodyPr/>
          <a:lstStyle/>
          <a:p>
            <a:r>
              <a:rPr lang="en-US" dirty="0"/>
              <a:t>Aim 2</a:t>
            </a:r>
          </a:p>
        </p:txBody>
      </p:sp>
      <p:pic>
        <p:nvPicPr>
          <p:cNvPr id="5" name="Picture 4" descr="Shape&#10;&#10;Description automatically generated">
            <a:extLst>
              <a:ext uri="{FF2B5EF4-FFF2-40B4-BE49-F238E27FC236}">
                <a16:creationId xmlns:a16="http://schemas.microsoft.com/office/drawing/2014/main" id="{E48D989A-0AA0-4A42-A3CA-343220542FF2}"/>
              </a:ext>
            </a:extLst>
          </p:cNvPr>
          <p:cNvPicPr>
            <a:picLocks noChangeAspect="1"/>
          </p:cNvPicPr>
          <p:nvPr/>
        </p:nvPicPr>
        <p:blipFill>
          <a:blip r:embed="rId2"/>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0B83545F-3999-4659-A640-CFB06135A5D6}"/>
              </a:ext>
            </a:extLst>
          </p:cNvPr>
          <p:cNvPicPr>
            <a:picLocks noChangeAspect="1"/>
          </p:cNvPicPr>
          <p:nvPr/>
        </p:nvPicPr>
        <p:blipFill>
          <a:blip r:embed="rId3"/>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266011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EverThrive-HorizLogo-white.ai" descr="EverThrive-HorizLogo-white.ai"/>
          <p:cNvPicPr>
            <a:picLocks noChangeAspect="1"/>
          </p:cNvPicPr>
          <p:nvPr/>
        </p:nvPicPr>
        <p:blipFill>
          <a:blip r:embed="rId2"/>
          <a:stretch>
            <a:fillRect/>
          </a:stretch>
        </p:blipFill>
        <p:spPr>
          <a:xfrm>
            <a:off x="9115265" y="5767683"/>
            <a:ext cx="2600888" cy="705999"/>
          </a:xfrm>
          <a:prstGeom prst="rect">
            <a:avLst/>
          </a:prstGeom>
          <a:ln w="12700">
            <a:miter lim="400000"/>
          </a:ln>
        </p:spPr>
      </p:pic>
      <p:sp>
        <p:nvSpPr>
          <p:cNvPr id="183" name="EverThrive Illinois works to improve the health of women, children and families over the lifespan.…"/>
          <p:cNvSpPr txBox="1">
            <a:spLocks noGrp="1"/>
          </p:cNvSpPr>
          <p:nvPr>
            <p:ph type="subTitle" sz="half" idx="1"/>
          </p:nvPr>
        </p:nvSpPr>
        <p:spPr>
          <a:xfrm>
            <a:off x="968858" y="1589432"/>
            <a:ext cx="4563657" cy="4762062"/>
          </a:xfrm>
          <a:prstGeom prst="rect">
            <a:avLst/>
          </a:prstGeom>
        </p:spPr>
        <p:txBody>
          <a:bodyPr>
            <a:normAutofit/>
          </a:bodyPr>
          <a:lstStyle/>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1800" dirty="0" err="1">
                <a:latin typeface="Slate Std Light Condensed" panose="020B0306040202020304" pitchFamily="34" charset="77"/>
                <a:sym typeface="SlateStd-Light"/>
              </a:rPr>
              <a:t>EverThrive</a:t>
            </a:r>
            <a:r>
              <a:rPr lang="en-US" sz="1800" dirty="0">
                <a:latin typeface="Slate Std Light Condensed" panose="020B0306040202020304" pitchFamily="34" charset="77"/>
                <a:sym typeface="SlateStd-Light"/>
              </a:rPr>
              <a:t> Illinois’ mission is to achieve reproductive justice in the health care ecosystem through community-driven partnership, policy action, and systems change.</a:t>
            </a:r>
            <a:endParaRPr sz="1800" dirty="0">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lang="en-US" sz="1800" spc="240" dirty="0">
                <a:solidFill>
                  <a:srgbClr val="28B3A9"/>
                </a:solidFill>
                <a:latin typeface="Slate Std Light Condensed" panose="020B0306040202020304" pitchFamily="34" charset="77"/>
                <a:sym typeface="SlateStd-Bold"/>
              </a:rPr>
              <a:t>OUR VISION</a:t>
            </a:r>
          </a:p>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1800" dirty="0">
                <a:latin typeface="Slate Std Light Condensed" panose="020B0306040202020304" pitchFamily="34" charset="77"/>
                <a:sym typeface="SlateStd-Light"/>
              </a:rPr>
              <a:t>A just and affirming health care ecosystem where individuals, families, and communities can thrive.</a:t>
            </a:r>
            <a:endParaRPr lang="en-US" sz="1800" dirty="0">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lang="en-US" sz="1800" spc="240" dirty="0">
                <a:solidFill>
                  <a:srgbClr val="28B3A9"/>
                </a:solidFill>
                <a:latin typeface="Slate Std Light Condensed" panose="020B0306040202020304" pitchFamily="34" charset="77"/>
                <a:sym typeface="SlateStd-Bold"/>
              </a:rPr>
              <a:t>OUR VALUES</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sz="1800" dirty="0">
                <a:latin typeface="Slate Std Light Condensed" panose="020B0306040202020304" pitchFamily="34" charset="77"/>
              </a:rPr>
              <a:t>Reproductive Justice</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sz="1800" dirty="0">
                <a:latin typeface="Slate Std Light Condensed" panose="020B0306040202020304" pitchFamily="34" charset="77"/>
              </a:rPr>
              <a:t>Anti-Racism</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sz="1800" dirty="0">
                <a:latin typeface="Slate Std Light Condensed" panose="020B0306040202020304" pitchFamily="34" charset="77"/>
              </a:rPr>
              <a:t>Centering the Most Impacted</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sz="1800" dirty="0">
                <a:latin typeface="Slate Std Light Condensed" panose="020B0306040202020304" pitchFamily="34" charset="77"/>
              </a:rPr>
              <a:t>Bold Action and Transformation</a:t>
            </a:r>
          </a:p>
        </p:txBody>
      </p:sp>
      <p:sp>
        <p:nvSpPr>
          <p:cNvPr id="184" name="Being Champions for Health Equity"/>
          <p:cNvSpPr txBox="1">
            <a:spLocks noGrp="1"/>
          </p:cNvSpPr>
          <p:nvPr>
            <p:ph type="ctrTitle"/>
          </p:nvPr>
        </p:nvSpPr>
        <p:spPr>
          <a:xfrm>
            <a:off x="1001985" y="754096"/>
            <a:ext cx="1074052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r>
              <a:rPr lang="en-US" sz="5400" dirty="0">
                <a:latin typeface="Abel" panose="02000506030000020004" pitchFamily="2" charset="0"/>
              </a:rPr>
              <a:t>CHAMPIONS FOR HEALTH EQUITY</a:t>
            </a:r>
          </a:p>
        </p:txBody>
      </p:sp>
      <p:pic>
        <p:nvPicPr>
          <p:cNvPr id="185" name="Screen Shot 2020-12-30 at 5.22.45 PM.png" descr="Screen Shot 2020-12-30 at 5.22.45 PM.png"/>
          <p:cNvPicPr>
            <a:picLocks noChangeAspect="1"/>
          </p:cNvPicPr>
          <p:nvPr/>
        </p:nvPicPr>
        <p:blipFill>
          <a:blip r:embed="rId3" cstate="email">
            <a:extLst>
              <a:ext uri="{28A0092B-C50C-407E-A947-70E740481C1C}">
                <a14:useLocalDpi xmlns:a14="http://schemas.microsoft.com/office/drawing/2010/main"/>
              </a:ext>
            </a:extLst>
          </a:blip>
          <a:srcRect t="1438"/>
          <a:stretch>
            <a:fillRect/>
          </a:stretch>
        </p:blipFill>
        <p:spPr>
          <a:xfrm>
            <a:off x="5773784" y="2551610"/>
            <a:ext cx="5747656" cy="3396344"/>
          </a:xfrm>
          <a:prstGeom prst="rect">
            <a:avLst/>
          </a:prstGeom>
          <a:ln w="12700">
            <a:miter lim="400000"/>
          </a:ln>
        </p:spPr>
      </p:pic>
    </p:spTree>
    <p:extLst>
      <p:ext uri="{BB962C8B-B14F-4D97-AF65-F5344CB8AC3E}">
        <p14:creationId xmlns:p14="http://schemas.microsoft.com/office/powerpoint/2010/main" val="1339992279"/>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5A73-67BD-498C-96FE-9C5CEEA96A51}"/>
              </a:ext>
            </a:extLst>
          </p:cNvPr>
          <p:cNvSpPr>
            <a:spLocks noGrp="1"/>
          </p:cNvSpPr>
          <p:nvPr>
            <p:ph type="title"/>
          </p:nvPr>
        </p:nvSpPr>
        <p:spPr>
          <a:xfrm>
            <a:off x="145473" y="623087"/>
            <a:ext cx="11656002" cy="1091877"/>
          </a:xfrm>
        </p:spPr>
        <p:txBody>
          <a:bodyPr>
            <a:normAutofit/>
          </a:bodyPr>
          <a:lstStyle/>
          <a:p>
            <a:r>
              <a:rPr lang="en-US" dirty="0"/>
              <a:t>Aim 2 Methods: Community Engagement</a:t>
            </a:r>
          </a:p>
        </p:txBody>
      </p:sp>
      <p:pic>
        <p:nvPicPr>
          <p:cNvPr id="6" name="Picture 5" descr="Shape&#10;&#10;Description automatically generated">
            <a:extLst>
              <a:ext uri="{FF2B5EF4-FFF2-40B4-BE49-F238E27FC236}">
                <a16:creationId xmlns:a16="http://schemas.microsoft.com/office/drawing/2014/main" id="{4996CFDC-20B3-4E03-A2B1-68D28121DD7E}"/>
              </a:ext>
            </a:extLst>
          </p:cNvPr>
          <p:cNvPicPr>
            <a:picLocks noChangeAspect="1"/>
          </p:cNvPicPr>
          <p:nvPr/>
        </p:nvPicPr>
        <p:blipFill>
          <a:blip r:embed="rId3"/>
          <a:stretch>
            <a:fillRect/>
          </a:stretch>
        </p:blipFill>
        <p:spPr>
          <a:xfrm>
            <a:off x="128769" y="6234913"/>
            <a:ext cx="1583653" cy="451341"/>
          </a:xfrm>
          <a:prstGeom prst="rect">
            <a:avLst/>
          </a:prstGeom>
        </p:spPr>
      </p:pic>
      <p:pic>
        <p:nvPicPr>
          <p:cNvPr id="11" name="Picture 10" descr="Text&#10;&#10;Description automatically generated">
            <a:extLst>
              <a:ext uri="{FF2B5EF4-FFF2-40B4-BE49-F238E27FC236}">
                <a16:creationId xmlns:a16="http://schemas.microsoft.com/office/drawing/2014/main" id="{E89CF86C-D62C-488D-B495-FF240DF96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7" name="Title 1">
            <a:extLst>
              <a:ext uri="{FF2B5EF4-FFF2-40B4-BE49-F238E27FC236}">
                <a16:creationId xmlns:a16="http://schemas.microsoft.com/office/drawing/2014/main" id="{FB90708A-8660-4EC5-95BF-E0E0E885BF2E}"/>
              </a:ext>
            </a:extLst>
          </p:cNvPr>
          <p:cNvSpPr txBox="1">
            <a:spLocks/>
          </p:cNvSpPr>
          <p:nvPr/>
        </p:nvSpPr>
        <p:spPr>
          <a:xfrm>
            <a:off x="267999" y="1874316"/>
            <a:ext cx="11656002" cy="1091877"/>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63A2"/>
                </a:solidFill>
                <a:effectLst/>
                <a:uLnTx/>
                <a:uFillTx/>
                <a:latin typeface="Arial" charset="0"/>
                <a:cs typeface="Arial" charset="0"/>
              </a:rPr>
              <a:t>GOAL</a:t>
            </a:r>
            <a:r>
              <a:rPr kumimoji="0" lang="en-US" sz="2800" b="0" i="0" u="none" strike="noStrike" kern="1200" cap="none" spc="0" normalizeH="0" baseline="0" noProof="0" dirty="0">
                <a:ln>
                  <a:noFill/>
                </a:ln>
                <a:solidFill>
                  <a:srgbClr val="0063A2"/>
                </a:solidFill>
                <a:effectLst/>
                <a:uLnTx/>
                <a:uFillTx/>
                <a:latin typeface="Arial" charset="0"/>
                <a:cs typeface="Arial" charset="0"/>
              </a:rPr>
              <a:t>: </a:t>
            </a:r>
            <a:r>
              <a:rPr kumimoji="0" lang="en-US" sz="2800" b="0" i="0" u="none" strike="noStrike" kern="1200" cap="none" spc="0" normalizeH="0" baseline="0" noProof="0" dirty="0">
                <a:ln>
                  <a:noFill/>
                </a:ln>
                <a:solidFill>
                  <a:prstClr val="black"/>
                </a:solidFill>
                <a:effectLst/>
                <a:uLnTx/>
                <a:uFillTx/>
                <a:latin typeface="Arial" charset="0"/>
                <a:cs typeface="Arial" charset="0"/>
              </a:rPr>
              <a:t>Work with community members and partners to develop and implement and community education campaign to promote maternal health and improve trustworthiness of healthcare systems.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63A2"/>
              </a:solidFill>
              <a:effectLst/>
              <a:uLnTx/>
              <a:uFillTx/>
              <a:latin typeface="Arial" charset="0"/>
              <a:cs typeface="Arial"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63A2"/>
                </a:solidFill>
                <a:effectLst/>
                <a:uLnTx/>
                <a:uFillTx/>
                <a:latin typeface="Arial" charset="0"/>
                <a:cs typeface="Arial" charset="0"/>
              </a:rPr>
              <a:t>PROCESS:</a:t>
            </a:r>
          </a:p>
        </p:txBody>
      </p:sp>
      <p:sp>
        <p:nvSpPr>
          <p:cNvPr id="8" name="Title 1">
            <a:extLst>
              <a:ext uri="{FF2B5EF4-FFF2-40B4-BE49-F238E27FC236}">
                <a16:creationId xmlns:a16="http://schemas.microsoft.com/office/drawing/2014/main" id="{99533384-96DC-451C-AC1F-625B7D6A58C4}"/>
              </a:ext>
            </a:extLst>
          </p:cNvPr>
          <p:cNvSpPr txBox="1">
            <a:spLocks/>
          </p:cNvSpPr>
          <p:nvPr/>
        </p:nvSpPr>
        <p:spPr>
          <a:xfrm>
            <a:off x="267999" y="4472904"/>
            <a:ext cx="11656002" cy="10918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63A2"/>
                </a:solidFill>
                <a:effectLst/>
                <a:uLnTx/>
                <a:uFillTx/>
                <a:latin typeface="Arial" charset="0"/>
                <a:cs typeface="Arial" charset="0"/>
              </a:rPr>
              <a:t>GUIDING PRINCIPLE: </a:t>
            </a:r>
            <a:r>
              <a:rPr kumimoji="0" lang="en-US" sz="1800" b="0" i="0" u="none" strike="noStrike" kern="1200" cap="none" spc="0" normalizeH="0" baseline="0" noProof="0" dirty="0">
                <a:ln>
                  <a:noFill/>
                </a:ln>
                <a:solidFill>
                  <a:prstClr val="black"/>
                </a:solidFill>
                <a:effectLst/>
                <a:uLnTx/>
                <a:uFillTx/>
                <a:latin typeface="Arial" charset="0"/>
                <a:cs typeface="Arial" charset="0"/>
              </a:rPr>
              <a:t>People with lived experience are essential partners in identifying barriers to care and transforming the healthcare system to better support pregnant and postpartum people.</a:t>
            </a:r>
            <a:endParaRPr kumimoji="0" lang="en-US" sz="1800" b="1" i="0" u="none" strike="noStrike" kern="1200" cap="none" spc="0" normalizeH="0" baseline="0" noProof="0" dirty="0">
              <a:ln>
                <a:noFill/>
              </a:ln>
              <a:solidFill>
                <a:prstClr val="black"/>
              </a:solidFill>
              <a:effectLst/>
              <a:uLnTx/>
              <a:uFillTx/>
              <a:latin typeface="Arial" charset="0"/>
              <a:cs typeface="Arial" charset="0"/>
            </a:endParaRPr>
          </a:p>
        </p:txBody>
      </p:sp>
      <p:graphicFrame>
        <p:nvGraphicFramePr>
          <p:cNvPr id="4" name="Diagram 3">
            <a:extLst>
              <a:ext uri="{FF2B5EF4-FFF2-40B4-BE49-F238E27FC236}">
                <a16:creationId xmlns:a16="http://schemas.microsoft.com/office/drawing/2014/main" id="{00E9A814-79FF-472A-8597-573DF2CDC49A}"/>
              </a:ext>
            </a:extLst>
          </p:cNvPr>
          <p:cNvGraphicFramePr/>
          <p:nvPr>
            <p:extLst/>
          </p:nvPr>
        </p:nvGraphicFramePr>
        <p:xfrm>
          <a:off x="2032000" y="116902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10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693F8C51-7DDF-43ED-A027-10055CF79194}"/>
              </a:ext>
            </a:extLst>
          </p:cNvPr>
          <p:cNvPicPr>
            <a:picLocks noChangeAspect="1"/>
          </p:cNvPicPr>
          <p:nvPr/>
        </p:nvPicPr>
        <p:blipFill>
          <a:blip r:embed="rId3"/>
          <a:stretch>
            <a:fillRect/>
          </a:stretch>
        </p:blipFill>
        <p:spPr>
          <a:xfrm>
            <a:off x="7154975" y="5763638"/>
            <a:ext cx="1365258" cy="922616"/>
          </a:xfrm>
          <a:prstGeom prst="rect">
            <a:avLst/>
          </a:prstGeom>
        </p:spPr>
      </p:pic>
      <p:sp>
        <p:nvSpPr>
          <p:cNvPr id="2" name="Title 1">
            <a:extLst>
              <a:ext uri="{FF2B5EF4-FFF2-40B4-BE49-F238E27FC236}">
                <a16:creationId xmlns:a16="http://schemas.microsoft.com/office/drawing/2014/main" id="{27E05A73-67BD-498C-96FE-9C5CEEA96A51}"/>
              </a:ext>
            </a:extLst>
          </p:cNvPr>
          <p:cNvSpPr>
            <a:spLocks noGrp="1"/>
          </p:cNvSpPr>
          <p:nvPr>
            <p:ph type="title"/>
          </p:nvPr>
        </p:nvSpPr>
        <p:spPr>
          <a:xfrm>
            <a:off x="145473" y="623087"/>
            <a:ext cx="11656002" cy="1091877"/>
          </a:xfrm>
        </p:spPr>
        <p:txBody>
          <a:bodyPr>
            <a:normAutofit/>
          </a:bodyPr>
          <a:lstStyle/>
          <a:p>
            <a:r>
              <a:rPr lang="en-US" dirty="0"/>
              <a:t>Aim 2 Methods: Community Engagement</a:t>
            </a:r>
          </a:p>
        </p:txBody>
      </p:sp>
      <p:pic>
        <p:nvPicPr>
          <p:cNvPr id="6" name="Picture 5" descr="Shape&#10;&#10;Description automatically generated">
            <a:extLst>
              <a:ext uri="{FF2B5EF4-FFF2-40B4-BE49-F238E27FC236}">
                <a16:creationId xmlns:a16="http://schemas.microsoft.com/office/drawing/2014/main" id="{4996CFDC-20B3-4E03-A2B1-68D28121DD7E}"/>
              </a:ext>
            </a:extLst>
          </p:cNvPr>
          <p:cNvPicPr>
            <a:picLocks noChangeAspect="1"/>
          </p:cNvPicPr>
          <p:nvPr/>
        </p:nvPicPr>
        <p:blipFill>
          <a:blip r:embed="rId4"/>
          <a:stretch>
            <a:fillRect/>
          </a:stretch>
        </p:blipFill>
        <p:spPr>
          <a:xfrm>
            <a:off x="128769" y="6234913"/>
            <a:ext cx="1583653" cy="451341"/>
          </a:xfrm>
          <a:prstGeom prst="rect">
            <a:avLst/>
          </a:prstGeom>
        </p:spPr>
      </p:pic>
      <p:sp>
        <p:nvSpPr>
          <p:cNvPr id="4" name="TextBox 3">
            <a:extLst>
              <a:ext uri="{FF2B5EF4-FFF2-40B4-BE49-F238E27FC236}">
                <a16:creationId xmlns:a16="http://schemas.microsoft.com/office/drawing/2014/main" id="{EEF3B6DD-1803-46CC-97B8-7575A2242B3C}"/>
              </a:ext>
            </a:extLst>
          </p:cNvPr>
          <p:cNvSpPr txBox="1"/>
          <p:nvPr/>
        </p:nvSpPr>
        <p:spPr>
          <a:xfrm>
            <a:off x="492424" y="2035013"/>
            <a:ext cx="5544498"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Outreach to health fairs, community events, back to school events, and local businesses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330</a:t>
            </a:r>
            <a:r>
              <a:rPr kumimoji="0" lang="en-US" sz="2200" b="0"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completed surveys and four focus groups </a:t>
            </a:r>
            <a:r>
              <a:rPr kumimoji="0" lang="en-US" sz="2200" b="0"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engaging pregnant and post partum people in East and West Garfield Park, Austin, Englewood, Greater Grand Crossing, and Chatham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12 social service organizations </a:t>
            </a:r>
            <a:r>
              <a:rPr kumimoji="0" lang="en-US" sz="2200" b="0"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and </a:t>
            </a:r>
            <a:r>
              <a:rPr kumimoji="0" lang="en-US" sz="2200" b="1"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more than 100 social service providers </a:t>
            </a:r>
            <a:r>
              <a:rPr kumimoji="0" lang="en-US" sz="2200" b="0" i="0" u="none" strike="noStrike" kern="1200" cap="none" spc="0" normalizeH="0" baseline="0" noProof="0" dirty="0">
                <a:ln>
                  <a:noFill/>
                </a:ln>
                <a:solidFill>
                  <a:srgbClr val="0063A2"/>
                </a:solidFill>
                <a:effectLst/>
                <a:uLnTx/>
                <a:uFillTx/>
                <a:latin typeface="Arial" panose="020B0604020202020204" pitchFamily="34" charset="0"/>
                <a:ea typeface="+mn-ea"/>
                <a:cs typeface="Arial" panose="020B0604020202020204" pitchFamily="34" charset="0"/>
              </a:rPr>
              <a:t>trained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7FFBE8-5040-4003-B19A-FBA264E9B4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4975" y="2091965"/>
            <a:ext cx="3099736" cy="4132981"/>
          </a:xfrm>
          <a:prstGeom prst="rect">
            <a:avLst/>
          </a:prstGeom>
        </p:spPr>
      </p:pic>
    </p:spTree>
    <p:extLst>
      <p:ext uri="{BB962C8B-B14F-4D97-AF65-F5344CB8AC3E}">
        <p14:creationId xmlns:p14="http://schemas.microsoft.com/office/powerpoint/2010/main" val="260926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2962-5A82-0A4C-8847-D1EE8F788A9F}"/>
              </a:ext>
            </a:extLst>
          </p:cNvPr>
          <p:cNvSpPr>
            <a:spLocks noGrp="1"/>
          </p:cNvSpPr>
          <p:nvPr>
            <p:ph type="title"/>
          </p:nvPr>
        </p:nvSpPr>
        <p:spPr/>
        <p:txBody>
          <a:bodyPr/>
          <a:lstStyle/>
          <a:p>
            <a:r>
              <a:rPr lang="en-US" dirty="0"/>
              <a:t>Aim 2 Methods: Analysis Objective</a:t>
            </a:r>
          </a:p>
        </p:txBody>
      </p:sp>
      <p:sp>
        <p:nvSpPr>
          <p:cNvPr id="3" name="Content Placeholder 2">
            <a:extLst>
              <a:ext uri="{FF2B5EF4-FFF2-40B4-BE49-F238E27FC236}">
                <a16:creationId xmlns:a16="http://schemas.microsoft.com/office/drawing/2014/main" id="{46E70F3F-EE3C-054B-92A6-374F54D615BB}"/>
              </a:ext>
            </a:extLst>
          </p:cNvPr>
          <p:cNvSpPr>
            <a:spLocks noGrp="1"/>
          </p:cNvSpPr>
          <p:nvPr>
            <p:ph idx="1"/>
          </p:nvPr>
        </p:nvSpPr>
        <p:spPr/>
        <p:txBody>
          <a:bodyPr>
            <a:normAutofit/>
          </a:bodyPr>
          <a:lstStyle/>
          <a:p>
            <a:pPr marL="0" indent="0">
              <a:buNone/>
            </a:pPr>
            <a:r>
              <a:rPr lang="en-US" dirty="0"/>
              <a:t>To assess stakeholder perspectives of maternal morbidity and mortality. </a:t>
            </a:r>
          </a:p>
          <a:p>
            <a:pPr marL="457200" lvl="1" indent="0" fontAlgn="ctr">
              <a:buNone/>
            </a:pPr>
            <a:r>
              <a:rPr lang="en-US" dirty="0"/>
              <a:t>1. What type of support in the antenatal and postnatal period do women have access to?</a:t>
            </a:r>
          </a:p>
          <a:p>
            <a:pPr marL="457200" lvl="1" indent="0" fontAlgn="ctr">
              <a:buNone/>
            </a:pPr>
            <a:r>
              <a:rPr lang="en-US" dirty="0"/>
              <a:t>2. How do people who are pregnant access healthcare and health information?</a:t>
            </a:r>
          </a:p>
          <a:p>
            <a:pPr marL="457200" lvl="1" indent="0" fontAlgn="ctr">
              <a:buNone/>
            </a:pPr>
            <a:r>
              <a:rPr lang="en-US" dirty="0"/>
              <a:t>3. What are people's perceptions of maternal morbidity and mortality?</a:t>
            </a:r>
          </a:p>
          <a:p>
            <a:pPr marL="0" indent="0">
              <a:buNone/>
            </a:pPr>
            <a:endParaRPr lang="en-US" dirty="0"/>
          </a:p>
          <a:p>
            <a:pPr marL="0" indent="0">
              <a:buNone/>
            </a:pPr>
            <a:endParaRPr lang="en-US" dirty="0"/>
          </a:p>
        </p:txBody>
      </p:sp>
      <p:pic>
        <p:nvPicPr>
          <p:cNvPr id="5" name="Picture 4" descr="Text&#10;&#10;Description automatically generated">
            <a:extLst>
              <a:ext uri="{FF2B5EF4-FFF2-40B4-BE49-F238E27FC236}">
                <a16:creationId xmlns:a16="http://schemas.microsoft.com/office/drawing/2014/main" id="{110A0DC2-B8D0-CE0A-0B1E-71F793E527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pic>
        <p:nvPicPr>
          <p:cNvPr id="6" name="Picture 5" descr="Shape&#10;&#10;Description automatically generated">
            <a:extLst>
              <a:ext uri="{FF2B5EF4-FFF2-40B4-BE49-F238E27FC236}">
                <a16:creationId xmlns:a16="http://schemas.microsoft.com/office/drawing/2014/main" id="{23D765C1-D85C-3552-B410-BCBAE7EA69E6}"/>
              </a:ext>
            </a:extLst>
          </p:cNvPr>
          <p:cNvPicPr>
            <a:picLocks noChangeAspect="1"/>
          </p:cNvPicPr>
          <p:nvPr/>
        </p:nvPicPr>
        <p:blipFill>
          <a:blip r:embed="rId4"/>
          <a:stretch>
            <a:fillRect/>
          </a:stretch>
        </p:blipFill>
        <p:spPr>
          <a:xfrm>
            <a:off x="128769" y="6234913"/>
            <a:ext cx="1583653" cy="451341"/>
          </a:xfrm>
          <a:prstGeom prst="rect">
            <a:avLst/>
          </a:prstGeom>
        </p:spPr>
      </p:pic>
    </p:spTree>
    <p:extLst>
      <p:ext uri="{BB962C8B-B14F-4D97-AF65-F5344CB8AC3E}">
        <p14:creationId xmlns:p14="http://schemas.microsoft.com/office/powerpoint/2010/main" val="2164003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08" y="0"/>
            <a:ext cx="10972800" cy="1325563"/>
          </a:xfrm>
          <a:noFill/>
        </p:spPr>
        <p:txBody>
          <a:bodyPr/>
          <a:lstStyle/>
          <a:p>
            <a:r>
              <a:rPr lang="en-US" dirty="0">
                <a:ea typeface="Lato Medium"/>
                <a:cs typeface="Lato Medium"/>
              </a:rPr>
              <a:t>We want to hear from </a:t>
            </a:r>
            <a:r>
              <a:rPr lang="en-US" dirty="0" smtClean="0">
                <a:ea typeface="Lato Medium"/>
                <a:cs typeface="Lato Medium"/>
              </a:rPr>
              <a:t>you</a:t>
            </a:r>
            <a:endParaRPr lang="en-US" dirty="0"/>
          </a:p>
        </p:txBody>
      </p:sp>
      <p:sp>
        <p:nvSpPr>
          <p:cNvPr id="3" name="Content Placeholder 2"/>
          <p:cNvSpPr>
            <a:spLocks noGrp="1"/>
          </p:cNvSpPr>
          <p:nvPr>
            <p:ph idx="1"/>
          </p:nvPr>
        </p:nvSpPr>
        <p:spPr>
          <a:xfrm>
            <a:off x="609600" y="1049931"/>
            <a:ext cx="7910423" cy="4351338"/>
          </a:xfrm>
        </p:spPr>
        <p:txBody>
          <a:bodyPr vert="horz" lIns="91440" tIns="45720" rIns="91440" bIns="45720" rtlCol="0" anchor="t">
            <a:noAutofit/>
          </a:bodyPr>
          <a:lstStyle/>
          <a:p>
            <a:r>
              <a:rPr lang="en-US" sz="2800" dirty="0">
                <a:ea typeface="Lato"/>
                <a:cs typeface="Lato"/>
              </a:rPr>
              <a:t>ILPQC </a:t>
            </a:r>
            <a:r>
              <a:rPr lang="en-US" sz="2800" dirty="0" smtClean="0">
                <a:ea typeface="Lato"/>
                <a:cs typeface="Lato"/>
              </a:rPr>
              <a:t>sent out the 2022 </a:t>
            </a:r>
            <a:r>
              <a:rPr lang="en-US" sz="2800" dirty="0">
                <a:ea typeface="Lato"/>
                <a:cs typeface="Lato"/>
              </a:rPr>
              <a:t>Annual Conference Teams Survey </a:t>
            </a:r>
            <a:r>
              <a:rPr lang="en-US" sz="2800" b="1" u="sng" dirty="0">
                <a:ea typeface="Lato"/>
                <a:cs typeface="Lato"/>
              </a:rPr>
              <a:t>September </a:t>
            </a:r>
            <a:r>
              <a:rPr lang="en-US" sz="2800" b="1" u="sng" dirty="0" smtClean="0">
                <a:ea typeface="Lato"/>
                <a:cs typeface="Lato"/>
              </a:rPr>
              <a:t>1</a:t>
            </a:r>
            <a:r>
              <a:rPr lang="en-US" sz="2800" b="1" u="sng" baseline="30000" dirty="0" smtClean="0">
                <a:ea typeface="Lato"/>
                <a:cs typeface="Lato"/>
              </a:rPr>
              <a:t>st</a:t>
            </a:r>
            <a:endParaRPr lang="en-US" sz="3200" b="1" dirty="0"/>
          </a:p>
          <a:p>
            <a:pPr>
              <a:buClr>
                <a:srgbClr val="F5668F"/>
              </a:buClr>
            </a:pPr>
            <a:r>
              <a:rPr lang="en-US" sz="2800" dirty="0" smtClean="0">
                <a:ea typeface="Lato"/>
                <a:cs typeface="Lato"/>
              </a:rPr>
              <a:t>Can be found at </a:t>
            </a:r>
            <a:r>
              <a:rPr lang="en-US" sz="2800" dirty="0" smtClean="0">
                <a:ea typeface="Lato"/>
                <a:cs typeface="Lato"/>
                <a:hlinkClick r:id="rId2"/>
              </a:rPr>
              <a:t>www.ILPQC.org</a:t>
            </a:r>
            <a:r>
              <a:rPr lang="en-US" sz="2800" dirty="0">
                <a:ea typeface="Lato"/>
                <a:cs typeface="Lato"/>
              </a:rPr>
              <a:t> </a:t>
            </a:r>
            <a:r>
              <a:rPr lang="en-US" sz="2800" dirty="0" smtClean="0">
                <a:ea typeface="Lato"/>
                <a:cs typeface="Lato"/>
              </a:rPr>
              <a:t> under “Annual Conference Teams Survey Link”</a:t>
            </a:r>
          </a:p>
          <a:p>
            <a:pPr>
              <a:buClr>
                <a:srgbClr val="F5668F"/>
              </a:buClr>
            </a:pPr>
            <a:r>
              <a:rPr lang="en-US" sz="2800" dirty="0" smtClean="0">
                <a:ea typeface="Lato"/>
                <a:cs typeface="Lato"/>
              </a:rPr>
              <a:t>This </a:t>
            </a:r>
            <a:r>
              <a:rPr lang="en-US" sz="2800" dirty="0">
                <a:ea typeface="Lato"/>
                <a:cs typeface="Lato"/>
              </a:rPr>
              <a:t>is a great opportunity to share your teams' thoughts &amp; insights reflecting on 2022 and planning for 2023!</a:t>
            </a:r>
          </a:p>
          <a:p>
            <a:pPr>
              <a:buClr>
                <a:srgbClr val="F5668F"/>
              </a:buClr>
            </a:pPr>
            <a:r>
              <a:rPr lang="en-US" sz="2800" dirty="0">
                <a:ea typeface="Lato"/>
                <a:cs typeface="Lato"/>
              </a:rPr>
              <a:t>Please coordinate with your colleagues working across all ILPQC initiative to have one person from your hospital </a:t>
            </a:r>
            <a:r>
              <a:rPr lang="en-US" sz="2800" b="1" u="sng" dirty="0">
                <a:ea typeface="Lato"/>
                <a:cs typeface="Lato"/>
              </a:rPr>
              <a:t>submit the survey by October 3</a:t>
            </a:r>
            <a:r>
              <a:rPr lang="en-US" sz="2800" b="1" u="sng" baseline="30000" dirty="0">
                <a:ea typeface="Lato"/>
                <a:cs typeface="Lato"/>
              </a:rPr>
              <a:t>rd</a:t>
            </a:r>
            <a:endParaRPr lang="en-US" sz="2800" b="1" u="sng" dirty="0"/>
          </a:p>
          <a:p>
            <a:pPr>
              <a:buClr>
                <a:srgbClr val="F5668F"/>
              </a:buClr>
            </a:pPr>
            <a:endParaRPr lang="en-US" sz="2800" dirty="0"/>
          </a:p>
          <a:p>
            <a:pPr lvl="1">
              <a:buClr>
                <a:srgbClr val="1C498B"/>
              </a:buClr>
            </a:pPr>
            <a:endParaRPr lang="en-US" sz="2400" dirty="0"/>
          </a:p>
          <a:p>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8" name="TextBox 7"/>
          <p:cNvSpPr txBox="1"/>
          <p:nvPr/>
        </p:nvSpPr>
        <p:spPr>
          <a:xfrm>
            <a:off x="9080938" y="1923394"/>
            <a:ext cx="2711669"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4C55"/>
                </a:solidFill>
                <a:effectLst/>
                <a:uLnTx/>
                <a:uFillTx/>
                <a:latin typeface="Calibri" panose="020F0502020204030204"/>
                <a:ea typeface="+mn-ea"/>
                <a:cs typeface="+mn-cs"/>
              </a:rPr>
              <a:t>We typically have almost 100% of teams complete  the Annual Survey!  Please plan with your team who will complete and submit this important survey to share your important input to make ILPQC the best it can be for every IL birthing hospital</a:t>
            </a:r>
            <a:endParaRPr kumimoji="0" lang="en-US" sz="2000" b="0" i="0" u="none" strike="noStrike" kern="1200" cap="none" spc="0" normalizeH="0" baseline="0" noProof="0" dirty="0">
              <a:ln>
                <a:noFill/>
              </a:ln>
              <a:solidFill>
                <a:srgbClr val="444C5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222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66711" y="171746"/>
            <a:ext cx="10281920" cy="1091877"/>
          </a:xfrm>
        </p:spPr>
        <p:txBody>
          <a:bodyPr>
            <a:normAutofit/>
          </a:bodyPr>
          <a:lstStyle/>
          <a:p>
            <a:r>
              <a:rPr lang="en-US" dirty="0"/>
              <a:t>Aim 2 Results: Survey Findings</a:t>
            </a:r>
          </a:p>
        </p:txBody>
      </p:sp>
      <p:pic>
        <p:nvPicPr>
          <p:cNvPr id="5" name="Picture 4" descr="Text&#10;&#10;Description automatically generated">
            <a:extLst>
              <a:ext uri="{FF2B5EF4-FFF2-40B4-BE49-F238E27FC236}">
                <a16:creationId xmlns:a16="http://schemas.microsoft.com/office/drawing/2014/main" id="{2104A414-DBB3-0837-AA03-44A27CCECC96}"/>
              </a:ext>
            </a:extLst>
          </p:cNvPr>
          <p:cNvPicPr>
            <a:picLocks noChangeAspect="1"/>
          </p:cNvPicPr>
          <p:nvPr/>
        </p:nvPicPr>
        <p:blipFill>
          <a:blip r:embed="rId3"/>
          <a:stretch>
            <a:fillRect/>
          </a:stretch>
        </p:blipFill>
        <p:spPr>
          <a:xfrm>
            <a:off x="7154975" y="5763638"/>
            <a:ext cx="1365258" cy="922616"/>
          </a:xfrm>
          <a:prstGeom prst="rect">
            <a:avLst/>
          </a:prstGeom>
        </p:spPr>
      </p:pic>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4"/>
          <a:stretch>
            <a:fillRect/>
          </a:stretch>
        </p:blipFill>
        <p:spPr>
          <a:xfrm>
            <a:off x="128769" y="6234913"/>
            <a:ext cx="1583653" cy="451341"/>
          </a:xfrm>
          <a:prstGeom prst="rect">
            <a:avLst/>
          </a:prstGeom>
        </p:spPr>
      </p:pic>
      <p:graphicFrame>
        <p:nvGraphicFramePr>
          <p:cNvPr id="13" name="Chart 12">
            <a:extLst>
              <a:ext uri="{FF2B5EF4-FFF2-40B4-BE49-F238E27FC236}">
                <a16:creationId xmlns:a16="http://schemas.microsoft.com/office/drawing/2014/main" id="{148EC79E-3537-50AB-6779-09FA16BF4551}"/>
              </a:ext>
            </a:extLst>
          </p:cNvPr>
          <p:cNvGraphicFramePr/>
          <p:nvPr>
            <p:extLst/>
          </p:nvPr>
        </p:nvGraphicFramePr>
        <p:xfrm>
          <a:off x="516010" y="1263622"/>
          <a:ext cx="5684493" cy="30384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3DECDC48-09E3-804E-98B6-791BC2D68A5E}"/>
              </a:ext>
            </a:extLst>
          </p:cNvPr>
          <p:cNvGraphicFramePr/>
          <p:nvPr>
            <p:extLst/>
          </p:nvPr>
        </p:nvGraphicFramePr>
        <p:xfrm>
          <a:off x="6434827" y="1263622"/>
          <a:ext cx="5414273" cy="3479827"/>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A2C0FBB5-C627-E9CF-4BAF-0089791943E3}"/>
              </a:ext>
            </a:extLst>
          </p:cNvPr>
          <p:cNvSpPr/>
          <p:nvPr/>
        </p:nvSpPr>
        <p:spPr>
          <a:xfrm>
            <a:off x="3729420" y="4616445"/>
            <a:ext cx="2208245" cy="195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Reported not hearing about maternal mortality before</a:t>
            </a:r>
          </a:p>
        </p:txBody>
      </p:sp>
      <p:sp>
        <p:nvSpPr>
          <p:cNvPr id="18" name="Rectangle 17">
            <a:extLst>
              <a:ext uri="{FF2B5EF4-FFF2-40B4-BE49-F238E27FC236}">
                <a16:creationId xmlns:a16="http://schemas.microsoft.com/office/drawing/2014/main" id="{CB055D07-2E26-E1FD-BF6C-4B862BBE218C}"/>
              </a:ext>
            </a:extLst>
          </p:cNvPr>
          <p:cNvSpPr/>
          <p:nvPr/>
        </p:nvSpPr>
        <p:spPr>
          <a:xfrm>
            <a:off x="6561286" y="4616444"/>
            <a:ext cx="2208245" cy="195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Reported maternal mortality is not an issue in their community</a:t>
            </a:r>
          </a:p>
        </p:txBody>
      </p:sp>
    </p:spTree>
    <p:extLst>
      <p:ext uri="{BB962C8B-B14F-4D97-AF65-F5344CB8AC3E}">
        <p14:creationId xmlns:p14="http://schemas.microsoft.com/office/powerpoint/2010/main" val="338602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04A414-DBB3-0837-AA03-44A27CCECC96}"/>
              </a:ext>
            </a:extLst>
          </p:cNvPr>
          <p:cNvPicPr>
            <a:picLocks noChangeAspect="1"/>
          </p:cNvPicPr>
          <p:nvPr/>
        </p:nvPicPr>
        <p:blipFill>
          <a:blip r:embed="rId3"/>
          <a:stretch>
            <a:fillRect/>
          </a:stretch>
        </p:blipFill>
        <p:spPr>
          <a:xfrm>
            <a:off x="7154975" y="5763638"/>
            <a:ext cx="1365258" cy="922616"/>
          </a:xfrm>
          <a:prstGeom prst="rect">
            <a:avLst/>
          </a:prstGeom>
        </p:spPr>
      </p:pic>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475041"/>
            <a:ext cx="10281920" cy="1091877"/>
          </a:xfrm>
        </p:spPr>
        <p:txBody>
          <a:bodyPr>
            <a:normAutofit/>
          </a:bodyPr>
          <a:lstStyle/>
          <a:p>
            <a:r>
              <a:rPr lang="en-US" dirty="0"/>
              <a:t>Aim 2 Results: Focus Group Themes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4"/>
          <a:stretch>
            <a:fillRect/>
          </a:stretch>
        </p:blipFill>
        <p:spPr>
          <a:xfrm>
            <a:off x="128769" y="6234913"/>
            <a:ext cx="1583653" cy="451341"/>
          </a:xfrm>
          <a:prstGeom prst="rect">
            <a:avLst/>
          </a:prstGeom>
        </p:spPr>
      </p:pic>
      <p:sp>
        <p:nvSpPr>
          <p:cNvPr id="3" name="Content Placeholder 2">
            <a:extLst>
              <a:ext uri="{FF2B5EF4-FFF2-40B4-BE49-F238E27FC236}">
                <a16:creationId xmlns:a16="http://schemas.microsoft.com/office/drawing/2014/main" id="{4F615E8E-06CA-5A42-B10F-6789A1DBF2BB}"/>
              </a:ext>
            </a:extLst>
          </p:cNvPr>
          <p:cNvSpPr>
            <a:spLocks noGrp="1"/>
          </p:cNvSpPr>
          <p:nvPr>
            <p:ph idx="1"/>
          </p:nvPr>
        </p:nvSpPr>
        <p:spPr>
          <a:xfrm>
            <a:off x="392058" y="1535971"/>
            <a:ext cx="11096897" cy="5150283"/>
          </a:xfrm>
          <a:solidFill>
            <a:schemeClr val="bg1"/>
          </a:solidFill>
        </p:spPr>
        <p:txBody>
          <a:bodyPr>
            <a:noAutofit/>
          </a:bodyPr>
          <a:lstStyle/>
          <a:p>
            <a:r>
              <a:rPr lang="en-US" sz="3200" dirty="0"/>
              <a:t>Need for support outside of medical care</a:t>
            </a:r>
          </a:p>
          <a:p>
            <a:r>
              <a:rPr lang="en-US" sz="3200" dirty="0"/>
              <a:t>Sources of health information are varied and not singular</a:t>
            </a:r>
          </a:p>
          <a:p>
            <a:r>
              <a:rPr lang="en-US" sz="3200" dirty="0"/>
              <a:t>Need for strengthened connection with medical providers </a:t>
            </a:r>
          </a:p>
          <a:p>
            <a:r>
              <a:rPr lang="en-US" sz="3200" dirty="0"/>
              <a:t>Familiarity with the lived experience of the postpartum period and maternal morbidity and mortality, but lack the medical information </a:t>
            </a:r>
          </a:p>
          <a:p>
            <a:r>
              <a:rPr lang="en-US" sz="3200" dirty="0"/>
              <a:t>Differences in language and associated gaps in understanding</a:t>
            </a:r>
          </a:p>
          <a:p>
            <a:endParaRPr lang="en-US" sz="3200" dirty="0"/>
          </a:p>
          <a:p>
            <a:pPr marL="0" indent="0">
              <a:buNone/>
            </a:pPr>
            <a:endParaRPr lang="en-US" sz="3200" dirty="0"/>
          </a:p>
          <a:p>
            <a:endParaRPr lang="en-US" sz="3200" dirty="0"/>
          </a:p>
        </p:txBody>
      </p:sp>
    </p:spTree>
    <p:extLst>
      <p:ext uri="{BB962C8B-B14F-4D97-AF65-F5344CB8AC3E}">
        <p14:creationId xmlns:p14="http://schemas.microsoft.com/office/powerpoint/2010/main" val="2316251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04A414-DBB3-0837-AA03-44A27CCEC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326549"/>
            <a:ext cx="10281920" cy="1091877"/>
          </a:xfrm>
        </p:spPr>
        <p:txBody>
          <a:bodyPr>
            <a:normAutofit/>
          </a:bodyPr>
          <a:lstStyle/>
          <a:p>
            <a:r>
              <a:rPr lang="en-US" dirty="0"/>
              <a:t>Aim 2 Results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4"/>
          <a:stretch>
            <a:fillRect/>
          </a:stretch>
        </p:blipFill>
        <p:spPr>
          <a:xfrm>
            <a:off x="128769" y="6234913"/>
            <a:ext cx="1583653" cy="451341"/>
          </a:xfrm>
          <a:prstGeom prst="rect">
            <a:avLst/>
          </a:prstGeom>
        </p:spPr>
      </p:pic>
      <p:graphicFrame>
        <p:nvGraphicFramePr>
          <p:cNvPr id="9" name="Table 9">
            <a:extLst>
              <a:ext uri="{FF2B5EF4-FFF2-40B4-BE49-F238E27FC236}">
                <a16:creationId xmlns:a16="http://schemas.microsoft.com/office/drawing/2014/main" id="{9FE6CA81-A64D-8231-ADC3-9400FC4E1795}"/>
              </a:ext>
            </a:extLst>
          </p:cNvPr>
          <p:cNvGraphicFramePr>
            <a:graphicFrameLocks noGrp="1"/>
          </p:cNvGraphicFramePr>
          <p:nvPr>
            <p:extLst/>
          </p:nvPr>
        </p:nvGraphicFramePr>
        <p:xfrm>
          <a:off x="357052" y="1677607"/>
          <a:ext cx="6653348" cy="4121786"/>
        </p:xfrm>
        <a:graphic>
          <a:graphicData uri="http://schemas.openxmlformats.org/drawingml/2006/table">
            <a:tbl>
              <a:tblPr firstRow="1" bandRow="1">
                <a:tableStyleId>{5C22544A-7EE6-4342-B048-85BDC9FD1C3A}</a:tableStyleId>
              </a:tblPr>
              <a:tblGrid>
                <a:gridCol w="6653348">
                  <a:extLst>
                    <a:ext uri="{9D8B030D-6E8A-4147-A177-3AD203B41FA5}">
                      <a16:colId xmlns:a16="http://schemas.microsoft.com/office/drawing/2014/main" val="3940498847"/>
                    </a:ext>
                  </a:extLst>
                </a:gridCol>
              </a:tblGrid>
              <a:tr h="7085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Theme 1: Need for support outside of medical care</a:t>
                      </a:r>
                    </a:p>
                  </a:txBody>
                  <a:tcPr anchor="ctr"/>
                </a:tc>
                <a:extLst>
                  <a:ext uri="{0D108BD9-81ED-4DB2-BD59-A6C34878D82A}">
                    <a16:rowId xmlns:a16="http://schemas.microsoft.com/office/drawing/2014/main" val="1793757401"/>
                  </a:ext>
                </a:extLst>
              </a:tr>
              <a:tr h="3298826">
                <a:tc>
                  <a:txBody>
                    <a:bodyPr/>
                    <a:lstStyle/>
                    <a:p>
                      <a:r>
                        <a:rPr lang="en-US" sz="2800" dirty="0"/>
                        <a:t>“One of the main problems within our community is </a:t>
                      </a:r>
                      <a:r>
                        <a:rPr lang="en-US" sz="2800" b="1" dirty="0">
                          <a:highlight>
                            <a:srgbClr val="FFFF00"/>
                          </a:highlight>
                        </a:rPr>
                        <a:t>we don’t necessarily… have a strong support system while we’re pregnant</a:t>
                      </a:r>
                      <a:r>
                        <a:rPr lang="en-US" sz="2800" dirty="0"/>
                        <a:t>… we really don’t know who to talk to or who we could depend on because we really, most of the time we really only have ourselves.”</a:t>
                      </a:r>
                    </a:p>
                  </a:txBody>
                  <a:tcPr anchor="ctr"/>
                </a:tc>
                <a:extLst>
                  <a:ext uri="{0D108BD9-81ED-4DB2-BD59-A6C34878D82A}">
                    <a16:rowId xmlns:a16="http://schemas.microsoft.com/office/drawing/2014/main" val="3367252763"/>
                  </a:ext>
                </a:extLst>
              </a:tr>
            </a:tbl>
          </a:graphicData>
        </a:graphic>
      </p:graphicFrame>
      <p:graphicFrame>
        <p:nvGraphicFramePr>
          <p:cNvPr id="10" name="Chart 9">
            <a:extLst>
              <a:ext uri="{FF2B5EF4-FFF2-40B4-BE49-F238E27FC236}">
                <a16:creationId xmlns:a16="http://schemas.microsoft.com/office/drawing/2014/main" id="{B5F7FAA8-4D76-D37D-6D63-6D98C3979E17}"/>
              </a:ext>
            </a:extLst>
          </p:cNvPr>
          <p:cNvGraphicFramePr/>
          <p:nvPr>
            <p:extLst/>
          </p:nvPr>
        </p:nvGraphicFramePr>
        <p:xfrm>
          <a:off x="6852838" y="1999141"/>
          <a:ext cx="5339162" cy="34015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9098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04A414-DBB3-0837-AA03-44A27CCEC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326549"/>
            <a:ext cx="10281920" cy="1091877"/>
          </a:xfrm>
        </p:spPr>
        <p:txBody>
          <a:bodyPr>
            <a:normAutofit/>
          </a:bodyPr>
          <a:lstStyle/>
          <a:p>
            <a:r>
              <a:rPr lang="en-US" dirty="0"/>
              <a:t>Aim 2 Results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4"/>
          <a:stretch>
            <a:fillRect/>
          </a:stretch>
        </p:blipFill>
        <p:spPr>
          <a:xfrm>
            <a:off x="128769" y="6234913"/>
            <a:ext cx="1583653" cy="451341"/>
          </a:xfrm>
          <a:prstGeom prst="rect">
            <a:avLst/>
          </a:prstGeom>
        </p:spPr>
      </p:pic>
      <p:graphicFrame>
        <p:nvGraphicFramePr>
          <p:cNvPr id="9" name="Table 9">
            <a:extLst>
              <a:ext uri="{FF2B5EF4-FFF2-40B4-BE49-F238E27FC236}">
                <a16:creationId xmlns:a16="http://schemas.microsoft.com/office/drawing/2014/main" id="{9FE6CA81-A64D-8231-ADC3-9400FC4E1795}"/>
              </a:ext>
            </a:extLst>
          </p:cNvPr>
          <p:cNvGraphicFramePr>
            <a:graphicFrameLocks noGrp="1"/>
          </p:cNvGraphicFramePr>
          <p:nvPr>
            <p:extLst/>
          </p:nvPr>
        </p:nvGraphicFramePr>
        <p:xfrm>
          <a:off x="203200" y="1677607"/>
          <a:ext cx="7196273" cy="4637454"/>
        </p:xfrm>
        <a:graphic>
          <a:graphicData uri="http://schemas.openxmlformats.org/drawingml/2006/table">
            <a:tbl>
              <a:tblPr firstRow="1" bandRow="1">
                <a:tableStyleId>{5C22544A-7EE6-4342-B048-85BDC9FD1C3A}</a:tableStyleId>
              </a:tblPr>
              <a:tblGrid>
                <a:gridCol w="7196273">
                  <a:extLst>
                    <a:ext uri="{9D8B030D-6E8A-4147-A177-3AD203B41FA5}">
                      <a16:colId xmlns:a16="http://schemas.microsoft.com/office/drawing/2014/main" val="3940498847"/>
                    </a:ext>
                  </a:extLst>
                </a:gridCol>
              </a:tblGrid>
              <a:tr h="560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Theme 2: Sources of health information are varied and not singular</a:t>
                      </a:r>
                    </a:p>
                  </a:txBody>
                  <a:tcPr anchor="ctr"/>
                </a:tc>
                <a:extLst>
                  <a:ext uri="{0D108BD9-81ED-4DB2-BD59-A6C34878D82A}">
                    <a16:rowId xmlns:a16="http://schemas.microsoft.com/office/drawing/2014/main" val="1793757401"/>
                  </a:ext>
                </a:extLst>
              </a:tr>
              <a:tr h="1566608">
                <a:tc>
                  <a:txBody>
                    <a:bodyPr/>
                    <a:lstStyle/>
                    <a:p>
                      <a:r>
                        <a:rPr lang="en-US" sz="2800" dirty="0"/>
                        <a:t>“I </a:t>
                      </a:r>
                      <a:r>
                        <a:rPr lang="en-US" sz="2800" b="1" dirty="0">
                          <a:highlight>
                            <a:srgbClr val="FFFF00"/>
                          </a:highlight>
                        </a:rPr>
                        <a:t>definitely don’t show trust the doctor</a:t>
                      </a:r>
                      <a:r>
                        <a:rPr lang="en-US" sz="2800" dirty="0"/>
                        <a:t>, but my </a:t>
                      </a:r>
                      <a:r>
                        <a:rPr lang="en-US" sz="2800" b="1" dirty="0">
                          <a:highlight>
                            <a:srgbClr val="FFFF00"/>
                          </a:highlight>
                        </a:rPr>
                        <a:t>mom and all the women that had multiple kids</a:t>
                      </a:r>
                      <a:r>
                        <a:rPr lang="en-US" sz="2800" dirty="0">
                          <a:highlight>
                            <a:srgbClr val="FFFF00"/>
                          </a:highlight>
                        </a:rPr>
                        <a:t> </a:t>
                      </a:r>
                      <a:r>
                        <a:rPr lang="en-US" sz="2800" dirty="0"/>
                        <a:t>and my family I do trust.”</a:t>
                      </a:r>
                    </a:p>
                  </a:txBody>
                  <a:tcPr anchor="ctr"/>
                </a:tc>
                <a:extLst>
                  <a:ext uri="{0D108BD9-81ED-4DB2-BD59-A6C34878D82A}">
                    <a16:rowId xmlns:a16="http://schemas.microsoft.com/office/drawing/2014/main" val="3367252763"/>
                  </a:ext>
                </a:extLst>
              </a:tr>
              <a:tr h="2247886">
                <a:tc>
                  <a:txBody>
                    <a:bodyPr/>
                    <a:lstStyle/>
                    <a:p>
                      <a:r>
                        <a:rPr lang="en-US" sz="2800" dirty="0"/>
                        <a:t>“I would definitely say </a:t>
                      </a:r>
                      <a:r>
                        <a:rPr lang="en-US" sz="2800" b="1" dirty="0">
                          <a:highlight>
                            <a:srgbClr val="FFFF00"/>
                          </a:highlight>
                        </a:rPr>
                        <a:t>it’s a combination </a:t>
                      </a:r>
                      <a:r>
                        <a:rPr lang="en-US" sz="2800" dirty="0"/>
                        <a:t>of the </a:t>
                      </a:r>
                      <a:r>
                        <a:rPr lang="en-US" sz="2800" b="1" dirty="0">
                          <a:highlight>
                            <a:srgbClr val="FFFF00"/>
                          </a:highlight>
                        </a:rPr>
                        <a:t>health providers </a:t>
                      </a:r>
                      <a:r>
                        <a:rPr lang="en-US" sz="2800" dirty="0"/>
                        <a:t>and then like, um, well… like the </a:t>
                      </a:r>
                      <a:r>
                        <a:rPr lang="en-US" sz="2800" b="1" dirty="0">
                          <a:highlight>
                            <a:srgbClr val="FFFF00"/>
                          </a:highlight>
                        </a:rPr>
                        <a:t>elders of my family</a:t>
                      </a:r>
                      <a:r>
                        <a:rPr lang="en-US" sz="2800" dirty="0"/>
                        <a:t>, but I’m </a:t>
                      </a:r>
                      <a:r>
                        <a:rPr lang="en-US" sz="2800" b="1" dirty="0">
                          <a:highlight>
                            <a:srgbClr val="FFFF00"/>
                          </a:highlight>
                        </a:rPr>
                        <a:t>big on research and stuff. So I’ll research everything</a:t>
                      </a:r>
                      <a:r>
                        <a:rPr lang="en-US" sz="2800" dirty="0"/>
                        <a:t>.”</a:t>
                      </a:r>
                    </a:p>
                  </a:txBody>
                  <a:tcPr anchor="ctr"/>
                </a:tc>
                <a:extLst>
                  <a:ext uri="{0D108BD9-81ED-4DB2-BD59-A6C34878D82A}">
                    <a16:rowId xmlns:a16="http://schemas.microsoft.com/office/drawing/2014/main" val="461050209"/>
                  </a:ext>
                </a:extLst>
              </a:tr>
            </a:tbl>
          </a:graphicData>
        </a:graphic>
      </p:graphicFrame>
      <p:graphicFrame>
        <p:nvGraphicFramePr>
          <p:cNvPr id="3" name="Chart 2">
            <a:extLst>
              <a:ext uri="{FF2B5EF4-FFF2-40B4-BE49-F238E27FC236}">
                <a16:creationId xmlns:a16="http://schemas.microsoft.com/office/drawing/2014/main" id="{B85E8D45-1C30-BE18-1B9A-C1C8B7A9032E}"/>
              </a:ext>
            </a:extLst>
          </p:cNvPr>
          <p:cNvGraphicFramePr/>
          <p:nvPr>
            <p:extLst/>
          </p:nvPr>
        </p:nvGraphicFramePr>
        <p:xfrm>
          <a:off x="7022202" y="1700566"/>
          <a:ext cx="5414273" cy="34798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17779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326549"/>
            <a:ext cx="10281920" cy="1091877"/>
          </a:xfrm>
        </p:spPr>
        <p:txBody>
          <a:bodyPr>
            <a:normAutofit/>
          </a:bodyPr>
          <a:lstStyle/>
          <a:p>
            <a:r>
              <a:rPr lang="en-US" dirty="0"/>
              <a:t>Aim 2 Results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3"/>
          <a:stretch>
            <a:fillRect/>
          </a:stretch>
        </p:blipFill>
        <p:spPr>
          <a:xfrm>
            <a:off x="128769" y="6234913"/>
            <a:ext cx="1583653" cy="451341"/>
          </a:xfrm>
          <a:prstGeom prst="rect">
            <a:avLst/>
          </a:prstGeom>
        </p:spPr>
      </p:pic>
      <p:graphicFrame>
        <p:nvGraphicFramePr>
          <p:cNvPr id="9" name="Table 9">
            <a:extLst>
              <a:ext uri="{FF2B5EF4-FFF2-40B4-BE49-F238E27FC236}">
                <a16:creationId xmlns:a16="http://schemas.microsoft.com/office/drawing/2014/main" id="{9FE6CA81-A64D-8231-ADC3-9400FC4E1795}"/>
              </a:ext>
            </a:extLst>
          </p:cNvPr>
          <p:cNvGraphicFramePr>
            <a:graphicFrameLocks noGrp="1"/>
          </p:cNvGraphicFramePr>
          <p:nvPr>
            <p:extLst/>
          </p:nvPr>
        </p:nvGraphicFramePr>
        <p:xfrm>
          <a:off x="412750" y="1648750"/>
          <a:ext cx="11779250" cy="5037504"/>
        </p:xfrm>
        <a:graphic>
          <a:graphicData uri="http://schemas.openxmlformats.org/drawingml/2006/table">
            <a:tbl>
              <a:tblPr firstRow="1" bandRow="1">
                <a:tableStyleId>{5C22544A-7EE6-4342-B048-85BDC9FD1C3A}</a:tableStyleId>
              </a:tblPr>
              <a:tblGrid>
                <a:gridCol w="11779250">
                  <a:extLst>
                    <a:ext uri="{9D8B030D-6E8A-4147-A177-3AD203B41FA5}">
                      <a16:colId xmlns:a16="http://schemas.microsoft.com/office/drawing/2014/main" val="3940498847"/>
                    </a:ext>
                  </a:extLst>
                </a:gridCol>
              </a:tblGrid>
              <a:tr h="560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Theme 3: Need for strengthened connection with medical providers</a:t>
                      </a:r>
                    </a:p>
                  </a:txBody>
                  <a:tcPr anchor="ctr"/>
                </a:tc>
                <a:extLst>
                  <a:ext uri="{0D108BD9-81ED-4DB2-BD59-A6C34878D82A}">
                    <a16:rowId xmlns:a16="http://schemas.microsoft.com/office/drawing/2014/main" val="1793757401"/>
                  </a:ext>
                </a:extLst>
              </a:tr>
              <a:tr h="2228836">
                <a:tc>
                  <a:txBody>
                    <a:bodyPr/>
                    <a:lstStyle/>
                    <a:p>
                      <a:r>
                        <a:rPr lang="en-US" sz="2800" b="1" dirty="0">
                          <a:highlight>
                            <a:srgbClr val="FFFF00"/>
                          </a:highlight>
                        </a:rPr>
                        <a:t>“They not really seeing what… what part our environment </a:t>
                      </a:r>
                      <a:r>
                        <a:rPr lang="en-US" sz="2800" dirty="0"/>
                        <a:t>has to play in it. What our, you know, what our </a:t>
                      </a:r>
                      <a:r>
                        <a:rPr lang="en-US" sz="2800" b="1" dirty="0">
                          <a:highlight>
                            <a:srgbClr val="FFFF00"/>
                          </a:highlight>
                        </a:rPr>
                        <a:t>stress levels, what our life at home</a:t>
                      </a:r>
                      <a:r>
                        <a:rPr lang="en-US" sz="2800" b="1" dirty="0"/>
                        <a:t> </a:t>
                      </a:r>
                      <a:r>
                        <a:rPr lang="en-US" sz="2800" dirty="0"/>
                        <a:t>has to do with anything. They just basically, um, </a:t>
                      </a:r>
                      <a:r>
                        <a:rPr lang="en-US" sz="2800" b="1" dirty="0">
                          <a:highlight>
                            <a:srgbClr val="FFFF00"/>
                          </a:highlight>
                        </a:rPr>
                        <a:t>diagnosing us off of textbook definitions</a:t>
                      </a:r>
                      <a:r>
                        <a:rPr lang="en-US" sz="2800" dirty="0"/>
                        <a:t>. And I feel like that is not, that’s not doing us no good.”</a:t>
                      </a:r>
                    </a:p>
                  </a:txBody>
                  <a:tcPr anchor="ctr"/>
                </a:tc>
                <a:extLst>
                  <a:ext uri="{0D108BD9-81ED-4DB2-BD59-A6C34878D82A}">
                    <a16:rowId xmlns:a16="http://schemas.microsoft.com/office/drawing/2014/main" val="3367252763"/>
                  </a:ext>
                </a:extLst>
              </a:tr>
              <a:tr h="2247886">
                <a:tc>
                  <a:txBody>
                    <a:bodyPr/>
                    <a:lstStyle/>
                    <a:p>
                      <a:r>
                        <a:rPr lang="en-US" sz="2800" dirty="0"/>
                        <a:t>“But I think that </a:t>
                      </a:r>
                      <a:r>
                        <a:rPr lang="en-US" sz="2800" b="1" dirty="0">
                          <a:highlight>
                            <a:srgbClr val="FFFF00"/>
                          </a:highlight>
                        </a:rPr>
                        <a:t>our healthcare industry isn’t designed to care about people</a:t>
                      </a:r>
                      <a:r>
                        <a:rPr lang="en-US" sz="2800" dirty="0"/>
                        <a:t>. And I think </a:t>
                      </a:r>
                      <a:r>
                        <a:rPr lang="en-US" sz="2800" b="1" dirty="0">
                          <a:highlight>
                            <a:srgbClr val="FFFF00"/>
                          </a:highlight>
                        </a:rPr>
                        <a:t>when it comes to Black mothers, that’s where the least care is given.”</a:t>
                      </a:r>
                    </a:p>
                  </a:txBody>
                  <a:tcPr anchor="ctr"/>
                </a:tc>
                <a:extLst>
                  <a:ext uri="{0D108BD9-81ED-4DB2-BD59-A6C34878D82A}">
                    <a16:rowId xmlns:a16="http://schemas.microsoft.com/office/drawing/2014/main" val="461050209"/>
                  </a:ext>
                </a:extLst>
              </a:tr>
            </a:tbl>
          </a:graphicData>
        </a:graphic>
      </p:graphicFrame>
    </p:spTree>
    <p:extLst>
      <p:ext uri="{BB962C8B-B14F-4D97-AF65-F5344CB8AC3E}">
        <p14:creationId xmlns:p14="http://schemas.microsoft.com/office/powerpoint/2010/main" val="179543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326549"/>
            <a:ext cx="10281920" cy="1091877"/>
          </a:xfrm>
        </p:spPr>
        <p:txBody>
          <a:bodyPr>
            <a:normAutofit/>
          </a:bodyPr>
          <a:lstStyle/>
          <a:p>
            <a:r>
              <a:rPr lang="en-US" dirty="0"/>
              <a:t>Aim 2 Results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3"/>
          <a:stretch>
            <a:fillRect/>
          </a:stretch>
        </p:blipFill>
        <p:spPr>
          <a:xfrm>
            <a:off x="128769" y="6234913"/>
            <a:ext cx="1583653" cy="451341"/>
          </a:xfrm>
          <a:prstGeom prst="rect">
            <a:avLst/>
          </a:prstGeom>
        </p:spPr>
      </p:pic>
      <p:graphicFrame>
        <p:nvGraphicFramePr>
          <p:cNvPr id="9" name="Table 9">
            <a:extLst>
              <a:ext uri="{FF2B5EF4-FFF2-40B4-BE49-F238E27FC236}">
                <a16:creationId xmlns:a16="http://schemas.microsoft.com/office/drawing/2014/main" id="{9FE6CA81-A64D-8231-ADC3-9400FC4E1795}"/>
              </a:ext>
            </a:extLst>
          </p:cNvPr>
          <p:cNvGraphicFramePr>
            <a:graphicFrameLocks noGrp="1"/>
          </p:cNvGraphicFramePr>
          <p:nvPr>
            <p:extLst/>
          </p:nvPr>
        </p:nvGraphicFramePr>
        <p:xfrm>
          <a:off x="412750" y="1573107"/>
          <a:ext cx="11779250" cy="5113147"/>
        </p:xfrm>
        <a:graphic>
          <a:graphicData uri="http://schemas.openxmlformats.org/drawingml/2006/table">
            <a:tbl>
              <a:tblPr firstRow="1" bandRow="1">
                <a:tableStyleId>{5C22544A-7EE6-4342-B048-85BDC9FD1C3A}</a:tableStyleId>
              </a:tblPr>
              <a:tblGrid>
                <a:gridCol w="11779250">
                  <a:extLst>
                    <a:ext uri="{9D8B030D-6E8A-4147-A177-3AD203B41FA5}">
                      <a16:colId xmlns:a16="http://schemas.microsoft.com/office/drawing/2014/main" val="3940498847"/>
                    </a:ext>
                  </a:extLst>
                </a:gridCol>
              </a:tblGrid>
              <a:tr h="707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Theme 4: Familiarity with the lived experience of the postpartum period and maternal morbidity and mortality, but lack the medical information</a:t>
                      </a:r>
                    </a:p>
                  </a:txBody>
                  <a:tcPr anchor="ctr"/>
                </a:tc>
                <a:extLst>
                  <a:ext uri="{0D108BD9-81ED-4DB2-BD59-A6C34878D82A}">
                    <a16:rowId xmlns:a16="http://schemas.microsoft.com/office/drawing/2014/main" val="1793757401"/>
                  </a:ext>
                </a:extLst>
              </a:tr>
              <a:tr h="2357183">
                <a:tc>
                  <a:txBody>
                    <a:bodyPr/>
                    <a:lstStyle/>
                    <a:p>
                      <a:r>
                        <a:rPr lang="en-US" sz="2800" b="0" dirty="0">
                          <a:solidFill>
                            <a:schemeClr val="tx1"/>
                          </a:solidFill>
                        </a:rPr>
                        <a:t>“…we’ve seen perfectly healthy, um, </a:t>
                      </a:r>
                      <a:r>
                        <a:rPr lang="en-US" sz="2800" b="1" dirty="0">
                          <a:solidFill>
                            <a:schemeClr val="tx1"/>
                          </a:solidFill>
                          <a:highlight>
                            <a:srgbClr val="FFFF00"/>
                          </a:highlight>
                        </a:rPr>
                        <a:t>parents or mothers just don’t make it out of childbirth</a:t>
                      </a:r>
                      <a:r>
                        <a:rPr lang="en-US" sz="2800" b="0" dirty="0">
                          <a:solidFill>
                            <a:schemeClr val="tx1"/>
                          </a:solidFill>
                        </a:rPr>
                        <a:t>… And I’m still clueless about that. I almost lost my sister and </a:t>
                      </a:r>
                      <a:r>
                        <a:rPr lang="en-US" sz="2800" b="1" dirty="0">
                          <a:solidFill>
                            <a:schemeClr val="tx1"/>
                          </a:solidFill>
                          <a:highlight>
                            <a:srgbClr val="FFFF00"/>
                          </a:highlight>
                        </a:rPr>
                        <a:t>she was perfectly healthy.</a:t>
                      </a:r>
                      <a:r>
                        <a:rPr lang="en-US" sz="2800" b="1" dirty="0">
                          <a:solidFill>
                            <a:schemeClr val="tx1"/>
                          </a:solidFill>
                        </a:rPr>
                        <a:t> </a:t>
                      </a:r>
                      <a:r>
                        <a:rPr lang="en-US" sz="2800" b="0" dirty="0">
                          <a:solidFill>
                            <a:schemeClr val="tx1"/>
                          </a:solidFill>
                        </a:rPr>
                        <a:t>She had a C-section, they were able to bring her back, </a:t>
                      </a:r>
                      <a:r>
                        <a:rPr lang="en-US" sz="2800" b="1" dirty="0">
                          <a:solidFill>
                            <a:schemeClr val="tx1"/>
                          </a:solidFill>
                          <a:highlight>
                            <a:srgbClr val="FFFF00"/>
                          </a:highlight>
                        </a:rPr>
                        <a:t>but like what happened? Like we just don’t know everything.”</a:t>
                      </a:r>
                    </a:p>
                  </a:txBody>
                  <a:tcPr anchor="ctr"/>
                </a:tc>
                <a:extLst>
                  <a:ext uri="{0D108BD9-81ED-4DB2-BD59-A6C34878D82A}">
                    <a16:rowId xmlns:a16="http://schemas.microsoft.com/office/drawing/2014/main" val="3367252763"/>
                  </a:ext>
                </a:extLst>
              </a:tr>
              <a:tr h="1933004">
                <a:tc>
                  <a:txBody>
                    <a:bodyPr/>
                    <a:lstStyle/>
                    <a:p>
                      <a:r>
                        <a:rPr lang="en-US" sz="2800" dirty="0"/>
                        <a:t>Facilitator: “Okay. Um, </a:t>
                      </a:r>
                      <a:r>
                        <a:rPr lang="en-US" sz="2800" b="1" dirty="0">
                          <a:highlight>
                            <a:srgbClr val="FFFF00"/>
                          </a:highlight>
                        </a:rPr>
                        <a:t>when I say postpartum care</a:t>
                      </a:r>
                      <a:r>
                        <a:rPr lang="en-US" sz="2800" dirty="0"/>
                        <a:t>, what was the first thing that popped in your mind?”</a:t>
                      </a:r>
                    </a:p>
                    <a:p>
                      <a:r>
                        <a:rPr lang="en-US" sz="2800" b="0" dirty="0"/>
                        <a:t>Speaker: </a:t>
                      </a:r>
                      <a:r>
                        <a:rPr lang="en-US" sz="2800" b="1" dirty="0">
                          <a:highlight>
                            <a:srgbClr val="FFFF00"/>
                          </a:highlight>
                        </a:rPr>
                        <a:t>“Depression”</a:t>
                      </a:r>
                    </a:p>
                  </a:txBody>
                  <a:tcPr anchor="ctr"/>
                </a:tc>
                <a:extLst>
                  <a:ext uri="{0D108BD9-81ED-4DB2-BD59-A6C34878D82A}">
                    <a16:rowId xmlns:a16="http://schemas.microsoft.com/office/drawing/2014/main" val="461050209"/>
                  </a:ext>
                </a:extLst>
              </a:tr>
            </a:tbl>
          </a:graphicData>
        </a:graphic>
      </p:graphicFrame>
    </p:spTree>
    <p:extLst>
      <p:ext uri="{BB962C8B-B14F-4D97-AF65-F5344CB8AC3E}">
        <p14:creationId xmlns:p14="http://schemas.microsoft.com/office/powerpoint/2010/main" val="368318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04A414-DBB3-0837-AA03-44A27CCEC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2" name="Title 1">
            <a:extLst>
              <a:ext uri="{FF2B5EF4-FFF2-40B4-BE49-F238E27FC236}">
                <a16:creationId xmlns:a16="http://schemas.microsoft.com/office/drawing/2014/main" id="{F4B4C11D-63DF-8448-9E5B-B1C4FB52FE59}"/>
              </a:ext>
            </a:extLst>
          </p:cNvPr>
          <p:cNvSpPr>
            <a:spLocks noGrp="1"/>
          </p:cNvSpPr>
          <p:nvPr>
            <p:ph type="title"/>
          </p:nvPr>
        </p:nvSpPr>
        <p:spPr>
          <a:xfrm>
            <a:off x="203200" y="326549"/>
            <a:ext cx="10281920" cy="1091877"/>
          </a:xfrm>
        </p:spPr>
        <p:txBody>
          <a:bodyPr>
            <a:normAutofit/>
          </a:bodyPr>
          <a:lstStyle/>
          <a:p>
            <a:r>
              <a:rPr lang="en-US" dirty="0"/>
              <a:t>Aim 2 Results</a:t>
            </a:r>
          </a:p>
        </p:txBody>
      </p:sp>
      <p:pic>
        <p:nvPicPr>
          <p:cNvPr id="6" name="Picture 5" descr="Shape&#10;&#10;Description automatically generated">
            <a:extLst>
              <a:ext uri="{FF2B5EF4-FFF2-40B4-BE49-F238E27FC236}">
                <a16:creationId xmlns:a16="http://schemas.microsoft.com/office/drawing/2014/main" id="{76E59919-48CE-D822-10E2-A7B229BFB9A4}"/>
              </a:ext>
            </a:extLst>
          </p:cNvPr>
          <p:cNvPicPr>
            <a:picLocks noChangeAspect="1"/>
          </p:cNvPicPr>
          <p:nvPr/>
        </p:nvPicPr>
        <p:blipFill>
          <a:blip r:embed="rId4"/>
          <a:stretch>
            <a:fillRect/>
          </a:stretch>
        </p:blipFill>
        <p:spPr>
          <a:xfrm>
            <a:off x="128769" y="6234913"/>
            <a:ext cx="1583653" cy="451341"/>
          </a:xfrm>
          <a:prstGeom prst="rect">
            <a:avLst/>
          </a:prstGeom>
        </p:spPr>
      </p:pic>
      <p:graphicFrame>
        <p:nvGraphicFramePr>
          <p:cNvPr id="9" name="Table 9">
            <a:extLst>
              <a:ext uri="{FF2B5EF4-FFF2-40B4-BE49-F238E27FC236}">
                <a16:creationId xmlns:a16="http://schemas.microsoft.com/office/drawing/2014/main" id="{9FE6CA81-A64D-8231-ADC3-9400FC4E1795}"/>
              </a:ext>
            </a:extLst>
          </p:cNvPr>
          <p:cNvGraphicFramePr>
            <a:graphicFrameLocks noGrp="1"/>
          </p:cNvGraphicFramePr>
          <p:nvPr>
            <p:extLst/>
          </p:nvPr>
        </p:nvGraphicFramePr>
        <p:xfrm>
          <a:off x="203200" y="1677607"/>
          <a:ext cx="11779250" cy="4494022"/>
        </p:xfrm>
        <a:graphic>
          <a:graphicData uri="http://schemas.openxmlformats.org/drawingml/2006/table">
            <a:tbl>
              <a:tblPr firstRow="1" bandRow="1">
                <a:tableStyleId>{5C22544A-7EE6-4342-B048-85BDC9FD1C3A}</a:tableStyleId>
              </a:tblPr>
              <a:tblGrid>
                <a:gridCol w="11779250">
                  <a:extLst>
                    <a:ext uri="{9D8B030D-6E8A-4147-A177-3AD203B41FA5}">
                      <a16:colId xmlns:a16="http://schemas.microsoft.com/office/drawing/2014/main" val="3940498847"/>
                    </a:ext>
                  </a:extLst>
                </a:gridCol>
              </a:tblGrid>
              <a:tr h="707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Theme 5: Differences in language and associated gaps in understanding</a:t>
                      </a:r>
                    </a:p>
                  </a:txBody>
                  <a:tcPr anchor="ctr"/>
                </a:tc>
                <a:extLst>
                  <a:ext uri="{0D108BD9-81ED-4DB2-BD59-A6C34878D82A}">
                    <a16:rowId xmlns:a16="http://schemas.microsoft.com/office/drawing/2014/main" val="1793757401"/>
                  </a:ext>
                </a:extLst>
              </a:tr>
              <a:tr h="1853338">
                <a:tc>
                  <a:txBody>
                    <a:bodyPr/>
                    <a:lstStyle/>
                    <a:p>
                      <a:r>
                        <a:rPr lang="en-US" sz="2800" b="0" dirty="0">
                          <a:solidFill>
                            <a:schemeClr val="tx1"/>
                          </a:solidFill>
                        </a:rPr>
                        <a:t>“We had </a:t>
                      </a:r>
                      <a:r>
                        <a:rPr lang="en-US" sz="2800" b="1" dirty="0">
                          <a:solidFill>
                            <a:schemeClr val="tx1"/>
                          </a:solidFill>
                          <a:highlight>
                            <a:srgbClr val="FFFF00"/>
                          </a:highlight>
                        </a:rPr>
                        <a:t>these adverse health outcomes</a:t>
                      </a:r>
                      <a:r>
                        <a:rPr lang="en-US" sz="2800" b="0" dirty="0">
                          <a:solidFill>
                            <a:schemeClr val="tx1"/>
                          </a:solidFill>
                        </a:rPr>
                        <a:t>… after we have our children, we liked dang, well, </a:t>
                      </a:r>
                      <a:r>
                        <a:rPr lang="en-US" sz="2800" b="1" dirty="0">
                          <a:solidFill>
                            <a:schemeClr val="tx1"/>
                          </a:solidFill>
                          <a:highlight>
                            <a:srgbClr val="FFFF00"/>
                          </a:highlight>
                        </a:rPr>
                        <a:t>I had a setback because… they’re not putting the medical terms to it.”</a:t>
                      </a:r>
                    </a:p>
                  </a:txBody>
                  <a:tcPr anchor="ctr"/>
                </a:tc>
                <a:extLst>
                  <a:ext uri="{0D108BD9-81ED-4DB2-BD59-A6C34878D82A}">
                    <a16:rowId xmlns:a16="http://schemas.microsoft.com/office/drawing/2014/main" val="3367252763"/>
                  </a:ext>
                </a:extLst>
              </a:tr>
              <a:tr h="1933004">
                <a:tc>
                  <a:txBody>
                    <a:bodyPr/>
                    <a:lstStyle/>
                    <a:p>
                      <a:r>
                        <a:rPr lang="en-US" sz="2800" dirty="0"/>
                        <a:t>Speaker 6: </a:t>
                      </a:r>
                      <a:r>
                        <a:rPr lang="en-US" sz="2800" b="1" dirty="0">
                          <a:highlight>
                            <a:srgbClr val="FFFF00"/>
                          </a:highlight>
                        </a:rPr>
                        <a:t>“I haven’t heard of maternal mortality. </a:t>
                      </a:r>
                      <a:r>
                        <a:rPr lang="en-US" sz="2800" dirty="0"/>
                        <a:t>I </a:t>
                      </a:r>
                      <a:r>
                        <a:rPr lang="en-US" sz="2800" dirty="0" err="1"/>
                        <a:t>dunno</a:t>
                      </a:r>
                      <a:r>
                        <a:rPr lang="en-US" sz="2800" dirty="0"/>
                        <a:t> what that is. What is it?”</a:t>
                      </a:r>
                    </a:p>
                    <a:p>
                      <a:r>
                        <a:rPr lang="en-US" sz="2800" b="0" dirty="0"/>
                        <a:t>Speaker 7: </a:t>
                      </a:r>
                      <a:r>
                        <a:rPr lang="en-US" sz="2800" b="1" dirty="0">
                          <a:highlight>
                            <a:srgbClr val="FFFF00"/>
                          </a:highlight>
                        </a:rPr>
                        <a:t>“That doesn’t happen often right? </a:t>
                      </a:r>
                      <a:r>
                        <a:rPr lang="en-US" sz="2800" b="0" dirty="0"/>
                        <a:t>Or does it happen often?”</a:t>
                      </a:r>
                    </a:p>
                  </a:txBody>
                  <a:tcPr anchor="ctr"/>
                </a:tc>
                <a:extLst>
                  <a:ext uri="{0D108BD9-81ED-4DB2-BD59-A6C34878D82A}">
                    <a16:rowId xmlns:a16="http://schemas.microsoft.com/office/drawing/2014/main" val="461050209"/>
                  </a:ext>
                </a:extLst>
              </a:tr>
            </a:tbl>
          </a:graphicData>
        </a:graphic>
      </p:graphicFrame>
    </p:spTree>
    <p:extLst>
      <p:ext uri="{BB962C8B-B14F-4D97-AF65-F5344CB8AC3E}">
        <p14:creationId xmlns:p14="http://schemas.microsoft.com/office/powerpoint/2010/main" val="325356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EEFC-195A-4E49-86BB-A6579F854F28}"/>
              </a:ext>
            </a:extLst>
          </p:cNvPr>
          <p:cNvSpPr>
            <a:spLocks noGrp="1"/>
          </p:cNvSpPr>
          <p:nvPr>
            <p:ph type="title"/>
          </p:nvPr>
        </p:nvSpPr>
        <p:spPr/>
        <p:txBody>
          <a:bodyPr>
            <a:normAutofit/>
          </a:bodyPr>
          <a:lstStyle/>
          <a:p>
            <a:r>
              <a:rPr lang="en-US"/>
              <a:t>Social Service Provider Curriculum</a:t>
            </a:r>
          </a:p>
        </p:txBody>
      </p:sp>
      <p:sp>
        <p:nvSpPr>
          <p:cNvPr id="3" name="Content Placeholder 2">
            <a:extLst>
              <a:ext uri="{FF2B5EF4-FFF2-40B4-BE49-F238E27FC236}">
                <a16:creationId xmlns:a16="http://schemas.microsoft.com/office/drawing/2014/main" id="{3E4A9078-4274-4D14-A7A2-CCCD4D240EFD}"/>
              </a:ext>
            </a:extLst>
          </p:cNvPr>
          <p:cNvSpPr>
            <a:spLocks noGrp="1"/>
          </p:cNvSpPr>
          <p:nvPr>
            <p:ph idx="1"/>
          </p:nvPr>
        </p:nvSpPr>
        <p:spPr>
          <a:xfrm>
            <a:off x="765372" y="1916156"/>
            <a:ext cx="6098566" cy="3857796"/>
          </a:xfrm>
        </p:spPr>
        <p:txBody>
          <a:bodyPr>
            <a:normAutofit fontScale="25000" lnSpcReduction="20000"/>
          </a:bodyPr>
          <a:lstStyle/>
          <a:p>
            <a:pPr>
              <a:lnSpc>
                <a:spcPct val="120000"/>
              </a:lnSpc>
            </a:pPr>
            <a:r>
              <a:rPr lang="en-US" sz="9600">
                <a:solidFill>
                  <a:srgbClr val="0063A2"/>
                </a:solidFill>
              </a:rPr>
              <a:t>Developed Train the Trainor curriculum to</a:t>
            </a:r>
          </a:p>
          <a:p>
            <a:pPr lvl="1">
              <a:lnSpc>
                <a:spcPct val="120000"/>
              </a:lnSpc>
            </a:pPr>
            <a:r>
              <a:rPr lang="en-US" sz="9600" b="1" i="1">
                <a:solidFill>
                  <a:srgbClr val="0063A2"/>
                </a:solidFill>
              </a:rPr>
              <a:t>Build</a:t>
            </a:r>
            <a:r>
              <a:rPr lang="en-US" sz="9600">
                <a:solidFill>
                  <a:srgbClr val="0063A2"/>
                </a:solidFill>
              </a:rPr>
              <a:t> awareness of maternal mortality and morbidity and associated disparities</a:t>
            </a:r>
          </a:p>
          <a:p>
            <a:pPr lvl="1">
              <a:lnSpc>
                <a:spcPct val="120000"/>
              </a:lnSpc>
            </a:pPr>
            <a:r>
              <a:rPr lang="en-US" sz="9600" b="1" i="1">
                <a:solidFill>
                  <a:srgbClr val="0063A2"/>
                </a:solidFill>
              </a:rPr>
              <a:t>Activate</a:t>
            </a:r>
            <a:r>
              <a:rPr lang="en-US" sz="9600">
                <a:solidFill>
                  <a:srgbClr val="0063A2"/>
                </a:solidFill>
              </a:rPr>
              <a:t> social service providers and community-based organizations as part of the solution </a:t>
            </a:r>
          </a:p>
          <a:p>
            <a:pPr lvl="1">
              <a:lnSpc>
                <a:spcPct val="120000"/>
              </a:lnSpc>
            </a:pPr>
            <a:r>
              <a:rPr lang="en-US" sz="9600" b="1" i="1">
                <a:solidFill>
                  <a:srgbClr val="0063A2"/>
                </a:solidFill>
              </a:rPr>
              <a:t>Learn</a:t>
            </a:r>
            <a:r>
              <a:rPr lang="en-US" sz="9600">
                <a:solidFill>
                  <a:srgbClr val="0063A2"/>
                </a:solidFill>
              </a:rPr>
              <a:t> from social service providers about how to improve the system for women.  </a:t>
            </a:r>
            <a:endParaRPr lang="en-US" sz="9600"/>
          </a:p>
          <a:p>
            <a:pPr>
              <a:lnSpc>
                <a:spcPct val="120000"/>
              </a:lnSpc>
            </a:pPr>
            <a:endParaRPr lang="en-US">
              <a:solidFill>
                <a:srgbClr val="0063A2"/>
              </a:solidFill>
            </a:endParaRPr>
          </a:p>
          <a:p>
            <a:pPr marL="457200" lvl="1" indent="0">
              <a:buNone/>
            </a:pPr>
            <a:r>
              <a:rPr lang="en-US">
                <a:solidFill>
                  <a:srgbClr val="0063A2"/>
                </a:solidFill>
              </a:rPr>
              <a:t> </a:t>
            </a:r>
          </a:p>
        </p:txBody>
      </p:sp>
      <p:sp>
        <p:nvSpPr>
          <p:cNvPr id="7" name="Rectangle 6">
            <a:extLst>
              <a:ext uri="{FF2B5EF4-FFF2-40B4-BE49-F238E27FC236}">
                <a16:creationId xmlns:a16="http://schemas.microsoft.com/office/drawing/2014/main" id="{D59DBD50-A306-46F5-A4E3-18A715850931}"/>
              </a:ext>
            </a:extLst>
          </p:cNvPr>
          <p:cNvSpPr/>
          <p:nvPr/>
        </p:nvSpPr>
        <p:spPr>
          <a:xfrm>
            <a:off x="7232073" y="1911927"/>
            <a:ext cx="4709314" cy="3769812"/>
          </a:xfrm>
          <a:prstGeom prst="rect">
            <a:avLst/>
          </a:prstGeom>
          <a:solidFill>
            <a:srgbClr val="6AB7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BE2D241-CD7B-488C-8229-9B751C1056F7}"/>
              </a:ext>
            </a:extLst>
          </p:cNvPr>
          <p:cNvSpPr txBox="1"/>
          <p:nvPr/>
        </p:nvSpPr>
        <p:spPr>
          <a:xfrm>
            <a:off x="7410028" y="2121505"/>
            <a:ext cx="4531359" cy="34470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All participants surveyed (n=31*) reported significant (p &lt; 0.05) increases in knowledge in the following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Factors contributing to pregnant persons’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Factors that contribute to mothers dying/becoming severely sick from pregnancy-related complications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Postpartum birth warning signs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Discussing pregnancy and postpartum health with families served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How community organizations can contribute to addressing pregnancy complications and death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*some data loss due to file transfer issues</a:t>
            </a:r>
          </a:p>
        </p:txBody>
      </p:sp>
      <p:pic>
        <p:nvPicPr>
          <p:cNvPr id="8" name="Picture 7" descr="Shape&#10;&#10;Description automatically generated">
            <a:extLst>
              <a:ext uri="{FF2B5EF4-FFF2-40B4-BE49-F238E27FC236}">
                <a16:creationId xmlns:a16="http://schemas.microsoft.com/office/drawing/2014/main" id="{706D688B-45DF-439C-8EFB-261C9FA83AF6}"/>
              </a:ext>
            </a:extLst>
          </p:cNvPr>
          <p:cNvPicPr>
            <a:picLocks noChangeAspect="1"/>
          </p:cNvPicPr>
          <p:nvPr/>
        </p:nvPicPr>
        <p:blipFill>
          <a:blip r:embed="rId3"/>
          <a:stretch>
            <a:fillRect/>
          </a:stretch>
        </p:blipFill>
        <p:spPr>
          <a:xfrm>
            <a:off x="128769" y="6234913"/>
            <a:ext cx="1583653" cy="451341"/>
          </a:xfrm>
          <a:prstGeom prst="rect">
            <a:avLst/>
          </a:prstGeom>
        </p:spPr>
      </p:pic>
      <p:pic>
        <p:nvPicPr>
          <p:cNvPr id="9" name="Picture 8" descr="Text&#10;&#10;Description automatically generated">
            <a:extLst>
              <a:ext uri="{FF2B5EF4-FFF2-40B4-BE49-F238E27FC236}">
                <a16:creationId xmlns:a16="http://schemas.microsoft.com/office/drawing/2014/main" id="{99418B12-34B6-4546-84DF-59B5482BA4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337105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F3D40B6-E21A-4130-BADB-9AADFE865513}"/>
              </a:ext>
            </a:extLst>
          </p:cNvPr>
          <p:cNvPicPr>
            <a:picLocks noChangeAspect="1"/>
          </p:cNvPicPr>
          <p:nvPr/>
        </p:nvPicPr>
        <p:blipFill>
          <a:blip r:embed="rId3"/>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34632203-F41E-4D5A-AD9A-8C81BFA59BFB}"/>
              </a:ext>
            </a:extLst>
          </p:cNvPr>
          <p:cNvPicPr>
            <a:picLocks noChangeAspect="1"/>
          </p:cNvPicPr>
          <p:nvPr/>
        </p:nvPicPr>
        <p:blipFill>
          <a:blip r:embed="rId4"/>
          <a:stretch>
            <a:fillRect/>
          </a:stretch>
        </p:blipFill>
        <p:spPr>
          <a:xfrm>
            <a:off x="7154975" y="5763638"/>
            <a:ext cx="1365258" cy="922616"/>
          </a:xfrm>
          <a:prstGeom prst="rect">
            <a:avLst/>
          </a:prstGeom>
        </p:spPr>
      </p:pic>
      <p:pic>
        <p:nvPicPr>
          <p:cNvPr id="3" name="Picture 2">
            <a:extLst>
              <a:ext uri="{FF2B5EF4-FFF2-40B4-BE49-F238E27FC236}">
                <a16:creationId xmlns:a16="http://schemas.microsoft.com/office/drawing/2014/main" id="{5141C3E5-1418-C208-D891-C7EE9B03F7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595" y="567976"/>
            <a:ext cx="5175405" cy="6019774"/>
          </a:xfrm>
          <a:prstGeom prst="rect">
            <a:avLst/>
          </a:prstGeom>
        </p:spPr>
      </p:pic>
      <p:pic>
        <p:nvPicPr>
          <p:cNvPr id="7" name="Picture 6">
            <a:extLst>
              <a:ext uri="{FF2B5EF4-FFF2-40B4-BE49-F238E27FC236}">
                <a16:creationId xmlns:a16="http://schemas.microsoft.com/office/drawing/2014/main" id="{C930D480-CC63-1C09-F91F-0B009E8B82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8155" y="280537"/>
            <a:ext cx="3004371" cy="3487514"/>
          </a:xfrm>
          <a:prstGeom prst="rect">
            <a:avLst/>
          </a:prstGeom>
        </p:spPr>
      </p:pic>
      <p:pic>
        <p:nvPicPr>
          <p:cNvPr id="11" name="Picture 10">
            <a:extLst>
              <a:ext uri="{FF2B5EF4-FFF2-40B4-BE49-F238E27FC236}">
                <a16:creationId xmlns:a16="http://schemas.microsoft.com/office/drawing/2014/main" id="{CE7AD93D-D0EB-C2EF-28AF-9D566BE1FFEA}"/>
              </a:ext>
            </a:extLst>
          </p:cNvPr>
          <p:cNvPicPr>
            <a:picLocks noChangeAspect="1"/>
          </p:cNvPicPr>
          <p:nvPr/>
        </p:nvPicPr>
        <p:blipFill>
          <a:blip r:embed="rId7"/>
          <a:stretch>
            <a:fillRect/>
          </a:stretch>
        </p:blipFill>
        <p:spPr>
          <a:xfrm>
            <a:off x="8520233" y="700989"/>
            <a:ext cx="3362791" cy="4242985"/>
          </a:xfrm>
          <a:prstGeom prst="rect">
            <a:avLst/>
          </a:prstGeom>
        </p:spPr>
      </p:pic>
      <p:pic>
        <p:nvPicPr>
          <p:cNvPr id="9" name="Picture 8">
            <a:extLst>
              <a:ext uri="{FF2B5EF4-FFF2-40B4-BE49-F238E27FC236}">
                <a16:creationId xmlns:a16="http://schemas.microsoft.com/office/drawing/2014/main" id="{43E80DC5-9A77-A04A-68B9-D750FCE61F9D}"/>
              </a:ext>
            </a:extLst>
          </p:cNvPr>
          <p:cNvPicPr>
            <a:picLocks noChangeAspect="1"/>
          </p:cNvPicPr>
          <p:nvPr/>
        </p:nvPicPr>
        <p:blipFill>
          <a:blip r:embed="rId8"/>
          <a:stretch>
            <a:fillRect/>
          </a:stretch>
        </p:blipFill>
        <p:spPr>
          <a:xfrm>
            <a:off x="6967385" y="3046891"/>
            <a:ext cx="2877990" cy="3794166"/>
          </a:xfrm>
          <a:prstGeom prst="rect">
            <a:avLst/>
          </a:prstGeom>
        </p:spPr>
      </p:pic>
    </p:spTree>
    <p:extLst>
      <p:ext uri="{BB962C8B-B14F-4D97-AF65-F5344CB8AC3E}">
        <p14:creationId xmlns:p14="http://schemas.microsoft.com/office/powerpoint/2010/main" val="12083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7"/>
          <p:cNvSpPr txBox="1">
            <a:spLocks noGrp="1"/>
          </p:cNvSpPr>
          <p:nvPr>
            <p:ph type="title"/>
          </p:nvPr>
        </p:nvSpPr>
        <p:spPr>
          <a:xfrm>
            <a:off x="668268" y="623087"/>
            <a:ext cx="10924464" cy="109187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63A2"/>
              </a:buClr>
              <a:buSzPts val="4600"/>
              <a:buFont typeface="Arial"/>
              <a:buNone/>
            </a:pPr>
            <a:r>
              <a:rPr lang="en-US"/>
              <a:t>Join the Gathering!</a:t>
            </a:r>
            <a:endParaRPr/>
          </a:p>
        </p:txBody>
      </p:sp>
      <p:sp>
        <p:nvSpPr>
          <p:cNvPr id="360" name="Google Shape;360;p27"/>
          <p:cNvSpPr txBox="1">
            <a:spLocks noGrp="1"/>
          </p:cNvSpPr>
          <p:nvPr>
            <p:ph type="body" idx="1"/>
          </p:nvPr>
        </p:nvSpPr>
        <p:spPr>
          <a:xfrm>
            <a:off x="765372" y="1930820"/>
            <a:ext cx="7028293" cy="4370481"/>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50000"/>
              </a:lnSpc>
              <a:spcBef>
                <a:spcPts val="0"/>
              </a:spcBef>
              <a:spcAft>
                <a:spcPts val="0"/>
              </a:spcAft>
              <a:buClr>
                <a:srgbClr val="222222"/>
              </a:buClr>
              <a:buSzPct val="100000"/>
              <a:buChar char="•"/>
            </a:pPr>
            <a:r>
              <a:rPr lang="en-US" sz="1800" b="1">
                <a:solidFill>
                  <a:srgbClr val="222222"/>
                </a:solidFill>
                <a:latin typeface="Arial"/>
                <a:ea typeface="Arial"/>
                <a:cs typeface="Arial"/>
                <a:sym typeface="Arial"/>
              </a:rPr>
              <a:t>A complete set of </a:t>
            </a:r>
            <a:r>
              <a:rPr lang="en-US" sz="1800" b="1" u="sng">
                <a:solidFill>
                  <a:srgbClr val="222222"/>
                </a:solidFill>
                <a:latin typeface="Arial"/>
                <a:ea typeface="Arial"/>
                <a:cs typeface="Arial"/>
                <a:sym typeface="Arial"/>
                <a:hlinkClick r:id="rId3">
                  <a:extLst>
                    <a:ext uri="{A12FA001-AC4F-418D-AE19-62706E023703}">
                      <ahyp:hlinkClr xmlns="" xmlns:ahyp="http://schemas.microsoft.com/office/drawing/2018/hyperlinkcolor" val="tx"/>
                    </a:ext>
                  </a:extLst>
                </a:hlinkClick>
              </a:rPr>
              <a:t>Campaign Guidelines </a:t>
            </a:r>
            <a:r>
              <a:rPr lang="en-US" sz="1800" b="1">
                <a:solidFill>
                  <a:srgbClr val="222222"/>
                </a:solidFill>
                <a:latin typeface="Arial"/>
                <a:ea typeface="Arial"/>
                <a:cs typeface="Arial"/>
                <a:sym typeface="Arial"/>
              </a:rPr>
              <a:t>summarizes how to use digital assets, the campaign timelines and sample messaging</a:t>
            </a:r>
            <a:endParaRPr/>
          </a:p>
          <a:p>
            <a:pPr marL="0" marR="0" lvl="0" indent="0" algn="l" rtl="0">
              <a:lnSpc>
                <a:spcPct val="150000"/>
              </a:lnSpc>
              <a:spcBef>
                <a:spcPts val="900"/>
              </a:spcBef>
              <a:spcAft>
                <a:spcPts val="0"/>
              </a:spcAft>
              <a:buClr>
                <a:srgbClr val="222222"/>
              </a:buClr>
              <a:buSzPct val="100000"/>
              <a:buChar char="•"/>
            </a:pPr>
            <a:r>
              <a:rPr lang="en-US" sz="1800" b="1">
                <a:solidFill>
                  <a:srgbClr val="222222"/>
                </a:solidFill>
                <a:latin typeface="Arial"/>
                <a:ea typeface="Arial"/>
                <a:cs typeface="Arial"/>
                <a:sym typeface="Arial"/>
              </a:rPr>
              <a:t>This digital campaign includes the following:</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900"/>
              </a:spcBef>
              <a:spcAft>
                <a:spcPts val="0"/>
              </a:spcAft>
              <a:buClr>
                <a:srgbClr val="222222"/>
              </a:buClr>
              <a:buSzPct val="100000"/>
              <a:buChar char="•"/>
            </a:pPr>
            <a:r>
              <a:rPr lang="en-US" sz="1800">
                <a:solidFill>
                  <a:srgbClr val="222222"/>
                </a:solidFill>
                <a:latin typeface="Times New Roman"/>
                <a:ea typeface="Times New Roman"/>
                <a:cs typeface="Times New Roman"/>
                <a:sym typeface="Times New Roman"/>
              </a:rPr>
              <a:t> </a:t>
            </a:r>
            <a:r>
              <a:rPr lang="en-US" sz="1800" u="sng">
                <a:solidFill>
                  <a:srgbClr val="26A799"/>
                </a:solidFill>
                <a:latin typeface="Arial"/>
                <a:ea typeface="Arial"/>
                <a:cs typeface="Arial"/>
                <a:sym typeface="Arial"/>
                <a:hlinkClick r:id="rId4">
                  <a:extLst>
                    <a:ext uri="{A12FA001-AC4F-418D-AE19-62706E023703}">
                      <ahyp:hlinkClr xmlns="" xmlns:ahyp="http://schemas.microsoft.com/office/drawing/2018/hyperlinkcolor" val="tx"/>
                    </a:ext>
                  </a:extLst>
                </a:hlinkClick>
              </a:rPr>
              <a:t>The Gathering Landing Page </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22222"/>
              </a:buClr>
              <a:buSzPct val="100000"/>
              <a:buChar char="•"/>
            </a:pPr>
            <a:r>
              <a:rPr lang="en-US" sz="1800">
                <a:solidFill>
                  <a:srgbClr val="222222"/>
                </a:solidFill>
                <a:latin typeface="Times New Roman"/>
                <a:ea typeface="Times New Roman"/>
                <a:cs typeface="Times New Roman"/>
                <a:sym typeface="Times New Roman"/>
              </a:rPr>
              <a:t> </a:t>
            </a:r>
            <a:r>
              <a:rPr lang="en-US" sz="1800" u="sng">
                <a:solidFill>
                  <a:srgbClr val="26A799"/>
                </a:solidFill>
                <a:latin typeface="Arial"/>
                <a:ea typeface="Arial"/>
                <a:cs typeface="Arial"/>
                <a:sym typeface="Arial"/>
                <a:hlinkClick r:id="rId5">
                  <a:extLst>
                    <a:ext uri="{A12FA001-AC4F-418D-AE19-62706E023703}">
                      <ahyp:hlinkClr xmlns="" xmlns:ahyp="http://schemas.microsoft.com/office/drawing/2018/hyperlinkcolor" val="tx"/>
                    </a:ext>
                  </a:extLst>
                </a:hlinkClick>
              </a:rPr>
              <a:t>During Your Pregnancy Fact Sheet</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22222"/>
              </a:buClr>
              <a:buSzPct val="100000"/>
              <a:buChar char="•"/>
            </a:pPr>
            <a:r>
              <a:rPr lang="en-US" sz="1800" u="sng">
                <a:solidFill>
                  <a:srgbClr val="222222"/>
                </a:solidFill>
                <a:latin typeface="Noto Sans Symbols"/>
                <a:ea typeface="Noto Sans Symbols"/>
                <a:cs typeface="Noto Sans Symbols"/>
                <a:sym typeface="Noto Sans Symbols"/>
                <a:hlinkClick r:id="rId6">
                  <a:extLst>
                    <a:ext uri="{A12FA001-AC4F-418D-AE19-62706E023703}">
                      <ahyp:hlinkClr xmlns="" xmlns:ahyp="http://schemas.microsoft.com/office/drawing/2018/hyperlinkcolor" val="tx"/>
                    </a:ext>
                  </a:extLst>
                </a:hlinkClick>
              </a:rPr>
              <a:t> </a:t>
            </a:r>
            <a:r>
              <a:rPr lang="en-US" sz="1800" u="sng">
                <a:solidFill>
                  <a:srgbClr val="26A799"/>
                </a:solidFill>
                <a:latin typeface="Arial"/>
                <a:ea typeface="Arial"/>
                <a:cs typeface="Arial"/>
                <a:sym typeface="Arial"/>
                <a:hlinkClick r:id="rId6">
                  <a:extLst>
                    <a:ext uri="{A12FA001-AC4F-418D-AE19-62706E023703}">
                      <ahyp:hlinkClr xmlns="" xmlns:ahyp="http://schemas.microsoft.com/office/drawing/2018/hyperlinkcolor" val="tx"/>
                    </a:ext>
                  </a:extLst>
                </a:hlinkClick>
              </a:rPr>
              <a:t>After You Give Birth Fact Sheet </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22222"/>
              </a:buClr>
              <a:buSzPct val="100000"/>
              <a:buChar char="•"/>
            </a:pPr>
            <a:r>
              <a:rPr lang="en-US" sz="1800">
                <a:solidFill>
                  <a:srgbClr val="222222"/>
                </a:solidFill>
                <a:latin typeface="Times New Roman"/>
                <a:ea typeface="Times New Roman"/>
                <a:cs typeface="Times New Roman"/>
                <a:sym typeface="Times New Roman"/>
              </a:rPr>
              <a:t> </a:t>
            </a:r>
            <a:r>
              <a:rPr lang="en-US" sz="1800" u="sng">
                <a:solidFill>
                  <a:srgbClr val="26A799"/>
                </a:solidFill>
                <a:latin typeface="Arial"/>
                <a:ea typeface="Arial"/>
                <a:cs typeface="Arial"/>
                <a:sym typeface="Arial"/>
                <a:hlinkClick r:id="rId7">
                  <a:extLst>
                    <a:ext uri="{A12FA001-AC4F-418D-AE19-62706E023703}">
                      <ahyp:hlinkClr xmlns="" xmlns:ahyp="http://schemas.microsoft.com/office/drawing/2018/hyperlinkcolor" val="tx"/>
                    </a:ext>
                  </a:extLst>
                </a:hlinkClick>
              </a:rPr>
              <a:t>Family and Friends Fact Sheet</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6A799"/>
              </a:buClr>
              <a:buSzPct val="100000"/>
              <a:buChar char="•"/>
            </a:pPr>
            <a:r>
              <a:rPr lang="en-US" sz="1800" u="sng">
                <a:solidFill>
                  <a:srgbClr val="26A799"/>
                </a:solidFill>
                <a:latin typeface="Arial"/>
                <a:ea typeface="Arial"/>
                <a:cs typeface="Arial"/>
                <a:sym typeface="Arial"/>
                <a:hlinkClick r:id="rId8">
                  <a:extLst>
                    <a:ext uri="{A12FA001-AC4F-418D-AE19-62706E023703}">
                      <ahyp:hlinkClr xmlns="" xmlns:ahyp="http://schemas.microsoft.com/office/drawing/2018/hyperlinkcolor" val="tx"/>
                    </a:ext>
                  </a:extLst>
                </a:hlinkClick>
              </a:rPr>
              <a:t>Glossary of Terms for Doctors and Clinics</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22222"/>
              </a:buClr>
              <a:buSzPct val="100000"/>
              <a:buChar char="•"/>
            </a:pPr>
            <a:r>
              <a:rPr lang="en-US" sz="1800">
                <a:solidFill>
                  <a:srgbClr val="222222"/>
                </a:solidFill>
                <a:latin typeface="Times New Roman"/>
                <a:ea typeface="Times New Roman"/>
                <a:cs typeface="Times New Roman"/>
                <a:sym typeface="Times New Roman"/>
              </a:rPr>
              <a:t> </a:t>
            </a:r>
            <a:r>
              <a:rPr lang="en-US" sz="1800" u="sng">
                <a:solidFill>
                  <a:srgbClr val="26A799"/>
                </a:solidFill>
                <a:latin typeface="Arial"/>
                <a:ea typeface="Arial"/>
                <a:cs typeface="Arial"/>
                <a:sym typeface="Arial"/>
                <a:hlinkClick r:id="rId9">
                  <a:extLst>
                    <a:ext uri="{A12FA001-AC4F-418D-AE19-62706E023703}">
                      <ahyp:hlinkClr xmlns="" xmlns:ahyp="http://schemas.microsoft.com/office/drawing/2018/hyperlinkcolor" val="tx"/>
                    </a:ext>
                  </a:extLst>
                </a:hlinkClick>
              </a:rPr>
              <a:t>Social Media Graphics</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609600" marR="0" lvl="0" indent="-228600" algn="l" rtl="0">
              <a:lnSpc>
                <a:spcPct val="150000"/>
              </a:lnSpc>
              <a:spcBef>
                <a:spcPts val="0"/>
              </a:spcBef>
              <a:spcAft>
                <a:spcPts val="0"/>
              </a:spcAft>
              <a:buClr>
                <a:srgbClr val="26A799"/>
              </a:buClr>
              <a:buSzPct val="100000"/>
              <a:buChar char="•"/>
            </a:pPr>
            <a:r>
              <a:rPr lang="en-US" sz="1800" u="sng">
                <a:solidFill>
                  <a:srgbClr val="26A799"/>
                </a:solidFill>
                <a:latin typeface="Arial"/>
                <a:ea typeface="Arial"/>
                <a:cs typeface="Arial"/>
                <a:sym typeface="Arial"/>
                <a:hlinkClick r:id="rId10">
                  <a:extLst>
                    <a:ext uri="{A12FA001-AC4F-418D-AE19-62706E023703}">
                      <ahyp:hlinkClr xmlns="" xmlns:ahyp="http://schemas.microsoft.com/office/drawing/2018/hyperlinkcolor" val="tx"/>
                    </a:ext>
                  </a:extLst>
                </a:hlinkClick>
              </a:rPr>
              <a:t>The Gathering Video </a:t>
            </a:r>
            <a:r>
              <a:rPr lang="en-US" sz="1800">
                <a:solidFill>
                  <a:srgbClr val="222222"/>
                </a:solidFill>
                <a:latin typeface="Arial"/>
                <a:ea typeface="Arial"/>
                <a:cs typeface="Arial"/>
                <a:sym typeface="Arial"/>
              </a:rPr>
              <a:t>  </a:t>
            </a:r>
            <a:endParaRPr sz="1800">
              <a:latin typeface="Times New Roman"/>
              <a:ea typeface="Times New Roman"/>
              <a:cs typeface="Times New Roman"/>
              <a:sym typeface="Times New Roman"/>
            </a:endParaRPr>
          </a:p>
          <a:p>
            <a:pPr marL="0" lvl="0" indent="0" algn="l" rtl="0">
              <a:lnSpc>
                <a:spcPct val="90000"/>
              </a:lnSpc>
              <a:spcBef>
                <a:spcPts val="1000"/>
              </a:spcBef>
              <a:spcAft>
                <a:spcPts val="0"/>
              </a:spcAft>
              <a:buClr>
                <a:srgbClr val="51575A"/>
              </a:buClr>
              <a:buSzPct val="100000"/>
              <a:buNone/>
            </a:pPr>
            <a:endParaRPr/>
          </a:p>
        </p:txBody>
      </p:sp>
      <p:pic>
        <p:nvPicPr>
          <p:cNvPr id="361" name="Google Shape;361;p2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793665" y="556698"/>
            <a:ext cx="4031694" cy="5231919"/>
          </a:xfrm>
          <a:prstGeom prst="rect">
            <a:avLst/>
          </a:prstGeom>
          <a:noFill/>
          <a:ln>
            <a:noFill/>
          </a:ln>
        </p:spPr>
      </p:pic>
    </p:spTree>
    <p:extLst>
      <p:ext uri="{BB962C8B-B14F-4D97-AF65-F5344CB8AC3E}">
        <p14:creationId xmlns:p14="http://schemas.microsoft.com/office/powerpoint/2010/main" val="203377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Annual Conference Awards Ceremony</a:t>
            </a:r>
            <a:endParaRPr lang="en-US" dirty="0"/>
          </a:p>
        </p:txBody>
      </p:sp>
      <p:pic>
        <p:nvPicPr>
          <p:cNvPr id="9" name="Content Placeholder 8" descr="Data - Highway Sign im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5411" y="3003490"/>
            <a:ext cx="3264965" cy="2173923"/>
          </a:xfrm>
        </p:spPr>
      </p:pic>
      <p:sp>
        <p:nvSpPr>
          <p:cNvPr id="4" name="Slide Number Placeholder 3"/>
          <p:cNvSpPr>
            <a:spLocks noGrp="1"/>
          </p:cNvSpPr>
          <p:nvPr>
            <p:ph type="sldNum" sz="quarter" idx="10"/>
          </p:nvPr>
        </p:nvSpPr>
        <p:spPr/>
        <p:txBody>
          <a:bodyPr/>
          <a:lstStyle/>
          <a:p>
            <a:fld id="{97033E4B-E3EB-3D46-B2D8-3159663620FA}" type="slidenum">
              <a:rPr lang="en-US" smtClean="0"/>
              <a:pPr/>
              <a:t>8</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sp>
        <p:nvSpPr>
          <p:cNvPr id="10" name="Google Shape;369;p16"/>
          <p:cNvSpPr txBox="1">
            <a:spLocks/>
          </p:cNvSpPr>
          <p:nvPr/>
        </p:nvSpPr>
        <p:spPr>
          <a:xfrm>
            <a:off x="1469035" y="2046144"/>
            <a:ext cx="9338873" cy="3720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F58466"/>
              </a:buClr>
              <a:buSzPts val="3200"/>
            </a:pPr>
            <a:r>
              <a:rPr lang="en-US" sz="3200" dirty="0" smtClean="0">
                <a:solidFill>
                  <a:srgbClr val="22262A"/>
                </a:solidFill>
              </a:rPr>
              <a:t>Get your data submitted for awards!</a:t>
            </a:r>
            <a:endParaRPr lang="en-US" sz="3200" dirty="0">
              <a:solidFill>
                <a:srgbClr val="22262A"/>
              </a:solidFill>
            </a:endParaRPr>
          </a:p>
          <a:p>
            <a:pPr lvl="1">
              <a:spcBef>
                <a:spcPts val="0"/>
              </a:spcBef>
              <a:spcAft>
                <a:spcPts val="0"/>
              </a:spcAft>
              <a:buClr>
                <a:srgbClr val="F58466"/>
              </a:buClr>
              <a:buSzPts val="3200"/>
            </a:pPr>
            <a:r>
              <a:rPr lang="en-US" sz="2800" dirty="0" smtClean="0">
                <a:solidFill>
                  <a:srgbClr val="22262A"/>
                </a:solidFill>
              </a:rPr>
              <a:t>MNO-OB</a:t>
            </a:r>
            <a:endParaRPr lang="en-US" sz="2800" dirty="0">
              <a:solidFill>
                <a:srgbClr val="22262A"/>
              </a:solidFill>
            </a:endParaRPr>
          </a:p>
          <a:p>
            <a:pPr lvl="1">
              <a:spcBef>
                <a:spcPts val="0"/>
              </a:spcBef>
              <a:spcAft>
                <a:spcPts val="0"/>
              </a:spcAft>
              <a:buClr>
                <a:srgbClr val="F58466"/>
              </a:buClr>
              <a:buSzPts val="3200"/>
            </a:pPr>
            <a:r>
              <a:rPr lang="en-US" sz="2800" dirty="0">
                <a:solidFill>
                  <a:srgbClr val="22262A"/>
                </a:solidFill>
              </a:rPr>
              <a:t>MNO-Neo</a:t>
            </a:r>
          </a:p>
          <a:p>
            <a:pPr lvl="1">
              <a:spcBef>
                <a:spcPts val="0"/>
              </a:spcBef>
              <a:spcAft>
                <a:spcPts val="0"/>
              </a:spcAft>
              <a:buClr>
                <a:srgbClr val="F58466"/>
              </a:buClr>
              <a:buSzPts val="3200"/>
            </a:pPr>
            <a:r>
              <a:rPr lang="en-US" sz="2800" dirty="0">
                <a:solidFill>
                  <a:srgbClr val="22262A"/>
                </a:solidFill>
              </a:rPr>
              <a:t>PVB</a:t>
            </a:r>
          </a:p>
          <a:p>
            <a:pPr lvl="1">
              <a:spcBef>
                <a:spcPts val="0"/>
              </a:spcBef>
              <a:spcAft>
                <a:spcPts val="0"/>
              </a:spcAft>
              <a:buClr>
                <a:srgbClr val="F58466"/>
              </a:buClr>
              <a:buSzPts val="3200"/>
            </a:pPr>
            <a:r>
              <a:rPr lang="en-US" sz="2800" dirty="0">
                <a:solidFill>
                  <a:srgbClr val="22262A"/>
                </a:solidFill>
              </a:rPr>
              <a:t>BASIC</a:t>
            </a:r>
          </a:p>
          <a:p>
            <a:pPr lvl="1">
              <a:spcBef>
                <a:spcPts val="0"/>
              </a:spcBef>
              <a:spcAft>
                <a:spcPts val="0"/>
              </a:spcAft>
              <a:buClr>
                <a:srgbClr val="F58466"/>
              </a:buClr>
              <a:buSzPts val="3200"/>
            </a:pPr>
            <a:r>
              <a:rPr lang="en-US" sz="2800" dirty="0">
                <a:solidFill>
                  <a:srgbClr val="22262A"/>
                </a:solidFill>
              </a:rPr>
              <a:t>BE  </a:t>
            </a:r>
          </a:p>
          <a:p>
            <a:pPr marL="0" indent="0">
              <a:spcBef>
                <a:spcPts val="0"/>
              </a:spcBef>
              <a:spcAft>
                <a:spcPts val="0"/>
              </a:spcAft>
              <a:buClr>
                <a:srgbClr val="F58466"/>
              </a:buClr>
              <a:buSzPts val="3200"/>
              <a:buNone/>
            </a:pPr>
            <a:endParaRPr lang="en-US" sz="3200" dirty="0">
              <a:solidFill>
                <a:srgbClr val="22262A"/>
              </a:solidFill>
            </a:endParaRPr>
          </a:p>
          <a:p>
            <a:pPr>
              <a:spcBef>
                <a:spcPts val="0"/>
              </a:spcBef>
              <a:spcAft>
                <a:spcPts val="0"/>
              </a:spcAft>
              <a:buClr>
                <a:srgbClr val="F58466"/>
              </a:buClr>
              <a:buSzPts val="3200"/>
            </a:pPr>
            <a:r>
              <a:rPr lang="en-US" sz="3200" dirty="0" smtClean="0">
                <a:solidFill>
                  <a:srgbClr val="22262A"/>
                </a:solidFill>
              </a:rPr>
              <a:t>Submit data by TODAY, September 19 to be considered for Quality Improvement Recognition</a:t>
            </a:r>
          </a:p>
          <a:p>
            <a:pPr>
              <a:spcBef>
                <a:spcPts val="0"/>
              </a:spcBef>
              <a:spcAft>
                <a:spcPts val="0"/>
              </a:spcAft>
              <a:buClr>
                <a:srgbClr val="F58466"/>
              </a:buClr>
              <a:buSzPts val="3200"/>
            </a:pPr>
            <a:endParaRPr lang="en-US" sz="3200" dirty="0">
              <a:solidFill>
                <a:srgbClr val="22262A"/>
              </a:solidFill>
            </a:endParaRPr>
          </a:p>
          <a:p>
            <a:pPr>
              <a:spcBef>
                <a:spcPts val="0"/>
              </a:spcBef>
              <a:spcAft>
                <a:spcPts val="0"/>
              </a:spcAft>
              <a:buClr>
                <a:srgbClr val="F58466"/>
              </a:buClr>
              <a:buSzPts val="3200"/>
            </a:pPr>
            <a:endParaRPr lang="en-US" sz="3200" dirty="0">
              <a:solidFill>
                <a:srgbClr val="22262A"/>
              </a:solidFill>
            </a:endParaRPr>
          </a:p>
          <a:p>
            <a:pPr>
              <a:spcBef>
                <a:spcPts val="0"/>
              </a:spcBef>
              <a:spcAft>
                <a:spcPts val="0"/>
              </a:spcAft>
              <a:buClr>
                <a:srgbClr val="F58466"/>
              </a:buClr>
              <a:buSzPts val="3200"/>
            </a:pPr>
            <a:endParaRPr lang="en-US" sz="3200" dirty="0">
              <a:solidFill>
                <a:srgbClr val="22262A"/>
              </a:solidFill>
            </a:endParaRPr>
          </a:p>
          <a:p>
            <a:pPr>
              <a:spcBef>
                <a:spcPts val="0"/>
              </a:spcBef>
              <a:spcAft>
                <a:spcPts val="0"/>
              </a:spcAft>
              <a:buClr>
                <a:srgbClr val="F58466"/>
              </a:buClr>
              <a:buSzPts val="3200"/>
            </a:pPr>
            <a:endParaRPr lang="en-US" sz="3200" dirty="0">
              <a:solidFill>
                <a:srgbClr val="22262A"/>
              </a:solidFill>
            </a:endParaRPr>
          </a:p>
          <a:p>
            <a:pPr marL="0" indent="0">
              <a:spcBef>
                <a:spcPts val="0"/>
              </a:spcBef>
              <a:spcAft>
                <a:spcPts val="0"/>
              </a:spcAft>
              <a:buClr>
                <a:srgbClr val="F58466"/>
              </a:buClr>
              <a:buSzPts val="3200"/>
              <a:buNone/>
            </a:pPr>
            <a:endParaRPr lang="en-US" sz="2800" b="1" u="sng" dirty="0">
              <a:solidFill>
                <a:schemeClr val="accent1"/>
              </a:solidFill>
            </a:endParaRPr>
          </a:p>
        </p:txBody>
      </p:sp>
    </p:spTree>
    <p:extLst>
      <p:ext uri="{BB962C8B-B14F-4D97-AF65-F5344CB8AC3E}">
        <p14:creationId xmlns:p14="http://schemas.microsoft.com/office/powerpoint/2010/main" val="1291900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4977E-EC51-4DE6-9395-F55669452BEB}"/>
              </a:ext>
            </a:extLst>
          </p:cNvPr>
          <p:cNvSpPr>
            <a:spLocks noGrp="1"/>
          </p:cNvSpPr>
          <p:nvPr>
            <p:ph type="title"/>
          </p:nvPr>
        </p:nvSpPr>
        <p:spPr/>
        <p:txBody>
          <a:bodyPr/>
          <a:lstStyle/>
          <a:p>
            <a:r>
              <a:rPr lang="en-US" dirty="0"/>
              <a:t>Aim 3</a:t>
            </a:r>
          </a:p>
        </p:txBody>
      </p:sp>
      <p:pic>
        <p:nvPicPr>
          <p:cNvPr id="5" name="Picture 4" descr="Shape&#10;&#10;Description automatically generated">
            <a:extLst>
              <a:ext uri="{FF2B5EF4-FFF2-40B4-BE49-F238E27FC236}">
                <a16:creationId xmlns:a16="http://schemas.microsoft.com/office/drawing/2014/main" id="{E48D989A-0AA0-4A42-A3CA-343220542FF2}"/>
              </a:ext>
            </a:extLst>
          </p:cNvPr>
          <p:cNvPicPr>
            <a:picLocks noChangeAspect="1"/>
          </p:cNvPicPr>
          <p:nvPr/>
        </p:nvPicPr>
        <p:blipFill>
          <a:blip r:embed="rId2"/>
          <a:stretch>
            <a:fillRect/>
          </a:stretch>
        </p:blipFill>
        <p:spPr>
          <a:xfrm>
            <a:off x="128769" y="6234913"/>
            <a:ext cx="1583653" cy="451341"/>
          </a:xfrm>
          <a:prstGeom prst="rect">
            <a:avLst/>
          </a:prstGeom>
        </p:spPr>
      </p:pic>
      <p:pic>
        <p:nvPicPr>
          <p:cNvPr id="6" name="Picture 5" descr="Text&#10;&#10;Description automatically generated">
            <a:extLst>
              <a:ext uri="{FF2B5EF4-FFF2-40B4-BE49-F238E27FC236}">
                <a16:creationId xmlns:a16="http://schemas.microsoft.com/office/drawing/2014/main" id="{0B83545F-3999-4659-A640-CFB06135A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3852189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FC1B-48A2-407C-B13B-CAEF05FD30A6}"/>
              </a:ext>
            </a:extLst>
          </p:cNvPr>
          <p:cNvSpPr>
            <a:spLocks noGrp="1"/>
          </p:cNvSpPr>
          <p:nvPr>
            <p:ph type="title"/>
          </p:nvPr>
        </p:nvSpPr>
        <p:spPr/>
        <p:txBody>
          <a:bodyPr/>
          <a:lstStyle/>
          <a:p>
            <a:r>
              <a:rPr lang="en-US" dirty="0"/>
              <a:t>Community-Informed Policy Agenda</a:t>
            </a:r>
          </a:p>
        </p:txBody>
      </p:sp>
      <p:pic>
        <p:nvPicPr>
          <p:cNvPr id="4" name="Picture 3" descr="Text&#10;&#10;Description automatically generated">
            <a:extLst>
              <a:ext uri="{FF2B5EF4-FFF2-40B4-BE49-F238E27FC236}">
                <a16:creationId xmlns:a16="http://schemas.microsoft.com/office/drawing/2014/main" id="{B2A14165-05A0-46A9-86DC-1768740D2B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4975" y="5763638"/>
            <a:ext cx="1365258" cy="922616"/>
          </a:xfrm>
          <a:prstGeom prst="rect">
            <a:avLst/>
          </a:prstGeom>
        </p:spPr>
      </p:pic>
      <p:sp>
        <p:nvSpPr>
          <p:cNvPr id="6" name="Content Placeholder 5">
            <a:extLst>
              <a:ext uri="{FF2B5EF4-FFF2-40B4-BE49-F238E27FC236}">
                <a16:creationId xmlns:a16="http://schemas.microsoft.com/office/drawing/2014/main" id="{A4C94ED6-0477-4B9D-A160-8EF6B1A6026B}"/>
              </a:ext>
            </a:extLst>
          </p:cNvPr>
          <p:cNvSpPr>
            <a:spLocks noGrp="1"/>
          </p:cNvSpPr>
          <p:nvPr>
            <p:ph idx="1"/>
          </p:nvPr>
        </p:nvSpPr>
        <p:spPr>
          <a:xfrm>
            <a:off x="765373" y="2040969"/>
            <a:ext cx="4614150" cy="3857796"/>
          </a:xfrm>
        </p:spPr>
        <p:txBody>
          <a:bodyPr>
            <a:normAutofit/>
          </a:bodyPr>
          <a:lstStyle/>
          <a:p>
            <a:pPr marL="0" indent="0">
              <a:buNone/>
            </a:pPr>
            <a:r>
              <a:rPr lang="en-US" dirty="0">
                <a:solidFill>
                  <a:srgbClr val="0063A2"/>
                </a:solidFill>
              </a:rPr>
              <a:t>Community, clinician and social service provider, and Steering Committee engagement presents an opportunity to develop a community-informed and responsive policy agenda addressing structural barriers to healthy pregnant and postpartum people and their families</a:t>
            </a:r>
          </a:p>
          <a:p>
            <a:endParaRPr lang="en-US" dirty="0">
              <a:solidFill>
                <a:srgbClr val="0063A2"/>
              </a:solidFill>
            </a:endParaRPr>
          </a:p>
        </p:txBody>
      </p:sp>
      <p:graphicFrame>
        <p:nvGraphicFramePr>
          <p:cNvPr id="3" name="Diagram 2">
            <a:extLst>
              <a:ext uri="{FF2B5EF4-FFF2-40B4-BE49-F238E27FC236}">
                <a16:creationId xmlns:a16="http://schemas.microsoft.com/office/drawing/2014/main" id="{80A60752-A39E-45D6-8D34-CD1A1DCDBC56}"/>
              </a:ext>
            </a:extLst>
          </p:cNvPr>
          <p:cNvGraphicFramePr/>
          <p:nvPr/>
        </p:nvGraphicFramePr>
        <p:xfrm>
          <a:off x="6096000" y="2040969"/>
          <a:ext cx="5106703" cy="375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Shape&#10;&#10;Description automatically generated">
            <a:extLst>
              <a:ext uri="{FF2B5EF4-FFF2-40B4-BE49-F238E27FC236}">
                <a16:creationId xmlns:a16="http://schemas.microsoft.com/office/drawing/2014/main" id="{F0533B97-6080-4B26-4836-9BDBA0A4A0A3}"/>
              </a:ext>
            </a:extLst>
          </p:cNvPr>
          <p:cNvPicPr>
            <a:picLocks noChangeAspect="1"/>
          </p:cNvPicPr>
          <p:nvPr/>
        </p:nvPicPr>
        <p:blipFill>
          <a:blip r:embed="rId8"/>
          <a:stretch>
            <a:fillRect/>
          </a:stretch>
        </p:blipFill>
        <p:spPr>
          <a:xfrm>
            <a:off x="128769" y="6234913"/>
            <a:ext cx="1583653" cy="451341"/>
          </a:xfrm>
          <a:prstGeom prst="rect">
            <a:avLst/>
          </a:prstGeom>
        </p:spPr>
      </p:pic>
    </p:spTree>
    <p:extLst>
      <p:ext uri="{BB962C8B-B14F-4D97-AF65-F5344CB8AC3E}">
        <p14:creationId xmlns:p14="http://schemas.microsoft.com/office/powerpoint/2010/main" val="3867226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title"/>
          </p:nvPr>
        </p:nvSpPr>
        <p:spPr>
          <a:xfrm>
            <a:off x="325068" y="495851"/>
            <a:ext cx="10924464" cy="109187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63A2"/>
              </a:buClr>
              <a:buSzPts val="4600"/>
              <a:buFont typeface="Arial"/>
              <a:buNone/>
            </a:pPr>
            <a:r>
              <a:rPr lang="en-US" dirty="0"/>
              <a:t>Policy Brief</a:t>
            </a:r>
            <a:endParaRPr dirty="0"/>
          </a:p>
        </p:txBody>
      </p:sp>
      <p:sp>
        <p:nvSpPr>
          <p:cNvPr id="45" name="Google Shape;45;p2"/>
          <p:cNvSpPr txBox="1">
            <a:spLocks noGrp="1"/>
          </p:cNvSpPr>
          <p:nvPr>
            <p:ph type="body" idx="1"/>
          </p:nvPr>
        </p:nvSpPr>
        <p:spPr>
          <a:xfrm>
            <a:off x="607418" y="1933932"/>
            <a:ext cx="11132145" cy="41097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2200"/>
              </a:spcBef>
              <a:spcAft>
                <a:spcPts val="0"/>
              </a:spcAft>
              <a:buClr>
                <a:srgbClr val="51575A"/>
              </a:buClr>
              <a:buSzPts val="2600"/>
              <a:buNone/>
            </a:pPr>
            <a:r>
              <a:rPr lang="en-US" dirty="0"/>
              <a:t>Objectives:</a:t>
            </a:r>
          </a:p>
          <a:p>
            <a:pPr indent="-457200">
              <a:spcBef>
                <a:spcPts val="2200"/>
              </a:spcBef>
              <a:buSzPts val="2600"/>
            </a:pPr>
            <a:r>
              <a:rPr lang="en-US" dirty="0"/>
              <a:t>Educate policy makers and others interested in influencing policy about the issues faced by clinicians, social service providers and community members contributing to maternal mortality crisis on the south and west sides of Chicago</a:t>
            </a:r>
          </a:p>
          <a:p>
            <a:pPr indent="-457200">
              <a:spcBef>
                <a:spcPts val="2200"/>
              </a:spcBef>
              <a:buSzPts val="2600"/>
            </a:pPr>
            <a:r>
              <a:rPr lang="en-US" dirty="0"/>
              <a:t>Identify policy solutions to address these issues</a:t>
            </a:r>
          </a:p>
          <a:p>
            <a:pPr marL="0" indent="0">
              <a:spcBef>
                <a:spcPts val="2200"/>
              </a:spcBef>
              <a:buSzPts val="2600"/>
              <a:buNone/>
            </a:pPr>
            <a:r>
              <a:rPr lang="en-US" dirty="0"/>
              <a:t>Planned release: Fall 2022</a:t>
            </a:r>
          </a:p>
          <a:p>
            <a:pPr indent="-457200">
              <a:spcBef>
                <a:spcPts val="2200"/>
              </a:spcBef>
              <a:buSzPts val="2600"/>
            </a:pPr>
            <a:endParaRPr lang="en-US" dirty="0"/>
          </a:p>
          <a:p>
            <a:pPr marL="0" lvl="0" indent="0" algn="l" rtl="0">
              <a:lnSpc>
                <a:spcPct val="90000"/>
              </a:lnSpc>
              <a:spcBef>
                <a:spcPts val="2200"/>
              </a:spcBef>
              <a:spcAft>
                <a:spcPts val="0"/>
              </a:spcAft>
              <a:buClr>
                <a:srgbClr val="51575A"/>
              </a:buClr>
              <a:buSzPts val="2600"/>
              <a:buNone/>
            </a:pPr>
            <a:endParaRPr lang="en-US" dirty="0"/>
          </a:p>
          <a:p>
            <a:pPr marL="0" lvl="0" indent="0" algn="l" rtl="0">
              <a:lnSpc>
                <a:spcPct val="90000"/>
              </a:lnSpc>
              <a:spcBef>
                <a:spcPts val="2200"/>
              </a:spcBef>
              <a:spcAft>
                <a:spcPts val="0"/>
              </a:spcAft>
              <a:buClr>
                <a:srgbClr val="51575A"/>
              </a:buClr>
              <a:buSzPts val="2600"/>
              <a:buNone/>
            </a:pPr>
            <a:endParaRPr lang="en-US" dirty="0"/>
          </a:p>
          <a:p>
            <a:pPr marL="0" lvl="0" indent="0" algn="l" rtl="0">
              <a:lnSpc>
                <a:spcPct val="90000"/>
              </a:lnSpc>
              <a:spcBef>
                <a:spcPts val="2200"/>
              </a:spcBef>
              <a:spcAft>
                <a:spcPts val="0"/>
              </a:spcAft>
              <a:buClr>
                <a:srgbClr val="51575A"/>
              </a:buClr>
              <a:buSzPts val="2600"/>
              <a:buNone/>
            </a:pPr>
            <a:endParaRPr lang="en-US" dirty="0"/>
          </a:p>
        </p:txBody>
      </p:sp>
      <p:pic>
        <p:nvPicPr>
          <p:cNvPr id="46" name="Google Shape;46;p2" descr="Shape&#10;&#10;Description automatically generated"/>
          <p:cNvPicPr preferRelativeResize="0"/>
          <p:nvPr/>
        </p:nvPicPr>
        <p:blipFill rotWithShape="1">
          <a:blip r:embed="rId3">
            <a:alphaModFix/>
          </a:blip>
          <a:srcRect/>
          <a:stretch/>
        </p:blipFill>
        <p:spPr>
          <a:xfrm>
            <a:off x="128769" y="6234913"/>
            <a:ext cx="1583653" cy="451341"/>
          </a:xfrm>
          <a:prstGeom prst="rect">
            <a:avLst/>
          </a:prstGeom>
          <a:noFill/>
          <a:ln>
            <a:noFill/>
          </a:ln>
        </p:spPr>
      </p:pic>
      <p:pic>
        <p:nvPicPr>
          <p:cNvPr id="47" name="Google Shape;47;p2" descr="Text&#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54975" y="5763638"/>
            <a:ext cx="1365258" cy="922616"/>
          </a:xfrm>
          <a:prstGeom prst="rect">
            <a:avLst/>
          </a:prstGeom>
          <a:noFill/>
          <a:ln>
            <a:noFill/>
          </a:ln>
        </p:spPr>
      </p:pic>
    </p:spTree>
    <p:extLst>
      <p:ext uri="{BB962C8B-B14F-4D97-AF65-F5344CB8AC3E}">
        <p14:creationId xmlns:p14="http://schemas.microsoft.com/office/powerpoint/2010/main" val="200001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title"/>
          </p:nvPr>
        </p:nvSpPr>
        <p:spPr>
          <a:xfrm>
            <a:off x="325068" y="495851"/>
            <a:ext cx="10924464" cy="109187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63A2"/>
              </a:buClr>
              <a:buSzPts val="4600"/>
              <a:buFont typeface="Arial"/>
              <a:buNone/>
            </a:pPr>
            <a:r>
              <a:rPr lang="en-US" dirty="0"/>
              <a:t>Acknowledgements</a:t>
            </a:r>
            <a:endParaRPr dirty="0"/>
          </a:p>
        </p:txBody>
      </p:sp>
      <p:pic>
        <p:nvPicPr>
          <p:cNvPr id="46" name="Google Shape;46;p2" descr="Shape&#10;&#10;Description automatically generated"/>
          <p:cNvPicPr preferRelativeResize="0"/>
          <p:nvPr/>
        </p:nvPicPr>
        <p:blipFill rotWithShape="1">
          <a:blip r:embed="rId3">
            <a:alphaModFix/>
          </a:blip>
          <a:srcRect/>
          <a:stretch/>
        </p:blipFill>
        <p:spPr>
          <a:xfrm>
            <a:off x="128769" y="6234913"/>
            <a:ext cx="1583653" cy="451341"/>
          </a:xfrm>
          <a:prstGeom prst="rect">
            <a:avLst/>
          </a:prstGeom>
          <a:noFill/>
          <a:ln>
            <a:noFill/>
          </a:ln>
        </p:spPr>
      </p:pic>
      <p:pic>
        <p:nvPicPr>
          <p:cNvPr id="47" name="Google Shape;47;p2" descr="Text&#10;&#10;Description automatically generated"/>
          <p:cNvPicPr preferRelativeResize="0"/>
          <p:nvPr/>
        </p:nvPicPr>
        <p:blipFill rotWithShape="1">
          <a:blip r:embed="rId4">
            <a:alphaModFix/>
          </a:blip>
          <a:srcRect/>
          <a:stretch/>
        </p:blipFill>
        <p:spPr>
          <a:xfrm>
            <a:off x="7154975" y="5763638"/>
            <a:ext cx="1365258" cy="922616"/>
          </a:xfrm>
          <a:prstGeom prst="rect">
            <a:avLst/>
          </a:prstGeom>
          <a:noFill/>
          <a:ln>
            <a:noFill/>
          </a:ln>
        </p:spPr>
      </p:pic>
      <p:sp>
        <p:nvSpPr>
          <p:cNvPr id="45" name="Google Shape;45;p2"/>
          <p:cNvSpPr txBox="1">
            <a:spLocks noGrp="1"/>
          </p:cNvSpPr>
          <p:nvPr>
            <p:ph type="body" idx="1"/>
          </p:nvPr>
        </p:nvSpPr>
        <p:spPr>
          <a:xfrm>
            <a:off x="497347" y="1725492"/>
            <a:ext cx="11408475" cy="4842933"/>
          </a:xfrm>
          <a:prstGeom prst="rect">
            <a:avLst/>
          </a:prstGeom>
          <a:solidFill>
            <a:schemeClr val="bg1"/>
          </a:solid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2200"/>
              </a:spcBef>
              <a:spcAft>
                <a:spcPts val="0"/>
              </a:spcAft>
              <a:buClr>
                <a:srgbClr val="51575A"/>
              </a:buClr>
              <a:buSzPts val="2600"/>
              <a:buNone/>
            </a:pPr>
            <a:r>
              <a:rPr lang="en-US" b="1" dirty="0"/>
              <a:t>AllianceChicago Project Team: </a:t>
            </a:r>
            <a:r>
              <a:rPr lang="en-US" dirty="0"/>
              <a:t>Dr. Lisa Masinter, Jena Wallander Gemkow, Roxane Padilla, Ta-Yun Yang, Dr. David Liss</a:t>
            </a:r>
          </a:p>
          <a:p>
            <a:pPr marL="0" lvl="0" indent="0" algn="l" rtl="0">
              <a:lnSpc>
                <a:spcPct val="90000"/>
              </a:lnSpc>
              <a:spcBef>
                <a:spcPts val="2200"/>
              </a:spcBef>
              <a:spcAft>
                <a:spcPts val="0"/>
              </a:spcAft>
              <a:buClr>
                <a:srgbClr val="51575A"/>
              </a:buClr>
              <a:buSzPts val="2600"/>
              <a:buNone/>
            </a:pPr>
            <a:r>
              <a:rPr lang="en-US" b="1" dirty="0"/>
              <a:t>EverThrive Illinois Project Team: </a:t>
            </a:r>
            <a:r>
              <a:rPr lang="en-US" dirty="0"/>
              <a:t>Kirbi Range, Andie Baker, Talibah Johnson, April Thompson, Sheila Sanders, Tamela Milan-Alexander</a:t>
            </a:r>
          </a:p>
          <a:p>
            <a:pPr marL="0" lvl="0" indent="0" algn="l" rtl="0">
              <a:lnSpc>
                <a:spcPct val="90000"/>
              </a:lnSpc>
              <a:spcBef>
                <a:spcPts val="2200"/>
              </a:spcBef>
              <a:spcAft>
                <a:spcPts val="0"/>
              </a:spcAft>
              <a:buClr>
                <a:srgbClr val="51575A"/>
              </a:buClr>
              <a:buSzPts val="2600"/>
              <a:buNone/>
            </a:pPr>
            <a:r>
              <a:rPr lang="en-US" b="1" dirty="0"/>
              <a:t>Northwestern University Project Team: </a:t>
            </a:r>
            <a:r>
              <a:rPr lang="en-US" dirty="0"/>
              <a:t>Dr. Marquita Lewis-Thames, Dr. Madeline Perry</a:t>
            </a:r>
          </a:p>
          <a:p>
            <a:pPr marL="0" lvl="0" indent="0" algn="l" rtl="0">
              <a:lnSpc>
                <a:spcPct val="90000"/>
              </a:lnSpc>
              <a:spcBef>
                <a:spcPts val="2200"/>
              </a:spcBef>
              <a:spcAft>
                <a:spcPts val="0"/>
              </a:spcAft>
              <a:buClr>
                <a:srgbClr val="51575A"/>
              </a:buClr>
              <a:buSzPts val="2600"/>
              <a:buNone/>
            </a:pPr>
            <a:r>
              <a:rPr lang="en-US" b="1" dirty="0"/>
              <a:t>University of Illinois At Chicago Project Team: </a:t>
            </a:r>
            <a:r>
              <a:rPr lang="en-US" dirty="0"/>
              <a:t>Dr. Arden Handler, Ashlee Van Schyndel, Renee Odom, Ananya Stoller, Abigail Holicky, Dr. Nadine Peacock</a:t>
            </a:r>
          </a:p>
          <a:p>
            <a:pPr marL="0" lvl="0" indent="0" algn="l" rtl="0">
              <a:lnSpc>
                <a:spcPct val="90000"/>
              </a:lnSpc>
              <a:spcBef>
                <a:spcPts val="2200"/>
              </a:spcBef>
              <a:spcAft>
                <a:spcPts val="0"/>
              </a:spcAft>
              <a:buClr>
                <a:srgbClr val="51575A"/>
              </a:buClr>
              <a:buSzPts val="2600"/>
              <a:buNone/>
            </a:pPr>
            <a:r>
              <a:rPr lang="en-US" dirty="0"/>
              <a:t>Thank you to the Illinois Perinatal Quality Collaborative and people with lived experience who served as key advisors for this work.</a:t>
            </a:r>
          </a:p>
          <a:p>
            <a:pPr marL="0" lvl="0" indent="0" algn="l" rtl="0">
              <a:lnSpc>
                <a:spcPct val="90000"/>
              </a:lnSpc>
              <a:spcBef>
                <a:spcPts val="2200"/>
              </a:spcBef>
              <a:spcAft>
                <a:spcPts val="0"/>
              </a:spcAft>
              <a:buClr>
                <a:srgbClr val="51575A"/>
              </a:buClr>
              <a:buSzPts val="2600"/>
              <a:buNone/>
            </a:pPr>
            <a:r>
              <a:rPr lang="en-US" dirty="0"/>
              <a:t>Thank you also to the participating community health centers and social service organizations who participated in this project.</a:t>
            </a:r>
          </a:p>
          <a:p>
            <a:pPr indent="-457200">
              <a:spcBef>
                <a:spcPts val="2200"/>
              </a:spcBef>
              <a:buSzPts val="2600"/>
            </a:pPr>
            <a:endParaRPr lang="en-US" dirty="0"/>
          </a:p>
          <a:p>
            <a:pPr marL="0" lvl="0" indent="0" algn="l" rtl="0">
              <a:lnSpc>
                <a:spcPct val="90000"/>
              </a:lnSpc>
              <a:spcBef>
                <a:spcPts val="2200"/>
              </a:spcBef>
              <a:spcAft>
                <a:spcPts val="0"/>
              </a:spcAft>
              <a:buClr>
                <a:srgbClr val="51575A"/>
              </a:buClr>
              <a:buSzPts val="2600"/>
              <a:buNone/>
            </a:pPr>
            <a:endParaRPr lang="en-US" dirty="0"/>
          </a:p>
          <a:p>
            <a:pPr marL="0" lvl="0" indent="0" algn="l" rtl="0">
              <a:lnSpc>
                <a:spcPct val="90000"/>
              </a:lnSpc>
              <a:spcBef>
                <a:spcPts val="2200"/>
              </a:spcBef>
              <a:spcAft>
                <a:spcPts val="0"/>
              </a:spcAft>
              <a:buClr>
                <a:srgbClr val="51575A"/>
              </a:buClr>
              <a:buSzPts val="2600"/>
              <a:buNone/>
            </a:pPr>
            <a:endParaRPr lang="en-US" dirty="0"/>
          </a:p>
          <a:p>
            <a:pPr marL="0" lvl="0" indent="0" algn="l" rtl="0">
              <a:lnSpc>
                <a:spcPct val="90000"/>
              </a:lnSpc>
              <a:spcBef>
                <a:spcPts val="2200"/>
              </a:spcBef>
              <a:spcAft>
                <a:spcPts val="0"/>
              </a:spcAft>
              <a:buClr>
                <a:srgbClr val="51575A"/>
              </a:buClr>
              <a:buSzPts val="2600"/>
              <a:buNone/>
            </a:pPr>
            <a:endParaRPr lang="en-US" dirty="0"/>
          </a:p>
        </p:txBody>
      </p:sp>
    </p:spTree>
    <p:extLst>
      <p:ext uri="{BB962C8B-B14F-4D97-AF65-F5344CB8AC3E}">
        <p14:creationId xmlns:p14="http://schemas.microsoft.com/office/powerpoint/2010/main" val="1071095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790" y="4475982"/>
            <a:ext cx="10842145" cy="1500187"/>
          </a:xfrm>
        </p:spPr>
        <p:txBody>
          <a:bodyPr>
            <a:normAutofit/>
          </a:bodyPr>
          <a:lstStyle/>
          <a:p>
            <a:endParaRPr lang="en-US" dirty="0"/>
          </a:p>
          <a:p>
            <a:pPr algn="ctr"/>
            <a:r>
              <a:rPr lang="en-US" dirty="0"/>
              <a:t>Thank you!</a:t>
            </a:r>
          </a:p>
        </p:txBody>
      </p:sp>
      <p:pic>
        <p:nvPicPr>
          <p:cNvPr id="6" name="Picture 5" descr="Shape&#10;&#10;Description automatically generated">
            <a:extLst>
              <a:ext uri="{FF2B5EF4-FFF2-40B4-BE49-F238E27FC236}">
                <a16:creationId xmlns:a16="http://schemas.microsoft.com/office/drawing/2014/main" id="{99F34B2D-4846-4A8E-ACDA-EAC40D3C6D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69" y="2590245"/>
            <a:ext cx="8717186" cy="2484398"/>
          </a:xfrm>
          <a:prstGeom prst="rect">
            <a:avLst/>
          </a:prstGeom>
        </p:spPr>
      </p:pic>
      <p:pic>
        <p:nvPicPr>
          <p:cNvPr id="5" name="Picture 4" descr="Text&#10;&#10;Description automatically generated">
            <a:extLst>
              <a:ext uri="{FF2B5EF4-FFF2-40B4-BE49-F238E27FC236}">
                <a16:creationId xmlns:a16="http://schemas.microsoft.com/office/drawing/2014/main" id="{6F2D3AAE-21AB-437E-9D54-A9C1A8B22355}"/>
              </a:ext>
            </a:extLst>
          </p:cNvPr>
          <p:cNvPicPr>
            <a:picLocks noChangeAspect="1"/>
          </p:cNvPicPr>
          <p:nvPr/>
        </p:nvPicPr>
        <p:blipFill>
          <a:blip r:embed="rId3"/>
          <a:stretch>
            <a:fillRect/>
          </a:stretch>
        </p:blipFill>
        <p:spPr>
          <a:xfrm>
            <a:off x="7154975" y="5763638"/>
            <a:ext cx="1365258" cy="922616"/>
          </a:xfrm>
          <a:prstGeom prst="rect">
            <a:avLst/>
          </a:prstGeom>
        </p:spPr>
      </p:pic>
    </p:spTree>
    <p:extLst>
      <p:ext uri="{BB962C8B-B14F-4D97-AF65-F5344CB8AC3E}">
        <p14:creationId xmlns:p14="http://schemas.microsoft.com/office/powerpoint/2010/main" val="134344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Birth Equity next steps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25665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52400" y="124201"/>
            <a:ext cx="10972800" cy="1028487"/>
          </a:xfrm>
          <a:prstGeom prst="rect">
            <a:avLst/>
          </a:prstGeom>
          <a:noFill/>
        </p:spPr>
        <p:txBody>
          <a:bodyPr vert="horz" wrap="square" lIns="0" tIns="347980" rIns="0" bIns="0" rtlCol="0">
            <a:spAutoFit/>
          </a:bodyPr>
          <a:lstStyle/>
          <a:p>
            <a:pPr marL="12700" marR="5080" algn="l" rtl="0" fontAlgn="base">
              <a:spcBef>
                <a:spcPct val="0"/>
              </a:spcBef>
              <a:spcAft>
                <a:spcPct val="0"/>
              </a:spcAft>
              <a:buClr>
                <a:schemeClr val="accent2"/>
              </a:buClr>
            </a:pPr>
            <a:r>
              <a:rPr lang="en-US" sz="4400" kern="1200" dirty="0">
                <a:solidFill>
                  <a:schemeClr val="accent1"/>
                </a:solidFill>
                <a:latin typeface="+mj-lt"/>
                <a:ea typeface="Lato Medium" panose="020F0502020204030203" pitchFamily="34" charset="0"/>
                <a:cs typeface="Lato Medium" panose="020F0502020204030203" pitchFamily="34" charset="0"/>
              </a:rPr>
              <a:t>Next Steps for Birth Equity</a:t>
            </a:r>
            <a:endParaRPr sz="4400" kern="1200" dirty="0">
              <a:solidFill>
                <a:schemeClr val="accent1"/>
              </a:solidFill>
              <a:latin typeface="+mj-lt"/>
              <a:ea typeface="Lato Medium" panose="020F0502020204030203" pitchFamily="34" charset="0"/>
              <a:cs typeface="Lato Medium" panose="020F0502020204030203" pitchFamily="34" charset="0"/>
            </a:endParaRPr>
          </a:p>
        </p:txBody>
      </p:sp>
      <p:sp>
        <p:nvSpPr>
          <p:cNvPr id="8" name="object 8"/>
          <p:cNvSpPr txBox="1"/>
          <p:nvPr/>
        </p:nvSpPr>
        <p:spPr>
          <a:xfrm>
            <a:off x="358712" y="1958196"/>
            <a:ext cx="6958029" cy="4711867"/>
          </a:xfrm>
          <a:prstGeom prst="rect">
            <a:avLst/>
          </a:prstGeom>
        </p:spPr>
        <p:txBody>
          <a:bodyPr vert="horz" wrap="square" lIns="0" tIns="135890" rIns="0" bIns="0" rtlCol="0">
            <a:spAutoFit/>
          </a:bodyPr>
          <a:lstStyle/>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endParaRPr kumimoji="0" sz="800" b="0" i="0" u="none" strike="noStrike" kern="1200" cap="none" spc="0" normalizeH="0" baseline="0" noProof="0" dirty="0">
              <a:ln>
                <a:noFill/>
              </a:ln>
              <a:solidFill>
                <a:prstClr val="black"/>
              </a:solidFill>
              <a:effectLst/>
              <a:uLnTx/>
              <a:uFillTx/>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sz="3200" b="0" i="0" u="none" strike="noStrike" kern="1200" cap="none" spc="-5" normalizeH="0" baseline="0" noProof="0" dirty="0">
                <a:ln>
                  <a:noFill/>
                </a:ln>
                <a:solidFill>
                  <a:prstClr val="black"/>
                </a:solidFill>
                <a:effectLst/>
                <a:uLnTx/>
                <a:uFillTx/>
                <a:latin typeface="Arial"/>
                <a:ea typeface="+mn-ea"/>
                <a:cs typeface="Arial"/>
              </a:rPr>
              <a:t>Monthly data </a:t>
            </a:r>
            <a:r>
              <a:rPr kumimoji="0" lang="en-US" sz="3200" b="0" i="0" u="none" strike="noStrike" kern="1200" cap="none" spc="-5" normalizeH="0" baseline="0" noProof="0" dirty="0">
                <a:ln>
                  <a:noFill/>
                </a:ln>
                <a:solidFill>
                  <a:prstClr val="black"/>
                </a:solidFill>
                <a:effectLst/>
                <a:uLnTx/>
                <a:uFillTx/>
                <a:latin typeface="Arial"/>
                <a:ea typeface="+mn-ea"/>
                <a:cs typeface="Arial"/>
              </a:rPr>
              <a:t>for </a:t>
            </a:r>
            <a:r>
              <a:rPr kumimoji="0" lang="en-US" sz="3200" b="1" i="0" u="none" strike="noStrike" kern="1200" cap="none" spc="-10" normalizeH="0" baseline="0" noProof="0" dirty="0">
                <a:ln>
                  <a:noFill/>
                </a:ln>
                <a:solidFill>
                  <a:prstClr val="black"/>
                </a:solidFill>
                <a:effectLst/>
                <a:uLnTx/>
                <a:uFillTx/>
                <a:latin typeface="Arial"/>
                <a:ea typeface="+mn-ea"/>
                <a:cs typeface="Arial"/>
              </a:rPr>
              <a:t>August </a:t>
            </a:r>
            <a:r>
              <a:rPr kumimoji="0" sz="3200" b="0" i="0" u="none" strike="noStrike" kern="1200" cap="none" spc="-5" normalizeH="0" baseline="0" noProof="0" dirty="0">
                <a:ln>
                  <a:noFill/>
                </a:ln>
                <a:solidFill>
                  <a:prstClr val="black"/>
                </a:solidFill>
                <a:effectLst/>
                <a:uLnTx/>
                <a:uFillTx/>
                <a:latin typeface="Arial"/>
                <a:ea typeface="+mn-ea"/>
                <a:cs typeface="Arial"/>
              </a:rPr>
              <a:t>due into </a:t>
            </a:r>
            <a:r>
              <a:rPr kumimoji="0" sz="3200" b="0" i="0" u="none" strike="noStrike" kern="1200" cap="none" spc="-740" normalizeH="0" baseline="0" noProof="0" dirty="0">
                <a:ln>
                  <a:noFill/>
                </a:ln>
                <a:solidFill>
                  <a:prstClr val="black"/>
                </a:solidFill>
                <a:effectLst/>
                <a:uLnTx/>
                <a:uFillTx/>
                <a:latin typeface="Arial"/>
                <a:ea typeface="+mn-ea"/>
                <a:cs typeface="Arial"/>
              </a:rPr>
              <a:t> </a:t>
            </a:r>
            <a:r>
              <a:rPr kumimoji="0" sz="3200" b="0" i="0" u="none" strike="noStrike" kern="1200" cap="none" spc="-10" normalizeH="0" baseline="0" noProof="0" dirty="0">
                <a:ln>
                  <a:noFill/>
                </a:ln>
                <a:solidFill>
                  <a:prstClr val="black"/>
                </a:solidFill>
                <a:effectLst/>
                <a:uLnTx/>
                <a:uFillTx/>
                <a:latin typeface="Arial"/>
                <a:ea typeface="+mn-ea"/>
                <a:cs typeface="Arial"/>
              </a:rPr>
              <a:t>REDCap</a:t>
            </a:r>
            <a:r>
              <a:rPr kumimoji="0" sz="3200" b="0" i="0" u="none" strike="noStrike" kern="1200" cap="none" spc="1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by</a:t>
            </a:r>
            <a:r>
              <a:rPr kumimoji="0" sz="3200" b="0" i="0" u="none" strike="noStrike" kern="1200" cap="none" spc="-5" normalizeH="0" baseline="0" noProof="0" dirty="0">
                <a:ln>
                  <a:noFill/>
                </a:ln>
                <a:solidFill>
                  <a:srgbClr val="21252A"/>
                </a:solidFill>
                <a:effectLst/>
                <a:uLnTx/>
                <a:uFillTx/>
                <a:latin typeface="Arial"/>
                <a:ea typeface="+mn-ea"/>
                <a:cs typeface="Arial"/>
              </a:rPr>
              <a:t> </a:t>
            </a:r>
            <a:r>
              <a:rPr kumimoji="0" lang="en-US"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rPr>
              <a:t>September</a:t>
            </a:r>
            <a:r>
              <a:rPr kumimoji="0" sz="3200" b="1" i="0" u="heavy" strike="noStrike" kern="1200" cap="none" spc="10" normalizeH="0" baseline="0" noProof="0" dirty="0">
                <a:ln>
                  <a:noFill/>
                </a:ln>
                <a:solidFill>
                  <a:srgbClr val="21252A"/>
                </a:solidFill>
                <a:effectLst/>
                <a:uLnTx/>
                <a:uFill>
                  <a:solidFill>
                    <a:srgbClr val="21252A"/>
                  </a:solidFill>
                </a:uFill>
                <a:latin typeface="Arial"/>
                <a:ea typeface="+mn-ea"/>
                <a:cs typeface="Arial"/>
              </a:rPr>
              <a:t> </a:t>
            </a:r>
            <a:r>
              <a:rPr kumimoji="0"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rPr>
              <a:t>15</a:t>
            </a:r>
            <a:r>
              <a:rPr kumimoji="0" sz="3200" b="1" i="0" u="heavy" strike="noStrike" kern="1200" cap="none" spc="-5" normalizeH="0" baseline="30000" noProof="0" dirty="0">
                <a:ln>
                  <a:noFill/>
                </a:ln>
                <a:solidFill>
                  <a:srgbClr val="21252A"/>
                </a:solidFill>
                <a:effectLst/>
                <a:uLnTx/>
                <a:uFill>
                  <a:solidFill>
                    <a:srgbClr val="21252A"/>
                  </a:solidFill>
                </a:uFill>
                <a:latin typeface="Arial"/>
                <a:ea typeface="+mn-ea"/>
                <a:cs typeface="Arial"/>
              </a:rPr>
              <a:t>th</a:t>
            </a:r>
            <a:r>
              <a:rPr kumimoji="0" lang="en-US" sz="3200" b="1" i="0" u="heavy" strike="noStrike" kern="1200" cap="none" spc="-5" normalizeH="0" baseline="30000" noProof="0" dirty="0">
                <a:ln>
                  <a:noFill/>
                </a:ln>
                <a:solidFill>
                  <a:srgbClr val="21252A"/>
                </a:solidFill>
                <a:effectLst/>
                <a:uLnTx/>
                <a:uFill>
                  <a:solidFill>
                    <a:srgbClr val="21252A"/>
                  </a:solidFill>
                </a:uFill>
                <a:latin typeface="Arial"/>
                <a:ea typeface="+mn-ea"/>
                <a:cs typeface="Arial"/>
              </a:rPr>
              <a:t> (TODAY)!</a:t>
            </a:r>
            <a:endParaRPr kumimoji="0" lang="en-US"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Schedule your team KPM before the end of the month </a:t>
            </a: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Get your all your team data in to qualify for an award! </a:t>
            </a: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Make a 30/60/90 day plan for next steps to implement early pp visit scheduling before discharge </a:t>
            </a:r>
          </a:p>
        </p:txBody>
      </p:sp>
      <p:grpSp>
        <p:nvGrpSpPr>
          <p:cNvPr id="9" name="object 9"/>
          <p:cNvGrpSpPr/>
          <p:nvPr/>
        </p:nvGrpSpPr>
        <p:grpSpPr>
          <a:xfrm>
            <a:off x="7556944" y="1958196"/>
            <a:ext cx="4413250" cy="3594100"/>
            <a:chOff x="7390228" y="2221992"/>
            <a:chExt cx="4413250" cy="3594100"/>
          </a:xfrm>
        </p:grpSpPr>
        <p:pic>
          <p:nvPicPr>
            <p:cNvPr id="10" name="object 10"/>
            <p:cNvPicPr/>
            <p:nvPr/>
          </p:nvPicPr>
          <p:blipFill>
            <a:blip r:embed="rId5" cstate="print"/>
            <a:stretch>
              <a:fillRect/>
            </a:stretch>
          </p:blipFill>
          <p:spPr>
            <a:xfrm>
              <a:off x="7390228" y="2221992"/>
              <a:ext cx="4413150" cy="3593730"/>
            </a:xfrm>
            <a:prstGeom prst="rect">
              <a:avLst/>
            </a:prstGeom>
          </p:spPr>
        </p:pic>
        <p:sp>
          <p:nvSpPr>
            <p:cNvPr id="11" name="object 11"/>
            <p:cNvSpPr/>
            <p:nvPr/>
          </p:nvSpPr>
          <p:spPr>
            <a:xfrm>
              <a:off x="7491984" y="2724912"/>
              <a:ext cx="1499870" cy="1323340"/>
            </a:xfrm>
            <a:custGeom>
              <a:avLst/>
              <a:gdLst/>
              <a:ahLst/>
              <a:cxnLst/>
              <a:rect l="l" t="t" r="r" b="b"/>
              <a:pathLst>
                <a:path w="1499870" h="1323339">
                  <a:moveTo>
                    <a:pt x="749808" y="0"/>
                  </a:moveTo>
                  <a:lnTo>
                    <a:pt x="0" y="661415"/>
                  </a:lnTo>
                  <a:lnTo>
                    <a:pt x="749808" y="1322831"/>
                  </a:lnTo>
                  <a:lnTo>
                    <a:pt x="1499616" y="661415"/>
                  </a:lnTo>
                  <a:lnTo>
                    <a:pt x="7498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91984" y="2724912"/>
              <a:ext cx="1499870" cy="1323340"/>
            </a:xfrm>
            <a:custGeom>
              <a:avLst/>
              <a:gdLst/>
              <a:ahLst/>
              <a:cxnLst/>
              <a:rect l="l" t="t" r="r" b="b"/>
              <a:pathLst>
                <a:path w="1499870" h="1323339">
                  <a:moveTo>
                    <a:pt x="0" y="661415"/>
                  </a:moveTo>
                  <a:lnTo>
                    <a:pt x="749808" y="0"/>
                  </a:lnTo>
                  <a:lnTo>
                    <a:pt x="1499616" y="661415"/>
                  </a:lnTo>
                  <a:lnTo>
                    <a:pt x="749808" y="1322831"/>
                  </a:lnTo>
                  <a:lnTo>
                    <a:pt x="0" y="661415"/>
                  </a:lnTo>
                  <a:close/>
                </a:path>
              </a:pathLst>
            </a:custGeom>
            <a:ln w="57912">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241792" y="4070604"/>
              <a:ext cx="5715" cy="761365"/>
            </a:xfrm>
            <a:custGeom>
              <a:avLst/>
              <a:gdLst/>
              <a:ahLst/>
              <a:cxnLst/>
              <a:rect l="l" t="t" r="r" b="b"/>
              <a:pathLst>
                <a:path w="5715" h="761364">
                  <a:moveTo>
                    <a:pt x="0" y="0"/>
                  </a:moveTo>
                  <a:lnTo>
                    <a:pt x="5321" y="761136"/>
                  </a:lnTo>
                </a:path>
              </a:pathLst>
            </a:custGeom>
            <a:ln w="5791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7823355" y="2965558"/>
            <a:ext cx="1170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Next</a:t>
            </a:r>
            <a:r>
              <a:rPr kumimoji="0" sz="1800" b="1" i="0" u="none" strike="noStrike" kern="1200" cap="none" spc="-6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Stop!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a:spLocks noGrp="1"/>
          </p:cNvSpPr>
          <p:nvPr>
            <p:ph type="sldNum" sz="quarter" idx="4294967295"/>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Tree>
    <p:extLst>
      <p:ext uri="{BB962C8B-B14F-4D97-AF65-F5344CB8AC3E}">
        <p14:creationId xmlns:p14="http://schemas.microsoft.com/office/powerpoint/2010/main" val="4351161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118" y="1170880"/>
            <a:ext cx="9266663"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42667"/>
                </a:solidFill>
                <a:effectLst/>
                <a:uLnTx/>
                <a:uFillTx/>
                <a:latin typeface="Open Sans"/>
                <a:ea typeface="+mn-ea"/>
                <a:cs typeface="+mn-cs"/>
              </a:rPr>
              <a:t>AIM TAP: PATIENT EDUCATION - IMPROVING POSTBIRTH EDUCATION ABOUT POTENTIAL COMPLICATIONS</a:t>
            </a:r>
            <a:endParaRPr kumimoji="0" lang="en-US" sz="3200" b="0" i="0" u="none" strike="noStrike" kern="1200" cap="none" spc="0" normalizeH="0" baseline="0" noProof="0" dirty="0">
              <a:ln>
                <a:noFill/>
              </a:ln>
              <a:solidFill>
                <a:srgbClr val="642667"/>
              </a:solidFill>
              <a:effectLst/>
              <a:uLnTx/>
              <a:uFillTx/>
              <a:latin typeface="Calibri" panose="020F050202020403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0" u="none" strike="noStrike" kern="1200" cap="none" spc="0" normalizeH="0" baseline="0" noProof="0" dirty="0">
                <a:ln>
                  <a:noFill/>
                </a:ln>
                <a:solidFill>
                  <a:srgbClr val="201F1E"/>
                </a:solidFill>
                <a:effectLst/>
                <a:uLnTx/>
                <a:uFillTx/>
                <a:latin typeface="Open Sans"/>
                <a:ea typeface="+mn-ea"/>
                <a:cs typeface="+mn-cs"/>
              </a:rPr>
              <a:t>Faculty:</a:t>
            </a:r>
            <a:r>
              <a:rPr kumimoji="0" lang="en-US" sz="3200" b="0" i="0" u="none" strike="noStrike" kern="1200" cap="none" spc="0" normalizeH="0" baseline="0" noProof="0" dirty="0">
                <a:ln>
                  <a:noFill/>
                </a:ln>
                <a:solidFill>
                  <a:srgbClr val="201F1E"/>
                </a:solidFill>
                <a:effectLst/>
                <a:uLnTx/>
                <a:uFillTx/>
                <a:latin typeface="Open Sans"/>
                <a:ea typeface="+mn-ea"/>
                <a:cs typeface="+mn-cs"/>
              </a:rPr>
              <a:t> </a:t>
            </a:r>
            <a:r>
              <a:rPr kumimoji="0" lang="en-US" sz="3200" b="0" i="0" u="none" strike="noStrike" kern="1200" cap="none" spc="0" normalizeH="0" baseline="0" noProof="0" dirty="0" err="1">
                <a:ln>
                  <a:noFill/>
                </a:ln>
                <a:solidFill>
                  <a:srgbClr val="201F1E"/>
                </a:solidFill>
                <a:effectLst/>
                <a:uLnTx/>
                <a:uFillTx/>
                <a:latin typeface="Open Sans"/>
                <a:ea typeface="+mn-ea"/>
                <a:cs typeface="+mn-cs"/>
              </a:rPr>
              <a:t>LaShea</a:t>
            </a:r>
            <a:r>
              <a:rPr kumimoji="0" lang="en-US" sz="3200" b="0" i="0" u="none" strike="noStrike" kern="1200" cap="none" spc="0" normalizeH="0" baseline="0" noProof="0" dirty="0">
                <a:ln>
                  <a:noFill/>
                </a:ln>
                <a:solidFill>
                  <a:srgbClr val="201F1E"/>
                </a:solidFill>
                <a:effectLst/>
                <a:uLnTx/>
                <a:uFillTx/>
                <a:latin typeface="Open Sans"/>
                <a:ea typeface="+mn-ea"/>
                <a:cs typeface="+mn-cs"/>
              </a:rPr>
              <a:t> Haynes </a:t>
            </a:r>
            <a:r>
              <a:rPr kumimoji="0" lang="en-US" sz="3200" b="0" i="0" u="none" strike="noStrike" kern="1200" cap="none" spc="0" normalizeH="0" baseline="0" noProof="0" dirty="0" err="1">
                <a:ln>
                  <a:noFill/>
                </a:ln>
                <a:solidFill>
                  <a:srgbClr val="201F1E"/>
                </a:solidFill>
                <a:effectLst/>
                <a:uLnTx/>
                <a:uFillTx/>
                <a:latin typeface="Open Sans"/>
                <a:ea typeface="+mn-ea"/>
                <a:cs typeface="+mn-cs"/>
              </a:rPr>
              <a:t>M.Ed.,MSN</a:t>
            </a:r>
            <a:r>
              <a:rPr kumimoji="0" lang="en-US" sz="3200" b="0" i="0" u="none" strike="noStrike" kern="1200" cap="none" spc="0" normalizeH="0" baseline="0" noProof="0" dirty="0">
                <a:ln>
                  <a:noFill/>
                </a:ln>
                <a:solidFill>
                  <a:srgbClr val="201F1E"/>
                </a:solidFill>
                <a:effectLst/>
                <a:uLnTx/>
                <a:uFillTx/>
                <a:latin typeface="Open Sans"/>
                <a:ea typeface="+mn-ea"/>
                <a:cs typeface="+mn-cs"/>
              </a:rPr>
              <a:t>, AGCNS-BC, APRN, RNC-OB/EFM</a:t>
            </a:r>
            <a:endParaRPr kumimoji="0" lang="en-US" sz="3200" b="0" i="0" u="none" strike="noStrike" kern="1200" cap="none" spc="0" normalizeH="0" baseline="0" noProof="0" dirty="0">
              <a:ln>
                <a:noFill/>
              </a:ln>
              <a:solidFill>
                <a:srgbClr val="201F1E"/>
              </a:solidFill>
              <a:effectLst/>
              <a:uLnTx/>
              <a:uFillTx/>
              <a:latin typeface="Calibri" panose="020F050202020403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0" u="none" strike="noStrike" kern="1200" cap="none" spc="0" normalizeH="0" baseline="0" noProof="0" dirty="0">
                <a:ln>
                  <a:noFill/>
                </a:ln>
                <a:solidFill>
                  <a:srgbClr val="201F1E"/>
                </a:solidFill>
                <a:effectLst/>
                <a:uLnTx/>
                <a:uFillTx/>
                <a:latin typeface="Open Sans"/>
                <a:ea typeface="+mn-ea"/>
                <a:cs typeface="+mn-cs"/>
              </a:rPr>
              <a:t>Time &amp; Date:</a:t>
            </a:r>
            <a:r>
              <a:rPr kumimoji="0" lang="en-US" sz="3200" b="0" i="0" u="none" strike="noStrike" kern="1200" cap="none" spc="0" normalizeH="0" baseline="0" noProof="0" dirty="0">
                <a:ln>
                  <a:noFill/>
                </a:ln>
                <a:solidFill>
                  <a:srgbClr val="201F1E"/>
                </a:solidFill>
                <a:effectLst/>
                <a:uLnTx/>
                <a:uFillTx/>
                <a:latin typeface="Open Sans"/>
                <a:ea typeface="+mn-ea"/>
                <a:cs typeface="+mn-cs"/>
              </a:rPr>
              <a:t> October 20, 2022 – 3 PM ET</a:t>
            </a:r>
            <a:endParaRPr kumimoji="0" lang="en-US" sz="3200" b="0" i="0" u="none" strike="noStrike" kern="1200" cap="none" spc="0" normalizeH="0" baseline="0" noProof="0" dirty="0">
              <a:ln>
                <a:noFill/>
              </a:ln>
              <a:solidFill>
                <a:srgbClr val="201F1E"/>
              </a:solidFill>
              <a:effectLst/>
              <a:uLnTx/>
              <a:uFillTx/>
              <a:latin typeface="Calibri" panose="020F050202020403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0" u="none" strike="noStrike" kern="1200" cap="none" spc="0" normalizeH="0" baseline="0" noProof="0" dirty="0">
                <a:ln>
                  <a:noFill/>
                </a:ln>
                <a:solidFill>
                  <a:srgbClr val="201F1E"/>
                </a:solidFill>
                <a:effectLst/>
                <a:uLnTx/>
                <a:uFillTx/>
                <a:latin typeface="Open Sans"/>
                <a:ea typeface="+mn-ea"/>
                <a:cs typeface="+mn-cs"/>
              </a:rPr>
              <a:t>Registration link:</a:t>
            </a:r>
            <a:r>
              <a:rPr kumimoji="0" lang="en-US" sz="3200" b="0" i="0" u="none" strike="noStrike" kern="1200" cap="none" spc="0" normalizeH="0" baseline="0" noProof="0" dirty="0">
                <a:ln>
                  <a:noFill/>
                </a:ln>
                <a:solidFill>
                  <a:srgbClr val="201F1E"/>
                </a:solidFill>
                <a:effectLst/>
                <a:uLnTx/>
                <a:uFillTx/>
                <a:latin typeface="Open Sans"/>
                <a:ea typeface="+mn-ea"/>
                <a:cs typeface="+mn-cs"/>
              </a:rPr>
              <a:t> </a:t>
            </a:r>
            <a:r>
              <a:rPr kumimoji="0" lang="en-US" sz="3200" b="0" i="0" u="none" strike="noStrike" kern="1200" cap="none" spc="0" normalizeH="0" baseline="0" noProof="0" dirty="0">
                <a:ln>
                  <a:noFill/>
                </a:ln>
                <a:solidFill>
                  <a:srgbClr val="201F1E"/>
                </a:solidFill>
                <a:effectLst/>
                <a:uLnTx/>
                <a:uFillTx/>
                <a:latin typeface="Open Sans"/>
                <a:ea typeface="+mn-ea"/>
                <a:cs typeface="+mn-cs"/>
                <a:hlinkClick r:id="rId2"/>
              </a:rPr>
              <a:t>https://us02web.zoom.us/meeting/register/tZEqdOGprTwpE9CyV0A3Ynuqzrqwp2khWM07</a:t>
            </a:r>
            <a:endParaRPr kumimoji="0" lang="en-US" sz="3200" b="0" i="0" u="none" strike="noStrike" kern="1200" cap="none" spc="0" normalizeH="0" baseline="0" noProof="0" dirty="0">
              <a:ln>
                <a:noFill/>
              </a:ln>
              <a:solidFill>
                <a:srgbClr val="201F1E"/>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rotWithShape="1">
          <a:blip r:embed="rId3"/>
          <a:srcRect l="58419" r="2841"/>
          <a:stretch/>
        </p:blipFill>
        <p:spPr>
          <a:xfrm>
            <a:off x="9109710" y="2118731"/>
            <a:ext cx="2919013" cy="1680582"/>
          </a:xfrm>
          <a:prstGeom prst="rect">
            <a:avLst/>
          </a:prstGeom>
        </p:spPr>
      </p:pic>
    </p:spTree>
    <p:extLst>
      <p:ext uri="{BB962C8B-B14F-4D97-AF65-F5344CB8AC3E}">
        <p14:creationId xmlns:p14="http://schemas.microsoft.com/office/powerpoint/2010/main" val="36544898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13" y="388169"/>
            <a:ext cx="10972800" cy="1325563"/>
          </a:xfrm>
          <a:noFill/>
        </p:spPr>
        <p:txBody>
          <a:bodyPr/>
          <a:lstStyle/>
          <a:p>
            <a:r>
              <a:rPr lang="en-US" dirty="0">
                <a:ea typeface="Lato Medium"/>
                <a:cs typeface="Lato Medium"/>
              </a:rPr>
              <a:t>Upcoming BE Webinars: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nvPr>
        </p:nvGraphicFramePr>
        <p:xfrm>
          <a:off x="364273" y="2473206"/>
          <a:ext cx="8311376" cy="2214469"/>
        </p:xfrm>
        <a:graphic>
          <a:graphicData uri="http://schemas.openxmlformats.org/drawingml/2006/table">
            <a:tbl>
              <a:tblPr firstRow="1" bandRow="1">
                <a:tableStyleId>{F5AB1C69-6EDB-4FF4-983F-18BD219EF322}</a:tableStyleId>
              </a:tblPr>
              <a:tblGrid>
                <a:gridCol w="4155688">
                  <a:extLst>
                    <a:ext uri="{9D8B030D-6E8A-4147-A177-3AD203B41FA5}">
                      <a16:colId xmlns:a16="http://schemas.microsoft.com/office/drawing/2014/main" val="2337264793"/>
                    </a:ext>
                  </a:extLst>
                </a:gridCol>
                <a:gridCol w="4155688">
                  <a:extLst>
                    <a:ext uri="{9D8B030D-6E8A-4147-A177-3AD203B41FA5}">
                      <a16:colId xmlns:a16="http://schemas.microsoft.com/office/drawing/2014/main" val="1898119252"/>
                    </a:ext>
                  </a:extLst>
                </a:gridCol>
              </a:tblGrid>
              <a:tr h="977567">
                <a:tc>
                  <a:txBody>
                    <a:bodyPr/>
                    <a:lstStyle/>
                    <a:p>
                      <a:r>
                        <a:rPr lang="en-US" sz="2400" u="sng">
                          <a:solidFill>
                            <a:srgbClr val="000000"/>
                          </a:solidFill>
                        </a:rPr>
                        <a:t>Event </a:t>
                      </a:r>
                    </a:p>
                  </a:txBody>
                  <a:tcPr/>
                </a:tc>
                <a:tc>
                  <a:txBody>
                    <a:bodyPr/>
                    <a:lstStyle/>
                    <a:p>
                      <a:r>
                        <a:rPr lang="en-US" sz="2400" u="sng">
                          <a:solidFill>
                            <a:srgbClr val="000000"/>
                          </a:solidFill>
                        </a:rPr>
                        <a:t>Day/Time </a:t>
                      </a:r>
                    </a:p>
                  </a:txBody>
                  <a:tcPr/>
                </a:tc>
                <a:extLst>
                  <a:ext uri="{0D108BD9-81ED-4DB2-BD59-A6C34878D82A}">
                    <a16:rowId xmlns:a16="http://schemas.microsoft.com/office/drawing/2014/main" val="3322244632"/>
                  </a:ext>
                </a:extLst>
              </a:tr>
              <a:tr h="1236902">
                <a:tc>
                  <a:txBody>
                    <a:bodyPr/>
                    <a:lstStyle/>
                    <a:p>
                      <a:pPr marL="0" marR="0" lvl="0" indent="0" algn="l">
                        <a:lnSpc>
                          <a:spcPct val="100000"/>
                        </a:lnSpc>
                        <a:spcBef>
                          <a:spcPts val="0"/>
                        </a:spcBef>
                        <a:spcAft>
                          <a:spcPts val="0"/>
                        </a:spcAft>
                        <a:buClr>
                          <a:srgbClr val="444C55"/>
                        </a:buClr>
                        <a:buNone/>
                      </a:pPr>
                      <a:r>
                        <a:rPr lang="en-US" sz="2800" b="0" i="0" u="none" strike="noStrike" noProof="0" dirty="0">
                          <a:solidFill>
                            <a:srgbClr val="000000"/>
                          </a:solidFill>
                          <a:latin typeface="Calibri"/>
                        </a:rPr>
                        <a:t>NO Webinar (Annual Conference)</a:t>
                      </a:r>
                      <a:r>
                        <a:rPr lang="en-US" sz="2800" b="0" i="0" u="none" strike="noStrike" baseline="0" noProof="0" dirty="0">
                          <a:solidFill>
                            <a:srgbClr val="000000"/>
                          </a:solidFill>
                          <a:latin typeface="Calibri"/>
                        </a:rPr>
                        <a:t> </a:t>
                      </a:r>
                      <a:endParaRPr lang="en-US" sz="2800" b="0" i="0" u="none" strike="noStrike" noProof="0" dirty="0">
                        <a:solidFill>
                          <a:srgbClr val="000000"/>
                        </a:solidFill>
                        <a:latin typeface="Calibri"/>
                      </a:endParaRPr>
                    </a:p>
                  </a:txBody>
                  <a:tcPr/>
                </a:tc>
                <a:tc>
                  <a:txBody>
                    <a:bodyPr/>
                    <a:lstStyle/>
                    <a:p>
                      <a:pPr lvl="0">
                        <a:buNone/>
                      </a:pPr>
                      <a:r>
                        <a:rPr lang="en-US" sz="2800" dirty="0">
                          <a:solidFill>
                            <a:srgbClr val="000000"/>
                          </a:solidFill>
                        </a:rPr>
                        <a:t>October 17</a:t>
                      </a:r>
                      <a:r>
                        <a:rPr lang="en-US" sz="2800" baseline="30000" dirty="0">
                          <a:solidFill>
                            <a:srgbClr val="000000"/>
                          </a:solidFill>
                        </a:rPr>
                        <a:t>th</a:t>
                      </a:r>
                      <a:r>
                        <a:rPr lang="en-US" sz="2800" dirty="0">
                          <a:solidFill>
                            <a:srgbClr val="000000"/>
                          </a:solidFill>
                        </a:rPr>
                        <a:t> at 12:00pm</a:t>
                      </a:r>
                    </a:p>
                  </a:txBody>
                  <a:tcPr/>
                </a:tc>
                <a:extLst>
                  <a:ext uri="{0D108BD9-81ED-4DB2-BD59-A6C34878D82A}">
                    <a16:rowId xmlns:a16="http://schemas.microsoft.com/office/drawing/2014/main" val="2514429346"/>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a:stretch>
            <a:fillRect/>
          </a:stretch>
        </p:blipFill>
        <p:spPr>
          <a:xfrm>
            <a:off x="8839200" y="1814113"/>
            <a:ext cx="3210837" cy="3179523"/>
          </a:xfrm>
          <a:prstGeom prst="rect">
            <a:avLst/>
          </a:prstGeom>
        </p:spPr>
      </p:pic>
      <p:sp>
        <p:nvSpPr>
          <p:cNvPr id="7" name="Rounded Rectangle 6"/>
          <p:cNvSpPr/>
          <p:nvPr/>
        </p:nvSpPr>
        <p:spPr>
          <a:xfrm>
            <a:off x="827209" y="5447149"/>
            <a:ext cx="9617409" cy="646634"/>
          </a:xfrm>
          <a:prstGeom prst="roundRect">
            <a:avLst/>
          </a:prstGeom>
          <a:solidFill>
            <a:srgbClr val="FF65A5"/>
          </a:solidFill>
          <a:ln w="12700" cap="flat" cmpd="sng" algn="ctr">
            <a:solidFill>
              <a:srgbClr val="F500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mn-ea"/>
                <a:cs typeface="+mn-cs"/>
              </a:rPr>
              <a:t>Register and Join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https://northwestern.zoom.us/meeting/register/tJMod-uoqDotGtzzJICE1O5TphPWT2-pZfmY</a:t>
            </a:r>
          </a:p>
        </p:txBody>
      </p:sp>
    </p:spTree>
    <p:extLst>
      <p:ext uri="{BB962C8B-B14F-4D97-AF65-F5344CB8AC3E}">
        <p14:creationId xmlns:p14="http://schemas.microsoft.com/office/powerpoint/2010/main" val="9081049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8"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b="0" spc="-5" dirty="0">
                <a:solidFill>
                  <a:srgbClr val="21252A"/>
                </a:solidFill>
                <a:latin typeface="Arial"/>
                <a:cs typeface="Arial"/>
              </a:rPr>
              <a:t>Thanks to </a:t>
            </a:r>
            <a:r>
              <a:rPr sz="4800" b="0" spc="-10" dirty="0">
                <a:solidFill>
                  <a:srgbClr val="21252A"/>
                </a:solidFill>
                <a:latin typeface="Arial"/>
                <a:cs typeface="Arial"/>
              </a:rPr>
              <a:t>our </a:t>
            </a:r>
            <a:r>
              <a:rPr sz="4800" b="0" spc="-1320" dirty="0">
                <a:solidFill>
                  <a:srgbClr val="21252A"/>
                </a:solidFill>
                <a:latin typeface="Arial"/>
                <a:cs typeface="Arial"/>
              </a:rPr>
              <a:t> </a:t>
            </a:r>
            <a:r>
              <a:rPr sz="4800" b="0" spc="-10" dirty="0">
                <a:solidFill>
                  <a:srgbClr val="21252A"/>
                </a:solidFill>
                <a:latin typeface="Arial"/>
                <a:cs typeface="Arial"/>
              </a:rPr>
              <a:t>Funders</a:t>
            </a:r>
            <a:endParaRPr sz="4800">
              <a:latin typeface="Arial"/>
              <a:cs typeface="Arial"/>
            </a:endParaRPr>
          </a:p>
        </p:txBody>
      </p:sp>
      <p:sp>
        <p:nvSpPr>
          <p:cNvPr id="9" name="object 9"/>
          <p:cNvSpPr txBox="1"/>
          <p:nvPr/>
        </p:nvSpPr>
        <p:spPr>
          <a:xfrm>
            <a:off x="226573" y="5237245"/>
            <a:ext cx="246126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21252A"/>
                </a:solidFill>
                <a:effectLst/>
                <a:uLnTx/>
                <a:uFillTx/>
                <a:latin typeface="Arial"/>
                <a:ea typeface="+mn-ea"/>
                <a:cs typeface="Arial"/>
              </a:rPr>
              <a:t>In</a:t>
            </a:r>
            <a:r>
              <a:rPr kumimoji="0" sz="2800" b="0" i="0" u="none" strike="noStrike" kern="1200" cap="none" spc="-45"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kind</a:t>
            </a:r>
            <a:r>
              <a:rPr kumimoji="0" sz="2800" b="0" i="0" u="none" strike="noStrike" kern="1200" cap="none" spc="-30"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6" cstate="print"/>
            <a:stretch>
              <a:fillRect/>
            </a:stretch>
          </p:blipFill>
          <p:spPr>
            <a:xfrm>
              <a:off x="2211324" y="5826252"/>
              <a:ext cx="1627631" cy="597407"/>
            </a:xfrm>
            <a:prstGeom prst="rect">
              <a:avLst/>
            </a:prstGeom>
          </p:spPr>
        </p:pic>
        <p:pic>
          <p:nvPicPr>
            <p:cNvPr id="12" name="object 12"/>
            <p:cNvPicPr/>
            <p:nvPr/>
          </p:nvPicPr>
          <p:blipFill>
            <a:blip r:embed="rId7" cstate="print"/>
            <a:stretch>
              <a:fillRect/>
            </a:stretch>
          </p:blipFill>
          <p:spPr>
            <a:xfrm>
              <a:off x="3073907" y="4046220"/>
              <a:ext cx="1155191" cy="871727"/>
            </a:xfrm>
            <a:prstGeom prst="rect">
              <a:avLst/>
            </a:prstGeom>
          </p:spPr>
        </p:pic>
        <p:pic>
          <p:nvPicPr>
            <p:cNvPr id="13" name="object 13"/>
            <p:cNvPicPr/>
            <p:nvPr/>
          </p:nvPicPr>
          <p:blipFill>
            <a:blip r:embed="rId8" cstate="print"/>
            <a:stretch>
              <a:fillRect/>
            </a:stretch>
          </p:blipFill>
          <p:spPr>
            <a:xfrm>
              <a:off x="1368552" y="4069080"/>
              <a:ext cx="1382267" cy="734567"/>
            </a:xfrm>
            <a:prstGeom prst="rect">
              <a:avLst/>
            </a:prstGeom>
          </p:spPr>
        </p:pic>
        <p:pic>
          <p:nvPicPr>
            <p:cNvPr id="14" name="object 14"/>
            <p:cNvPicPr/>
            <p:nvPr/>
          </p:nvPicPr>
          <p:blipFill>
            <a:blip r:embed="rId9" cstate="print"/>
            <a:stretch>
              <a:fillRect/>
            </a:stretch>
          </p:blipFill>
          <p:spPr>
            <a:xfrm>
              <a:off x="73152" y="3246120"/>
              <a:ext cx="1697723" cy="470915"/>
            </a:xfrm>
            <a:prstGeom prst="rect">
              <a:avLst/>
            </a:prstGeom>
          </p:spPr>
        </p:pic>
        <p:pic>
          <p:nvPicPr>
            <p:cNvPr id="15" name="object 15"/>
            <p:cNvPicPr/>
            <p:nvPr/>
          </p:nvPicPr>
          <p:blipFill>
            <a:blip r:embed="rId10" cstate="print"/>
            <a:stretch>
              <a:fillRect/>
            </a:stretch>
          </p:blipFill>
          <p:spPr>
            <a:xfrm>
              <a:off x="3436619" y="3180588"/>
              <a:ext cx="1557515" cy="566927"/>
            </a:xfrm>
            <a:prstGeom prst="rect">
              <a:avLst/>
            </a:prstGeom>
          </p:spPr>
        </p:pic>
        <p:pic>
          <p:nvPicPr>
            <p:cNvPr id="16" name="object 16"/>
            <p:cNvPicPr/>
            <p:nvPr/>
          </p:nvPicPr>
          <p:blipFill>
            <a:blip r:embed="rId11" cstate="print"/>
            <a:stretch>
              <a:fillRect/>
            </a:stretch>
          </p:blipFill>
          <p:spPr>
            <a:xfrm>
              <a:off x="1900428" y="3180588"/>
              <a:ext cx="1307591" cy="600455"/>
            </a:xfrm>
            <a:prstGeom prst="rect">
              <a:avLst/>
            </a:prstGeom>
          </p:spPr>
        </p:pic>
        <p:pic>
          <p:nvPicPr>
            <p:cNvPr id="17" name="object 17"/>
            <p:cNvPicPr/>
            <p:nvPr/>
          </p:nvPicPr>
          <p:blipFill>
            <a:blip r:embed="rId12" cstate="print"/>
            <a:stretch>
              <a:fillRect/>
            </a:stretch>
          </p:blipFill>
          <p:spPr>
            <a:xfrm>
              <a:off x="3953256" y="5750052"/>
              <a:ext cx="1266443" cy="544067"/>
            </a:xfrm>
            <a:prstGeom prst="rect">
              <a:avLst/>
            </a:prstGeom>
          </p:spPr>
        </p:pic>
        <p:pic>
          <p:nvPicPr>
            <p:cNvPr id="18" name="object 18"/>
            <p:cNvPicPr/>
            <p:nvPr/>
          </p:nvPicPr>
          <p:blipFill>
            <a:blip r:embed="rId13" cstate="print"/>
            <a:stretch>
              <a:fillRect/>
            </a:stretch>
          </p:blipFill>
          <p:spPr>
            <a:xfrm>
              <a:off x="147828" y="5687567"/>
              <a:ext cx="1949195" cy="670559"/>
            </a:xfrm>
            <a:prstGeom prst="rect">
              <a:avLst/>
            </a:prstGeom>
          </p:spPr>
        </p:pic>
        <p:pic>
          <p:nvPicPr>
            <p:cNvPr id="19" name="object 19"/>
            <p:cNvPicPr/>
            <p:nvPr/>
          </p:nvPicPr>
          <p:blipFill>
            <a:blip r:embed="rId14" cstate="print"/>
            <a:stretch>
              <a:fillRect/>
            </a:stretch>
          </p:blipFill>
          <p:spPr>
            <a:xfrm>
              <a:off x="723899" y="6310883"/>
              <a:ext cx="2141219" cy="428243"/>
            </a:xfrm>
            <a:prstGeom prst="rect">
              <a:avLst/>
            </a:prstGeom>
          </p:spPr>
        </p:pic>
      </p:grpSp>
    </p:spTree>
    <p:extLst>
      <p:ext uri="{BB962C8B-B14F-4D97-AF65-F5344CB8AC3E}">
        <p14:creationId xmlns:p14="http://schemas.microsoft.com/office/powerpoint/2010/main" val="829132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628" y="1940312"/>
            <a:ext cx="8957499" cy="4687113"/>
          </a:xfrm>
        </p:spPr>
        <p:txBody>
          <a:bodyPr vert="horz" lIns="91440" tIns="45720" rIns="91440" bIns="45720" rtlCol="0" anchor="t">
            <a:noAutofit/>
          </a:bodyPr>
          <a:lstStyle/>
          <a:p>
            <a:pPr>
              <a:spcAft>
                <a:spcPts val="0"/>
              </a:spcAft>
              <a:buFont typeface="Wingdings" panose="05000000000000000000" pitchFamily="2" charset="2"/>
              <a:buChar char="q"/>
            </a:pPr>
            <a:r>
              <a:rPr lang="en-US" sz="2800" dirty="0">
                <a:ea typeface="Lato"/>
                <a:cs typeface="Lato"/>
              </a:rPr>
              <a:t> All </a:t>
            </a:r>
            <a:r>
              <a:rPr lang="en-US" sz="2800" b="1" u="sng" dirty="0">
                <a:ea typeface="Lato"/>
                <a:cs typeface="Lato"/>
              </a:rPr>
              <a:t>data</a:t>
            </a:r>
            <a:r>
              <a:rPr lang="en-US" sz="2800" dirty="0">
                <a:ea typeface="Lato"/>
                <a:cs typeface="Lato"/>
              </a:rPr>
              <a:t> entered for Baseline-August 2022 </a:t>
            </a:r>
          </a:p>
          <a:p>
            <a:pPr>
              <a:spcAft>
                <a:spcPts val="0"/>
              </a:spcAft>
              <a:buClr>
                <a:srgbClr val="F5668F"/>
              </a:buClr>
              <a:buFont typeface="Wingdings" panose="05000000000000000000" pitchFamily="2" charset="2"/>
              <a:buChar char="q"/>
            </a:pPr>
            <a:endParaRPr lang="en-US" sz="2800" dirty="0">
              <a:ea typeface="Lato"/>
              <a:cs typeface="Lato"/>
            </a:endParaRPr>
          </a:p>
          <a:p>
            <a:pPr>
              <a:spcAft>
                <a:spcPts val="0"/>
              </a:spcAft>
              <a:buClr>
                <a:srgbClr val="F5668F"/>
              </a:buClr>
              <a:buFont typeface="Wingdings" panose="05000000000000000000" pitchFamily="2" charset="2"/>
              <a:buChar char="q"/>
            </a:pPr>
            <a:r>
              <a:rPr lang="en-US" sz="2800" dirty="0">
                <a:ea typeface="Lato"/>
                <a:cs typeface="Lato"/>
              </a:rPr>
              <a:t> Key Structure Measures "In Place“ or “Working on it”:</a:t>
            </a:r>
          </a:p>
          <a:p>
            <a:pPr lvl="1">
              <a:spcAft>
                <a:spcPts val="0"/>
              </a:spcAft>
              <a:buFont typeface="Wingdings" panose="05000000000000000000" pitchFamily="2" charset="2"/>
              <a:buChar char="q"/>
            </a:pPr>
            <a:r>
              <a:rPr lang="en-US" sz="2400" dirty="0">
                <a:ea typeface="Lato"/>
                <a:cs typeface="Lato"/>
              </a:rPr>
              <a:t> At least 7 structure measure in place or working on it </a:t>
            </a:r>
          </a:p>
          <a:p>
            <a:pPr>
              <a:spcAft>
                <a:spcPts val="0"/>
              </a:spcAft>
              <a:buClr>
                <a:srgbClr val="F5668F"/>
              </a:buClr>
            </a:pPr>
            <a:endParaRPr lang="en-US" sz="1800" dirty="0">
              <a:cs typeface="Arial" panose="020B0604020202020204"/>
            </a:endParaRPr>
          </a:p>
          <a:p>
            <a:pPr>
              <a:spcAft>
                <a:spcPts val="0"/>
              </a:spcAft>
              <a:buClr>
                <a:srgbClr val="F5668F"/>
              </a:buClr>
              <a:buFont typeface="Wingdings" panose="020B0604020202020204" pitchFamily="34" charset="0"/>
              <a:buChar char="q"/>
            </a:pPr>
            <a:r>
              <a:rPr lang="en-US" sz="2800" dirty="0">
                <a:ea typeface="Lato"/>
                <a:cs typeface="Lato"/>
              </a:rPr>
              <a:t>Achievement of process and outcome level measures</a:t>
            </a:r>
          </a:p>
          <a:p>
            <a:pPr lvl="1">
              <a:spcAft>
                <a:spcPts val="0"/>
              </a:spcAft>
              <a:buFont typeface="Wingdings" panose="05000000000000000000" pitchFamily="2" charset="2"/>
              <a:buChar char="q"/>
            </a:pPr>
            <a:r>
              <a:rPr lang="en-US" dirty="0">
                <a:ea typeface="Lato"/>
                <a:cs typeface="Lato"/>
              </a:rPr>
              <a:t> </a:t>
            </a:r>
            <a:r>
              <a:rPr lang="en-US" sz="2400" dirty="0">
                <a:ea typeface="Lato"/>
                <a:cs typeface="Lato"/>
              </a:rPr>
              <a:t>Implicit Bias Education for clinical teams overall (80%) </a:t>
            </a:r>
          </a:p>
          <a:p>
            <a:pPr lvl="1">
              <a:spcAft>
                <a:spcPts val="0"/>
              </a:spcAft>
              <a:buFont typeface="Wingdings" panose="05000000000000000000" pitchFamily="2" charset="2"/>
              <a:buChar char="q"/>
            </a:pPr>
            <a:r>
              <a:rPr lang="en-US" sz="2400" dirty="0">
                <a:ea typeface="Lato"/>
                <a:cs typeface="Lato"/>
              </a:rPr>
              <a:t>SDoH screened and documented for quarter 3 (June, July, Sept.) (80%)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11" name="Picture 10"/>
          <p:cNvPicPr>
            <a:picLocks noChangeAspect="1"/>
          </p:cNvPicPr>
          <p:nvPr/>
        </p:nvPicPr>
        <p:blipFill>
          <a:blip r:embed="rId3"/>
          <a:stretch>
            <a:fillRect/>
          </a:stretch>
        </p:blipFill>
        <p:spPr>
          <a:xfrm>
            <a:off x="9078939" y="3754750"/>
            <a:ext cx="2604126" cy="2966725"/>
          </a:xfrm>
          <a:prstGeom prst="rect">
            <a:avLst/>
          </a:prstGeom>
        </p:spPr>
      </p:pic>
      <p:sp>
        <p:nvSpPr>
          <p:cNvPr id="2" name="Rectangle: Rounded Corners 1">
            <a:extLst>
              <a:ext uri="{FF2B5EF4-FFF2-40B4-BE49-F238E27FC236}">
                <a16:creationId xmlns:a16="http://schemas.microsoft.com/office/drawing/2014/main" id="{FE0271C9-F4BC-6E77-C3F3-0E26C1B6012A}"/>
              </a:ext>
            </a:extLst>
          </p:cNvPr>
          <p:cNvSpPr/>
          <p:nvPr/>
        </p:nvSpPr>
        <p:spPr>
          <a:xfrm>
            <a:off x="9164877" y="3060443"/>
            <a:ext cx="2372263" cy="9201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a:rPr>
              <a:t>Due Friday, September 16th</a:t>
            </a:r>
          </a:p>
        </p:txBody>
      </p:sp>
      <p:pic>
        <p:nvPicPr>
          <p:cNvPr id="6" name="Picture 5"/>
          <p:cNvPicPr>
            <a:picLocks noChangeAspect="1"/>
          </p:cNvPicPr>
          <p:nvPr/>
        </p:nvPicPr>
        <p:blipFill>
          <a:blip r:embed="rId4"/>
          <a:stretch>
            <a:fillRect/>
          </a:stretch>
        </p:blipFill>
        <p:spPr>
          <a:xfrm>
            <a:off x="103138" y="2097"/>
            <a:ext cx="6944694" cy="2038635"/>
          </a:xfrm>
          <a:prstGeom prst="rect">
            <a:avLst/>
          </a:prstGeom>
        </p:spPr>
      </p:pic>
      <p:sp>
        <p:nvSpPr>
          <p:cNvPr id="7" name="TextBox 6">
            <a:extLst>
              <a:ext uri="{FF2B5EF4-FFF2-40B4-BE49-F238E27FC236}">
                <a16:creationId xmlns:a16="http://schemas.microsoft.com/office/drawing/2014/main" id="{CA1828E4-8804-23C4-EE13-8E8A535B2655}"/>
              </a:ext>
            </a:extLst>
          </p:cNvPr>
          <p:cNvSpPr txBox="1"/>
          <p:nvPr/>
        </p:nvSpPr>
        <p:spPr>
          <a:xfrm>
            <a:off x="1596111" y="2097"/>
            <a:ext cx="3958747"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498B"/>
                </a:solidFill>
                <a:effectLst/>
                <a:uLnTx/>
                <a:uFillTx/>
                <a:latin typeface="Calibri" panose="020F0502020204030204"/>
                <a:ea typeface="+mn-ea"/>
                <a:cs typeface="Calibri"/>
              </a:rPr>
              <a:t> </a:t>
            </a:r>
            <a:r>
              <a:rPr kumimoji="0" lang="en-US" sz="4000" b="0" i="0" u="none" strike="noStrike" kern="1200" cap="none" spc="0" normalizeH="0" baseline="0" noProof="0" dirty="0">
                <a:ln>
                  <a:noFill/>
                </a:ln>
                <a:solidFill>
                  <a:srgbClr val="1C498B">
                    <a:lumMod val="60000"/>
                    <a:lumOff val="40000"/>
                  </a:srgbClr>
                </a:solidFill>
                <a:effectLst/>
                <a:uLnTx/>
                <a:uFillTx/>
                <a:latin typeface="Calibri" panose="020F0502020204030204"/>
                <a:ea typeface="+mn-ea"/>
                <a:cs typeface="Calibri"/>
              </a:rPr>
              <a:t>BE QI  Leader</a:t>
            </a:r>
          </a:p>
        </p:txBody>
      </p:sp>
    </p:spTree>
    <p:extLst>
      <p:ext uri="{BB962C8B-B14F-4D97-AF65-F5344CB8AC3E}">
        <p14:creationId xmlns:p14="http://schemas.microsoft.com/office/powerpoint/2010/main" val="11271795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10.xml><?xml version="1.0" encoding="utf-8"?>
<a:theme xmlns:a="http://schemas.openxmlformats.org/drawingml/2006/main" name="7_Office Theme">
  <a:themeElements>
    <a:clrScheme name="SIH">
      <a:dk1>
        <a:srgbClr val="000000"/>
      </a:dk1>
      <a:lt1>
        <a:srgbClr val="FFFFFF"/>
      </a:lt1>
      <a:dk2>
        <a:srgbClr val="59CBE8"/>
      </a:dk2>
      <a:lt2>
        <a:srgbClr val="7A99AC"/>
      </a:lt2>
      <a:accent1>
        <a:srgbClr val="C6DAE7"/>
      </a:accent1>
      <a:accent2>
        <a:srgbClr val="34657F"/>
      </a:accent2>
      <a:accent3>
        <a:srgbClr val="0077C8"/>
      </a:accent3>
      <a:accent4>
        <a:srgbClr val="F3D54E"/>
      </a:accent4>
      <a:accent5>
        <a:srgbClr val="49C5B1"/>
      </a:accent5>
      <a:accent6>
        <a:srgbClr val="E56A54"/>
      </a:accent6>
      <a:hlink>
        <a:srgbClr val="000000"/>
      </a:hlink>
      <a:folHlink>
        <a:srgbClr val="7F7F7F"/>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Medium Blue without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edium Blue with Section Titles">
  <a:themeElements>
    <a:clrScheme name="Ascension">
      <a:dk1>
        <a:srgbClr val="000000"/>
      </a:dk1>
      <a:lt1>
        <a:srgbClr val="FFFFFF"/>
      </a:lt1>
      <a:dk2>
        <a:srgbClr val="1B4297"/>
      </a:dk2>
      <a:lt2>
        <a:srgbClr val="1E69D2"/>
      </a:lt2>
      <a:accent1>
        <a:srgbClr val="00A890"/>
      </a:accent1>
      <a:accent2>
        <a:srgbClr val="B40F87"/>
      </a:accent2>
      <a:accent3>
        <a:srgbClr val="FFB400"/>
      </a:accent3>
      <a:accent4>
        <a:srgbClr val="1B4297"/>
      </a:accent4>
      <a:accent5>
        <a:srgbClr val="1E69D2"/>
      </a:accent5>
      <a:accent6>
        <a:srgbClr val="00A890"/>
      </a:accent6>
      <a:hlink>
        <a:srgbClr val="B40F87"/>
      </a:hlink>
      <a:folHlink>
        <a:srgbClr val="FFB4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3.xml><?xml version="1.0" encoding="utf-8"?>
<a:theme xmlns:a="http://schemas.openxmlformats.org/drawingml/2006/main" name="1_Danv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828281AB-E208-4B5C-A26E-DB3EAA6276BC}"/>
    </a:ext>
  </a:extLst>
</a:theme>
</file>

<file path=ppt/theme/theme7.xml><?xml version="1.0" encoding="utf-8"?>
<a:theme xmlns:a="http://schemas.openxmlformats.org/drawingml/2006/main" name="LM-Upper R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395A40-7DE9-4A0A-A9C8-561C849258F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C5F0DD5A-18D7-47BD-9C35-08EC95958DD3}">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30DEF59-E5F8-4EA7-85F8-39C5E4531ED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153628</TotalTime>
  <Words>7315</Words>
  <Application>Microsoft Office PowerPoint</Application>
  <PresentationFormat>Widescreen</PresentationFormat>
  <Paragraphs>800</Paragraphs>
  <Slides>89</Slides>
  <Notes>55</Notes>
  <HiddenSlides>0</HiddenSlides>
  <MMClips>0</MMClips>
  <ScaleCrop>false</ScaleCrop>
  <HeadingPairs>
    <vt:vector size="6" baseType="variant">
      <vt:variant>
        <vt:lpstr>Fonts Used</vt:lpstr>
      </vt:variant>
      <vt:variant>
        <vt:i4>28</vt:i4>
      </vt:variant>
      <vt:variant>
        <vt:lpstr>Theme</vt:lpstr>
      </vt:variant>
      <vt:variant>
        <vt:i4>12</vt:i4>
      </vt:variant>
      <vt:variant>
        <vt:lpstr>Slide Titles</vt:lpstr>
      </vt:variant>
      <vt:variant>
        <vt:i4>89</vt:i4>
      </vt:variant>
    </vt:vector>
  </HeadingPairs>
  <TitlesOfParts>
    <vt:vector size="129" baseType="lpstr">
      <vt:lpstr>ＭＳ Ｐゴシック</vt:lpstr>
      <vt:lpstr>ＭＳ Ｐゴシック</vt:lpstr>
      <vt:lpstr>Abel</vt:lpstr>
      <vt:lpstr>Arial</vt:lpstr>
      <vt:lpstr>Arial Black</vt:lpstr>
      <vt:lpstr>Calibri</vt:lpstr>
      <vt:lpstr>Calibri Light</vt:lpstr>
      <vt:lpstr>Georgia</vt:lpstr>
      <vt:lpstr>Gotham-Book</vt:lpstr>
      <vt:lpstr>Goudy Old Style</vt:lpstr>
      <vt:lpstr>Helvetica</vt:lpstr>
      <vt:lpstr>Helvetica Neue</vt:lpstr>
      <vt:lpstr>Helvetica Neue Medium</vt:lpstr>
      <vt:lpstr>Lato</vt:lpstr>
      <vt:lpstr>Lato Medium</vt:lpstr>
      <vt:lpstr>Lucida Grande</vt:lpstr>
      <vt:lpstr>Noto Sans Symbols</vt:lpstr>
      <vt:lpstr>Open Sans</vt:lpstr>
      <vt:lpstr>Palatino</vt:lpstr>
      <vt:lpstr>Slate Std Light Condensed</vt:lpstr>
      <vt:lpstr>SlateStd</vt:lpstr>
      <vt:lpstr>SlateStd-Bold</vt:lpstr>
      <vt:lpstr>SlateStd-Light</vt:lpstr>
      <vt:lpstr>Stencil</vt:lpstr>
      <vt:lpstr>Times</vt:lpstr>
      <vt:lpstr>Times New Roman</vt:lpstr>
      <vt:lpstr>Univers 47 CondensedLight</vt:lpstr>
      <vt:lpstr>Wingdings</vt:lpstr>
      <vt:lpstr>5_Office Theme</vt:lpstr>
      <vt:lpstr>Vision</vt:lpstr>
      <vt:lpstr>1_Danvers</vt:lpstr>
      <vt:lpstr>2_Custom Design</vt:lpstr>
      <vt:lpstr>4_Custom Design</vt:lpstr>
      <vt:lpstr>5_Custom Design</vt:lpstr>
      <vt:lpstr>LM-Upper Right</vt:lpstr>
      <vt:lpstr>8_Office Theme</vt:lpstr>
      <vt:lpstr>3_Office Theme</vt:lpstr>
      <vt:lpstr>7_Office Theme</vt:lpstr>
      <vt:lpstr>1_Medium Blue without Section Titles</vt:lpstr>
      <vt:lpstr>Medium Blue with Section Titles</vt:lpstr>
      <vt:lpstr>PowerPoint Presentation</vt:lpstr>
      <vt:lpstr>Overview</vt:lpstr>
      <vt:lpstr>Annual Conference Updates</vt:lpstr>
      <vt:lpstr>Registration Open!</vt:lpstr>
      <vt:lpstr>Join us</vt:lpstr>
      <vt:lpstr>ILPQC 10th Annual Conference Webpage</vt:lpstr>
      <vt:lpstr>We want to hear from you</vt:lpstr>
      <vt:lpstr>Annual Conference Awards Ceremony</vt:lpstr>
      <vt:lpstr>PowerPoint Presentation</vt:lpstr>
      <vt:lpstr>Call for Abstracts for AC Poster Session</vt:lpstr>
      <vt:lpstr>Hospital Team Annual Conference Prep</vt:lpstr>
      <vt:lpstr>PowerPoint Presentation</vt:lpstr>
      <vt:lpstr>We are here for support: Schedule a Key Players Meetings  to help overcome any barriers!   LAST CALL: Schedule a Key Players Meeting through September  </vt:lpstr>
      <vt:lpstr>Upcoming Implicit Bias Training  Opportunity – all are welcome</vt:lpstr>
      <vt:lpstr>PowerPoint Presentation</vt:lpstr>
      <vt:lpstr>BE Key QI Strategies </vt:lpstr>
      <vt:lpstr>Structure Measures: Implementing Systems Changes</vt:lpstr>
      <vt:lpstr>Structure Measures: Implementing Systems Changes</vt:lpstr>
      <vt:lpstr>Outcome Measures: SDoH Screening Tool Documented during L&amp;D</vt:lpstr>
      <vt:lpstr>Process Measures: Implicit Bias Training </vt:lpstr>
      <vt:lpstr>PREM Survey Reports Launched!</vt:lpstr>
      <vt:lpstr>PREM Reports Launched!</vt:lpstr>
      <vt:lpstr>Focusing on Postpartum Safety</vt:lpstr>
      <vt:lpstr>Postpartum Safety</vt:lpstr>
      <vt:lpstr>PowerPoint Presentation</vt:lpstr>
      <vt:lpstr>PowerPoint Presentation</vt:lpstr>
      <vt:lpstr>PowerPoint Presentation</vt:lpstr>
      <vt:lpstr>PowerPoint Presentation</vt:lpstr>
      <vt:lpstr>AIM Bundle </vt:lpstr>
      <vt:lpstr>PowerPoint Presentation</vt:lpstr>
      <vt:lpstr>IPAC: Making Change Happen</vt:lpstr>
      <vt:lpstr>PowerPoint Presentation</vt:lpstr>
      <vt:lpstr>PowerPoint Presentation</vt:lpstr>
      <vt:lpstr>PowerPoint Presentation</vt:lpstr>
      <vt:lpstr>Focusing on Postpartum Safety Patient Education</vt:lpstr>
      <vt:lpstr>PowerPoint Presentation</vt:lpstr>
      <vt:lpstr>Example Postpartum Patient  Education Material </vt:lpstr>
      <vt:lpstr>CDC: Hear HER</vt:lpstr>
      <vt:lpstr>Additional Examples  Postpartum Patient Education Material </vt:lpstr>
      <vt:lpstr>Focusing on Postpartum Safety Provider Education</vt:lpstr>
      <vt:lpstr>PowerPoint Presentation</vt:lpstr>
      <vt:lpstr>PowerPoint Presentation</vt:lpstr>
      <vt:lpstr>PowerPoint Presentation</vt:lpstr>
      <vt:lpstr>PowerPoint Presentation</vt:lpstr>
      <vt:lpstr>What is the role of the  OB provider for postpartum safety?</vt:lpstr>
      <vt:lpstr>What is the role of the OB Nurse for postpartum safety?</vt:lpstr>
      <vt:lpstr>Team Talk &amp; Guest Speaker</vt:lpstr>
      <vt:lpstr>Ascension Resurrection</vt:lpstr>
      <vt:lpstr>Family Birthplace and Special Care Nursery</vt:lpstr>
      <vt:lpstr>Structure and Process Measures (June 2019)</vt:lpstr>
      <vt:lpstr>Role of the Nurse in IPAC</vt:lpstr>
      <vt:lpstr>Documentation</vt:lpstr>
      <vt:lpstr>Outcomes</vt:lpstr>
      <vt:lpstr>PowerPoint Presentation</vt:lpstr>
      <vt:lpstr>CCMH Overview</vt:lpstr>
      <vt:lpstr>Aim 1</vt:lpstr>
      <vt:lpstr>PowerPoint Presentation</vt:lpstr>
      <vt:lpstr>Aim 1 Methods: QI Roadmap</vt:lpstr>
      <vt:lpstr>PowerPoint Presentation</vt:lpstr>
      <vt:lpstr>CHC High-Risk Criteria</vt:lpstr>
      <vt:lpstr>Aim 1 Results: Structure &amp; Process Measures</vt:lpstr>
      <vt:lpstr>Aim 1 Results: High-Risk Patients Accessing Primary Care Visits (PCV)</vt:lpstr>
      <vt:lpstr>Additional Evaluations – Aim 1</vt:lpstr>
      <vt:lpstr>Aim 1 Conclusions</vt:lpstr>
      <vt:lpstr>Aim 2</vt:lpstr>
      <vt:lpstr>CHAMPIONS FOR HEALTH EQUITY</vt:lpstr>
      <vt:lpstr>Aim 2 Methods: Community Engagement</vt:lpstr>
      <vt:lpstr>Aim 2 Methods: Community Engagement</vt:lpstr>
      <vt:lpstr>Aim 2 Methods: Analysis Objective</vt:lpstr>
      <vt:lpstr>Aim 2 Results: Survey Findings</vt:lpstr>
      <vt:lpstr>Aim 2 Results: Focus Group Themes</vt:lpstr>
      <vt:lpstr>Aim 2 Results</vt:lpstr>
      <vt:lpstr>Aim 2 Results</vt:lpstr>
      <vt:lpstr>Aim 2 Results</vt:lpstr>
      <vt:lpstr>Aim 2 Results</vt:lpstr>
      <vt:lpstr>Aim 2 Results</vt:lpstr>
      <vt:lpstr>Social Service Provider Curriculum</vt:lpstr>
      <vt:lpstr>PowerPoint Presentation</vt:lpstr>
      <vt:lpstr>Join the Gathering!</vt:lpstr>
      <vt:lpstr>Aim 3</vt:lpstr>
      <vt:lpstr>Community-Informed Policy Agenda</vt:lpstr>
      <vt:lpstr>Policy Brief</vt:lpstr>
      <vt:lpstr>Acknowledgements</vt:lpstr>
      <vt:lpstr>PowerPoint Presentation</vt:lpstr>
      <vt:lpstr>Birth Equity next steps</vt:lpstr>
      <vt:lpstr>Next Steps for Birth Equity</vt:lpstr>
      <vt:lpstr>PowerPoint Presentation</vt:lpstr>
      <vt:lpstr>Upcoming BE Webinars: </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Ieshia Johnson</dc:creator>
  <cp:lastModifiedBy>Ieshia Johnson</cp:lastModifiedBy>
  <cp:revision>281</cp:revision>
  <dcterms:created xsi:type="dcterms:W3CDTF">2021-11-10T00:37:23Z</dcterms:created>
  <dcterms:modified xsi:type="dcterms:W3CDTF">2022-09-20T22:30:42Z</dcterms:modified>
</cp:coreProperties>
</file>